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6" r:id="rId5"/>
    <p:sldId id="265" r:id="rId6"/>
    <p:sldId id="264" r:id="rId7"/>
    <p:sldId id="263" r:id="rId8"/>
    <p:sldId id="274" r:id="rId9"/>
    <p:sldId id="275" r:id="rId10"/>
    <p:sldId id="276" r:id="rId11"/>
    <p:sldId id="260" r:id="rId12"/>
    <p:sldId id="262" r:id="rId13"/>
    <p:sldId id="270" r:id="rId14"/>
    <p:sldId id="277" r:id="rId15"/>
    <p:sldId id="279" r:id="rId16"/>
    <p:sldId id="278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DEB7A-A270-805A-9D9E-9D33953C7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760CAD-9FCC-F0C3-28F6-990FF6E1A6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07D62-0770-8E28-DB8F-78B364414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9806-502C-4A66-8E07-8ACCDA3FBD1E}" type="datetimeFigureOut">
              <a:rPr lang="en-ID" smtClean="0"/>
              <a:t>09/08/2024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76054-0DAB-5CE4-E72D-27E8C1DDF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CEE92-8DA1-B2F8-A993-3196B1751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3940-D206-4FAB-89C6-7879E4EDF0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3021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702A-8257-0D65-C311-8FCC471F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5B5EC-D708-A487-DE46-2EE7940FC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B4839-412E-8CFC-EE57-2059ACA66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9806-502C-4A66-8E07-8ACCDA3FBD1E}" type="datetimeFigureOut">
              <a:rPr lang="en-ID" smtClean="0"/>
              <a:t>09/08/2024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35B9E-6EA2-FCEE-B768-9301ED466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E2E65-E03C-7C76-CBC7-405470B99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3940-D206-4FAB-89C6-7879E4EDF0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2510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2FE1FF-983B-6B18-9F6C-F86C03D9B5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AF968F-F629-D243-83D9-A9AC13992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58FDC-343C-F508-3F61-2B7F53BB6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9806-502C-4A66-8E07-8ACCDA3FBD1E}" type="datetimeFigureOut">
              <a:rPr lang="en-ID" smtClean="0"/>
              <a:t>09/08/2024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38E2E-8E98-46C7-5D30-48F81FFFF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936D7-6BCB-60C9-7D9F-177A2AE25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3940-D206-4FAB-89C6-7879E4EDF0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78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D639C-696C-F54B-4209-BA170299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E5E1F-BF04-E29F-B074-0473DCAD9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BAF84-E021-5631-5C3B-3A6C30415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9806-502C-4A66-8E07-8ACCDA3FBD1E}" type="datetimeFigureOut">
              <a:rPr lang="en-ID" smtClean="0"/>
              <a:t>09/08/2024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2E7F8-2E3B-E95C-469E-028FF311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B0F73-482B-9408-CB26-7176410C8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3940-D206-4FAB-89C6-7879E4EDF0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148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E99E7-ED6F-3D1C-E496-9009AA1CF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30ABC-BA3D-AA3F-51CE-998915367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54CEA-6A0F-4256-D011-EB603A9DC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9806-502C-4A66-8E07-8ACCDA3FBD1E}" type="datetimeFigureOut">
              <a:rPr lang="en-ID" smtClean="0"/>
              <a:t>09/08/2024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929BF-FED9-C798-6E6A-BE06FA7F7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85949-85CE-B445-6040-84A9C0D0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3940-D206-4FAB-89C6-7879E4EDF0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0318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3934B-0758-6EFB-E4D6-E6150FF7A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D132F-95B3-EA6E-F4F0-4F84BE5DE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B5B5A-4C60-2A3B-FB57-DE11520D3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3918F-EAA1-B92C-F0CF-E518CFAED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9806-502C-4A66-8E07-8ACCDA3FBD1E}" type="datetimeFigureOut">
              <a:rPr lang="en-ID" smtClean="0"/>
              <a:t>09/08/2024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8B3651-398C-F3A5-1766-B3EAD270E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BAD39-5E43-334A-AD70-1F9DBCE7D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3940-D206-4FAB-89C6-7879E4EDF0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3386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E822A-33AB-5CCF-03A0-8DC0F48B1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2568A-C44E-4D09-7FAD-DE51B0D63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CD0E99-C82A-AE28-614E-2EBDD6864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D8935-B839-8AE7-4B67-90E90E73BB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ED00A8-2508-1F6E-CEFE-A68B5FAD1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0DE51-D7FC-C8CF-1E25-DD534F0D8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9806-502C-4A66-8E07-8ACCDA3FBD1E}" type="datetimeFigureOut">
              <a:rPr lang="en-ID" smtClean="0"/>
              <a:t>09/08/2024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9F8181-D728-CBAA-AD22-EF06EC16E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B635A2-6D81-8670-2B79-6C2FBEE22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3940-D206-4FAB-89C6-7879E4EDF0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8852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5931-EB2E-1992-2FBB-5D1C02806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254B42-95B6-4237-E5F5-62BA86AE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9806-502C-4A66-8E07-8ACCDA3FBD1E}" type="datetimeFigureOut">
              <a:rPr lang="en-ID" smtClean="0"/>
              <a:t>09/08/2024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1A5C8-F10F-60EB-2B84-FC06BF5A0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BAE046-7204-5725-08D3-AF51F7BC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3940-D206-4FAB-89C6-7879E4EDF0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52749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6D21C7-DDD6-743E-951F-222C10DE3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9806-502C-4A66-8E07-8ACCDA3FBD1E}" type="datetimeFigureOut">
              <a:rPr lang="en-ID" smtClean="0"/>
              <a:t>09/08/2024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F9FDE4-17B9-5A82-83D1-4193EA396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7E944-7B28-3994-64D3-B36C9AF08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3940-D206-4FAB-89C6-7879E4EDF0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999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95244-E868-6B76-72A7-8D3461221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B620A-3FFC-D4AA-E3DE-732DC63E0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92F6E0-6F66-8B49-7095-F2535171E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FA0C4B-3A9C-C07E-DFAC-B4906E389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9806-502C-4A66-8E07-8ACCDA3FBD1E}" type="datetimeFigureOut">
              <a:rPr lang="en-ID" smtClean="0"/>
              <a:t>09/08/2024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8FADA-576C-A4AF-E3BE-120613F8A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DC9C3-9DC1-1441-D80B-0CEB90A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3940-D206-4FAB-89C6-7879E4EDF0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8148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1198C-2EC2-044E-F1C1-53EEE9FB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B38412-8916-980B-EF88-5D95F7EA3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FE6FB-0129-B432-9017-1234B97DB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1F91B-6623-3549-92C7-A7CD7C44D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9806-502C-4A66-8E07-8ACCDA3FBD1E}" type="datetimeFigureOut">
              <a:rPr lang="en-ID" smtClean="0"/>
              <a:t>09/08/2024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17BD9-5827-5C3A-60DE-225CFF431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D087E-C57C-B666-C4C4-B080C7791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3940-D206-4FAB-89C6-7879E4EDF0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5228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ED1067-316C-E348-AD3C-F5A7AE45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BDEE1-B259-A38A-9546-023E98F71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8C24-C6CD-A7A1-DD06-43E6232E2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9806-502C-4A66-8E07-8ACCDA3FBD1E}" type="datetimeFigureOut">
              <a:rPr lang="en-ID" smtClean="0"/>
              <a:t>09/08/2024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075D4-2B3F-5554-7EA7-380D64C24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E517-E873-165F-A3F5-DCAEA0B66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C3940-D206-4FAB-89C6-7879E4EDF0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654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ebp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3C60B-AA7E-D23F-8C68-8C77AAA112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EBBD7C-514A-348B-F779-74AABD7E32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8ECF88-D09E-6F7B-744B-7A8956C6A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C4B4A0-9EB3-DF1A-08DC-A5BC3F61E2E2}"/>
              </a:ext>
            </a:extLst>
          </p:cNvPr>
          <p:cNvSpPr txBox="1"/>
          <p:nvPr/>
        </p:nvSpPr>
        <p:spPr>
          <a:xfrm>
            <a:off x="5488745" y="420655"/>
            <a:ext cx="6196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KENYAMANAN THERMAL PADA BANGUNAN</a:t>
            </a:r>
            <a:endParaRPr lang="en-ID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A387723-D4CF-03C3-2003-681E1F9D885E}"/>
              </a:ext>
            </a:extLst>
          </p:cNvPr>
          <p:cNvSpPr txBox="1">
            <a:spLocks/>
          </p:cNvSpPr>
          <p:nvPr/>
        </p:nvSpPr>
        <p:spPr>
          <a:xfrm>
            <a:off x="5630268" y="1877924"/>
            <a:ext cx="2729132" cy="49940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ID" sz="2800" dirty="0">
              <a:solidFill>
                <a:prstClr val="white"/>
              </a:solidFill>
              <a:latin typeface="Calibri Light" panose="020F0302020204030204"/>
            </a:endParaRPr>
          </a:p>
          <a:p>
            <a:pPr algn="l"/>
            <a:endParaRPr lang="en-ID" sz="2800" dirty="0">
              <a:solidFill>
                <a:prstClr val="white"/>
              </a:solidFill>
              <a:latin typeface="Calibri Light" panose="020F0302020204030204"/>
            </a:endParaRPr>
          </a:p>
          <a:p>
            <a:pPr algn="l"/>
            <a:endParaRPr lang="en-ID" sz="2800" dirty="0">
              <a:solidFill>
                <a:prstClr val="white"/>
              </a:solidFill>
              <a:latin typeface="Calibri Light" panose="020F0302020204030204"/>
            </a:endParaRPr>
          </a:p>
          <a:p>
            <a:pPr algn="l"/>
            <a:r>
              <a:rPr lang="en-ID" sz="2800" dirty="0">
                <a:solidFill>
                  <a:prstClr val="white"/>
                </a:solidFill>
                <a:latin typeface="Calibri Light" panose="020F0302020204030204"/>
              </a:rPr>
              <a:t>	</a:t>
            </a:r>
            <a:br>
              <a:rPr lang="en-ID" sz="5300" dirty="0">
                <a:solidFill>
                  <a:schemeClr val="bg1"/>
                </a:solidFill>
              </a:rPr>
            </a:br>
            <a:br>
              <a:rPr lang="en-ID" sz="5300" dirty="0">
                <a:solidFill>
                  <a:schemeClr val="bg1"/>
                </a:solidFill>
              </a:rPr>
            </a:br>
            <a:br>
              <a:rPr lang="en-ID" sz="2800" dirty="0">
                <a:solidFill>
                  <a:schemeClr val="bg1"/>
                </a:solidFill>
              </a:rPr>
            </a:br>
            <a:br>
              <a:rPr lang="en-ID" sz="2800" dirty="0">
                <a:solidFill>
                  <a:schemeClr val="bg1"/>
                </a:solidFill>
              </a:rPr>
            </a:br>
            <a:br>
              <a:rPr lang="en-ID" sz="2800" dirty="0">
                <a:solidFill>
                  <a:schemeClr val="bg1"/>
                </a:solidFill>
              </a:rPr>
            </a:br>
            <a:br>
              <a:rPr lang="en-ID" sz="2800" dirty="0">
                <a:solidFill>
                  <a:schemeClr val="bg1"/>
                </a:solidFill>
              </a:rPr>
            </a:br>
            <a:br>
              <a:rPr lang="sv-SE" sz="2800" dirty="0">
                <a:solidFill>
                  <a:schemeClr val="bg1"/>
                </a:solidFill>
              </a:rPr>
            </a:br>
            <a:br>
              <a:rPr lang="en-ID" sz="8000" b="1" dirty="0">
                <a:solidFill>
                  <a:schemeClr val="bg1"/>
                </a:solidFill>
                <a:latin typeface="+mn-lt"/>
              </a:rPr>
            </a:br>
            <a:r>
              <a:rPr kumimoji="0" lang="en-ID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PERTEMUAN  5 (LIMA)</a:t>
            </a:r>
            <a:br>
              <a:rPr lang="en-ID" sz="8000" b="1" dirty="0">
                <a:solidFill>
                  <a:schemeClr val="bg1"/>
                </a:solidFill>
                <a:latin typeface="+mn-lt"/>
              </a:rPr>
            </a:br>
            <a:br>
              <a:rPr lang="en-ID" sz="2800" dirty="0">
                <a:solidFill>
                  <a:schemeClr val="bg1"/>
                </a:solidFill>
              </a:rPr>
            </a:br>
            <a:endParaRPr lang="en-ID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65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52330-A274-05D0-175B-247912DAF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6E6F8-C874-F46E-36D0-44C2B69E1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5FBF4F-E138-65DC-0C05-A85AEA033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EF7D15-9CDD-9DAE-4AB4-699CB9F8092C}"/>
              </a:ext>
            </a:extLst>
          </p:cNvPr>
          <p:cNvSpPr txBox="1">
            <a:spLocks/>
          </p:cNvSpPr>
          <p:nvPr/>
        </p:nvSpPr>
        <p:spPr>
          <a:xfrm>
            <a:off x="950742" y="1122363"/>
            <a:ext cx="10515600" cy="43513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dirty="0" err="1">
                <a:solidFill>
                  <a:schemeClr val="bg1"/>
                </a:solidFill>
              </a:rPr>
              <a:t>Fasad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bangunan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merupakan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selubung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bangunan</a:t>
            </a:r>
            <a:r>
              <a:rPr lang="en-ID" dirty="0">
                <a:solidFill>
                  <a:schemeClr val="bg1"/>
                </a:solidFill>
              </a:rPr>
              <a:t> yang </a:t>
            </a:r>
            <a:r>
              <a:rPr lang="en-ID" dirty="0" err="1">
                <a:solidFill>
                  <a:schemeClr val="bg1"/>
                </a:solidFill>
              </a:rPr>
              <a:t>sering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terkena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radiasi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matahari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setelah</a:t>
            </a:r>
            <a:r>
              <a:rPr lang="en-ID" dirty="0">
                <a:solidFill>
                  <a:schemeClr val="bg1"/>
                </a:solidFill>
              </a:rPr>
              <a:t> atap </a:t>
            </a:r>
            <a:r>
              <a:rPr lang="en-ID" dirty="0" err="1">
                <a:solidFill>
                  <a:schemeClr val="bg1"/>
                </a:solidFill>
              </a:rPr>
              <a:t>bangunan</a:t>
            </a:r>
            <a:r>
              <a:rPr lang="en-ID" dirty="0">
                <a:solidFill>
                  <a:schemeClr val="bg1"/>
                </a:solidFill>
              </a:rPr>
              <a:t>. </a:t>
            </a:r>
            <a:r>
              <a:rPr lang="en-ID" dirty="0" err="1">
                <a:solidFill>
                  <a:schemeClr val="bg1"/>
                </a:solidFill>
              </a:rPr>
              <a:t>Radiasi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matahari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merupakan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faktor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utama</a:t>
            </a:r>
            <a:r>
              <a:rPr lang="en-ID" dirty="0">
                <a:solidFill>
                  <a:schemeClr val="bg1"/>
                </a:solidFill>
              </a:rPr>
              <a:t> yang </a:t>
            </a:r>
            <a:r>
              <a:rPr lang="en-ID" dirty="0" err="1">
                <a:solidFill>
                  <a:schemeClr val="bg1"/>
                </a:solidFill>
              </a:rPr>
              <a:t>akan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dihadapi</a:t>
            </a:r>
            <a:r>
              <a:rPr lang="en-ID" dirty="0">
                <a:solidFill>
                  <a:schemeClr val="bg1"/>
                </a:solidFill>
              </a:rPr>
              <a:t> oleh </a:t>
            </a:r>
            <a:r>
              <a:rPr lang="en-ID" dirty="0" err="1">
                <a:solidFill>
                  <a:schemeClr val="bg1"/>
                </a:solidFill>
              </a:rPr>
              <a:t>fasad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bangunan</a:t>
            </a:r>
            <a:r>
              <a:rPr lang="en-ID" dirty="0">
                <a:solidFill>
                  <a:schemeClr val="bg1"/>
                </a:solidFill>
              </a:rPr>
              <a:t>. </a:t>
            </a:r>
            <a:r>
              <a:rPr lang="en-ID" dirty="0" err="1">
                <a:solidFill>
                  <a:schemeClr val="bg1"/>
                </a:solidFill>
              </a:rPr>
              <a:t>Selubung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bangunan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sebagai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kulit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bangunan</a:t>
            </a:r>
            <a:r>
              <a:rPr lang="en-ID" dirty="0">
                <a:solidFill>
                  <a:schemeClr val="bg1"/>
                </a:solidFill>
              </a:rPr>
              <a:t> yang </a:t>
            </a:r>
            <a:r>
              <a:rPr lang="en-ID" dirty="0" err="1">
                <a:solidFill>
                  <a:schemeClr val="bg1"/>
                </a:solidFill>
              </a:rPr>
              <a:t>bereaksi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langsung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terhadap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kondisi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iklim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ditentukan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dari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jenis</a:t>
            </a:r>
            <a:r>
              <a:rPr lang="en-ID" dirty="0">
                <a:solidFill>
                  <a:schemeClr val="bg1"/>
                </a:solidFill>
              </a:rPr>
              <a:t> material yang </a:t>
            </a:r>
            <a:r>
              <a:rPr lang="en-ID" dirty="0" err="1">
                <a:solidFill>
                  <a:schemeClr val="bg1"/>
                </a:solidFill>
              </a:rPr>
              <a:t>akan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digunakan</a:t>
            </a:r>
            <a:r>
              <a:rPr lang="en-ID" dirty="0">
                <a:solidFill>
                  <a:schemeClr val="bg1"/>
                </a:solidFill>
              </a:rPr>
              <a:t>. </a:t>
            </a:r>
          </a:p>
          <a:p>
            <a:pPr algn="l"/>
            <a:r>
              <a:rPr lang="en-ID" dirty="0" err="1">
                <a:solidFill>
                  <a:schemeClr val="bg1"/>
                </a:solidFill>
              </a:rPr>
              <a:t>Fasad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bangunan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berkaitan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dengan</a:t>
            </a:r>
            <a:r>
              <a:rPr lang="en-ID" dirty="0">
                <a:solidFill>
                  <a:schemeClr val="bg1"/>
                </a:solidFill>
              </a:rPr>
              <a:t> Overall Thermal Transfer Value (OTTV) </a:t>
            </a:r>
            <a:r>
              <a:rPr lang="en-ID" dirty="0" err="1">
                <a:solidFill>
                  <a:schemeClr val="bg1"/>
                </a:solidFill>
              </a:rPr>
              <a:t>adalah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suatu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nilai</a:t>
            </a:r>
            <a:r>
              <a:rPr lang="en-ID" dirty="0">
                <a:solidFill>
                  <a:schemeClr val="bg1"/>
                </a:solidFill>
              </a:rPr>
              <a:t> yang </a:t>
            </a:r>
            <a:r>
              <a:rPr lang="en-ID" dirty="0" err="1">
                <a:solidFill>
                  <a:schemeClr val="bg1"/>
                </a:solidFill>
              </a:rPr>
              <a:t>diterapkan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sebagai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kriteria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perancangan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untuk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dinding</a:t>
            </a:r>
            <a:r>
              <a:rPr lang="en-ID" dirty="0">
                <a:solidFill>
                  <a:schemeClr val="bg1"/>
                </a:solidFill>
              </a:rPr>
              <a:t> dan </a:t>
            </a:r>
            <a:r>
              <a:rPr lang="en-ID" dirty="0" err="1">
                <a:solidFill>
                  <a:schemeClr val="bg1"/>
                </a:solidFill>
              </a:rPr>
              <a:t>kaca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bagian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luar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bangunan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gedung</a:t>
            </a:r>
            <a:r>
              <a:rPr lang="en-ID" dirty="0">
                <a:solidFill>
                  <a:schemeClr val="bg1"/>
                </a:solidFill>
              </a:rPr>
              <a:t> yang </a:t>
            </a:r>
            <a:r>
              <a:rPr lang="en-ID" dirty="0" err="1">
                <a:solidFill>
                  <a:schemeClr val="bg1"/>
                </a:solidFill>
              </a:rPr>
              <a:t>dikondisikan</a:t>
            </a:r>
            <a:r>
              <a:rPr lang="en-ID" dirty="0">
                <a:solidFill>
                  <a:schemeClr val="bg1"/>
                </a:solidFill>
              </a:rPr>
              <a:t>. </a:t>
            </a:r>
          </a:p>
          <a:p>
            <a:pPr algn="l"/>
            <a:r>
              <a:rPr lang="en-ID" dirty="0" err="1">
                <a:solidFill>
                  <a:schemeClr val="bg1"/>
                </a:solidFill>
              </a:rPr>
              <a:t>Konsep</a:t>
            </a:r>
            <a:r>
              <a:rPr lang="en-ID" dirty="0">
                <a:solidFill>
                  <a:schemeClr val="bg1"/>
                </a:solidFill>
              </a:rPr>
              <a:t> OTTV </a:t>
            </a:r>
            <a:r>
              <a:rPr lang="en-ID" dirty="0" err="1">
                <a:solidFill>
                  <a:schemeClr val="bg1"/>
                </a:solidFill>
              </a:rPr>
              <a:t>ini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mencakup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tiga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elemen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dasar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perpindahan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panas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melalui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dinding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luar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bangunan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antara</a:t>
            </a:r>
            <a:r>
              <a:rPr lang="en-ID" dirty="0">
                <a:solidFill>
                  <a:schemeClr val="bg1"/>
                </a:solidFill>
              </a:rPr>
              <a:t> lain : </a:t>
            </a:r>
          </a:p>
          <a:p>
            <a:pPr marL="457200" indent="-457200" algn="l">
              <a:buAutoNum type="arabicPeriod"/>
            </a:pPr>
            <a:r>
              <a:rPr lang="en-ID" dirty="0" err="1">
                <a:solidFill>
                  <a:schemeClr val="bg1"/>
                </a:solidFill>
              </a:rPr>
              <a:t>Konduksi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panas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melalui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dinding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tidak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tembus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cahaya</a:t>
            </a:r>
            <a:r>
              <a:rPr lang="en-ID" dirty="0">
                <a:solidFill>
                  <a:schemeClr val="bg1"/>
                </a:solidFill>
              </a:rPr>
              <a:t>. </a:t>
            </a:r>
          </a:p>
          <a:p>
            <a:pPr algn="l"/>
            <a:r>
              <a:rPr lang="en-ID" dirty="0">
                <a:solidFill>
                  <a:schemeClr val="bg1"/>
                </a:solidFill>
              </a:rPr>
              <a:t>2. </a:t>
            </a:r>
            <a:r>
              <a:rPr lang="en-ID" dirty="0" err="1">
                <a:solidFill>
                  <a:schemeClr val="bg1"/>
                </a:solidFill>
              </a:rPr>
              <a:t>Konduksi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panas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melalui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kaca</a:t>
            </a:r>
            <a:r>
              <a:rPr lang="en-ID" dirty="0">
                <a:solidFill>
                  <a:schemeClr val="bg1"/>
                </a:solidFill>
              </a:rPr>
              <a:t>.</a:t>
            </a:r>
          </a:p>
          <a:p>
            <a:pPr algn="l"/>
            <a:r>
              <a:rPr lang="en-ID" dirty="0">
                <a:solidFill>
                  <a:schemeClr val="bg1"/>
                </a:solidFill>
              </a:rPr>
              <a:t>3. </a:t>
            </a:r>
            <a:r>
              <a:rPr lang="en-ID" dirty="0" err="1">
                <a:solidFill>
                  <a:schemeClr val="bg1"/>
                </a:solidFill>
              </a:rPr>
              <a:t>Transmisi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radiasi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matahari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melalui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kaca</a:t>
            </a:r>
            <a:r>
              <a:rPr lang="en-ID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0101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3C60B-AA7E-D23F-8C68-8C77AAA112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EBBD7C-514A-348B-F779-74AABD7E32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8ECF88-D09E-6F7B-744B-7A8956C6A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CBABF8-B2BF-5E4C-1654-0AC71160495B}"/>
              </a:ext>
            </a:extLst>
          </p:cNvPr>
          <p:cNvSpPr txBox="1"/>
          <p:nvPr/>
        </p:nvSpPr>
        <p:spPr>
          <a:xfrm>
            <a:off x="873802" y="4867279"/>
            <a:ext cx="6198432" cy="147732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Pemilihan Bahan Komponen Selubung Bangunan</a:t>
            </a:r>
          </a:p>
          <a:p>
            <a:r>
              <a:rPr lang="en-ID" dirty="0">
                <a:solidFill>
                  <a:schemeClr val="bg1"/>
                </a:solidFill>
              </a:rPr>
              <a:t>Nilai </a:t>
            </a:r>
            <a:r>
              <a:rPr lang="en-ID" dirty="0" err="1">
                <a:solidFill>
                  <a:schemeClr val="bg1"/>
                </a:solidFill>
              </a:rPr>
              <a:t>absorbtansi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termal</a:t>
            </a:r>
            <a:r>
              <a:rPr lang="en-ID" dirty="0">
                <a:solidFill>
                  <a:schemeClr val="bg1"/>
                </a:solidFill>
              </a:rPr>
              <a:t> (</a:t>
            </a:r>
            <a:r>
              <a:rPr lang="el-GR" dirty="0">
                <a:solidFill>
                  <a:schemeClr val="bg1"/>
                </a:solidFill>
              </a:rPr>
              <a:t>α) </a:t>
            </a:r>
            <a:r>
              <a:rPr lang="en-ID" dirty="0" err="1">
                <a:solidFill>
                  <a:schemeClr val="bg1"/>
                </a:solidFill>
              </a:rPr>
              <a:t>jenis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permukaan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dinding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tak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transparan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ditentukan</a:t>
            </a:r>
            <a:r>
              <a:rPr lang="en-ID" dirty="0">
                <a:solidFill>
                  <a:schemeClr val="bg1"/>
                </a:solidFill>
              </a:rPr>
              <a:t> oleh 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D" dirty="0" err="1">
                <a:solidFill>
                  <a:schemeClr val="bg1"/>
                </a:solidFill>
              </a:rPr>
              <a:t>Indeks</a:t>
            </a:r>
            <a:r>
              <a:rPr lang="en-ID" dirty="0">
                <a:solidFill>
                  <a:schemeClr val="bg1"/>
                </a:solidFill>
              </a:rPr>
              <a:t> (</a:t>
            </a:r>
            <a:r>
              <a:rPr lang="el-GR" dirty="0">
                <a:solidFill>
                  <a:schemeClr val="bg1"/>
                </a:solidFill>
              </a:rPr>
              <a:t>α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bahan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ID" dirty="0">
                <a:solidFill>
                  <a:schemeClr val="bg1"/>
                </a:solidFill>
              </a:rPr>
              <a:t>material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D" dirty="0" err="1">
                <a:solidFill>
                  <a:schemeClr val="bg1"/>
                </a:solidFill>
              </a:rPr>
              <a:t>warna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bahan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selubung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8EE463-CEC7-5032-44D6-6649C5B076FD}"/>
              </a:ext>
            </a:extLst>
          </p:cNvPr>
          <p:cNvSpPr txBox="1"/>
          <p:nvPr/>
        </p:nvSpPr>
        <p:spPr>
          <a:xfrm>
            <a:off x="873802" y="2632800"/>
            <a:ext cx="7959150" cy="203132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ID" dirty="0" err="1">
                <a:solidFill>
                  <a:schemeClr val="bg1"/>
                </a:solidFill>
              </a:rPr>
              <a:t>Pemilihan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Bahan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Komponen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Selubung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Bangunan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dipengaruhi</a:t>
            </a:r>
            <a:r>
              <a:rPr lang="en-ID" dirty="0">
                <a:solidFill>
                  <a:schemeClr val="bg1"/>
                </a:solidFill>
              </a:rPr>
              <a:t> oleh :</a:t>
            </a:r>
          </a:p>
          <a:p>
            <a:r>
              <a:rPr lang="en-ID" dirty="0">
                <a:solidFill>
                  <a:schemeClr val="bg1"/>
                </a:solidFill>
              </a:rPr>
              <a:t> 1. </a:t>
            </a:r>
            <a:r>
              <a:rPr lang="en-ID" dirty="0" err="1">
                <a:solidFill>
                  <a:schemeClr val="bg1"/>
                </a:solidFill>
              </a:rPr>
              <a:t>Absorbtansi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termal</a:t>
            </a:r>
            <a:r>
              <a:rPr lang="en-ID" dirty="0">
                <a:solidFill>
                  <a:schemeClr val="bg1"/>
                </a:solidFill>
              </a:rPr>
              <a:t> (</a:t>
            </a:r>
            <a:r>
              <a:rPr lang="el-GR" dirty="0">
                <a:solidFill>
                  <a:schemeClr val="bg1"/>
                </a:solidFill>
              </a:rPr>
              <a:t>α)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2. </a:t>
            </a:r>
            <a:r>
              <a:rPr lang="en-ID" dirty="0" err="1">
                <a:solidFill>
                  <a:schemeClr val="bg1"/>
                </a:solidFill>
              </a:rPr>
              <a:t>Transmitan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termal</a:t>
            </a:r>
            <a:r>
              <a:rPr lang="en-ID" dirty="0">
                <a:solidFill>
                  <a:schemeClr val="bg1"/>
                </a:solidFill>
              </a:rPr>
              <a:t> (U) : </a:t>
            </a:r>
            <a:r>
              <a:rPr lang="en-ID" dirty="0" err="1">
                <a:solidFill>
                  <a:schemeClr val="bg1"/>
                </a:solidFill>
              </a:rPr>
              <a:t>untuk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dinding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transparan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atau</a:t>
            </a:r>
            <a:r>
              <a:rPr lang="en-ID" dirty="0">
                <a:solidFill>
                  <a:schemeClr val="bg1"/>
                </a:solidFill>
              </a:rPr>
              <a:t>	</a:t>
            </a:r>
            <a:r>
              <a:rPr lang="en-ID" dirty="0" err="1">
                <a:solidFill>
                  <a:schemeClr val="bg1"/>
                </a:solidFill>
              </a:rPr>
              <a:t>dinding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tidak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transparan</a:t>
            </a:r>
            <a:endParaRPr lang="en-ID" dirty="0">
              <a:solidFill>
                <a:schemeClr val="bg1"/>
              </a:solidFill>
            </a:endParaRPr>
          </a:p>
          <a:p>
            <a:r>
              <a:rPr lang="en-ID" dirty="0">
                <a:solidFill>
                  <a:schemeClr val="bg1"/>
                </a:solidFill>
              </a:rPr>
              <a:t> 3. </a:t>
            </a:r>
            <a:r>
              <a:rPr lang="en-ID" dirty="0" err="1">
                <a:solidFill>
                  <a:schemeClr val="bg1"/>
                </a:solidFill>
              </a:rPr>
              <a:t>Resistan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Termal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permukaan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bahan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dinding</a:t>
            </a:r>
            <a:r>
              <a:rPr lang="en-ID" dirty="0">
                <a:solidFill>
                  <a:schemeClr val="bg1"/>
                </a:solidFill>
              </a:rPr>
              <a:t> dan atap</a:t>
            </a:r>
          </a:p>
          <a:p>
            <a:r>
              <a:rPr lang="en-ID" dirty="0">
                <a:solidFill>
                  <a:schemeClr val="bg1"/>
                </a:solidFill>
              </a:rPr>
              <a:t> 4. Beda </a:t>
            </a:r>
            <a:r>
              <a:rPr lang="en-ID" dirty="0" err="1">
                <a:solidFill>
                  <a:schemeClr val="bg1"/>
                </a:solidFill>
              </a:rPr>
              <a:t>temperatur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ekuivalen</a:t>
            </a:r>
            <a:endParaRPr lang="en-ID" dirty="0">
              <a:solidFill>
                <a:schemeClr val="bg1"/>
              </a:solidFill>
            </a:endParaRPr>
          </a:p>
          <a:p>
            <a:r>
              <a:rPr lang="en-ID" dirty="0">
                <a:solidFill>
                  <a:schemeClr val="bg1"/>
                </a:solidFill>
              </a:rPr>
              <a:t> 5. </a:t>
            </a:r>
            <a:r>
              <a:rPr lang="en-ID" dirty="0" err="1">
                <a:solidFill>
                  <a:schemeClr val="bg1"/>
                </a:solidFill>
              </a:rPr>
              <a:t>Faktor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radiasi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matahar</a:t>
            </a:r>
            <a:endParaRPr lang="en-ID" dirty="0">
              <a:solidFill>
                <a:schemeClr val="bg1"/>
              </a:solidFill>
            </a:endParaRPr>
          </a:p>
          <a:p>
            <a:r>
              <a:rPr lang="en-ID" dirty="0">
                <a:solidFill>
                  <a:schemeClr val="bg1"/>
                </a:solidFill>
              </a:rPr>
              <a:t> 6. </a:t>
            </a:r>
            <a:r>
              <a:rPr lang="en-ID" dirty="0" err="1">
                <a:solidFill>
                  <a:schemeClr val="bg1"/>
                </a:solidFill>
              </a:rPr>
              <a:t>Koefisien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peneduh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34F2C4-6C8C-3BC2-D60E-44C458B113AD}"/>
              </a:ext>
            </a:extLst>
          </p:cNvPr>
          <p:cNvSpPr txBox="1"/>
          <p:nvPr/>
        </p:nvSpPr>
        <p:spPr>
          <a:xfrm>
            <a:off x="873802" y="1720593"/>
            <a:ext cx="7959150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ID" dirty="0" err="1">
                <a:solidFill>
                  <a:schemeClr val="bg1"/>
                </a:solidFill>
              </a:rPr>
              <a:t>Bahan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komponen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selubung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bangunan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bahan</a:t>
            </a:r>
            <a:r>
              <a:rPr lang="en-ID" dirty="0">
                <a:solidFill>
                  <a:schemeClr val="bg1"/>
                </a:solidFill>
              </a:rPr>
              <a:t> yang </a:t>
            </a:r>
            <a:r>
              <a:rPr lang="en-ID" dirty="0" err="1">
                <a:solidFill>
                  <a:schemeClr val="bg1"/>
                </a:solidFill>
              </a:rPr>
              <a:t>menjadi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penyusun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dinding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selubung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bangunan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baik</a:t>
            </a:r>
            <a:r>
              <a:rPr lang="en-ID" dirty="0">
                <a:solidFill>
                  <a:schemeClr val="bg1"/>
                </a:solidFill>
              </a:rPr>
              <a:t> yang opaque </a:t>
            </a:r>
            <a:r>
              <a:rPr lang="en-ID" dirty="0" err="1">
                <a:solidFill>
                  <a:schemeClr val="bg1"/>
                </a:solidFill>
              </a:rPr>
              <a:t>maupun</a:t>
            </a:r>
            <a:r>
              <a:rPr lang="en-ID" dirty="0">
                <a:solidFill>
                  <a:schemeClr val="bg1"/>
                </a:solidFill>
              </a:rPr>
              <a:t> yang </a:t>
            </a:r>
            <a:r>
              <a:rPr lang="en-ID" dirty="0" err="1">
                <a:solidFill>
                  <a:schemeClr val="bg1"/>
                </a:solidFill>
              </a:rPr>
              <a:t>transparan</a:t>
            </a:r>
            <a:r>
              <a:rPr lang="en-ID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B914A6-3146-413B-FD8E-D11EE928F80F}"/>
              </a:ext>
            </a:extLst>
          </p:cNvPr>
          <p:cNvSpPr txBox="1"/>
          <p:nvPr/>
        </p:nvSpPr>
        <p:spPr>
          <a:xfrm>
            <a:off x="873801" y="254388"/>
            <a:ext cx="10548704" cy="132343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ID" sz="2000" dirty="0" err="1">
                <a:solidFill>
                  <a:schemeClr val="bg1"/>
                </a:solidFill>
              </a:rPr>
              <a:t>Menurut</a:t>
            </a:r>
            <a:r>
              <a:rPr lang="en-ID" sz="2000" dirty="0">
                <a:solidFill>
                  <a:schemeClr val="bg1"/>
                </a:solidFill>
              </a:rPr>
              <a:t> SNI - </a:t>
            </a:r>
            <a:r>
              <a:rPr lang="en-ID" sz="2000" dirty="0" err="1">
                <a:solidFill>
                  <a:schemeClr val="bg1"/>
                </a:solidFill>
              </a:rPr>
              <a:t>Konservasi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Energi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Sistem</a:t>
            </a:r>
            <a:r>
              <a:rPr lang="en-ID" sz="2000" dirty="0">
                <a:solidFill>
                  <a:schemeClr val="bg1"/>
                </a:solidFill>
              </a:rPr>
              <a:t> Tata Udara Pada </a:t>
            </a:r>
            <a:r>
              <a:rPr lang="en-ID" sz="2000" dirty="0" err="1">
                <a:solidFill>
                  <a:schemeClr val="bg1"/>
                </a:solidFill>
              </a:rPr>
              <a:t>Bangunan</a:t>
            </a:r>
            <a:r>
              <a:rPr lang="en-ID" sz="2000" dirty="0">
                <a:solidFill>
                  <a:schemeClr val="bg1"/>
                </a:solidFill>
              </a:rPr>
              <a:t> Gedung </a:t>
            </a:r>
          </a:p>
          <a:p>
            <a:r>
              <a:rPr lang="en-ID" sz="2000" dirty="0" err="1">
                <a:solidFill>
                  <a:schemeClr val="bg1"/>
                </a:solidFill>
              </a:rPr>
              <a:t>Selubung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bangunan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merupakan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elemen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bangunan</a:t>
            </a:r>
            <a:r>
              <a:rPr lang="en-ID" sz="2000" dirty="0">
                <a:solidFill>
                  <a:schemeClr val="bg1"/>
                </a:solidFill>
              </a:rPr>
              <a:t> yang </a:t>
            </a:r>
            <a:r>
              <a:rPr lang="en-ID" sz="2000" dirty="0" err="1">
                <a:solidFill>
                  <a:schemeClr val="bg1"/>
                </a:solidFill>
              </a:rPr>
              <a:t>membungkus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bangunan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gedung</a:t>
            </a:r>
            <a:r>
              <a:rPr lang="en-ID" sz="2000" dirty="0">
                <a:solidFill>
                  <a:schemeClr val="bg1"/>
                </a:solidFill>
              </a:rPr>
              <a:t>, </a:t>
            </a:r>
            <a:r>
              <a:rPr lang="en-ID" sz="2000" dirty="0" err="1">
                <a:solidFill>
                  <a:schemeClr val="bg1"/>
                </a:solidFill>
              </a:rPr>
              <a:t>yaitu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dinding</a:t>
            </a:r>
            <a:r>
              <a:rPr lang="en-ID" sz="2000" dirty="0">
                <a:solidFill>
                  <a:schemeClr val="bg1"/>
                </a:solidFill>
              </a:rPr>
              <a:t> dan atap </a:t>
            </a:r>
            <a:r>
              <a:rPr lang="en-ID" sz="2000" dirty="0" err="1">
                <a:solidFill>
                  <a:schemeClr val="bg1"/>
                </a:solidFill>
              </a:rPr>
              <a:t>transparan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atau</a:t>
            </a:r>
            <a:r>
              <a:rPr lang="en-ID" sz="2000" dirty="0">
                <a:solidFill>
                  <a:schemeClr val="bg1"/>
                </a:solidFill>
              </a:rPr>
              <a:t> yang </a:t>
            </a:r>
            <a:r>
              <a:rPr lang="en-ID" sz="2000" dirty="0" err="1">
                <a:solidFill>
                  <a:schemeClr val="bg1"/>
                </a:solidFill>
              </a:rPr>
              <a:t>tidak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transparan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dimana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sebagian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besar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energi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termal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berpindah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lewat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elemen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tersebut</a:t>
            </a:r>
            <a:endParaRPr lang="en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92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3C60B-AA7E-D23F-8C68-8C77AAA112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EBBD7C-514A-348B-F779-74AABD7E32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8ECF88-D09E-6F7B-744B-7A8956C6A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814E48-3653-57AE-55FE-4CAACB172FFC}"/>
              </a:ext>
            </a:extLst>
          </p:cNvPr>
          <p:cNvSpPr txBox="1"/>
          <p:nvPr/>
        </p:nvSpPr>
        <p:spPr>
          <a:xfrm>
            <a:off x="1524000" y="521148"/>
            <a:ext cx="8939134" cy="489364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ID" sz="2400" dirty="0" err="1">
                <a:solidFill>
                  <a:schemeClr val="bg1"/>
                </a:solidFill>
              </a:rPr>
              <a:t>Perlu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dilakukan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langkah-langkah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sebagai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berikut</a:t>
            </a:r>
            <a:r>
              <a:rPr lang="en-ID" sz="2400" dirty="0">
                <a:solidFill>
                  <a:schemeClr val="bg1"/>
                </a:solidFill>
              </a:rPr>
              <a:t>: </a:t>
            </a:r>
          </a:p>
          <a:p>
            <a:pPr marL="457200" indent="-457200">
              <a:buAutoNum type="alphaLcPeriod"/>
            </a:pPr>
            <a:r>
              <a:rPr lang="en-ID" sz="2400" dirty="0" err="1">
                <a:solidFill>
                  <a:schemeClr val="bg1"/>
                </a:solidFill>
              </a:rPr>
              <a:t>Merubah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bentuk</a:t>
            </a:r>
            <a:r>
              <a:rPr lang="en-ID" sz="2400" dirty="0">
                <a:solidFill>
                  <a:schemeClr val="bg1"/>
                </a:solidFill>
              </a:rPr>
              <a:t> dan </a:t>
            </a:r>
            <a:r>
              <a:rPr lang="en-ID" sz="2400" dirty="0" err="1">
                <a:solidFill>
                  <a:schemeClr val="bg1"/>
                </a:solidFill>
              </a:rPr>
              <a:t>orientasi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bangunan</a:t>
            </a:r>
            <a:r>
              <a:rPr lang="en-ID" sz="2400" dirty="0">
                <a:solidFill>
                  <a:schemeClr val="bg1"/>
                </a:solidFill>
              </a:rPr>
              <a:t> agar </a:t>
            </a:r>
            <a:r>
              <a:rPr lang="en-ID" sz="2400" dirty="0" err="1">
                <a:solidFill>
                  <a:schemeClr val="bg1"/>
                </a:solidFill>
              </a:rPr>
              <a:t>nilai</a:t>
            </a:r>
            <a:r>
              <a:rPr lang="en-ID" sz="2400" dirty="0">
                <a:solidFill>
                  <a:schemeClr val="bg1"/>
                </a:solidFill>
              </a:rPr>
              <a:t> SF yang minimum</a:t>
            </a:r>
          </a:p>
          <a:p>
            <a:pPr marL="457200" indent="-457200">
              <a:buAutoNum type="alphaLcPeriod"/>
            </a:pPr>
            <a:r>
              <a:rPr lang="en-ID" sz="2400" dirty="0" err="1">
                <a:solidFill>
                  <a:schemeClr val="bg1"/>
                </a:solidFill>
              </a:rPr>
              <a:t>Mengurangi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rasio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luas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jendela</a:t>
            </a:r>
            <a:r>
              <a:rPr lang="en-ID" sz="2400" dirty="0">
                <a:solidFill>
                  <a:schemeClr val="bg1"/>
                </a:solidFill>
              </a:rPr>
              <a:t> dan </a:t>
            </a:r>
            <a:r>
              <a:rPr lang="en-ID" sz="2400" dirty="0" err="1">
                <a:solidFill>
                  <a:schemeClr val="bg1"/>
                </a:solidFill>
              </a:rPr>
              <a:t>dinding</a:t>
            </a:r>
            <a:r>
              <a:rPr lang="en-ID" sz="2400" dirty="0">
                <a:solidFill>
                  <a:schemeClr val="bg1"/>
                </a:solidFill>
              </a:rPr>
              <a:t> (WWR) </a:t>
            </a:r>
          </a:p>
          <a:p>
            <a:pPr marL="457200" indent="-457200">
              <a:buAutoNum type="alphaLcPeriod"/>
            </a:pPr>
            <a:r>
              <a:rPr lang="en-ID" sz="2400" dirty="0" err="1">
                <a:solidFill>
                  <a:schemeClr val="bg1"/>
                </a:solidFill>
              </a:rPr>
              <a:t>Memilih</a:t>
            </a:r>
            <a:r>
              <a:rPr lang="en-ID" sz="2400" dirty="0">
                <a:solidFill>
                  <a:schemeClr val="bg1"/>
                </a:solidFill>
              </a:rPr>
              <a:t> material yang </a:t>
            </a:r>
            <a:r>
              <a:rPr lang="en-ID" sz="2400" dirty="0" err="1">
                <a:solidFill>
                  <a:schemeClr val="bg1"/>
                </a:solidFill>
              </a:rPr>
              <a:t>memiliki</a:t>
            </a:r>
            <a:r>
              <a:rPr lang="en-ID" sz="2400" dirty="0">
                <a:solidFill>
                  <a:schemeClr val="bg1"/>
                </a:solidFill>
              </a:rPr>
              <a:t> absorbance value </a:t>
            </a:r>
            <a:r>
              <a:rPr lang="en-ID" sz="2400" dirty="0" err="1">
                <a:solidFill>
                  <a:schemeClr val="bg1"/>
                </a:solidFill>
              </a:rPr>
              <a:t>rendah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AutoNum type="alphaLcPeriod"/>
            </a:pPr>
            <a:r>
              <a:rPr lang="en-ID" sz="2400" dirty="0" err="1">
                <a:solidFill>
                  <a:schemeClr val="bg1"/>
                </a:solidFill>
              </a:rPr>
              <a:t>Menggunakan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peneduh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ekternal</a:t>
            </a:r>
            <a:endParaRPr lang="en-ID" sz="2400" dirty="0">
              <a:solidFill>
                <a:schemeClr val="bg1"/>
              </a:solidFill>
            </a:endParaRPr>
          </a:p>
          <a:p>
            <a:pPr marL="457200" indent="-457200">
              <a:buAutoNum type="alphaLcPeriod"/>
            </a:pPr>
            <a:r>
              <a:rPr lang="en-ID" sz="2400" dirty="0" err="1">
                <a:solidFill>
                  <a:schemeClr val="bg1"/>
                </a:solidFill>
              </a:rPr>
              <a:t>Memasang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heatguard</a:t>
            </a:r>
            <a:r>
              <a:rPr lang="en-ID" sz="2400" dirty="0">
                <a:solidFill>
                  <a:schemeClr val="bg1"/>
                </a:solidFill>
              </a:rPr>
              <a:t> pada atap </a:t>
            </a:r>
          </a:p>
          <a:p>
            <a:pPr marL="457200" indent="-457200">
              <a:buAutoNum type="alphaLcPeriod"/>
            </a:pPr>
            <a:r>
              <a:rPr lang="en-ID" sz="2400" dirty="0" err="1">
                <a:solidFill>
                  <a:schemeClr val="bg1"/>
                </a:solidFill>
              </a:rPr>
              <a:t>Mengimplementasikan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vegetasi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alami</a:t>
            </a:r>
            <a:r>
              <a:rPr lang="en-ID" sz="2400" dirty="0">
                <a:solidFill>
                  <a:schemeClr val="bg1"/>
                </a:solidFill>
              </a:rPr>
              <a:t> (roof garden dan </a:t>
            </a:r>
            <a:r>
              <a:rPr lang="en-ID" sz="2400" dirty="0" err="1">
                <a:solidFill>
                  <a:schemeClr val="bg1"/>
                </a:solidFill>
              </a:rPr>
              <a:t>atau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vertikal</a:t>
            </a:r>
            <a:r>
              <a:rPr lang="en-ID" sz="2400" dirty="0">
                <a:solidFill>
                  <a:schemeClr val="bg1"/>
                </a:solidFill>
              </a:rPr>
              <a:t> garden)</a:t>
            </a:r>
          </a:p>
          <a:p>
            <a:pPr marL="457200" indent="-457200">
              <a:buAutoNum type="alphaLcPeriod"/>
            </a:pPr>
            <a:r>
              <a:rPr lang="en-ID" sz="2400" dirty="0" err="1">
                <a:solidFill>
                  <a:schemeClr val="bg1"/>
                </a:solidFill>
              </a:rPr>
              <a:t>Mengecat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dinding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dengan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warna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terang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AutoNum type="alphaLcPeriod"/>
            </a:pPr>
            <a:r>
              <a:rPr lang="en-ID" sz="2400" dirty="0" err="1">
                <a:solidFill>
                  <a:schemeClr val="bg1"/>
                </a:solidFill>
              </a:rPr>
              <a:t>Menggunakan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kaca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jenis</a:t>
            </a:r>
            <a:r>
              <a:rPr lang="en-ID" sz="2400" dirty="0">
                <a:solidFill>
                  <a:schemeClr val="bg1"/>
                </a:solidFill>
              </a:rPr>
              <a:t> high performance glass (solar heat gain </a:t>
            </a:r>
            <a:r>
              <a:rPr lang="en-ID" sz="2400" dirty="0" err="1">
                <a:solidFill>
                  <a:schemeClr val="bg1"/>
                </a:solidFill>
              </a:rPr>
              <a:t>koefisien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rendah</a:t>
            </a:r>
            <a:r>
              <a:rPr lang="en-ID" sz="2400" dirty="0">
                <a:solidFill>
                  <a:schemeClr val="bg1"/>
                </a:solidFill>
              </a:rPr>
              <a:t>)</a:t>
            </a:r>
          </a:p>
          <a:p>
            <a:pPr marL="457200" indent="-457200">
              <a:buAutoNum type="alphaLcPeriod"/>
            </a:pPr>
            <a:r>
              <a:rPr lang="en-ID" sz="2400" dirty="0" err="1">
                <a:solidFill>
                  <a:schemeClr val="bg1"/>
                </a:solidFill>
              </a:rPr>
              <a:t>Memasang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insulasi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dinding</a:t>
            </a:r>
            <a:endParaRPr lang="en-ID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81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3C60B-AA7E-D23F-8C68-8C77AAA112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EBBD7C-514A-348B-F779-74AABD7E32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8ECF88-D09E-6F7B-744B-7A8956C6A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940D5A-A19B-DB1D-1B5F-4DA463CA3DE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/>
              <a:t>MENDESAIN BANGUNAN YANG NYAMAN TERMAL :</a:t>
            </a:r>
          </a:p>
          <a:p>
            <a:endParaRPr lang="en-US" b="1" u="sng" dirty="0"/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ID" dirty="0" err="1">
                <a:latin typeface="Calibri" panose="020F0502020204030204"/>
              </a:rPr>
              <a:t>Membuffer</a:t>
            </a:r>
            <a:r>
              <a:rPr lang="en-ID" dirty="0">
                <a:latin typeface="Calibri" panose="020F0502020204030204"/>
              </a:rPr>
              <a:t> </a:t>
            </a:r>
            <a:r>
              <a:rPr lang="en-ID" dirty="0" err="1">
                <a:latin typeface="Calibri" panose="020F0502020204030204"/>
              </a:rPr>
              <a:t>permukaan</a:t>
            </a:r>
            <a:r>
              <a:rPr lang="en-ID" dirty="0">
                <a:latin typeface="Calibri" panose="020F0502020204030204"/>
              </a:rPr>
              <a:t> </a:t>
            </a:r>
            <a:r>
              <a:rPr lang="en-ID" dirty="0" err="1">
                <a:latin typeface="Calibri" panose="020F0502020204030204"/>
              </a:rPr>
              <a:t>bangunan</a:t>
            </a:r>
            <a:r>
              <a:rPr lang="en-ID" dirty="0">
                <a:latin typeface="Calibri" panose="020F0502020204030204"/>
              </a:rPr>
              <a:t> yang </a:t>
            </a:r>
            <a:r>
              <a:rPr lang="en-ID" dirty="0" err="1">
                <a:latin typeface="Calibri" panose="020F0502020204030204"/>
              </a:rPr>
              <a:t>terpapar</a:t>
            </a:r>
            <a:r>
              <a:rPr lang="en-ID" dirty="0">
                <a:latin typeface="Calibri" panose="020F0502020204030204"/>
              </a:rPr>
              <a:t> </a:t>
            </a:r>
            <a:r>
              <a:rPr lang="en-ID" dirty="0" err="1">
                <a:latin typeface="Calibri" panose="020F0502020204030204"/>
              </a:rPr>
              <a:t>langsung</a:t>
            </a:r>
            <a:r>
              <a:rPr lang="en-ID" dirty="0">
                <a:latin typeface="Calibri" panose="020F0502020204030204"/>
              </a:rPr>
              <a:t> </a:t>
            </a:r>
            <a:r>
              <a:rPr lang="en-ID" dirty="0" err="1">
                <a:latin typeface="Calibri" panose="020F0502020204030204"/>
              </a:rPr>
              <a:t>sinar</a:t>
            </a:r>
            <a:r>
              <a:rPr lang="en-ID" dirty="0">
                <a:latin typeface="Calibri" panose="020F0502020204030204"/>
              </a:rPr>
              <a:t> </a:t>
            </a:r>
            <a:r>
              <a:rPr lang="en-ID" dirty="0" err="1">
                <a:latin typeface="Calibri" panose="020F0502020204030204"/>
              </a:rPr>
              <a:t>matahari</a:t>
            </a:r>
            <a:r>
              <a:rPr lang="en-ID" dirty="0">
                <a:latin typeface="Calibri" panose="020F0502020204030204"/>
              </a:rPr>
              <a:t> </a:t>
            </a:r>
            <a:r>
              <a:rPr lang="en-ID" dirty="0" err="1">
                <a:latin typeface="Calibri" panose="020F0502020204030204"/>
              </a:rPr>
              <a:t>dengan</a:t>
            </a:r>
            <a:r>
              <a:rPr lang="en-ID" dirty="0">
                <a:latin typeface="Calibri" panose="020F0502020204030204"/>
              </a:rPr>
              <a:t> sun </a:t>
            </a:r>
            <a:r>
              <a:rPr lang="en-ID" dirty="0" err="1">
                <a:latin typeface="Calibri" panose="020F0502020204030204"/>
              </a:rPr>
              <a:t>shding</a:t>
            </a:r>
            <a:r>
              <a:rPr lang="en-ID" dirty="0">
                <a:latin typeface="Calibri" panose="020F0502020204030204"/>
              </a:rPr>
              <a:t> </a:t>
            </a:r>
            <a:r>
              <a:rPr lang="en-ID" dirty="0" err="1">
                <a:latin typeface="Calibri" panose="020F0502020204030204"/>
              </a:rPr>
              <a:t>berupa</a:t>
            </a:r>
            <a:r>
              <a:rPr lang="en-ID" dirty="0">
                <a:latin typeface="Calibri" panose="020F0502020204030204"/>
              </a:rPr>
              <a:t>  </a:t>
            </a:r>
            <a:r>
              <a:rPr lang="en-ID" dirty="0" err="1">
                <a:latin typeface="Calibri" panose="020F0502020204030204"/>
              </a:rPr>
              <a:t>vegetasi</a:t>
            </a:r>
            <a:endParaRPr lang="en-ID" dirty="0">
              <a:latin typeface="Calibri" panose="020F0502020204030204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ID" dirty="0">
                <a:latin typeface="Calibri" panose="020F0502020204030204"/>
              </a:rPr>
              <a:t>     Topi </a:t>
            </a:r>
            <a:r>
              <a:rPr lang="en-ID" dirty="0" err="1">
                <a:latin typeface="Calibri" panose="020F0502020204030204"/>
              </a:rPr>
              <a:t>topi</a:t>
            </a:r>
            <a:r>
              <a:rPr lang="en-ID" dirty="0">
                <a:latin typeface="Calibri" panose="020F0502020204030204"/>
              </a:rPr>
              <a:t>, </a:t>
            </a:r>
            <a:r>
              <a:rPr lang="en-ID" dirty="0" err="1">
                <a:latin typeface="Calibri" panose="020F0502020204030204"/>
              </a:rPr>
              <a:t>kantilevel</a:t>
            </a:r>
            <a:r>
              <a:rPr lang="en-ID" dirty="0">
                <a:latin typeface="Calibri" panose="020F0502020204030204"/>
              </a:rPr>
              <a:t>, lapis </a:t>
            </a:r>
            <a:r>
              <a:rPr lang="en-ID" dirty="0" err="1">
                <a:latin typeface="Calibri" panose="020F0502020204030204"/>
              </a:rPr>
              <a:t>terawang</a:t>
            </a:r>
            <a:endParaRPr lang="en-ID" dirty="0">
              <a:latin typeface="Calibri" panose="020F0502020204030204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ID" dirty="0" err="1">
                <a:latin typeface="Calibri" panose="020F0502020204030204"/>
              </a:rPr>
              <a:t>Mengatur</a:t>
            </a:r>
            <a:r>
              <a:rPr lang="en-ID" dirty="0">
                <a:latin typeface="Calibri" panose="020F0502020204030204"/>
              </a:rPr>
              <a:t> tata </a:t>
            </a:r>
            <a:r>
              <a:rPr lang="en-ID" dirty="0" err="1">
                <a:latin typeface="Calibri" panose="020F0502020204030204"/>
              </a:rPr>
              <a:t>letak</a:t>
            </a:r>
            <a:r>
              <a:rPr lang="en-ID" dirty="0">
                <a:latin typeface="Calibri" panose="020F0502020204030204"/>
              </a:rPr>
              <a:t> </a:t>
            </a:r>
            <a:r>
              <a:rPr lang="en-ID" dirty="0" err="1">
                <a:latin typeface="Calibri" panose="020F0502020204030204"/>
              </a:rPr>
              <a:t>bangunan</a:t>
            </a:r>
            <a:r>
              <a:rPr lang="en-ID" dirty="0">
                <a:latin typeface="Calibri" panose="020F0502020204030204"/>
              </a:rPr>
              <a:t> </a:t>
            </a:r>
            <a:r>
              <a:rPr lang="en-ID" dirty="0" err="1">
                <a:latin typeface="Calibri" panose="020F0502020204030204"/>
              </a:rPr>
              <a:t>terhadap</a:t>
            </a:r>
            <a:r>
              <a:rPr lang="en-ID" dirty="0">
                <a:latin typeface="Calibri" panose="020F0502020204030204"/>
              </a:rPr>
              <a:t> </a:t>
            </a:r>
            <a:r>
              <a:rPr lang="en-ID" dirty="0" err="1">
                <a:latin typeface="Calibri" panose="020F0502020204030204"/>
              </a:rPr>
              <a:t>Orientasi</a:t>
            </a:r>
            <a:r>
              <a:rPr lang="en-ID" dirty="0">
                <a:latin typeface="Calibri" panose="020F0502020204030204"/>
              </a:rPr>
              <a:t> </a:t>
            </a:r>
            <a:r>
              <a:rPr lang="en-ID" dirty="0" err="1">
                <a:latin typeface="Calibri" panose="020F0502020204030204"/>
              </a:rPr>
              <a:t>matahari</a:t>
            </a:r>
            <a:r>
              <a:rPr lang="en-ID" dirty="0">
                <a:latin typeface="Calibri" panose="020F0502020204030204"/>
              </a:rPr>
              <a:t> </a:t>
            </a:r>
            <a:r>
              <a:rPr lang="en-ID" dirty="0" err="1">
                <a:latin typeface="Calibri" panose="020F0502020204030204"/>
              </a:rPr>
              <a:t>terhadap</a:t>
            </a:r>
            <a:r>
              <a:rPr lang="en-ID" dirty="0">
                <a:latin typeface="Calibri" panose="020F0502020204030204"/>
              </a:rPr>
              <a:t> </a:t>
            </a:r>
            <a:r>
              <a:rPr lang="en-ID" dirty="0" err="1">
                <a:latin typeface="Calibri" panose="020F0502020204030204"/>
              </a:rPr>
              <a:t>dinding</a:t>
            </a:r>
            <a:r>
              <a:rPr lang="en-ID" dirty="0">
                <a:latin typeface="Calibri" panose="020F0502020204030204"/>
              </a:rPr>
              <a:t> </a:t>
            </a:r>
            <a:r>
              <a:rPr lang="en-ID" dirty="0" err="1">
                <a:latin typeface="Calibri" panose="020F0502020204030204"/>
              </a:rPr>
              <a:t>bangunan</a:t>
            </a:r>
            <a:r>
              <a:rPr lang="en-ID" dirty="0">
                <a:latin typeface="Calibri" panose="020F0502020204030204"/>
              </a:rPr>
              <a:t> </a:t>
            </a:r>
            <a:r>
              <a:rPr lang="en-ID" dirty="0" err="1">
                <a:latin typeface="Calibri" panose="020F0502020204030204"/>
              </a:rPr>
              <a:t>secara</a:t>
            </a:r>
            <a:r>
              <a:rPr lang="en-ID" dirty="0">
                <a:latin typeface="Calibri" panose="020F0502020204030204"/>
              </a:rPr>
              <a:t> </a:t>
            </a:r>
            <a:r>
              <a:rPr lang="en-ID" dirty="0" err="1">
                <a:latin typeface="Calibri" panose="020F0502020204030204"/>
              </a:rPr>
              <a:t>langsung</a:t>
            </a:r>
            <a:endParaRPr lang="en-ID" dirty="0">
              <a:latin typeface="Calibri" panose="020F0502020204030204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ID" dirty="0" err="1">
                <a:latin typeface="Calibri" panose="020F0502020204030204"/>
              </a:rPr>
              <a:t>menggunakan</a:t>
            </a:r>
            <a:r>
              <a:rPr lang="en-ID" dirty="0">
                <a:latin typeface="Calibri" panose="020F0502020204030204"/>
              </a:rPr>
              <a:t> </a:t>
            </a:r>
            <a:r>
              <a:rPr lang="en-ID" dirty="0" err="1">
                <a:latin typeface="Calibri" panose="020F0502020204030204"/>
              </a:rPr>
              <a:t>bahan</a:t>
            </a:r>
            <a:r>
              <a:rPr lang="en-ID" dirty="0">
                <a:latin typeface="Calibri" panose="020F0502020204030204"/>
              </a:rPr>
              <a:t> yang </a:t>
            </a:r>
            <a:r>
              <a:rPr lang="en-ID" dirty="0" err="1">
                <a:latin typeface="Calibri" panose="020F0502020204030204"/>
              </a:rPr>
              <a:t>mampu</a:t>
            </a:r>
            <a:r>
              <a:rPr lang="en-ID" dirty="0">
                <a:latin typeface="Calibri" panose="020F0502020204030204"/>
              </a:rPr>
              <a:t> </a:t>
            </a:r>
            <a:r>
              <a:rPr lang="en-ID" dirty="0" err="1">
                <a:latin typeface="Calibri" panose="020F0502020204030204"/>
              </a:rPr>
              <a:t>menyerap</a:t>
            </a:r>
            <a:r>
              <a:rPr lang="en-ID" dirty="0">
                <a:latin typeface="Calibri" panose="020F0502020204030204"/>
              </a:rPr>
              <a:t> 50% - 95% </a:t>
            </a:r>
            <a:r>
              <a:rPr lang="en-ID" dirty="0" err="1">
                <a:latin typeface="Calibri" panose="020F0502020204030204"/>
              </a:rPr>
              <a:t>radiasi</a:t>
            </a:r>
            <a:r>
              <a:rPr lang="en-ID" dirty="0">
                <a:latin typeface="Calibri" panose="020F0502020204030204"/>
              </a:rPr>
              <a:t> </a:t>
            </a:r>
            <a:r>
              <a:rPr lang="en-ID" dirty="0" err="1">
                <a:latin typeface="Calibri" panose="020F0502020204030204"/>
              </a:rPr>
              <a:t>matahari</a:t>
            </a:r>
            <a:endParaRPr lang="en-ID" dirty="0">
              <a:latin typeface="Calibri" panose="020F0502020204030204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ID" dirty="0">
                <a:latin typeface="Calibri" panose="020F0502020204030204"/>
              </a:rPr>
              <a:t>Atap dak </a:t>
            </a:r>
            <a:r>
              <a:rPr lang="en-ID" dirty="0" err="1">
                <a:latin typeface="Calibri" panose="020F0502020204030204"/>
              </a:rPr>
              <a:t>beton</a:t>
            </a:r>
            <a:r>
              <a:rPr lang="en-ID" dirty="0">
                <a:latin typeface="Calibri" panose="020F0502020204030204"/>
              </a:rPr>
              <a:t> yang </a:t>
            </a:r>
            <a:r>
              <a:rPr lang="en-ID" dirty="0" err="1">
                <a:latin typeface="Calibri" panose="020F0502020204030204"/>
              </a:rPr>
              <a:t>merupakan</a:t>
            </a:r>
            <a:r>
              <a:rPr lang="en-ID" dirty="0">
                <a:latin typeface="Calibri" panose="020F0502020204030204"/>
              </a:rPr>
              <a:t> </a:t>
            </a:r>
            <a:r>
              <a:rPr lang="en-ID" dirty="0" err="1">
                <a:latin typeface="Calibri" panose="020F0502020204030204"/>
              </a:rPr>
              <a:t>bahan</a:t>
            </a:r>
            <a:r>
              <a:rPr lang="en-ID" dirty="0">
                <a:latin typeface="Calibri" panose="020F0502020204030204"/>
              </a:rPr>
              <a:t> </a:t>
            </a:r>
            <a:r>
              <a:rPr lang="en-ID" dirty="0" err="1">
                <a:latin typeface="Calibri" panose="020F0502020204030204"/>
              </a:rPr>
              <a:t>penyerap</a:t>
            </a:r>
            <a:r>
              <a:rPr lang="en-ID" dirty="0">
                <a:latin typeface="Calibri" panose="020F0502020204030204"/>
              </a:rPr>
              <a:t> </a:t>
            </a:r>
            <a:r>
              <a:rPr lang="en-ID" dirty="0" err="1">
                <a:latin typeface="Calibri" panose="020F0502020204030204"/>
              </a:rPr>
              <a:t>panas</a:t>
            </a:r>
            <a:r>
              <a:rPr lang="en-ID" dirty="0">
                <a:latin typeface="Calibri" panose="020F0502020204030204"/>
              </a:rPr>
              <a:t> </a:t>
            </a:r>
            <a:r>
              <a:rPr lang="en-ID" dirty="0" err="1">
                <a:latin typeface="Calibri" panose="020F0502020204030204"/>
              </a:rPr>
              <a:t>matahari</a:t>
            </a:r>
            <a:r>
              <a:rPr lang="en-ID" dirty="0">
                <a:latin typeface="Calibri" panose="020F0502020204030204"/>
              </a:rPr>
              <a:t> ; </a:t>
            </a:r>
            <a:r>
              <a:rPr lang="en-ID" dirty="0" err="1">
                <a:latin typeface="Calibri" panose="020F0502020204030204"/>
              </a:rPr>
              <a:t>upayakan</a:t>
            </a:r>
            <a:r>
              <a:rPr lang="en-ID" dirty="0">
                <a:latin typeface="Calibri" panose="020F0502020204030204"/>
              </a:rPr>
              <a:t> roof top garden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ID" dirty="0">
                <a:latin typeface="Calibri" panose="020F0502020204030204"/>
              </a:rPr>
              <a:t>Air </a:t>
            </a:r>
            <a:r>
              <a:rPr lang="en-ID" dirty="0" err="1">
                <a:latin typeface="Calibri" panose="020F0502020204030204"/>
              </a:rPr>
              <a:t>sebagai</a:t>
            </a:r>
            <a:r>
              <a:rPr lang="en-ID" dirty="0">
                <a:latin typeface="Calibri" panose="020F0502020204030204"/>
              </a:rPr>
              <a:t> </a:t>
            </a:r>
            <a:r>
              <a:rPr lang="en-ID" dirty="0" err="1">
                <a:latin typeface="Calibri" panose="020F0502020204030204"/>
              </a:rPr>
              <a:t>penyimpan</a:t>
            </a:r>
            <a:r>
              <a:rPr lang="en-ID" dirty="0">
                <a:latin typeface="Calibri" panose="020F0502020204030204"/>
              </a:rPr>
              <a:t> </a:t>
            </a:r>
            <a:r>
              <a:rPr lang="en-ID" dirty="0" err="1">
                <a:latin typeface="Calibri" panose="020F0502020204030204"/>
              </a:rPr>
              <a:t>uap</a:t>
            </a:r>
            <a:r>
              <a:rPr lang="en-ID" dirty="0">
                <a:latin typeface="Calibri" panose="020F0502020204030204"/>
              </a:rPr>
              <a:t> air </a:t>
            </a:r>
            <a:r>
              <a:rPr lang="en-ID" dirty="0" err="1">
                <a:latin typeface="Calibri" panose="020F0502020204030204"/>
              </a:rPr>
              <a:t>dapat</a:t>
            </a:r>
            <a:r>
              <a:rPr lang="en-ID" dirty="0">
                <a:latin typeface="Calibri" panose="020F0502020204030204"/>
              </a:rPr>
              <a:t> </a:t>
            </a:r>
            <a:r>
              <a:rPr lang="en-ID" dirty="0" err="1">
                <a:latin typeface="Calibri" panose="020F0502020204030204"/>
              </a:rPr>
              <a:t>menurunkan</a:t>
            </a:r>
            <a:r>
              <a:rPr lang="en-ID" dirty="0">
                <a:latin typeface="Calibri" panose="020F0502020204030204"/>
              </a:rPr>
              <a:t> temperature </a:t>
            </a:r>
            <a:r>
              <a:rPr lang="en-ID" dirty="0" err="1">
                <a:latin typeface="Calibri" panose="020F0502020204030204"/>
              </a:rPr>
              <a:t>lingkungan</a:t>
            </a:r>
            <a:r>
              <a:rPr lang="en-ID" dirty="0">
                <a:latin typeface="Calibri" panose="020F0502020204030204"/>
              </a:rPr>
              <a:t> </a:t>
            </a:r>
            <a:r>
              <a:rPr lang="en-ID" dirty="0" err="1">
                <a:latin typeface="Calibri" panose="020F0502020204030204"/>
              </a:rPr>
              <a:t>sekitarnya</a:t>
            </a:r>
            <a:r>
              <a:rPr lang="en-ID" dirty="0">
                <a:latin typeface="Calibri" panose="020F0502020204030204"/>
              </a:rPr>
              <a:t>, </a:t>
            </a:r>
            <a:r>
              <a:rPr lang="en-ID" dirty="0" err="1">
                <a:latin typeface="Calibri" panose="020F0502020204030204"/>
              </a:rPr>
              <a:t>upayakan</a:t>
            </a:r>
            <a:r>
              <a:rPr lang="en-ID" dirty="0">
                <a:latin typeface="Calibri" panose="020F0502020204030204"/>
              </a:rPr>
              <a:t> </a:t>
            </a:r>
            <a:r>
              <a:rPr lang="en-ID" dirty="0" err="1">
                <a:latin typeface="Calibri" panose="020F0502020204030204"/>
              </a:rPr>
              <a:t>kolam</a:t>
            </a:r>
            <a:r>
              <a:rPr lang="en-ID" dirty="0">
                <a:latin typeface="Calibri" panose="020F0502020204030204"/>
              </a:rPr>
              <a:t>, air </a:t>
            </a:r>
            <a:r>
              <a:rPr lang="en-ID" dirty="0" err="1">
                <a:latin typeface="Calibri" panose="020F0502020204030204"/>
              </a:rPr>
              <a:t>pancur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59535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B57F-DED3-B3E5-A062-DA2966A0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365126"/>
            <a:ext cx="4812153" cy="689948"/>
          </a:xfrm>
          <a:solidFill>
            <a:schemeClr val="accent4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Sun Shading</a:t>
            </a:r>
            <a:endParaRPr lang="en-ID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2D77AD-B068-4E90-B1FC-3FCED933A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1" y="1055073"/>
            <a:ext cx="4711504" cy="275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271C6D-3FF9-6DA9-6B14-E549DFC0C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154" y="365125"/>
            <a:ext cx="6617845" cy="3447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9B3DAC-E979-458F-7D6F-31DFEF70F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3882678"/>
            <a:ext cx="2699824" cy="2638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F985ED-6032-AC0E-65AF-35AA47EF1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474" y="2718650"/>
            <a:ext cx="4182140" cy="38024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AB72E9-3949-EA9D-68E9-0670C6417C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263" y="3589601"/>
            <a:ext cx="4346736" cy="293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82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2DE0-7545-6B08-040C-78E1FFEC0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714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Air </a:t>
            </a:r>
            <a:r>
              <a:rPr lang="en-US" dirty="0" err="1">
                <a:solidFill>
                  <a:schemeClr val="bg1"/>
                </a:solidFill>
              </a:rPr>
              <a:t>Permukaan</a:t>
            </a:r>
            <a:endParaRPr lang="en-ID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419E89-A720-2DF6-A7EE-34828640C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35" y="930749"/>
            <a:ext cx="3089584" cy="27268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D9095E-1B98-EB46-48BB-634028BF6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975" y="930748"/>
            <a:ext cx="3436690" cy="5552177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365A8FC-1DDF-8D3E-207B-4AB2BF7D9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698" y="930748"/>
            <a:ext cx="3671668" cy="2726851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08B2E1-39B5-E40A-1DF0-C4026E86B4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56074"/>
            <a:ext cx="3114719" cy="27268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9FEB55E-48BA-CB15-1ED8-A32C9DEB48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893" y="3756074"/>
            <a:ext cx="3785745" cy="272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05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80ED4-D283-A706-089E-9C3EDD45D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28D1C2-FE84-8619-B63F-03C3F0352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057576" cy="270013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076269-FF46-9ACD-DA0D-2257637C0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471" y="1690688"/>
            <a:ext cx="2832112" cy="2700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48190D-71CD-C10E-33F0-5826E5412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214" y="1690688"/>
            <a:ext cx="3543281" cy="27001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1452D2-663B-DF33-BCF8-B291271C244E}"/>
              </a:ext>
            </a:extLst>
          </p:cNvPr>
          <p:cNvSpPr txBox="1"/>
          <p:nvPr/>
        </p:nvSpPr>
        <p:spPr>
          <a:xfrm>
            <a:off x="838199" y="4691967"/>
            <a:ext cx="10587295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ATAP DAK BETON DENGAN ROOF TOP GARDEN</a:t>
            </a:r>
          </a:p>
        </p:txBody>
      </p:sp>
    </p:spTree>
    <p:extLst>
      <p:ext uri="{BB962C8B-B14F-4D97-AF65-F5344CB8AC3E}">
        <p14:creationId xmlns:p14="http://schemas.microsoft.com/office/powerpoint/2010/main" val="642480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3C60B-AA7E-D23F-8C68-8C77AAA112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EBBD7C-514A-348B-F779-74AABD7E32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8ECF88-D09E-6F7B-744B-7A8956C6A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6911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4068CD-A677-434F-92F7-25EC1C62788A}"/>
              </a:ext>
            </a:extLst>
          </p:cNvPr>
          <p:cNvSpPr txBox="1">
            <a:spLocks/>
          </p:cNvSpPr>
          <p:nvPr/>
        </p:nvSpPr>
        <p:spPr>
          <a:xfrm>
            <a:off x="6096000" y="1014803"/>
            <a:ext cx="5557911" cy="117079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TERIMAKASIH</a:t>
            </a:r>
          </a:p>
        </p:txBody>
      </p:sp>
    </p:spTree>
    <p:extLst>
      <p:ext uri="{BB962C8B-B14F-4D97-AF65-F5344CB8AC3E}">
        <p14:creationId xmlns:p14="http://schemas.microsoft.com/office/powerpoint/2010/main" val="161405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3C60B-AA7E-D23F-8C68-8C77AAA112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EBBD7C-514A-348B-F779-74AABD7E32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8ECF88-D09E-6F7B-744B-7A8956C6A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61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8ABD2D8-03D5-99BD-3B57-BFA568D44047}"/>
              </a:ext>
            </a:extLst>
          </p:cNvPr>
          <p:cNvSpPr txBox="1">
            <a:spLocks/>
          </p:cNvSpPr>
          <p:nvPr/>
        </p:nvSpPr>
        <p:spPr>
          <a:xfrm>
            <a:off x="330322" y="2360868"/>
            <a:ext cx="8142119" cy="32304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15000">
                <a:schemeClr val="accent3">
                  <a:lumMod val="97000"/>
                  <a:lumOff val="3000"/>
                </a:schemeClr>
              </a:gs>
              <a:gs pos="95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D" sz="2400" dirty="0" err="1"/>
              <a:t>Kenyamanan</a:t>
            </a:r>
            <a:r>
              <a:rPr lang="en-ID" sz="2400" dirty="0"/>
              <a:t> </a:t>
            </a:r>
            <a:r>
              <a:rPr lang="en-ID" sz="2400" dirty="0" err="1"/>
              <a:t>termal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suatu</a:t>
            </a:r>
            <a:r>
              <a:rPr lang="en-ID" sz="2400" dirty="0"/>
              <a:t> </a:t>
            </a:r>
            <a:r>
              <a:rPr lang="en-ID" sz="2400" dirty="0" err="1"/>
              <a:t>kondisi</a:t>
            </a:r>
            <a:r>
              <a:rPr lang="en-ID" sz="2400" dirty="0"/>
              <a:t> </a:t>
            </a:r>
            <a:r>
              <a:rPr lang="en-ID" sz="2400" dirty="0" err="1"/>
              <a:t>termal</a:t>
            </a:r>
            <a:r>
              <a:rPr lang="en-ID" sz="2400" dirty="0"/>
              <a:t> yang </a:t>
            </a:r>
            <a:r>
              <a:rPr lang="en-ID" sz="2400" dirty="0" err="1"/>
              <a:t>dirasakan</a:t>
            </a:r>
            <a:r>
              <a:rPr lang="en-ID" sz="2400" dirty="0"/>
              <a:t> </a:t>
            </a:r>
            <a:r>
              <a:rPr lang="en-ID" sz="2400" dirty="0" err="1"/>
              <a:t>manusia</a:t>
            </a:r>
            <a:r>
              <a:rPr lang="en-ID" sz="2400" dirty="0"/>
              <a:t> dan </a:t>
            </a:r>
            <a:r>
              <a:rPr lang="en-ID" sz="2400" dirty="0" err="1"/>
              <a:t>dipengaruhi</a:t>
            </a:r>
            <a:r>
              <a:rPr lang="en-ID" sz="2400" dirty="0"/>
              <a:t> oleh </a:t>
            </a:r>
            <a:r>
              <a:rPr lang="en-ID" sz="2400" dirty="0" err="1"/>
              <a:t>lingkungan</a:t>
            </a:r>
            <a:r>
              <a:rPr lang="en-ID" sz="2400" dirty="0"/>
              <a:t> </a:t>
            </a:r>
            <a:r>
              <a:rPr lang="en-ID" sz="2400" dirty="0" err="1"/>
              <a:t>maupun</a:t>
            </a:r>
            <a:r>
              <a:rPr lang="en-ID" sz="2400" dirty="0"/>
              <a:t> </a:t>
            </a:r>
            <a:r>
              <a:rPr lang="en-ID" sz="2400" dirty="0" err="1"/>
              <a:t>benda-benda</a:t>
            </a:r>
            <a:r>
              <a:rPr lang="en-ID" sz="2400" dirty="0"/>
              <a:t> </a:t>
            </a:r>
            <a:r>
              <a:rPr lang="en-ID" sz="2400" dirty="0" err="1"/>
              <a:t>disekitar</a:t>
            </a:r>
            <a:r>
              <a:rPr lang="en-ID" sz="2400" dirty="0"/>
              <a:t> </a:t>
            </a:r>
            <a:r>
              <a:rPr lang="en-ID" sz="2400" dirty="0" err="1"/>
              <a:t>arsitektur</a:t>
            </a:r>
            <a:r>
              <a:rPr lang="en-ID" sz="2400" dirty="0"/>
              <a:t> (Heinz, F., Antonius, A., AMS, D., 2008).</a:t>
            </a:r>
          </a:p>
          <a:p>
            <a:pPr algn="l"/>
            <a:endParaRPr lang="en-ID" sz="2400" dirty="0"/>
          </a:p>
          <a:p>
            <a:pPr algn="l"/>
            <a:r>
              <a:rPr lang="en-ID" sz="2400" dirty="0"/>
              <a:t> </a:t>
            </a:r>
            <a:r>
              <a:rPr lang="en-ID" sz="2400" dirty="0" err="1"/>
              <a:t>Kenyamanan</a:t>
            </a:r>
            <a:r>
              <a:rPr lang="en-ID" sz="2400" dirty="0"/>
              <a:t> </a:t>
            </a:r>
            <a:r>
              <a:rPr lang="en-ID" sz="2400" dirty="0" err="1"/>
              <a:t>termal</a:t>
            </a:r>
            <a:r>
              <a:rPr lang="en-ID" sz="2400" dirty="0"/>
              <a:t> </a:t>
            </a:r>
            <a:r>
              <a:rPr lang="en-ID" sz="2400" dirty="0" err="1"/>
              <a:t>ditentukan</a:t>
            </a:r>
            <a:r>
              <a:rPr lang="en-ID" sz="2400" dirty="0"/>
              <a:t> oleh </a:t>
            </a:r>
            <a:r>
              <a:rPr lang="en-ID" sz="2400" dirty="0" err="1"/>
              <a:t>beberapa</a:t>
            </a:r>
            <a:r>
              <a:rPr lang="en-ID" sz="2400" dirty="0"/>
              <a:t> </a:t>
            </a:r>
            <a:r>
              <a:rPr lang="en-ID" sz="2400" dirty="0" err="1"/>
              <a:t>unsur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pembentuk</a:t>
            </a:r>
            <a:r>
              <a:rPr lang="en-ID" sz="2400" dirty="0"/>
              <a:t> </a:t>
            </a:r>
            <a:r>
              <a:rPr lang="en-ID" sz="2400" dirty="0" err="1"/>
              <a:t>perancangan</a:t>
            </a:r>
            <a:r>
              <a:rPr lang="en-ID" sz="2400" dirty="0"/>
              <a:t> </a:t>
            </a:r>
            <a:r>
              <a:rPr lang="en-ID" sz="2400" dirty="0" err="1"/>
              <a:t>yaitu</a:t>
            </a:r>
            <a:r>
              <a:rPr lang="en-ID" sz="2400" dirty="0"/>
              <a:t> </a:t>
            </a:r>
            <a:r>
              <a:rPr lang="en-ID" sz="2400" dirty="0" err="1"/>
              <a:t>sirkulasi</a:t>
            </a:r>
            <a:r>
              <a:rPr lang="en-ID" sz="2400" dirty="0"/>
              <a:t>, </a:t>
            </a:r>
            <a:r>
              <a:rPr lang="en-ID" sz="2400" dirty="0" err="1"/>
              <a:t>kebisingan</a:t>
            </a:r>
            <a:r>
              <a:rPr lang="en-ID" sz="2400" dirty="0"/>
              <a:t>, </a:t>
            </a:r>
            <a:r>
              <a:rPr lang="en-ID" sz="2400" dirty="0" err="1"/>
              <a:t>pengaruh</a:t>
            </a:r>
            <a:r>
              <a:rPr lang="en-ID" sz="2400" dirty="0"/>
              <a:t> </a:t>
            </a:r>
            <a:r>
              <a:rPr lang="en-ID" sz="2400" dirty="0" err="1"/>
              <a:t>alami</a:t>
            </a:r>
            <a:r>
              <a:rPr lang="en-ID" sz="2400" dirty="0"/>
              <a:t>/</a:t>
            </a:r>
            <a:r>
              <a:rPr lang="en-ID" sz="2400" dirty="0" err="1"/>
              <a:t>iklim</a:t>
            </a:r>
            <a:r>
              <a:rPr lang="en-ID" sz="2400" dirty="0"/>
              <a:t>, </a:t>
            </a:r>
            <a:r>
              <a:rPr lang="en-ID" sz="2400" dirty="0" err="1"/>
              <a:t>bentuk</a:t>
            </a:r>
            <a:r>
              <a:rPr lang="en-ID" sz="2400" dirty="0"/>
              <a:t>, </a:t>
            </a:r>
            <a:r>
              <a:rPr lang="en-ID" sz="2400" dirty="0" err="1"/>
              <a:t>penerangan</a:t>
            </a:r>
            <a:r>
              <a:rPr lang="en-ID" sz="2400" dirty="0"/>
              <a:t>, </a:t>
            </a:r>
            <a:r>
              <a:rPr lang="en-ID" sz="2400" dirty="0" err="1"/>
              <a:t>keamanan</a:t>
            </a:r>
            <a:r>
              <a:rPr lang="en-ID" sz="2400" dirty="0"/>
              <a:t>, aroma, </a:t>
            </a:r>
            <a:r>
              <a:rPr lang="en-ID" sz="2400" dirty="0" err="1"/>
              <a:t>kebersihan</a:t>
            </a:r>
            <a:r>
              <a:rPr lang="en-ID" sz="2400" dirty="0"/>
              <a:t> dan </a:t>
            </a:r>
            <a:r>
              <a:rPr lang="en-ID" sz="2400" dirty="0" err="1"/>
              <a:t>keindahan</a:t>
            </a:r>
            <a:r>
              <a:rPr lang="en-ID" sz="2400" dirty="0"/>
              <a:t> (Hakim, R., 2012).</a:t>
            </a:r>
            <a:endParaRPr lang="en-ID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07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3C60B-AA7E-D23F-8C68-8C77AAA112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EBBD7C-514A-348B-F779-74AABD7E32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8ECF88-D09E-6F7B-744B-7A8956C6A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4F03AA-6974-A324-930C-C12D18D17EB4}"/>
              </a:ext>
            </a:extLst>
          </p:cNvPr>
          <p:cNvSpPr txBox="1"/>
          <p:nvPr/>
        </p:nvSpPr>
        <p:spPr>
          <a:xfrm>
            <a:off x="2869809" y="2412498"/>
            <a:ext cx="6326944" cy="163121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ID" sz="2000" dirty="0" err="1">
                <a:solidFill>
                  <a:schemeClr val="bg1"/>
                </a:solidFill>
              </a:rPr>
              <a:t>Standar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Internasional</a:t>
            </a:r>
            <a:r>
              <a:rPr lang="en-ID" sz="2000" dirty="0">
                <a:solidFill>
                  <a:schemeClr val="bg1"/>
                </a:solidFill>
              </a:rPr>
              <a:t> (ISO 7730:1994) </a:t>
            </a:r>
            <a:r>
              <a:rPr lang="en-ID" sz="2000" dirty="0" err="1">
                <a:solidFill>
                  <a:schemeClr val="bg1"/>
                </a:solidFill>
              </a:rPr>
              <a:t>menyatakan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bahwa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sensasi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termis</a:t>
            </a:r>
            <a:r>
              <a:rPr lang="en-ID" sz="2000" dirty="0">
                <a:solidFill>
                  <a:schemeClr val="bg1"/>
                </a:solidFill>
              </a:rPr>
              <a:t> yang </a:t>
            </a:r>
            <a:r>
              <a:rPr lang="en-ID" sz="2000" dirty="0" err="1">
                <a:solidFill>
                  <a:schemeClr val="bg1"/>
                </a:solidFill>
              </a:rPr>
              <a:t>dialami</a:t>
            </a:r>
            <a:endParaRPr lang="en-ID" sz="2000" dirty="0">
              <a:solidFill>
                <a:schemeClr val="bg1"/>
              </a:solidFill>
            </a:endParaRPr>
          </a:p>
          <a:p>
            <a:r>
              <a:rPr lang="en-ID" sz="2000" dirty="0" err="1">
                <a:solidFill>
                  <a:schemeClr val="bg1"/>
                </a:solidFill>
              </a:rPr>
              <a:t>manusia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merupakan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fungsi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dari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empat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faktor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iklim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yakni</a:t>
            </a:r>
            <a:r>
              <a:rPr lang="en-ID" sz="2000" dirty="0">
                <a:solidFill>
                  <a:schemeClr val="bg1"/>
                </a:solidFill>
              </a:rPr>
              <a:t>, </a:t>
            </a:r>
            <a:r>
              <a:rPr lang="en-ID" sz="2000" dirty="0" err="1">
                <a:solidFill>
                  <a:schemeClr val="bg1"/>
                </a:solidFill>
              </a:rPr>
              <a:t>suhu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udara</a:t>
            </a:r>
            <a:r>
              <a:rPr lang="en-ID" sz="2000" dirty="0">
                <a:solidFill>
                  <a:schemeClr val="bg1"/>
                </a:solidFill>
              </a:rPr>
              <a:t>, </a:t>
            </a:r>
            <a:r>
              <a:rPr lang="en-ID" sz="2000" dirty="0" err="1">
                <a:solidFill>
                  <a:schemeClr val="bg1"/>
                </a:solidFill>
              </a:rPr>
              <a:t>suhu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radiasi</a:t>
            </a:r>
            <a:r>
              <a:rPr lang="en-ID" sz="2000" dirty="0">
                <a:solidFill>
                  <a:schemeClr val="bg1"/>
                </a:solidFill>
              </a:rPr>
              <a:t>, </a:t>
            </a:r>
            <a:r>
              <a:rPr lang="en-ID" sz="2000" dirty="0" err="1">
                <a:solidFill>
                  <a:schemeClr val="bg1"/>
                </a:solidFill>
              </a:rPr>
              <a:t>kelembaban</a:t>
            </a:r>
            <a:endParaRPr lang="en-ID" sz="2000" dirty="0">
              <a:solidFill>
                <a:schemeClr val="bg1"/>
              </a:solidFill>
            </a:endParaRPr>
          </a:p>
          <a:p>
            <a:r>
              <a:rPr lang="en-ID" sz="2000" dirty="0" err="1">
                <a:solidFill>
                  <a:schemeClr val="bg1"/>
                </a:solidFill>
              </a:rPr>
              <a:t>udara</a:t>
            </a:r>
            <a:r>
              <a:rPr lang="en-ID" sz="2000" dirty="0">
                <a:solidFill>
                  <a:schemeClr val="bg1"/>
                </a:solidFill>
              </a:rPr>
              <a:t>, </a:t>
            </a:r>
            <a:r>
              <a:rPr lang="en-ID" sz="2000" dirty="0" err="1">
                <a:solidFill>
                  <a:schemeClr val="bg1"/>
                </a:solidFill>
              </a:rPr>
              <a:t>kecepatan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angin</a:t>
            </a:r>
            <a:r>
              <a:rPr lang="en-ID" sz="2000" dirty="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69B686-45B2-D474-8BFB-854AF073FC44}"/>
              </a:ext>
            </a:extLst>
          </p:cNvPr>
          <p:cNvSpPr txBox="1"/>
          <p:nvPr/>
        </p:nvSpPr>
        <p:spPr>
          <a:xfrm>
            <a:off x="4445391" y="520935"/>
            <a:ext cx="6326944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Prinsip kenyamanan termal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Faktor yang memengaruhi kenyamanan termal</a:t>
            </a:r>
            <a:endParaRPr kumimoji="0" lang="en-ID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006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3C60B-AA7E-D23F-8C68-8C77AAA112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EBBD7C-514A-348B-F779-74AABD7E32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8ECF88-D09E-6F7B-744B-7A8956C6A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18944D-995C-2C42-46F0-12D79DB940B2}"/>
              </a:ext>
            </a:extLst>
          </p:cNvPr>
          <p:cNvSpPr txBox="1"/>
          <p:nvPr/>
        </p:nvSpPr>
        <p:spPr>
          <a:xfrm>
            <a:off x="2728209" y="608003"/>
            <a:ext cx="7210269" cy="267765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en-ID" sz="2400" dirty="0" err="1">
                <a:solidFill>
                  <a:schemeClr val="bg1"/>
                </a:solidFill>
              </a:rPr>
              <a:t>Terdapat</a:t>
            </a:r>
            <a:r>
              <a:rPr lang="en-ID" sz="2400" dirty="0">
                <a:solidFill>
                  <a:schemeClr val="bg1"/>
                </a:solidFill>
              </a:rPr>
              <a:t> dua </a:t>
            </a:r>
            <a:r>
              <a:rPr lang="en-ID" sz="2400" dirty="0" err="1">
                <a:solidFill>
                  <a:schemeClr val="bg1"/>
                </a:solidFill>
              </a:rPr>
              <a:t>kelompok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faktor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kenyamanan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termal</a:t>
            </a:r>
            <a:r>
              <a:rPr lang="en-ID" sz="2400" dirty="0">
                <a:solidFill>
                  <a:schemeClr val="bg1"/>
                </a:solidFill>
              </a:rPr>
              <a:t>. </a:t>
            </a:r>
            <a:r>
              <a:rPr lang="en-ID" sz="2400" dirty="0" err="1">
                <a:solidFill>
                  <a:schemeClr val="bg1"/>
                </a:solidFill>
              </a:rPr>
              <a:t>Pertama</a:t>
            </a:r>
            <a:r>
              <a:rPr lang="en-ID" sz="2400" dirty="0">
                <a:solidFill>
                  <a:schemeClr val="bg1"/>
                </a:solidFill>
              </a:rPr>
              <a:t> yang </a:t>
            </a:r>
            <a:r>
              <a:rPr lang="en-ID" sz="2400" dirty="0" err="1">
                <a:solidFill>
                  <a:schemeClr val="bg1"/>
                </a:solidFill>
              </a:rPr>
              <a:t>disebabkan</a:t>
            </a:r>
            <a:r>
              <a:rPr lang="en-ID" sz="2400" dirty="0">
                <a:solidFill>
                  <a:schemeClr val="bg1"/>
                </a:solidFill>
              </a:rPr>
              <a:t> oleh </a:t>
            </a:r>
            <a:r>
              <a:rPr lang="en-ID" sz="2400" dirty="0" err="1">
                <a:solidFill>
                  <a:schemeClr val="bg1"/>
                </a:solidFill>
              </a:rPr>
              <a:t>faktor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klimatis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Givoni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B., 1998)</a:t>
            </a:r>
            <a:r>
              <a:rPr lang="en-ID" sz="2400" dirty="0">
                <a:solidFill>
                  <a:schemeClr val="bg1"/>
                </a:solidFill>
              </a:rPr>
              <a:t>, </a:t>
            </a:r>
            <a:r>
              <a:rPr lang="en-ID" sz="2400" dirty="0" err="1">
                <a:solidFill>
                  <a:schemeClr val="bg1"/>
                </a:solidFill>
              </a:rPr>
              <a:t>meliputi</a:t>
            </a:r>
            <a:endParaRPr lang="en-ID" sz="2400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400" dirty="0" err="1">
                <a:solidFill>
                  <a:schemeClr val="bg1"/>
                </a:solidFill>
              </a:rPr>
              <a:t>temperatur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udara</a:t>
            </a:r>
            <a:r>
              <a:rPr lang="en-ID" sz="2400" dirty="0">
                <a:solidFill>
                  <a:schemeClr val="bg1"/>
                </a:solidFill>
              </a:rPr>
              <a:t>,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400" dirty="0" err="1">
                <a:solidFill>
                  <a:schemeClr val="bg1"/>
                </a:solidFill>
              </a:rPr>
              <a:t>temperatur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radiasi</a:t>
            </a:r>
            <a:r>
              <a:rPr lang="en-ID" sz="2400" dirty="0">
                <a:solidFill>
                  <a:schemeClr val="bg1"/>
                </a:solidFill>
              </a:rPr>
              <a:t>,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400" dirty="0" err="1">
                <a:solidFill>
                  <a:schemeClr val="bg1"/>
                </a:solidFill>
              </a:rPr>
              <a:t>kelembapan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400" dirty="0" err="1">
                <a:solidFill>
                  <a:schemeClr val="bg1"/>
                </a:solidFill>
              </a:rPr>
              <a:t>kecepatan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angin</a:t>
            </a:r>
            <a:r>
              <a:rPr lang="en-ID" sz="24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D82CBA-1AC0-92B3-056C-BA13B8EBFF25}"/>
              </a:ext>
            </a:extLst>
          </p:cNvPr>
          <p:cNvSpPr txBox="1"/>
          <p:nvPr/>
        </p:nvSpPr>
        <p:spPr>
          <a:xfrm>
            <a:off x="2738202" y="3688140"/>
            <a:ext cx="7210269" cy="156966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en-ID" sz="2400" dirty="0" err="1">
                <a:solidFill>
                  <a:schemeClr val="bg1"/>
                </a:solidFill>
              </a:rPr>
              <a:t>Kedua</a:t>
            </a:r>
            <a:r>
              <a:rPr lang="en-ID" sz="2400" dirty="0">
                <a:solidFill>
                  <a:schemeClr val="bg1"/>
                </a:solidFill>
              </a:rPr>
              <a:t> yang </a:t>
            </a:r>
            <a:r>
              <a:rPr lang="en-ID" sz="2400" dirty="0" err="1">
                <a:solidFill>
                  <a:schemeClr val="bg1"/>
                </a:solidFill>
              </a:rPr>
              <a:t>disebabkan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akibat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dari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faktor</a:t>
            </a:r>
            <a:r>
              <a:rPr lang="en-ID" sz="2400" dirty="0">
                <a:solidFill>
                  <a:schemeClr val="bg1"/>
                </a:solidFill>
              </a:rPr>
              <a:t> personal </a:t>
            </a:r>
            <a:r>
              <a:rPr lang="en-ID" sz="2400" dirty="0" err="1">
                <a:solidFill>
                  <a:schemeClr val="bg1"/>
                </a:solidFill>
              </a:rPr>
              <a:t>meliputi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400" dirty="0" err="1">
                <a:solidFill>
                  <a:schemeClr val="bg1"/>
                </a:solidFill>
              </a:rPr>
              <a:t>tingkat</a:t>
            </a:r>
            <a:r>
              <a:rPr lang="en-ID" sz="2400" dirty="0">
                <a:solidFill>
                  <a:schemeClr val="bg1"/>
                </a:solidFill>
              </a:rPr>
              <a:t> metabolism yang di </a:t>
            </a:r>
            <a:r>
              <a:rPr lang="en-ID" sz="2400" dirty="0" err="1">
                <a:solidFill>
                  <a:schemeClr val="bg1"/>
                </a:solidFill>
              </a:rPr>
              <a:t>tentukan</a:t>
            </a:r>
            <a:r>
              <a:rPr lang="en-ID" sz="2400" dirty="0">
                <a:solidFill>
                  <a:schemeClr val="bg1"/>
                </a:solidFill>
              </a:rPr>
              <a:t> oleh </a:t>
            </a:r>
            <a:r>
              <a:rPr lang="en-ID" sz="2400" dirty="0" err="1">
                <a:solidFill>
                  <a:schemeClr val="bg1"/>
                </a:solidFill>
              </a:rPr>
              <a:t>faktor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tingkat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resistensi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dari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penggunaan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pakaian</a:t>
            </a:r>
            <a:r>
              <a:rPr lang="en-ID" sz="24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3972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3C60B-AA7E-D23F-8C68-8C77AAA112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EBBD7C-514A-348B-F779-74AABD7E32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8ECF88-D09E-6F7B-744B-7A8956C6A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AF9B79-769F-FF5F-47FE-061E33BC0186}"/>
              </a:ext>
            </a:extLst>
          </p:cNvPr>
          <p:cNvSpPr txBox="1"/>
          <p:nvPr/>
        </p:nvSpPr>
        <p:spPr>
          <a:xfrm>
            <a:off x="3099215" y="655037"/>
            <a:ext cx="6198432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ID" sz="2000" dirty="0" err="1">
                <a:solidFill>
                  <a:schemeClr val="bg1"/>
                </a:solidFill>
              </a:rPr>
              <a:t>Temperatur</a:t>
            </a:r>
            <a:r>
              <a:rPr lang="en-ID" sz="2000" dirty="0">
                <a:solidFill>
                  <a:schemeClr val="bg1"/>
                </a:solidFill>
              </a:rPr>
              <a:t> Udara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D9E399-5B42-AB23-50C7-D8652885E4C9}"/>
              </a:ext>
            </a:extLst>
          </p:cNvPr>
          <p:cNvSpPr txBox="1"/>
          <p:nvPr/>
        </p:nvSpPr>
        <p:spPr>
          <a:xfrm>
            <a:off x="3084225" y="1203324"/>
            <a:ext cx="6198432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ID" sz="2000" dirty="0" err="1">
                <a:solidFill>
                  <a:schemeClr val="bg1"/>
                </a:solidFill>
              </a:rPr>
              <a:t>Kelembapan</a:t>
            </a:r>
            <a:r>
              <a:rPr lang="en-ID" sz="2000" dirty="0">
                <a:solidFill>
                  <a:schemeClr val="bg1"/>
                </a:solidFill>
              </a:rPr>
              <a:t> Udara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463FC0-4B53-0D21-FD2B-DC1CE3180445}"/>
              </a:ext>
            </a:extLst>
          </p:cNvPr>
          <p:cNvSpPr txBox="1"/>
          <p:nvPr/>
        </p:nvSpPr>
        <p:spPr>
          <a:xfrm>
            <a:off x="3084225" y="1818758"/>
            <a:ext cx="6198432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ID" sz="2000" dirty="0">
                <a:solidFill>
                  <a:schemeClr val="bg1"/>
                </a:solidFill>
              </a:rPr>
              <a:t>Gerakan Udara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E7AA99-C003-165B-CFA9-4D17B1B84B50}"/>
              </a:ext>
            </a:extLst>
          </p:cNvPr>
          <p:cNvSpPr txBox="1"/>
          <p:nvPr/>
        </p:nvSpPr>
        <p:spPr>
          <a:xfrm>
            <a:off x="3116704" y="2522906"/>
            <a:ext cx="6198432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ID" sz="2000" dirty="0" err="1">
                <a:solidFill>
                  <a:schemeClr val="bg1"/>
                </a:solidFill>
              </a:rPr>
              <a:t>Temperatur</a:t>
            </a:r>
            <a:r>
              <a:rPr lang="en-ID" sz="2000" dirty="0">
                <a:solidFill>
                  <a:schemeClr val="bg1"/>
                </a:solidFill>
              </a:rPr>
              <a:t> Radiant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F36698-A9C9-E432-AA55-DD3DCEEAA87C}"/>
              </a:ext>
            </a:extLst>
          </p:cNvPr>
          <p:cNvSpPr txBox="1"/>
          <p:nvPr/>
        </p:nvSpPr>
        <p:spPr>
          <a:xfrm>
            <a:off x="3116704" y="3084053"/>
            <a:ext cx="6198432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ID" sz="2000" dirty="0" err="1">
                <a:solidFill>
                  <a:schemeClr val="bg1"/>
                </a:solidFill>
              </a:rPr>
              <a:t>Fasad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Bangunan</a:t>
            </a:r>
            <a:r>
              <a:rPr lang="en-ID" sz="2000" dirty="0">
                <a:solidFill>
                  <a:schemeClr val="bg1"/>
                </a:solidFill>
              </a:rPr>
              <a:t> (</a:t>
            </a:r>
            <a:r>
              <a:rPr lang="en-ID" sz="2000" dirty="0" err="1">
                <a:solidFill>
                  <a:schemeClr val="bg1"/>
                </a:solidFill>
              </a:rPr>
              <a:t>Selubung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Bangunan</a:t>
            </a:r>
            <a:r>
              <a:rPr lang="en-ID" sz="2000" dirty="0">
                <a:solidFill>
                  <a:schemeClr val="bg1"/>
                </a:solidFill>
              </a:rPr>
              <a:t>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E6C252-941F-4532-FD1E-A90E7CE4D28A}"/>
              </a:ext>
            </a:extLst>
          </p:cNvPr>
          <p:cNvSpPr txBox="1"/>
          <p:nvPr/>
        </p:nvSpPr>
        <p:spPr>
          <a:xfrm>
            <a:off x="3084225" y="3699487"/>
            <a:ext cx="6198432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ID" sz="2000" dirty="0">
                <a:solidFill>
                  <a:schemeClr val="bg1"/>
                </a:solidFill>
              </a:rPr>
              <a:t>Lokasi dan </a:t>
            </a:r>
            <a:r>
              <a:rPr lang="en-ID" sz="2000" dirty="0" err="1">
                <a:solidFill>
                  <a:schemeClr val="bg1"/>
                </a:solidFill>
              </a:rPr>
              <a:t>Orientasi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Bangunan</a:t>
            </a:r>
            <a:endParaRPr lang="en-ID" sz="20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D4DE1C-F04D-4DD0-EC46-401BA3076A5D}"/>
              </a:ext>
            </a:extLst>
          </p:cNvPr>
          <p:cNvSpPr txBox="1"/>
          <p:nvPr/>
        </p:nvSpPr>
        <p:spPr>
          <a:xfrm>
            <a:off x="3099215" y="4245253"/>
            <a:ext cx="6198432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ID" sz="2000" dirty="0" err="1">
                <a:solidFill>
                  <a:schemeClr val="bg1"/>
                </a:solidFill>
              </a:rPr>
              <a:t>Konfigurasi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bangunan</a:t>
            </a:r>
            <a:r>
              <a:rPr lang="en-ID" sz="2000" dirty="0">
                <a:solidFill>
                  <a:schemeClr val="bg1"/>
                </a:solidFill>
              </a:rPr>
              <a:t> dan Ruang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C50818-FEA8-FBB0-8C7B-C48067D6C694}"/>
              </a:ext>
            </a:extLst>
          </p:cNvPr>
          <p:cNvSpPr txBox="1"/>
          <p:nvPr/>
        </p:nvSpPr>
        <p:spPr>
          <a:xfrm>
            <a:off x="3099215" y="4793289"/>
            <a:ext cx="6198432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Pembayangan Sinar Matahari (Sun Shading) </a:t>
            </a:r>
            <a:endParaRPr lang="en-ID" sz="20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3F3E77-C5E8-32E6-DFF7-F8A37E49A920}"/>
              </a:ext>
            </a:extLst>
          </p:cNvPr>
          <p:cNvSpPr txBox="1"/>
          <p:nvPr/>
        </p:nvSpPr>
        <p:spPr>
          <a:xfrm>
            <a:off x="3116704" y="5383430"/>
            <a:ext cx="6198432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s-ES" sz="2000" dirty="0" err="1">
                <a:solidFill>
                  <a:schemeClr val="bg1"/>
                </a:solidFill>
              </a:rPr>
              <a:t>Upaya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Reduksi</a:t>
            </a:r>
            <a:r>
              <a:rPr lang="es-ES" sz="2000" dirty="0">
                <a:solidFill>
                  <a:schemeClr val="bg1"/>
                </a:solidFill>
              </a:rPr>
              <a:t> Panas </a:t>
            </a:r>
            <a:r>
              <a:rPr lang="es-ES" sz="2000" dirty="0" err="1">
                <a:solidFill>
                  <a:schemeClr val="bg1"/>
                </a:solidFill>
              </a:rPr>
              <a:t>Sekitar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Bangunan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endParaRPr lang="en-ID" sz="20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6E9C2A-FAB5-869F-7F81-8219F0EEB1F0}"/>
              </a:ext>
            </a:extLst>
          </p:cNvPr>
          <p:cNvSpPr txBox="1"/>
          <p:nvPr/>
        </p:nvSpPr>
        <p:spPr>
          <a:xfrm>
            <a:off x="1079292" y="127509"/>
            <a:ext cx="10493115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ID" dirty="0" err="1">
                <a:solidFill>
                  <a:schemeClr val="bg1"/>
                </a:solidFill>
              </a:rPr>
              <a:t>faktor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dalam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kenyamanan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termal</a:t>
            </a:r>
            <a:r>
              <a:rPr lang="en-ID" dirty="0">
                <a:solidFill>
                  <a:schemeClr val="bg1"/>
                </a:solidFill>
              </a:rPr>
              <a:t> yang </a:t>
            </a:r>
            <a:r>
              <a:rPr lang="en-ID" dirty="0" err="1">
                <a:solidFill>
                  <a:schemeClr val="bg1"/>
                </a:solidFill>
              </a:rPr>
              <a:t>perlu</a:t>
            </a:r>
            <a:r>
              <a:rPr lang="en-ID" dirty="0">
                <a:solidFill>
                  <a:schemeClr val="bg1"/>
                </a:solidFill>
              </a:rPr>
              <a:t> di </a:t>
            </a:r>
            <a:r>
              <a:rPr lang="en-ID" dirty="0" err="1">
                <a:solidFill>
                  <a:schemeClr val="bg1"/>
                </a:solidFill>
              </a:rPr>
              <a:t>perhatikan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dalam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pengolahan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desain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sebuah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bangunan</a:t>
            </a:r>
            <a:r>
              <a:rPr lang="en-ID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13595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3C60B-AA7E-D23F-8C68-8C77AAA112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EBBD7C-514A-348B-F779-74AABD7E32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8ECF88-D09E-6F7B-744B-7A8956C6A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81F8C1-987F-5CA1-8F48-4617BD598333}"/>
              </a:ext>
            </a:extLst>
          </p:cNvPr>
          <p:cNvSpPr txBox="1"/>
          <p:nvPr/>
        </p:nvSpPr>
        <p:spPr>
          <a:xfrm>
            <a:off x="1167618" y="612844"/>
            <a:ext cx="8890782" cy="440120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ID" sz="4000" dirty="0" err="1">
                <a:solidFill>
                  <a:schemeClr val="bg1"/>
                </a:solidFill>
              </a:rPr>
              <a:t>Temperatur</a:t>
            </a:r>
            <a:r>
              <a:rPr lang="en-ID" sz="4000" dirty="0">
                <a:solidFill>
                  <a:schemeClr val="bg1"/>
                </a:solidFill>
              </a:rPr>
              <a:t> Udara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 err="1">
                <a:solidFill>
                  <a:schemeClr val="bg1"/>
                </a:solidFill>
              </a:rPr>
              <a:t>Faktor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utama</a:t>
            </a:r>
            <a:r>
              <a:rPr lang="en-ID" sz="2400" dirty="0">
                <a:solidFill>
                  <a:schemeClr val="bg1"/>
                </a:solidFill>
              </a:rPr>
              <a:t> yang </a:t>
            </a:r>
            <a:r>
              <a:rPr lang="en-ID" sz="2400" dirty="0" err="1">
                <a:solidFill>
                  <a:schemeClr val="bg1"/>
                </a:solidFill>
              </a:rPr>
              <a:t>mempengaruhi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temperatur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udara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adalah</a:t>
            </a:r>
            <a:r>
              <a:rPr lang="en-ID" sz="2400" dirty="0">
                <a:solidFill>
                  <a:schemeClr val="bg1"/>
                </a:solidFill>
              </a:rPr>
              <a:t> proses </a:t>
            </a:r>
            <a:r>
              <a:rPr lang="en-ID" sz="2400" dirty="0" err="1">
                <a:solidFill>
                  <a:schemeClr val="bg1"/>
                </a:solidFill>
              </a:rPr>
              <a:t>pemanasan</a:t>
            </a:r>
            <a:r>
              <a:rPr lang="en-ID" sz="2400" dirty="0">
                <a:solidFill>
                  <a:schemeClr val="bg1"/>
                </a:solidFill>
              </a:rPr>
              <a:t> dan </a:t>
            </a:r>
            <a:r>
              <a:rPr lang="en-ID" sz="2400" dirty="0" err="1">
                <a:solidFill>
                  <a:schemeClr val="bg1"/>
                </a:solidFill>
              </a:rPr>
              <a:t>pendinginan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permukaaan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benda</a:t>
            </a:r>
            <a:r>
              <a:rPr lang="en-ID" sz="2400" dirty="0">
                <a:solidFill>
                  <a:schemeClr val="bg1"/>
                </a:solidFill>
              </a:rPr>
              <a:t>/</a:t>
            </a:r>
            <a:r>
              <a:rPr lang="en-ID" sz="2400" dirty="0" err="1">
                <a:solidFill>
                  <a:schemeClr val="bg1"/>
                </a:solidFill>
              </a:rPr>
              <a:t>bumi</a:t>
            </a:r>
            <a:endParaRPr lang="en-ID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 err="1">
                <a:solidFill>
                  <a:schemeClr val="bg1"/>
                </a:solidFill>
              </a:rPr>
              <a:t>lapisan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udara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tersebut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akan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memanaskan</a:t>
            </a:r>
            <a:r>
              <a:rPr lang="en-ID" sz="2400" dirty="0">
                <a:solidFill>
                  <a:schemeClr val="bg1"/>
                </a:solidFill>
              </a:rPr>
              <a:t>/</a:t>
            </a:r>
            <a:r>
              <a:rPr lang="en-ID" sz="2400" dirty="0" err="1">
                <a:solidFill>
                  <a:schemeClr val="bg1"/>
                </a:solidFill>
              </a:rPr>
              <a:t>mendinginkan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lapisan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permukaan</a:t>
            </a:r>
            <a:r>
              <a:rPr lang="en-ID" sz="2400" dirty="0">
                <a:solidFill>
                  <a:schemeClr val="bg1"/>
                </a:solidFill>
              </a:rPr>
              <a:t> yang </a:t>
            </a:r>
            <a:r>
              <a:rPr lang="en-ID" sz="2400" dirty="0" err="1">
                <a:solidFill>
                  <a:schemeClr val="bg1"/>
                </a:solidFill>
              </a:rPr>
              <a:t>terpapar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 err="1">
                <a:solidFill>
                  <a:schemeClr val="bg1"/>
                </a:solidFill>
              </a:rPr>
              <a:t>Pengaruh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dari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banyak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atau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sedikitnya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panas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matahari</a:t>
            </a:r>
            <a:r>
              <a:rPr lang="en-ID" sz="2400" dirty="0">
                <a:solidFill>
                  <a:schemeClr val="bg1"/>
                </a:solidFill>
              </a:rPr>
              <a:t> yang </a:t>
            </a:r>
            <a:r>
              <a:rPr lang="en-ID" sz="2400" dirty="0" err="1">
                <a:solidFill>
                  <a:schemeClr val="bg1"/>
                </a:solidFill>
              </a:rPr>
              <a:t>diterima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bumi</a:t>
            </a:r>
            <a:r>
              <a:rPr lang="en-ID" sz="2400" dirty="0">
                <a:solidFill>
                  <a:schemeClr val="bg1"/>
                </a:solidFill>
              </a:rPr>
              <a:t> (</a:t>
            </a:r>
            <a:r>
              <a:rPr lang="en-ID" sz="2400" dirty="0" err="1">
                <a:solidFill>
                  <a:schemeClr val="bg1"/>
                </a:solidFill>
              </a:rPr>
              <a:t>daerah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khatulistiwa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merupakan</a:t>
            </a:r>
            <a:r>
              <a:rPr lang="en-ID" sz="2400" dirty="0">
                <a:solidFill>
                  <a:schemeClr val="bg1"/>
                </a:solidFill>
              </a:rPr>
              <a:t> yang paling </a:t>
            </a:r>
            <a:r>
              <a:rPr lang="en-ID" sz="2400" dirty="0" err="1">
                <a:solidFill>
                  <a:schemeClr val="bg1"/>
                </a:solidFill>
              </a:rPr>
              <a:t>panas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karena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banyak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menerima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radiasi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matahari</a:t>
            </a:r>
            <a:r>
              <a:rPr lang="en-ID" sz="2400" dirty="0">
                <a:solidFill>
                  <a:schemeClr val="bg1"/>
                </a:solidFill>
              </a:rPr>
              <a:t>).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 err="1">
                <a:solidFill>
                  <a:schemeClr val="bg1"/>
                </a:solidFill>
              </a:rPr>
              <a:t>Orientasi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matahari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terhadap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dinding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bangunan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secara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langsung</a:t>
            </a:r>
            <a:endParaRPr lang="en-ID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 err="1">
                <a:solidFill>
                  <a:schemeClr val="bg1"/>
                </a:solidFill>
              </a:rPr>
              <a:t>menggunakan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bahan</a:t>
            </a:r>
            <a:r>
              <a:rPr lang="en-ID" sz="2400" dirty="0">
                <a:solidFill>
                  <a:schemeClr val="bg1"/>
                </a:solidFill>
              </a:rPr>
              <a:t> yang </a:t>
            </a:r>
            <a:r>
              <a:rPr lang="en-ID" sz="2400" dirty="0" err="1">
                <a:solidFill>
                  <a:schemeClr val="bg1"/>
                </a:solidFill>
              </a:rPr>
              <a:t>mampu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menyerap</a:t>
            </a:r>
            <a:r>
              <a:rPr lang="en-ID" sz="2400" dirty="0">
                <a:solidFill>
                  <a:schemeClr val="bg1"/>
                </a:solidFill>
              </a:rPr>
              <a:t> 50% - 95% </a:t>
            </a:r>
            <a:r>
              <a:rPr lang="en-ID" sz="2400" dirty="0" err="1">
                <a:solidFill>
                  <a:schemeClr val="bg1"/>
                </a:solidFill>
              </a:rPr>
              <a:t>radiasi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matahari</a:t>
            </a:r>
            <a:r>
              <a:rPr lang="en-ID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46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3C60B-AA7E-D23F-8C68-8C77AAA112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EBBD7C-514A-348B-F779-74AABD7E32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8ECF88-D09E-6F7B-744B-7A8956C6A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22AA48-5E6D-94ED-E9E7-FDE03C164AFE}"/>
              </a:ext>
            </a:extLst>
          </p:cNvPr>
          <p:cNvSpPr txBox="1"/>
          <p:nvPr/>
        </p:nvSpPr>
        <p:spPr>
          <a:xfrm>
            <a:off x="2096086" y="1178470"/>
            <a:ext cx="7709096" cy="366254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kumimoji="0" lang="en-ID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Kelembaban</a:t>
            </a:r>
            <a:endParaRPr lang="en-ID" sz="4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 err="1">
                <a:solidFill>
                  <a:schemeClr val="bg1"/>
                </a:solidFill>
              </a:rPr>
              <a:t>Kelembapan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adalah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banyaknya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kadar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uap</a:t>
            </a:r>
            <a:r>
              <a:rPr lang="en-ID" sz="2400" dirty="0">
                <a:solidFill>
                  <a:schemeClr val="bg1"/>
                </a:solidFill>
              </a:rPr>
              <a:t> air di </a:t>
            </a:r>
            <a:r>
              <a:rPr lang="en-ID" sz="2400" dirty="0" err="1">
                <a:solidFill>
                  <a:schemeClr val="bg1"/>
                </a:solidFill>
              </a:rPr>
              <a:t>udara</a:t>
            </a:r>
            <a:r>
              <a:rPr lang="en-ID" sz="2400" dirty="0">
                <a:solidFill>
                  <a:schemeClr val="bg1"/>
                </a:solidFill>
              </a:rPr>
              <a:t> dan </a:t>
            </a:r>
            <a:r>
              <a:rPr lang="en-ID" sz="2400" dirty="0" err="1">
                <a:solidFill>
                  <a:schemeClr val="bg1"/>
                </a:solidFill>
              </a:rPr>
              <a:t>tidak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terlihat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secara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khasat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mata</a:t>
            </a:r>
            <a:r>
              <a:rPr lang="en-ID" sz="2400" dirty="0">
                <a:solidFill>
                  <a:schemeClr val="bg1"/>
                </a:solidFill>
              </a:rPr>
              <a:t>. </a:t>
            </a:r>
            <a:r>
              <a:rPr lang="en-ID" sz="2400" dirty="0" err="1">
                <a:solidFill>
                  <a:schemeClr val="bg1"/>
                </a:solidFill>
              </a:rPr>
              <a:t>uap</a:t>
            </a:r>
            <a:r>
              <a:rPr lang="en-ID" sz="2400" dirty="0">
                <a:solidFill>
                  <a:schemeClr val="bg1"/>
                </a:solidFill>
              </a:rPr>
              <a:t> air </a:t>
            </a:r>
            <a:r>
              <a:rPr lang="en-ID" sz="2400" dirty="0" err="1">
                <a:solidFill>
                  <a:schemeClr val="bg1"/>
                </a:solidFill>
              </a:rPr>
              <a:t>mempengaruhi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tingkat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kelembapannya</a:t>
            </a:r>
            <a:r>
              <a:rPr lang="en-ID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 err="1">
                <a:solidFill>
                  <a:schemeClr val="bg1"/>
                </a:solidFill>
              </a:rPr>
              <a:t>Kelembapan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udara</a:t>
            </a:r>
            <a:r>
              <a:rPr lang="en-ID" sz="2400" dirty="0">
                <a:solidFill>
                  <a:schemeClr val="bg1"/>
                </a:solidFill>
              </a:rPr>
              <a:t> yang </a:t>
            </a:r>
            <a:r>
              <a:rPr lang="en-ID" sz="2400" dirty="0" err="1">
                <a:solidFill>
                  <a:schemeClr val="bg1"/>
                </a:solidFill>
              </a:rPr>
              <a:t>tinggi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dapat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mengakibatkan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sulit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terjadi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penguapan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dipermukaan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kulit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sehingga</a:t>
            </a:r>
            <a:r>
              <a:rPr lang="en-ID" sz="2400" dirty="0">
                <a:solidFill>
                  <a:schemeClr val="bg1"/>
                </a:solidFill>
              </a:rPr>
              <a:t> proses </a:t>
            </a:r>
            <a:r>
              <a:rPr lang="en-ID" sz="2400" dirty="0" err="1">
                <a:solidFill>
                  <a:schemeClr val="bg1"/>
                </a:solidFill>
              </a:rPr>
              <a:t>pelepasan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panas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dapat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terganggu</a:t>
            </a:r>
            <a:r>
              <a:rPr lang="en-ID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 err="1">
                <a:solidFill>
                  <a:schemeClr val="bg1"/>
                </a:solidFill>
              </a:rPr>
              <a:t>Dalam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penyelesaian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pergerakan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udara</a:t>
            </a:r>
            <a:r>
              <a:rPr lang="en-ID" sz="2400" dirty="0">
                <a:solidFill>
                  <a:schemeClr val="bg1"/>
                </a:solidFill>
              </a:rPr>
              <a:t> di </a:t>
            </a:r>
            <a:r>
              <a:rPr lang="en-ID" sz="2400" dirty="0" err="1">
                <a:solidFill>
                  <a:schemeClr val="bg1"/>
                </a:solidFill>
              </a:rPr>
              <a:t>dalam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bangunan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dapat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membantu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mekanisme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penguapan</a:t>
            </a:r>
            <a:r>
              <a:rPr lang="en-ID" sz="2400" dirty="0">
                <a:solidFill>
                  <a:schemeClr val="bg1"/>
                </a:solidFill>
              </a:rPr>
              <a:t> (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Frick, H, 2008) </a:t>
            </a:r>
            <a:r>
              <a:rPr lang="en-ID" sz="24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65524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E20DF-90A3-F9BF-53FB-A0C7A56CD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3FCC9-F1D3-08C6-372A-EFBCF64C0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EFECDA-E751-20C3-2883-85AE5B93C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37296E-5FDD-87C4-D5AC-86808204F273}"/>
              </a:ext>
            </a:extLst>
          </p:cNvPr>
          <p:cNvSpPr txBox="1"/>
          <p:nvPr/>
        </p:nvSpPr>
        <p:spPr>
          <a:xfrm>
            <a:off x="2222695" y="1144588"/>
            <a:ext cx="7638757" cy="477053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ID" sz="4000" dirty="0">
                <a:solidFill>
                  <a:schemeClr val="bg1"/>
                </a:solidFill>
              </a:rPr>
              <a:t>Gerakan Udara</a:t>
            </a:r>
          </a:p>
          <a:p>
            <a:r>
              <a:rPr lang="en-ID" sz="2400" dirty="0">
                <a:solidFill>
                  <a:schemeClr val="bg1"/>
                </a:solidFill>
              </a:rPr>
              <a:t>Udara </a:t>
            </a:r>
            <a:r>
              <a:rPr lang="en-ID" sz="2400" dirty="0" err="1">
                <a:solidFill>
                  <a:schemeClr val="bg1"/>
                </a:solidFill>
              </a:rPr>
              <a:t>akan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mengalir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dari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daerah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bertekanan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tinggi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ke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daerah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bertekanan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rendah</a:t>
            </a:r>
            <a:r>
              <a:rPr lang="en-ID" sz="2400" dirty="0">
                <a:solidFill>
                  <a:schemeClr val="bg1"/>
                </a:solidFill>
              </a:rPr>
              <a:t>, </a:t>
            </a:r>
            <a:r>
              <a:rPr lang="en-ID" sz="2400" dirty="0" err="1">
                <a:solidFill>
                  <a:schemeClr val="bg1"/>
                </a:solidFill>
              </a:rPr>
              <a:t>sehingga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hal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itu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terjadi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jika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dipengaruhi</a:t>
            </a:r>
            <a:r>
              <a:rPr lang="en-ID" sz="2400" dirty="0">
                <a:solidFill>
                  <a:schemeClr val="bg1"/>
                </a:solidFill>
              </a:rPr>
              <a:t> oleh </a:t>
            </a:r>
            <a:r>
              <a:rPr lang="en-ID" sz="2400" dirty="0" err="1">
                <a:solidFill>
                  <a:schemeClr val="bg1"/>
                </a:solidFill>
              </a:rPr>
              <a:t>tekanan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udara</a:t>
            </a:r>
            <a:r>
              <a:rPr lang="en-ID" sz="2400" dirty="0">
                <a:solidFill>
                  <a:schemeClr val="bg1"/>
                </a:solidFill>
              </a:rPr>
              <a:t> pada </a:t>
            </a:r>
            <a:r>
              <a:rPr lang="en-ID" sz="2400" dirty="0" err="1">
                <a:solidFill>
                  <a:schemeClr val="bg1"/>
                </a:solidFill>
              </a:rPr>
              <a:t>suatu</a:t>
            </a:r>
            <a:r>
              <a:rPr lang="en-ID" sz="2400" dirty="0">
                <a:solidFill>
                  <a:schemeClr val="bg1"/>
                </a:solidFill>
              </a:rPr>
              <a:t> area </a:t>
            </a:r>
            <a:r>
              <a:rPr lang="en-ID" sz="2400" dirty="0" err="1">
                <a:solidFill>
                  <a:schemeClr val="bg1"/>
                </a:solidFill>
              </a:rPr>
              <a:t>dengan</a:t>
            </a:r>
            <a:r>
              <a:rPr lang="en-ID" sz="2400" dirty="0">
                <a:solidFill>
                  <a:schemeClr val="bg1"/>
                </a:solidFill>
              </a:rPr>
              <a:t> area yang </a:t>
            </a:r>
            <a:r>
              <a:rPr lang="en-ID" sz="2400" dirty="0" err="1">
                <a:solidFill>
                  <a:schemeClr val="bg1"/>
                </a:solidFill>
              </a:rPr>
              <a:t>ada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disekitarnya</a:t>
            </a:r>
            <a:r>
              <a:rPr lang="en-ID" sz="2400" dirty="0">
                <a:solidFill>
                  <a:schemeClr val="bg1"/>
                </a:solidFill>
              </a:rPr>
              <a:t>. Gerakan </a:t>
            </a:r>
            <a:r>
              <a:rPr lang="en-ID" sz="2400" dirty="0" err="1">
                <a:solidFill>
                  <a:schemeClr val="bg1"/>
                </a:solidFill>
              </a:rPr>
              <a:t>udara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dalam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ruang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dipengaruhi</a:t>
            </a:r>
            <a:r>
              <a:rPr lang="en-ID" sz="2400" dirty="0">
                <a:solidFill>
                  <a:schemeClr val="bg1"/>
                </a:solidFill>
              </a:rPr>
              <a:t> oleh </a:t>
            </a:r>
            <a:r>
              <a:rPr lang="en-ID" sz="2400" dirty="0" err="1">
                <a:solidFill>
                  <a:schemeClr val="bg1"/>
                </a:solidFill>
              </a:rPr>
              <a:t>bentuk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geometri</a:t>
            </a:r>
            <a:r>
              <a:rPr lang="en-ID" sz="2400" dirty="0">
                <a:solidFill>
                  <a:schemeClr val="bg1"/>
                </a:solidFill>
              </a:rPr>
              <a:t> dan </a:t>
            </a:r>
            <a:r>
              <a:rPr lang="en-ID" sz="2400" dirty="0" err="1">
                <a:solidFill>
                  <a:schemeClr val="bg1"/>
                </a:solidFill>
              </a:rPr>
              <a:t>lokasi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bukaan</a:t>
            </a:r>
            <a:r>
              <a:rPr lang="en-ID" sz="2400" dirty="0">
                <a:solidFill>
                  <a:schemeClr val="bg1"/>
                </a:solidFill>
              </a:rPr>
              <a:t> pada </a:t>
            </a:r>
            <a:r>
              <a:rPr lang="en-ID" sz="2400" dirty="0" err="1">
                <a:solidFill>
                  <a:schemeClr val="bg1"/>
                </a:solidFill>
              </a:rPr>
              <a:t>suatu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ruangan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terhadap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arah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datangnya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angin</a:t>
            </a:r>
            <a:r>
              <a:rPr lang="en-ID" sz="2400" dirty="0">
                <a:solidFill>
                  <a:schemeClr val="bg1"/>
                </a:solidFill>
              </a:rPr>
              <a:t>. </a:t>
            </a:r>
            <a:r>
              <a:rPr lang="en-ID" sz="2400" dirty="0" err="1">
                <a:solidFill>
                  <a:schemeClr val="bg1"/>
                </a:solidFill>
              </a:rPr>
              <a:t>Menurut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Satwiko</a:t>
            </a:r>
            <a:endParaRPr lang="en-ID" sz="2400" dirty="0">
              <a:solidFill>
                <a:schemeClr val="bg1"/>
              </a:solidFill>
            </a:endParaRPr>
          </a:p>
          <a:p>
            <a:r>
              <a:rPr lang="en-ID" sz="2400" dirty="0" err="1">
                <a:solidFill>
                  <a:schemeClr val="bg1"/>
                </a:solidFill>
              </a:rPr>
              <a:t>angin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adalah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udara</a:t>
            </a:r>
            <a:r>
              <a:rPr lang="en-ID" sz="2400" dirty="0">
                <a:solidFill>
                  <a:schemeClr val="bg1"/>
                </a:solidFill>
              </a:rPr>
              <a:t> yang </a:t>
            </a:r>
            <a:r>
              <a:rPr lang="en-ID" sz="2400" dirty="0" err="1">
                <a:solidFill>
                  <a:schemeClr val="bg1"/>
                </a:solidFill>
              </a:rPr>
              <a:t>bergerak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karena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adanya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gaya</a:t>
            </a:r>
            <a:r>
              <a:rPr lang="en-ID" sz="2400" dirty="0">
                <a:solidFill>
                  <a:schemeClr val="bg1"/>
                </a:solidFill>
              </a:rPr>
              <a:t> yang di </a:t>
            </a:r>
            <a:r>
              <a:rPr lang="en-ID" sz="2400" dirty="0" err="1">
                <a:solidFill>
                  <a:schemeClr val="bg1"/>
                </a:solidFill>
              </a:rPr>
              <a:t>akibatkan</a:t>
            </a:r>
            <a:r>
              <a:rPr lang="en-ID" sz="2400" dirty="0">
                <a:solidFill>
                  <a:schemeClr val="bg1"/>
                </a:solidFill>
              </a:rPr>
              <a:t> oleh </a:t>
            </a:r>
            <a:r>
              <a:rPr lang="en-ID" sz="2400" dirty="0" err="1">
                <a:solidFill>
                  <a:schemeClr val="bg1"/>
                </a:solidFill>
              </a:rPr>
              <a:t>perbedaan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tekanan</a:t>
            </a:r>
            <a:r>
              <a:rPr lang="en-ID" sz="2400" dirty="0">
                <a:solidFill>
                  <a:schemeClr val="bg1"/>
                </a:solidFill>
              </a:rPr>
              <a:t> dan </a:t>
            </a:r>
            <a:r>
              <a:rPr lang="en-ID" sz="2400" dirty="0" err="1">
                <a:solidFill>
                  <a:schemeClr val="bg1"/>
                </a:solidFill>
              </a:rPr>
              <a:t>perbedaan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suhu</a:t>
            </a:r>
            <a:endParaRPr lang="en-ID" sz="2400" dirty="0">
              <a:solidFill>
                <a:schemeClr val="bg1"/>
              </a:solidFill>
            </a:endParaRPr>
          </a:p>
          <a:p>
            <a:r>
              <a:rPr lang="pt-BR" sz="2400" dirty="0">
                <a:solidFill>
                  <a:schemeClr val="bg1"/>
                </a:solidFill>
              </a:rPr>
              <a:t>Standar kecepatan udara didalam ruangan ada pada kisaran 0.15- 1.5m/s.</a:t>
            </a:r>
            <a:endParaRPr lang="en-ID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95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B4148-3D7F-C285-0ACD-EDB7144A8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D9045-4EC6-74F0-C498-E2D7AB162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B953D-8D1F-5415-5D5C-763F324C5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19C3A5-9E6E-80EC-9CD5-15912C82D2DA}"/>
              </a:ext>
            </a:extLst>
          </p:cNvPr>
          <p:cNvSpPr txBox="1"/>
          <p:nvPr/>
        </p:nvSpPr>
        <p:spPr>
          <a:xfrm>
            <a:off x="2997591" y="2055813"/>
            <a:ext cx="6196818" cy="366254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ID" sz="4000" dirty="0" err="1">
                <a:solidFill>
                  <a:schemeClr val="bg1"/>
                </a:solidFill>
              </a:rPr>
              <a:t>Temperatur</a:t>
            </a:r>
            <a:r>
              <a:rPr lang="en-ID" sz="4000" dirty="0">
                <a:solidFill>
                  <a:schemeClr val="bg1"/>
                </a:solidFill>
              </a:rPr>
              <a:t> Radiant </a:t>
            </a:r>
          </a:p>
          <a:p>
            <a:r>
              <a:rPr lang="en-ID" sz="2400" dirty="0" err="1">
                <a:solidFill>
                  <a:schemeClr val="bg1"/>
                </a:solidFill>
              </a:rPr>
              <a:t>Temperatur</a:t>
            </a:r>
            <a:r>
              <a:rPr lang="en-ID" sz="2400" dirty="0">
                <a:solidFill>
                  <a:schemeClr val="bg1"/>
                </a:solidFill>
              </a:rPr>
              <a:t> radiant </a:t>
            </a:r>
            <a:r>
              <a:rPr lang="en-ID" sz="2400" dirty="0" err="1">
                <a:solidFill>
                  <a:schemeClr val="bg1"/>
                </a:solidFill>
              </a:rPr>
              <a:t>adalah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panas</a:t>
            </a:r>
            <a:r>
              <a:rPr lang="en-ID" sz="2400" dirty="0">
                <a:solidFill>
                  <a:schemeClr val="bg1"/>
                </a:solidFill>
              </a:rPr>
              <a:t> yang </a:t>
            </a:r>
            <a:r>
              <a:rPr lang="en-ID" sz="2400" dirty="0" err="1">
                <a:solidFill>
                  <a:schemeClr val="bg1"/>
                </a:solidFill>
              </a:rPr>
              <a:t>berasal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dari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radiasi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objek</a:t>
            </a:r>
            <a:r>
              <a:rPr lang="en-ID" sz="2400" dirty="0">
                <a:solidFill>
                  <a:schemeClr val="bg1"/>
                </a:solidFill>
              </a:rPr>
              <a:t> yang </a:t>
            </a:r>
            <a:r>
              <a:rPr lang="en-ID" sz="2400" dirty="0" err="1">
                <a:solidFill>
                  <a:schemeClr val="bg1"/>
                </a:solidFill>
              </a:rPr>
              <a:t>mengeluarkan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panas</a:t>
            </a:r>
            <a:r>
              <a:rPr lang="en-ID" sz="2400" dirty="0">
                <a:solidFill>
                  <a:schemeClr val="bg1"/>
                </a:solidFill>
              </a:rPr>
              <a:t> yang salah </a:t>
            </a:r>
            <a:r>
              <a:rPr lang="en-ID" sz="2400" dirty="0" err="1">
                <a:solidFill>
                  <a:schemeClr val="bg1"/>
                </a:solidFill>
              </a:rPr>
              <a:t>satunya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yaitu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radiasi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matahari</a:t>
            </a:r>
            <a:r>
              <a:rPr lang="en-ID" sz="2400" dirty="0">
                <a:solidFill>
                  <a:schemeClr val="bg1"/>
                </a:solidFill>
              </a:rPr>
              <a:t>. </a:t>
            </a:r>
          </a:p>
          <a:p>
            <a:r>
              <a:rPr lang="en-ID" sz="2400" dirty="0">
                <a:solidFill>
                  <a:schemeClr val="bg1"/>
                </a:solidFill>
              </a:rPr>
              <a:t>Di </a:t>
            </a:r>
            <a:r>
              <a:rPr lang="en-ID" sz="2400" dirty="0" err="1">
                <a:solidFill>
                  <a:schemeClr val="bg1"/>
                </a:solidFill>
              </a:rPr>
              <a:t>dalam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ruang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temperatur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radiasi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disebabkan</a:t>
            </a:r>
            <a:r>
              <a:rPr lang="en-ID" sz="2400" dirty="0">
                <a:solidFill>
                  <a:schemeClr val="bg1"/>
                </a:solidFill>
              </a:rPr>
              <a:t> oleh </a:t>
            </a:r>
            <a:r>
              <a:rPr lang="en-ID" sz="2400" dirty="0" err="1">
                <a:solidFill>
                  <a:schemeClr val="bg1"/>
                </a:solidFill>
              </a:rPr>
              <a:t>objek</a:t>
            </a:r>
            <a:r>
              <a:rPr lang="en-ID" sz="2400" dirty="0">
                <a:solidFill>
                  <a:schemeClr val="bg1"/>
                </a:solidFill>
              </a:rPr>
              <a:t> yang </a:t>
            </a:r>
            <a:r>
              <a:rPr lang="en-ID" sz="2400" dirty="0" err="1">
                <a:solidFill>
                  <a:schemeClr val="bg1"/>
                </a:solidFill>
              </a:rPr>
              <a:t>dapat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mengeluarkan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panas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antara</a:t>
            </a:r>
            <a:r>
              <a:rPr lang="en-ID" sz="2400" dirty="0">
                <a:solidFill>
                  <a:schemeClr val="bg1"/>
                </a:solidFill>
              </a:rPr>
              <a:t> lain </a:t>
            </a:r>
            <a:r>
              <a:rPr lang="en-ID" sz="2400" dirty="0" err="1">
                <a:solidFill>
                  <a:schemeClr val="bg1"/>
                </a:solidFill>
              </a:rPr>
              <a:t>perabotan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rumah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seperti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alat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pemanas</a:t>
            </a:r>
            <a:r>
              <a:rPr lang="en-ID" sz="2400" dirty="0">
                <a:solidFill>
                  <a:schemeClr val="bg1"/>
                </a:solidFill>
              </a:rPr>
              <a:t> dan </a:t>
            </a:r>
            <a:r>
              <a:rPr lang="en-ID" sz="2400" dirty="0" err="1">
                <a:solidFill>
                  <a:schemeClr val="bg1"/>
                </a:solidFill>
              </a:rPr>
              <a:t>elektronik</a:t>
            </a:r>
            <a:r>
              <a:rPr lang="en-ID" sz="2400" dirty="0">
                <a:solidFill>
                  <a:schemeClr val="bg1"/>
                </a:solidFill>
              </a:rPr>
              <a:t> (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Auliciems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A.,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Szokolay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S. 2007) </a:t>
            </a:r>
            <a:r>
              <a:rPr lang="en-ID" sz="24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88948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921</Words>
  <Application>Microsoft Office PowerPoint</Application>
  <PresentationFormat>Widescreen</PresentationFormat>
  <Paragraphs>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Sun Shading</vt:lpstr>
      <vt:lpstr>Air Permukaan</vt:lpstr>
      <vt:lpstr>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Lenovo</cp:lastModifiedBy>
  <cp:revision>22</cp:revision>
  <dcterms:created xsi:type="dcterms:W3CDTF">2024-07-11T08:50:51Z</dcterms:created>
  <dcterms:modified xsi:type="dcterms:W3CDTF">2024-08-09T07:43:19Z</dcterms:modified>
</cp:coreProperties>
</file>