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312" r:id="rId4"/>
    <p:sldId id="300" r:id="rId5"/>
    <p:sldId id="301" r:id="rId6"/>
    <p:sldId id="287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714FC-F5B8-4541-840A-2E5ABD311E23}" type="datetimeFigureOut">
              <a:rPr lang="en-ID" smtClean="0"/>
              <a:t>8/4/2023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B457F-C4BD-4DE4-BECD-EEC71882DCC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9525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B457F-C4BD-4DE4-BECD-EEC71882DCC7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2382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88BBCAD-61EE-4CFF-B091-F32A9DD216E3}" type="datetimeFigureOut">
              <a:rPr lang="id-ID" smtClean="0"/>
              <a:pPr/>
              <a:t>04/08/2023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02276B-B01A-449F-A105-F9DFF6881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2130425"/>
            <a:ext cx="5976664" cy="1470025"/>
          </a:xfrm>
        </p:spPr>
        <p:txBody>
          <a:bodyPr>
            <a:normAutofit/>
          </a:bodyPr>
          <a:lstStyle/>
          <a:p>
            <a:pPr lvl="0" algn="ctr"/>
            <a:r>
              <a:rPr lang="id-ID" sz="3600" b="1"/>
              <a:t>Pengukuran Kinerja Pelayanan Publik</a:t>
            </a:r>
            <a:endParaRPr lang="en-US" sz="36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Paulus Israwan Setyoko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358246" cy="1470025"/>
          </a:xfrm>
        </p:spPr>
        <p:txBody>
          <a:bodyPr>
            <a:normAutofit/>
          </a:bodyPr>
          <a:lstStyle/>
          <a:p>
            <a:pPr algn="ctr"/>
            <a:r>
              <a:rPr lang="id-ID" sz="2400"/>
              <a:t>Penentuan indikator kinerja dan KPI (Key Performance Indicators) dalam pelayanan publik</a:t>
            </a:r>
            <a:endParaRPr lang="id-ID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Rectangle 1"/>
          <p:cNvSpPr/>
          <p:nvPr/>
        </p:nvSpPr>
        <p:spPr>
          <a:xfrm>
            <a:off x="755576" y="3140968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Secara sederhana, </a:t>
            </a:r>
            <a:r>
              <a:rPr lang="en-US" i="1"/>
              <a:t>Key Performance Indicator</a:t>
            </a:r>
            <a:r>
              <a:rPr lang="en-US"/>
              <a:t> merupakan </a:t>
            </a:r>
            <a:r>
              <a:rPr lang="en-US" i="1"/>
              <a:t>goal </a:t>
            </a:r>
            <a:r>
              <a:rPr lang="en-US"/>
              <a:t>yang ingin Anda capai.</a:t>
            </a:r>
          </a:p>
        </p:txBody>
      </p:sp>
      <p:sp>
        <p:nvSpPr>
          <p:cNvPr id="3" name="Rectangle 2"/>
          <p:cNvSpPr/>
          <p:nvPr/>
        </p:nvSpPr>
        <p:spPr>
          <a:xfrm>
            <a:off x="3779912" y="2463859"/>
            <a:ext cx="48782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smtClean="0"/>
              <a:t>Dalam </a:t>
            </a:r>
            <a:r>
              <a:rPr lang="en-US" sz="1600"/>
              <a:t>praktek penyusunan KPI oleh berbagai organisasi public dan </a:t>
            </a:r>
            <a:r>
              <a:rPr lang="en-US" sz="1600" smtClean="0"/>
              <a:t>private, sebagaian </a:t>
            </a:r>
            <a:r>
              <a:rPr lang="en-US" sz="1600"/>
              <a:t>besar KPI berupa ukuran kuantitatif. Hal ini dikarenakan, </a:t>
            </a:r>
            <a:r>
              <a:rPr lang="en-US" sz="1600" smtClean="0"/>
              <a:t>ukuran kuantitatif </a:t>
            </a:r>
            <a:r>
              <a:rPr lang="en-US" sz="1600"/>
              <a:t>relatif lebih mudah digunakan dalam proses penggalian data maupun </a:t>
            </a:r>
            <a:r>
              <a:rPr lang="en-US" sz="1600" smtClean="0"/>
              <a:t>pada saat </a:t>
            </a:r>
            <a:r>
              <a:rPr lang="en-US" sz="1600"/>
              <a:t>pengukuran dan evaluasi. Sedangkan untuk ukuran kualitatif, </a:t>
            </a:r>
            <a:r>
              <a:rPr lang="en-US" sz="1600" smtClean="0"/>
              <a:t>biasanya memerlukan </a:t>
            </a:r>
            <a:r>
              <a:rPr lang="en-US" sz="1600"/>
              <a:t>survey atau kegiatan penelitian sebagai upaya untuk memperoleh </a:t>
            </a:r>
            <a:r>
              <a:rPr lang="en-US" sz="1600" smtClean="0"/>
              <a:t>data kinerja </a:t>
            </a:r>
            <a:r>
              <a:rPr lang="en-US" sz="1600"/>
              <a:t>yang diperlukan. Proses penggalian data untuk ukuran kualitatif ini </a:t>
            </a:r>
            <a:r>
              <a:rPr lang="en-US" sz="1600" smtClean="0"/>
              <a:t>seringkali memerlukan </a:t>
            </a:r>
            <a:r>
              <a:rPr lang="en-US" sz="1600"/>
              <a:t>waktu dan biaya yang tidak sedikit.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419872" y="2276872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Langkah Membangun Key Performance Indikator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mtClean="0"/>
              <a:t>Waktu: Kecepatan, jumlah waktu proses</a:t>
            </a:r>
          </a:p>
          <a:p>
            <a:pPr marL="514350" indent="-514350">
              <a:buAutoNum type="arabicPeriod"/>
            </a:pPr>
            <a:r>
              <a:rPr lang="en-US" smtClean="0"/>
              <a:t>Biaya: Propit (marketing, biaya, hasil)</a:t>
            </a:r>
          </a:p>
          <a:p>
            <a:pPr marL="514350" indent="-514350">
              <a:buAutoNum type="arabicPeriod"/>
            </a:pPr>
            <a:r>
              <a:rPr lang="en-US" smtClean="0"/>
              <a:t>Kualitas: Produksi dan riject)</a:t>
            </a:r>
          </a:p>
          <a:p>
            <a:pPr marL="514350" indent="-514350">
              <a:buAutoNum type="arabicPeriod"/>
            </a:pPr>
            <a:r>
              <a:rPr lang="en-US" smtClean="0"/>
              <a:t>Efisiensi: berapa % Quality X Berapa % waktu yang terpakai</a:t>
            </a:r>
          </a:p>
          <a:p>
            <a:pPr marL="514350" indent="-514350">
              <a:buAutoNum type="arabicPeriod"/>
            </a:pPr>
            <a:r>
              <a:rPr lang="en-US" smtClean="0"/>
              <a:t>Resource: space </a:t>
            </a:r>
          </a:p>
          <a:p>
            <a:pPr marL="514350" indent="-514350">
              <a:buAutoNum type="arabicPeriod"/>
            </a:pPr>
            <a:r>
              <a:rPr lang="en-US" smtClean="0"/>
              <a:t>Reliability: berapa % Reject dan tepat waktu</a:t>
            </a:r>
          </a:p>
        </p:txBody>
      </p:sp>
    </p:spTree>
    <p:extLst>
      <p:ext uri="{BB962C8B-B14F-4D97-AF65-F5344CB8AC3E}">
        <p14:creationId xmlns:p14="http://schemas.microsoft.com/office/powerpoint/2010/main" val="30138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/>
              <a:t>Penggunaan data dan informasi untuk mengukur efektivitas dan efisiensi pelayanan publik</a:t>
            </a:r>
            <a:endParaRPr lang="id-ID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916832"/>
            <a:ext cx="33843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sz="1400"/>
              <a:t>T</a:t>
            </a:r>
            <a:r>
              <a:rPr lang="id-ID" sz="1400"/>
              <a:t>angible, terdiri atas fasilitas fisik, peralatan, personel dan komunikas</a:t>
            </a:r>
            <a:r>
              <a:rPr lang="en-US" sz="1400" smtClean="0"/>
              <a:t>i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400" smtClean="0"/>
              <a:t>R</a:t>
            </a:r>
            <a:r>
              <a:rPr lang="id-ID" sz="1400"/>
              <a:t>ealiable, terdiri atas kemampuan unit pelayanan dalam menciptakan pelayanan yang dijanjikan dengan tepat</a:t>
            </a:r>
            <a:r>
              <a:rPr lang="en-US" sz="1400" smtClean="0"/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400" smtClean="0"/>
              <a:t>R</a:t>
            </a:r>
            <a:r>
              <a:rPr lang="id-ID" sz="1400"/>
              <a:t>esponsiveness, kemauan untuk membantu konsumen bertanggung jawab terhadap kualitas pelayanan yang diberikan</a:t>
            </a:r>
            <a:r>
              <a:rPr lang="en-US" sz="1400" smtClean="0"/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id-ID" sz="1400" smtClean="0"/>
              <a:t>Competence</a:t>
            </a:r>
            <a:r>
              <a:rPr lang="id-ID" sz="1400"/>
              <a:t>, tuntutan yang dimilikinya, pengetahuan dan keterampilan yang baik oleh aparatur dalam memberikan pelayanan</a:t>
            </a:r>
            <a:r>
              <a:rPr lang="en-US" sz="1400" smtClean="0"/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400" smtClean="0"/>
              <a:t>C</a:t>
            </a:r>
            <a:r>
              <a:rPr lang="id-ID" sz="1400"/>
              <a:t>ourtesy, sikap atau perilaku ramah, bersahabat, tanggap terhadap keinginan masyarakat serta mau melakukan kontak atau hubungan pribadi</a:t>
            </a:r>
            <a:r>
              <a:rPr lang="en-US" sz="1400"/>
              <a:t>.</a:t>
            </a:r>
          </a:p>
          <a:p>
            <a:pPr algn="just"/>
            <a:endParaRPr lang="en-US" sz="1400"/>
          </a:p>
        </p:txBody>
      </p:sp>
      <p:sp>
        <p:nvSpPr>
          <p:cNvPr id="6" name="TextBox 5"/>
          <p:cNvSpPr txBox="1"/>
          <p:nvPr/>
        </p:nvSpPr>
        <p:spPr>
          <a:xfrm>
            <a:off x="4788024" y="1916832"/>
            <a:ext cx="352839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sz="1400" smtClean="0"/>
              <a:t>C</a:t>
            </a:r>
            <a:r>
              <a:rPr lang="id-ID" sz="1400"/>
              <a:t>redibility, sikap </a:t>
            </a:r>
            <a:r>
              <a:rPr lang="id-ID" sz="1400" smtClean="0"/>
              <a:t>jujur dalam </a:t>
            </a:r>
            <a:r>
              <a:rPr lang="id-ID" sz="1400"/>
              <a:t>setiap upaya untuk menarik kepercayaan </a:t>
            </a:r>
            <a:r>
              <a:rPr lang="id-ID" sz="1400" smtClean="0"/>
              <a:t>masyarakat</a:t>
            </a:r>
            <a:endParaRPr lang="en-US" sz="140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400" smtClean="0"/>
              <a:t>S</a:t>
            </a:r>
            <a:r>
              <a:rPr lang="id-ID" sz="1400"/>
              <a:t>ecurity, jasa pelayanan yang diberikan harus bebas dari berbagai bahaya dan risiko</a:t>
            </a:r>
            <a:r>
              <a:rPr lang="en-US" sz="1400" smtClean="0"/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400" smtClean="0"/>
              <a:t>Ac</a:t>
            </a:r>
            <a:r>
              <a:rPr lang="id-ID" sz="1400"/>
              <a:t>cess, terdapat kemudahan untuk mengadakan kontak dan pendekatan</a:t>
            </a:r>
            <a:r>
              <a:rPr lang="en-US" sz="1400" smtClean="0"/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id-ID" sz="1400" smtClean="0"/>
              <a:t>communication</a:t>
            </a:r>
            <a:r>
              <a:rPr lang="id-ID" sz="1400"/>
              <a:t>, kemauan pemberi pelayanan untuk mendengarkan suara, keinginan atau aspirasi pelanggan, sekaligus kesediaan untuk selalu menyampaikan informasi baru kepada masyaraka</a:t>
            </a:r>
            <a:r>
              <a:rPr lang="en-US" sz="1400" smtClean="0"/>
              <a:t>t.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400" smtClean="0"/>
              <a:t>U</a:t>
            </a:r>
            <a:r>
              <a:rPr lang="id-ID" sz="1400"/>
              <a:t>nderstanding the customer, melakukan segala usaha untuk mengetahui kebutuhan pelanggan. </a:t>
            </a:r>
            <a:endParaRPr lang="en-US" sz="1400"/>
          </a:p>
          <a:p>
            <a:pPr algn="just"/>
            <a:endParaRPr lang="en-US" sz="1400"/>
          </a:p>
        </p:txBody>
      </p:sp>
      <p:sp>
        <p:nvSpPr>
          <p:cNvPr id="7" name="Rectangle 6"/>
          <p:cNvSpPr/>
          <p:nvPr/>
        </p:nvSpPr>
        <p:spPr>
          <a:xfrm>
            <a:off x="683568" y="1609055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mtClean="0"/>
              <a:t>Untuk meng</a:t>
            </a:r>
            <a:r>
              <a:rPr lang="id-ID" sz="1600" smtClean="0"/>
              <a:t>ukur </a:t>
            </a:r>
            <a:r>
              <a:rPr lang="id-ID" sz="1600"/>
              <a:t>kualitas pelayanan </a:t>
            </a:r>
            <a:r>
              <a:rPr lang="id-ID" sz="1600" smtClean="0"/>
              <a:t>publik</a:t>
            </a:r>
            <a:r>
              <a:rPr lang="en-US" sz="1600" smtClean="0"/>
              <a:t> dapat dilihat dari tolok ukur</a:t>
            </a:r>
            <a:r>
              <a:rPr lang="id-ID" sz="1600" smtClean="0"/>
              <a:t> </a:t>
            </a:r>
            <a:r>
              <a:rPr lang="id-ID" sz="1600"/>
              <a:t>sebagai berikut: 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400"/>
              <a:t>Pentingnya evaluasi dan perbaikan berkelanjutan dalam perencanaan pelayanan publik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9546" y="1700808"/>
            <a:ext cx="7738878" cy="1396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/>
              <a:t>Pelayanan publik merupakan prioritas utama dalam reformasi birokrasi. Untuk itu, perlu terus dilakukan terobosan dalam rangka percepatan dalam peningkatan pelayanan publik baik di tingkat provinsi maupun daerah</a:t>
            </a:r>
            <a:r>
              <a:rPr lang="en-US" sz="200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9425" y="3284984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Pemerintahan yang tidak akuntable dan transparan, ketersediaan data yang tidak valid, tidak cepat, tidak akurat serta layanan birokrasi yang bertele-tele, membuat sistem pelayanan yang ada menjadi tidak berjan baik. Maka dari itu Pemerintah terus melakukan</a:t>
            </a:r>
            <a:r>
              <a:rPr lang="id-ID"/>
              <a:t> evaluasi dan perbaikan berkelanjutan dalam perencanaan pelayanan publik</a:t>
            </a:r>
            <a:r>
              <a:rPr lang="en-US"/>
              <a:t> untuk memberikan kemudahan akses dan pelayanan bagi </a:t>
            </a:r>
            <a:r>
              <a:rPr lang="en-US" smtClean="0"/>
              <a:t>masyarakat.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sz="3600" b="1"/>
              <a:t>TERIMAKASIH</a:t>
            </a:r>
          </a:p>
        </p:txBody>
      </p:sp>
      <p:sp>
        <p:nvSpPr>
          <p:cNvPr id="2457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370</TotalTime>
  <Words>441</Words>
  <Application>Microsoft Office PowerPoint</Application>
  <PresentationFormat>On-screen Show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Pengukuran Kinerja Pelayanan Publik</vt:lpstr>
      <vt:lpstr>Penentuan indikator kinerja dan KPI (Key Performance Indicators) dalam pelayanan publik</vt:lpstr>
      <vt:lpstr>Langkah Membangun Key Performance Indikator</vt:lpstr>
      <vt:lpstr>Penggunaan data dan informasi untuk mengukur efektivitas dan efisiensi pelayanan publik</vt:lpstr>
      <vt:lpstr>Pentingnya evaluasi dan perbaikan berkelanjutan dalam perencanaan pelayanan publik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 SEBAGAI PARADIGMA BARU ADMINISTRASI PUBLIK</dc:title>
  <dc:creator>user</dc:creator>
  <cp:lastModifiedBy>HP</cp:lastModifiedBy>
  <cp:revision>25</cp:revision>
  <dcterms:created xsi:type="dcterms:W3CDTF">2015-03-21T15:42:52Z</dcterms:created>
  <dcterms:modified xsi:type="dcterms:W3CDTF">2023-08-04T02:42:09Z</dcterms:modified>
</cp:coreProperties>
</file>