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60" autoAdjust="0"/>
    <p:restoredTop sz="94660"/>
  </p:normalViewPr>
  <p:slideViewPr>
    <p:cSldViewPr snapToGrid="0">
      <p:cViewPr varScale="1">
        <p:scale>
          <a:sx n="88" d="100"/>
          <a:sy n="88" d="100"/>
        </p:scale>
        <p:origin x="53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10/4/2021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10/4/2021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10/4/2021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10/4/2021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10/4/2021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10/4/2021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10/4/2021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1D0A6-EB98-446D-A434-77CEF9788F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D" dirty="0"/>
              <a:t>INSOLVENSI DAN PEMBERESAN HARTA PAILIT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9FE787-A49D-41F2-BA7C-B11C01FE25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87825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0219C-738A-4992-8042-66C189B2B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KETENTUAN POKOK DALAM MENENTUKAN JUMLAH PIUTANG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571667-23CE-4A50-8E03-B8E22A2641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686" y="2383971"/>
            <a:ext cx="9976757" cy="4098471"/>
          </a:xfrm>
        </p:spPr>
        <p:txBody>
          <a:bodyPr>
            <a:normAutofit fontScale="92500" lnSpcReduction="20000"/>
          </a:bodyPr>
          <a:lstStyle/>
          <a:p>
            <a:r>
              <a:rPr lang="en-ID" dirty="0"/>
              <a:t>Bunga </a:t>
            </a:r>
            <a:r>
              <a:rPr lang="en-ID" dirty="0" err="1"/>
              <a:t>atas</a:t>
            </a:r>
            <a:r>
              <a:rPr lang="en-ID" dirty="0"/>
              <a:t> </a:t>
            </a:r>
            <a:r>
              <a:rPr lang="en-ID" dirty="0" err="1"/>
              <a:t>piutang</a:t>
            </a:r>
            <a:r>
              <a:rPr lang="en-ID" dirty="0"/>
              <a:t> </a:t>
            </a:r>
            <a:r>
              <a:rPr lang="en-ID" dirty="0" err="1"/>
              <a:t>setelah</a:t>
            </a:r>
            <a:r>
              <a:rPr lang="en-ID" dirty="0"/>
              <a:t> </a:t>
            </a:r>
            <a:r>
              <a:rPr lang="en-ID" dirty="0" err="1"/>
              <a:t>putusan</a:t>
            </a:r>
            <a:r>
              <a:rPr lang="en-ID" dirty="0"/>
              <a:t> </a:t>
            </a:r>
            <a:r>
              <a:rPr lang="en-ID" dirty="0" err="1"/>
              <a:t>pailit</a:t>
            </a:r>
            <a:r>
              <a:rPr lang="en-ID" dirty="0"/>
              <a:t>,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dihitung</a:t>
            </a:r>
            <a:r>
              <a:rPr lang="en-ID" dirty="0"/>
              <a:t>, </a:t>
            </a:r>
            <a:r>
              <a:rPr lang="en-ID" dirty="0" err="1"/>
              <a:t>kecuali</a:t>
            </a:r>
            <a:r>
              <a:rPr lang="en-ID" dirty="0"/>
              <a:t> </a:t>
            </a:r>
            <a:r>
              <a:rPr lang="en-ID" dirty="0" err="1"/>
              <a:t>bunga</a:t>
            </a:r>
            <a:r>
              <a:rPr lang="en-ID" dirty="0"/>
              <a:t> </a:t>
            </a:r>
            <a:r>
              <a:rPr lang="en-ID" dirty="0" err="1"/>
              <a:t>atas</a:t>
            </a:r>
            <a:r>
              <a:rPr lang="en-ID" dirty="0"/>
              <a:t> </a:t>
            </a:r>
            <a:r>
              <a:rPr lang="en-ID" dirty="0" err="1"/>
              <a:t>piutang</a:t>
            </a:r>
            <a:r>
              <a:rPr lang="en-ID" dirty="0"/>
              <a:t> yang </a:t>
            </a:r>
            <a:r>
              <a:rPr lang="en-ID" dirty="0" err="1"/>
              <a:t>dijamin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gadai</a:t>
            </a:r>
            <a:r>
              <a:rPr lang="en-ID" dirty="0"/>
              <a:t>, </a:t>
            </a:r>
            <a:r>
              <a:rPr lang="en-ID" dirty="0" err="1"/>
              <a:t>fidusia</a:t>
            </a:r>
            <a:r>
              <a:rPr lang="en-ID" dirty="0"/>
              <a:t>, </a:t>
            </a:r>
            <a:r>
              <a:rPr lang="en-ID" dirty="0" err="1"/>
              <a:t>hak</a:t>
            </a:r>
            <a:r>
              <a:rPr lang="en-ID" dirty="0"/>
              <a:t> </a:t>
            </a:r>
            <a:r>
              <a:rPr lang="en-ID" dirty="0" err="1"/>
              <a:t>tanggungan</a:t>
            </a:r>
            <a:r>
              <a:rPr lang="en-ID" dirty="0"/>
              <a:t>. (</a:t>
            </a:r>
            <a:r>
              <a:rPr lang="en-ID" dirty="0" err="1"/>
              <a:t>pasal</a:t>
            </a:r>
            <a:r>
              <a:rPr lang="en-ID" dirty="0"/>
              <a:t> 134 UU </a:t>
            </a:r>
            <a:r>
              <a:rPr lang="en-ID" dirty="0" err="1"/>
              <a:t>Kepailitan</a:t>
            </a:r>
            <a:r>
              <a:rPr lang="en-ID" dirty="0"/>
              <a:t>).</a:t>
            </a:r>
          </a:p>
          <a:p>
            <a:r>
              <a:rPr lang="en-ID" dirty="0" err="1"/>
              <a:t>Penentuan</a:t>
            </a:r>
            <a:r>
              <a:rPr lang="en-ID" dirty="0"/>
              <a:t> </a:t>
            </a:r>
            <a:r>
              <a:rPr lang="en-ID" dirty="0" err="1"/>
              <a:t>Jumlah</a:t>
            </a:r>
            <a:r>
              <a:rPr lang="en-ID" dirty="0"/>
              <a:t> </a:t>
            </a:r>
            <a:r>
              <a:rPr lang="en-ID" dirty="0" err="1"/>
              <a:t>Piutang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mata</a:t>
            </a:r>
            <a:r>
              <a:rPr lang="en-ID" dirty="0"/>
              <a:t> uang RI, </a:t>
            </a:r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taksiran</a:t>
            </a:r>
            <a:r>
              <a:rPr lang="en-ID" dirty="0"/>
              <a:t> </a:t>
            </a:r>
            <a:r>
              <a:rPr lang="en-ID" dirty="0" err="1"/>
              <a:t>nilai</a:t>
            </a:r>
            <a:r>
              <a:rPr lang="en-ID" dirty="0"/>
              <a:t> pada </a:t>
            </a:r>
            <a:r>
              <a:rPr lang="en-ID" dirty="0" err="1"/>
              <a:t>tanggal</a:t>
            </a:r>
            <a:r>
              <a:rPr lang="en-ID" dirty="0"/>
              <a:t> </a:t>
            </a:r>
            <a:r>
              <a:rPr lang="en-ID" dirty="0" err="1"/>
              <a:t>pernyataan</a:t>
            </a:r>
            <a:r>
              <a:rPr lang="en-ID" dirty="0"/>
              <a:t> </a:t>
            </a:r>
            <a:r>
              <a:rPr lang="en-ID" dirty="0" err="1"/>
              <a:t>putusan</a:t>
            </a:r>
            <a:r>
              <a:rPr lang="en-ID" dirty="0"/>
              <a:t> </a:t>
            </a:r>
            <a:r>
              <a:rPr lang="en-ID" dirty="0" err="1"/>
              <a:t>pailit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kurs</a:t>
            </a:r>
            <a:r>
              <a:rPr lang="en-ID" dirty="0"/>
              <a:t> </a:t>
            </a:r>
            <a:r>
              <a:rPr lang="en-ID" dirty="0" err="1"/>
              <a:t>tengah</a:t>
            </a:r>
            <a:r>
              <a:rPr lang="en-ID" dirty="0"/>
              <a:t> BI.(</a:t>
            </a:r>
            <a:r>
              <a:rPr lang="en-ID" dirty="0" err="1"/>
              <a:t>pasal</a:t>
            </a:r>
            <a:r>
              <a:rPr lang="en-ID" dirty="0"/>
              <a:t> 139 </a:t>
            </a:r>
            <a:r>
              <a:rPr lang="en-ID" dirty="0" err="1"/>
              <a:t>ayat</a:t>
            </a:r>
            <a:r>
              <a:rPr lang="en-ID" dirty="0"/>
              <a:t> 1 dan 2, UU </a:t>
            </a:r>
            <a:r>
              <a:rPr lang="en-ID" dirty="0" err="1"/>
              <a:t>Kepailitan</a:t>
            </a:r>
            <a:r>
              <a:rPr lang="en-ID" dirty="0"/>
              <a:t>)</a:t>
            </a:r>
          </a:p>
          <a:p>
            <a:r>
              <a:rPr lang="en-ID" dirty="0" err="1"/>
              <a:t>Penentuan</a:t>
            </a:r>
            <a:r>
              <a:rPr lang="en-ID" dirty="0"/>
              <a:t> </a:t>
            </a:r>
            <a:r>
              <a:rPr lang="en-ID" dirty="0" err="1"/>
              <a:t>Jumlah</a:t>
            </a:r>
            <a:r>
              <a:rPr lang="en-ID" dirty="0"/>
              <a:t> </a:t>
            </a:r>
            <a:r>
              <a:rPr lang="en-ID" dirty="0" err="1"/>
              <a:t>Piutang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mata</a:t>
            </a:r>
            <a:r>
              <a:rPr lang="en-ID" dirty="0"/>
              <a:t> uang RI 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Kreditur</a:t>
            </a:r>
            <a:r>
              <a:rPr lang="en-ID" dirty="0"/>
              <a:t> </a:t>
            </a:r>
            <a:r>
              <a:rPr lang="en-ID" dirty="0" err="1"/>
              <a:t>Separatis</a:t>
            </a:r>
            <a:r>
              <a:rPr lang="en-ID" dirty="0"/>
              <a:t>, </a:t>
            </a:r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kurs</a:t>
            </a:r>
            <a:r>
              <a:rPr lang="en-ID" dirty="0"/>
              <a:t> </a:t>
            </a:r>
            <a:r>
              <a:rPr lang="en-ID" dirty="0" err="1"/>
              <a:t>tengan</a:t>
            </a:r>
            <a:r>
              <a:rPr lang="en-ID" dirty="0"/>
              <a:t> BI pada </a:t>
            </a:r>
            <a:r>
              <a:rPr lang="en-ID" dirty="0" err="1"/>
              <a:t>waktu</a:t>
            </a:r>
            <a:r>
              <a:rPr lang="en-ID" dirty="0"/>
              <a:t> </a:t>
            </a:r>
            <a:r>
              <a:rPr lang="en-ID" dirty="0" err="1"/>
              <a:t>eksekusi</a:t>
            </a:r>
            <a:r>
              <a:rPr lang="en-ID" dirty="0"/>
              <a:t> </a:t>
            </a:r>
            <a:r>
              <a:rPr lang="en-ID" dirty="0" err="1"/>
              <a:t>jaminan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 (</a:t>
            </a:r>
            <a:r>
              <a:rPr lang="en-ID" dirty="0" err="1"/>
              <a:t>pasal</a:t>
            </a:r>
            <a:r>
              <a:rPr lang="en-ID" dirty="0"/>
              <a:t> 139 </a:t>
            </a:r>
            <a:r>
              <a:rPr lang="en-ID" dirty="0" err="1"/>
              <a:t>ayat</a:t>
            </a:r>
            <a:r>
              <a:rPr lang="en-ID" dirty="0"/>
              <a:t> 3, UU </a:t>
            </a:r>
            <a:r>
              <a:rPr lang="en-ID" dirty="0" err="1"/>
              <a:t>Kepailitan</a:t>
            </a:r>
            <a:r>
              <a:rPr lang="en-ID" dirty="0"/>
              <a:t>)</a:t>
            </a:r>
          </a:p>
          <a:p>
            <a:r>
              <a:rPr lang="en-ID" dirty="0" err="1"/>
              <a:t>Piutang</a:t>
            </a:r>
            <a:r>
              <a:rPr lang="en-ID" dirty="0"/>
              <a:t> yang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penagihannya</a:t>
            </a:r>
            <a:r>
              <a:rPr lang="en-ID" dirty="0"/>
              <a:t> </a:t>
            </a:r>
            <a:r>
              <a:rPr lang="en-ID" dirty="0" err="1"/>
              <a:t>blm</a:t>
            </a:r>
            <a:r>
              <a:rPr lang="en-ID" dirty="0"/>
              <a:t> </a:t>
            </a:r>
            <a:r>
              <a:rPr lang="en-ID" dirty="0" err="1"/>
              <a:t>jelas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yang </a:t>
            </a:r>
            <a:r>
              <a:rPr lang="en-ID" dirty="0" err="1"/>
              <a:t>memberi</a:t>
            </a:r>
            <a:r>
              <a:rPr lang="en-ID" dirty="0"/>
              <a:t> </a:t>
            </a:r>
            <a:r>
              <a:rPr lang="en-ID" dirty="0" err="1"/>
              <a:t>hak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menerima</a:t>
            </a:r>
            <a:r>
              <a:rPr lang="en-ID" dirty="0"/>
              <a:t> </a:t>
            </a:r>
            <a:r>
              <a:rPr lang="en-ID" dirty="0" err="1"/>
              <a:t>pembayaran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berkala</a:t>
            </a:r>
            <a:r>
              <a:rPr lang="en-ID" dirty="0"/>
              <a:t>, </a:t>
            </a:r>
            <a:r>
              <a:rPr lang="en-ID" dirty="0" err="1"/>
              <a:t>wajib</a:t>
            </a:r>
            <a:r>
              <a:rPr lang="en-ID" dirty="0"/>
              <a:t> </a:t>
            </a:r>
            <a:r>
              <a:rPr lang="en-ID" dirty="0" err="1"/>
              <a:t>dicocokkan</a:t>
            </a:r>
            <a:r>
              <a:rPr lang="en-ID" dirty="0"/>
              <a:t> </a:t>
            </a:r>
            <a:r>
              <a:rPr lang="en-ID" dirty="0" err="1"/>
              <a:t>nilainya</a:t>
            </a:r>
            <a:r>
              <a:rPr lang="en-ID" dirty="0"/>
              <a:t> pada </a:t>
            </a:r>
            <a:r>
              <a:rPr lang="en-ID" dirty="0" err="1"/>
              <a:t>tanggal</a:t>
            </a:r>
            <a:r>
              <a:rPr lang="en-ID" dirty="0"/>
              <a:t> </a:t>
            </a:r>
            <a:r>
              <a:rPr lang="en-ID" dirty="0" err="1"/>
              <a:t>putusan</a:t>
            </a:r>
            <a:r>
              <a:rPr lang="en-ID" dirty="0"/>
              <a:t> </a:t>
            </a:r>
            <a:r>
              <a:rPr lang="en-ID" dirty="0" err="1"/>
              <a:t>pailit</a:t>
            </a:r>
            <a:r>
              <a:rPr lang="en-ID" dirty="0"/>
              <a:t> (</a:t>
            </a:r>
            <a:r>
              <a:rPr lang="en-ID" dirty="0" err="1"/>
              <a:t>pasal</a:t>
            </a:r>
            <a:r>
              <a:rPr lang="en-ID" dirty="0"/>
              <a:t> 137 </a:t>
            </a:r>
            <a:r>
              <a:rPr lang="en-ID" dirty="0" err="1"/>
              <a:t>ayat</a:t>
            </a:r>
            <a:r>
              <a:rPr lang="en-ID" dirty="0"/>
              <a:t> 1 UU </a:t>
            </a:r>
            <a:r>
              <a:rPr lang="en-ID" dirty="0" err="1"/>
              <a:t>Kepailitan</a:t>
            </a:r>
            <a:r>
              <a:rPr lang="en-ID" dirty="0"/>
              <a:t>)</a:t>
            </a:r>
          </a:p>
          <a:p>
            <a:r>
              <a:rPr lang="en-ID" dirty="0" err="1"/>
              <a:t>Piutang</a:t>
            </a:r>
            <a:r>
              <a:rPr lang="en-ID" dirty="0"/>
              <a:t> yang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ditagih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1 </a:t>
            </a:r>
            <a:r>
              <a:rPr lang="en-ID" dirty="0" err="1"/>
              <a:t>tahun</a:t>
            </a:r>
            <a:r>
              <a:rPr lang="en-ID" dirty="0"/>
              <a:t>, </a:t>
            </a:r>
            <a:r>
              <a:rPr lang="en-ID" dirty="0" err="1"/>
              <a:t>diperlakukan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piutang</a:t>
            </a:r>
            <a:r>
              <a:rPr lang="en-ID" dirty="0"/>
              <a:t> yang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jatuh</a:t>
            </a:r>
            <a:r>
              <a:rPr lang="en-ID" dirty="0"/>
              <a:t> tempo. (</a:t>
            </a:r>
            <a:r>
              <a:rPr lang="en-ID" dirty="0" err="1"/>
              <a:t>pasal</a:t>
            </a:r>
            <a:r>
              <a:rPr lang="en-ID" dirty="0"/>
              <a:t> 137 </a:t>
            </a:r>
            <a:r>
              <a:rPr lang="en-ID" dirty="0" err="1"/>
              <a:t>ayat</a:t>
            </a:r>
            <a:r>
              <a:rPr lang="en-ID" dirty="0"/>
              <a:t> 2 UU </a:t>
            </a:r>
            <a:r>
              <a:rPr lang="en-ID" dirty="0" err="1"/>
              <a:t>Kepailitan</a:t>
            </a:r>
            <a:r>
              <a:rPr lang="en-ID" dirty="0"/>
              <a:t>)</a:t>
            </a:r>
          </a:p>
          <a:p>
            <a:r>
              <a:rPr lang="en-ID" dirty="0" err="1"/>
              <a:t>Piutang</a:t>
            </a:r>
            <a:r>
              <a:rPr lang="en-ID" dirty="0"/>
              <a:t> yang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ditagih</a:t>
            </a:r>
            <a:r>
              <a:rPr lang="en-ID" dirty="0"/>
              <a:t> </a:t>
            </a:r>
            <a:r>
              <a:rPr lang="en-ID" dirty="0" err="1"/>
              <a:t>setelah</a:t>
            </a:r>
            <a:r>
              <a:rPr lang="en-ID" dirty="0"/>
              <a:t> </a:t>
            </a:r>
            <a:r>
              <a:rPr lang="en-ID" dirty="0" err="1"/>
              <a:t>lewat</a:t>
            </a:r>
            <a:r>
              <a:rPr lang="en-ID" dirty="0"/>
              <a:t> 1 </a:t>
            </a:r>
            <a:r>
              <a:rPr lang="en-ID" dirty="0" err="1"/>
              <a:t>tahun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tanggal</a:t>
            </a:r>
            <a:r>
              <a:rPr lang="en-ID" dirty="0"/>
              <a:t> </a:t>
            </a:r>
            <a:r>
              <a:rPr lang="en-ID" dirty="0" err="1"/>
              <a:t>pailit</a:t>
            </a:r>
            <a:r>
              <a:rPr lang="en-ID" dirty="0"/>
              <a:t>, </a:t>
            </a:r>
            <a:r>
              <a:rPr lang="en-ID" dirty="0" err="1"/>
              <a:t>wajib</a:t>
            </a:r>
            <a:r>
              <a:rPr lang="en-ID" dirty="0"/>
              <a:t> </a:t>
            </a:r>
            <a:r>
              <a:rPr lang="en-ID" dirty="0" err="1"/>
              <a:t>dicocokkan</a:t>
            </a:r>
            <a:r>
              <a:rPr lang="en-ID" dirty="0"/>
              <a:t> </a:t>
            </a:r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taksiran</a:t>
            </a:r>
            <a:r>
              <a:rPr lang="en-ID" dirty="0"/>
              <a:t> </a:t>
            </a:r>
            <a:r>
              <a:rPr lang="en-ID" dirty="0" err="1"/>
              <a:t>nilai</a:t>
            </a:r>
            <a:r>
              <a:rPr lang="en-ID" dirty="0"/>
              <a:t> pada 1 </a:t>
            </a:r>
            <a:r>
              <a:rPr lang="en-ID" dirty="0" err="1"/>
              <a:t>thn</a:t>
            </a:r>
            <a:r>
              <a:rPr lang="en-ID" dirty="0"/>
              <a:t> </a:t>
            </a:r>
            <a:r>
              <a:rPr lang="en-ID" dirty="0" err="1"/>
              <a:t>setelah</a:t>
            </a:r>
            <a:r>
              <a:rPr lang="en-ID" dirty="0"/>
              <a:t> </a:t>
            </a:r>
            <a:r>
              <a:rPr lang="en-ID" dirty="0" err="1"/>
              <a:t>putusan</a:t>
            </a:r>
            <a:r>
              <a:rPr lang="en-ID" dirty="0"/>
              <a:t> </a:t>
            </a:r>
            <a:r>
              <a:rPr lang="en-ID" dirty="0" err="1"/>
              <a:t>pailit</a:t>
            </a:r>
            <a:r>
              <a:rPr lang="en-ID" dirty="0"/>
              <a:t>. (</a:t>
            </a:r>
            <a:r>
              <a:rPr lang="en-ID" dirty="0" err="1"/>
              <a:t>pasal</a:t>
            </a:r>
            <a:r>
              <a:rPr lang="en-ID" dirty="0"/>
              <a:t> 137 </a:t>
            </a:r>
            <a:r>
              <a:rPr lang="en-ID" dirty="0" err="1"/>
              <a:t>ayat</a:t>
            </a:r>
            <a:r>
              <a:rPr lang="en-ID" dirty="0"/>
              <a:t> 3, UU </a:t>
            </a:r>
            <a:r>
              <a:rPr lang="en-ID" dirty="0" err="1"/>
              <a:t>Kepailitan</a:t>
            </a:r>
            <a:r>
              <a:rPr lang="en-ID" dirty="0"/>
              <a:t>.</a:t>
            </a:r>
          </a:p>
          <a:p>
            <a:r>
              <a:rPr lang="en-ID" dirty="0" err="1"/>
              <a:t>Taksiran</a:t>
            </a:r>
            <a:r>
              <a:rPr lang="en-ID" dirty="0"/>
              <a:t> </a:t>
            </a:r>
            <a:r>
              <a:rPr lang="en-ID" dirty="0" err="1"/>
              <a:t>nilai</a:t>
            </a:r>
            <a:r>
              <a:rPr lang="en-ID" dirty="0"/>
              <a:t> </a:t>
            </a:r>
            <a:r>
              <a:rPr lang="en-ID" dirty="0" err="1"/>
              <a:t>piutang</a:t>
            </a:r>
            <a:r>
              <a:rPr lang="en-ID" dirty="0"/>
              <a:t> </a:t>
            </a:r>
            <a:r>
              <a:rPr lang="en-ID" dirty="0" err="1"/>
              <a:t>wajib</a:t>
            </a:r>
            <a:r>
              <a:rPr lang="en-ID" dirty="0"/>
              <a:t> </a:t>
            </a:r>
            <a:r>
              <a:rPr lang="en-ID" dirty="0" err="1"/>
              <a:t>mempertimbangkan</a:t>
            </a:r>
            <a:r>
              <a:rPr lang="en-ID" dirty="0"/>
              <a:t> : </a:t>
            </a:r>
            <a:r>
              <a:rPr lang="en-ID" dirty="0" err="1"/>
              <a:t>waktu</a:t>
            </a:r>
            <a:r>
              <a:rPr lang="en-ID" dirty="0"/>
              <a:t> dan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pembayaran</a:t>
            </a:r>
            <a:r>
              <a:rPr lang="en-ID" dirty="0"/>
              <a:t>; </a:t>
            </a:r>
            <a:r>
              <a:rPr lang="en-ID" dirty="0" err="1"/>
              <a:t>keuntungan</a:t>
            </a:r>
            <a:r>
              <a:rPr lang="en-ID" dirty="0"/>
              <a:t> yang </a:t>
            </a:r>
            <a:r>
              <a:rPr lang="en-ID" dirty="0" err="1"/>
              <a:t>mungkin</a:t>
            </a:r>
            <a:r>
              <a:rPr lang="en-ID" dirty="0"/>
              <a:t> </a:t>
            </a:r>
            <a:r>
              <a:rPr lang="en-ID" dirty="0" err="1"/>
              <a:t>diperoleh</a:t>
            </a:r>
            <a:r>
              <a:rPr lang="en-ID" dirty="0"/>
              <a:t> dan </a:t>
            </a:r>
            <a:r>
              <a:rPr lang="en-ID" dirty="0" err="1"/>
              <a:t>besarnya</a:t>
            </a:r>
            <a:r>
              <a:rPr lang="en-ID" dirty="0"/>
              <a:t> </a:t>
            </a:r>
            <a:r>
              <a:rPr lang="en-ID" dirty="0" err="1"/>
              <a:t>bunga</a:t>
            </a:r>
            <a:r>
              <a:rPr lang="en-ID" dirty="0"/>
              <a:t> (</a:t>
            </a:r>
            <a:r>
              <a:rPr lang="en-ID" dirty="0" err="1"/>
              <a:t>bila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13693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2B15D-1B00-45D0-A56E-C12A5A942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PENENTUAN BATAS AKHIR PENGAJUAN TAGIHAN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3D9C2B-738F-48D2-95AF-F6E37DEB0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Paling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lambat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14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hari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setelah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putusan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pernyataan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pailit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, hakim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pengawas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wajib:Menetapkan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batas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akhir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pengajuan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tagihan,Menetapkan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batas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akhir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verifikasi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pajak,Menetapkan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hari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tanggal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waktu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dan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tempat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rapat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kreditur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untuk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mengadakan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pencocokan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piutang,Tenggang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waktu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batas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akhir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pengajuan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tagihan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dengan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verifikasi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pajak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, 14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hari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.(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pasal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113 UU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Kepailitan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)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16500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9B9DB-FC30-4C90-97AE-93E0F8416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AKIBAT HUKUM PENGAJUAN PIUTANG SETELAH LEWAT JANGKA WAKTU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AB035-152E-482E-A384-808CE159C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Wajib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dicocokkan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jika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diajukan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paling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lambat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2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hari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sebelum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rapat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pencocokan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Piutang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dan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dimintakan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dalam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rapat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oleh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Kurator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atau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salah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seorang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kreditor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serta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tidak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ada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keberatan.Piutang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dicocokkan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setelah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lewat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waktu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tidak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dicocokkan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Jangka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waktu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pencocokan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piutang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tidak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berlaku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bagi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kreditor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berdomisili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diluar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negeri. (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pasal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 133 KUH </a:t>
            </a:r>
            <a:r>
              <a:rPr lang="en-ID" b="0" i="0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Perd</a:t>
            </a:r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.)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133738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ACF48-CC78-49F2-816E-18D52ED78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TUGAS KURATOR DALAM PENCOCOKAN PIUTANG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252B4-F709-4FCC-BF58-36D6CBA53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6529" y="2638044"/>
            <a:ext cx="8948057" cy="3713770"/>
          </a:xfrm>
        </p:spPr>
        <p:txBody>
          <a:bodyPr>
            <a:normAutofit fontScale="92500" lnSpcReduction="20000"/>
          </a:bodyPr>
          <a:lstStyle/>
          <a:p>
            <a:r>
              <a:rPr lang="en-ID" dirty="0"/>
              <a:t>Paling </a:t>
            </a:r>
            <a:r>
              <a:rPr lang="en-ID" dirty="0" err="1"/>
              <a:t>lambat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waktu</a:t>
            </a:r>
            <a:r>
              <a:rPr lang="en-ID" dirty="0"/>
              <a:t> 5 </a:t>
            </a:r>
            <a:r>
              <a:rPr lang="en-ID" dirty="0" err="1"/>
              <a:t>hari</a:t>
            </a:r>
            <a:r>
              <a:rPr lang="en-ID" dirty="0"/>
              <a:t> </a:t>
            </a:r>
            <a:r>
              <a:rPr lang="en-ID" dirty="0" err="1"/>
              <a:t>setelah</a:t>
            </a:r>
            <a:r>
              <a:rPr lang="en-ID" dirty="0"/>
              <a:t> </a:t>
            </a:r>
            <a:r>
              <a:rPr lang="en-ID" dirty="0" err="1"/>
              <a:t>penetapan</a:t>
            </a:r>
            <a:r>
              <a:rPr lang="en-ID" dirty="0"/>
              <a:t> Hakim </a:t>
            </a:r>
            <a:r>
              <a:rPr lang="en-ID" dirty="0" err="1"/>
              <a:t>Pengawas</a:t>
            </a:r>
            <a:r>
              <a:rPr lang="en-ID" dirty="0"/>
              <a:t>, </a:t>
            </a:r>
            <a:r>
              <a:rPr lang="en-ID" dirty="0" err="1"/>
              <a:t>wajib</a:t>
            </a:r>
            <a:r>
              <a:rPr lang="en-ID" dirty="0"/>
              <a:t> </a:t>
            </a:r>
            <a:r>
              <a:rPr lang="en-ID" dirty="0" err="1"/>
              <a:t>memberitahuan</a:t>
            </a:r>
            <a:r>
              <a:rPr lang="en-ID" dirty="0"/>
              <a:t> </a:t>
            </a:r>
            <a:r>
              <a:rPr lang="en-ID" dirty="0" err="1"/>
              <a:t>isi</a:t>
            </a:r>
            <a:r>
              <a:rPr lang="en-ID" dirty="0"/>
              <a:t> </a:t>
            </a:r>
            <a:r>
              <a:rPr lang="en-ID" dirty="0" err="1"/>
              <a:t>penetapan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surat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kreditur</a:t>
            </a:r>
            <a:r>
              <a:rPr lang="en-ID" dirty="0"/>
              <a:t> yang </a:t>
            </a:r>
            <a:r>
              <a:rPr lang="en-ID" dirty="0" err="1"/>
              <a:t>alamatnya</a:t>
            </a:r>
            <a:r>
              <a:rPr lang="en-ID" dirty="0"/>
              <a:t> </a:t>
            </a:r>
            <a:r>
              <a:rPr lang="en-ID" dirty="0" err="1"/>
              <a:t>diketahui</a:t>
            </a:r>
            <a:r>
              <a:rPr lang="en-ID" dirty="0"/>
              <a:t> dan </a:t>
            </a:r>
            <a:r>
              <a:rPr lang="en-ID" dirty="0" err="1"/>
              <a:t>mengumumkannya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2 </a:t>
            </a:r>
            <a:r>
              <a:rPr lang="en-ID" dirty="0" err="1"/>
              <a:t>surat</a:t>
            </a:r>
            <a:r>
              <a:rPr lang="en-ID" dirty="0"/>
              <a:t> </a:t>
            </a:r>
            <a:r>
              <a:rPr lang="en-ID" dirty="0" err="1"/>
              <a:t>kabar</a:t>
            </a:r>
            <a:r>
              <a:rPr lang="en-ID" dirty="0"/>
              <a:t> </a:t>
            </a:r>
            <a:r>
              <a:rPr lang="en-ID" dirty="0" err="1"/>
              <a:t>harian</a:t>
            </a:r>
            <a:r>
              <a:rPr lang="en-ID" dirty="0"/>
              <a:t>.(</a:t>
            </a:r>
            <a:r>
              <a:rPr lang="en-ID" dirty="0" err="1"/>
              <a:t>Pasal</a:t>
            </a:r>
            <a:r>
              <a:rPr lang="en-ID" dirty="0"/>
              <a:t> 114 </a:t>
            </a:r>
            <a:r>
              <a:rPr lang="en-ID" dirty="0" err="1"/>
              <a:t>ayat</a:t>
            </a:r>
            <a:r>
              <a:rPr lang="en-ID" dirty="0"/>
              <a:t> 5)</a:t>
            </a:r>
          </a:p>
          <a:p>
            <a:r>
              <a:rPr lang="en-ID" dirty="0" err="1"/>
              <a:t>Mencocokkan</a:t>
            </a:r>
            <a:r>
              <a:rPr lang="en-ID" dirty="0"/>
              <a:t> </a:t>
            </a:r>
            <a:r>
              <a:rPr lang="en-ID" dirty="0" err="1"/>
              <a:t>perhitungan</a:t>
            </a:r>
            <a:r>
              <a:rPr lang="en-ID" dirty="0"/>
              <a:t> </a:t>
            </a:r>
            <a:r>
              <a:rPr lang="en-ID" dirty="0" err="1"/>
              <a:t>piutang</a:t>
            </a:r>
            <a:r>
              <a:rPr lang="en-ID" dirty="0"/>
              <a:t> </a:t>
            </a:r>
            <a:r>
              <a:rPr lang="en-ID" dirty="0" err="1"/>
              <a:t>kreditur</a:t>
            </a:r>
            <a:r>
              <a:rPr lang="en-ID" dirty="0"/>
              <a:t> </a:t>
            </a:r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bukti</a:t>
            </a:r>
            <a:r>
              <a:rPr lang="en-ID" dirty="0"/>
              <a:t> dan </a:t>
            </a:r>
            <a:r>
              <a:rPr lang="en-ID" dirty="0" err="1"/>
              <a:t>keterangan</a:t>
            </a:r>
            <a:r>
              <a:rPr lang="en-ID" dirty="0"/>
              <a:t> yang </a:t>
            </a:r>
            <a:r>
              <a:rPr lang="en-ID" dirty="0" err="1"/>
              <a:t>diserahkan</a:t>
            </a:r>
            <a:r>
              <a:rPr lang="en-ID" dirty="0"/>
              <a:t> </a:t>
            </a:r>
            <a:r>
              <a:rPr lang="en-ID" dirty="0" err="1"/>
              <a:t>kreditur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keterangan</a:t>
            </a:r>
            <a:r>
              <a:rPr lang="en-ID" dirty="0"/>
              <a:t> dan </a:t>
            </a:r>
            <a:r>
              <a:rPr lang="en-ID" dirty="0" err="1"/>
              <a:t>catatan</a:t>
            </a:r>
            <a:r>
              <a:rPr lang="en-ID" dirty="0"/>
              <a:t> </a:t>
            </a:r>
            <a:r>
              <a:rPr lang="en-ID" dirty="0" err="1"/>
              <a:t>debitur</a:t>
            </a:r>
            <a:r>
              <a:rPr lang="en-ID" dirty="0"/>
              <a:t>.</a:t>
            </a:r>
          </a:p>
          <a:p>
            <a:r>
              <a:rPr lang="en-ID" dirty="0" err="1"/>
              <a:t>Berunding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kreditur</a:t>
            </a:r>
            <a:r>
              <a:rPr lang="en-ID" dirty="0"/>
              <a:t> </a:t>
            </a:r>
            <a:r>
              <a:rPr lang="en-ID" dirty="0" err="1"/>
              <a:t>bilamana</a:t>
            </a:r>
            <a:r>
              <a:rPr lang="en-ID" dirty="0"/>
              <a:t> </a:t>
            </a:r>
            <a:r>
              <a:rPr lang="en-ID" dirty="0" err="1"/>
              <a:t>terdapat</a:t>
            </a:r>
            <a:r>
              <a:rPr lang="en-ID" dirty="0"/>
              <a:t> </a:t>
            </a:r>
            <a:r>
              <a:rPr lang="en-ID" dirty="0" err="1"/>
              <a:t>keberatan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penagihan</a:t>
            </a:r>
            <a:r>
              <a:rPr lang="en-ID" dirty="0"/>
              <a:t> yang </a:t>
            </a:r>
            <a:r>
              <a:rPr lang="en-ID" dirty="0" err="1"/>
              <a:t>diterima</a:t>
            </a:r>
            <a:r>
              <a:rPr lang="en-ID" dirty="0"/>
              <a:t>. (</a:t>
            </a:r>
            <a:r>
              <a:rPr lang="en-ID" dirty="0" err="1"/>
              <a:t>Pasal</a:t>
            </a:r>
            <a:r>
              <a:rPr lang="en-ID" dirty="0"/>
              <a:t> 116 </a:t>
            </a:r>
            <a:r>
              <a:rPr lang="en-ID" dirty="0" err="1"/>
              <a:t>ayat</a:t>
            </a:r>
            <a:r>
              <a:rPr lang="en-ID" dirty="0"/>
              <a:t> 1 UU </a:t>
            </a:r>
            <a:r>
              <a:rPr lang="en-ID" dirty="0" err="1"/>
              <a:t>Kepailitan</a:t>
            </a:r>
            <a:r>
              <a:rPr lang="en-ID" dirty="0"/>
              <a:t>)</a:t>
            </a:r>
          </a:p>
          <a:p>
            <a:r>
              <a:rPr lang="en-ID" dirty="0" err="1"/>
              <a:t>Membuat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daftar </a:t>
            </a:r>
            <a:r>
              <a:rPr lang="en-ID" dirty="0" err="1"/>
              <a:t>Piutang</a:t>
            </a:r>
            <a:r>
              <a:rPr lang="en-ID" dirty="0"/>
              <a:t> yang </a:t>
            </a:r>
            <a:r>
              <a:rPr lang="en-ID" dirty="0" err="1"/>
              <a:t>sementara</a:t>
            </a:r>
            <a:r>
              <a:rPr lang="en-ID" dirty="0"/>
              <a:t> </a:t>
            </a:r>
            <a:r>
              <a:rPr lang="en-ID" dirty="0" err="1"/>
              <a:t>diakui</a:t>
            </a:r>
            <a:r>
              <a:rPr lang="en-ID" dirty="0"/>
              <a:t>, </a:t>
            </a:r>
            <a:r>
              <a:rPr lang="en-ID" dirty="0" err="1"/>
              <a:t>berikut</a:t>
            </a:r>
            <a:r>
              <a:rPr lang="en-ID" dirty="0"/>
              <a:t> </a:t>
            </a:r>
            <a:r>
              <a:rPr lang="en-ID" dirty="0" err="1"/>
              <a:t>catatan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sifat</a:t>
            </a:r>
            <a:r>
              <a:rPr lang="en-ID" dirty="0"/>
              <a:t> </a:t>
            </a:r>
            <a:r>
              <a:rPr lang="en-ID" dirty="0" err="1"/>
              <a:t>piutang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, </a:t>
            </a:r>
            <a:r>
              <a:rPr lang="en-ID" dirty="0" err="1"/>
              <a:t>apakah</a:t>
            </a:r>
            <a:r>
              <a:rPr lang="en-ID" dirty="0"/>
              <a:t> </a:t>
            </a:r>
            <a:r>
              <a:rPr lang="en-ID" dirty="0" err="1"/>
              <a:t>Separatis</a:t>
            </a:r>
            <a:r>
              <a:rPr lang="en-ID" dirty="0"/>
              <a:t>,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hak</a:t>
            </a:r>
            <a:r>
              <a:rPr lang="en-ID" dirty="0"/>
              <a:t> </a:t>
            </a:r>
            <a:r>
              <a:rPr lang="en-ID" dirty="0" err="1"/>
              <a:t>istimewa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konkuren</a:t>
            </a:r>
            <a:r>
              <a:rPr lang="en-ID" dirty="0"/>
              <a:t>.</a:t>
            </a:r>
          </a:p>
          <a:p>
            <a:r>
              <a:rPr lang="en-ID" dirty="0" err="1"/>
              <a:t>Membuat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daftar </a:t>
            </a:r>
            <a:r>
              <a:rPr lang="en-ID" dirty="0" err="1"/>
              <a:t>piutang</a:t>
            </a:r>
            <a:r>
              <a:rPr lang="en-ID" dirty="0"/>
              <a:t> yang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diakui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dibantah</a:t>
            </a:r>
            <a:r>
              <a:rPr lang="en-ID" dirty="0"/>
              <a:t>, </a:t>
            </a:r>
            <a:r>
              <a:rPr lang="en-ID" dirty="0" err="1"/>
              <a:t>berikut</a:t>
            </a:r>
            <a:r>
              <a:rPr lang="en-ID" dirty="0"/>
              <a:t> </a:t>
            </a:r>
            <a:r>
              <a:rPr lang="en-ID" dirty="0" err="1"/>
              <a:t>alasannya</a:t>
            </a:r>
            <a:r>
              <a:rPr lang="en-ID" dirty="0"/>
              <a:t>.</a:t>
            </a:r>
          </a:p>
          <a:p>
            <a:r>
              <a:rPr lang="en-ID" dirty="0" err="1"/>
              <a:t>Menyediakan</a:t>
            </a:r>
            <a:r>
              <a:rPr lang="en-ID" dirty="0"/>
              <a:t> daftar </a:t>
            </a:r>
            <a:r>
              <a:rPr lang="en-ID" dirty="0" err="1"/>
              <a:t>tersebut</a:t>
            </a:r>
            <a:r>
              <a:rPr lang="en-ID" dirty="0"/>
              <a:t> di </a:t>
            </a:r>
            <a:r>
              <a:rPr lang="en-ID" dirty="0" err="1"/>
              <a:t>kepaniteraan</a:t>
            </a:r>
            <a:r>
              <a:rPr lang="en-ID" dirty="0"/>
              <a:t> </a:t>
            </a:r>
            <a:r>
              <a:rPr lang="en-ID" dirty="0" err="1"/>
              <a:t>pengadilan</a:t>
            </a:r>
            <a:r>
              <a:rPr lang="en-ID" dirty="0"/>
              <a:t> 7 </a:t>
            </a:r>
            <a:r>
              <a:rPr lang="en-ID" dirty="0" err="1"/>
              <a:t>hari</a:t>
            </a:r>
            <a:r>
              <a:rPr lang="en-ID" dirty="0"/>
              <a:t> </a:t>
            </a:r>
            <a:r>
              <a:rPr lang="en-ID" dirty="0" err="1"/>
              <a:t>sebelum</a:t>
            </a:r>
            <a:r>
              <a:rPr lang="en-ID" dirty="0"/>
              <a:t> </a:t>
            </a:r>
            <a:r>
              <a:rPr lang="en-ID" dirty="0" err="1"/>
              <a:t>tanggal</a:t>
            </a:r>
            <a:r>
              <a:rPr lang="en-ID" dirty="0"/>
              <a:t> </a:t>
            </a:r>
            <a:r>
              <a:rPr lang="en-ID" dirty="0" err="1"/>
              <a:t>rapat</a:t>
            </a:r>
            <a:r>
              <a:rPr lang="en-ID" dirty="0"/>
              <a:t> </a:t>
            </a:r>
            <a:r>
              <a:rPr lang="en-ID" dirty="0" err="1"/>
              <a:t>pencocokan</a:t>
            </a:r>
            <a:r>
              <a:rPr lang="en-ID" dirty="0"/>
              <a:t> </a:t>
            </a:r>
            <a:r>
              <a:rPr lang="en-ID" dirty="0" err="1"/>
              <a:t>piutang</a:t>
            </a:r>
            <a:r>
              <a:rPr lang="en-ID" dirty="0"/>
              <a:t>.(</a:t>
            </a:r>
            <a:r>
              <a:rPr lang="en-ID" dirty="0" err="1"/>
              <a:t>pasal</a:t>
            </a:r>
            <a:r>
              <a:rPr lang="en-ID" dirty="0"/>
              <a:t> 117 , 118 UU </a:t>
            </a:r>
            <a:r>
              <a:rPr lang="en-ID" dirty="0" err="1"/>
              <a:t>Kepailitan</a:t>
            </a:r>
            <a:r>
              <a:rPr lang="en-ID" dirty="0"/>
              <a:t> dan 119 UU </a:t>
            </a:r>
            <a:r>
              <a:rPr lang="en-ID" dirty="0" err="1"/>
              <a:t>Kepailitan</a:t>
            </a:r>
            <a:r>
              <a:rPr lang="en-ID" dirty="0"/>
              <a:t>)</a:t>
            </a:r>
          </a:p>
          <a:p>
            <a:r>
              <a:rPr lang="en-ID" dirty="0" err="1"/>
              <a:t>Memberitahukan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surat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Kreditor</a:t>
            </a:r>
            <a:r>
              <a:rPr lang="en-ID" dirty="0"/>
              <a:t> </a:t>
            </a:r>
            <a:r>
              <a:rPr lang="en-ID" dirty="0" err="1"/>
              <a:t>ttg</a:t>
            </a:r>
            <a:r>
              <a:rPr lang="en-ID" dirty="0"/>
              <a:t> Daftar </a:t>
            </a:r>
            <a:r>
              <a:rPr lang="en-ID" dirty="0" err="1"/>
              <a:t>tsb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175090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420F4-2244-4E36-90A4-A9C93A8AC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URUTAN PEMBAYARAN ATAS PIUTANG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92B9E-95D2-4485-B733-C898A23F8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743" y="2416629"/>
            <a:ext cx="10499271" cy="4261757"/>
          </a:xfrm>
        </p:spPr>
        <p:txBody>
          <a:bodyPr>
            <a:normAutofit fontScale="85000" lnSpcReduction="10000"/>
          </a:bodyPr>
          <a:lstStyle/>
          <a:p>
            <a:r>
              <a:rPr lang="en-ID" dirty="0" err="1"/>
              <a:t>Piutang</a:t>
            </a:r>
            <a:r>
              <a:rPr lang="en-ID" dirty="0"/>
              <a:t> </a:t>
            </a:r>
            <a:r>
              <a:rPr lang="en-ID" dirty="0" err="1"/>
              <a:t>Pajak</a:t>
            </a:r>
            <a:r>
              <a:rPr lang="en-ID" dirty="0"/>
              <a:t> (</a:t>
            </a:r>
            <a:r>
              <a:rPr lang="en-ID" dirty="0" err="1"/>
              <a:t>Pasal</a:t>
            </a:r>
            <a:r>
              <a:rPr lang="en-ID" dirty="0"/>
              <a:t> 21 </a:t>
            </a:r>
            <a:r>
              <a:rPr lang="en-ID" dirty="0" err="1"/>
              <a:t>ayat</a:t>
            </a:r>
            <a:r>
              <a:rPr lang="en-ID" dirty="0"/>
              <a:t> 7dari UU No 6 </a:t>
            </a:r>
            <a:r>
              <a:rPr lang="en-ID" dirty="0" err="1"/>
              <a:t>Thn</a:t>
            </a:r>
            <a:r>
              <a:rPr lang="en-ID" dirty="0"/>
              <a:t> 1983 </a:t>
            </a:r>
            <a:r>
              <a:rPr lang="en-ID" dirty="0" err="1"/>
              <a:t>sebagaimana</a:t>
            </a:r>
            <a:r>
              <a:rPr lang="en-ID" dirty="0"/>
              <a:t> </a:t>
            </a:r>
            <a:r>
              <a:rPr lang="en-ID" dirty="0" err="1"/>
              <a:t>diubah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UU No 9 </a:t>
            </a:r>
            <a:r>
              <a:rPr lang="en-ID" dirty="0" err="1"/>
              <a:t>Thn</a:t>
            </a:r>
            <a:r>
              <a:rPr lang="en-ID" dirty="0"/>
              <a:t> 2004) </a:t>
            </a:r>
            <a:r>
              <a:rPr lang="en-ID" dirty="0" err="1"/>
              <a:t>Ttg</a:t>
            </a:r>
            <a:r>
              <a:rPr lang="en-ID" dirty="0"/>
              <a:t> </a:t>
            </a:r>
            <a:r>
              <a:rPr lang="en-ID" dirty="0" err="1"/>
              <a:t>Ketentuan</a:t>
            </a:r>
            <a:r>
              <a:rPr lang="en-ID" dirty="0"/>
              <a:t> </a:t>
            </a:r>
            <a:r>
              <a:rPr lang="en-ID" dirty="0" err="1"/>
              <a:t>Umum</a:t>
            </a:r>
            <a:r>
              <a:rPr lang="en-ID" dirty="0"/>
              <a:t> dan Tata Cara </a:t>
            </a:r>
            <a:r>
              <a:rPr lang="en-ID" dirty="0" err="1"/>
              <a:t>Perpajakan</a:t>
            </a:r>
            <a:r>
              <a:rPr lang="en-ID" dirty="0"/>
              <a:t> </a:t>
            </a:r>
            <a:r>
              <a:rPr lang="en-ID" dirty="0" err="1"/>
              <a:t>menyatakan</a:t>
            </a:r>
            <a:r>
              <a:rPr lang="en-ID" dirty="0"/>
              <a:t>: “Negara </a:t>
            </a:r>
            <a:r>
              <a:rPr lang="en-ID" dirty="0" err="1"/>
              <a:t>mempunyai</a:t>
            </a:r>
            <a:r>
              <a:rPr lang="en-ID" dirty="0"/>
              <a:t> </a:t>
            </a:r>
            <a:r>
              <a:rPr lang="en-ID" dirty="0" err="1"/>
              <a:t>hak</a:t>
            </a:r>
            <a:r>
              <a:rPr lang="en-ID" dirty="0"/>
              <a:t> </a:t>
            </a:r>
            <a:r>
              <a:rPr lang="en-ID" dirty="0" err="1"/>
              <a:t>prioritas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tunggakan</a:t>
            </a:r>
            <a:r>
              <a:rPr lang="en-ID" dirty="0"/>
              <a:t> </a:t>
            </a:r>
            <a:r>
              <a:rPr lang="en-ID" dirty="0" err="1"/>
              <a:t>pajak</a:t>
            </a:r>
            <a:r>
              <a:rPr lang="en-ID" dirty="0"/>
              <a:t> </a:t>
            </a:r>
            <a:r>
              <a:rPr lang="en-ID" dirty="0" err="1"/>
              <a:t>atas</a:t>
            </a:r>
            <a:r>
              <a:rPr lang="en-ID" dirty="0"/>
              <a:t> </a:t>
            </a:r>
            <a:r>
              <a:rPr lang="en-ID" dirty="0" err="1"/>
              <a:t>barang-barang</a:t>
            </a:r>
            <a:r>
              <a:rPr lang="en-ID" dirty="0"/>
              <a:t> yang </a:t>
            </a:r>
            <a:r>
              <a:rPr lang="en-ID" dirty="0" err="1"/>
              <a:t>dimiliki</a:t>
            </a:r>
            <a:r>
              <a:rPr lang="en-ID" dirty="0"/>
              <a:t> oleh </a:t>
            </a:r>
            <a:r>
              <a:rPr lang="en-ID" dirty="0" err="1"/>
              <a:t>wajib</a:t>
            </a:r>
            <a:r>
              <a:rPr lang="en-ID" dirty="0"/>
              <a:t> </a:t>
            </a:r>
            <a:r>
              <a:rPr lang="en-ID" dirty="0" err="1"/>
              <a:t>pajak</a:t>
            </a:r>
            <a:r>
              <a:rPr lang="en-ID" dirty="0"/>
              <a:t>/wakil”.</a:t>
            </a:r>
          </a:p>
          <a:p>
            <a:r>
              <a:rPr lang="en-ID" dirty="0" err="1"/>
              <a:t>Piutang</a:t>
            </a:r>
            <a:r>
              <a:rPr lang="en-ID" dirty="0"/>
              <a:t> </a:t>
            </a:r>
            <a:r>
              <a:rPr lang="en-ID" dirty="0" err="1"/>
              <a:t>Preferensi</a:t>
            </a:r>
            <a:r>
              <a:rPr lang="en-ID" dirty="0"/>
              <a:t> </a:t>
            </a:r>
            <a:r>
              <a:rPr lang="en-ID" dirty="0" err="1"/>
              <a:t>Khusus</a:t>
            </a:r>
            <a:r>
              <a:rPr lang="en-ID" dirty="0"/>
              <a:t> (</a:t>
            </a:r>
            <a:r>
              <a:rPr lang="en-ID" dirty="0" err="1"/>
              <a:t>Psl</a:t>
            </a:r>
            <a:r>
              <a:rPr lang="en-ID" dirty="0"/>
              <a:t> 1139 KUH </a:t>
            </a:r>
            <a:r>
              <a:rPr lang="en-ID" dirty="0" err="1"/>
              <a:t>Perdata</a:t>
            </a:r>
            <a:r>
              <a:rPr lang="en-ID" dirty="0"/>
              <a:t>),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piutang</a:t>
            </a:r>
            <a:r>
              <a:rPr lang="en-ID" dirty="0"/>
              <a:t> yang </a:t>
            </a:r>
            <a:r>
              <a:rPr lang="en-ID" dirty="0" err="1"/>
              <a:t>terkait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barang-barang</a:t>
            </a:r>
            <a:r>
              <a:rPr lang="en-ID" dirty="0"/>
              <a:t> </a:t>
            </a:r>
            <a:r>
              <a:rPr lang="en-ID" dirty="0" err="1"/>
              <a:t>tertentu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budel</a:t>
            </a:r>
            <a:r>
              <a:rPr lang="en-ID" dirty="0"/>
              <a:t> </a:t>
            </a:r>
            <a:r>
              <a:rPr lang="en-ID" dirty="0" err="1"/>
              <a:t>pailit.antara</a:t>
            </a:r>
            <a:r>
              <a:rPr lang="en-ID" dirty="0"/>
              <a:t> lain: </a:t>
            </a:r>
            <a:r>
              <a:rPr lang="en-ID" dirty="0" err="1"/>
              <a:t>biaya</a:t>
            </a:r>
            <a:r>
              <a:rPr lang="en-ID" dirty="0"/>
              <a:t> </a:t>
            </a:r>
            <a:r>
              <a:rPr lang="en-ID" dirty="0" err="1"/>
              <a:t>perkara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mempertahankan</a:t>
            </a:r>
            <a:r>
              <a:rPr lang="en-ID" dirty="0"/>
              <a:t> </a:t>
            </a:r>
            <a:r>
              <a:rPr lang="en-ID" dirty="0" err="1"/>
              <a:t>barang</a:t>
            </a:r>
            <a:r>
              <a:rPr lang="en-ID" dirty="0"/>
              <a:t> </a:t>
            </a:r>
            <a:r>
              <a:rPr lang="en-ID" dirty="0" err="1"/>
              <a:t>tertentu</a:t>
            </a:r>
            <a:r>
              <a:rPr lang="en-ID" dirty="0"/>
              <a:t>; </a:t>
            </a:r>
            <a:r>
              <a:rPr lang="en-ID" dirty="0" err="1"/>
              <a:t>biaya</a:t>
            </a:r>
            <a:r>
              <a:rPr lang="en-ID" dirty="0"/>
              <a:t> </a:t>
            </a:r>
            <a:r>
              <a:rPr lang="en-ID" dirty="0" err="1"/>
              <a:t>perbaikan</a:t>
            </a:r>
            <a:r>
              <a:rPr lang="en-ID" dirty="0"/>
              <a:t>; </a:t>
            </a:r>
            <a:r>
              <a:rPr lang="en-ID" dirty="0" err="1"/>
              <a:t>biaya</a:t>
            </a:r>
            <a:r>
              <a:rPr lang="en-ID" dirty="0"/>
              <a:t> </a:t>
            </a:r>
            <a:r>
              <a:rPr lang="en-ID" dirty="0" err="1"/>
              <a:t>pemeliharaan</a:t>
            </a:r>
            <a:r>
              <a:rPr lang="en-ID" dirty="0"/>
              <a:t> </a:t>
            </a:r>
            <a:r>
              <a:rPr lang="en-ID" dirty="0" err="1"/>
              <a:t>barang</a:t>
            </a:r>
            <a:r>
              <a:rPr lang="en-ID" dirty="0"/>
              <a:t> </a:t>
            </a:r>
            <a:r>
              <a:rPr lang="en-ID" dirty="0" err="1"/>
              <a:t>tertentu</a:t>
            </a:r>
            <a:r>
              <a:rPr lang="en-ID" dirty="0"/>
              <a:t>.</a:t>
            </a:r>
          </a:p>
          <a:p>
            <a:r>
              <a:rPr lang="en-ID" dirty="0" err="1"/>
              <a:t>Piutang</a:t>
            </a:r>
            <a:r>
              <a:rPr lang="en-ID" dirty="0"/>
              <a:t> </a:t>
            </a:r>
            <a:r>
              <a:rPr lang="en-ID" dirty="0" err="1"/>
              <a:t>Kreditur</a:t>
            </a:r>
            <a:r>
              <a:rPr lang="en-ID" dirty="0"/>
              <a:t> </a:t>
            </a:r>
            <a:r>
              <a:rPr lang="en-ID" dirty="0" err="1"/>
              <a:t>Separatis</a:t>
            </a:r>
            <a:r>
              <a:rPr lang="en-ID" dirty="0"/>
              <a:t> (</a:t>
            </a:r>
            <a:r>
              <a:rPr lang="en-ID" dirty="0" err="1"/>
              <a:t>Piutang</a:t>
            </a:r>
            <a:r>
              <a:rPr lang="en-ID" dirty="0"/>
              <a:t> yang di </a:t>
            </a:r>
            <a:r>
              <a:rPr lang="en-ID" dirty="0" err="1"/>
              <a:t>jamin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benda-benda</a:t>
            </a:r>
            <a:r>
              <a:rPr lang="en-ID" dirty="0"/>
              <a:t> </a:t>
            </a:r>
            <a:r>
              <a:rPr lang="en-ID" dirty="0" err="1"/>
              <a:t>tertentu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budel</a:t>
            </a:r>
            <a:r>
              <a:rPr lang="en-ID" dirty="0"/>
              <a:t> </a:t>
            </a:r>
            <a:r>
              <a:rPr lang="en-ID" dirty="0" err="1"/>
              <a:t>pailit</a:t>
            </a:r>
            <a:r>
              <a:rPr lang="en-ID" dirty="0"/>
              <a:t>,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Gadai</a:t>
            </a:r>
            <a:r>
              <a:rPr lang="en-ID" dirty="0"/>
              <a:t> dan </a:t>
            </a:r>
            <a:r>
              <a:rPr lang="en-ID" dirty="0" err="1"/>
              <a:t>Hak</a:t>
            </a:r>
            <a:r>
              <a:rPr lang="en-ID" dirty="0"/>
              <a:t> </a:t>
            </a:r>
            <a:r>
              <a:rPr lang="en-ID" dirty="0" err="1"/>
              <a:t>Tanggungan</a:t>
            </a:r>
            <a:r>
              <a:rPr lang="en-ID" dirty="0"/>
              <a:t>). </a:t>
            </a:r>
            <a:r>
              <a:rPr lang="en-ID" dirty="0" err="1"/>
              <a:t>Pasal</a:t>
            </a:r>
            <a:r>
              <a:rPr lang="en-ID" dirty="0"/>
              <a:t> 1133 KUH </a:t>
            </a:r>
            <a:r>
              <a:rPr lang="en-ID" dirty="0" err="1"/>
              <a:t>Perd</a:t>
            </a:r>
            <a:r>
              <a:rPr lang="en-ID" dirty="0"/>
              <a:t>. dan </a:t>
            </a:r>
            <a:r>
              <a:rPr lang="en-ID" dirty="0" err="1"/>
              <a:t>Pasal</a:t>
            </a:r>
            <a:r>
              <a:rPr lang="en-ID" dirty="0"/>
              <a:t> 55 s/d 60 UU </a:t>
            </a:r>
            <a:r>
              <a:rPr lang="en-ID" dirty="0" err="1"/>
              <a:t>Kepailitan</a:t>
            </a:r>
            <a:r>
              <a:rPr lang="en-ID" dirty="0"/>
              <a:t>.</a:t>
            </a:r>
          </a:p>
          <a:p>
            <a:r>
              <a:rPr lang="en-ID" dirty="0" err="1"/>
              <a:t>Piutang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Preferensi</a:t>
            </a:r>
            <a:r>
              <a:rPr lang="en-ID" dirty="0"/>
              <a:t> </a:t>
            </a:r>
            <a:r>
              <a:rPr lang="en-ID" dirty="0" err="1"/>
              <a:t>Umum</a:t>
            </a:r>
            <a:r>
              <a:rPr lang="en-ID" dirty="0"/>
              <a:t>. </a:t>
            </a:r>
            <a:r>
              <a:rPr lang="en-ID" dirty="0" err="1"/>
              <a:t>Tagihan</a:t>
            </a:r>
            <a:r>
              <a:rPr lang="en-ID" dirty="0"/>
              <a:t> yang </a:t>
            </a:r>
            <a:r>
              <a:rPr lang="en-ID" dirty="0" err="1"/>
              <a:t>terkait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seluruh</a:t>
            </a:r>
            <a:r>
              <a:rPr lang="en-ID" dirty="0"/>
              <a:t> </a:t>
            </a:r>
            <a:r>
              <a:rPr lang="en-ID" dirty="0" err="1"/>
              <a:t>harta</a:t>
            </a:r>
            <a:r>
              <a:rPr lang="en-ID" dirty="0"/>
              <a:t> (</a:t>
            </a:r>
            <a:r>
              <a:rPr lang="en-ID" dirty="0" err="1"/>
              <a:t>budel</a:t>
            </a:r>
            <a:r>
              <a:rPr lang="en-ID" dirty="0"/>
              <a:t>) </a:t>
            </a:r>
            <a:r>
              <a:rPr lang="en-ID" dirty="0" err="1"/>
              <a:t>pailit</a:t>
            </a:r>
            <a:r>
              <a:rPr lang="en-ID" dirty="0"/>
              <a:t>, </a:t>
            </a:r>
            <a:r>
              <a:rPr lang="en-ID" dirty="0" err="1"/>
              <a:t>misalnya</a:t>
            </a:r>
            <a:r>
              <a:rPr lang="en-ID" dirty="0"/>
              <a:t>: </a:t>
            </a:r>
            <a:r>
              <a:rPr lang="en-ID" dirty="0" err="1"/>
              <a:t>jasa</a:t>
            </a:r>
            <a:r>
              <a:rPr lang="en-ID" dirty="0"/>
              <a:t> </a:t>
            </a:r>
            <a:r>
              <a:rPr lang="en-ID" dirty="0" err="1"/>
              <a:t>kurator</a:t>
            </a:r>
            <a:r>
              <a:rPr lang="en-ID" dirty="0"/>
              <a:t> dan </a:t>
            </a:r>
            <a:r>
              <a:rPr lang="en-ID" dirty="0" err="1"/>
              <a:t>gaji</a:t>
            </a:r>
            <a:r>
              <a:rPr lang="en-ID" dirty="0"/>
              <a:t> </a:t>
            </a:r>
            <a:r>
              <a:rPr lang="en-ID" dirty="0" err="1"/>
              <a:t>karyawan</a:t>
            </a:r>
            <a:r>
              <a:rPr lang="en-ID" dirty="0"/>
              <a:t>.</a:t>
            </a:r>
          </a:p>
          <a:p>
            <a:r>
              <a:rPr lang="en-ID" dirty="0" err="1"/>
              <a:t>Piutang</a:t>
            </a:r>
            <a:r>
              <a:rPr lang="en-ID" dirty="0"/>
              <a:t> </a:t>
            </a:r>
            <a:r>
              <a:rPr lang="en-ID" dirty="0" err="1"/>
              <a:t>Kreditur</a:t>
            </a:r>
            <a:r>
              <a:rPr lang="en-ID" dirty="0"/>
              <a:t> </a:t>
            </a:r>
            <a:r>
              <a:rPr lang="en-ID" dirty="0" err="1"/>
              <a:t>konkuren</a:t>
            </a:r>
            <a:r>
              <a:rPr lang="en-ID" dirty="0"/>
              <a:t> (</a:t>
            </a:r>
            <a:r>
              <a:rPr lang="en-ID" dirty="0" err="1"/>
              <a:t>Kreditur</a:t>
            </a:r>
            <a:r>
              <a:rPr lang="en-ID" dirty="0"/>
              <a:t>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Jaminan</a:t>
            </a:r>
            <a:r>
              <a:rPr lang="en-ID" dirty="0"/>
              <a:t> </a:t>
            </a:r>
            <a:r>
              <a:rPr lang="en-ID" dirty="0" err="1"/>
              <a:t>Kebendaan</a:t>
            </a:r>
            <a:r>
              <a:rPr lang="en-ID" dirty="0"/>
              <a:t> </a:t>
            </a:r>
            <a:r>
              <a:rPr lang="en-ID" dirty="0" err="1"/>
              <a:t>Tertentu</a:t>
            </a:r>
            <a:r>
              <a:rPr lang="en-ID" dirty="0"/>
              <a:t>). </a:t>
            </a:r>
            <a:r>
              <a:rPr lang="en-ID" dirty="0" err="1"/>
              <a:t>Diatur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pasal</a:t>
            </a:r>
            <a:r>
              <a:rPr lang="en-ID" dirty="0"/>
              <a:t> 1132 KUH </a:t>
            </a:r>
            <a:r>
              <a:rPr lang="en-ID" dirty="0" err="1"/>
              <a:t>Perd</a:t>
            </a:r>
            <a:r>
              <a:rPr lang="en-ID" dirty="0"/>
              <a:t> dan </a:t>
            </a:r>
            <a:r>
              <a:rPr lang="en-ID" dirty="0" err="1"/>
              <a:t>Pasal</a:t>
            </a:r>
            <a:r>
              <a:rPr lang="en-ID" dirty="0"/>
              <a:t> 174 UU </a:t>
            </a:r>
            <a:r>
              <a:rPr lang="en-ID" dirty="0" err="1"/>
              <a:t>Kepailitan</a:t>
            </a:r>
            <a:r>
              <a:rPr lang="en-ID" dirty="0"/>
              <a:t> yang pada </a:t>
            </a:r>
            <a:r>
              <a:rPr lang="en-ID" dirty="0" err="1"/>
              <a:t>intinya</a:t>
            </a:r>
            <a:r>
              <a:rPr lang="en-ID" dirty="0"/>
              <a:t> </a:t>
            </a:r>
            <a:r>
              <a:rPr lang="en-ID" dirty="0" err="1"/>
              <a:t>menyatakan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piutang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dibayar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proporsional</a:t>
            </a:r>
            <a:r>
              <a:rPr lang="en-ID" dirty="0"/>
              <a:t> </a:t>
            </a:r>
            <a:r>
              <a:rPr lang="en-ID" dirty="0" err="1"/>
              <a:t>jika</a:t>
            </a:r>
            <a:r>
              <a:rPr lang="en-ID" dirty="0"/>
              <a:t> </a:t>
            </a:r>
            <a:r>
              <a:rPr lang="en-ID" dirty="0" err="1"/>
              <a:t>budel</a:t>
            </a:r>
            <a:r>
              <a:rPr lang="en-ID" dirty="0"/>
              <a:t> </a:t>
            </a:r>
            <a:r>
              <a:rPr lang="en-ID" dirty="0" err="1"/>
              <a:t>pailit</a:t>
            </a:r>
            <a:r>
              <a:rPr lang="en-ID" dirty="0"/>
              <a:t> </a:t>
            </a:r>
            <a:r>
              <a:rPr lang="en-ID" dirty="0" err="1"/>
              <a:t>masih</a:t>
            </a:r>
            <a:r>
              <a:rPr lang="en-ID" dirty="0"/>
              <a:t> </a:t>
            </a:r>
            <a:r>
              <a:rPr lang="en-ID" dirty="0" err="1"/>
              <a:t>sisa</a:t>
            </a:r>
            <a:r>
              <a:rPr lang="en-ID" dirty="0"/>
              <a:t> (</a:t>
            </a:r>
            <a:r>
              <a:rPr lang="en-ID" dirty="0" err="1"/>
              <a:t>setelah</a:t>
            </a:r>
            <a:r>
              <a:rPr lang="en-ID" dirty="0"/>
              <a:t> </a:t>
            </a:r>
            <a:r>
              <a:rPr lang="en-ID" dirty="0" err="1"/>
              <a:t>seluruh</a:t>
            </a:r>
            <a:r>
              <a:rPr lang="en-ID" dirty="0"/>
              <a:t> </a:t>
            </a:r>
            <a:r>
              <a:rPr lang="en-ID" dirty="0" err="1"/>
              <a:t>tagihan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di </a:t>
            </a:r>
            <a:r>
              <a:rPr lang="en-ID" dirty="0" err="1"/>
              <a:t>atas</a:t>
            </a:r>
            <a:r>
              <a:rPr lang="en-ID" dirty="0"/>
              <a:t> </a:t>
            </a:r>
            <a:r>
              <a:rPr lang="en-ID" dirty="0" err="1"/>
              <a:t>dilunasi</a:t>
            </a:r>
            <a:r>
              <a:rPr lang="en-ID" dirty="0"/>
              <a:t>).</a:t>
            </a:r>
          </a:p>
          <a:p>
            <a:r>
              <a:rPr lang="en-ID" dirty="0" err="1"/>
              <a:t>Piutang</a:t>
            </a:r>
            <a:r>
              <a:rPr lang="en-ID" dirty="0"/>
              <a:t> </a:t>
            </a:r>
            <a:r>
              <a:rPr lang="en-ID" dirty="0" err="1"/>
              <a:t>Pemegang</a:t>
            </a:r>
            <a:r>
              <a:rPr lang="en-ID" dirty="0"/>
              <a:t> Saham.(</a:t>
            </a:r>
            <a:r>
              <a:rPr lang="en-ID" dirty="0" err="1"/>
              <a:t>urutan</a:t>
            </a:r>
            <a:r>
              <a:rPr lang="en-ID" dirty="0"/>
              <a:t> paling </a:t>
            </a:r>
            <a:r>
              <a:rPr lang="en-ID" dirty="0" err="1"/>
              <a:t>akhir</a:t>
            </a:r>
            <a:r>
              <a:rPr lang="en-ID" dirty="0"/>
              <a:t>, </a:t>
            </a:r>
            <a:r>
              <a:rPr lang="en-ID" dirty="0" err="1"/>
              <a:t>jika</a:t>
            </a:r>
            <a:r>
              <a:rPr lang="en-ID" dirty="0"/>
              <a:t> piutang2 di </a:t>
            </a:r>
            <a:r>
              <a:rPr lang="en-ID" dirty="0" err="1"/>
              <a:t>atas</a:t>
            </a:r>
            <a:r>
              <a:rPr lang="en-ID" dirty="0"/>
              <a:t>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dilunasi</a:t>
            </a:r>
            <a:r>
              <a:rPr lang="en-ID" dirty="0"/>
              <a:t>)</a:t>
            </a:r>
          </a:p>
          <a:p>
            <a:r>
              <a:rPr lang="en-ID" dirty="0" err="1"/>
              <a:t>Catatan</a:t>
            </a:r>
            <a:r>
              <a:rPr lang="en-ID" dirty="0"/>
              <a:t>: Jika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penjualan</a:t>
            </a:r>
            <a:r>
              <a:rPr lang="en-ID" dirty="0"/>
              <a:t> </a:t>
            </a:r>
            <a:r>
              <a:rPr lang="en-ID" dirty="0" err="1"/>
              <a:t>jaminan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cukup</a:t>
            </a:r>
            <a:r>
              <a:rPr lang="en-ID" dirty="0"/>
              <a:t> </a:t>
            </a:r>
            <a:r>
              <a:rPr lang="en-ID" dirty="0" err="1"/>
              <a:t>membayar</a:t>
            </a:r>
            <a:r>
              <a:rPr lang="en-ID" dirty="0"/>
              <a:t> utang, </a:t>
            </a:r>
            <a:r>
              <a:rPr lang="en-ID" dirty="0" err="1"/>
              <a:t>maka</a:t>
            </a:r>
            <a:r>
              <a:rPr lang="en-ID" dirty="0"/>
              <a:t> </a:t>
            </a:r>
            <a:r>
              <a:rPr lang="en-ID" dirty="0" err="1"/>
              <a:t>kekurangan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diajukan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tagihan</a:t>
            </a:r>
            <a:r>
              <a:rPr lang="en-ID" dirty="0"/>
              <a:t> </a:t>
            </a:r>
            <a:r>
              <a:rPr lang="en-ID" dirty="0" err="1"/>
              <a:t>konkuren</a:t>
            </a:r>
            <a:r>
              <a:rPr lang="en-ID" dirty="0"/>
              <a:t>, </a:t>
            </a:r>
            <a:r>
              <a:rPr lang="en-ID" dirty="0" err="1"/>
              <a:t>setelah</a:t>
            </a:r>
            <a:r>
              <a:rPr lang="en-ID" dirty="0"/>
              <a:t> </a:t>
            </a:r>
            <a:r>
              <a:rPr lang="en-ID" dirty="0" err="1"/>
              <a:t>mengajukan</a:t>
            </a:r>
            <a:r>
              <a:rPr lang="en-ID" dirty="0"/>
              <a:t> </a:t>
            </a:r>
            <a:r>
              <a:rPr lang="en-ID" dirty="0" err="1"/>
              <a:t>pencocokan</a:t>
            </a:r>
            <a:r>
              <a:rPr lang="en-ID" dirty="0"/>
              <a:t> </a:t>
            </a:r>
            <a:r>
              <a:rPr lang="en-ID" dirty="0" err="1"/>
              <a:t>piutang</a:t>
            </a:r>
            <a:r>
              <a:rPr lang="en-ID" dirty="0"/>
              <a:t>. (</a:t>
            </a:r>
            <a:r>
              <a:rPr lang="en-ID" dirty="0" err="1"/>
              <a:t>pasal</a:t>
            </a:r>
            <a:r>
              <a:rPr lang="en-ID" dirty="0"/>
              <a:t> 60 </a:t>
            </a:r>
            <a:r>
              <a:rPr lang="en-ID" dirty="0" err="1"/>
              <a:t>ayat</a:t>
            </a:r>
            <a:r>
              <a:rPr lang="en-ID" dirty="0"/>
              <a:t> 3, jo 138, UU </a:t>
            </a:r>
            <a:r>
              <a:rPr lang="en-ID" dirty="0" err="1"/>
              <a:t>Kepailitan</a:t>
            </a:r>
            <a:r>
              <a:rPr lang="en-ID" dirty="0"/>
              <a:t>, </a:t>
            </a:r>
            <a:r>
              <a:rPr lang="en-ID" dirty="0" err="1"/>
              <a:t>Tetapi</a:t>
            </a:r>
            <a:r>
              <a:rPr lang="en-ID" dirty="0"/>
              <a:t> </a:t>
            </a:r>
            <a:r>
              <a:rPr lang="en-ID" dirty="0" err="1"/>
              <a:t>bunga</a:t>
            </a:r>
            <a:r>
              <a:rPr lang="en-ID" dirty="0"/>
              <a:t> yang </a:t>
            </a:r>
            <a:r>
              <a:rPr lang="en-ID" dirty="0" err="1"/>
              <a:t>timbul</a:t>
            </a:r>
            <a:r>
              <a:rPr lang="en-ID" dirty="0"/>
              <a:t> </a:t>
            </a:r>
            <a:r>
              <a:rPr lang="en-ID" dirty="0" err="1"/>
              <a:t>setelah</a:t>
            </a:r>
            <a:r>
              <a:rPr lang="en-ID" dirty="0"/>
              <a:t> </a:t>
            </a:r>
            <a:r>
              <a:rPr lang="en-ID" dirty="0" err="1"/>
              <a:t>putusan</a:t>
            </a:r>
            <a:r>
              <a:rPr lang="en-ID" dirty="0"/>
              <a:t> </a:t>
            </a:r>
            <a:r>
              <a:rPr lang="en-ID" dirty="0" err="1"/>
              <a:t>pailit</a:t>
            </a:r>
            <a:r>
              <a:rPr lang="en-ID" dirty="0"/>
              <a:t>, </a:t>
            </a:r>
            <a:r>
              <a:rPr lang="en-ID" dirty="0" err="1"/>
              <a:t>jika</a:t>
            </a:r>
            <a:r>
              <a:rPr lang="en-ID" dirty="0"/>
              <a:t> </a:t>
            </a:r>
            <a:r>
              <a:rPr lang="en-ID" dirty="0" err="1"/>
              <a:t>jaminan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cukup</a:t>
            </a:r>
            <a:r>
              <a:rPr lang="en-ID" dirty="0"/>
              <a:t>,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dimasukkan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tagihan</a:t>
            </a:r>
            <a:r>
              <a:rPr lang="en-ID" dirty="0"/>
              <a:t> </a:t>
            </a:r>
            <a:r>
              <a:rPr lang="en-ID" dirty="0" err="1"/>
              <a:t>konkuren</a:t>
            </a:r>
            <a:r>
              <a:rPr lang="en-ID" dirty="0"/>
              <a:t>, </a:t>
            </a:r>
            <a:r>
              <a:rPr lang="en-ID" dirty="0" err="1"/>
              <a:t>Pasal</a:t>
            </a:r>
            <a:r>
              <a:rPr lang="en-ID" dirty="0"/>
              <a:t> 134)</a:t>
            </a:r>
          </a:p>
        </p:txBody>
      </p:sp>
    </p:spTree>
    <p:extLst>
      <p:ext uri="{BB962C8B-B14F-4D97-AF65-F5344CB8AC3E}">
        <p14:creationId xmlns:p14="http://schemas.microsoft.com/office/powerpoint/2010/main" val="33750503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6355E-12A1-466A-94FC-5007688BC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PENGAJUAN TAGIHAN OLEH KREDITOR ASING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2BAE5-0A3D-4CA2-9CA3-C98181BAF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Prinsipnya</a:t>
            </a:r>
            <a:r>
              <a:rPr lang="en-ID" dirty="0"/>
              <a:t> </a:t>
            </a:r>
            <a:r>
              <a:rPr lang="en-ID" dirty="0" err="1"/>
              <a:t>sama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pengajuan</a:t>
            </a:r>
            <a:r>
              <a:rPr lang="en-ID" dirty="0"/>
              <a:t> </a:t>
            </a:r>
            <a:r>
              <a:rPr lang="en-ID" dirty="0" err="1"/>
              <a:t>tagihan</a:t>
            </a:r>
            <a:r>
              <a:rPr lang="en-ID" dirty="0"/>
              <a:t> oleh </a:t>
            </a:r>
            <a:r>
              <a:rPr lang="en-ID" dirty="0" err="1"/>
              <a:t>kreditur</a:t>
            </a:r>
            <a:r>
              <a:rPr lang="en-ID" dirty="0"/>
              <a:t> </a:t>
            </a:r>
            <a:r>
              <a:rPr lang="en-ID" dirty="0" err="1"/>
              <a:t>lokal</a:t>
            </a:r>
            <a:r>
              <a:rPr lang="en-ID" dirty="0"/>
              <a:t>,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beberapa</a:t>
            </a:r>
            <a:r>
              <a:rPr lang="en-ID" dirty="0"/>
              <a:t> </a:t>
            </a:r>
            <a:r>
              <a:rPr lang="en-ID" dirty="0" err="1"/>
              <a:t>persyaratan</a:t>
            </a:r>
            <a:r>
              <a:rPr lang="en-ID" dirty="0"/>
              <a:t> </a:t>
            </a:r>
            <a:r>
              <a:rPr lang="en-ID" dirty="0" err="1"/>
              <a:t>tambahan</a:t>
            </a:r>
            <a:r>
              <a:rPr lang="en-ID" dirty="0"/>
              <a:t>,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surat</a:t>
            </a:r>
            <a:r>
              <a:rPr lang="en-ID" dirty="0"/>
              <a:t> </a:t>
            </a:r>
            <a:r>
              <a:rPr lang="en-ID" dirty="0" err="1"/>
              <a:t>kuasa</a:t>
            </a:r>
            <a:r>
              <a:rPr lang="en-ID" dirty="0"/>
              <a:t> yang </a:t>
            </a:r>
            <a:r>
              <a:rPr lang="en-ID" dirty="0" err="1"/>
              <a:t>mewakili</a:t>
            </a:r>
            <a:r>
              <a:rPr lang="en-ID" dirty="0"/>
              <a:t> </a:t>
            </a:r>
            <a:r>
              <a:rPr lang="en-ID" dirty="0" err="1"/>
              <a:t>kreditur</a:t>
            </a:r>
            <a:r>
              <a:rPr lang="en-ID" dirty="0"/>
              <a:t> </a:t>
            </a:r>
            <a:r>
              <a:rPr lang="en-ID" dirty="0" err="1"/>
              <a:t>asing</a:t>
            </a:r>
            <a:r>
              <a:rPr lang="en-ID" dirty="0"/>
              <a:t> </a:t>
            </a:r>
            <a:r>
              <a:rPr lang="en-ID" dirty="0" err="1"/>
              <a:t>maupun</a:t>
            </a:r>
            <a:r>
              <a:rPr lang="en-ID" dirty="0"/>
              <a:t> </a:t>
            </a:r>
            <a:r>
              <a:rPr lang="en-ID" dirty="0" err="1"/>
              <a:t>dokumen</a:t>
            </a:r>
            <a:r>
              <a:rPr lang="en-ID" dirty="0"/>
              <a:t> </a:t>
            </a:r>
            <a:r>
              <a:rPr lang="en-ID" dirty="0" err="1"/>
              <a:t>pembuktian</a:t>
            </a:r>
            <a:r>
              <a:rPr lang="en-ID" dirty="0"/>
              <a:t> </a:t>
            </a:r>
            <a:r>
              <a:rPr lang="en-ID" dirty="0" err="1"/>
              <a:t>tagihan</a:t>
            </a:r>
            <a:r>
              <a:rPr lang="en-ID" dirty="0"/>
              <a:t>, di </a:t>
            </a:r>
            <a:r>
              <a:rPr lang="en-ID" dirty="0" err="1"/>
              <a:t>Legalisir</a:t>
            </a:r>
            <a:r>
              <a:rPr lang="en-ID" dirty="0"/>
              <a:t> oleh KBRI </a:t>
            </a:r>
            <a:r>
              <a:rPr lang="en-ID" dirty="0" err="1"/>
              <a:t>setempat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oleh </a:t>
            </a:r>
            <a:r>
              <a:rPr lang="en-ID" dirty="0" err="1"/>
              <a:t>Konsul</a:t>
            </a:r>
            <a:r>
              <a:rPr lang="en-ID" dirty="0"/>
              <a:t> </a:t>
            </a:r>
            <a:r>
              <a:rPr lang="en-ID" dirty="0" err="1"/>
              <a:t>Jenderal</a:t>
            </a:r>
            <a:r>
              <a:rPr lang="en-ID" dirty="0"/>
              <a:t> </a:t>
            </a:r>
            <a:r>
              <a:rPr lang="en-ID" dirty="0" err="1"/>
              <a:t>setempat</a:t>
            </a:r>
            <a:r>
              <a:rPr lang="en-ID" dirty="0"/>
              <a:t>. Hal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SEMA No 01 </a:t>
            </a:r>
            <a:r>
              <a:rPr lang="en-ID" dirty="0" err="1"/>
              <a:t>Thn</a:t>
            </a:r>
            <a:r>
              <a:rPr lang="en-ID" dirty="0"/>
              <a:t> 1974 jo SEMA No 6 </a:t>
            </a:r>
            <a:r>
              <a:rPr lang="en-ID" dirty="0" err="1"/>
              <a:t>Thn</a:t>
            </a:r>
            <a:r>
              <a:rPr lang="en-ID" dirty="0"/>
              <a:t> 1994.</a:t>
            </a:r>
          </a:p>
        </p:txBody>
      </p:sp>
    </p:spTree>
    <p:extLst>
      <p:ext uri="{BB962C8B-B14F-4D97-AF65-F5344CB8AC3E}">
        <p14:creationId xmlns:p14="http://schemas.microsoft.com/office/powerpoint/2010/main" val="21273190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A24C9-9C48-456A-A99A-C73BB85B4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KEWENANGAN KURATOR MENGAKHIRI KONTRAK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A0765-0890-4455-97EB-B283DBCFE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Landasan</a:t>
            </a:r>
            <a:r>
              <a:rPr lang="en-ID" dirty="0"/>
              <a:t> </a:t>
            </a:r>
            <a:r>
              <a:rPr lang="en-ID" dirty="0" err="1"/>
              <a:t>Pertimbangan</a:t>
            </a:r>
            <a:r>
              <a:rPr lang="en-ID" dirty="0"/>
              <a:t>: </a:t>
            </a:r>
            <a:r>
              <a:rPr lang="en-ID" dirty="0" err="1"/>
              <a:t>Semata-mata</a:t>
            </a:r>
            <a:r>
              <a:rPr lang="en-ID" dirty="0"/>
              <a:t> Harus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mempertahankan</a:t>
            </a:r>
            <a:r>
              <a:rPr lang="en-ID" dirty="0"/>
              <a:t> dan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meningkatkan</a:t>
            </a:r>
            <a:r>
              <a:rPr lang="en-ID" dirty="0"/>
              <a:t> </a:t>
            </a:r>
            <a:r>
              <a:rPr lang="en-ID" dirty="0" err="1"/>
              <a:t>nilai</a:t>
            </a:r>
            <a:r>
              <a:rPr lang="en-ID" dirty="0"/>
              <a:t> </a:t>
            </a:r>
            <a:r>
              <a:rPr lang="en-ID" dirty="0" err="1"/>
              <a:t>budel</a:t>
            </a:r>
            <a:r>
              <a:rPr lang="en-ID" dirty="0"/>
              <a:t> </a:t>
            </a:r>
            <a:r>
              <a:rPr lang="en-ID" dirty="0" err="1"/>
              <a:t>pailit</a:t>
            </a:r>
            <a:endParaRPr lang="en-ID" dirty="0"/>
          </a:p>
          <a:p>
            <a:r>
              <a:rPr lang="en-ID" dirty="0" err="1"/>
              <a:t>Kewenangan</a:t>
            </a:r>
            <a:r>
              <a:rPr lang="en-ID" dirty="0"/>
              <a:t> </a:t>
            </a:r>
            <a:r>
              <a:rPr lang="en-ID" dirty="0" err="1"/>
              <a:t>mengakhiri</a:t>
            </a:r>
            <a:r>
              <a:rPr lang="en-ID" dirty="0"/>
              <a:t> </a:t>
            </a:r>
            <a:r>
              <a:rPr lang="en-ID" dirty="0" err="1"/>
              <a:t>kontrak</a:t>
            </a:r>
            <a:r>
              <a:rPr lang="en-ID" dirty="0"/>
              <a:t> </a:t>
            </a:r>
            <a:r>
              <a:rPr lang="en-ID" dirty="0" err="1"/>
              <a:t>meliputi</a:t>
            </a:r>
            <a:r>
              <a:rPr lang="en-ID" dirty="0"/>
              <a:t> :</a:t>
            </a:r>
          </a:p>
          <a:p>
            <a:r>
              <a:rPr lang="en-ID" dirty="0"/>
              <a:t>- </a:t>
            </a:r>
            <a:r>
              <a:rPr lang="en-ID" dirty="0" err="1"/>
              <a:t>Menghentikan</a:t>
            </a:r>
            <a:r>
              <a:rPr lang="en-ID" dirty="0"/>
              <a:t> </a:t>
            </a:r>
            <a:r>
              <a:rPr lang="en-ID" dirty="0" err="1"/>
              <a:t>Sewa</a:t>
            </a:r>
            <a:r>
              <a:rPr lang="en-ID" dirty="0"/>
              <a:t> </a:t>
            </a:r>
            <a:r>
              <a:rPr lang="en-ID" dirty="0" err="1"/>
              <a:t>Menyewa</a:t>
            </a:r>
            <a:r>
              <a:rPr lang="en-ID" dirty="0"/>
              <a:t>,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memperhatikan</a:t>
            </a:r>
            <a:r>
              <a:rPr lang="en-ID" dirty="0"/>
              <a:t> </a:t>
            </a:r>
            <a:r>
              <a:rPr lang="en-ID" dirty="0" err="1"/>
              <a:t>kelaziman</a:t>
            </a:r>
            <a:r>
              <a:rPr lang="en-ID" dirty="0"/>
              <a:t> yang </a:t>
            </a:r>
            <a:r>
              <a:rPr lang="en-ID" dirty="0" err="1"/>
              <a:t>berlaku</a:t>
            </a:r>
            <a:r>
              <a:rPr lang="en-ID" dirty="0"/>
              <a:t> </a:t>
            </a:r>
            <a:r>
              <a:rPr lang="en-ID" dirty="0" err="1"/>
              <a:t>ditempat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. (</a:t>
            </a:r>
            <a:r>
              <a:rPr lang="en-ID" dirty="0" err="1"/>
              <a:t>Pasal</a:t>
            </a:r>
            <a:r>
              <a:rPr lang="en-ID" dirty="0"/>
              <a:t> 38 </a:t>
            </a:r>
            <a:r>
              <a:rPr lang="en-ID" dirty="0" err="1"/>
              <a:t>ayat</a:t>
            </a:r>
            <a:r>
              <a:rPr lang="en-ID" dirty="0"/>
              <a:t> 1 UU </a:t>
            </a:r>
            <a:r>
              <a:rPr lang="en-ID" dirty="0" err="1"/>
              <a:t>Kepailitan</a:t>
            </a:r>
            <a:r>
              <a:rPr lang="en-ID" dirty="0"/>
              <a:t>)</a:t>
            </a:r>
          </a:p>
          <a:p>
            <a:r>
              <a:rPr lang="en-ID" dirty="0"/>
              <a:t>- </a:t>
            </a:r>
            <a:r>
              <a:rPr lang="en-ID" dirty="0" err="1"/>
              <a:t>Menghentikan</a:t>
            </a:r>
            <a:r>
              <a:rPr lang="en-ID" dirty="0"/>
              <a:t> </a:t>
            </a:r>
            <a:r>
              <a:rPr lang="en-ID" dirty="0" err="1"/>
              <a:t>Perjanjian</a:t>
            </a:r>
            <a:r>
              <a:rPr lang="en-ID" dirty="0"/>
              <a:t> </a:t>
            </a:r>
            <a:r>
              <a:rPr lang="en-ID" dirty="0" err="1"/>
              <a:t>Kerja</a:t>
            </a:r>
            <a:r>
              <a:rPr lang="en-ID" dirty="0"/>
              <a:t> (</a:t>
            </a:r>
            <a:r>
              <a:rPr lang="en-ID" dirty="0" err="1"/>
              <a:t>Pasal</a:t>
            </a:r>
            <a:r>
              <a:rPr lang="en-ID" dirty="0"/>
              <a:t> 39 dan 252 UU </a:t>
            </a:r>
            <a:r>
              <a:rPr lang="en-ID" dirty="0" err="1"/>
              <a:t>Kepailitan</a:t>
            </a:r>
            <a:r>
              <a:rPr lang="en-ID" dirty="0"/>
              <a:t>)</a:t>
            </a:r>
          </a:p>
          <a:p>
            <a:r>
              <a:rPr lang="en-ID" dirty="0"/>
              <a:t>- </a:t>
            </a:r>
            <a:r>
              <a:rPr lang="en-ID" dirty="0" err="1"/>
              <a:t>Menggugurkan</a:t>
            </a:r>
            <a:r>
              <a:rPr lang="en-ID" dirty="0"/>
              <a:t> </a:t>
            </a:r>
            <a:r>
              <a:rPr lang="en-ID" dirty="0" err="1"/>
              <a:t>perkara</a:t>
            </a:r>
            <a:r>
              <a:rPr lang="en-ID" dirty="0"/>
              <a:t> yang </a:t>
            </a:r>
            <a:r>
              <a:rPr lang="en-ID" dirty="0" err="1"/>
              <a:t>sedang</a:t>
            </a:r>
            <a:r>
              <a:rPr lang="en-ID" dirty="0"/>
              <a:t> </a:t>
            </a:r>
            <a:r>
              <a:rPr lang="en-ID" dirty="0" err="1"/>
              <a:t>berjalan</a:t>
            </a:r>
            <a:r>
              <a:rPr lang="en-ID" dirty="0"/>
              <a:t> (</a:t>
            </a:r>
            <a:r>
              <a:rPr lang="en-ID" dirty="0" err="1"/>
              <a:t>pasal</a:t>
            </a:r>
            <a:r>
              <a:rPr lang="en-ID" dirty="0"/>
              <a:t> 28 UU </a:t>
            </a:r>
            <a:r>
              <a:rPr lang="en-ID" dirty="0" err="1"/>
              <a:t>Kepailitan</a:t>
            </a:r>
            <a:r>
              <a:rPr lang="en-ID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267236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BE4AB-BD0F-4E2A-B6A2-62BBFF8E8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n-NO" dirty="0"/>
              <a:t>PERJUMPAAN UTANG (SET OFF) MENURUT KUH PERDATA.(PS 1425 DAN 1427)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8E740-C663-47C6-82F0-BA7700325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Kedua</a:t>
            </a:r>
            <a:r>
              <a:rPr lang="en-ID" dirty="0"/>
              <a:t> </a:t>
            </a:r>
            <a:r>
              <a:rPr lang="en-ID" dirty="0" err="1"/>
              <a:t>belah</a:t>
            </a:r>
            <a:r>
              <a:rPr lang="en-ID" dirty="0"/>
              <a:t> </a:t>
            </a:r>
            <a:r>
              <a:rPr lang="en-ID" dirty="0" err="1"/>
              <a:t>pihak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saling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kreditor</a:t>
            </a:r>
            <a:r>
              <a:rPr lang="en-ID" dirty="0"/>
              <a:t> dan </a:t>
            </a:r>
            <a:r>
              <a:rPr lang="en-ID" dirty="0" err="1"/>
              <a:t>debitor</a:t>
            </a:r>
            <a:r>
              <a:rPr lang="en-ID" dirty="0"/>
              <a:t> (</a:t>
            </a:r>
            <a:r>
              <a:rPr lang="en-ID" dirty="0" err="1"/>
              <a:t>si</a:t>
            </a:r>
            <a:r>
              <a:rPr lang="en-ID" dirty="0"/>
              <a:t> A </a:t>
            </a:r>
            <a:r>
              <a:rPr lang="en-ID" dirty="0" err="1"/>
              <a:t>mempunyai</a:t>
            </a:r>
            <a:r>
              <a:rPr lang="en-ID" dirty="0"/>
              <a:t> </a:t>
            </a:r>
            <a:r>
              <a:rPr lang="en-ID" dirty="0" err="1"/>
              <a:t>tagihan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B dan B </a:t>
            </a:r>
            <a:r>
              <a:rPr lang="en-ID" dirty="0" err="1"/>
              <a:t>mempunyai</a:t>
            </a:r>
            <a:r>
              <a:rPr lang="en-ID" dirty="0"/>
              <a:t> </a:t>
            </a:r>
            <a:r>
              <a:rPr lang="en-ID" dirty="0" err="1"/>
              <a:t>tagihan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A).</a:t>
            </a:r>
          </a:p>
          <a:p>
            <a:r>
              <a:rPr lang="en-ID" dirty="0" err="1"/>
              <a:t>Kedua</a:t>
            </a:r>
            <a:r>
              <a:rPr lang="en-ID" dirty="0"/>
              <a:t> </a:t>
            </a:r>
            <a:r>
              <a:rPr lang="en-ID" dirty="0" err="1"/>
              <a:t>tagihan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tagihan</a:t>
            </a:r>
            <a:r>
              <a:rPr lang="en-ID" dirty="0"/>
              <a:t> </a:t>
            </a:r>
            <a:r>
              <a:rPr lang="en-ID" dirty="0" err="1"/>
              <a:t>keuangan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tagihan</a:t>
            </a:r>
            <a:r>
              <a:rPr lang="en-ID" dirty="0"/>
              <a:t> </a:t>
            </a:r>
            <a:r>
              <a:rPr lang="en-ID" dirty="0" err="1"/>
              <a:t>barang</a:t>
            </a:r>
            <a:r>
              <a:rPr lang="en-ID" dirty="0"/>
              <a:t> yang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diganti</a:t>
            </a:r>
            <a:r>
              <a:rPr lang="en-ID" dirty="0"/>
              <a:t> (</a:t>
            </a:r>
            <a:r>
              <a:rPr lang="en-ID" dirty="0" err="1"/>
              <a:t>terdapat</a:t>
            </a:r>
            <a:r>
              <a:rPr lang="en-ID" dirty="0"/>
              <a:t> </a:t>
            </a:r>
            <a:r>
              <a:rPr lang="en-ID" dirty="0" err="1"/>
              <a:t>kesesuaian</a:t>
            </a:r>
            <a:r>
              <a:rPr lang="en-ID" dirty="0"/>
              <a:t> </a:t>
            </a:r>
            <a:r>
              <a:rPr lang="en-ID" dirty="0" err="1"/>
              <a:t>kedua</a:t>
            </a:r>
            <a:r>
              <a:rPr lang="en-ID" dirty="0"/>
              <a:t> </a:t>
            </a:r>
            <a:r>
              <a:rPr lang="en-ID" dirty="0" err="1"/>
              <a:t>tagihan</a:t>
            </a:r>
            <a:r>
              <a:rPr lang="en-ID" dirty="0"/>
              <a:t>)</a:t>
            </a:r>
          </a:p>
          <a:p>
            <a:r>
              <a:rPr lang="en-ID" dirty="0" err="1"/>
              <a:t>Kedua</a:t>
            </a:r>
            <a:r>
              <a:rPr lang="en-ID" dirty="0"/>
              <a:t> </a:t>
            </a:r>
            <a:r>
              <a:rPr lang="en-ID" dirty="0" err="1"/>
              <a:t>Tagihan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sudah</a:t>
            </a:r>
            <a:r>
              <a:rPr lang="en-ID" dirty="0"/>
              <a:t> </a:t>
            </a:r>
            <a:r>
              <a:rPr lang="en-ID" dirty="0" err="1"/>
              <a:t>jatuh</a:t>
            </a:r>
            <a:r>
              <a:rPr lang="en-ID" dirty="0"/>
              <a:t> tempo dan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dibayar</a:t>
            </a:r>
            <a:r>
              <a:rPr lang="en-ID" dirty="0"/>
              <a:t>.</a:t>
            </a:r>
          </a:p>
          <a:p>
            <a:r>
              <a:rPr lang="en-ID" dirty="0" err="1"/>
              <a:t>Besarnya</a:t>
            </a:r>
            <a:r>
              <a:rPr lang="en-ID" dirty="0"/>
              <a:t> </a:t>
            </a:r>
            <a:r>
              <a:rPr lang="en-ID" dirty="0" err="1"/>
              <a:t>kedua</a:t>
            </a:r>
            <a:r>
              <a:rPr lang="en-ID" dirty="0"/>
              <a:t> </a:t>
            </a:r>
            <a:r>
              <a:rPr lang="en-ID" dirty="0" err="1"/>
              <a:t>tagihan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ditentukan</a:t>
            </a:r>
            <a:r>
              <a:rPr lang="en-ID" dirty="0"/>
              <a:t>.</a:t>
            </a:r>
          </a:p>
          <a:p>
            <a:r>
              <a:rPr lang="en-ID" dirty="0" err="1"/>
              <a:t>Menurut</a:t>
            </a:r>
            <a:r>
              <a:rPr lang="en-ID" dirty="0"/>
              <a:t> </a:t>
            </a:r>
            <a:r>
              <a:rPr lang="en-ID" dirty="0" err="1"/>
              <a:t>pasal</a:t>
            </a:r>
            <a:r>
              <a:rPr lang="en-ID" dirty="0"/>
              <a:t> 1426 KUH </a:t>
            </a:r>
            <a:r>
              <a:rPr lang="en-ID" dirty="0" err="1"/>
              <a:t>Perd</a:t>
            </a:r>
            <a:r>
              <a:rPr lang="en-ID" dirty="0"/>
              <a:t>., Set Off </a:t>
            </a:r>
            <a:r>
              <a:rPr lang="en-ID" dirty="0" err="1"/>
              <a:t>terjadi</a:t>
            </a:r>
            <a:r>
              <a:rPr lang="en-ID" dirty="0"/>
              <a:t> demi </a:t>
            </a:r>
            <a:r>
              <a:rPr lang="en-ID" dirty="0" err="1"/>
              <a:t>hukum</a:t>
            </a:r>
            <a:r>
              <a:rPr lang="en-ID" dirty="0"/>
              <a:t> (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perlu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tindakan</a:t>
            </a:r>
            <a:r>
              <a:rPr lang="en-ID" dirty="0"/>
              <a:t> </a:t>
            </a:r>
            <a:r>
              <a:rPr lang="en-ID" dirty="0" err="1"/>
              <a:t>tertentu</a:t>
            </a:r>
            <a:r>
              <a:rPr lang="en-ID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011309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61CED-33B7-4FBB-9780-DE1EA3644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PERJUMPAAN UTANG (SET OFF) MENURUT UU KEPAILITAN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9AF433-4DF4-446E-90C4-1C9836C14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 (</a:t>
            </a:r>
            <a:r>
              <a:rPr lang="en-ID" dirty="0" err="1"/>
              <a:t>pasal</a:t>
            </a:r>
            <a:r>
              <a:rPr lang="en-ID" dirty="0"/>
              <a:t> 52, 53, 54 dan 248 </a:t>
            </a:r>
            <a:r>
              <a:rPr lang="en-ID" dirty="0" err="1"/>
              <a:t>UUKepailitan</a:t>
            </a:r>
            <a:r>
              <a:rPr lang="en-ID" dirty="0"/>
              <a:t>)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ketentuan</a:t>
            </a:r>
            <a:r>
              <a:rPr lang="en-ID" dirty="0"/>
              <a:t>:</a:t>
            </a:r>
          </a:p>
          <a:p>
            <a:r>
              <a:rPr lang="en-ID" dirty="0"/>
              <a:t>- </a:t>
            </a:r>
            <a:r>
              <a:rPr lang="en-ID" dirty="0" err="1"/>
              <a:t>Piutang</a:t>
            </a:r>
            <a:r>
              <a:rPr lang="en-ID" dirty="0"/>
              <a:t> dan Utang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sebelum</a:t>
            </a:r>
            <a:r>
              <a:rPr lang="en-ID" dirty="0"/>
              <a:t> </a:t>
            </a:r>
            <a:r>
              <a:rPr lang="en-ID" dirty="0" err="1"/>
              <a:t>putusan</a:t>
            </a:r>
            <a:r>
              <a:rPr lang="en-ID" dirty="0"/>
              <a:t> </a:t>
            </a:r>
            <a:r>
              <a:rPr lang="en-ID" dirty="0" err="1"/>
              <a:t>pailit</a:t>
            </a:r>
            <a:r>
              <a:rPr lang="en-ID" dirty="0"/>
              <a:t> </a:t>
            </a:r>
            <a:r>
              <a:rPr lang="en-ID" dirty="0" err="1"/>
              <a:t>diucapkan</a:t>
            </a:r>
            <a:r>
              <a:rPr lang="en-ID" dirty="0"/>
              <a:t>.</a:t>
            </a:r>
          </a:p>
          <a:p>
            <a:r>
              <a:rPr lang="en-ID" dirty="0"/>
              <a:t>-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akibat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transaksi</a:t>
            </a:r>
            <a:r>
              <a:rPr lang="en-ID" dirty="0"/>
              <a:t> yang </a:t>
            </a:r>
            <a:r>
              <a:rPr lang="en-ID" dirty="0" err="1"/>
              <a:t>dilakukan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Debitor</a:t>
            </a:r>
            <a:r>
              <a:rPr lang="en-ID" dirty="0"/>
              <a:t> </a:t>
            </a:r>
            <a:r>
              <a:rPr lang="en-ID" dirty="0" err="1"/>
              <a:t>pailit</a:t>
            </a:r>
            <a:endParaRPr lang="en-ID" dirty="0"/>
          </a:p>
          <a:p>
            <a:r>
              <a:rPr lang="en-ID" dirty="0"/>
              <a:t>- </a:t>
            </a:r>
            <a:r>
              <a:rPr lang="en-ID" dirty="0" err="1"/>
              <a:t>Bukan</a:t>
            </a:r>
            <a:r>
              <a:rPr lang="en-ID" dirty="0"/>
              <a:t> </a:t>
            </a:r>
            <a:r>
              <a:rPr lang="en-ID" dirty="0" err="1"/>
              <a:t>piutang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utang yang </a:t>
            </a:r>
            <a:r>
              <a:rPr lang="en-ID" dirty="0" err="1"/>
              <a:t>diambil</a:t>
            </a:r>
            <a:r>
              <a:rPr lang="en-ID" dirty="0"/>
              <a:t> </a:t>
            </a:r>
            <a:r>
              <a:rPr lang="en-ID" dirty="0" err="1"/>
              <a:t>alih</a:t>
            </a:r>
            <a:r>
              <a:rPr lang="en-ID" dirty="0"/>
              <a:t> </a:t>
            </a:r>
            <a:r>
              <a:rPr lang="en-ID" dirty="0" err="1"/>
              <a:t>setelah</a:t>
            </a:r>
            <a:r>
              <a:rPr lang="en-ID" dirty="0"/>
              <a:t> </a:t>
            </a:r>
            <a:r>
              <a:rPr lang="en-ID" dirty="0" err="1"/>
              <a:t>terjadinya</a:t>
            </a:r>
            <a:r>
              <a:rPr lang="en-ID" dirty="0"/>
              <a:t> </a:t>
            </a:r>
            <a:r>
              <a:rPr lang="en-ID" dirty="0" err="1"/>
              <a:t>Kepailitan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Penundaan</a:t>
            </a:r>
            <a:r>
              <a:rPr lang="en-ID" dirty="0"/>
              <a:t> </a:t>
            </a:r>
            <a:r>
              <a:rPr lang="en-ID" dirty="0" err="1"/>
              <a:t>Pembayaran</a:t>
            </a:r>
            <a:r>
              <a:rPr lang="en-ID" dirty="0"/>
              <a:t> Utang.</a:t>
            </a:r>
          </a:p>
          <a:p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longgar</a:t>
            </a:r>
            <a:r>
              <a:rPr lang="en-ID" dirty="0"/>
              <a:t> </a:t>
            </a:r>
            <a:r>
              <a:rPr lang="en-ID" dirty="0" err="1"/>
              <a:t>dibanding</a:t>
            </a:r>
            <a:r>
              <a:rPr lang="en-ID" dirty="0"/>
              <a:t> </a:t>
            </a:r>
            <a:r>
              <a:rPr lang="en-ID" dirty="0" err="1"/>
              <a:t>ketentuan</a:t>
            </a:r>
            <a:r>
              <a:rPr lang="en-ID" dirty="0"/>
              <a:t> KUH </a:t>
            </a:r>
            <a:r>
              <a:rPr lang="en-ID" dirty="0" err="1"/>
              <a:t>Perd</a:t>
            </a:r>
            <a:r>
              <a:rPr lang="en-ID" dirty="0"/>
              <a:t>.</a:t>
            </a:r>
          </a:p>
          <a:p>
            <a:r>
              <a:rPr lang="en-ID" dirty="0"/>
              <a:t>Utang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jatuh</a:t>
            </a:r>
            <a:r>
              <a:rPr lang="en-ID" dirty="0"/>
              <a:t> tempo.</a:t>
            </a:r>
          </a:p>
          <a:p>
            <a:r>
              <a:rPr lang="en-ID" dirty="0"/>
              <a:t>Utang </a:t>
            </a:r>
            <a:r>
              <a:rPr lang="en-ID" dirty="0" err="1"/>
              <a:t>Piutang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mata</a:t>
            </a:r>
            <a:r>
              <a:rPr lang="en-ID" dirty="0"/>
              <a:t> uang yang </a:t>
            </a:r>
            <a:r>
              <a:rPr lang="en-ID" dirty="0" err="1"/>
              <a:t>sama</a:t>
            </a:r>
            <a:r>
              <a:rPr lang="en-ID" dirty="0"/>
              <a:t>,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semuanya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mata</a:t>
            </a:r>
            <a:r>
              <a:rPr lang="en-ID" dirty="0"/>
              <a:t> uang rupiah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kurs</a:t>
            </a:r>
            <a:r>
              <a:rPr lang="en-ID" dirty="0"/>
              <a:t> </a:t>
            </a:r>
            <a:r>
              <a:rPr lang="en-ID" dirty="0" err="1"/>
              <a:t>tengah</a:t>
            </a:r>
            <a:r>
              <a:rPr lang="en-ID" dirty="0"/>
              <a:t> BI.</a:t>
            </a:r>
          </a:p>
        </p:txBody>
      </p:sp>
    </p:spTree>
    <p:extLst>
      <p:ext uri="{BB962C8B-B14F-4D97-AF65-F5344CB8AC3E}">
        <p14:creationId xmlns:p14="http://schemas.microsoft.com/office/powerpoint/2010/main" val="11356315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33092-F6E1-4F8D-B8D4-A1977E455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INSOLVENSI DALAM KEPAILITAN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9051EA-8C14-4B76-B1F8-09C9B7333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543" y="2465614"/>
            <a:ext cx="11299371" cy="4098472"/>
          </a:xfrm>
        </p:spPr>
        <p:txBody>
          <a:bodyPr>
            <a:normAutofit fontScale="85000" lnSpcReduction="20000"/>
          </a:bodyPr>
          <a:lstStyle/>
          <a:p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dinyatakan</a:t>
            </a:r>
            <a:r>
              <a:rPr lang="en-ID" dirty="0"/>
              <a:t> </a:t>
            </a:r>
            <a:r>
              <a:rPr lang="en-ID" dirty="0" err="1"/>
              <a:t>insolvensi</a:t>
            </a:r>
            <a:r>
              <a:rPr lang="en-ID" dirty="0"/>
              <a:t> </a:t>
            </a:r>
            <a:r>
              <a:rPr lang="en-ID" dirty="0" err="1"/>
              <a:t>berarti</a:t>
            </a:r>
            <a:r>
              <a:rPr lang="en-ID" dirty="0"/>
              <a:t> </a:t>
            </a:r>
            <a:r>
              <a:rPr lang="en-ID" dirty="0" err="1"/>
              <a:t>debitor</a:t>
            </a:r>
            <a:r>
              <a:rPr lang="en-ID" dirty="0"/>
              <a:t> </a:t>
            </a:r>
            <a:r>
              <a:rPr lang="en-ID" dirty="0" err="1"/>
              <a:t>sudah</a:t>
            </a:r>
            <a:r>
              <a:rPr lang="en-ID" dirty="0"/>
              <a:t> </a:t>
            </a:r>
            <a:r>
              <a:rPr lang="en-ID" dirty="0" err="1"/>
              <a:t>benar-benar</a:t>
            </a:r>
            <a:r>
              <a:rPr lang="en-ID" dirty="0"/>
              <a:t> </a:t>
            </a:r>
            <a:r>
              <a:rPr lang="en-ID" dirty="0" err="1"/>
              <a:t>berada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keadaan</a:t>
            </a:r>
            <a:r>
              <a:rPr lang="en-ID" dirty="0"/>
              <a:t> </a:t>
            </a:r>
            <a:r>
              <a:rPr lang="en-ID" dirty="0" err="1"/>
              <a:t>pailit</a:t>
            </a:r>
            <a:r>
              <a:rPr lang="en-ID" dirty="0"/>
              <a:t> dan </a:t>
            </a:r>
            <a:r>
              <a:rPr lang="en-ID" dirty="0" err="1"/>
              <a:t>hartanya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segera</a:t>
            </a:r>
            <a:r>
              <a:rPr lang="en-ID" dirty="0"/>
              <a:t> </a:t>
            </a:r>
            <a:r>
              <a:rPr lang="en-ID" dirty="0" err="1"/>
              <a:t>dibagi-bagi</a:t>
            </a:r>
            <a:r>
              <a:rPr lang="en-ID" dirty="0"/>
              <a:t> </a:t>
            </a:r>
            <a:r>
              <a:rPr lang="en-ID" dirty="0" err="1"/>
              <a:t>walaupun</a:t>
            </a:r>
            <a:r>
              <a:rPr lang="en-ID" dirty="0"/>
              <a:t> </a:t>
            </a:r>
            <a:r>
              <a:rPr lang="en-ID" dirty="0" err="1"/>
              <a:t>hal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bukan</a:t>
            </a:r>
            <a:r>
              <a:rPr lang="en-ID" dirty="0"/>
              <a:t> </a:t>
            </a:r>
            <a:r>
              <a:rPr lang="en-ID" dirty="0" err="1"/>
              <a:t>berarti</a:t>
            </a:r>
            <a:r>
              <a:rPr lang="en-ID" dirty="0"/>
              <a:t> </a:t>
            </a:r>
            <a:r>
              <a:rPr lang="en-ID" dirty="0" err="1"/>
              <a:t>bisnis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perusahan</a:t>
            </a:r>
            <a:r>
              <a:rPr lang="en-ID" dirty="0"/>
              <a:t> </a:t>
            </a:r>
            <a:r>
              <a:rPr lang="en-ID" dirty="0" err="1"/>
              <a:t>pailit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dilanjutkan</a:t>
            </a:r>
            <a:r>
              <a:rPr lang="en-ID" dirty="0"/>
              <a:t>.</a:t>
            </a:r>
          </a:p>
          <a:p>
            <a:r>
              <a:rPr lang="en-ID" dirty="0" err="1"/>
              <a:t>Insolvensi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:</a:t>
            </a:r>
          </a:p>
          <a:p>
            <a:r>
              <a:rPr lang="en-ID" dirty="0"/>
              <a:t>a. </a:t>
            </a:r>
            <a:r>
              <a:rPr lang="en-ID" dirty="0" err="1"/>
              <a:t>Ketidaksanggupan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memenuhi</a:t>
            </a:r>
            <a:r>
              <a:rPr lang="en-ID" dirty="0"/>
              <a:t> </a:t>
            </a:r>
            <a:r>
              <a:rPr lang="en-ID" dirty="0" err="1"/>
              <a:t>kewajiban</a:t>
            </a:r>
            <a:r>
              <a:rPr lang="en-ID" dirty="0"/>
              <a:t> </a:t>
            </a:r>
            <a:r>
              <a:rPr lang="en-ID" dirty="0" err="1"/>
              <a:t>finansial</a:t>
            </a:r>
            <a:r>
              <a:rPr lang="en-ID" dirty="0"/>
              <a:t> </a:t>
            </a:r>
            <a:r>
              <a:rPr lang="en-ID" dirty="0" err="1"/>
              <a:t>ketika</a:t>
            </a:r>
            <a:r>
              <a:rPr lang="en-ID" dirty="0"/>
              <a:t> </a:t>
            </a:r>
            <a:r>
              <a:rPr lang="en-ID" dirty="0" err="1"/>
              <a:t>jatuh</a:t>
            </a:r>
            <a:r>
              <a:rPr lang="en-ID" dirty="0"/>
              <a:t> </a:t>
            </a:r>
            <a:r>
              <a:rPr lang="en-ID" dirty="0" err="1"/>
              <a:t>waktu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layaknya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bisnis</a:t>
            </a:r>
            <a:r>
              <a:rPr lang="en-ID" dirty="0"/>
              <a:t>, </a:t>
            </a:r>
            <a:r>
              <a:rPr lang="en-ID" dirty="0" err="1"/>
              <a:t>atau</a:t>
            </a:r>
            <a:endParaRPr lang="en-ID" dirty="0"/>
          </a:p>
          <a:p>
            <a:r>
              <a:rPr lang="en-ID" dirty="0"/>
              <a:t>b. </a:t>
            </a:r>
            <a:r>
              <a:rPr lang="en-ID" dirty="0" err="1"/>
              <a:t>Kelebihan</a:t>
            </a:r>
            <a:r>
              <a:rPr lang="en-ID" dirty="0"/>
              <a:t> </a:t>
            </a:r>
            <a:r>
              <a:rPr lang="en-ID" dirty="0" err="1"/>
              <a:t>kewajiban</a:t>
            </a:r>
            <a:r>
              <a:rPr lang="en-ID" dirty="0"/>
              <a:t> </a:t>
            </a:r>
            <a:r>
              <a:rPr lang="en-ID" dirty="0" err="1"/>
              <a:t>dibandingkan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asetnya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waktu</a:t>
            </a:r>
            <a:r>
              <a:rPr lang="en-ID" dirty="0"/>
              <a:t> </a:t>
            </a:r>
            <a:r>
              <a:rPr lang="en-ID" dirty="0" err="1"/>
              <a:t>tertentu</a:t>
            </a:r>
            <a:r>
              <a:rPr lang="en-ID" dirty="0"/>
              <a:t>.</a:t>
            </a:r>
          </a:p>
          <a:p>
            <a:r>
              <a:rPr lang="en-ID" dirty="0"/>
              <a:t>c.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insolvensi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demi </a:t>
            </a:r>
            <a:r>
              <a:rPr lang="en-ID" dirty="0" err="1"/>
              <a:t>hukum</a:t>
            </a:r>
            <a:r>
              <a:rPr lang="en-ID" dirty="0"/>
              <a:t> </a:t>
            </a:r>
            <a:r>
              <a:rPr lang="en-ID" dirty="0" err="1"/>
              <a:t>jika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perdamaian</a:t>
            </a:r>
            <a:r>
              <a:rPr lang="en-ID" dirty="0"/>
              <a:t> dan </a:t>
            </a:r>
            <a:r>
              <a:rPr lang="en-ID" dirty="0" err="1"/>
              <a:t>harta</a:t>
            </a:r>
            <a:r>
              <a:rPr lang="en-ID" dirty="0"/>
              <a:t> </a:t>
            </a:r>
            <a:r>
              <a:rPr lang="en-ID" dirty="0" err="1"/>
              <a:t>pailit</a:t>
            </a:r>
            <a:r>
              <a:rPr lang="en-ID" dirty="0"/>
              <a:t> </a:t>
            </a:r>
            <a:r>
              <a:rPr lang="en-ID" dirty="0" err="1"/>
              <a:t>berada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keadaan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mampu</a:t>
            </a:r>
            <a:r>
              <a:rPr lang="en-ID" dirty="0"/>
              <a:t> </a:t>
            </a:r>
            <a:r>
              <a:rPr lang="en-ID" dirty="0" err="1"/>
              <a:t>membayar</a:t>
            </a:r>
            <a:r>
              <a:rPr lang="en-ID" dirty="0"/>
              <a:t> </a:t>
            </a:r>
            <a:r>
              <a:rPr lang="en-ID" dirty="0" err="1"/>
              <a:t>seluruh</a:t>
            </a:r>
            <a:r>
              <a:rPr lang="en-ID" dirty="0"/>
              <a:t> utang yang </a:t>
            </a:r>
            <a:r>
              <a:rPr lang="en-ID" dirty="0" err="1"/>
              <a:t>wajib</a:t>
            </a:r>
            <a:r>
              <a:rPr lang="en-ID" dirty="0"/>
              <a:t> </a:t>
            </a:r>
            <a:r>
              <a:rPr lang="en-ID" dirty="0" err="1"/>
              <a:t>dibayar</a:t>
            </a:r>
            <a:endParaRPr lang="en-ID" dirty="0"/>
          </a:p>
          <a:p>
            <a:r>
              <a:rPr lang="en-ID" dirty="0" err="1"/>
              <a:t>Ketentuan</a:t>
            </a:r>
            <a:r>
              <a:rPr lang="en-ID" dirty="0"/>
              <a:t> </a:t>
            </a:r>
            <a:r>
              <a:rPr lang="en-ID" dirty="0" err="1"/>
              <a:t>Penjelasan</a:t>
            </a:r>
            <a:r>
              <a:rPr lang="en-ID" dirty="0"/>
              <a:t> </a:t>
            </a:r>
            <a:r>
              <a:rPr lang="en-ID" dirty="0" err="1"/>
              <a:t>Pasal</a:t>
            </a:r>
            <a:r>
              <a:rPr lang="en-ID" dirty="0"/>
              <a:t> 178 </a:t>
            </a:r>
            <a:r>
              <a:rPr lang="en-ID" dirty="0" err="1"/>
              <a:t>ayat</a:t>
            </a:r>
            <a:r>
              <a:rPr lang="en-ID" dirty="0"/>
              <a:t> (1) </a:t>
            </a:r>
            <a:r>
              <a:rPr lang="en-ID" dirty="0" err="1"/>
              <a:t>menyebutkan</a:t>
            </a:r>
            <a:r>
              <a:rPr lang="en-ID" dirty="0"/>
              <a:t> </a:t>
            </a:r>
            <a:r>
              <a:rPr lang="en-ID" dirty="0" err="1"/>
              <a:t>insolvensi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keadaan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mampu</a:t>
            </a:r>
            <a:r>
              <a:rPr lang="en-ID" dirty="0"/>
              <a:t> </a:t>
            </a:r>
            <a:r>
              <a:rPr lang="en-ID" dirty="0" err="1"/>
              <a:t>membayar</a:t>
            </a:r>
            <a:r>
              <a:rPr lang="en-ID" dirty="0"/>
              <a:t>.</a:t>
            </a:r>
          </a:p>
          <a:p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insolvensi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demi </a:t>
            </a:r>
            <a:r>
              <a:rPr lang="en-ID" dirty="0" err="1"/>
              <a:t>hukum</a:t>
            </a:r>
            <a:r>
              <a:rPr lang="en-ID" dirty="0"/>
              <a:t> </a:t>
            </a:r>
            <a:r>
              <a:rPr lang="en-ID" dirty="0" err="1"/>
              <a:t>jika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perdamaian</a:t>
            </a:r>
            <a:r>
              <a:rPr lang="en-ID" dirty="0"/>
              <a:t> dan </a:t>
            </a:r>
            <a:r>
              <a:rPr lang="en-ID" dirty="0" err="1"/>
              <a:t>harta</a:t>
            </a:r>
            <a:r>
              <a:rPr lang="en-ID" dirty="0"/>
              <a:t> </a:t>
            </a:r>
            <a:r>
              <a:rPr lang="en-ID" dirty="0" err="1"/>
              <a:t>pailit</a:t>
            </a:r>
            <a:r>
              <a:rPr lang="en-ID" dirty="0"/>
              <a:t> </a:t>
            </a:r>
            <a:r>
              <a:rPr lang="en-ID" dirty="0" err="1"/>
              <a:t>berada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keadaan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mempu</a:t>
            </a:r>
            <a:r>
              <a:rPr lang="en-ID" dirty="0"/>
              <a:t> </a:t>
            </a:r>
            <a:r>
              <a:rPr lang="en-ID" dirty="0" err="1"/>
              <a:t>membayar</a:t>
            </a:r>
            <a:r>
              <a:rPr lang="en-ID" dirty="0"/>
              <a:t> </a:t>
            </a:r>
            <a:r>
              <a:rPr lang="en-ID" dirty="0" err="1"/>
              <a:t>seluruh</a:t>
            </a:r>
            <a:r>
              <a:rPr lang="en-ID" dirty="0"/>
              <a:t> utang yang </a:t>
            </a:r>
            <a:r>
              <a:rPr lang="en-ID" dirty="0" err="1"/>
              <a:t>wajib</a:t>
            </a:r>
            <a:r>
              <a:rPr lang="en-ID" dirty="0"/>
              <a:t> </a:t>
            </a:r>
            <a:r>
              <a:rPr lang="en-ID" dirty="0" err="1"/>
              <a:t>dibayar</a:t>
            </a:r>
            <a:r>
              <a:rPr lang="en-ID" dirty="0"/>
              <a:t>.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prosedural</a:t>
            </a:r>
            <a:r>
              <a:rPr lang="en-ID" dirty="0"/>
              <a:t>,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proses </a:t>
            </a:r>
            <a:r>
              <a:rPr lang="en-ID" dirty="0" err="1"/>
              <a:t>kepailitan</a:t>
            </a:r>
            <a:r>
              <a:rPr lang="en-ID" dirty="0"/>
              <a:t>, </a:t>
            </a:r>
            <a:r>
              <a:rPr lang="en-ID" dirty="0" err="1"/>
              <a:t>harta</a:t>
            </a:r>
            <a:r>
              <a:rPr lang="en-ID" dirty="0"/>
              <a:t> </a:t>
            </a:r>
            <a:r>
              <a:rPr lang="en-ID" dirty="0" err="1"/>
              <a:t>pailit</a:t>
            </a:r>
            <a:r>
              <a:rPr lang="en-ID" dirty="0"/>
              <a:t> </a:t>
            </a:r>
            <a:r>
              <a:rPr lang="en-ID" dirty="0" err="1"/>
              <a:t>dianggap</a:t>
            </a:r>
            <a:r>
              <a:rPr lang="en-ID" dirty="0"/>
              <a:t> </a:t>
            </a:r>
            <a:r>
              <a:rPr lang="en-ID" dirty="0" err="1"/>
              <a:t>berada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keadaan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mampu</a:t>
            </a:r>
            <a:r>
              <a:rPr lang="en-ID" dirty="0"/>
              <a:t> </a:t>
            </a:r>
            <a:r>
              <a:rPr lang="en-ID" dirty="0" err="1"/>
              <a:t>membayar</a:t>
            </a:r>
            <a:r>
              <a:rPr lang="en-ID" dirty="0"/>
              <a:t> </a:t>
            </a:r>
            <a:r>
              <a:rPr lang="en-ID" dirty="0" err="1"/>
              <a:t>jika</a:t>
            </a:r>
            <a:r>
              <a:rPr lang="en-ID" dirty="0"/>
              <a:t>, (</a:t>
            </a:r>
            <a:r>
              <a:rPr lang="en-ID" dirty="0" err="1"/>
              <a:t>Pasal</a:t>
            </a:r>
            <a:r>
              <a:rPr lang="en-ID" dirty="0"/>
              <a:t> 178 </a:t>
            </a:r>
            <a:r>
              <a:rPr lang="en-ID" dirty="0" err="1"/>
              <a:t>ayat</a:t>
            </a:r>
            <a:r>
              <a:rPr lang="en-ID" dirty="0"/>
              <a:t> (1)</a:t>
            </a:r>
          </a:p>
          <a:p>
            <a:r>
              <a:rPr lang="en-ID" dirty="0"/>
              <a:t>a.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rapat</a:t>
            </a:r>
            <a:r>
              <a:rPr lang="en-ID" dirty="0"/>
              <a:t> </a:t>
            </a:r>
            <a:r>
              <a:rPr lang="en-ID" dirty="0" err="1"/>
              <a:t>verifikasi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ditawarkan</a:t>
            </a:r>
            <a:r>
              <a:rPr lang="en-ID" dirty="0"/>
              <a:t> </a:t>
            </a:r>
            <a:r>
              <a:rPr lang="en-ID" dirty="0" err="1"/>
              <a:t>perdamaian</a:t>
            </a:r>
            <a:r>
              <a:rPr lang="en-ID" dirty="0"/>
              <a:t>, </a:t>
            </a:r>
            <a:r>
              <a:rPr lang="en-ID" dirty="0" err="1"/>
              <a:t>atau</a:t>
            </a:r>
            <a:endParaRPr lang="en-ID" dirty="0"/>
          </a:p>
          <a:p>
            <a:r>
              <a:rPr lang="en-ID" dirty="0"/>
              <a:t>b. </a:t>
            </a:r>
            <a:r>
              <a:rPr lang="en-ID" dirty="0" err="1"/>
              <a:t>Bila</a:t>
            </a:r>
            <a:r>
              <a:rPr lang="en-ID" dirty="0"/>
              <a:t> </a:t>
            </a:r>
            <a:r>
              <a:rPr lang="en-ID" dirty="0" err="1"/>
              <a:t>perdamaian</a:t>
            </a:r>
            <a:r>
              <a:rPr lang="en-ID" dirty="0"/>
              <a:t> yang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ditawarkan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diterima</a:t>
            </a:r>
            <a:r>
              <a:rPr lang="en-ID" dirty="0"/>
              <a:t>, </a:t>
            </a:r>
            <a:r>
              <a:rPr lang="en-ID" dirty="0" err="1"/>
              <a:t>atau</a:t>
            </a:r>
            <a:endParaRPr lang="en-ID" dirty="0"/>
          </a:p>
          <a:p>
            <a:r>
              <a:rPr lang="en-ID" dirty="0"/>
              <a:t>c. </a:t>
            </a:r>
            <a:r>
              <a:rPr lang="en-ID" dirty="0" err="1"/>
              <a:t>Pengesahan</a:t>
            </a:r>
            <a:r>
              <a:rPr lang="en-ID" dirty="0"/>
              <a:t> </a:t>
            </a:r>
            <a:r>
              <a:rPr lang="en-ID" dirty="0" err="1"/>
              <a:t>perdamaian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pasti</a:t>
            </a:r>
            <a:r>
              <a:rPr lang="en-ID" dirty="0"/>
              <a:t>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ditolak</a:t>
            </a:r>
            <a:r>
              <a:rPr lang="en-ID" dirty="0"/>
              <a:t> </a:t>
            </a:r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keputusan</a:t>
            </a:r>
            <a:r>
              <a:rPr lang="en-ID" dirty="0"/>
              <a:t> yang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mempunyai</a:t>
            </a:r>
            <a:r>
              <a:rPr lang="en-ID" dirty="0"/>
              <a:t> </a:t>
            </a:r>
            <a:r>
              <a:rPr lang="en-ID" dirty="0" err="1"/>
              <a:t>kekuatan</a:t>
            </a:r>
            <a:r>
              <a:rPr lang="en-ID" dirty="0"/>
              <a:t> </a:t>
            </a:r>
            <a:r>
              <a:rPr lang="en-ID" dirty="0" err="1"/>
              <a:t>hukum</a:t>
            </a:r>
            <a:r>
              <a:rPr lang="en-ID" dirty="0"/>
              <a:t> </a:t>
            </a:r>
            <a:r>
              <a:rPr lang="en-ID" dirty="0" err="1"/>
              <a:t>tetap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55346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7AAAE-9AC6-4FD6-94FF-681B4F654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PENGAJUAN TAGIHAN KREDITOR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C6124-038D-44E7-B796-18A94CC242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Menurut</a:t>
            </a:r>
            <a:r>
              <a:rPr lang="en-ID" dirty="0"/>
              <a:t> </a:t>
            </a:r>
            <a:r>
              <a:rPr lang="en-ID" dirty="0" err="1"/>
              <a:t>ketentuan</a:t>
            </a:r>
            <a:r>
              <a:rPr lang="en-ID" dirty="0"/>
              <a:t> </a:t>
            </a:r>
            <a:r>
              <a:rPr lang="en-ID" dirty="0" err="1"/>
              <a:t>Pasal</a:t>
            </a:r>
            <a:r>
              <a:rPr lang="en-ID" dirty="0"/>
              <a:t> 115, </a:t>
            </a:r>
            <a:r>
              <a:rPr lang="en-ID" dirty="0" err="1"/>
              <a:t>semua</a:t>
            </a:r>
            <a:r>
              <a:rPr lang="en-ID" dirty="0"/>
              <a:t> </a:t>
            </a:r>
            <a:r>
              <a:rPr lang="en-ID" dirty="0" err="1"/>
              <a:t>kreditor</a:t>
            </a:r>
            <a:r>
              <a:rPr lang="en-ID" dirty="0"/>
              <a:t> </a:t>
            </a:r>
            <a:r>
              <a:rPr lang="en-ID" dirty="0" err="1"/>
              <a:t>wajib</a:t>
            </a:r>
            <a:r>
              <a:rPr lang="en-ID" dirty="0"/>
              <a:t> </a:t>
            </a:r>
            <a:r>
              <a:rPr lang="en-ID" dirty="0" err="1"/>
              <a:t>menyerahkan</a:t>
            </a:r>
            <a:r>
              <a:rPr lang="en-ID" dirty="0"/>
              <a:t> </a:t>
            </a:r>
            <a:r>
              <a:rPr lang="en-ID" dirty="0" err="1"/>
              <a:t>piutangnya</a:t>
            </a:r>
            <a:r>
              <a:rPr lang="en-ID" dirty="0"/>
              <a:t> masing-masing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kurator</a:t>
            </a:r>
            <a:r>
              <a:rPr lang="en-ID" dirty="0"/>
              <a:t> </a:t>
            </a:r>
            <a:r>
              <a:rPr lang="en-ID" dirty="0" err="1"/>
              <a:t>disertai</a:t>
            </a:r>
            <a:r>
              <a:rPr lang="en-ID" dirty="0"/>
              <a:t> </a:t>
            </a:r>
            <a:r>
              <a:rPr lang="en-ID" dirty="0" err="1"/>
              <a:t>perhitungan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keterangan</a:t>
            </a:r>
            <a:r>
              <a:rPr lang="en-ID" dirty="0"/>
              <a:t> </a:t>
            </a:r>
            <a:r>
              <a:rPr lang="en-ID" dirty="0" err="1"/>
              <a:t>tertulis</a:t>
            </a:r>
            <a:r>
              <a:rPr lang="en-ID" dirty="0"/>
              <a:t> </a:t>
            </a:r>
            <a:r>
              <a:rPr lang="en-ID" dirty="0" err="1"/>
              <a:t>lainnya</a:t>
            </a:r>
            <a:r>
              <a:rPr lang="en-ID" dirty="0"/>
              <a:t> yang </a:t>
            </a:r>
            <a:r>
              <a:rPr lang="en-ID" dirty="0" err="1"/>
              <a:t>menunjukkan</a:t>
            </a:r>
            <a:r>
              <a:rPr lang="en-ID" dirty="0"/>
              <a:t> </a:t>
            </a:r>
            <a:r>
              <a:rPr lang="en-ID" dirty="0" err="1"/>
              <a:t>sifat</a:t>
            </a:r>
            <a:r>
              <a:rPr lang="en-ID" dirty="0"/>
              <a:t> dan </a:t>
            </a:r>
            <a:r>
              <a:rPr lang="en-ID" dirty="0" err="1"/>
              <a:t>jumlah</a:t>
            </a:r>
            <a:r>
              <a:rPr lang="en-ID" dirty="0"/>
              <a:t> </a:t>
            </a:r>
            <a:r>
              <a:rPr lang="en-ID" dirty="0" err="1"/>
              <a:t>piutang</a:t>
            </a:r>
            <a:r>
              <a:rPr lang="en-ID" dirty="0"/>
              <a:t>, </a:t>
            </a:r>
            <a:r>
              <a:rPr lang="en-ID" dirty="0" err="1"/>
              <a:t>disertai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surat</a:t>
            </a:r>
            <a:r>
              <a:rPr lang="en-ID" dirty="0"/>
              <a:t> </a:t>
            </a:r>
            <a:r>
              <a:rPr lang="en-ID" dirty="0" err="1"/>
              <a:t>bukti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salinannya</a:t>
            </a:r>
            <a:r>
              <a:rPr lang="en-ID" dirty="0"/>
              <a:t>.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penyerahan</a:t>
            </a:r>
            <a:r>
              <a:rPr lang="en-ID" dirty="0"/>
              <a:t> </a:t>
            </a:r>
            <a:r>
              <a:rPr lang="en-ID" dirty="0" err="1"/>
              <a:t>tagihan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, </a:t>
            </a:r>
            <a:r>
              <a:rPr lang="en-ID" dirty="0" err="1"/>
              <a:t>kreditor</a:t>
            </a:r>
            <a:r>
              <a:rPr lang="en-ID" dirty="0"/>
              <a:t> </a:t>
            </a:r>
            <a:r>
              <a:rPr lang="en-ID" dirty="0" err="1"/>
              <a:t>berhak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meminta</a:t>
            </a:r>
            <a:r>
              <a:rPr lang="en-ID" dirty="0"/>
              <a:t> </a:t>
            </a:r>
            <a:r>
              <a:rPr lang="en-ID" dirty="0" err="1"/>
              <a:t>tanda</a:t>
            </a:r>
            <a:r>
              <a:rPr lang="en-ID" dirty="0"/>
              <a:t> </a:t>
            </a:r>
            <a:r>
              <a:rPr lang="en-ID" dirty="0" err="1"/>
              <a:t>terima</a:t>
            </a:r>
            <a:r>
              <a:rPr lang="en-ID" dirty="0"/>
              <a:t>.</a:t>
            </a:r>
          </a:p>
          <a:p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demikian</a:t>
            </a:r>
            <a:r>
              <a:rPr lang="en-ID" dirty="0"/>
              <a:t> </a:t>
            </a:r>
            <a:r>
              <a:rPr lang="en-ID" dirty="0" err="1"/>
              <a:t>semua</a:t>
            </a:r>
            <a:r>
              <a:rPr lang="en-ID" dirty="0"/>
              <a:t> </a:t>
            </a:r>
            <a:r>
              <a:rPr lang="en-ID" dirty="0" err="1"/>
              <a:t>tagihan</a:t>
            </a:r>
            <a:r>
              <a:rPr lang="en-ID" dirty="0"/>
              <a:t> </a:t>
            </a:r>
            <a:r>
              <a:rPr lang="en-ID" dirty="0" err="1"/>
              <a:t>piutang</a:t>
            </a:r>
            <a:r>
              <a:rPr lang="en-ID" dirty="0"/>
              <a:t> yang </a:t>
            </a:r>
            <a:r>
              <a:rPr lang="en-ID" dirty="0" err="1"/>
              <a:t>menunjukan</a:t>
            </a:r>
            <a:r>
              <a:rPr lang="en-ID" dirty="0"/>
              <a:t> </a:t>
            </a:r>
            <a:r>
              <a:rPr lang="en-ID" dirty="0" err="1"/>
              <a:t>ikatan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benda-benda</a:t>
            </a:r>
            <a:r>
              <a:rPr lang="en-ID" dirty="0"/>
              <a:t> </a:t>
            </a:r>
            <a:r>
              <a:rPr lang="en-ID" dirty="0" err="1"/>
              <a:t>harta</a:t>
            </a:r>
            <a:r>
              <a:rPr lang="en-ID" dirty="0"/>
              <a:t> </a:t>
            </a:r>
            <a:r>
              <a:rPr lang="en-ID" dirty="0" err="1"/>
              <a:t>pailit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diajukan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kurator</a:t>
            </a:r>
            <a:r>
              <a:rPr lang="en-ID" dirty="0"/>
              <a:t> </a:t>
            </a:r>
            <a:r>
              <a:rPr lang="en-ID" dirty="0" err="1"/>
              <a:t>sebelum</a:t>
            </a:r>
            <a:r>
              <a:rPr lang="en-ID" dirty="0"/>
              <a:t> </a:t>
            </a:r>
            <a:r>
              <a:rPr lang="en-ID" dirty="0" err="1"/>
              <a:t>batas</a:t>
            </a:r>
            <a:r>
              <a:rPr lang="en-ID" dirty="0"/>
              <a:t> </a:t>
            </a:r>
            <a:r>
              <a:rPr lang="en-ID" dirty="0" err="1"/>
              <a:t>waktu</a:t>
            </a:r>
            <a:r>
              <a:rPr lang="en-ID" dirty="0"/>
              <a:t> </a:t>
            </a:r>
            <a:r>
              <a:rPr lang="en-ID" dirty="0" err="1"/>
              <a:t>pengajuan</a:t>
            </a:r>
            <a:r>
              <a:rPr lang="en-ID" dirty="0"/>
              <a:t> </a:t>
            </a:r>
            <a:r>
              <a:rPr lang="en-ID" dirty="0" err="1"/>
              <a:t>tagihan</a:t>
            </a:r>
            <a:r>
              <a:rPr lang="en-ID" dirty="0"/>
              <a:t> yang </a:t>
            </a:r>
            <a:r>
              <a:rPr lang="en-ID" dirty="0" err="1"/>
              <a:t>ditentukan</a:t>
            </a:r>
            <a:r>
              <a:rPr lang="en-ID" dirty="0"/>
              <a:t> oleh Hakim </a:t>
            </a:r>
            <a:r>
              <a:rPr lang="en-ID" dirty="0" err="1"/>
              <a:t>Pengawas</a:t>
            </a:r>
            <a:r>
              <a:rPr lang="en-ID" dirty="0"/>
              <a:t> </a:t>
            </a:r>
            <a:r>
              <a:rPr lang="en-ID" dirty="0" err="1"/>
              <a:t>sebagaimana</a:t>
            </a:r>
            <a:r>
              <a:rPr lang="en-ID" dirty="0"/>
              <a:t> </a:t>
            </a:r>
            <a:r>
              <a:rPr lang="en-ID" dirty="0" err="1"/>
              <a:t>dimaksud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Pasal</a:t>
            </a:r>
            <a:r>
              <a:rPr lang="en-ID" dirty="0"/>
              <a:t> 113.</a:t>
            </a:r>
          </a:p>
          <a:p>
            <a:r>
              <a:rPr lang="en-ID" dirty="0" err="1"/>
              <a:t>Jumlah</a:t>
            </a:r>
            <a:r>
              <a:rPr lang="en-ID" dirty="0"/>
              <a:t> </a:t>
            </a:r>
            <a:r>
              <a:rPr lang="en-ID" dirty="0" err="1"/>
              <a:t>hutang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jumlah</a:t>
            </a:r>
            <a:r>
              <a:rPr lang="en-ID" dirty="0"/>
              <a:t> </a:t>
            </a:r>
            <a:r>
              <a:rPr lang="en-ID" dirty="0" err="1"/>
              <a:t>hutang</a:t>
            </a:r>
            <a:r>
              <a:rPr lang="en-ID" dirty="0"/>
              <a:t> yang </a:t>
            </a:r>
            <a:r>
              <a:rPr lang="en-ID" dirty="0" err="1"/>
              <a:t>dihitung</a:t>
            </a:r>
            <a:r>
              <a:rPr lang="en-ID" dirty="0"/>
              <a:t> </a:t>
            </a:r>
            <a:r>
              <a:rPr lang="en-ID" dirty="0" err="1"/>
              <a:t>sampai</a:t>
            </a:r>
            <a:r>
              <a:rPr lang="en-ID" dirty="0"/>
              <a:t>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dinyatakan</a:t>
            </a:r>
            <a:r>
              <a:rPr lang="en-ID" dirty="0"/>
              <a:t> </a:t>
            </a:r>
            <a:r>
              <a:rPr lang="en-ID" dirty="0" err="1"/>
              <a:t>pailit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263560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7E8F0-50E5-4A61-90BF-F5678F364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INSOLVENSI DALAM KEPAILITAN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C3AD5-600F-4B2F-AB6B-67EB9FAB0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terjadinya</a:t>
            </a:r>
            <a:r>
              <a:rPr lang="en-ID" dirty="0"/>
              <a:t> </a:t>
            </a:r>
            <a:r>
              <a:rPr lang="en-ID" dirty="0" err="1"/>
              <a:t>insolvensi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debitor</a:t>
            </a:r>
            <a:r>
              <a:rPr lang="en-ID" dirty="0"/>
              <a:t> </a:t>
            </a:r>
            <a:r>
              <a:rPr lang="en-ID" dirty="0" err="1"/>
              <a:t>pailit</a:t>
            </a:r>
            <a:r>
              <a:rPr lang="en-ID" dirty="0"/>
              <a:t>, </a:t>
            </a:r>
            <a:r>
              <a:rPr lang="en-ID" dirty="0" err="1"/>
              <a:t>maka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membawa</a:t>
            </a:r>
            <a:r>
              <a:rPr lang="en-ID" dirty="0"/>
              <a:t> </a:t>
            </a:r>
            <a:r>
              <a:rPr lang="en-ID" dirty="0" err="1"/>
              <a:t>konsekuensi</a:t>
            </a:r>
            <a:r>
              <a:rPr lang="en-ID" dirty="0"/>
              <a:t> </a:t>
            </a:r>
            <a:r>
              <a:rPr lang="en-ID" dirty="0" err="1"/>
              <a:t>tertentu</a:t>
            </a:r>
            <a:r>
              <a:rPr lang="en-ID" dirty="0"/>
              <a:t>, </a:t>
            </a:r>
            <a:r>
              <a:rPr lang="en-ID" dirty="0" err="1"/>
              <a:t>yaitu</a:t>
            </a:r>
            <a:r>
              <a:rPr lang="en-ID" dirty="0"/>
              <a:t> :</a:t>
            </a:r>
          </a:p>
          <a:p>
            <a:r>
              <a:rPr lang="en-ID" dirty="0" err="1"/>
              <a:t>Harta</a:t>
            </a:r>
            <a:r>
              <a:rPr lang="en-ID" dirty="0"/>
              <a:t> </a:t>
            </a:r>
            <a:r>
              <a:rPr lang="en-ID" dirty="0" err="1"/>
              <a:t>pailit</a:t>
            </a:r>
            <a:r>
              <a:rPr lang="en-ID" dirty="0"/>
              <a:t> </a:t>
            </a:r>
            <a:r>
              <a:rPr lang="en-ID" dirty="0" err="1"/>
              <a:t>segera</a:t>
            </a:r>
            <a:r>
              <a:rPr lang="en-ID" dirty="0"/>
              <a:t> </a:t>
            </a:r>
            <a:r>
              <a:rPr lang="en-ID" dirty="0" err="1"/>
              <a:t>dieksekusi</a:t>
            </a:r>
            <a:r>
              <a:rPr lang="en-ID" dirty="0"/>
              <a:t> dan </a:t>
            </a:r>
            <a:r>
              <a:rPr lang="en-ID" dirty="0" err="1"/>
              <a:t>dibagi</a:t>
            </a:r>
            <a:r>
              <a:rPr lang="en-ID" dirty="0"/>
              <a:t> </a:t>
            </a:r>
            <a:r>
              <a:rPr lang="en-ID" dirty="0" err="1"/>
              <a:t>kecuali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pertimbangan</a:t>
            </a:r>
            <a:r>
              <a:rPr lang="en-ID" dirty="0"/>
              <a:t> </a:t>
            </a:r>
            <a:r>
              <a:rPr lang="en-ID" dirty="0" err="1"/>
              <a:t>tertentu</a:t>
            </a:r>
            <a:r>
              <a:rPr lang="en-ID" dirty="0"/>
              <a:t>, yang </a:t>
            </a:r>
            <a:r>
              <a:rPr lang="en-ID" dirty="0" err="1"/>
              <a:t>menyebabkan</a:t>
            </a:r>
            <a:r>
              <a:rPr lang="en-ID" dirty="0"/>
              <a:t> </a:t>
            </a:r>
            <a:r>
              <a:rPr lang="en-ID" dirty="0" err="1"/>
              <a:t>penundaan</a:t>
            </a:r>
            <a:r>
              <a:rPr lang="en-ID" dirty="0"/>
              <a:t> </a:t>
            </a:r>
            <a:r>
              <a:rPr lang="en-ID" dirty="0" err="1"/>
              <a:t>ekskusi</a:t>
            </a:r>
            <a:r>
              <a:rPr lang="en-ID" dirty="0"/>
              <a:t> dan </a:t>
            </a:r>
            <a:r>
              <a:rPr lang="en-ID" dirty="0" err="1"/>
              <a:t>penundaan</a:t>
            </a:r>
            <a:r>
              <a:rPr lang="en-ID" dirty="0"/>
              <a:t> </a:t>
            </a:r>
            <a:r>
              <a:rPr lang="en-ID" dirty="0" err="1"/>
              <a:t>pembagian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menguntungkan</a:t>
            </a:r>
            <a:r>
              <a:rPr lang="en-ID" dirty="0"/>
              <a:t>.</a:t>
            </a:r>
          </a:p>
          <a:p>
            <a:r>
              <a:rPr lang="en-ID" dirty="0"/>
              <a:t>2. Pada </a:t>
            </a:r>
            <a:r>
              <a:rPr lang="en-ID" dirty="0" err="1"/>
              <a:t>prinsipnya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rehabilitasi</a:t>
            </a:r>
            <a:r>
              <a:rPr lang="en-ID" dirty="0"/>
              <a:t>. Hal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dikarenakan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insolvensi</a:t>
            </a:r>
            <a:r>
              <a:rPr lang="en-ID" dirty="0"/>
              <a:t>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perdamaian</a:t>
            </a:r>
            <a:r>
              <a:rPr lang="en-ID" dirty="0"/>
              <a:t>, dan </a:t>
            </a:r>
            <a:r>
              <a:rPr lang="en-ID" dirty="0" err="1"/>
              <a:t>aset</a:t>
            </a:r>
            <a:r>
              <a:rPr lang="en-ID" dirty="0"/>
              <a:t> </a:t>
            </a:r>
            <a:r>
              <a:rPr lang="en-ID" dirty="0" err="1"/>
              <a:t>debitor</a:t>
            </a:r>
            <a:r>
              <a:rPr lang="en-ID" dirty="0"/>
              <a:t> </a:t>
            </a:r>
            <a:r>
              <a:rPr lang="en-ID" dirty="0" err="1"/>
              <a:t>pailit</a:t>
            </a:r>
            <a:r>
              <a:rPr lang="en-ID" dirty="0"/>
              <a:t> </a:t>
            </a:r>
            <a:r>
              <a:rPr lang="en-ID" dirty="0" err="1"/>
              <a:t>justru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kecil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kewajibannya</a:t>
            </a:r>
            <a:r>
              <a:rPr lang="en-ID" dirty="0"/>
              <a:t>. </a:t>
            </a:r>
            <a:r>
              <a:rPr lang="en-ID" dirty="0" err="1"/>
              <a:t>Padahal</a:t>
            </a:r>
            <a:r>
              <a:rPr lang="en-ID" dirty="0"/>
              <a:t> </a:t>
            </a:r>
            <a:r>
              <a:rPr lang="en-ID" dirty="0" err="1"/>
              <a:t>rehabilitasi</a:t>
            </a:r>
            <a:r>
              <a:rPr lang="en-ID" dirty="0"/>
              <a:t>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mungkin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 </a:t>
            </a:r>
            <a:r>
              <a:rPr lang="en-ID" dirty="0" err="1"/>
              <a:t>apabila</a:t>
            </a:r>
            <a:r>
              <a:rPr lang="en-ID" dirty="0"/>
              <a:t> </a:t>
            </a:r>
            <a:r>
              <a:rPr lang="en-ID" dirty="0" err="1"/>
              <a:t>perdamiaan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utangnya</a:t>
            </a:r>
            <a:r>
              <a:rPr lang="en-ID" dirty="0"/>
              <a:t> </a:t>
            </a:r>
            <a:r>
              <a:rPr lang="en-ID" dirty="0" err="1"/>
              <a:t>dibayar</a:t>
            </a:r>
            <a:r>
              <a:rPr lang="en-ID" dirty="0"/>
              <a:t> </a:t>
            </a:r>
            <a:r>
              <a:rPr lang="en-ID" dirty="0" err="1"/>
              <a:t>penuh</a:t>
            </a:r>
            <a:r>
              <a:rPr lang="en-ID" dirty="0"/>
              <a:t>. </a:t>
            </a:r>
            <a:r>
              <a:rPr lang="en-ID" dirty="0" err="1"/>
              <a:t>Kecuali</a:t>
            </a:r>
            <a:r>
              <a:rPr lang="en-ID" dirty="0"/>
              <a:t> </a:t>
            </a:r>
            <a:r>
              <a:rPr lang="en-ID" dirty="0" err="1"/>
              <a:t>jika</a:t>
            </a:r>
            <a:r>
              <a:rPr lang="en-ID" dirty="0"/>
              <a:t> </a:t>
            </a:r>
            <a:r>
              <a:rPr lang="en-ID" dirty="0" err="1"/>
              <a:t>setelah</a:t>
            </a:r>
            <a:r>
              <a:rPr lang="en-ID" dirty="0"/>
              <a:t> </a:t>
            </a:r>
            <a:r>
              <a:rPr lang="en-ID" dirty="0" err="1"/>
              <a:t>insolvensi</a:t>
            </a:r>
            <a:r>
              <a:rPr lang="en-ID" dirty="0"/>
              <a:t> </a:t>
            </a:r>
            <a:r>
              <a:rPr lang="en-ID" dirty="0" err="1"/>
              <a:t>kemudian</a:t>
            </a:r>
            <a:r>
              <a:rPr lang="en-ID" dirty="0"/>
              <a:t> </a:t>
            </a:r>
            <a:r>
              <a:rPr lang="en-ID" dirty="0" err="1"/>
              <a:t>ternyata</a:t>
            </a:r>
            <a:r>
              <a:rPr lang="en-ID" dirty="0"/>
              <a:t> </a:t>
            </a:r>
            <a:r>
              <a:rPr lang="en-ID" dirty="0" err="1"/>
              <a:t>terdapat</a:t>
            </a:r>
            <a:r>
              <a:rPr lang="en-ID" dirty="0"/>
              <a:t> </a:t>
            </a:r>
            <a:r>
              <a:rPr lang="en-ID" dirty="0" err="1"/>
              <a:t>harta</a:t>
            </a:r>
            <a:r>
              <a:rPr lang="en-ID" dirty="0"/>
              <a:t> </a:t>
            </a:r>
            <a:r>
              <a:rPr lang="en-ID" dirty="0" err="1"/>
              <a:t>debitor</a:t>
            </a:r>
            <a:r>
              <a:rPr lang="en-ID" dirty="0"/>
              <a:t> </a:t>
            </a:r>
            <a:r>
              <a:rPr lang="en-ID" dirty="0" err="1"/>
              <a:t>pailit</a:t>
            </a:r>
            <a:r>
              <a:rPr lang="en-ID" dirty="0"/>
              <a:t> </a:t>
            </a:r>
            <a:r>
              <a:rPr lang="en-ID" dirty="0" err="1"/>
              <a:t>sehingga</a:t>
            </a:r>
            <a:r>
              <a:rPr lang="en-ID" dirty="0"/>
              <a:t> utang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dibayar</a:t>
            </a:r>
            <a:r>
              <a:rPr lang="en-ID" dirty="0"/>
              <a:t> </a:t>
            </a:r>
            <a:r>
              <a:rPr lang="en-ID" dirty="0" err="1"/>
              <a:t>lunas</a:t>
            </a:r>
            <a:r>
              <a:rPr lang="en-ID" dirty="0"/>
              <a:t>.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demikian</a:t>
            </a:r>
            <a:r>
              <a:rPr lang="en-ID" dirty="0"/>
              <a:t> </a:t>
            </a:r>
            <a:r>
              <a:rPr lang="en-ID" dirty="0" err="1"/>
              <a:t>rehabilitasi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diajukan</a:t>
            </a:r>
            <a:r>
              <a:rPr lang="en-ID" dirty="0"/>
              <a:t> </a:t>
            </a:r>
            <a:r>
              <a:rPr lang="en-ID" dirty="0" err="1"/>
              <a:t>menurut</a:t>
            </a:r>
            <a:r>
              <a:rPr lang="en-ID" dirty="0"/>
              <a:t> </a:t>
            </a:r>
            <a:r>
              <a:rPr lang="en-ID" dirty="0" err="1"/>
              <a:t>ketentuan</a:t>
            </a:r>
            <a:r>
              <a:rPr lang="en-ID" dirty="0"/>
              <a:t> </a:t>
            </a:r>
            <a:r>
              <a:rPr lang="en-ID" dirty="0" err="1"/>
              <a:t>pasal</a:t>
            </a:r>
            <a:r>
              <a:rPr lang="en-ID" dirty="0"/>
              <a:t> 215 s/d 221 UU No. 37 </a:t>
            </a:r>
            <a:r>
              <a:rPr lang="en-ID" dirty="0" err="1"/>
              <a:t>tahun</a:t>
            </a:r>
            <a:r>
              <a:rPr lang="en-ID" dirty="0"/>
              <a:t> 2004.</a:t>
            </a:r>
          </a:p>
        </p:txBody>
      </p:sp>
    </p:spTree>
    <p:extLst>
      <p:ext uri="{BB962C8B-B14F-4D97-AF65-F5344CB8AC3E}">
        <p14:creationId xmlns:p14="http://schemas.microsoft.com/office/powerpoint/2010/main" val="42080365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AC2EA-F754-462C-A7BC-46F19DAA0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LIKUIDASI DAN PEMBERESAN HARTA PAILIT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695FE-91AA-4F1D-8B08-68962D918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051" y="2333898"/>
            <a:ext cx="11486606" cy="4171406"/>
          </a:xfrm>
        </p:spPr>
        <p:txBody>
          <a:bodyPr>
            <a:normAutofit/>
          </a:bodyPr>
          <a:lstStyle/>
          <a:p>
            <a:r>
              <a:rPr lang="en-ID" dirty="0" err="1"/>
              <a:t>Likuidasi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pemberesan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penjualan</a:t>
            </a:r>
            <a:r>
              <a:rPr lang="en-ID" dirty="0"/>
              <a:t> </a:t>
            </a:r>
            <a:r>
              <a:rPr lang="en-ID" dirty="0" err="1"/>
              <a:t>harta</a:t>
            </a:r>
            <a:r>
              <a:rPr lang="en-ID" dirty="0"/>
              <a:t> </a:t>
            </a:r>
            <a:r>
              <a:rPr lang="en-ID" dirty="0" err="1"/>
              <a:t>kekayaan</a:t>
            </a:r>
            <a:r>
              <a:rPr lang="en-ID" dirty="0"/>
              <a:t> </a:t>
            </a:r>
            <a:r>
              <a:rPr lang="en-ID" dirty="0" err="1"/>
              <a:t>pailit</a:t>
            </a:r>
            <a:r>
              <a:rPr lang="en-ID" dirty="0"/>
              <a:t> yang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penjualan</a:t>
            </a:r>
            <a:r>
              <a:rPr lang="en-ID" dirty="0"/>
              <a:t> </a:t>
            </a:r>
            <a:r>
              <a:rPr lang="en-ID" dirty="0" err="1"/>
              <a:t>harta</a:t>
            </a:r>
            <a:r>
              <a:rPr lang="en-ID" dirty="0"/>
              <a:t> </a:t>
            </a:r>
            <a:r>
              <a:rPr lang="en-ID" dirty="0" err="1"/>
              <a:t>kekayaannya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 </a:t>
            </a:r>
            <a:r>
              <a:rPr lang="en-ID" dirty="0" err="1"/>
              <a:t>dibagikan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kreditor-kreditor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berimbang</a:t>
            </a:r>
            <a:r>
              <a:rPr lang="en-ID" dirty="0"/>
              <a:t> </a:t>
            </a:r>
            <a:r>
              <a:rPr lang="en-ID" dirty="0" err="1"/>
              <a:t>ataupun</a:t>
            </a:r>
            <a:r>
              <a:rPr lang="en-ID" dirty="0"/>
              <a:t> </a:t>
            </a:r>
            <a:r>
              <a:rPr lang="en-ID" dirty="0" err="1"/>
              <a:t>menurut</a:t>
            </a:r>
            <a:r>
              <a:rPr lang="en-ID" dirty="0"/>
              <a:t> </a:t>
            </a:r>
            <a:r>
              <a:rPr lang="en-ID" dirty="0" err="1"/>
              <a:t>urutan</a:t>
            </a:r>
            <a:r>
              <a:rPr lang="en-ID" dirty="0"/>
              <a:t> </a:t>
            </a:r>
            <a:r>
              <a:rPr lang="en-ID" dirty="0" err="1"/>
              <a:t>kedudukan</a:t>
            </a:r>
            <a:r>
              <a:rPr lang="en-ID" dirty="0"/>
              <a:t> masing-masing </a:t>
            </a:r>
            <a:r>
              <a:rPr lang="en-ID" dirty="0" err="1"/>
              <a:t>kreditor</a:t>
            </a:r>
            <a:r>
              <a:rPr lang="en-ID" dirty="0"/>
              <a:t> yang </a:t>
            </a:r>
            <a:r>
              <a:rPr lang="en-ID" dirty="0" err="1"/>
              <a:t>pelaksanaannya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sebagaimana</a:t>
            </a:r>
            <a:r>
              <a:rPr lang="en-ID" dirty="0"/>
              <a:t> </a:t>
            </a:r>
            <a:r>
              <a:rPr lang="en-ID" dirty="0" err="1"/>
              <a:t>ketentuan</a:t>
            </a:r>
            <a:r>
              <a:rPr lang="en-ID" dirty="0"/>
              <a:t> </a:t>
            </a:r>
            <a:r>
              <a:rPr lang="en-ID" dirty="0" err="1"/>
              <a:t>Pasal</a:t>
            </a:r>
            <a:r>
              <a:rPr lang="en-ID" dirty="0"/>
              <a:t> 185 UU No. 37 </a:t>
            </a:r>
            <a:r>
              <a:rPr lang="en-ID" dirty="0" err="1"/>
              <a:t>tahun</a:t>
            </a:r>
            <a:r>
              <a:rPr lang="en-ID" dirty="0"/>
              <a:t> 2004.</a:t>
            </a:r>
          </a:p>
          <a:p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dikatakan</a:t>
            </a:r>
            <a:r>
              <a:rPr lang="en-ID" dirty="0"/>
              <a:t> </a:t>
            </a:r>
            <a:r>
              <a:rPr lang="en-ID" dirty="0" err="1"/>
              <a:t>mengalihkan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menjual</a:t>
            </a:r>
            <a:r>
              <a:rPr lang="en-ID" dirty="0"/>
              <a:t> </a:t>
            </a:r>
            <a:r>
              <a:rPr lang="en-ID" dirty="0" err="1"/>
              <a:t>aset-aset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pihak</a:t>
            </a:r>
            <a:r>
              <a:rPr lang="en-ID" dirty="0"/>
              <a:t> </a:t>
            </a:r>
            <a:r>
              <a:rPr lang="en-ID" dirty="0" err="1"/>
              <a:t>manapun</a:t>
            </a:r>
            <a:r>
              <a:rPr lang="en-ID" dirty="0"/>
              <a:t>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diperoleh</a:t>
            </a:r>
            <a:r>
              <a:rPr lang="en-ID" dirty="0"/>
              <a:t> uang </a:t>
            </a:r>
            <a:r>
              <a:rPr lang="en-ID" dirty="0" err="1"/>
              <a:t>tunai</a:t>
            </a:r>
            <a:r>
              <a:rPr lang="en-ID" dirty="0"/>
              <a:t>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prosedur</a:t>
            </a:r>
            <a:r>
              <a:rPr lang="en-ID" dirty="0"/>
              <a:t> yang </a:t>
            </a:r>
            <a:r>
              <a:rPr lang="en-ID" dirty="0" err="1"/>
              <a:t>berlaku</a:t>
            </a:r>
            <a:r>
              <a:rPr lang="en-ID" dirty="0"/>
              <a:t> dan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kebiasaan</a:t>
            </a:r>
            <a:r>
              <a:rPr lang="en-ID" dirty="0"/>
              <a:t>, </a:t>
            </a:r>
            <a:r>
              <a:rPr lang="en-ID" dirty="0" err="1"/>
              <a:t>kepatutan</a:t>
            </a:r>
            <a:r>
              <a:rPr lang="en-ID" dirty="0"/>
              <a:t>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sesuai</a:t>
            </a:r>
            <a:r>
              <a:rPr lang="en-ID" dirty="0"/>
              <a:t> pula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syarat-syarat</a:t>
            </a:r>
            <a:r>
              <a:rPr lang="en-ID" dirty="0"/>
              <a:t> yang </a:t>
            </a:r>
            <a:r>
              <a:rPr lang="en-ID" dirty="0" err="1"/>
              <a:t>ditetapkan</a:t>
            </a:r>
            <a:r>
              <a:rPr lang="en-ID" dirty="0"/>
              <a:t> oleh </a:t>
            </a:r>
            <a:r>
              <a:rPr lang="en-ID" dirty="0" err="1"/>
              <a:t>Undang</a:t>
            </a:r>
            <a:r>
              <a:rPr lang="en-ID" dirty="0"/>
              <a:t> </a:t>
            </a:r>
            <a:r>
              <a:rPr lang="en-ID" dirty="0" err="1"/>
              <a:t>Undang</a:t>
            </a:r>
            <a:r>
              <a:rPr lang="en-ID" dirty="0"/>
              <a:t> </a:t>
            </a:r>
            <a:r>
              <a:rPr lang="en-ID" dirty="0" err="1"/>
              <a:t>Kepailitan</a:t>
            </a:r>
            <a:r>
              <a:rPr lang="en-ID" dirty="0"/>
              <a:t> </a:t>
            </a:r>
            <a:r>
              <a:rPr lang="en-ID" dirty="0" err="1"/>
              <a:t>ataupun</a:t>
            </a:r>
            <a:r>
              <a:rPr lang="en-ID" dirty="0"/>
              <a:t> </a:t>
            </a:r>
            <a:r>
              <a:rPr lang="en-ID" dirty="0" err="1"/>
              <a:t>undang-undang</a:t>
            </a:r>
            <a:r>
              <a:rPr lang="en-ID" dirty="0"/>
              <a:t> </a:t>
            </a:r>
            <a:r>
              <a:rPr lang="en-ID" dirty="0" err="1"/>
              <a:t>lainnya</a:t>
            </a:r>
            <a:endParaRPr lang="en-ID" dirty="0"/>
          </a:p>
          <a:p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hal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yang </a:t>
            </a:r>
            <a:r>
              <a:rPr lang="en-ID" dirty="0" err="1"/>
              <a:t>dilikuidasi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harta</a:t>
            </a:r>
            <a:r>
              <a:rPr lang="en-ID" dirty="0"/>
              <a:t> </a:t>
            </a:r>
            <a:r>
              <a:rPr lang="en-ID" dirty="0" err="1"/>
              <a:t>kekayaan</a:t>
            </a:r>
            <a:r>
              <a:rPr lang="en-ID" dirty="0"/>
              <a:t> </a:t>
            </a:r>
            <a:r>
              <a:rPr lang="en-ID" dirty="0" err="1"/>
              <a:t>perseroan</a:t>
            </a:r>
            <a:r>
              <a:rPr lang="en-ID" dirty="0"/>
              <a:t> </a:t>
            </a:r>
            <a:r>
              <a:rPr lang="en-ID" dirty="0" err="1"/>
              <a:t>semata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termasuk</a:t>
            </a:r>
            <a:r>
              <a:rPr lang="en-ID" dirty="0"/>
              <a:t> </a:t>
            </a:r>
            <a:r>
              <a:rPr lang="en-ID" dirty="0" err="1"/>
              <a:t>harta</a:t>
            </a:r>
            <a:r>
              <a:rPr lang="en-ID" dirty="0"/>
              <a:t> </a:t>
            </a:r>
            <a:r>
              <a:rPr lang="en-ID" dirty="0" err="1"/>
              <a:t>kekayaan</a:t>
            </a:r>
            <a:r>
              <a:rPr lang="en-ID" dirty="0"/>
              <a:t> </a:t>
            </a:r>
            <a:r>
              <a:rPr lang="en-ID" dirty="0" err="1"/>
              <a:t>pribadi</a:t>
            </a:r>
            <a:r>
              <a:rPr lang="en-ID" dirty="0"/>
              <a:t> </a:t>
            </a:r>
            <a:r>
              <a:rPr lang="en-ID" dirty="0" err="1"/>
              <a:t>direksi</a:t>
            </a:r>
            <a:r>
              <a:rPr lang="en-ID" dirty="0"/>
              <a:t>, </a:t>
            </a:r>
            <a:r>
              <a:rPr lang="en-ID" dirty="0" err="1"/>
              <a:t>pengurus</a:t>
            </a:r>
            <a:r>
              <a:rPr lang="en-ID" dirty="0"/>
              <a:t> dan </a:t>
            </a:r>
            <a:r>
              <a:rPr lang="en-ID" dirty="0" err="1"/>
              <a:t>pemegang</a:t>
            </a:r>
            <a:r>
              <a:rPr lang="en-ID" dirty="0"/>
              <a:t> </a:t>
            </a:r>
            <a:r>
              <a:rPr lang="en-ID" dirty="0" err="1"/>
              <a:t>saham</a:t>
            </a:r>
            <a:r>
              <a:rPr lang="en-ID" dirty="0"/>
              <a:t>. Hal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persona standi in </a:t>
            </a:r>
            <a:r>
              <a:rPr lang="en-ID" dirty="0" err="1"/>
              <a:t>judicio</a:t>
            </a:r>
            <a:r>
              <a:rPr lang="en-ID" dirty="0"/>
              <a:t>,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perseroan</a:t>
            </a:r>
            <a:r>
              <a:rPr lang="en-ID" dirty="0"/>
              <a:t> </a:t>
            </a:r>
            <a:r>
              <a:rPr lang="en-ID" dirty="0" err="1"/>
              <a:t>terbatas</a:t>
            </a:r>
            <a:r>
              <a:rPr lang="en-ID" dirty="0"/>
              <a:t> </a:t>
            </a:r>
            <a:r>
              <a:rPr lang="en-ID" dirty="0" err="1"/>
              <a:t>mempunyai</a:t>
            </a:r>
            <a:r>
              <a:rPr lang="en-ID" dirty="0"/>
              <a:t> </a:t>
            </a:r>
            <a:r>
              <a:rPr lang="en-ID" dirty="0" err="1"/>
              <a:t>harta</a:t>
            </a:r>
            <a:r>
              <a:rPr lang="en-ID" dirty="0"/>
              <a:t> </a:t>
            </a:r>
            <a:r>
              <a:rPr lang="en-ID" dirty="0" err="1"/>
              <a:t>kekayaan</a:t>
            </a:r>
            <a:r>
              <a:rPr lang="en-ID" dirty="0"/>
              <a:t> </a:t>
            </a:r>
            <a:r>
              <a:rPr lang="en-ID" dirty="0" err="1"/>
              <a:t>sendiri</a:t>
            </a:r>
            <a:r>
              <a:rPr lang="en-ID" dirty="0"/>
              <a:t> yang </a:t>
            </a:r>
            <a:r>
              <a:rPr lang="en-ID" dirty="0" err="1"/>
              <a:t>terpisah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harta</a:t>
            </a:r>
            <a:r>
              <a:rPr lang="en-ID" dirty="0"/>
              <a:t> </a:t>
            </a:r>
            <a:r>
              <a:rPr lang="en-ID" dirty="0" err="1"/>
              <a:t>kekayaan</a:t>
            </a:r>
            <a:r>
              <a:rPr lang="en-ID" dirty="0"/>
              <a:t> </a:t>
            </a:r>
            <a:r>
              <a:rPr lang="en-ID" dirty="0" err="1"/>
              <a:t>pengurus</a:t>
            </a:r>
            <a:r>
              <a:rPr lang="en-ID" dirty="0"/>
              <a:t> dan </a:t>
            </a:r>
            <a:r>
              <a:rPr lang="en-ID" dirty="0" err="1"/>
              <a:t>pemegang</a:t>
            </a:r>
            <a:r>
              <a:rPr lang="en-ID" dirty="0"/>
              <a:t> </a:t>
            </a:r>
            <a:r>
              <a:rPr lang="en-ID" dirty="0" err="1"/>
              <a:t>sahamnya</a:t>
            </a:r>
            <a:r>
              <a:rPr lang="en-ID" dirty="0"/>
              <a:t>. </a:t>
            </a:r>
            <a:r>
              <a:rPr lang="en-ID" dirty="0" err="1"/>
              <a:t>Kedudukan</a:t>
            </a:r>
            <a:r>
              <a:rPr lang="en-ID" dirty="0"/>
              <a:t> yang </a:t>
            </a:r>
            <a:r>
              <a:rPr lang="en-ID" dirty="0" err="1"/>
              <a:t>demikian</a:t>
            </a:r>
            <a:r>
              <a:rPr lang="en-ID" dirty="0"/>
              <a:t>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menyebabkan</a:t>
            </a:r>
            <a:r>
              <a:rPr lang="en-ID" dirty="0"/>
              <a:t> UUPT </a:t>
            </a:r>
            <a:r>
              <a:rPr lang="en-ID" dirty="0" err="1"/>
              <a:t>mmeberlakukan</a:t>
            </a:r>
            <a:r>
              <a:rPr lang="en-ID" dirty="0"/>
              <a:t> </a:t>
            </a:r>
            <a:r>
              <a:rPr lang="en-ID" dirty="0" err="1"/>
              <a:t>tanggung</a:t>
            </a:r>
            <a:r>
              <a:rPr lang="en-ID" dirty="0"/>
              <a:t> </a:t>
            </a:r>
            <a:r>
              <a:rPr lang="en-ID" dirty="0" err="1"/>
              <a:t>jawab</a:t>
            </a:r>
            <a:r>
              <a:rPr lang="en-ID" dirty="0"/>
              <a:t> </a:t>
            </a:r>
            <a:r>
              <a:rPr lang="en-ID" dirty="0" err="1"/>
              <a:t>terbatas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perseroan</a:t>
            </a:r>
            <a:r>
              <a:rPr lang="en-ID" dirty="0"/>
              <a:t> </a:t>
            </a:r>
            <a:r>
              <a:rPr lang="en-ID" dirty="0" err="1"/>
              <a:t>terbatas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79519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ED62C-1F9D-4F6B-8CC8-936557841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887" y="1152144"/>
            <a:ext cx="9405256" cy="4660827"/>
          </a:xfrm>
        </p:spPr>
        <p:txBody>
          <a:bodyPr>
            <a:normAutofit/>
          </a:bodyPr>
          <a:lstStyle/>
          <a:p>
            <a:r>
              <a:rPr lang="en-ID" dirty="0"/>
              <a:t>Pada </a:t>
            </a:r>
            <a:r>
              <a:rPr lang="en-ID" dirty="0" err="1"/>
              <a:t>prinsipnya</a:t>
            </a:r>
            <a:r>
              <a:rPr lang="en-ID" dirty="0"/>
              <a:t> </a:t>
            </a:r>
            <a:r>
              <a:rPr lang="en-ID" dirty="0" err="1"/>
              <a:t>aset</a:t>
            </a:r>
            <a:r>
              <a:rPr lang="en-ID" dirty="0"/>
              <a:t> </a:t>
            </a:r>
            <a:r>
              <a:rPr lang="en-ID" dirty="0" err="1"/>
              <a:t>baru</a:t>
            </a:r>
            <a:r>
              <a:rPr lang="en-ID" dirty="0"/>
              <a:t> </a:t>
            </a:r>
            <a:r>
              <a:rPr lang="en-ID" dirty="0" err="1"/>
              <a:t>dibagi-bagikan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kreditor</a:t>
            </a:r>
            <a:r>
              <a:rPr lang="en-ID" dirty="0"/>
              <a:t> </a:t>
            </a:r>
            <a:r>
              <a:rPr lang="en-ID" dirty="0" err="1"/>
              <a:t>setelah</a:t>
            </a:r>
            <a:r>
              <a:rPr lang="en-ID" dirty="0"/>
              <a:t> </a:t>
            </a:r>
            <a:r>
              <a:rPr lang="en-ID" dirty="0" err="1"/>
              <a:t>seluruh</a:t>
            </a:r>
            <a:r>
              <a:rPr lang="en-ID" dirty="0"/>
              <a:t> </a:t>
            </a:r>
            <a:r>
              <a:rPr lang="en-ID" dirty="0" err="1"/>
              <a:t>aset</a:t>
            </a:r>
            <a:r>
              <a:rPr lang="en-ID" dirty="0"/>
              <a:t> </a:t>
            </a:r>
            <a:r>
              <a:rPr lang="en-ID" dirty="0" err="1"/>
              <a:t>debitor</a:t>
            </a:r>
            <a:r>
              <a:rPr lang="en-ID" dirty="0"/>
              <a:t> </a:t>
            </a:r>
            <a:r>
              <a:rPr lang="en-ID" dirty="0" err="1"/>
              <a:t>terjual</a:t>
            </a:r>
            <a:r>
              <a:rPr lang="en-ID" dirty="0"/>
              <a:t> dan </a:t>
            </a:r>
            <a:r>
              <a:rPr lang="en-ID" dirty="0" err="1"/>
              <a:t>menjadi</a:t>
            </a:r>
            <a:r>
              <a:rPr lang="en-ID" dirty="0"/>
              <a:t> cash,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apabila</a:t>
            </a:r>
            <a:r>
              <a:rPr lang="en-ID" dirty="0"/>
              <a:t> cash (uang </a:t>
            </a:r>
            <a:r>
              <a:rPr lang="en-ID" dirty="0" err="1"/>
              <a:t>tunai</a:t>
            </a:r>
            <a:r>
              <a:rPr lang="en-ID" dirty="0"/>
              <a:t>) </a:t>
            </a:r>
            <a:r>
              <a:rPr lang="en-ID" dirty="0" err="1"/>
              <a:t>sudah</a:t>
            </a:r>
            <a:r>
              <a:rPr lang="en-ID" dirty="0"/>
              <a:t> </a:t>
            </a:r>
            <a:r>
              <a:rPr lang="en-ID" dirty="0" err="1"/>
              <a:t>cukup</a:t>
            </a:r>
            <a:r>
              <a:rPr lang="en-ID" dirty="0"/>
              <a:t> </a:t>
            </a:r>
            <a:r>
              <a:rPr lang="en-ID" dirty="0" err="1"/>
              <a:t>tersedia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membayar</a:t>
            </a:r>
            <a:r>
              <a:rPr lang="en-ID" dirty="0"/>
              <a:t> utang-</a:t>
            </a:r>
            <a:r>
              <a:rPr lang="en-ID" dirty="0" err="1"/>
              <a:t>utangnya</a:t>
            </a:r>
            <a:r>
              <a:rPr lang="en-ID" dirty="0"/>
              <a:t>. </a:t>
            </a:r>
            <a:r>
              <a:rPr lang="en-ID" dirty="0" err="1"/>
              <a:t>Walupun</a:t>
            </a:r>
            <a:r>
              <a:rPr lang="en-ID" dirty="0"/>
              <a:t> </a:t>
            </a:r>
            <a:r>
              <a:rPr lang="en-ID" dirty="0" err="1"/>
              <a:t>demikian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larangan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kurator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membagikan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penjualan</a:t>
            </a:r>
            <a:r>
              <a:rPr lang="en-ID" dirty="0"/>
              <a:t> </a:t>
            </a:r>
            <a:r>
              <a:rPr lang="en-ID" dirty="0" err="1"/>
              <a:t>harta</a:t>
            </a:r>
            <a:r>
              <a:rPr lang="en-ID" dirty="0"/>
              <a:t> </a:t>
            </a:r>
            <a:r>
              <a:rPr lang="en-ID" dirty="0" err="1"/>
              <a:t>pailit</a:t>
            </a:r>
            <a:r>
              <a:rPr lang="en-ID" dirty="0"/>
              <a:t> yang </a:t>
            </a:r>
            <a:r>
              <a:rPr lang="en-ID" dirty="0" err="1"/>
              <a:t>sudah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terlebih</a:t>
            </a:r>
            <a:r>
              <a:rPr lang="en-ID" dirty="0"/>
              <a:t> </a:t>
            </a:r>
            <a:r>
              <a:rPr lang="en-ID" dirty="0" err="1"/>
              <a:t>dahulu</a:t>
            </a:r>
            <a:r>
              <a:rPr lang="en-ID" dirty="0"/>
              <a:t> </a:t>
            </a:r>
            <a:r>
              <a:rPr lang="en-ID" dirty="0" err="1"/>
              <a:t>asalkan</a:t>
            </a:r>
            <a:r>
              <a:rPr lang="en-ID" dirty="0"/>
              <a:t> </a:t>
            </a:r>
            <a:r>
              <a:rPr lang="en-ID" dirty="0" err="1"/>
              <a:t>pembagiannya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proporsional</a:t>
            </a:r>
            <a:r>
              <a:rPr lang="en-ID" dirty="0"/>
              <a:t>.</a:t>
            </a:r>
          </a:p>
          <a:p>
            <a:r>
              <a:rPr lang="en-ID" dirty="0" err="1"/>
              <a:t>Pembagian</a:t>
            </a:r>
            <a:r>
              <a:rPr lang="en-ID" dirty="0"/>
              <a:t> </a:t>
            </a:r>
            <a:r>
              <a:rPr lang="en-ID" dirty="0" err="1"/>
              <a:t>aset-aset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para </a:t>
            </a:r>
            <a:r>
              <a:rPr lang="en-ID" dirty="0" err="1"/>
              <a:t>kreditor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tahap</a:t>
            </a:r>
            <a:r>
              <a:rPr lang="en-ID" dirty="0"/>
              <a:t> </a:t>
            </a:r>
            <a:r>
              <a:rPr lang="en-ID" dirty="0" err="1"/>
              <a:t>akhir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proses </a:t>
            </a:r>
            <a:r>
              <a:rPr lang="en-ID" dirty="0" err="1"/>
              <a:t>kepailitan</a:t>
            </a:r>
            <a:r>
              <a:rPr lang="en-ID" dirty="0"/>
              <a:t>.</a:t>
            </a:r>
          </a:p>
          <a:p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yuridis</a:t>
            </a:r>
            <a:r>
              <a:rPr lang="en-ID" dirty="0"/>
              <a:t> </a:t>
            </a:r>
            <a:r>
              <a:rPr lang="en-ID" dirty="0" err="1"/>
              <a:t>prinsip</a:t>
            </a:r>
            <a:r>
              <a:rPr lang="en-ID" dirty="0"/>
              <a:t> </a:t>
            </a:r>
            <a:r>
              <a:rPr lang="en-ID" dirty="0" err="1"/>
              <a:t>umum</a:t>
            </a:r>
            <a:r>
              <a:rPr lang="en-ID" dirty="0"/>
              <a:t> </a:t>
            </a:r>
            <a:r>
              <a:rPr lang="en-ID" dirty="0" err="1"/>
              <a:t>Undang</a:t>
            </a:r>
            <a:r>
              <a:rPr lang="en-ID" dirty="0"/>
              <a:t> </a:t>
            </a:r>
            <a:r>
              <a:rPr lang="en-ID" dirty="0" err="1"/>
              <a:t>Undang</a:t>
            </a:r>
            <a:r>
              <a:rPr lang="en-ID" dirty="0"/>
              <a:t> </a:t>
            </a:r>
            <a:r>
              <a:rPr lang="en-ID" dirty="0" err="1"/>
              <a:t>Kepailitan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paritas</a:t>
            </a:r>
            <a:r>
              <a:rPr lang="en-ID" dirty="0"/>
              <a:t> </a:t>
            </a:r>
            <a:r>
              <a:rPr lang="en-ID" dirty="0" err="1"/>
              <a:t>creditorium</a:t>
            </a:r>
            <a:r>
              <a:rPr lang="en-ID" dirty="0"/>
              <a:t>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semua</a:t>
            </a:r>
            <a:r>
              <a:rPr lang="en-ID" dirty="0"/>
              <a:t> </a:t>
            </a:r>
            <a:r>
              <a:rPr lang="en-ID" dirty="0" err="1"/>
              <a:t>kreditor</a:t>
            </a:r>
            <a:r>
              <a:rPr lang="en-ID" dirty="0"/>
              <a:t> </a:t>
            </a:r>
            <a:r>
              <a:rPr lang="en-ID" dirty="0" err="1"/>
              <a:t>mempunyai</a:t>
            </a:r>
            <a:r>
              <a:rPr lang="en-ID" dirty="0"/>
              <a:t> </a:t>
            </a:r>
            <a:r>
              <a:rPr lang="en-ID" dirty="0" err="1"/>
              <a:t>hak</a:t>
            </a:r>
            <a:r>
              <a:rPr lang="en-ID" dirty="0"/>
              <a:t> yang </a:t>
            </a:r>
            <a:r>
              <a:rPr lang="en-ID" dirty="0" err="1"/>
              <a:t>sama</a:t>
            </a:r>
            <a:r>
              <a:rPr lang="en-ID" dirty="0"/>
              <a:t> </a:t>
            </a:r>
            <a:r>
              <a:rPr lang="en-ID" dirty="0" err="1"/>
              <a:t>atas</a:t>
            </a:r>
            <a:r>
              <a:rPr lang="en-ID" dirty="0"/>
              <a:t> </a:t>
            </a:r>
            <a:r>
              <a:rPr lang="en-ID" dirty="0" err="1"/>
              <a:t>pembayaran</a:t>
            </a:r>
            <a:r>
              <a:rPr lang="en-ID" dirty="0"/>
              <a:t> dan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kekayaan</a:t>
            </a:r>
            <a:r>
              <a:rPr lang="en-ID" dirty="0"/>
              <a:t> </a:t>
            </a:r>
            <a:r>
              <a:rPr lang="en-ID" dirty="0" err="1"/>
              <a:t>debitor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dibagikan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“</a:t>
            </a:r>
            <a:r>
              <a:rPr lang="en-ID" dirty="0" err="1"/>
              <a:t>pari</a:t>
            </a:r>
            <a:r>
              <a:rPr lang="en-ID" dirty="0"/>
              <a:t> </a:t>
            </a:r>
            <a:r>
              <a:rPr lang="en-ID" dirty="0" err="1"/>
              <a:t>pasu</a:t>
            </a:r>
            <a:r>
              <a:rPr lang="en-ID" dirty="0"/>
              <a:t> </a:t>
            </a:r>
            <a:r>
              <a:rPr lang="en-ID" dirty="0" err="1"/>
              <a:t>prorata</a:t>
            </a:r>
            <a:r>
              <a:rPr lang="en-ID" dirty="0"/>
              <a:t> </a:t>
            </a:r>
            <a:r>
              <a:rPr lang="en-ID" dirty="0" err="1"/>
              <a:t>parte</a:t>
            </a:r>
            <a:r>
              <a:rPr lang="en-ID" dirty="0"/>
              <a:t>” </a:t>
            </a:r>
            <a:r>
              <a:rPr lang="en-ID" dirty="0" err="1"/>
              <a:t>kepada</a:t>
            </a:r>
            <a:r>
              <a:rPr lang="en-ID" dirty="0"/>
              <a:t> para </a:t>
            </a:r>
            <a:r>
              <a:rPr lang="en-ID" dirty="0" err="1"/>
              <a:t>kreditor</a:t>
            </a:r>
            <a:r>
              <a:rPr lang="en-ID" dirty="0"/>
              <a:t>. </a:t>
            </a:r>
            <a:r>
              <a:rPr lang="en-ID" dirty="0" err="1"/>
              <a:t>Artinya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dibagikan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proporsional</a:t>
            </a:r>
            <a:r>
              <a:rPr lang="en-ID" dirty="0"/>
              <a:t> </a:t>
            </a:r>
            <a:r>
              <a:rPr lang="en-ID" dirty="0" err="1"/>
              <a:t>menurut</a:t>
            </a:r>
            <a:r>
              <a:rPr lang="en-ID" dirty="0"/>
              <a:t> </a:t>
            </a:r>
            <a:r>
              <a:rPr lang="en-ID" dirty="0" err="1"/>
              <a:t>besarnya</a:t>
            </a:r>
            <a:r>
              <a:rPr lang="en-ID" dirty="0"/>
              <a:t> </a:t>
            </a:r>
            <a:r>
              <a:rPr lang="en-ID" dirty="0" err="1"/>
              <a:t>tagihan</a:t>
            </a:r>
            <a:r>
              <a:rPr lang="en-ID" dirty="0"/>
              <a:t> </a:t>
            </a:r>
            <a:r>
              <a:rPr lang="en-ID" dirty="0" err="1"/>
              <a:t>mereka</a:t>
            </a:r>
            <a:r>
              <a:rPr lang="en-ID" dirty="0"/>
              <a:t>. </a:t>
            </a:r>
            <a:r>
              <a:rPr lang="en-ID" dirty="0" err="1"/>
              <a:t>Prinsip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dinyatakan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pasal</a:t>
            </a:r>
            <a:r>
              <a:rPr lang="en-ID" dirty="0"/>
              <a:t> 1131 dan 1132 </a:t>
            </a:r>
            <a:r>
              <a:rPr lang="en-ID" dirty="0" err="1"/>
              <a:t>KUHPerdata</a:t>
            </a:r>
            <a:r>
              <a:rPr lang="en-ID" dirty="0"/>
              <a:t>.. Akan </a:t>
            </a:r>
            <a:r>
              <a:rPr lang="en-ID" dirty="0" err="1"/>
              <a:t>tetapi</a:t>
            </a:r>
            <a:r>
              <a:rPr lang="en-ID" dirty="0"/>
              <a:t> </a:t>
            </a:r>
            <a:r>
              <a:rPr lang="en-ID" dirty="0" err="1"/>
              <a:t>paritas</a:t>
            </a:r>
            <a:r>
              <a:rPr lang="en-ID" dirty="0"/>
              <a:t> </a:t>
            </a:r>
            <a:r>
              <a:rPr lang="en-ID" dirty="0" err="1"/>
              <a:t>creditorium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berlaku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kreditor</a:t>
            </a:r>
            <a:r>
              <a:rPr lang="en-ID" dirty="0"/>
              <a:t> yang </a:t>
            </a:r>
            <a:r>
              <a:rPr lang="en-ID" dirty="0" err="1"/>
              <a:t>memegang</a:t>
            </a:r>
            <a:r>
              <a:rPr lang="en-ID" dirty="0"/>
              <a:t> </a:t>
            </a:r>
            <a:r>
              <a:rPr lang="en-ID" dirty="0" err="1"/>
              <a:t>hak</a:t>
            </a:r>
            <a:r>
              <a:rPr lang="en-ID" dirty="0"/>
              <a:t> </a:t>
            </a:r>
            <a:r>
              <a:rPr lang="en-ID" dirty="0" err="1"/>
              <a:t>jaminan</a:t>
            </a:r>
            <a:r>
              <a:rPr lang="en-ID" dirty="0"/>
              <a:t> dan </a:t>
            </a:r>
            <a:r>
              <a:rPr lang="en-ID" dirty="0" err="1"/>
              <a:t>kreditor</a:t>
            </a:r>
            <a:r>
              <a:rPr lang="en-ID" dirty="0"/>
              <a:t> yang </a:t>
            </a:r>
            <a:r>
              <a:rPr lang="en-ID" dirty="0" err="1"/>
              <a:t>mempunyai</a:t>
            </a:r>
            <a:r>
              <a:rPr lang="en-ID" dirty="0"/>
              <a:t> </a:t>
            </a:r>
            <a:r>
              <a:rPr lang="en-ID" dirty="0" err="1"/>
              <a:t>hak</a:t>
            </a:r>
            <a:r>
              <a:rPr lang="en-ID" dirty="0"/>
              <a:t> </a:t>
            </a:r>
            <a:r>
              <a:rPr lang="en-ID" dirty="0" err="1"/>
              <a:t>preferensi</a:t>
            </a:r>
            <a:r>
              <a:rPr lang="en-ID" dirty="0"/>
              <a:t> </a:t>
            </a:r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undang</a:t>
            </a:r>
            <a:r>
              <a:rPr lang="en-ID" dirty="0"/>
              <a:t> </a:t>
            </a:r>
            <a:r>
              <a:rPr lang="en-ID" dirty="0" err="1"/>
              <a:t>undang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09912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29952-24C1-4320-9094-C8D15990C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VERIVIKASI UTANG/PENCOCOKAN PIUTANG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6B9D1-2026-416A-BC1C-C692A682F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389" y="2316480"/>
            <a:ext cx="11234057" cy="4258491"/>
          </a:xfrm>
        </p:spPr>
        <p:txBody>
          <a:bodyPr>
            <a:normAutofit fontScale="92500" lnSpcReduction="20000"/>
          </a:bodyPr>
          <a:lstStyle/>
          <a:p>
            <a:r>
              <a:rPr lang="en-ID" dirty="0"/>
              <a:t>Proses </a:t>
            </a:r>
            <a:r>
              <a:rPr lang="en-ID" dirty="0" err="1"/>
              <a:t>verifikasi</a:t>
            </a:r>
            <a:r>
              <a:rPr lang="en-ID" dirty="0"/>
              <a:t> juga </a:t>
            </a:r>
            <a:r>
              <a:rPr lang="en-ID" dirty="0" err="1"/>
              <a:t>merupakan</a:t>
            </a:r>
            <a:r>
              <a:rPr lang="en-ID" dirty="0"/>
              <a:t> proses yang </a:t>
            </a:r>
            <a:r>
              <a:rPr lang="en-ID" dirty="0" err="1"/>
              <a:t>penting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kepailitan</a:t>
            </a:r>
            <a:r>
              <a:rPr lang="en-ID" dirty="0"/>
              <a:t>, </a:t>
            </a:r>
            <a:r>
              <a:rPr lang="en-ID" dirty="0" err="1"/>
              <a:t>sebab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rapat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diperiksa</a:t>
            </a:r>
            <a:r>
              <a:rPr lang="en-ID" dirty="0"/>
              <a:t> </a:t>
            </a:r>
            <a:r>
              <a:rPr lang="en-ID" dirty="0" err="1"/>
              <a:t>kebenaran-kebenaran</a:t>
            </a:r>
            <a:r>
              <a:rPr lang="en-ID" dirty="0"/>
              <a:t> </a:t>
            </a:r>
            <a:r>
              <a:rPr lang="en-ID" dirty="0" err="1"/>
              <a:t>tagihan</a:t>
            </a:r>
            <a:r>
              <a:rPr lang="en-ID" dirty="0"/>
              <a:t> dan juga </a:t>
            </a:r>
            <a:r>
              <a:rPr lang="en-ID" dirty="0" err="1"/>
              <a:t>prioritas</a:t>
            </a:r>
            <a:r>
              <a:rPr lang="en-ID" dirty="0"/>
              <a:t> </a:t>
            </a:r>
            <a:r>
              <a:rPr lang="en-ID" dirty="0" err="1"/>
              <a:t>kreditor-kreditor</a:t>
            </a:r>
            <a:r>
              <a:rPr lang="en-ID" dirty="0"/>
              <a:t>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hak-hak</a:t>
            </a:r>
            <a:r>
              <a:rPr lang="en-ID" dirty="0"/>
              <a:t> yang </a:t>
            </a:r>
            <a:r>
              <a:rPr lang="en-ID" dirty="0" err="1"/>
              <a:t>didahulukan</a:t>
            </a:r>
            <a:r>
              <a:rPr lang="en-ID" dirty="0"/>
              <a:t>.</a:t>
            </a:r>
          </a:p>
          <a:p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rapat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juga </a:t>
            </a:r>
            <a:r>
              <a:rPr lang="en-ID" dirty="0" err="1"/>
              <a:t>dilakukan</a:t>
            </a:r>
            <a:r>
              <a:rPr lang="en-ID" dirty="0"/>
              <a:t> </a:t>
            </a:r>
            <a:r>
              <a:rPr lang="en-ID" dirty="0" err="1"/>
              <a:t>pencocokan</a:t>
            </a:r>
            <a:r>
              <a:rPr lang="en-ID" dirty="0"/>
              <a:t> utang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semua</a:t>
            </a:r>
            <a:r>
              <a:rPr lang="en-ID" dirty="0"/>
              <a:t> utang </a:t>
            </a:r>
            <a:r>
              <a:rPr lang="en-ID" dirty="0" err="1"/>
              <a:t>debitor</a:t>
            </a:r>
            <a:r>
              <a:rPr lang="en-ID" dirty="0"/>
              <a:t> yang </a:t>
            </a:r>
            <a:r>
              <a:rPr lang="en-ID" dirty="0" err="1"/>
              <a:t>dinyatakan</a:t>
            </a:r>
            <a:r>
              <a:rPr lang="en-ID" dirty="0"/>
              <a:t> </a:t>
            </a:r>
            <a:r>
              <a:rPr lang="en-ID" dirty="0" err="1"/>
              <a:t>pailit</a:t>
            </a:r>
            <a:r>
              <a:rPr lang="en-ID" dirty="0"/>
              <a:t> dan juga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diteliti</a:t>
            </a:r>
            <a:r>
              <a:rPr lang="en-ID" dirty="0"/>
              <a:t> </a:t>
            </a:r>
            <a:r>
              <a:rPr lang="en-ID" dirty="0" err="1"/>
              <a:t>jumlah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besarnya</a:t>
            </a:r>
            <a:r>
              <a:rPr lang="en-ID" dirty="0"/>
              <a:t> </a:t>
            </a:r>
            <a:r>
              <a:rPr lang="en-ID" dirty="0" err="1"/>
              <a:t>harta</a:t>
            </a:r>
            <a:r>
              <a:rPr lang="en-ID" dirty="0"/>
              <a:t> </a:t>
            </a:r>
            <a:r>
              <a:rPr lang="en-ID" dirty="0" err="1"/>
              <a:t>kekayaan</a:t>
            </a:r>
            <a:r>
              <a:rPr lang="en-ID" dirty="0"/>
              <a:t> </a:t>
            </a:r>
            <a:r>
              <a:rPr lang="en-ID" dirty="0" err="1"/>
              <a:t>debitor</a:t>
            </a:r>
            <a:r>
              <a:rPr lang="en-ID" dirty="0"/>
              <a:t> </a:t>
            </a:r>
            <a:r>
              <a:rPr lang="en-ID" dirty="0" err="1"/>
              <a:t>pailit</a:t>
            </a:r>
            <a:r>
              <a:rPr lang="en-ID" dirty="0"/>
              <a:t>.</a:t>
            </a:r>
          </a:p>
          <a:p>
            <a:r>
              <a:rPr lang="en-ID" dirty="0"/>
              <a:t>Utang yang </a:t>
            </a:r>
            <a:r>
              <a:rPr lang="en-ID" dirty="0" err="1"/>
              <a:t>dicocokan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tagihan</a:t>
            </a:r>
            <a:r>
              <a:rPr lang="en-ID" dirty="0"/>
              <a:t> para </a:t>
            </a:r>
            <a:r>
              <a:rPr lang="en-ID" dirty="0" err="1"/>
              <a:t>kreditor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debitor</a:t>
            </a:r>
            <a:r>
              <a:rPr lang="en-ID" dirty="0"/>
              <a:t> </a:t>
            </a:r>
            <a:r>
              <a:rPr lang="en-ID" dirty="0" err="1"/>
              <a:t>pailit</a:t>
            </a:r>
            <a:r>
              <a:rPr lang="en-ID" dirty="0"/>
              <a:t>. </a:t>
            </a:r>
            <a:r>
              <a:rPr lang="en-ID" dirty="0" err="1"/>
              <a:t>Berita</a:t>
            </a:r>
            <a:r>
              <a:rPr lang="en-ID" dirty="0"/>
              <a:t> Acara </a:t>
            </a:r>
            <a:r>
              <a:rPr lang="en-ID" dirty="0" err="1"/>
              <a:t>Rapat</a:t>
            </a:r>
            <a:r>
              <a:rPr lang="en-ID" dirty="0"/>
              <a:t> </a:t>
            </a:r>
            <a:r>
              <a:rPr lang="en-ID" dirty="0" err="1"/>
              <a:t>ditandatangani</a:t>
            </a:r>
            <a:r>
              <a:rPr lang="en-ID" dirty="0"/>
              <a:t> oleh Hakim </a:t>
            </a:r>
            <a:r>
              <a:rPr lang="en-ID" dirty="0" err="1"/>
              <a:t>Pengawas</a:t>
            </a:r>
            <a:r>
              <a:rPr lang="en-ID" dirty="0"/>
              <a:t> dan </a:t>
            </a:r>
            <a:r>
              <a:rPr lang="en-ID" dirty="0" err="1"/>
              <a:t>Panitera</a:t>
            </a:r>
            <a:r>
              <a:rPr lang="en-ID" dirty="0"/>
              <a:t>.</a:t>
            </a:r>
          </a:p>
          <a:p>
            <a:r>
              <a:rPr lang="en-ID" dirty="0" err="1"/>
              <a:t>Rapat</a:t>
            </a:r>
            <a:r>
              <a:rPr lang="en-ID" dirty="0"/>
              <a:t> </a:t>
            </a:r>
            <a:r>
              <a:rPr lang="en-ID" dirty="0" err="1"/>
              <a:t>pencocokan</a:t>
            </a:r>
            <a:r>
              <a:rPr lang="en-ID" dirty="0"/>
              <a:t> </a:t>
            </a:r>
            <a:r>
              <a:rPr lang="en-ID" dirty="0" err="1"/>
              <a:t>dihadiri</a:t>
            </a:r>
            <a:r>
              <a:rPr lang="en-ID" dirty="0"/>
              <a:t> oleh :</a:t>
            </a:r>
          </a:p>
          <a:p>
            <a:r>
              <a:rPr lang="en-ID" dirty="0"/>
              <a:t>1. Hakim </a:t>
            </a:r>
            <a:r>
              <a:rPr lang="en-ID" dirty="0" err="1"/>
              <a:t>Pengawas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pimpinan</a:t>
            </a:r>
            <a:r>
              <a:rPr lang="en-ID" dirty="0"/>
              <a:t> </a:t>
            </a:r>
            <a:r>
              <a:rPr lang="en-ID" dirty="0" err="1"/>
              <a:t>rapat</a:t>
            </a:r>
            <a:r>
              <a:rPr lang="en-ID" dirty="0"/>
              <a:t>.</a:t>
            </a:r>
          </a:p>
          <a:p>
            <a:r>
              <a:rPr lang="en-ID" dirty="0"/>
              <a:t>2. </a:t>
            </a:r>
            <a:r>
              <a:rPr lang="en-ID" dirty="0" err="1"/>
              <a:t>Panitera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pencatat</a:t>
            </a:r>
            <a:r>
              <a:rPr lang="en-ID" dirty="0"/>
              <a:t>.</a:t>
            </a:r>
          </a:p>
          <a:p>
            <a:r>
              <a:rPr lang="en-ID" dirty="0"/>
              <a:t>3. </a:t>
            </a:r>
            <a:r>
              <a:rPr lang="en-ID" dirty="0" err="1"/>
              <a:t>Debitor</a:t>
            </a:r>
            <a:r>
              <a:rPr lang="en-ID" dirty="0"/>
              <a:t>.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hal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debitor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hadir</a:t>
            </a:r>
            <a:r>
              <a:rPr lang="en-ID" dirty="0"/>
              <a:t> dan </a:t>
            </a:r>
            <a:r>
              <a:rPr lang="en-ID" dirty="0" err="1"/>
              <a:t>ia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hadir</a:t>
            </a:r>
            <a:r>
              <a:rPr lang="en-ID" dirty="0"/>
              <a:t> </a:t>
            </a:r>
            <a:r>
              <a:rPr lang="en-ID" dirty="0" err="1"/>
              <a:t>sendiri</a:t>
            </a:r>
            <a:r>
              <a:rPr lang="en-ID" dirty="0"/>
              <a:t> dan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diwakilkan</a:t>
            </a:r>
            <a:r>
              <a:rPr lang="en-ID" dirty="0"/>
              <a:t> (</a:t>
            </a:r>
            <a:r>
              <a:rPr lang="en-ID" dirty="0" err="1"/>
              <a:t>Pasal</a:t>
            </a:r>
            <a:r>
              <a:rPr lang="en-ID" dirty="0"/>
              <a:t> 121).</a:t>
            </a:r>
          </a:p>
          <a:p>
            <a:r>
              <a:rPr lang="en-ID" dirty="0"/>
              <a:t>4. </a:t>
            </a:r>
            <a:r>
              <a:rPr lang="en-ID" dirty="0" err="1"/>
              <a:t>Semua</a:t>
            </a:r>
            <a:r>
              <a:rPr lang="en-ID" dirty="0"/>
              <a:t> </a:t>
            </a:r>
            <a:r>
              <a:rPr lang="en-ID" dirty="0" err="1"/>
              <a:t>kreditor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hadir</a:t>
            </a:r>
            <a:r>
              <a:rPr lang="en-ID" dirty="0"/>
              <a:t> </a:t>
            </a:r>
            <a:r>
              <a:rPr lang="en-ID" dirty="0" err="1"/>
              <a:t>sendiri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kuasa</a:t>
            </a:r>
            <a:r>
              <a:rPr lang="en-ID" dirty="0"/>
              <a:t>.</a:t>
            </a:r>
          </a:p>
          <a:p>
            <a:r>
              <a:rPr lang="en-ID" dirty="0"/>
              <a:t>5. </a:t>
            </a:r>
            <a:r>
              <a:rPr lang="en-ID" dirty="0" err="1"/>
              <a:t>Kurator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hadir</a:t>
            </a:r>
            <a:r>
              <a:rPr lang="en-ID" dirty="0"/>
              <a:t>.</a:t>
            </a:r>
          </a:p>
          <a:p>
            <a:r>
              <a:rPr lang="en-ID" dirty="0" err="1"/>
              <a:t>Pengakuan</a:t>
            </a:r>
            <a:r>
              <a:rPr lang="en-ID" dirty="0"/>
              <a:t> </a:t>
            </a:r>
            <a:r>
              <a:rPr lang="en-ID" dirty="0" err="1"/>
              <a:t>piutang</a:t>
            </a:r>
            <a:r>
              <a:rPr lang="en-ID" dirty="0"/>
              <a:t> oleh </a:t>
            </a:r>
            <a:r>
              <a:rPr lang="en-ID" dirty="0" err="1"/>
              <a:t>pihak-pihak</a:t>
            </a:r>
            <a:r>
              <a:rPr lang="en-ID" dirty="0"/>
              <a:t> yang </a:t>
            </a:r>
            <a:r>
              <a:rPr lang="en-ID" dirty="0" err="1"/>
              <a:t>hadir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rapat</a:t>
            </a:r>
            <a:r>
              <a:rPr lang="en-ID" dirty="0"/>
              <a:t> </a:t>
            </a:r>
            <a:r>
              <a:rPr lang="en-ID" dirty="0" err="1"/>
              <a:t>verifikasi</a:t>
            </a:r>
            <a:r>
              <a:rPr lang="en-ID" dirty="0"/>
              <a:t> dan </a:t>
            </a:r>
            <a:r>
              <a:rPr lang="en-ID" dirty="0" err="1"/>
              <a:t>dimuat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Berita</a:t>
            </a:r>
            <a:r>
              <a:rPr lang="en-ID" dirty="0"/>
              <a:t> Acara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mempunyai</a:t>
            </a:r>
            <a:r>
              <a:rPr lang="en-ID" dirty="0"/>
              <a:t> </a:t>
            </a:r>
            <a:r>
              <a:rPr lang="en-ID" dirty="0" err="1"/>
              <a:t>kekuatan</a:t>
            </a:r>
            <a:r>
              <a:rPr lang="en-ID" dirty="0"/>
              <a:t> </a:t>
            </a:r>
            <a:r>
              <a:rPr lang="en-ID" dirty="0" err="1"/>
              <a:t>hukum</a:t>
            </a:r>
            <a:r>
              <a:rPr lang="en-ID" dirty="0"/>
              <a:t> yang </a:t>
            </a:r>
            <a:r>
              <a:rPr lang="en-ID" dirty="0" err="1"/>
              <a:t>pasti</a:t>
            </a:r>
            <a:r>
              <a:rPr lang="en-ID" dirty="0"/>
              <a:t> dan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dibatalkan</a:t>
            </a:r>
            <a:r>
              <a:rPr lang="en-ID" dirty="0"/>
              <a:t> </a:t>
            </a:r>
            <a:r>
              <a:rPr lang="en-ID" dirty="0" err="1"/>
              <a:t>lagi</a:t>
            </a:r>
            <a:r>
              <a:rPr lang="en-ID" dirty="0"/>
              <a:t>. Yang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membatalkan</a:t>
            </a:r>
            <a:r>
              <a:rPr lang="en-ID" dirty="0"/>
              <a:t> </a:t>
            </a:r>
            <a:r>
              <a:rPr lang="en-ID" dirty="0" err="1"/>
              <a:t>hanyalah</a:t>
            </a:r>
            <a:r>
              <a:rPr lang="en-ID" dirty="0"/>
              <a:t> </a:t>
            </a:r>
            <a:r>
              <a:rPr lang="en-ID" dirty="0" err="1"/>
              <a:t>Kurator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alasan</a:t>
            </a:r>
            <a:r>
              <a:rPr lang="en-ID" dirty="0"/>
              <a:t> </a:t>
            </a:r>
            <a:r>
              <a:rPr lang="en-ID" dirty="0" err="1"/>
              <a:t>penipuan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32245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3FF6D-290D-45A2-A4DF-0A21C6AC1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dirty="0"/>
              <a:t>Yang </a:t>
            </a:r>
            <a:r>
              <a:rPr lang="en-ID" dirty="0" err="1"/>
              <a:t>dimaksud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catatan</a:t>
            </a:r>
            <a:r>
              <a:rPr lang="en-ID" dirty="0"/>
              <a:t> </a:t>
            </a:r>
            <a:r>
              <a:rPr lang="en-ID" dirty="0" err="1"/>
              <a:t>Debitur</a:t>
            </a:r>
            <a:r>
              <a:rPr lang="en-ID" dirty="0"/>
              <a:t> </a:t>
            </a:r>
            <a:r>
              <a:rPr lang="en-ID" dirty="0" err="1"/>
              <a:t>Pailit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catatan</a:t>
            </a:r>
            <a:r>
              <a:rPr lang="en-ID" dirty="0"/>
              <a:t> </a:t>
            </a:r>
            <a:r>
              <a:rPr lang="en-ID" dirty="0" err="1"/>
              <a:t>pembukuan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85518-C2EB-4735-8515-5A19D5A520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PENCOCOKAN PIUTANG</a:t>
            </a:r>
          </a:p>
          <a:p>
            <a:r>
              <a:rPr lang="en-ID" dirty="0"/>
              <a:t>Proses </a:t>
            </a:r>
            <a:r>
              <a:rPr lang="en-ID" dirty="0" err="1"/>
              <a:t>Pencocokan</a:t>
            </a:r>
            <a:r>
              <a:rPr lang="en-ID" dirty="0"/>
              <a:t> </a:t>
            </a:r>
            <a:r>
              <a:rPr lang="en-ID" dirty="0" err="1"/>
              <a:t>Piutang</a:t>
            </a:r>
            <a:r>
              <a:rPr lang="en-ID" dirty="0"/>
              <a:t> pada </a:t>
            </a:r>
            <a:r>
              <a:rPr lang="en-ID" dirty="0" err="1"/>
              <a:t>intinya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mencocokkan</a:t>
            </a:r>
            <a:r>
              <a:rPr lang="en-ID" dirty="0"/>
              <a:t> </a:t>
            </a:r>
            <a:r>
              <a:rPr lang="en-ID" dirty="0" err="1"/>
              <a:t>perhitungan</a:t>
            </a:r>
            <a:r>
              <a:rPr lang="en-ID" dirty="0"/>
              <a:t> </a:t>
            </a:r>
            <a:r>
              <a:rPr lang="en-ID" dirty="0" err="1"/>
              <a:t>piutang</a:t>
            </a:r>
            <a:r>
              <a:rPr lang="en-ID" dirty="0"/>
              <a:t> </a:t>
            </a:r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bukti</a:t>
            </a:r>
            <a:r>
              <a:rPr lang="en-ID" dirty="0"/>
              <a:t> yang </a:t>
            </a:r>
            <a:r>
              <a:rPr lang="en-ID" dirty="0" err="1"/>
              <a:t>diajukan</a:t>
            </a:r>
            <a:r>
              <a:rPr lang="en-ID" dirty="0"/>
              <a:t> oleh </a:t>
            </a:r>
            <a:r>
              <a:rPr lang="en-ID" dirty="0" err="1"/>
              <a:t>Kreditor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bukti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catatan</a:t>
            </a:r>
            <a:r>
              <a:rPr lang="en-ID" dirty="0"/>
              <a:t> </a:t>
            </a:r>
            <a:r>
              <a:rPr lang="en-ID" dirty="0" err="1"/>
              <a:t>Debitur</a:t>
            </a:r>
            <a:r>
              <a:rPr lang="en-ID" dirty="0"/>
              <a:t>.</a:t>
            </a:r>
          </a:p>
          <a:p>
            <a:r>
              <a:rPr lang="en-ID" dirty="0"/>
              <a:t>Yang </a:t>
            </a:r>
            <a:r>
              <a:rPr lang="en-ID" dirty="0" err="1"/>
              <a:t>dimaksud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catatan</a:t>
            </a:r>
            <a:r>
              <a:rPr lang="en-ID" dirty="0"/>
              <a:t> </a:t>
            </a:r>
            <a:r>
              <a:rPr lang="en-ID" dirty="0" err="1"/>
              <a:t>Debitur</a:t>
            </a:r>
            <a:r>
              <a:rPr lang="en-ID" dirty="0"/>
              <a:t> </a:t>
            </a:r>
            <a:r>
              <a:rPr lang="en-ID" dirty="0" err="1"/>
              <a:t>Pailit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catatan</a:t>
            </a:r>
            <a:r>
              <a:rPr lang="en-ID" dirty="0"/>
              <a:t> </a:t>
            </a:r>
            <a:r>
              <a:rPr lang="en-ID" dirty="0" err="1"/>
              <a:t>pembukuan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800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13029-67AD-46A0-865A-8A917E084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TUJUAN PENCOCOKAN PIUTANG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2FD37-CCAC-4004-8463-C681AB695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Memastikan</a:t>
            </a:r>
            <a:r>
              <a:rPr lang="en-ID" dirty="0"/>
              <a:t> </a:t>
            </a:r>
            <a:r>
              <a:rPr lang="en-ID" dirty="0" err="1"/>
              <a:t>Keabsahan</a:t>
            </a:r>
            <a:r>
              <a:rPr lang="en-ID" dirty="0"/>
              <a:t> </a:t>
            </a:r>
            <a:r>
              <a:rPr lang="en-ID" dirty="0" err="1"/>
              <a:t>Piutang</a:t>
            </a:r>
            <a:endParaRPr lang="en-ID" dirty="0"/>
          </a:p>
          <a:p>
            <a:r>
              <a:rPr lang="en-ID" dirty="0" err="1"/>
              <a:t>Memastikan</a:t>
            </a:r>
            <a:r>
              <a:rPr lang="en-ID" dirty="0"/>
              <a:t> </a:t>
            </a:r>
            <a:r>
              <a:rPr lang="en-ID" dirty="0" err="1"/>
              <a:t>sifat</a:t>
            </a:r>
            <a:r>
              <a:rPr lang="en-ID" dirty="0"/>
              <a:t> </a:t>
            </a:r>
            <a:r>
              <a:rPr lang="en-ID" dirty="0" err="1"/>
              <a:t>piutang</a:t>
            </a:r>
            <a:endParaRPr lang="en-ID" dirty="0"/>
          </a:p>
          <a:p>
            <a:r>
              <a:rPr lang="en-ID" dirty="0" err="1"/>
              <a:t>Memastikan</a:t>
            </a:r>
            <a:r>
              <a:rPr lang="en-ID" dirty="0"/>
              <a:t> </a:t>
            </a:r>
            <a:r>
              <a:rPr lang="en-ID" dirty="0" err="1"/>
              <a:t>jumlah</a:t>
            </a:r>
            <a:r>
              <a:rPr lang="en-ID" dirty="0"/>
              <a:t> </a:t>
            </a:r>
            <a:r>
              <a:rPr lang="en-ID" dirty="0" err="1"/>
              <a:t>piutang</a:t>
            </a:r>
            <a:endParaRPr lang="en-ID" dirty="0"/>
          </a:p>
          <a:p>
            <a:r>
              <a:rPr lang="en-ID" dirty="0" err="1"/>
              <a:t>Memastikan</a:t>
            </a:r>
            <a:r>
              <a:rPr lang="en-ID" dirty="0"/>
              <a:t> </a:t>
            </a:r>
            <a:r>
              <a:rPr lang="en-ID" dirty="0" err="1"/>
              <a:t>tingkatan</a:t>
            </a:r>
            <a:r>
              <a:rPr lang="en-ID" dirty="0"/>
              <a:t> </a:t>
            </a:r>
            <a:r>
              <a:rPr lang="en-ID" dirty="0" err="1"/>
              <a:t>hak</a:t>
            </a:r>
            <a:r>
              <a:rPr lang="en-ID" dirty="0"/>
              <a:t> </a:t>
            </a:r>
            <a:r>
              <a:rPr lang="en-ID" dirty="0" err="1"/>
              <a:t>atas</a:t>
            </a:r>
            <a:r>
              <a:rPr lang="en-ID" dirty="0"/>
              <a:t> </a:t>
            </a:r>
            <a:r>
              <a:rPr lang="en-ID" dirty="0" err="1"/>
              <a:t>piutang</a:t>
            </a:r>
            <a:endParaRPr lang="en-ID" dirty="0"/>
          </a:p>
          <a:p>
            <a:pPr marL="0" indent="0">
              <a:buNone/>
            </a:pPr>
            <a:r>
              <a:rPr lang="en-ID" dirty="0"/>
              <a:t>    (</a:t>
            </a:r>
            <a:r>
              <a:rPr lang="en-ID" dirty="0" err="1"/>
              <a:t>pasal</a:t>
            </a:r>
            <a:r>
              <a:rPr lang="en-ID" dirty="0"/>
              <a:t> 115 UU </a:t>
            </a:r>
            <a:r>
              <a:rPr lang="en-ID" dirty="0" err="1"/>
              <a:t>Kepailitan</a:t>
            </a:r>
            <a:r>
              <a:rPr lang="en-ID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09402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BB53D-1D02-4D65-8EAB-B5F12613A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HASIL PENCOCOKAN PIUTANG DIPERGUNAKAN UNTUK: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86ADF7-4F06-439B-BB6E-D5937BD24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Menentukan</a:t>
            </a:r>
            <a:r>
              <a:rPr lang="en-ID" dirty="0"/>
              <a:t> </a:t>
            </a:r>
            <a:r>
              <a:rPr lang="en-ID" dirty="0" err="1"/>
              <a:t>Hak</a:t>
            </a:r>
            <a:r>
              <a:rPr lang="en-ID" dirty="0"/>
              <a:t> </a:t>
            </a:r>
            <a:r>
              <a:rPr lang="en-ID" dirty="0" err="1"/>
              <a:t>Suara</a:t>
            </a:r>
            <a:r>
              <a:rPr lang="en-ID" dirty="0"/>
              <a:t> (Voting Right)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Rapat</a:t>
            </a:r>
            <a:r>
              <a:rPr lang="en-ID" dirty="0"/>
              <a:t> </a:t>
            </a:r>
            <a:r>
              <a:rPr lang="en-ID" dirty="0" err="1"/>
              <a:t>Kreditur</a:t>
            </a:r>
            <a:r>
              <a:rPr lang="en-ID" dirty="0"/>
              <a:t>;</a:t>
            </a:r>
          </a:p>
          <a:p>
            <a:r>
              <a:rPr lang="en-ID" dirty="0" err="1"/>
              <a:t>Menentukan</a:t>
            </a:r>
            <a:r>
              <a:rPr lang="en-ID" dirty="0"/>
              <a:t> </a:t>
            </a:r>
            <a:r>
              <a:rPr lang="en-ID" dirty="0" err="1"/>
              <a:t>urutan</a:t>
            </a:r>
            <a:r>
              <a:rPr lang="en-ID" dirty="0"/>
              <a:t> (</a:t>
            </a:r>
            <a:r>
              <a:rPr lang="en-ID" dirty="0" err="1"/>
              <a:t>tingkatan</a:t>
            </a:r>
            <a:r>
              <a:rPr lang="en-ID" dirty="0"/>
              <a:t>)</a:t>
            </a:r>
            <a:r>
              <a:rPr lang="en-ID" dirty="0" err="1"/>
              <a:t>hak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memperoleh</a:t>
            </a:r>
            <a:r>
              <a:rPr lang="en-ID" dirty="0"/>
              <a:t> </a:t>
            </a:r>
            <a:r>
              <a:rPr lang="en-ID" dirty="0" err="1"/>
              <a:t>pembayaran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budel</a:t>
            </a:r>
            <a:r>
              <a:rPr lang="en-ID" dirty="0"/>
              <a:t> </a:t>
            </a:r>
            <a:r>
              <a:rPr lang="en-ID" dirty="0" err="1"/>
              <a:t>pailit</a:t>
            </a:r>
            <a:r>
              <a:rPr lang="en-ID" dirty="0"/>
              <a:t>;</a:t>
            </a:r>
          </a:p>
          <a:p>
            <a:r>
              <a:rPr lang="en-ID" dirty="0" err="1"/>
              <a:t>Menentukan</a:t>
            </a:r>
            <a:r>
              <a:rPr lang="en-ID" dirty="0"/>
              <a:t> </a:t>
            </a:r>
            <a:r>
              <a:rPr lang="en-ID" dirty="0" err="1"/>
              <a:t>prosentasi</a:t>
            </a:r>
            <a:r>
              <a:rPr lang="en-ID" dirty="0"/>
              <a:t> (</a:t>
            </a:r>
            <a:r>
              <a:rPr lang="en-ID" dirty="0" err="1"/>
              <a:t>jumlah</a:t>
            </a:r>
            <a:r>
              <a:rPr lang="en-ID" dirty="0"/>
              <a:t>) yang </a:t>
            </a:r>
            <a:r>
              <a:rPr lang="en-ID" dirty="0" err="1"/>
              <a:t>diperoleh</a:t>
            </a:r>
            <a:r>
              <a:rPr lang="en-ID" dirty="0"/>
              <a:t> masing-masing </a:t>
            </a:r>
            <a:r>
              <a:rPr lang="en-ID" dirty="0" err="1"/>
              <a:t>kreditur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penyelesaian</a:t>
            </a:r>
            <a:r>
              <a:rPr lang="en-ID" dirty="0"/>
              <a:t> </a:t>
            </a:r>
            <a:r>
              <a:rPr lang="en-ID" dirty="0" err="1"/>
              <a:t>kepailitan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4288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B545B-D204-49F4-821D-0EC299FA8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(</a:t>
            </a:r>
            <a:r>
              <a:rPr lang="es-ES" dirty="0" err="1"/>
              <a:t>Pasal</a:t>
            </a:r>
            <a:r>
              <a:rPr lang="es-ES" dirty="0"/>
              <a:t> 1 </a:t>
            </a:r>
            <a:r>
              <a:rPr lang="es-ES" dirty="0" err="1"/>
              <a:t>ayat</a:t>
            </a:r>
            <a:r>
              <a:rPr lang="es-ES" dirty="0"/>
              <a:t> 6 UU </a:t>
            </a:r>
            <a:r>
              <a:rPr lang="es-ES" dirty="0" err="1"/>
              <a:t>Kepailitan</a:t>
            </a:r>
            <a:r>
              <a:rPr lang="es-ES" dirty="0"/>
              <a:t>)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806D6-78B6-45A6-9DF9-294A2F8BF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PENGERTIAN PIUTANG</a:t>
            </a:r>
          </a:p>
          <a:p>
            <a:r>
              <a:rPr lang="en-ID" dirty="0" err="1"/>
              <a:t>Piutang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hak</a:t>
            </a:r>
            <a:r>
              <a:rPr lang="en-ID" dirty="0"/>
              <a:t> yang </a:t>
            </a:r>
            <a:r>
              <a:rPr lang="en-ID" dirty="0" err="1"/>
              <a:t>dinyatakan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dinyatakan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jumlah</a:t>
            </a:r>
            <a:r>
              <a:rPr lang="en-ID" dirty="0"/>
              <a:t> uang </a:t>
            </a:r>
            <a:r>
              <a:rPr lang="en-ID" dirty="0" err="1"/>
              <a:t>baik</a:t>
            </a:r>
            <a:r>
              <a:rPr lang="en-ID" dirty="0"/>
              <a:t> </a:t>
            </a:r>
            <a:r>
              <a:rPr lang="en-ID" dirty="0" err="1"/>
              <a:t>mata</a:t>
            </a:r>
            <a:r>
              <a:rPr lang="en-ID" dirty="0"/>
              <a:t> uang Indonesia </a:t>
            </a:r>
            <a:r>
              <a:rPr lang="en-ID" dirty="0" err="1"/>
              <a:t>maupun</a:t>
            </a:r>
            <a:r>
              <a:rPr lang="en-ID" dirty="0"/>
              <a:t> </a:t>
            </a:r>
            <a:r>
              <a:rPr lang="en-ID" dirty="0" err="1"/>
              <a:t>mata</a:t>
            </a:r>
            <a:r>
              <a:rPr lang="en-ID" dirty="0"/>
              <a:t> uang </a:t>
            </a:r>
            <a:r>
              <a:rPr lang="en-ID" dirty="0" err="1"/>
              <a:t>asing</a:t>
            </a:r>
            <a:r>
              <a:rPr lang="en-ID" dirty="0"/>
              <a:t>, </a:t>
            </a:r>
            <a:r>
              <a:rPr lang="en-ID" dirty="0" err="1"/>
              <a:t>baik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langsung</a:t>
            </a:r>
            <a:r>
              <a:rPr lang="en-ID" dirty="0"/>
              <a:t> </a:t>
            </a:r>
            <a:r>
              <a:rPr lang="en-ID" dirty="0" err="1"/>
              <a:t>maupun</a:t>
            </a:r>
            <a:r>
              <a:rPr lang="en-ID" dirty="0"/>
              <a:t> yang </a:t>
            </a:r>
            <a:r>
              <a:rPr lang="en-ID" dirty="0" err="1"/>
              <a:t>timbul</a:t>
            </a:r>
            <a:r>
              <a:rPr lang="en-ID" dirty="0"/>
              <a:t> </a:t>
            </a:r>
            <a:r>
              <a:rPr lang="en-ID" dirty="0" err="1"/>
              <a:t>dikemudian</a:t>
            </a:r>
            <a:r>
              <a:rPr lang="en-ID" dirty="0"/>
              <a:t> </a:t>
            </a:r>
            <a:r>
              <a:rPr lang="en-ID" dirty="0" err="1"/>
              <a:t>hari</a:t>
            </a:r>
            <a:r>
              <a:rPr lang="en-ID" dirty="0"/>
              <a:t>, yang </a:t>
            </a:r>
            <a:r>
              <a:rPr lang="en-ID" dirty="0" err="1"/>
              <a:t>timbul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perjanjian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undang-undang</a:t>
            </a:r>
            <a:r>
              <a:rPr lang="en-ID" dirty="0"/>
              <a:t> dan yang </a:t>
            </a:r>
            <a:r>
              <a:rPr lang="en-ID" dirty="0" err="1"/>
              <a:t>wajib</a:t>
            </a:r>
            <a:r>
              <a:rPr lang="en-ID" dirty="0"/>
              <a:t> </a:t>
            </a:r>
            <a:r>
              <a:rPr lang="en-ID" dirty="0" err="1"/>
              <a:t>dipenuhi</a:t>
            </a:r>
            <a:r>
              <a:rPr lang="en-ID" dirty="0"/>
              <a:t> oleh </a:t>
            </a:r>
            <a:r>
              <a:rPr lang="en-ID" dirty="0" err="1"/>
              <a:t>Debitor</a:t>
            </a:r>
            <a:r>
              <a:rPr lang="en-ID" dirty="0"/>
              <a:t> dan </a:t>
            </a:r>
            <a:r>
              <a:rPr lang="en-ID" dirty="0" err="1"/>
              <a:t>bila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dipenuhi</a:t>
            </a:r>
            <a:r>
              <a:rPr lang="en-ID" dirty="0"/>
              <a:t> </a:t>
            </a:r>
            <a:r>
              <a:rPr lang="en-ID" dirty="0" err="1"/>
              <a:t>memberi</a:t>
            </a:r>
            <a:r>
              <a:rPr lang="en-ID" dirty="0"/>
              <a:t> </a:t>
            </a:r>
            <a:r>
              <a:rPr lang="en-ID" dirty="0" err="1"/>
              <a:t>hak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kreditor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mendapat</a:t>
            </a:r>
            <a:r>
              <a:rPr lang="en-ID" dirty="0"/>
              <a:t> </a:t>
            </a:r>
            <a:r>
              <a:rPr lang="en-ID" dirty="0" err="1"/>
              <a:t>pemenuhannya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harta</a:t>
            </a:r>
            <a:r>
              <a:rPr lang="en-ID" dirty="0"/>
              <a:t> </a:t>
            </a:r>
            <a:r>
              <a:rPr lang="en-ID" dirty="0" err="1"/>
              <a:t>kekayaan</a:t>
            </a:r>
            <a:r>
              <a:rPr lang="en-ID" dirty="0"/>
              <a:t> </a:t>
            </a:r>
            <a:r>
              <a:rPr lang="en-ID" dirty="0" err="1"/>
              <a:t>debitor</a:t>
            </a:r>
            <a:r>
              <a:rPr lang="en-ID" dirty="0"/>
              <a:t>.</a:t>
            </a:r>
          </a:p>
          <a:p>
            <a:r>
              <a:rPr lang="en-ID" dirty="0"/>
              <a:t>(</a:t>
            </a:r>
            <a:r>
              <a:rPr lang="en-ID" dirty="0" err="1"/>
              <a:t>Pasal</a:t>
            </a:r>
            <a:r>
              <a:rPr lang="en-ID" dirty="0"/>
              <a:t> 1 </a:t>
            </a:r>
            <a:r>
              <a:rPr lang="en-ID" dirty="0" err="1"/>
              <a:t>ayat</a:t>
            </a:r>
            <a:r>
              <a:rPr lang="en-ID" dirty="0"/>
              <a:t> 6 UU </a:t>
            </a:r>
            <a:r>
              <a:rPr lang="en-ID" dirty="0" err="1"/>
              <a:t>Kepailitan</a:t>
            </a:r>
            <a:r>
              <a:rPr lang="en-ID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297966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017D1-87D5-471C-946E-0CD97F0E2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LAHIRNYA PIUTANG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D3ECE2-C614-4B12-81BF-8318021D1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Perjanjian</a:t>
            </a:r>
            <a:r>
              <a:rPr lang="en-ID" dirty="0"/>
              <a:t> (mis. hrs </a:t>
            </a:r>
            <a:r>
              <a:rPr lang="en-ID" dirty="0" err="1"/>
              <a:t>dibuktikan</a:t>
            </a:r>
            <a:r>
              <a:rPr lang="en-ID" dirty="0"/>
              <a:t> al.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perjanjian</a:t>
            </a:r>
            <a:r>
              <a:rPr lang="en-ID" dirty="0"/>
              <a:t> dan </a:t>
            </a:r>
            <a:r>
              <a:rPr lang="en-ID" dirty="0" err="1"/>
              <a:t>bukti</a:t>
            </a:r>
            <a:r>
              <a:rPr lang="en-ID" dirty="0"/>
              <a:t> cash flow-</a:t>
            </a:r>
            <a:r>
              <a:rPr lang="en-ID" dirty="0" err="1"/>
              <a:t>jika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 </a:t>
            </a:r>
            <a:r>
              <a:rPr lang="en-ID" dirty="0" err="1"/>
              <a:t>pinjam</a:t>
            </a:r>
            <a:r>
              <a:rPr lang="en-ID" dirty="0"/>
              <a:t> </a:t>
            </a:r>
            <a:r>
              <a:rPr lang="en-ID" dirty="0" err="1"/>
              <a:t>meminjam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akta</a:t>
            </a:r>
            <a:r>
              <a:rPr lang="en-ID" dirty="0"/>
              <a:t> </a:t>
            </a:r>
            <a:r>
              <a:rPr lang="en-ID" dirty="0" err="1"/>
              <a:t>cessie</a:t>
            </a:r>
            <a:r>
              <a:rPr lang="en-ID" dirty="0"/>
              <a:t>, </a:t>
            </a:r>
            <a:r>
              <a:rPr lang="en-ID" dirty="0" err="1"/>
              <a:t>disertai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uraian</a:t>
            </a:r>
            <a:r>
              <a:rPr lang="en-ID" dirty="0"/>
              <a:t> </a:t>
            </a:r>
            <a:r>
              <a:rPr lang="en-ID" dirty="0" err="1"/>
              <a:t>perhitungan</a:t>
            </a:r>
            <a:r>
              <a:rPr lang="en-ID" dirty="0"/>
              <a:t> </a:t>
            </a:r>
            <a:r>
              <a:rPr lang="en-ID" dirty="0" err="1"/>
              <a:t>tagihan</a:t>
            </a:r>
            <a:r>
              <a:rPr lang="en-ID" dirty="0"/>
              <a:t>)</a:t>
            </a:r>
          </a:p>
          <a:p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Undang-Undang</a:t>
            </a:r>
            <a:r>
              <a:rPr lang="en-ID" dirty="0"/>
              <a:t> (mis. </a:t>
            </a:r>
            <a:r>
              <a:rPr lang="en-ID" dirty="0" err="1"/>
              <a:t>Hutang</a:t>
            </a:r>
            <a:r>
              <a:rPr lang="en-ID" dirty="0"/>
              <a:t> </a:t>
            </a:r>
            <a:r>
              <a:rPr lang="en-ID" dirty="0" err="1"/>
              <a:t>pajak</a:t>
            </a:r>
            <a:r>
              <a:rPr lang="en-ID" dirty="0"/>
              <a:t>,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dilengkapi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bukti2 SKP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hutang</a:t>
            </a:r>
            <a:r>
              <a:rPr lang="en-ID" dirty="0"/>
              <a:t> </a:t>
            </a:r>
            <a:r>
              <a:rPr lang="en-ID" dirty="0" err="1"/>
              <a:t>gaji</a:t>
            </a:r>
            <a:r>
              <a:rPr lang="en-ID" dirty="0"/>
              <a:t> </a:t>
            </a:r>
            <a:r>
              <a:rPr lang="en-ID" dirty="0" err="1"/>
              <a:t>karyawan</a:t>
            </a:r>
            <a:r>
              <a:rPr lang="en-ID" dirty="0"/>
              <a:t> </a:t>
            </a:r>
            <a:r>
              <a:rPr lang="en-ID" dirty="0" err="1"/>
              <a:t>dilengkapi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daftar payroll dan data2 </a:t>
            </a:r>
            <a:r>
              <a:rPr lang="en-ID" dirty="0" err="1"/>
              <a:t>karyawan</a:t>
            </a:r>
            <a:r>
              <a:rPr lang="en-ID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9760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87D20-D202-4F26-91AE-2FCD11ED9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Piutang</a:t>
            </a:r>
            <a:r>
              <a:rPr lang="en-ID" dirty="0"/>
              <a:t> </a:t>
            </a:r>
            <a:r>
              <a:rPr lang="en-ID" dirty="0" err="1"/>
              <a:t>istimewa</a:t>
            </a:r>
            <a:r>
              <a:rPr lang="en-ID" dirty="0"/>
              <a:t> </a:t>
            </a:r>
            <a:r>
              <a:rPr lang="en-ID" dirty="0" err="1"/>
              <a:t>khusus</a:t>
            </a:r>
            <a:r>
              <a:rPr lang="en-ID" dirty="0"/>
              <a:t>,(</a:t>
            </a:r>
            <a:r>
              <a:rPr lang="en-ID" dirty="0" err="1"/>
              <a:t>hutang</a:t>
            </a:r>
            <a:r>
              <a:rPr lang="en-ID" dirty="0"/>
              <a:t> </a:t>
            </a:r>
            <a:r>
              <a:rPr lang="en-ID" dirty="0" err="1"/>
              <a:t>pajak</a:t>
            </a:r>
            <a:r>
              <a:rPr lang="en-ID" dirty="0"/>
              <a:t>).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D6622-5E6B-4CE5-83F2-4F0758A19F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D" dirty="0"/>
              <a:t>SIFAT PIUTANG</a:t>
            </a:r>
          </a:p>
          <a:p>
            <a:r>
              <a:rPr lang="en-ID" dirty="0" err="1"/>
              <a:t>Piutang</a:t>
            </a:r>
            <a:r>
              <a:rPr lang="en-ID" dirty="0"/>
              <a:t> </a:t>
            </a:r>
            <a:r>
              <a:rPr lang="en-ID" dirty="0" err="1"/>
              <a:t>Separatis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Piutang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Jaminan</a:t>
            </a:r>
            <a:r>
              <a:rPr lang="en-ID" dirty="0"/>
              <a:t> </a:t>
            </a:r>
            <a:r>
              <a:rPr lang="en-ID" dirty="0" err="1"/>
              <a:t>Kebendaan</a:t>
            </a:r>
            <a:r>
              <a:rPr lang="en-ID" dirty="0"/>
              <a:t> </a:t>
            </a:r>
            <a:r>
              <a:rPr lang="en-ID" dirty="0" err="1"/>
              <a:t>Tertentu</a:t>
            </a:r>
            <a:r>
              <a:rPr lang="en-ID" dirty="0"/>
              <a:t>(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Hak</a:t>
            </a:r>
            <a:r>
              <a:rPr lang="en-ID" dirty="0"/>
              <a:t> </a:t>
            </a:r>
            <a:r>
              <a:rPr lang="en-ID" dirty="0" err="1"/>
              <a:t>Tanggungan</a:t>
            </a:r>
            <a:r>
              <a:rPr lang="en-ID" dirty="0"/>
              <a:t>, </a:t>
            </a:r>
            <a:r>
              <a:rPr lang="en-ID" dirty="0" err="1"/>
              <a:t>Gadai</a:t>
            </a:r>
            <a:r>
              <a:rPr lang="en-ID" dirty="0"/>
              <a:t>, Fiducia-</a:t>
            </a:r>
            <a:r>
              <a:rPr lang="en-ID" dirty="0" err="1"/>
              <a:t>Psl</a:t>
            </a:r>
            <a:r>
              <a:rPr lang="en-ID" dirty="0"/>
              <a:t> 1133 </a:t>
            </a:r>
            <a:r>
              <a:rPr lang="en-ID" dirty="0" err="1"/>
              <a:t>KUHPerd</a:t>
            </a:r>
            <a:r>
              <a:rPr lang="en-ID" dirty="0"/>
              <a:t>.)</a:t>
            </a:r>
          </a:p>
          <a:p>
            <a:r>
              <a:rPr lang="en-ID" dirty="0" err="1"/>
              <a:t>Piutang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Hak</a:t>
            </a:r>
            <a:r>
              <a:rPr lang="en-ID" dirty="0"/>
              <a:t> </a:t>
            </a:r>
            <a:r>
              <a:rPr lang="en-ID" dirty="0" err="1"/>
              <a:t>Preferensi</a:t>
            </a:r>
            <a:r>
              <a:rPr lang="en-ID" dirty="0"/>
              <a:t> </a:t>
            </a:r>
            <a:r>
              <a:rPr lang="en-ID" dirty="0" err="1"/>
              <a:t>Umum</a:t>
            </a:r>
            <a:r>
              <a:rPr lang="en-ID" dirty="0"/>
              <a:t> (</a:t>
            </a:r>
            <a:r>
              <a:rPr lang="en-ID" dirty="0" err="1"/>
              <a:t>psl</a:t>
            </a:r>
            <a:r>
              <a:rPr lang="en-ID" dirty="0"/>
              <a:t> 1149 KUH </a:t>
            </a:r>
            <a:r>
              <a:rPr lang="en-ID" dirty="0" err="1"/>
              <a:t>Perd</a:t>
            </a:r>
            <a:r>
              <a:rPr lang="en-ID" dirty="0"/>
              <a:t>.); </a:t>
            </a:r>
            <a:r>
              <a:rPr lang="en-ID" dirty="0" err="1"/>
              <a:t>Terkait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harta</a:t>
            </a:r>
            <a:r>
              <a:rPr lang="en-ID" dirty="0"/>
              <a:t> </a:t>
            </a:r>
            <a:r>
              <a:rPr lang="en-ID" dirty="0" err="1"/>
              <a:t>pailit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umum</a:t>
            </a:r>
            <a:r>
              <a:rPr lang="en-ID" dirty="0"/>
              <a:t>.</a:t>
            </a:r>
          </a:p>
          <a:p>
            <a:r>
              <a:rPr lang="en-ID" dirty="0" err="1"/>
              <a:t>Piutang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Hak</a:t>
            </a:r>
            <a:r>
              <a:rPr lang="en-ID" dirty="0"/>
              <a:t> </a:t>
            </a:r>
            <a:r>
              <a:rPr lang="en-ID" dirty="0" err="1"/>
              <a:t>Preferensi</a:t>
            </a:r>
            <a:r>
              <a:rPr lang="en-ID" dirty="0"/>
              <a:t> </a:t>
            </a:r>
            <a:r>
              <a:rPr lang="en-ID" dirty="0" err="1"/>
              <a:t>Khusus</a:t>
            </a:r>
            <a:r>
              <a:rPr lang="en-ID" dirty="0"/>
              <a:t> (</a:t>
            </a:r>
            <a:r>
              <a:rPr lang="en-ID" dirty="0" err="1"/>
              <a:t>pasal</a:t>
            </a:r>
            <a:r>
              <a:rPr lang="en-ID" dirty="0"/>
              <a:t> 1139 KUH </a:t>
            </a:r>
            <a:r>
              <a:rPr lang="en-ID" dirty="0" err="1"/>
              <a:t>Perd</a:t>
            </a:r>
            <a:r>
              <a:rPr lang="en-ID" dirty="0"/>
              <a:t>.). </a:t>
            </a:r>
            <a:r>
              <a:rPr lang="en-ID" dirty="0" err="1"/>
              <a:t>Terkait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harta</a:t>
            </a:r>
            <a:r>
              <a:rPr lang="en-ID" dirty="0"/>
              <a:t> </a:t>
            </a:r>
            <a:r>
              <a:rPr lang="en-ID" dirty="0" err="1"/>
              <a:t>pailit</a:t>
            </a:r>
            <a:r>
              <a:rPr lang="en-ID" dirty="0"/>
              <a:t> </a:t>
            </a:r>
            <a:r>
              <a:rPr lang="en-ID" dirty="0" err="1"/>
              <a:t>tertentu</a:t>
            </a:r>
            <a:r>
              <a:rPr lang="en-ID" dirty="0"/>
              <a:t>.</a:t>
            </a:r>
          </a:p>
          <a:p>
            <a:r>
              <a:rPr lang="en-ID" dirty="0" err="1"/>
              <a:t>Piutang</a:t>
            </a:r>
            <a:r>
              <a:rPr lang="en-ID" dirty="0"/>
              <a:t> </a:t>
            </a:r>
            <a:r>
              <a:rPr lang="en-ID" dirty="0" err="1"/>
              <a:t>Konkuren</a:t>
            </a:r>
            <a:r>
              <a:rPr lang="en-ID" dirty="0"/>
              <a:t> (</a:t>
            </a:r>
            <a:r>
              <a:rPr lang="en-ID" dirty="0" err="1"/>
              <a:t>Pasal</a:t>
            </a:r>
            <a:r>
              <a:rPr lang="en-ID" dirty="0"/>
              <a:t> 1131 KUH </a:t>
            </a:r>
            <a:r>
              <a:rPr lang="en-ID" dirty="0" err="1"/>
              <a:t>Perd</a:t>
            </a:r>
            <a:r>
              <a:rPr lang="en-ID" dirty="0"/>
              <a:t>.-(</a:t>
            </a:r>
            <a:r>
              <a:rPr lang="en-ID" dirty="0" err="1"/>
              <a:t>Pembayaran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Pro rata basis)</a:t>
            </a:r>
          </a:p>
          <a:p>
            <a:r>
              <a:rPr lang="en-ID" dirty="0" err="1"/>
              <a:t>Piutang</a:t>
            </a:r>
            <a:r>
              <a:rPr lang="en-ID" dirty="0"/>
              <a:t> </a:t>
            </a:r>
            <a:r>
              <a:rPr lang="en-ID" dirty="0" err="1"/>
              <a:t>istimewa</a:t>
            </a:r>
            <a:r>
              <a:rPr lang="en-ID" dirty="0"/>
              <a:t> </a:t>
            </a:r>
            <a:r>
              <a:rPr lang="en-ID" dirty="0" err="1"/>
              <a:t>khusus</a:t>
            </a:r>
            <a:r>
              <a:rPr lang="en-ID" dirty="0"/>
              <a:t>,(</a:t>
            </a:r>
            <a:r>
              <a:rPr lang="en-ID" dirty="0" err="1"/>
              <a:t>hutang</a:t>
            </a:r>
            <a:r>
              <a:rPr lang="en-ID" dirty="0"/>
              <a:t> </a:t>
            </a:r>
            <a:r>
              <a:rPr lang="en-ID" dirty="0" err="1"/>
              <a:t>pajak</a:t>
            </a:r>
            <a:r>
              <a:rPr lang="en-ID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490786555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526</TotalTime>
  <Words>2271</Words>
  <Application>Microsoft Office PowerPoint</Application>
  <PresentationFormat>Widescreen</PresentationFormat>
  <Paragraphs>116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Gill Sans MT</vt:lpstr>
      <vt:lpstr>Open Sans</vt:lpstr>
      <vt:lpstr>Parcel</vt:lpstr>
      <vt:lpstr>INSOLVENSI DAN PEMBERESAN HARTA PAILIT</vt:lpstr>
      <vt:lpstr>PENGAJUAN TAGIHAN KREDITOR</vt:lpstr>
      <vt:lpstr>VERIVIKASI UTANG/PENCOCOKAN PIUTANG</vt:lpstr>
      <vt:lpstr>Yang dimaksud dengan catatan Debitur Pailit adalah catatan pembukuan</vt:lpstr>
      <vt:lpstr>TUJUAN PENCOCOKAN PIUTANG</vt:lpstr>
      <vt:lpstr>HASIL PENCOCOKAN PIUTANG DIPERGUNAKAN UNTUK:</vt:lpstr>
      <vt:lpstr>(Pasal 1 ayat 6 UU Kepailitan)</vt:lpstr>
      <vt:lpstr>LAHIRNYA PIUTANG</vt:lpstr>
      <vt:lpstr>Piutang istimewa khusus,(hutang pajak).</vt:lpstr>
      <vt:lpstr>KETENTUAN POKOK DALAM MENENTUKAN JUMLAH PIUTANG</vt:lpstr>
      <vt:lpstr>PENENTUAN BATAS AKHIR PENGAJUAN TAGIHAN</vt:lpstr>
      <vt:lpstr>AKIBAT HUKUM PENGAJUAN PIUTANG SETELAH LEWAT JANGKA WAKTU</vt:lpstr>
      <vt:lpstr>TUGAS KURATOR DALAM PENCOCOKAN PIUTANG</vt:lpstr>
      <vt:lpstr>URUTAN PEMBAYARAN ATAS PIUTANG</vt:lpstr>
      <vt:lpstr>PENGAJUAN TAGIHAN OLEH KREDITOR ASING</vt:lpstr>
      <vt:lpstr>KEWENANGAN KURATOR MENGAKHIRI KONTRAK</vt:lpstr>
      <vt:lpstr>PERJUMPAAN UTANG (SET OFF) MENURUT KUH PERDATA.(PS 1425 DAN 1427)</vt:lpstr>
      <vt:lpstr>PERJUMPAAN UTANG (SET OFF) MENURUT UU KEPAILITAN</vt:lpstr>
      <vt:lpstr>INSOLVENSI DALAM KEPAILITAN</vt:lpstr>
      <vt:lpstr>INSOLVENSI DALAM KEPAILITAN</vt:lpstr>
      <vt:lpstr>LIKUIDASI DAN PEMBERESAN HARTA PAILIT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INSOLVENSI DAN PEMBERESAN HARTA PAILIT</dc:title>
  <dc:creator> </dc:creator>
  <cp:lastModifiedBy> </cp:lastModifiedBy>
  <cp:revision>9</cp:revision>
  <dcterms:created xsi:type="dcterms:W3CDTF">2021-10-04T00:15:03Z</dcterms:created>
  <dcterms:modified xsi:type="dcterms:W3CDTF">2021-10-04T11:27:10Z</dcterms:modified>
</cp:coreProperties>
</file>