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2" r:id="rId4"/>
  </p:sldMasterIdLst>
  <p:sldIdLst>
    <p:sldId id="257" r:id="rId5"/>
    <p:sldId id="258" r:id="rId6"/>
    <p:sldId id="259" r:id="rId7"/>
    <p:sldId id="260" r:id="rId8"/>
    <p:sldId id="261" r:id="rId9"/>
    <p:sldId id="26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41" autoAdjust="0"/>
    <p:restoredTop sz="94619" autoAdjust="0"/>
  </p:normalViewPr>
  <p:slideViewPr>
    <p:cSldViewPr snapToGrid="0">
      <p:cViewPr varScale="1">
        <p:scale>
          <a:sx n="71" d="100"/>
          <a:sy n="71" d="100"/>
        </p:scale>
        <p:origin x="57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70FD8F-0050-42E3-8B3A-6ED7CFB9852E}" type="doc">
      <dgm:prSet loTypeId="urn:microsoft.com/office/officeart/2016/7/layout/RoundedRectangleTimeline" loCatId="process" qsTypeId="urn:microsoft.com/office/officeart/2005/8/quickstyle/simple1" qsCatId="simple" csTypeId="urn:microsoft.com/office/officeart/2005/8/colors/accent1_3" csCatId="accent1" phldr="1"/>
      <dgm:spPr/>
      <dgm:t>
        <a:bodyPr/>
        <a:lstStyle/>
        <a:p>
          <a:endParaRPr lang="en-US"/>
        </a:p>
      </dgm:t>
    </dgm:pt>
    <dgm:pt modelId="{904CC4CE-4742-4D72-B81E-3D05461F20BE}">
      <dgm:prSet custT="1"/>
      <dgm:spPr/>
      <dgm:t>
        <a:bodyPr/>
        <a:lstStyle/>
        <a:p>
          <a:r>
            <a:rPr lang="id-ID" sz="4000" b="1" dirty="0">
              <a:solidFill>
                <a:srgbClr val="002060"/>
              </a:solidFill>
              <a:effectLst/>
              <a:latin typeface="Arial Narrow" panose="020B0606020202030204" pitchFamily="34" charset="0"/>
              <a:ea typeface="Arial MT"/>
              <a:cs typeface="Arial" panose="020B0604020202020204" pitchFamily="34" charset="0"/>
            </a:rPr>
            <a:t>Mekanika Gerak</a:t>
          </a:r>
          <a:endParaRPr lang="en-ID" sz="4000" dirty="0">
            <a:solidFill>
              <a:srgbClr val="002060"/>
            </a:solidFill>
            <a:effectLst/>
            <a:latin typeface="Arial MT"/>
            <a:ea typeface="Arial MT"/>
            <a:cs typeface="Arial MT"/>
          </a:endParaRPr>
        </a:p>
      </dgm:t>
    </dgm:pt>
    <dgm:pt modelId="{407B21A9-50D9-49F1-8099-305C354C9FFD}" type="parTrans" cxnId="{C2528AB6-FA39-48E5-B962-AB02EB6C8906}">
      <dgm:prSet/>
      <dgm:spPr/>
      <dgm:t>
        <a:bodyPr/>
        <a:lstStyle/>
        <a:p>
          <a:endParaRPr lang="en-ID"/>
        </a:p>
      </dgm:t>
    </dgm:pt>
    <dgm:pt modelId="{825C8A02-16B7-4CF6-ADCF-0CE852866779}" type="sibTrans" cxnId="{C2528AB6-FA39-48E5-B962-AB02EB6C8906}">
      <dgm:prSet/>
      <dgm:spPr/>
      <dgm:t>
        <a:bodyPr/>
        <a:lstStyle/>
        <a:p>
          <a:endParaRPr lang="en-ID"/>
        </a:p>
      </dgm:t>
    </dgm:pt>
    <dgm:pt modelId="{777CC783-C3E4-4156-B332-16126D100563}">
      <dgm:prSet custT="1"/>
      <dgm:spPr/>
      <dgm:t>
        <a:bodyPr/>
        <a:lstStyle/>
        <a:p>
          <a:pPr>
            <a:buSzPts val="1200"/>
            <a:buFont typeface="Arial" panose="020B0604020202020204" pitchFamily="34" charset="0"/>
            <a:buAutoNum type="alphaUcPeriod"/>
          </a:pPr>
          <a:r>
            <a:rPr lang="id-ID" sz="3600" b="1" spc="-30" dirty="0">
              <a:solidFill>
                <a:srgbClr val="FFFF00"/>
              </a:solidFill>
              <a:effectLst/>
              <a:latin typeface="Arial Narrow" panose="020B0606020202030204" pitchFamily="34" charset="0"/>
              <a:ea typeface="Arial" panose="020B0604020202020204" pitchFamily="34" charset="0"/>
              <a:cs typeface="Arial" panose="020B0604020202020204" pitchFamily="34" charset="0"/>
            </a:rPr>
            <a:t>Konsep Mekanika Gerak</a:t>
          </a:r>
          <a:endParaRPr lang="en-US" sz="3600" b="1" spc="-30" dirty="0">
            <a:solidFill>
              <a:srgbClr val="FFFF00"/>
            </a:solidFill>
            <a:effectLst/>
            <a:latin typeface="Arial Narrow" panose="020B0606020202030204" pitchFamily="34" charset="0"/>
            <a:ea typeface="Arial" panose="020B0604020202020204" pitchFamily="34" charset="0"/>
            <a:cs typeface="Arial" panose="020B0604020202020204" pitchFamily="34" charset="0"/>
          </a:endParaRPr>
        </a:p>
        <a:p>
          <a:pPr>
            <a:buSzPts val="1200"/>
            <a:buFont typeface="Arial" panose="020B0604020202020204" pitchFamily="34" charset="0"/>
            <a:buAutoNum type="alphaUcPeriod"/>
          </a:pPr>
          <a:r>
            <a:rPr lang="id-ID" sz="1600" dirty="0">
              <a:effectLst/>
              <a:latin typeface="Arial Narrow" panose="020B0606020202030204" pitchFamily="34" charset="0"/>
              <a:ea typeface="Arial MT"/>
              <a:cs typeface="Arial" panose="020B0604020202020204" pitchFamily="34" charset="0"/>
            </a:rPr>
            <a:t>Mekanika gerak sesungguhnya merupakan sebuah studi terhadap pengaruh-pengaruh yang ditimbulkan oleh daya (seperti daya tarik bumi, gesekan, tahanan angin, dsb.) pada benda yang bergerak dan tidak bergerak (Carr, 1997; Bartlett, 1997). </a:t>
          </a:r>
          <a:r>
            <a:rPr lang="id-ID" sz="1600" b="1" spc="-30" dirty="0">
              <a:solidFill>
                <a:srgbClr val="FFFF00"/>
              </a:solidFill>
              <a:effectLst/>
              <a:latin typeface="Arial Narrow" panose="020B0606020202030204" pitchFamily="34" charset="0"/>
              <a:ea typeface="Arial" panose="020B0604020202020204" pitchFamily="34" charset="0"/>
              <a:cs typeface="Arial" panose="020B0604020202020204" pitchFamily="34" charset="0"/>
            </a:rPr>
            <a:t> </a:t>
          </a:r>
          <a:endParaRPr lang="en-ID" sz="1600" b="1" spc="-30" dirty="0">
            <a:solidFill>
              <a:srgbClr val="FFFF00"/>
            </a:solidFill>
            <a:effectLst/>
            <a:latin typeface="Arial" panose="020B0604020202020204" pitchFamily="34" charset="0"/>
            <a:ea typeface="Arial" panose="020B0604020202020204" pitchFamily="34" charset="0"/>
          </a:endParaRPr>
        </a:p>
      </dgm:t>
    </dgm:pt>
    <dgm:pt modelId="{792AA48B-207A-4A43-8D61-4F42349E9162}" type="parTrans" cxnId="{E8DA6A32-BD80-441C-B95D-DB725E210D4F}">
      <dgm:prSet/>
      <dgm:spPr/>
      <dgm:t>
        <a:bodyPr/>
        <a:lstStyle/>
        <a:p>
          <a:endParaRPr lang="en-ID"/>
        </a:p>
      </dgm:t>
    </dgm:pt>
    <dgm:pt modelId="{B4452CC8-6C2B-4DFE-A9DA-923B9217AB56}" type="sibTrans" cxnId="{E8DA6A32-BD80-441C-B95D-DB725E210D4F}">
      <dgm:prSet/>
      <dgm:spPr/>
      <dgm:t>
        <a:bodyPr/>
        <a:lstStyle/>
        <a:p>
          <a:endParaRPr lang="en-ID"/>
        </a:p>
      </dgm:t>
    </dgm:pt>
    <dgm:pt modelId="{AB52B3CC-6563-466D-BFC3-9B6B5AFA0881}" type="pres">
      <dgm:prSet presAssocID="{6A70FD8F-0050-42E3-8B3A-6ED7CFB9852E}" presName="Name0" presStyleCnt="0">
        <dgm:presLayoutVars>
          <dgm:chMax/>
          <dgm:chPref/>
          <dgm:animLvl val="lvl"/>
        </dgm:presLayoutVars>
      </dgm:prSet>
      <dgm:spPr/>
    </dgm:pt>
    <dgm:pt modelId="{1AA42A34-227D-4E46-AC16-C940CC6706C3}" type="pres">
      <dgm:prSet presAssocID="{904CC4CE-4742-4D72-B81E-3D05461F20BE}" presName="composite" presStyleCnt="0"/>
      <dgm:spPr/>
    </dgm:pt>
    <dgm:pt modelId="{0326DC3D-369F-4998-8F4D-8E8738A9CD9E}" type="pres">
      <dgm:prSet presAssocID="{904CC4CE-4742-4D72-B81E-3D05461F20BE}" presName="parent" presStyleLbl="alignNode1" presStyleIdx="0" presStyleCnt="2" custScaleY="149848" custLinFactY="-200000" custLinFactNeighborX="38687" custLinFactNeighborY="-225565">
        <dgm:presLayoutVars>
          <dgm:chMax val="1"/>
          <dgm:chPref val="1"/>
          <dgm:bulletEnabled val="1"/>
        </dgm:presLayoutVars>
      </dgm:prSet>
      <dgm:spPr/>
    </dgm:pt>
    <dgm:pt modelId="{F9173B43-09F3-4689-A6FC-1ACE6654A53D}" type="pres">
      <dgm:prSet presAssocID="{904CC4CE-4742-4D72-B81E-3D05461F20BE}" presName="Childtext" presStyleLbl="revTx" presStyleIdx="0" presStyleCnt="2">
        <dgm:presLayoutVars>
          <dgm:bulletEnabled val="1"/>
        </dgm:presLayoutVars>
      </dgm:prSet>
      <dgm:spPr/>
    </dgm:pt>
    <dgm:pt modelId="{F4A1B2A2-4EF8-4E44-AB08-C5363DC0F2DA}" type="pres">
      <dgm:prSet presAssocID="{904CC4CE-4742-4D72-B81E-3D05461F20BE}" presName="ConnectLine" presStyleLbl="sibTrans1D1" presStyleIdx="0" presStyleCnt="2"/>
      <dgm:spPr>
        <a:noFill/>
        <a:ln w="12700" cap="rnd" cmpd="sng" algn="ctr">
          <a:solidFill>
            <a:schemeClr val="accent1">
              <a:shade val="90000"/>
              <a:hueOff val="0"/>
              <a:satOff val="0"/>
              <a:lumOff val="0"/>
              <a:alphaOff val="0"/>
            </a:schemeClr>
          </a:solidFill>
          <a:prstDash val="dash"/>
        </a:ln>
        <a:effectLst/>
      </dgm:spPr>
    </dgm:pt>
    <dgm:pt modelId="{9B70E13A-79B2-450D-9992-1C7AB27ABA26}" type="pres">
      <dgm:prSet presAssocID="{904CC4CE-4742-4D72-B81E-3D05461F20BE}" presName="ConnectLineEnd" presStyleLbl="lnNode1" presStyleIdx="0" presStyleCnt="2"/>
      <dgm:spPr/>
    </dgm:pt>
    <dgm:pt modelId="{422D275F-F599-4FCB-A479-2FA30EAC8AD5}" type="pres">
      <dgm:prSet presAssocID="{904CC4CE-4742-4D72-B81E-3D05461F20BE}" presName="EmptyPane" presStyleCnt="0"/>
      <dgm:spPr/>
    </dgm:pt>
    <dgm:pt modelId="{3219FE8F-D05D-4FCC-8D52-914771AF1B5D}" type="pres">
      <dgm:prSet presAssocID="{825C8A02-16B7-4CF6-ADCF-0CE852866779}" presName="spaceBetweenRectangles" presStyleCnt="0"/>
      <dgm:spPr/>
    </dgm:pt>
    <dgm:pt modelId="{5035C3A2-27AC-4DDE-A26F-016FD3731814}" type="pres">
      <dgm:prSet presAssocID="{777CC783-C3E4-4156-B332-16126D100563}" presName="composite" presStyleCnt="0"/>
      <dgm:spPr/>
    </dgm:pt>
    <dgm:pt modelId="{56E88BAE-9F4A-4410-BD05-EE849C3C2162}" type="pres">
      <dgm:prSet presAssocID="{777CC783-C3E4-4156-B332-16126D100563}" presName="parent" presStyleLbl="alignNode1" presStyleIdx="1" presStyleCnt="2" custScaleY="760493" custLinFactX="-33329" custLinFactY="29520" custLinFactNeighborX="-100000" custLinFactNeighborY="100000">
        <dgm:presLayoutVars>
          <dgm:chMax val="1"/>
          <dgm:chPref val="1"/>
          <dgm:bulletEnabled val="1"/>
        </dgm:presLayoutVars>
      </dgm:prSet>
      <dgm:spPr/>
    </dgm:pt>
    <dgm:pt modelId="{3D7783CB-BEE2-46E9-BA6B-28BE2D9EE0DF}" type="pres">
      <dgm:prSet presAssocID="{777CC783-C3E4-4156-B332-16126D100563}" presName="Childtext" presStyleLbl="revTx" presStyleIdx="1" presStyleCnt="2">
        <dgm:presLayoutVars>
          <dgm:bulletEnabled val="1"/>
        </dgm:presLayoutVars>
      </dgm:prSet>
      <dgm:spPr/>
    </dgm:pt>
    <dgm:pt modelId="{83573C7A-A9A5-44B7-9A37-05DD637B3836}" type="pres">
      <dgm:prSet presAssocID="{777CC783-C3E4-4156-B332-16126D100563}" presName="ConnectLine" presStyleLbl="sibTrans1D1" presStyleIdx="1" presStyleCnt="2"/>
      <dgm:spPr>
        <a:noFill/>
        <a:ln w="12700" cap="rnd" cmpd="sng" algn="ctr">
          <a:solidFill>
            <a:schemeClr val="accent1">
              <a:shade val="90000"/>
              <a:hueOff val="446212"/>
              <a:satOff val="-8602"/>
              <a:lumOff val="28124"/>
              <a:alphaOff val="0"/>
            </a:schemeClr>
          </a:solidFill>
          <a:prstDash val="dash"/>
        </a:ln>
        <a:effectLst/>
      </dgm:spPr>
    </dgm:pt>
    <dgm:pt modelId="{14816BE3-6D8D-4B45-825B-BD0A12F3C05C}" type="pres">
      <dgm:prSet presAssocID="{777CC783-C3E4-4156-B332-16126D100563}" presName="ConnectLineEnd" presStyleLbl="lnNode1" presStyleIdx="1" presStyleCnt="2"/>
      <dgm:spPr/>
    </dgm:pt>
    <dgm:pt modelId="{1F3F3C46-5D74-4307-A1A2-57C4BF18E00E}" type="pres">
      <dgm:prSet presAssocID="{777CC783-C3E4-4156-B332-16126D100563}" presName="EmptyPane" presStyleCnt="0"/>
      <dgm:spPr/>
    </dgm:pt>
  </dgm:ptLst>
  <dgm:cxnLst>
    <dgm:cxn modelId="{84C67813-55CE-4EBC-9032-03BD847DC17E}" type="presOf" srcId="{6A70FD8F-0050-42E3-8B3A-6ED7CFB9852E}" destId="{AB52B3CC-6563-466D-BFC3-9B6B5AFA0881}" srcOrd="0" destOrd="0" presId="urn:microsoft.com/office/officeart/2016/7/layout/RoundedRectangleTimeline"/>
    <dgm:cxn modelId="{E8DA6A32-BD80-441C-B95D-DB725E210D4F}" srcId="{6A70FD8F-0050-42E3-8B3A-6ED7CFB9852E}" destId="{777CC783-C3E4-4156-B332-16126D100563}" srcOrd="1" destOrd="0" parTransId="{792AA48B-207A-4A43-8D61-4F42349E9162}" sibTransId="{B4452CC8-6C2B-4DFE-A9DA-923B9217AB56}"/>
    <dgm:cxn modelId="{239C2A5B-C523-492A-A761-677E1F574DC0}" type="presOf" srcId="{904CC4CE-4742-4D72-B81E-3D05461F20BE}" destId="{0326DC3D-369F-4998-8F4D-8E8738A9CD9E}" srcOrd="0" destOrd="0" presId="urn:microsoft.com/office/officeart/2016/7/layout/RoundedRectangleTimeline"/>
    <dgm:cxn modelId="{2268A195-76E7-447B-861B-A5DB4A0617E9}" type="presOf" srcId="{777CC783-C3E4-4156-B332-16126D100563}" destId="{56E88BAE-9F4A-4410-BD05-EE849C3C2162}" srcOrd="0" destOrd="0" presId="urn:microsoft.com/office/officeart/2016/7/layout/RoundedRectangleTimeline"/>
    <dgm:cxn modelId="{C2528AB6-FA39-48E5-B962-AB02EB6C8906}" srcId="{6A70FD8F-0050-42E3-8B3A-6ED7CFB9852E}" destId="{904CC4CE-4742-4D72-B81E-3D05461F20BE}" srcOrd="0" destOrd="0" parTransId="{407B21A9-50D9-49F1-8099-305C354C9FFD}" sibTransId="{825C8A02-16B7-4CF6-ADCF-0CE852866779}"/>
    <dgm:cxn modelId="{F0B69048-96E4-4091-8FF2-DC89ABB546F7}" type="presParOf" srcId="{AB52B3CC-6563-466D-BFC3-9B6B5AFA0881}" destId="{1AA42A34-227D-4E46-AC16-C940CC6706C3}" srcOrd="0" destOrd="0" presId="urn:microsoft.com/office/officeart/2016/7/layout/RoundedRectangleTimeline"/>
    <dgm:cxn modelId="{45F81AAF-819D-4EF2-B01C-4AB5FE895908}" type="presParOf" srcId="{1AA42A34-227D-4E46-AC16-C940CC6706C3}" destId="{0326DC3D-369F-4998-8F4D-8E8738A9CD9E}" srcOrd="0" destOrd="0" presId="urn:microsoft.com/office/officeart/2016/7/layout/RoundedRectangleTimeline"/>
    <dgm:cxn modelId="{F2BA8E6C-E6C5-4765-9347-CCB90B8358CB}" type="presParOf" srcId="{1AA42A34-227D-4E46-AC16-C940CC6706C3}" destId="{F9173B43-09F3-4689-A6FC-1ACE6654A53D}" srcOrd="1" destOrd="0" presId="urn:microsoft.com/office/officeart/2016/7/layout/RoundedRectangleTimeline"/>
    <dgm:cxn modelId="{CDB7B799-0851-42FF-9DCE-CC098D904202}" type="presParOf" srcId="{1AA42A34-227D-4E46-AC16-C940CC6706C3}" destId="{F4A1B2A2-4EF8-4E44-AB08-C5363DC0F2DA}" srcOrd="2" destOrd="0" presId="urn:microsoft.com/office/officeart/2016/7/layout/RoundedRectangleTimeline"/>
    <dgm:cxn modelId="{F9C18D73-6A6F-4733-A757-465207E716D6}" type="presParOf" srcId="{1AA42A34-227D-4E46-AC16-C940CC6706C3}" destId="{9B70E13A-79B2-450D-9992-1C7AB27ABA26}" srcOrd="3" destOrd="0" presId="urn:microsoft.com/office/officeart/2016/7/layout/RoundedRectangleTimeline"/>
    <dgm:cxn modelId="{FDE8C97B-3E6A-4567-9434-B764B6429FAB}" type="presParOf" srcId="{1AA42A34-227D-4E46-AC16-C940CC6706C3}" destId="{422D275F-F599-4FCB-A479-2FA30EAC8AD5}" srcOrd="4" destOrd="0" presId="urn:microsoft.com/office/officeart/2016/7/layout/RoundedRectangleTimeline"/>
    <dgm:cxn modelId="{BEE6C865-C324-4D74-9F01-0BED6E607BBD}" type="presParOf" srcId="{AB52B3CC-6563-466D-BFC3-9B6B5AFA0881}" destId="{3219FE8F-D05D-4FCC-8D52-914771AF1B5D}" srcOrd="1" destOrd="0" presId="urn:microsoft.com/office/officeart/2016/7/layout/RoundedRectangleTimeline"/>
    <dgm:cxn modelId="{53AB5C19-A56A-4D48-9FBF-CB6F71B963C0}" type="presParOf" srcId="{AB52B3CC-6563-466D-BFC3-9B6B5AFA0881}" destId="{5035C3A2-27AC-4DDE-A26F-016FD3731814}" srcOrd="2" destOrd="0" presId="urn:microsoft.com/office/officeart/2016/7/layout/RoundedRectangleTimeline"/>
    <dgm:cxn modelId="{C82F2E2B-0382-4AB8-B79F-E0B62202C45E}" type="presParOf" srcId="{5035C3A2-27AC-4DDE-A26F-016FD3731814}" destId="{56E88BAE-9F4A-4410-BD05-EE849C3C2162}" srcOrd="0" destOrd="0" presId="urn:microsoft.com/office/officeart/2016/7/layout/RoundedRectangleTimeline"/>
    <dgm:cxn modelId="{5CC71C54-97F0-4622-A290-936021F65170}" type="presParOf" srcId="{5035C3A2-27AC-4DDE-A26F-016FD3731814}" destId="{3D7783CB-BEE2-46E9-BA6B-28BE2D9EE0DF}" srcOrd="1" destOrd="0" presId="urn:microsoft.com/office/officeart/2016/7/layout/RoundedRectangleTimeline"/>
    <dgm:cxn modelId="{375FB2DE-168C-4A67-93EF-16527513C5E9}" type="presParOf" srcId="{5035C3A2-27AC-4DDE-A26F-016FD3731814}" destId="{83573C7A-A9A5-44B7-9A37-05DD637B3836}" srcOrd="2" destOrd="0" presId="urn:microsoft.com/office/officeart/2016/7/layout/RoundedRectangleTimeline"/>
    <dgm:cxn modelId="{87949703-359C-4CB9-8BC0-A1E628AF625A}" type="presParOf" srcId="{5035C3A2-27AC-4DDE-A26F-016FD3731814}" destId="{14816BE3-6D8D-4B45-825B-BD0A12F3C05C}" srcOrd="3" destOrd="0" presId="urn:microsoft.com/office/officeart/2016/7/layout/RoundedRectangleTimeline"/>
    <dgm:cxn modelId="{D90D995D-C7F3-45B8-A670-F42110DB1F96}" type="presParOf" srcId="{5035C3A2-27AC-4DDE-A26F-016FD3731814}" destId="{1F3F3C46-5D74-4307-A1A2-57C4BF18E00E}" srcOrd="4" destOrd="0" presId="urn:microsoft.com/office/officeart/2016/7/layout/RoundedRectangle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26DC3D-369F-4998-8F4D-8E8738A9CD9E}">
      <dsp:nvSpPr>
        <dsp:cNvPr id="0" name=""/>
        <dsp:cNvSpPr/>
      </dsp:nvSpPr>
      <dsp:spPr>
        <a:xfrm rot="16200000">
          <a:off x="4774785" y="-1795857"/>
          <a:ext cx="544515" cy="4136231"/>
        </a:xfrm>
        <a:prstGeom prst="round2SameRect">
          <a:avLst/>
        </a:prstGeom>
        <a:solidFill>
          <a:schemeClr val="accent1">
            <a:shade val="80000"/>
            <a:hueOff val="0"/>
            <a:satOff val="0"/>
            <a:lumOff val="0"/>
            <a:alphaOff val="0"/>
          </a:schemeClr>
        </a:solidFill>
        <a:ln w="2222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0" tIns="304800" rIns="304800" bIns="304800" numCol="1" spcCol="1270" anchor="ctr" anchorCtr="1">
          <a:noAutofit/>
        </a:bodyPr>
        <a:lstStyle/>
        <a:p>
          <a:pPr marL="0" lvl="0" indent="0" algn="ctr" defTabSz="1778000">
            <a:lnSpc>
              <a:spcPct val="90000"/>
            </a:lnSpc>
            <a:spcBef>
              <a:spcPct val="0"/>
            </a:spcBef>
            <a:spcAft>
              <a:spcPct val="35000"/>
            </a:spcAft>
            <a:buNone/>
          </a:pPr>
          <a:r>
            <a:rPr lang="id-ID" sz="4000" b="1" kern="1200" dirty="0">
              <a:solidFill>
                <a:srgbClr val="002060"/>
              </a:solidFill>
              <a:effectLst/>
              <a:latin typeface="Arial Narrow" panose="020B0606020202030204" pitchFamily="34" charset="0"/>
              <a:ea typeface="Arial MT"/>
              <a:cs typeface="Arial" panose="020B0604020202020204" pitchFamily="34" charset="0"/>
            </a:rPr>
            <a:t>Mekanika Gerak</a:t>
          </a:r>
          <a:endParaRPr lang="en-ID" sz="4000" kern="1200" dirty="0">
            <a:solidFill>
              <a:srgbClr val="002060"/>
            </a:solidFill>
            <a:effectLst/>
            <a:latin typeface="Arial MT"/>
            <a:ea typeface="Arial MT"/>
            <a:cs typeface="Arial MT"/>
          </a:endParaRPr>
        </a:p>
      </dsp:txBody>
      <dsp:txXfrm rot="5400000">
        <a:off x="3005509" y="26581"/>
        <a:ext cx="4109650" cy="491353"/>
      </dsp:txXfrm>
    </dsp:sp>
    <dsp:sp modelId="{F9173B43-09F3-4689-A6FC-1ACE6654A53D}">
      <dsp:nvSpPr>
        <dsp:cNvPr id="0" name=""/>
        <dsp:cNvSpPr/>
      </dsp:nvSpPr>
      <dsp:spPr>
        <a:xfrm>
          <a:off x="1378743" y="0"/>
          <a:ext cx="4136231" cy="1271825"/>
        </a:xfrm>
        <a:prstGeom prst="rect">
          <a:avLst/>
        </a:prstGeom>
        <a:noFill/>
        <a:ln>
          <a:noFill/>
        </a:ln>
        <a:effectLst/>
      </dsp:spPr>
      <dsp:style>
        <a:lnRef idx="0">
          <a:scrgbClr r="0" g="0" b="0"/>
        </a:lnRef>
        <a:fillRef idx="0">
          <a:scrgbClr r="0" g="0" b="0"/>
        </a:fillRef>
        <a:effectRef idx="0">
          <a:scrgbClr r="0" g="0" b="0"/>
        </a:effectRef>
        <a:fontRef idx="minor"/>
      </dsp:style>
    </dsp:sp>
    <dsp:sp modelId="{F4A1B2A2-4EF8-4E44-AB08-C5363DC0F2DA}">
      <dsp:nvSpPr>
        <dsp:cNvPr id="0" name=""/>
        <dsp:cNvSpPr/>
      </dsp:nvSpPr>
      <dsp:spPr>
        <a:xfrm>
          <a:off x="3446859" y="1344501"/>
          <a:ext cx="0" cy="290702"/>
        </a:xfrm>
        <a:prstGeom prst="line">
          <a:avLst/>
        </a:prstGeom>
        <a:noFill/>
        <a:ln w="12700" cap="rnd" cmpd="sng" algn="ctr">
          <a:solidFill>
            <a:schemeClr val="accent1">
              <a:shade val="90000"/>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9B70E13A-79B2-450D-9992-1C7AB27ABA26}">
      <dsp:nvSpPr>
        <dsp:cNvPr id="0" name=""/>
        <dsp:cNvSpPr/>
      </dsp:nvSpPr>
      <dsp:spPr>
        <a:xfrm>
          <a:off x="3410521" y="1271825"/>
          <a:ext cx="72675" cy="72675"/>
        </a:xfrm>
        <a:prstGeom prst="ellipse">
          <a:avLst/>
        </a:prstGeom>
        <a:solidFill>
          <a:schemeClr val="accent1">
            <a:shade val="8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E88BAE-9F4A-4410-BD05-EE849C3C2162}">
      <dsp:nvSpPr>
        <dsp:cNvPr id="0" name=""/>
        <dsp:cNvSpPr/>
      </dsp:nvSpPr>
      <dsp:spPr>
        <a:xfrm rot="5400000">
          <a:off x="686560" y="183936"/>
          <a:ext cx="2763469" cy="4136231"/>
        </a:xfrm>
        <a:prstGeom prst="round2SameRect">
          <a:avLst/>
        </a:prstGeom>
        <a:solidFill>
          <a:schemeClr val="accent1">
            <a:shade val="80000"/>
            <a:hueOff val="446191"/>
            <a:satOff val="-9058"/>
            <a:lumOff val="30677"/>
            <a:alphaOff val="0"/>
          </a:schemeClr>
        </a:solidFill>
        <a:ln w="22225" cap="rnd" cmpd="sng" algn="ctr">
          <a:solidFill>
            <a:schemeClr val="accent1">
              <a:shade val="80000"/>
              <a:hueOff val="446191"/>
              <a:satOff val="-9058"/>
              <a:lumOff val="3067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274320" rIns="274320" bIns="274320" numCol="1" spcCol="1270" anchor="ctr" anchorCtr="1">
          <a:noAutofit/>
        </a:bodyPr>
        <a:lstStyle/>
        <a:p>
          <a:pPr marL="0" lvl="0" indent="0" algn="ctr" defTabSz="1600200">
            <a:lnSpc>
              <a:spcPct val="90000"/>
            </a:lnSpc>
            <a:spcBef>
              <a:spcPct val="0"/>
            </a:spcBef>
            <a:spcAft>
              <a:spcPct val="35000"/>
            </a:spcAft>
            <a:buSzPts val="1200"/>
            <a:buFont typeface="Arial" panose="020B0604020202020204" pitchFamily="34" charset="0"/>
            <a:buNone/>
          </a:pPr>
          <a:r>
            <a:rPr lang="id-ID" sz="3600" b="1" kern="1200" spc="-30" dirty="0">
              <a:solidFill>
                <a:srgbClr val="FFFF00"/>
              </a:solidFill>
              <a:effectLst/>
              <a:latin typeface="Arial Narrow" panose="020B0606020202030204" pitchFamily="34" charset="0"/>
              <a:ea typeface="Arial" panose="020B0604020202020204" pitchFamily="34" charset="0"/>
              <a:cs typeface="Arial" panose="020B0604020202020204" pitchFamily="34" charset="0"/>
            </a:rPr>
            <a:t>Konsep Mekanika Gerak</a:t>
          </a:r>
          <a:endParaRPr lang="en-US" sz="3600" b="1" kern="1200" spc="-30" dirty="0">
            <a:solidFill>
              <a:srgbClr val="FFFF00"/>
            </a:solidFill>
            <a:effectLst/>
            <a:latin typeface="Arial Narrow" panose="020B0606020202030204" pitchFamily="34" charset="0"/>
            <a:ea typeface="Arial" panose="020B0604020202020204" pitchFamily="34" charset="0"/>
            <a:cs typeface="Arial" panose="020B0604020202020204" pitchFamily="34" charset="0"/>
          </a:endParaRPr>
        </a:p>
        <a:p>
          <a:pPr marL="0" lvl="0" indent="0" algn="ctr" defTabSz="1600200">
            <a:lnSpc>
              <a:spcPct val="90000"/>
            </a:lnSpc>
            <a:spcBef>
              <a:spcPct val="0"/>
            </a:spcBef>
            <a:spcAft>
              <a:spcPct val="35000"/>
            </a:spcAft>
            <a:buSzPts val="1200"/>
            <a:buFont typeface="Arial" panose="020B0604020202020204" pitchFamily="34" charset="0"/>
            <a:buNone/>
          </a:pPr>
          <a:r>
            <a:rPr lang="id-ID" sz="1600" kern="1200" dirty="0">
              <a:effectLst/>
              <a:latin typeface="Arial Narrow" panose="020B0606020202030204" pitchFamily="34" charset="0"/>
              <a:ea typeface="Arial MT"/>
              <a:cs typeface="Arial" panose="020B0604020202020204" pitchFamily="34" charset="0"/>
            </a:rPr>
            <a:t>Mekanika gerak sesungguhnya merupakan sebuah studi terhadap pengaruh-pengaruh yang ditimbulkan oleh daya (seperti daya tarik bumi, gesekan, tahanan angin, dsb.) pada benda yang bergerak dan tidak bergerak (Carr, 1997; Bartlett, 1997). </a:t>
          </a:r>
          <a:r>
            <a:rPr lang="id-ID" sz="1600" b="1" kern="1200" spc="-30" dirty="0">
              <a:solidFill>
                <a:srgbClr val="FFFF00"/>
              </a:solidFill>
              <a:effectLst/>
              <a:latin typeface="Arial Narrow" panose="020B0606020202030204" pitchFamily="34" charset="0"/>
              <a:ea typeface="Arial" panose="020B0604020202020204" pitchFamily="34" charset="0"/>
              <a:cs typeface="Arial" panose="020B0604020202020204" pitchFamily="34" charset="0"/>
            </a:rPr>
            <a:t> </a:t>
          </a:r>
          <a:endParaRPr lang="en-ID" sz="1600" b="1" kern="1200" spc="-30" dirty="0">
            <a:solidFill>
              <a:srgbClr val="FFFF00"/>
            </a:solidFill>
            <a:effectLst/>
            <a:latin typeface="Arial" panose="020B0604020202020204" pitchFamily="34" charset="0"/>
            <a:ea typeface="Arial" panose="020B0604020202020204" pitchFamily="34" charset="0"/>
          </a:endParaRPr>
        </a:p>
      </dsp:txBody>
      <dsp:txXfrm rot="-5400000">
        <a:off x="180" y="1005218"/>
        <a:ext cx="4001330" cy="2493667"/>
      </dsp:txXfrm>
    </dsp:sp>
    <dsp:sp modelId="{3D7783CB-BEE2-46E9-BA6B-28BE2D9EE0DF}">
      <dsp:nvSpPr>
        <dsp:cNvPr id="0" name=""/>
        <dsp:cNvSpPr/>
      </dsp:nvSpPr>
      <dsp:spPr>
        <a:xfrm>
          <a:off x="5514974" y="2361961"/>
          <a:ext cx="4136231" cy="1271825"/>
        </a:xfrm>
        <a:prstGeom prst="rect">
          <a:avLst/>
        </a:prstGeom>
        <a:noFill/>
        <a:ln>
          <a:noFill/>
        </a:ln>
        <a:effectLst/>
      </dsp:spPr>
      <dsp:style>
        <a:lnRef idx="0">
          <a:scrgbClr r="0" g="0" b="0"/>
        </a:lnRef>
        <a:fillRef idx="0">
          <a:scrgbClr r="0" g="0" b="0"/>
        </a:fillRef>
        <a:effectRef idx="0">
          <a:scrgbClr r="0" g="0" b="0"/>
        </a:effectRef>
        <a:fontRef idx="minor"/>
      </dsp:style>
    </dsp:sp>
    <dsp:sp modelId="{83573C7A-A9A5-44B7-9A37-05DD637B3836}">
      <dsp:nvSpPr>
        <dsp:cNvPr id="0" name=""/>
        <dsp:cNvSpPr/>
      </dsp:nvSpPr>
      <dsp:spPr>
        <a:xfrm>
          <a:off x="7583090" y="1998582"/>
          <a:ext cx="0" cy="290702"/>
        </a:xfrm>
        <a:prstGeom prst="line">
          <a:avLst/>
        </a:prstGeom>
        <a:noFill/>
        <a:ln w="12700" cap="rnd" cmpd="sng" algn="ctr">
          <a:solidFill>
            <a:schemeClr val="accent1">
              <a:shade val="90000"/>
              <a:hueOff val="446212"/>
              <a:satOff val="-8602"/>
              <a:lumOff val="28124"/>
              <a:alphaOff val="0"/>
            </a:schemeClr>
          </a:solidFill>
          <a:prstDash val="dash"/>
        </a:ln>
        <a:effectLst/>
      </dsp:spPr>
      <dsp:style>
        <a:lnRef idx="1">
          <a:scrgbClr r="0" g="0" b="0"/>
        </a:lnRef>
        <a:fillRef idx="0">
          <a:scrgbClr r="0" g="0" b="0"/>
        </a:fillRef>
        <a:effectRef idx="0">
          <a:scrgbClr r="0" g="0" b="0"/>
        </a:effectRef>
        <a:fontRef idx="minor"/>
      </dsp:style>
    </dsp:sp>
    <dsp:sp modelId="{14816BE3-6D8D-4B45-825B-BD0A12F3C05C}">
      <dsp:nvSpPr>
        <dsp:cNvPr id="0" name=""/>
        <dsp:cNvSpPr/>
      </dsp:nvSpPr>
      <dsp:spPr>
        <a:xfrm>
          <a:off x="7546752" y="2289285"/>
          <a:ext cx="72675" cy="72675"/>
        </a:xfrm>
        <a:prstGeom prst="ellipse">
          <a:avLst/>
        </a:prstGeom>
        <a:solidFill>
          <a:schemeClr val="accent1">
            <a:shade val="80000"/>
            <a:hueOff val="446191"/>
            <a:satOff val="-9058"/>
            <a:lumOff val="30677"/>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10/2/2023</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9001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10/2/2023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8359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10/2/2023</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88849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10/2/2023</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52443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10/2/2023</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668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10/2/2023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83323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10/2/2023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48046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10/2/2023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3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10/2/2023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49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10/2/2023</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6176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10/2/2023</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73289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10/2/2023</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0089789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11" r:id="rId5"/>
    <p:sldLayoutId id="2147483760" r:id="rId6"/>
    <p:sldLayoutId id="2147483762" r:id="rId7"/>
    <p:sldLayoutId id="2147483706" r:id="rId8"/>
    <p:sldLayoutId id="2147483709" r:id="rId9"/>
    <p:sldLayoutId id="2147483707" r:id="rId10"/>
    <p:sldLayoutId id="2147483708" r:id="rId11"/>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6D7A0BC-0046-4CAA-8E7F-DCAFE511E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A08C197F-F376-46BB-BA49-AAEDCF52F8C9}"/>
              </a:ext>
            </a:extLst>
          </p:cNvPr>
          <p:cNvPicPr>
            <a:picLocks noChangeAspect="1"/>
          </p:cNvPicPr>
          <p:nvPr/>
        </p:nvPicPr>
        <p:blipFill>
          <a:blip r:embed="rId2"/>
          <a:stretch>
            <a:fillRect/>
          </a:stretch>
        </p:blipFill>
        <p:spPr>
          <a:xfrm>
            <a:off x="2144630" y="509841"/>
            <a:ext cx="2139881" cy="1450322"/>
          </a:xfrm>
          <a:prstGeom prst="rect">
            <a:avLst/>
          </a:prstGeom>
        </p:spPr>
      </p:pic>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rot="10800000" flipV="1">
            <a:off x="2256654" y="2595098"/>
            <a:ext cx="10364715" cy="898645"/>
          </a:xfrm>
        </p:spPr>
        <p:txBody>
          <a:bodyPr>
            <a:normAutofit fontScale="90000"/>
          </a:bodyPr>
          <a:lstStyle/>
          <a:p>
            <a:r>
              <a:rPr kumimoji="0" lang="en-US" sz="54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9EAE51"/>
                  </a:outerShdw>
                </a:effectLst>
                <a:uLnTx/>
                <a:uFillTx/>
                <a:latin typeface="Garamond" panose="02020404030301010803"/>
                <a:ea typeface="+mj-ea"/>
                <a:cs typeface="+mj-cs"/>
              </a:rPr>
              <a:t>MATA KULIAH</a:t>
            </a:r>
            <a:br>
              <a:rPr kumimoji="0" lang="en-US" sz="5400" b="0" i="0" u="none" strike="noStrike" kern="1200" cap="none" spc="0" normalizeH="0" baseline="0" noProof="0" dirty="0">
                <a:ln w="3175" cmpd="sng">
                  <a:noFill/>
                </a:ln>
                <a:solidFill>
                  <a:prstClr val="black">
                    <a:lumMod val="85000"/>
                    <a:lumOff val="15000"/>
                  </a:prstClr>
                </a:solidFill>
                <a:effectLst/>
                <a:uLnTx/>
                <a:uFillTx/>
                <a:latin typeface="Garamond" panose="02020404030301010803"/>
                <a:ea typeface="+mj-ea"/>
                <a:cs typeface="+mj-cs"/>
              </a:rPr>
            </a:br>
            <a:r>
              <a:rPr kumimoji="0" lang="en-US" sz="5400" b="0" i="0" u="none" strike="noStrike" kern="1200" cap="none" spc="0" normalizeH="0" baseline="0" noProof="0" dirty="0">
                <a:ln w="0"/>
                <a:gradFill>
                  <a:gsLst>
                    <a:gs pos="0">
                      <a:srgbClr val="9EAE51">
                        <a:lumMod val="50000"/>
                      </a:srgbClr>
                    </a:gs>
                    <a:gs pos="50000">
                      <a:srgbClr val="9EAE51"/>
                    </a:gs>
                    <a:gs pos="100000">
                      <a:srgbClr val="9EAE51">
                        <a:lumMod val="60000"/>
                        <a:lumOff val="40000"/>
                      </a:srgbClr>
                    </a:gs>
                  </a:gsLst>
                  <a:lin ang="5400000"/>
                </a:gradFill>
                <a:effectLst>
                  <a:reflection blurRad="6350" stA="53000" endA="300" endPos="35500" dir="5400000" sy="-90000" algn="bl" rotWithShape="0"/>
                </a:effectLst>
                <a:uLnTx/>
                <a:uFillTx/>
                <a:latin typeface="Garamond" panose="02020404030301010803"/>
                <a:ea typeface="+mj-ea"/>
                <a:cs typeface="+mj-cs"/>
              </a:rPr>
              <a:t>BIOMEKANIKA OLAHRAGA</a:t>
            </a:r>
            <a:endParaRPr lang="en-US" dirty="0"/>
          </a:p>
        </p:txBody>
      </p:sp>
      <p:sp>
        <p:nvSpPr>
          <p:cNvPr id="20" name="Rectangle 19">
            <a:extLst>
              <a:ext uri="{FF2B5EF4-FFF2-40B4-BE49-F238E27FC236}">
                <a16:creationId xmlns:a16="http://schemas.microsoft.com/office/drawing/2014/main" id="{E7C6334F-6411-41EC-AD7D-179EDD8B5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E6B02CEE-3AF8-4349-9B3E-8970E6DF62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AAA01CF0-3FB5-44EB-B7DE-F2E86374C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6" name="Picture 5" descr="abstract image">
            <a:extLst>
              <a:ext uri="{FF2B5EF4-FFF2-40B4-BE49-F238E27FC236}">
                <a16:creationId xmlns:a16="http://schemas.microsoft.com/office/drawing/2014/main" id="{F1A8C364-94D4-4630-BAD0-78722F347055}"/>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84800" y="3428999"/>
            <a:ext cx="11260667" cy="3079375"/>
          </a:xfrm>
          <a:prstGeom prst="rect">
            <a:avLst/>
          </a:prstGeom>
        </p:spPr>
      </p:pic>
      <p:pic>
        <p:nvPicPr>
          <p:cNvPr id="4" name="Picture 3">
            <a:extLst>
              <a:ext uri="{FF2B5EF4-FFF2-40B4-BE49-F238E27FC236}">
                <a16:creationId xmlns:a16="http://schemas.microsoft.com/office/drawing/2014/main" id="{AAF540EC-07B9-4BF9-B7F8-186D7417C5EE}"/>
              </a:ext>
            </a:extLst>
          </p:cNvPr>
          <p:cNvPicPr>
            <a:picLocks noChangeAspect="1"/>
          </p:cNvPicPr>
          <p:nvPr/>
        </p:nvPicPr>
        <p:blipFill>
          <a:blip r:embed="rId4"/>
          <a:stretch>
            <a:fillRect/>
          </a:stretch>
        </p:blipFill>
        <p:spPr>
          <a:xfrm>
            <a:off x="446534" y="570155"/>
            <a:ext cx="1822862" cy="1390008"/>
          </a:xfrm>
          <a:prstGeom prst="rect">
            <a:avLst/>
          </a:prstGeom>
        </p:spPr>
      </p:pic>
      <p:pic>
        <p:nvPicPr>
          <p:cNvPr id="7" name="Picture 6">
            <a:extLst>
              <a:ext uri="{FF2B5EF4-FFF2-40B4-BE49-F238E27FC236}">
                <a16:creationId xmlns:a16="http://schemas.microsoft.com/office/drawing/2014/main" id="{1201C478-0203-43B3-B224-F07171E64039}"/>
              </a:ext>
            </a:extLst>
          </p:cNvPr>
          <p:cNvPicPr>
            <a:picLocks noChangeAspect="1"/>
          </p:cNvPicPr>
          <p:nvPr/>
        </p:nvPicPr>
        <p:blipFill>
          <a:blip r:embed="rId5"/>
          <a:stretch>
            <a:fillRect/>
          </a:stretch>
        </p:blipFill>
        <p:spPr>
          <a:xfrm>
            <a:off x="7017941" y="634935"/>
            <a:ext cx="1621677" cy="1396105"/>
          </a:xfrm>
          <a:prstGeom prst="rect">
            <a:avLst/>
          </a:prstGeom>
        </p:spPr>
      </p:pic>
      <p:pic>
        <p:nvPicPr>
          <p:cNvPr id="8" name="Picture 7">
            <a:extLst>
              <a:ext uri="{FF2B5EF4-FFF2-40B4-BE49-F238E27FC236}">
                <a16:creationId xmlns:a16="http://schemas.microsoft.com/office/drawing/2014/main" id="{039A812A-6414-4835-B343-57A71FB216B1}"/>
              </a:ext>
            </a:extLst>
          </p:cNvPr>
          <p:cNvPicPr>
            <a:picLocks noChangeAspect="1"/>
          </p:cNvPicPr>
          <p:nvPr/>
        </p:nvPicPr>
        <p:blipFill>
          <a:blip r:embed="rId6"/>
          <a:stretch>
            <a:fillRect/>
          </a:stretch>
        </p:blipFill>
        <p:spPr>
          <a:xfrm>
            <a:off x="8639618" y="580030"/>
            <a:ext cx="3426249" cy="1444877"/>
          </a:xfrm>
          <a:prstGeom prst="rect">
            <a:avLst/>
          </a:prstGeom>
        </p:spPr>
      </p:pic>
    </p:spTree>
    <p:extLst>
      <p:ext uri="{BB962C8B-B14F-4D97-AF65-F5344CB8AC3E}">
        <p14:creationId xmlns:p14="http://schemas.microsoft.com/office/powerpoint/2010/main" val="2475805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62972-3449-42D1-8185-B4BEFD52AB44}"/>
              </a:ext>
            </a:extLst>
          </p:cNvPr>
          <p:cNvSpPr>
            <a:spLocks noGrp="1"/>
          </p:cNvSpPr>
          <p:nvPr>
            <p:ph type="title"/>
          </p:nvPr>
        </p:nvSpPr>
        <p:spPr/>
        <p:txBody>
          <a:bodyPr/>
          <a:lstStyle/>
          <a:p>
            <a:r>
              <a:rPr lang="en-US" dirty="0"/>
              <a:t>PERTEMUAN II BIOMEKANIKA OLAHRAGA</a:t>
            </a:r>
          </a:p>
        </p:txBody>
      </p:sp>
      <p:graphicFrame>
        <p:nvGraphicFramePr>
          <p:cNvPr id="4" name="Content Placeholder 2" descr="timeline">
            <a:extLst>
              <a:ext uri="{FF2B5EF4-FFF2-40B4-BE49-F238E27FC236}">
                <a16:creationId xmlns:a16="http://schemas.microsoft.com/office/drawing/2014/main" id="{FF3F0D82-0AA6-45C3-8367-955CBFA02ED6}"/>
              </a:ext>
            </a:extLst>
          </p:cNvPr>
          <p:cNvGraphicFramePr>
            <a:graphicFrameLocks noGrp="1"/>
          </p:cNvGraphicFramePr>
          <p:nvPr>
            <p:ph idx="1"/>
            <p:extLst>
              <p:ext uri="{D42A27DB-BD31-4B8C-83A1-F6EECF244321}">
                <p14:modId xmlns:p14="http://schemas.microsoft.com/office/powerpoint/2010/main" val="2196767295"/>
              </p:ext>
            </p:extLst>
          </p:nvPr>
        </p:nvGraphicFramePr>
        <p:xfrm>
          <a:off x="581025" y="2341563"/>
          <a:ext cx="11029950" cy="36337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0747B040-D195-4386-B6DC-697CF538AB72}"/>
              </a:ext>
            </a:extLst>
          </p:cNvPr>
          <p:cNvPicPr>
            <a:picLocks noChangeAspect="1"/>
          </p:cNvPicPr>
          <p:nvPr/>
        </p:nvPicPr>
        <p:blipFill>
          <a:blip r:embed="rId7"/>
          <a:stretch>
            <a:fillRect/>
          </a:stretch>
        </p:blipFill>
        <p:spPr>
          <a:xfrm>
            <a:off x="7113494" y="3004376"/>
            <a:ext cx="4719917" cy="2970974"/>
          </a:xfrm>
          <a:prstGeom prst="rect">
            <a:avLst/>
          </a:prstGeom>
        </p:spPr>
      </p:pic>
    </p:spTree>
    <p:extLst>
      <p:ext uri="{BB962C8B-B14F-4D97-AF65-F5344CB8AC3E}">
        <p14:creationId xmlns:p14="http://schemas.microsoft.com/office/powerpoint/2010/main" val="263784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15E80-554C-4EEA-B2E5-0B59D414A5F8}"/>
              </a:ext>
            </a:extLst>
          </p:cNvPr>
          <p:cNvSpPr>
            <a:spLocks noGrp="1"/>
          </p:cNvSpPr>
          <p:nvPr>
            <p:ph type="title"/>
          </p:nvPr>
        </p:nvSpPr>
        <p:spPr/>
        <p:txBody>
          <a:bodyPr>
            <a:normAutofit fontScale="90000"/>
          </a:bodyPr>
          <a:lstStyle/>
          <a:p>
            <a:pPr marL="342900" lvl="0" indent="-342900">
              <a:lnSpc>
                <a:spcPct val="150000"/>
              </a:lnSpc>
              <a:spcBef>
                <a:spcPts val="380"/>
              </a:spcBef>
              <a:spcAft>
                <a:spcPts val="0"/>
              </a:spcAft>
            </a:pPr>
            <a:r>
              <a:rPr lang="id-ID" sz="2800" b="1" spc="-30" dirty="0">
                <a:effectLst/>
                <a:latin typeface="Arial Narrow" panose="020B0606020202030204" pitchFamily="34" charset="0"/>
                <a:ea typeface="Arial" panose="020B0604020202020204" pitchFamily="34" charset="0"/>
                <a:cs typeface="Arial" panose="020B0604020202020204" pitchFamily="34" charset="0"/>
              </a:rPr>
              <a:t>Prinsip-Prinsip Mekanika Dalam olahraga</a:t>
            </a:r>
            <a:br>
              <a:rPr lang="en-ID" sz="2800" spc="-30" dirty="0">
                <a:effectLst/>
                <a:latin typeface="Arial MT"/>
                <a:ea typeface="Arial" panose="020B0604020202020204" pitchFamily="34" charset="0"/>
                <a:cs typeface="Arial MT"/>
              </a:rPr>
            </a:br>
            <a:endParaRPr lang="en-ID" dirty="0"/>
          </a:p>
        </p:txBody>
      </p:sp>
      <p:sp>
        <p:nvSpPr>
          <p:cNvPr id="3" name="Content Placeholder 2">
            <a:extLst>
              <a:ext uri="{FF2B5EF4-FFF2-40B4-BE49-F238E27FC236}">
                <a16:creationId xmlns:a16="http://schemas.microsoft.com/office/drawing/2014/main" id="{389EB221-B0A1-4BE3-BB9F-44395D36DAFC}"/>
              </a:ext>
            </a:extLst>
          </p:cNvPr>
          <p:cNvSpPr>
            <a:spLocks noGrp="1"/>
          </p:cNvSpPr>
          <p:nvPr>
            <p:ph idx="1"/>
          </p:nvPr>
        </p:nvSpPr>
        <p:spPr/>
        <p:txBody>
          <a:bodyPr/>
          <a:lstStyle/>
          <a:p>
            <a:pPr algn="just"/>
            <a:r>
              <a:rPr lang="id-ID" sz="1800" dirty="0">
                <a:effectLst/>
                <a:latin typeface="Arial Narrow" panose="020B0606020202030204" pitchFamily="34" charset="0"/>
                <a:ea typeface="Arial MT"/>
                <a:cs typeface="Arial" panose="020B0604020202020204" pitchFamily="34" charset="0"/>
              </a:rPr>
              <a:t>Prinsip mekanika tidak lain adalah ketentuan mendasar yang mengatur aksi manusia. Misalnya jika seorang pelatih dan atlet mengerti ciri-ciri dan cara kerja daya tarik bumi, mereka akan tahu apa yang harus dilakukan untuk melawan pengaruh daya tadi, dan sekaligus dapat memanfaatkannya. Seorang pelomcat indah yang menyadari bahwa daya tarik bumi beraksi secara tegak lurus pada permukaan tanah akan memiliki pengertian yang lebih baik dalam hal tolakan yang bagaimana yang memberikan jalur layangan yang optimal untuk lompatan. </a:t>
            </a:r>
            <a:endParaRPr lang="en-ID" dirty="0"/>
          </a:p>
        </p:txBody>
      </p:sp>
      <p:pic>
        <p:nvPicPr>
          <p:cNvPr id="4" name="Picture 3">
            <a:extLst>
              <a:ext uri="{FF2B5EF4-FFF2-40B4-BE49-F238E27FC236}">
                <a16:creationId xmlns:a16="http://schemas.microsoft.com/office/drawing/2014/main" id="{B76A35AA-72E8-4C6E-8A39-6F99BE4DFD9C}"/>
              </a:ext>
            </a:extLst>
          </p:cNvPr>
          <p:cNvPicPr>
            <a:picLocks noChangeAspect="1"/>
          </p:cNvPicPr>
          <p:nvPr/>
        </p:nvPicPr>
        <p:blipFill>
          <a:blip r:embed="rId2"/>
          <a:stretch>
            <a:fillRect/>
          </a:stretch>
        </p:blipFill>
        <p:spPr>
          <a:xfrm>
            <a:off x="953059" y="1695450"/>
            <a:ext cx="6442823" cy="1733550"/>
          </a:xfrm>
          <a:prstGeom prst="rect">
            <a:avLst/>
          </a:prstGeom>
        </p:spPr>
      </p:pic>
    </p:spTree>
    <p:extLst>
      <p:ext uri="{BB962C8B-B14F-4D97-AF65-F5344CB8AC3E}">
        <p14:creationId xmlns:p14="http://schemas.microsoft.com/office/powerpoint/2010/main" val="2896147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21C92-41AB-45D7-88A7-2FC3ED4A6548}"/>
              </a:ext>
            </a:extLst>
          </p:cNvPr>
          <p:cNvSpPr>
            <a:spLocks noGrp="1"/>
          </p:cNvSpPr>
          <p:nvPr>
            <p:ph type="title"/>
          </p:nvPr>
        </p:nvSpPr>
        <p:spPr/>
        <p:txBody>
          <a:bodyPr/>
          <a:lstStyle/>
          <a:p>
            <a:r>
              <a:rPr lang="en-US" dirty="0"/>
              <a:t>GURU ATAU PELATIH BAGI SEORANG ATLIT</a:t>
            </a:r>
            <a:endParaRPr lang="en-ID" dirty="0"/>
          </a:p>
        </p:txBody>
      </p:sp>
      <p:sp>
        <p:nvSpPr>
          <p:cNvPr id="3" name="Content Placeholder 2">
            <a:extLst>
              <a:ext uri="{FF2B5EF4-FFF2-40B4-BE49-F238E27FC236}">
                <a16:creationId xmlns:a16="http://schemas.microsoft.com/office/drawing/2014/main" id="{77164D0E-421C-4F53-B258-F3BF80D3CA9B}"/>
              </a:ext>
            </a:extLst>
          </p:cNvPr>
          <p:cNvSpPr>
            <a:spLocks noGrp="1"/>
          </p:cNvSpPr>
          <p:nvPr>
            <p:ph idx="1"/>
          </p:nvPr>
        </p:nvSpPr>
        <p:spPr/>
        <p:txBody>
          <a:bodyPr/>
          <a:lstStyle/>
          <a:p>
            <a:pPr marL="355600" indent="544830" algn="just">
              <a:lnSpc>
                <a:spcPct val="150000"/>
              </a:lnSpc>
              <a:spcBef>
                <a:spcPts val="380"/>
              </a:spcBef>
              <a:spcAft>
                <a:spcPts val="0"/>
              </a:spcAft>
            </a:pPr>
            <a:r>
              <a:rPr lang="id-ID" sz="1800" dirty="0">
                <a:effectLst/>
                <a:latin typeface="Arial Narrow" panose="020B0606020202030204" pitchFamily="34" charset="0"/>
                <a:ea typeface="Arial MT"/>
                <a:cs typeface="Arial" panose="020B0604020202020204" pitchFamily="34" charset="0"/>
              </a:rPr>
              <a:t>Seorang pelatih atau guru yang mengerti bagaimana semua daya itu bekerja akan mengetahui lebih baik dalam menganalisis teknik gerak anak asuhnya untuk kepentingan peningkatan performanya. Demikian juga jika atlet atau siswa mengetahui prinsip-prinsip mekanika, maka mereka akan lebih mudah mempelajari teknik gerakannya serta mengetahui secara sadar sesuatu yang salah dalam gerakannya. Dalam olahraga, hukum gerak dan mekanika gerak tidak hanya berlaku pada atlet sendiri. Prinsip mekanika pun digunakan untuk memperbaiki efisiensi peralatan olahraga dan fasilitas lainnya. Sepatu atletik, skating, dan ski dirancang berdasarkan pengertian daya-daya eksternal yang terdapat di bumi. Pengetahuan tersebut telah menjadi alat dalam meningkatkan standar performa dalam setiap cabang olahraga.</a:t>
            </a:r>
            <a:endParaRPr lang="en-ID" sz="1800" dirty="0">
              <a:effectLst/>
              <a:latin typeface="Arial MT"/>
              <a:ea typeface="Arial MT"/>
              <a:cs typeface="Arial MT"/>
            </a:endParaRPr>
          </a:p>
          <a:p>
            <a:endParaRPr lang="en-ID" dirty="0"/>
          </a:p>
        </p:txBody>
      </p:sp>
      <p:pic>
        <p:nvPicPr>
          <p:cNvPr id="4" name="Picture 3">
            <a:extLst>
              <a:ext uri="{FF2B5EF4-FFF2-40B4-BE49-F238E27FC236}">
                <a16:creationId xmlns:a16="http://schemas.microsoft.com/office/drawing/2014/main" id="{F6919073-2EDD-47A9-B34C-EE730FAB4BA4}"/>
              </a:ext>
            </a:extLst>
          </p:cNvPr>
          <p:cNvPicPr>
            <a:picLocks noChangeAspect="1"/>
          </p:cNvPicPr>
          <p:nvPr/>
        </p:nvPicPr>
        <p:blipFill>
          <a:blip r:embed="rId2"/>
          <a:stretch>
            <a:fillRect/>
          </a:stretch>
        </p:blipFill>
        <p:spPr>
          <a:xfrm>
            <a:off x="7368147" y="882650"/>
            <a:ext cx="4115641" cy="1743075"/>
          </a:xfrm>
          <a:prstGeom prst="rect">
            <a:avLst/>
          </a:prstGeom>
        </p:spPr>
      </p:pic>
    </p:spTree>
    <p:extLst>
      <p:ext uri="{BB962C8B-B14F-4D97-AF65-F5344CB8AC3E}">
        <p14:creationId xmlns:p14="http://schemas.microsoft.com/office/powerpoint/2010/main" val="1707934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89468-9434-4432-973B-C53352B9565E}"/>
              </a:ext>
            </a:extLst>
          </p:cNvPr>
          <p:cNvSpPr>
            <a:spLocks noGrp="1"/>
          </p:cNvSpPr>
          <p:nvPr>
            <p:ph type="title"/>
          </p:nvPr>
        </p:nvSpPr>
        <p:spPr/>
        <p:txBody>
          <a:bodyPr>
            <a:normAutofit fontScale="90000"/>
          </a:bodyPr>
          <a:lstStyle/>
          <a:p>
            <a:pPr marL="342900" lvl="0" indent="-342900">
              <a:lnSpc>
                <a:spcPct val="150000"/>
              </a:lnSpc>
              <a:spcBef>
                <a:spcPts val="380"/>
              </a:spcBef>
              <a:spcAft>
                <a:spcPts val="0"/>
              </a:spcAft>
            </a:pPr>
            <a:r>
              <a:rPr lang="id-ID" sz="2800" b="1" spc="-30" dirty="0">
                <a:solidFill>
                  <a:srgbClr val="FF0000"/>
                </a:solidFill>
                <a:effectLst/>
                <a:latin typeface="Arial Narrow" panose="020B0606020202030204" pitchFamily="34" charset="0"/>
                <a:ea typeface="Arial" panose="020B0604020202020204" pitchFamily="34" charset="0"/>
                <a:cs typeface="Arial" panose="020B0604020202020204" pitchFamily="34" charset="0"/>
              </a:rPr>
              <a:t>Berat Tubuh</a:t>
            </a:r>
            <a:r>
              <a:rPr lang="id-ID" sz="2800" spc="-30" dirty="0">
                <a:solidFill>
                  <a:srgbClr val="FF0000"/>
                </a:solidFill>
                <a:effectLst/>
                <a:latin typeface="Arial Narrow" panose="020B0606020202030204" pitchFamily="34" charset="0"/>
                <a:ea typeface="Arial" panose="020B0604020202020204" pitchFamily="34" charset="0"/>
                <a:cs typeface="Arial" panose="020B0604020202020204" pitchFamily="34" charset="0"/>
              </a:rPr>
              <a:t> </a:t>
            </a:r>
            <a:br>
              <a:rPr lang="en-ID" sz="2800" spc="-30" dirty="0">
                <a:effectLst/>
                <a:latin typeface="Arial MT"/>
                <a:ea typeface="Arial" panose="020B0604020202020204" pitchFamily="34" charset="0"/>
                <a:cs typeface="Arial MT"/>
              </a:rPr>
            </a:br>
            <a:endParaRPr lang="en-ID" dirty="0"/>
          </a:p>
        </p:txBody>
      </p:sp>
      <p:sp>
        <p:nvSpPr>
          <p:cNvPr id="3" name="Content Placeholder 2">
            <a:extLst>
              <a:ext uri="{FF2B5EF4-FFF2-40B4-BE49-F238E27FC236}">
                <a16:creationId xmlns:a16="http://schemas.microsoft.com/office/drawing/2014/main" id="{A2EF8585-A187-4471-9212-67E2B558FA11}"/>
              </a:ext>
            </a:extLst>
          </p:cNvPr>
          <p:cNvSpPr>
            <a:spLocks noGrp="1"/>
          </p:cNvSpPr>
          <p:nvPr>
            <p:ph idx="1"/>
          </p:nvPr>
        </p:nvSpPr>
        <p:spPr/>
        <p:txBody>
          <a:bodyPr/>
          <a:lstStyle/>
          <a:p>
            <a:r>
              <a:rPr lang="id-ID" sz="1800" dirty="0">
                <a:effectLst/>
                <a:latin typeface="Arial Narrow" panose="020B0606020202030204" pitchFamily="34" charset="0"/>
                <a:ea typeface="Arial MT"/>
                <a:cs typeface="Arial" panose="020B0604020202020204" pitchFamily="34" charset="0"/>
              </a:rPr>
              <a:t>Berat tubuh adalah konsep yang diberikan pada ukuran dari jumlah massa tubuh (misalnya, tulang, otot, lemak, jaringan, dll.) yang dibawa oleh kita kemanapun. Semakin banyak jumlah massa dalam tubuh akan semakin berat. Dalam istilah mekanika, berat tubuh seseorang mewakili daya tarik bumi (gravitasi) yang menarik tubuh, dan sebaliknya, mewakili tarikan tubuh terhadap bumi </a:t>
            </a:r>
            <a:endParaRPr lang="en-ID" dirty="0"/>
          </a:p>
        </p:txBody>
      </p:sp>
      <p:pic>
        <p:nvPicPr>
          <p:cNvPr id="4" name="Picture 3">
            <a:extLst>
              <a:ext uri="{FF2B5EF4-FFF2-40B4-BE49-F238E27FC236}">
                <a16:creationId xmlns:a16="http://schemas.microsoft.com/office/drawing/2014/main" id="{E7703251-9100-4839-B7D4-017FA278DAF9}"/>
              </a:ext>
            </a:extLst>
          </p:cNvPr>
          <p:cNvPicPr>
            <a:picLocks noChangeAspect="1"/>
          </p:cNvPicPr>
          <p:nvPr/>
        </p:nvPicPr>
        <p:blipFill>
          <a:blip r:embed="rId2"/>
          <a:stretch>
            <a:fillRect/>
          </a:stretch>
        </p:blipFill>
        <p:spPr>
          <a:xfrm>
            <a:off x="4768943" y="1456484"/>
            <a:ext cx="6526586" cy="2143125"/>
          </a:xfrm>
          <a:prstGeom prst="rect">
            <a:avLst/>
          </a:prstGeom>
        </p:spPr>
      </p:pic>
    </p:spTree>
    <p:extLst>
      <p:ext uri="{BB962C8B-B14F-4D97-AF65-F5344CB8AC3E}">
        <p14:creationId xmlns:p14="http://schemas.microsoft.com/office/powerpoint/2010/main" val="1092463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D66C2-0120-4C02-8FD0-37AF64359165}"/>
              </a:ext>
            </a:extLst>
          </p:cNvPr>
          <p:cNvSpPr>
            <a:spLocks noGrp="1"/>
          </p:cNvSpPr>
          <p:nvPr>
            <p:ph type="title"/>
          </p:nvPr>
        </p:nvSpPr>
        <p:spPr/>
        <p:txBody>
          <a:bodyPr>
            <a:normAutofit fontScale="90000"/>
          </a:bodyPr>
          <a:lstStyle/>
          <a:p>
            <a:pPr marL="342900" lvl="0" indent="-342900">
              <a:lnSpc>
                <a:spcPct val="150000"/>
              </a:lnSpc>
              <a:spcBef>
                <a:spcPts val="380"/>
              </a:spcBef>
              <a:spcAft>
                <a:spcPts val="0"/>
              </a:spcAft>
            </a:pPr>
            <a:r>
              <a:rPr lang="id-ID" sz="2800" b="1" spc="-30" dirty="0">
                <a:effectLst/>
                <a:latin typeface="Arial Narrow" panose="020B0606020202030204" pitchFamily="34" charset="0"/>
                <a:ea typeface="Arial" panose="020B0604020202020204" pitchFamily="34" charset="0"/>
                <a:cs typeface="Arial" panose="020B0604020202020204" pitchFamily="34" charset="0"/>
              </a:rPr>
              <a:t>Massa Tubuh</a:t>
            </a:r>
            <a:r>
              <a:rPr lang="id-ID" sz="2800" spc="-30" dirty="0">
                <a:effectLst/>
                <a:latin typeface="Arial Narrow" panose="020B0606020202030204" pitchFamily="34" charset="0"/>
                <a:ea typeface="Arial" panose="020B0604020202020204" pitchFamily="34" charset="0"/>
                <a:cs typeface="Arial" panose="020B0604020202020204" pitchFamily="34" charset="0"/>
              </a:rPr>
              <a:t> </a:t>
            </a:r>
            <a:br>
              <a:rPr lang="en-ID" sz="2800" spc="-30" dirty="0">
                <a:effectLst/>
                <a:latin typeface="Arial MT"/>
                <a:ea typeface="Arial" panose="020B0604020202020204" pitchFamily="34" charset="0"/>
                <a:cs typeface="Arial MT"/>
              </a:rPr>
            </a:br>
            <a:endParaRPr lang="en-ID" dirty="0"/>
          </a:p>
        </p:txBody>
      </p:sp>
      <p:sp>
        <p:nvSpPr>
          <p:cNvPr id="3" name="Content Placeholder 2">
            <a:extLst>
              <a:ext uri="{FF2B5EF4-FFF2-40B4-BE49-F238E27FC236}">
                <a16:creationId xmlns:a16="http://schemas.microsoft.com/office/drawing/2014/main" id="{A4B9784F-F77B-42FD-9C1E-9570B7E61F0E}"/>
              </a:ext>
            </a:extLst>
          </p:cNvPr>
          <p:cNvSpPr>
            <a:spLocks noGrp="1"/>
          </p:cNvSpPr>
          <p:nvPr>
            <p:ph idx="1"/>
          </p:nvPr>
        </p:nvSpPr>
        <p:spPr/>
        <p:txBody>
          <a:bodyPr/>
          <a:lstStyle/>
          <a:p>
            <a:pPr algn="just"/>
            <a:r>
              <a:rPr lang="id-ID" sz="1800" dirty="0">
                <a:effectLst/>
                <a:latin typeface="Arial Narrow" panose="020B0606020202030204" pitchFamily="34" charset="0"/>
                <a:ea typeface="Arial MT"/>
                <a:cs typeface="Arial" panose="020B0604020202020204" pitchFamily="34" charset="0"/>
              </a:rPr>
              <a:t>Jika suatu benda memiliki substansi dan berada dalam suatu ruang, benda itu memiliki massa. Yang lebih penting, jika benda itu memiliki massa, maka ia akan dapat menarik benda lain yang memiliki massa juga. Atlet, misalnya, terbuat dari otot, tulang, lemak, serat, dan cairan, yang kesemuanya merupakan substansi atau zat yang karenanya memiliki massa. Jadi atlet, karena mempunyai massa, dapat menarik bumi, dan bumi, karena memiliki massa juga, menarik atlet. Seorang pegulat kelas berat memiliki massa lebih besar daripada seorang pesenam. Tarikan antara bumi dengan pegulat kelas berat lebih besar daripada tarikan antara bumi dengan pesenam</a:t>
            </a:r>
            <a:endParaRPr lang="en-ID" dirty="0"/>
          </a:p>
        </p:txBody>
      </p:sp>
    </p:spTree>
    <p:extLst>
      <p:ext uri="{BB962C8B-B14F-4D97-AF65-F5344CB8AC3E}">
        <p14:creationId xmlns:p14="http://schemas.microsoft.com/office/powerpoint/2010/main" val="4151570987"/>
      </p:ext>
    </p:extLst>
  </p:cSld>
  <p:clrMapOvr>
    <a:masterClrMapping/>
  </p:clrMapOvr>
</p:sld>
</file>

<file path=ppt/theme/theme1.xml><?xml version="1.0" encoding="utf-8"?>
<a:theme xmlns:a="http://schemas.openxmlformats.org/drawingml/2006/main" name="DividendVTI">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D289AE2-D2AE-49D1-AFAC-3A79F6794255}">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927BD4C1-B6B1-4715-ABF9-E660A51A4EA0}">
  <ds:schemaRefs>
    <ds:schemaRef ds:uri="http://schemas.microsoft.com/sharepoint/v3/contenttype/forms"/>
  </ds:schemaRefs>
</ds:datastoreItem>
</file>

<file path=customXml/itemProps3.xml><?xml version="1.0" encoding="utf-8"?>
<ds:datastoreItem xmlns:ds="http://schemas.openxmlformats.org/officeDocument/2006/customXml" ds:itemID="{41E7CA09-9778-4414-AE97-8064B12DA3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{E7C0FAED-8F3C-44A7-A12D-CAFEA6F67BAB}tf33552983_win32</Template>
  <TotalTime>45</TotalTime>
  <Words>448</Words>
  <Application>Microsoft Office PowerPoint</Application>
  <PresentationFormat>Widescreen</PresentationFormat>
  <Paragraphs>13</Paragraphs>
  <Slides>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Arial</vt:lpstr>
      <vt:lpstr>Arial MT</vt:lpstr>
      <vt:lpstr>Arial Narrow</vt:lpstr>
      <vt:lpstr>Franklin Gothic Book</vt:lpstr>
      <vt:lpstr>Franklin Gothic Demi</vt:lpstr>
      <vt:lpstr>Garamond</vt:lpstr>
      <vt:lpstr>Wingdings 2</vt:lpstr>
      <vt:lpstr>DividendVTI</vt:lpstr>
      <vt:lpstr>MATA KULIAH BIOMEKANIKA OLAHRAGA</vt:lpstr>
      <vt:lpstr>PERTEMUAN II BIOMEKANIKA OLAHRAGA</vt:lpstr>
      <vt:lpstr>Prinsip-Prinsip Mekanika Dalam olahraga </vt:lpstr>
      <vt:lpstr>GURU ATAU PELATIH BAGI SEORANG ATLIT</vt:lpstr>
      <vt:lpstr>Berat Tubuh  </vt:lpstr>
      <vt:lpstr>Massa Tubuh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Lorem Ipsum</dc:title>
  <dc:creator>Dedi Saputra</dc:creator>
  <cp:lastModifiedBy>Dedi Saputra</cp:lastModifiedBy>
  <cp:revision>5</cp:revision>
  <dcterms:created xsi:type="dcterms:W3CDTF">2023-10-02T14:26:40Z</dcterms:created>
  <dcterms:modified xsi:type="dcterms:W3CDTF">2023-10-02T15:12:14Z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