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20D7AD-B47B-411F-BE7E-B6A62A948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81" y="3188151"/>
            <a:ext cx="8913124" cy="1707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97D3BD-A9BA-4D09-AA07-97509B7BE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543" y="0"/>
            <a:ext cx="1822862" cy="1390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0EF9C5-6D95-4576-BABE-DC1617A5A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05" y="46437"/>
            <a:ext cx="2139881" cy="13839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984A40-463C-417A-AA27-ECC75E841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23" y="1818940"/>
            <a:ext cx="1621677" cy="13961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74F545-5BAD-4F55-A770-66F46965FC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5523" y="15954"/>
            <a:ext cx="2766477" cy="14448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0C717F-F9E5-4FB2-82FE-E47964287DF8}"/>
              </a:ext>
            </a:extLst>
          </p:cNvPr>
          <p:cNvSpPr txBox="1"/>
          <p:nvPr/>
        </p:nvSpPr>
        <p:spPr>
          <a:xfrm>
            <a:off x="8805732" y="6350668"/>
            <a:ext cx="3525221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Dedi Saputra,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S.Pd</a:t>
            </a: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kumimoji="0" lang="en-ID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M.Pd</a:t>
            </a: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8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B448-1BDD-40F9-8870-A57E6FE10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2020" marR="824865" indent="-345440">
              <a:spcBef>
                <a:spcPts val="15"/>
              </a:spcBef>
              <a:spcAft>
                <a:spcPts val="0"/>
              </a:spcAft>
            </a:pPr>
            <a:r>
              <a:rPr lang="id-ID" sz="3600" b="1" kern="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PERTEMUAN</a:t>
            </a:r>
            <a:r>
              <a:rPr lang="id-ID" sz="3600" b="1" kern="0" spc="-15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600" b="1" kern="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IV</a:t>
            </a:r>
            <a:br>
              <a:rPr lang="en-ID" sz="36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B4B6A-E8F3-4071-B9D5-7CB02206A8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1533375"/>
            <a:ext cx="10363826" cy="3424107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460"/>
              </a:spcBef>
              <a:buSzPts val="1200"/>
              <a:buNone/>
              <a:tabLst>
                <a:tab pos="700405" algn="l"/>
                <a:tab pos="701040" algn="l"/>
              </a:tabLst>
            </a:pPr>
            <a:r>
              <a:rPr lang="id-ID" sz="2000" b="1" kern="0" spc="-30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Daya</a:t>
            </a:r>
            <a:r>
              <a:rPr lang="id-ID" sz="2000" b="1" kern="0" spc="-5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 </a:t>
            </a:r>
            <a:r>
              <a:rPr lang="id-ID" sz="2000" b="1" kern="0" spc="-30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Pada Kerja</a:t>
            </a:r>
            <a:r>
              <a:rPr lang="id-ID" sz="2000" b="1" kern="0" spc="-3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/Olahraga</a:t>
            </a:r>
            <a:endParaRPr lang="en-ID" sz="2000" b="1" kern="0" spc="-3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Bayangkan</a:t>
            </a:r>
            <a:r>
              <a:rPr lang="id-ID" sz="16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seorang</a:t>
            </a:r>
            <a:r>
              <a:rPr lang="id-ID" sz="16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sprinter</a:t>
            </a:r>
            <a:r>
              <a:rPr lang="id-ID" sz="16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yang</a:t>
            </a:r>
            <a:r>
              <a:rPr lang="id-ID" sz="16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sedang</a:t>
            </a:r>
            <a:r>
              <a:rPr lang="id-ID" sz="16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berada</a:t>
            </a:r>
            <a:r>
              <a:rPr lang="id-ID" sz="16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dalam</a:t>
            </a:r>
            <a:r>
              <a:rPr lang="id-ID" sz="16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posisi</a:t>
            </a:r>
            <a:r>
              <a:rPr lang="id-ID" sz="16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“siap”</a:t>
            </a:r>
            <a:r>
              <a:rPr lang="id-ID" sz="16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pada</a:t>
            </a:r>
            <a:r>
              <a:rPr lang="id-ID" sz="16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start</a:t>
            </a:r>
            <a:r>
              <a:rPr lang="id-ID" sz="16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jongkok. Ketika pistol start berbunyi, segera sprinter itu mendorong keluar dari balok start.</a:t>
            </a:r>
            <a:r>
              <a:rPr lang="id-ID" sz="16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Dalam situasi ini, sprinter tersebut mengerahkan daya dengan meluruskan kakinya pada</a:t>
            </a:r>
            <a:r>
              <a:rPr lang="id-ID" sz="16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balok</a:t>
            </a:r>
            <a:r>
              <a:rPr lang="id-ID" sz="16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start. Balok tersebut, tentu saja</a:t>
            </a:r>
            <a:r>
              <a:rPr lang="id-ID" sz="16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menempel ke</a:t>
            </a:r>
            <a:r>
              <a:rPr lang="id-ID" sz="16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bumi. Daya (dalam hal ini dorongan kaki) yang dikerahkan si sprinter kepada balok start</a:t>
            </a:r>
            <a:r>
              <a:rPr lang="id-ID" sz="16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adalah “aksi”. Reaksi (dorongan kembali) datang dari bumi yang mendorong dengan tenaga</a:t>
            </a:r>
            <a:r>
              <a:rPr lang="id-ID" sz="1600" spc="-28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sama besar dan dalam</a:t>
            </a:r>
            <a:r>
              <a:rPr lang="id-ID" sz="1600" spc="-1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arah</a:t>
            </a:r>
            <a:r>
              <a:rPr lang="id-ID" sz="16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yang berbeda</a:t>
            </a:r>
            <a:r>
              <a:rPr lang="id-ID" sz="16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melalui balok</a:t>
            </a:r>
            <a:r>
              <a:rPr lang="id-ID" sz="16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ke</a:t>
            </a:r>
            <a:r>
              <a:rPr lang="id-ID" sz="16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arah</a:t>
            </a:r>
            <a:r>
              <a:rPr lang="id-ID" sz="16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16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sprinter</a:t>
            </a:r>
            <a:endParaRPr lang="en-US" sz="1600" dirty="0">
              <a:effectLst/>
              <a:latin typeface="Arial Narrow" panose="020B0606020202030204" pitchFamily="34" charset="0"/>
              <a:ea typeface="Arial MT"/>
              <a:cs typeface="Arial MT"/>
            </a:endParaRPr>
          </a:p>
          <a:p>
            <a:pPr algn="just"/>
            <a:endParaRPr lang="en-ID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3DE47-8118-4C00-A055-2E548BBC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165" y="3941092"/>
            <a:ext cx="9735669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0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FB761-C61A-459A-B6A4-604F8601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Atletik</a:t>
            </a:r>
            <a:r>
              <a:rPr lang="en-US" dirty="0"/>
              <a:t> </a:t>
            </a:r>
            <a:r>
              <a:rPr lang="en-US" dirty="0" err="1"/>
              <a:t>lari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EED70-2032-4926-B040-28150A2FF18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1800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Daya tarik</a:t>
            </a:r>
            <a:r>
              <a:rPr lang="id-ID" sz="1800" spc="5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id-ID" sz="1800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bumi,</a:t>
            </a:r>
            <a:r>
              <a:rPr lang="id-ID" sz="1800" spc="-5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id-ID" sz="1800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friksi,</a:t>
            </a:r>
            <a:r>
              <a:rPr lang="id-ID" sz="1800" spc="-5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id-ID" sz="1800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dan tahanan</a:t>
            </a:r>
            <a:r>
              <a:rPr lang="id-ID" sz="1800" spc="-15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id-ID" sz="1800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udara menjadi</a:t>
            </a:r>
            <a:r>
              <a:rPr lang="id-ID" sz="1800" spc="-5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id-ID" sz="1800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rem</a:t>
            </a:r>
            <a:r>
              <a:rPr lang="id-ID" sz="1800" spc="-10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id-ID" sz="1800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pada</a:t>
            </a:r>
            <a:r>
              <a:rPr lang="id-ID" sz="1800" spc="-5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id-ID" sz="1800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kondisi gerak</a:t>
            </a:r>
            <a:r>
              <a:rPr lang="id-ID" sz="1800" spc="-5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id-ID" sz="1800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yang tak</a:t>
            </a:r>
            <a:r>
              <a:rPr lang="id-ID" sz="1800" spc="-15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id-ID" sz="1800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berakhir</a:t>
            </a:r>
            <a:r>
              <a:rPr lang="id-ID" sz="1800" spc="-5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id-ID" sz="1800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tersebut.Akselerasi dari setiap massa tubuh pelari berbanding lurus dengan seberapa banyak</a:t>
            </a:r>
            <a:r>
              <a:rPr lang="id-ID" sz="1800" spc="5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id-ID" sz="1800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daya yang dikerahkan dan jangka waktu dari dikerahkannya daya itu. Dengan demikian,</a:t>
            </a:r>
            <a:r>
              <a:rPr lang="id-ID" sz="1800" spc="5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id-ID" sz="1800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berbanding terbalik dengan seberapa besar massa tubuh dari si atlet.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368089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2AE2A-7585-4533-BC95-DACE0A45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marR="41910" lvl="0" indent="-342900">
              <a:lnSpc>
                <a:spcPct val="150000"/>
              </a:lnSpc>
              <a:spcAft>
                <a:spcPts val="0"/>
              </a:spcAft>
            </a:pPr>
            <a:r>
              <a:rPr lang="id-ID" sz="3600" b="1" spc="-3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 MT"/>
              </a:rPr>
              <a:t>Momentum</a:t>
            </a:r>
            <a:br>
              <a:rPr lang="en-ID" sz="3600" spc="-30" dirty="0">
                <a:effectLst/>
                <a:latin typeface="Arial MT"/>
                <a:ea typeface="Arial" panose="020B0604020202020204" pitchFamily="34" charset="0"/>
                <a:cs typeface="Arial MT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7031-F4EA-4153-869E-406A256B98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355600" marR="41910" indent="544830" algn="just">
              <a:lnSpc>
                <a:spcPct val="150000"/>
              </a:lnSpc>
              <a:spcAft>
                <a:spcPts val="0"/>
              </a:spcAft>
            </a:pP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Seorang atlet yang bergerak merupakan contoh dari massa yang bergerak. Karena</a:t>
            </a:r>
            <a:r>
              <a:rPr lang="id-ID" sz="20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massa tubuh atlet bergerak, kita mengatakan bahwa atlet itu memiliki sejumlah momentum.</a:t>
            </a:r>
            <a:r>
              <a:rPr lang="id-ID" sz="2000" spc="-28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Momentum mengambarkan jumlah gerak yang terjadi. Seberapa banyak momentum yang</a:t>
            </a:r>
            <a:r>
              <a:rPr lang="id-ID" sz="20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dimiliki</a:t>
            </a:r>
            <a:r>
              <a:rPr lang="id-ID" sz="2000" spc="3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atlet</a:t>
            </a:r>
            <a:r>
              <a:rPr lang="id-ID" sz="2000" spc="3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bergantung</a:t>
            </a:r>
            <a:r>
              <a:rPr lang="id-ID" sz="2000" spc="3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pada</a:t>
            </a:r>
            <a:r>
              <a:rPr lang="id-ID" sz="2000" spc="3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seberapa</a:t>
            </a:r>
            <a:r>
              <a:rPr lang="id-ID" sz="2000" spc="3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besar</a:t>
            </a:r>
            <a:r>
              <a:rPr lang="id-ID" sz="2000" spc="3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massa</a:t>
            </a:r>
            <a:r>
              <a:rPr lang="id-ID" sz="2000" spc="3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tubuh</a:t>
            </a:r>
            <a:r>
              <a:rPr lang="id-ID" sz="2000" spc="3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atlet</a:t>
            </a:r>
            <a:r>
              <a:rPr lang="id-ID" sz="2000" spc="3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dan</a:t>
            </a:r>
            <a:r>
              <a:rPr lang="id-ID" sz="2000" spc="3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seberapa</a:t>
            </a:r>
            <a:r>
              <a:rPr lang="id-ID" sz="2000" spc="3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cepat</a:t>
            </a:r>
            <a:r>
              <a:rPr lang="id-ID" sz="2000" spc="3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atlet</a:t>
            </a:r>
            <a:r>
              <a:rPr lang="id-ID" sz="2000" spc="3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itu</a:t>
            </a:r>
            <a:r>
              <a:rPr lang="id-ID" sz="2000" b="1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bergerak.</a:t>
            </a:r>
            <a:r>
              <a:rPr lang="id-ID" sz="20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Meningkatnya</a:t>
            </a:r>
            <a:r>
              <a:rPr lang="id-ID" sz="20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massa</a:t>
            </a:r>
            <a:r>
              <a:rPr lang="id-ID" sz="20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tubuh</a:t>
            </a:r>
            <a:r>
              <a:rPr lang="id-ID" sz="20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atlet</a:t>
            </a:r>
            <a:r>
              <a:rPr lang="id-ID" sz="20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atau</a:t>
            </a:r>
            <a:r>
              <a:rPr lang="id-ID" sz="20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kecepatannya,</a:t>
            </a:r>
            <a:r>
              <a:rPr lang="id-ID" sz="20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atau</a:t>
            </a:r>
            <a:r>
              <a:rPr lang="id-ID" sz="20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keduanya,</a:t>
            </a:r>
            <a:r>
              <a:rPr lang="id-ID" sz="20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akan</a:t>
            </a:r>
            <a:r>
              <a:rPr lang="id-ID" sz="20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meningkatkan</a:t>
            </a:r>
            <a:r>
              <a:rPr lang="id-ID" sz="2000" spc="-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0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momentum si atlet.</a:t>
            </a:r>
            <a:endParaRPr lang="en-ID" sz="2000" dirty="0">
              <a:effectLst/>
              <a:latin typeface="Times New Roman" panose="02020603050405020304" pitchFamily="18" charset="0"/>
              <a:ea typeface="Arial MT"/>
              <a:cs typeface="Times New Roman" panose="02020603050405020304" pitchFamily="18" charset="0"/>
            </a:endParaRPr>
          </a:p>
          <a:p>
            <a:pPr algn="just"/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Dengan</a:t>
            </a:r>
            <a:r>
              <a:rPr lang="id-ID" sz="26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demikian,</a:t>
            </a:r>
            <a:r>
              <a:rPr lang="id-ID" sz="26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dalam</a:t>
            </a:r>
            <a:r>
              <a:rPr lang="id-ID" sz="26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istilah</a:t>
            </a:r>
            <a:r>
              <a:rPr lang="id-ID" sz="26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mekanika,</a:t>
            </a:r>
            <a:r>
              <a:rPr lang="id-ID" sz="26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momentum</a:t>
            </a:r>
            <a:r>
              <a:rPr lang="id-ID" sz="26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selalu</a:t>
            </a:r>
            <a:r>
              <a:rPr lang="id-ID" sz="26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melibatkan</a:t>
            </a:r>
            <a:r>
              <a:rPr lang="id-ID" sz="26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adanya</a:t>
            </a:r>
            <a:r>
              <a:rPr lang="id-ID" sz="26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kelajuan dan</a:t>
            </a:r>
            <a:r>
              <a:rPr lang="id-ID" sz="26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massa dari atlet atau suatu benda. Pelari sprint yang tubuhnya besar dan</a:t>
            </a:r>
            <a:r>
              <a:rPr lang="id-ID" sz="26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mampu memiliki kelajuan lari yang sama dengan pelari yang lebih kecil tubuhnya tentu</a:t>
            </a:r>
            <a:r>
              <a:rPr lang="id-ID" sz="26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memiliki momentum yang lebh besar. Demikian juga situasinya, seorang pelari dengan</a:t>
            </a:r>
            <a:r>
              <a:rPr lang="id-ID" sz="2600" spc="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massa</a:t>
            </a:r>
            <a:r>
              <a:rPr lang="id-ID" sz="2600" spc="28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tubuh</a:t>
            </a:r>
            <a:r>
              <a:rPr lang="id-ID" sz="2600" spc="28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yang</a:t>
            </a:r>
            <a:r>
              <a:rPr lang="id-ID" sz="2600" spc="28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kecil</a:t>
            </a:r>
            <a:r>
              <a:rPr lang="id-ID" sz="2600" spc="28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tetapi</a:t>
            </a:r>
            <a:r>
              <a:rPr lang="id-ID" sz="2600" spc="28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memiliki</a:t>
            </a:r>
            <a:r>
              <a:rPr lang="id-ID" sz="2600" spc="285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kelajuan</a:t>
            </a:r>
            <a:r>
              <a:rPr lang="id-ID" sz="2600" spc="28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lari</a:t>
            </a:r>
            <a:r>
              <a:rPr lang="id-ID" sz="2600" spc="28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yang</a:t>
            </a:r>
            <a:r>
              <a:rPr lang="id-ID" sz="2600" spc="28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lebih</a:t>
            </a:r>
            <a:r>
              <a:rPr lang="id-ID" sz="2600" spc="28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tinggi</a:t>
            </a:r>
            <a:r>
              <a:rPr lang="id-ID" sz="2600" spc="28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akan</a:t>
            </a:r>
            <a:r>
              <a:rPr lang="id-ID" sz="2600" spc="28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memiliki</a:t>
            </a:r>
            <a:r>
              <a:rPr lang="id-ID" sz="2600" spc="-29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momentum</a:t>
            </a:r>
            <a:r>
              <a:rPr lang="id-ID" sz="2600" spc="-1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r>
              <a:rPr lang="id-ID" sz="2600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yang lebih besar.</a:t>
            </a:r>
            <a:r>
              <a:rPr lang="id-ID" sz="2600" b="1" dirty="0">
                <a:effectLst/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</a:t>
            </a:r>
            <a:endParaRPr lang="en-ID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2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D232-79C3-470D-B3ED-8F895C8F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marR="41910" lvl="0" indent="-342900">
              <a:lnSpc>
                <a:spcPct val="150000"/>
              </a:lnSpc>
              <a:spcAft>
                <a:spcPts val="0"/>
              </a:spcAft>
            </a:pPr>
            <a:r>
              <a:rPr lang="id-ID" sz="3600" b="1" spc="-3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 MT"/>
              </a:rPr>
              <a:t>Impulse</a:t>
            </a:r>
            <a:br>
              <a:rPr lang="en-ID" sz="3600" spc="-30" dirty="0">
                <a:effectLst/>
                <a:latin typeface="Arial MT"/>
                <a:ea typeface="Arial" panose="020B0604020202020204" pitchFamily="34" charset="0"/>
                <a:cs typeface="Arial MT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E47B-143D-427B-86DC-932C606B4E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Daya otot harus dikerahkan ketika seorang atlet bergerak atau mempercepat suatu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benda dan memberinya momentum. Daya yang dikerahkan atlet selalu memerlukan waktu.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Ketika atlet mengerahkan sejumlah daya tertentu pada suatu objek pada waktu tertentu,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maka atlet tersebut sudah menerapkan </a:t>
            </a:r>
            <a:r>
              <a:rPr lang="id-ID" sz="2000" b="1" i="1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impulse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pada objek tersebut. Di samping itu, tentu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saja</a:t>
            </a:r>
            <a:r>
              <a:rPr lang="id-ID" sz="20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atlet pun</a:t>
            </a:r>
            <a:r>
              <a:rPr lang="id-ID" sz="20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dapat menerapkan</a:t>
            </a:r>
            <a:r>
              <a:rPr lang="id-ID" sz="20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suatu impulse pada</a:t>
            </a:r>
            <a:r>
              <a:rPr lang="id-ID" sz="20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tubuhnya</a:t>
            </a:r>
            <a:r>
              <a:rPr lang="id-ID" sz="20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sendiri,</a:t>
            </a:r>
            <a:r>
              <a:rPr lang="id-ID" sz="20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atau pada</a:t>
            </a:r>
            <a:r>
              <a:rPr lang="id-ID" sz="20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atlet</a:t>
            </a:r>
            <a:r>
              <a:rPr lang="id-ID" sz="2000" spc="-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lain.</a:t>
            </a:r>
            <a:r>
              <a:rPr lang="id-ID" sz="2000" b="1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Dari peristiwa tersebut dapat dinyatakan bahwa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banyak daya dan waktu digabungkan</a:t>
            </a:r>
            <a:r>
              <a:rPr lang="id-ID" sz="2000" spc="-28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bergantung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pada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kemampuan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fisik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si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atlet.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Seorang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atlet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yang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memiliki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kekuatan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dan</a:t>
            </a:r>
            <a:r>
              <a:rPr lang="id-ID" sz="2000" spc="-28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kelenturan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dapat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mengerahkan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daya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yang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besar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dalam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jangka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waktu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lebih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lama.</a:t>
            </a:r>
            <a:r>
              <a:rPr lang="id-ID" sz="2000" spc="3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Hal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penting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yang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sama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berlaku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bahwa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gabungan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dari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daya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dan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waktu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bergantung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pada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kebutuhan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 MT"/>
              </a:rPr>
              <a:t> </a:t>
            </a:r>
            <a:r>
              <a:rPr lang="id-ID" sz="2000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keterampilan.</a:t>
            </a:r>
            <a:r>
              <a:rPr lang="id-ID" sz="2000" spc="5" dirty="0">
                <a:effectLst/>
                <a:latin typeface="Arial Narrow" panose="020B0606020202030204" pitchFamily="34" charset="0"/>
                <a:ea typeface="Arial MT"/>
                <a:cs typeface="Arial" panose="020B0604020202020204" pitchFamily="34" charset="0"/>
              </a:rPr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013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2BC6-3111-4D33-8611-E7760307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atlit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biomekanika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537B8-0E8F-45ED-B4AB-17349C5AD1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742950" lvl="1" indent="-285750">
              <a:lnSpc>
                <a:spcPct val="150000"/>
              </a:lnSpc>
              <a:buFont typeface="+mj-lt"/>
              <a:buAutoNum type="arabicPeriod"/>
              <a:tabLst>
                <a:tab pos="700405" algn="l"/>
                <a:tab pos="701040" algn="l"/>
              </a:tabLst>
            </a:pPr>
            <a:r>
              <a:rPr lang="id-ID" sz="2000" b="0" kern="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Atlet harus menguasai posisi tubuh yang tepat dan mengembangkan kelajuan tangannya secara tepat</a:t>
            </a:r>
            <a:endParaRPr lang="en-ID" sz="2000" b="1" kern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+mj-lt"/>
              <a:buAutoNum type="arabicPeriod"/>
              <a:tabLst>
                <a:tab pos="700405" algn="l"/>
                <a:tab pos="701040" algn="l"/>
              </a:tabLst>
            </a:pPr>
            <a:r>
              <a:rPr lang="id-ID" sz="2000" b="0" kern="0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Jika pelompat tinggi</a:t>
            </a:r>
            <a:r>
              <a:rPr lang="id-ID" sz="2000" b="0" kern="0" spc="5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 </a:t>
            </a:r>
            <a:r>
              <a:rPr lang="id-ID" sz="2000" b="0" kern="0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tidak dapat menggunakan posisi jongkok, adakah cara lain yang dapat memperpanjang</a:t>
            </a:r>
            <a:r>
              <a:rPr lang="id-ID" sz="2000" b="0" kern="0" spc="5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 </a:t>
            </a:r>
            <a:r>
              <a:rPr lang="id-ID" sz="2000" b="0" kern="0" dirty="0">
                <a:effectLst/>
                <a:latin typeface="Arial Narrow" panose="020B0606020202030204" pitchFamily="34" charset="0"/>
                <a:ea typeface="Arial" panose="020B0604020202020204" pitchFamily="34" charset="0"/>
              </a:rPr>
              <a:t>jangka waktu dalam pengerahan dayanya</a:t>
            </a:r>
            <a:endParaRPr lang="en-ID" sz="2000" b="1" kern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7030404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35</TotalTime>
  <Words>471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MT</vt:lpstr>
      <vt:lpstr>Arial Narrow</vt:lpstr>
      <vt:lpstr>Times New Roman</vt:lpstr>
      <vt:lpstr>Tw Cen MT</vt:lpstr>
      <vt:lpstr>Droplet</vt:lpstr>
      <vt:lpstr>PowerPoint Presentation</vt:lpstr>
      <vt:lpstr>PERTEMUAN IV </vt:lpstr>
      <vt:lpstr>Atletik lari</vt:lpstr>
      <vt:lpstr>Momentum </vt:lpstr>
      <vt:lpstr>Impulse </vt:lpstr>
      <vt:lpstr>Evaluasi atlit dalam biomekanika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Dedi Saputra</dc:creator>
  <cp:lastModifiedBy>Dedi Saputra</cp:lastModifiedBy>
  <cp:revision>3</cp:revision>
  <dcterms:created xsi:type="dcterms:W3CDTF">2023-10-03T03:53:53Z</dcterms:created>
  <dcterms:modified xsi:type="dcterms:W3CDTF">2023-10-03T04:29:52Z</dcterms:modified>
</cp:coreProperties>
</file>