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6" r:id="rId2"/>
  </p:sldMasterIdLst>
  <p:notesMasterIdLst>
    <p:notesMasterId r:id="rId15"/>
  </p:notesMasterIdLst>
  <p:sldIdLst>
    <p:sldId id="256" r:id="rId3"/>
    <p:sldId id="259" r:id="rId4"/>
    <p:sldId id="260" r:id="rId5"/>
    <p:sldId id="261" r:id="rId6"/>
    <p:sldId id="262" r:id="rId7"/>
    <p:sldId id="267" r:id="rId8"/>
    <p:sldId id="266" r:id="rId9"/>
    <p:sldId id="263" r:id="rId10"/>
    <p:sldId id="264" r:id="rId11"/>
    <p:sldId id="265" r:id="rId12"/>
    <p:sldId id="275" r:id="rId13"/>
    <p:sldId id="302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EB1F09D-CD89-4223-A180-518B411CF33F}">
  <a:tblStyle styleId="{AEB1F09D-CD89-4223-A180-518B411CF3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CEDF808-16EE-40CE-85D3-16B0448DA5B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24d9abab41c_0_180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24d9abab41c_0_180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g24ebdbb757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5" name="Google Shape;735;g24ebdbb757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3" name="Google Shape;9683;g24d9abab41c_0_177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84" name="Google Shape;9684;g24d9abab41c_0_177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4d9abab41c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4d9abab41c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4d9abab41c_0_177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4d9abab41c_0_177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24d9abab41c_0_178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24d9abab41c_0_178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24d9abab41c_0_17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24d9abab41c_0_17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24d9abab41c_0_18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24d9abab41c_0_18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24d9abab41c_0_180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24d9abab41c_0_180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4d9abab41c_0_179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24d9abab41c_0_179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24d9abab41c_0_179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24d9abab41c_0_179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563625"/>
            <a:ext cx="4965600" cy="167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1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2304400"/>
            <a:ext cx="2966700" cy="7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2" name="Google Shape;12;p2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4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>
            <a:spLocks noGrp="1"/>
          </p:cNvSpPr>
          <p:nvPr>
            <p:ph type="title"/>
          </p:nvPr>
        </p:nvSpPr>
        <p:spPr>
          <a:xfrm>
            <a:off x="3441775" y="3274913"/>
            <a:ext cx="49887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100">
                <a:solidFill>
                  <a:schemeClr val="dk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ubTitle" idx="1"/>
          </p:nvPr>
        </p:nvSpPr>
        <p:spPr>
          <a:xfrm>
            <a:off x="3442100" y="1372388"/>
            <a:ext cx="4988700" cy="18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84" name="Google Shape;84;p14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85" name="Google Shape;85;p14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14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5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subTitle" idx="1"/>
          </p:nvPr>
        </p:nvSpPr>
        <p:spPr>
          <a:xfrm flipH="1">
            <a:off x="713300" y="1513172"/>
            <a:ext cx="4170300" cy="3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title" hasCustomPrompt="1"/>
          </p:nvPr>
        </p:nvSpPr>
        <p:spPr>
          <a:xfrm flipH="1">
            <a:off x="713300" y="850775"/>
            <a:ext cx="4170300" cy="71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3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2"/>
          </p:nvPr>
        </p:nvSpPr>
        <p:spPr>
          <a:xfrm flipH="1">
            <a:off x="713300" y="2713499"/>
            <a:ext cx="4170300" cy="3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713300" y="2060470"/>
            <a:ext cx="4170300" cy="71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92" name="Google Shape;92;p15"/>
          <p:cNvSpPr txBox="1">
            <a:spLocks noGrp="1"/>
          </p:cNvSpPr>
          <p:nvPr>
            <p:ph type="subTitle" idx="4"/>
          </p:nvPr>
        </p:nvSpPr>
        <p:spPr>
          <a:xfrm flipH="1">
            <a:off x="713300" y="3913825"/>
            <a:ext cx="4170300" cy="3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title" idx="5" hasCustomPrompt="1"/>
          </p:nvPr>
        </p:nvSpPr>
        <p:spPr>
          <a:xfrm flipH="1">
            <a:off x="713300" y="3270164"/>
            <a:ext cx="4170300" cy="71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3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grpSp>
        <p:nvGrpSpPr>
          <p:cNvPr id="94" name="Google Shape;94;p15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95" name="Google Shape;95;p15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" name="Google Shape;96;p15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subTitle" idx="1"/>
          </p:nvPr>
        </p:nvSpPr>
        <p:spPr>
          <a:xfrm>
            <a:off x="1891650" y="1638175"/>
            <a:ext cx="5360700" cy="7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subTitle" idx="2"/>
          </p:nvPr>
        </p:nvSpPr>
        <p:spPr>
          <a:xfrm>
            <a:off x="1891650" y="2764675"/>
            <a:ext cx="5360700" cy="7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subTitle" idx="3"/>
          </p:nvPr>
        </p:nvSpPr>
        <p:spPr>
          <a:xfrm>
            <a:off x="1891650" y="1244200"/>
            <a:ext cx="53607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subTitle" idx="4"/>
          </p:nvPr>
        </p:nvSpPr>
        <p:spPr>
          <a:xfrm>
            <a:off x="1891650" y="2370700"/>
            <a:ext cx="53607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subTitle" idx="5"/>
          </p:nvPr>
        </p:nvSpPr>
        <p:spPr>
          <a:xfrm>
            <a:off x="1891650" y="3891175"/>
            <a:ext cx="5360700" cy="7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subTitle" idx="6"/>
          </p:nvPr>
        </p:nvSpPr>
        <p:spPr>
          <a:xfrm>
            <a:off x="1891650" y="3497200"/>
            <a:ext cx="53607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34" name="Google Shape;134;p21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35" name="Google Shape;135;p21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Google Shape;136;p21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subTitle" idx="1"/>
          </p:nvPr>
        </p:nvSpPr>
        <p:spPr>
          <a:xfrm>
            <a:off x="1288088" y="1894675"/>
            <a:ext cx="29586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2"/>
          </p:nvPr>
        </p:nvSpPr>
        <p:spPr>
          <a:xfrm>
            <a:off x="1288087" y="1500700"/>
            <a:ext cx="29586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subTitle" idx="3"/>
          </p:nvPr>
        </p:nvSpPr>
        <p:spPr>
          <a:xfrm>
            <a:off x="1288088" y="3478375"/>
            <a:ext cx="29586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ubTitle" idx="4"/>
          </p:nvPr>
        </p:nvSpPr>
        <p:spPr>
          <a:xfrm>
            <a:off x="1288087" y="3084400"/>
            <a:ext cx="29586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subTitle" idx="5"/>
          </p:nvPr>
        </p:nvSpPr>
        <p:spPr>
          <a:xfrm>
            <a:off x="4897313" y="1894675"/>
            <a:ext cx="29586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subTitle" idx="6"/>
          </p:nvPr>
        </p:nvSpPr>
        <p:spPr>
          <a:xfrm>
            <a:off x="4897312" y="1500700"/>
            <a:ext cx="29586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subTitle" idx="7"/>
          </p:nvPr>
        </p:nvSpPr>
        <p:spPr>
          <a:xfrm>
            <a:off x="4897313" y="3478375"/>
            <a:ext cx="29586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subTitle" idx="8"/>
          </p:nvPr>
        </p:nvSpPr>
        <p:spPr>
          <a:xfrm>
            <a:off x="4897312" y="3084400"/>
            <a:ext cx="29586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47" name="Google Shape;147;p22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48" name="Google Shape;148;p22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22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0" name="Google Shape;150;p22"/>
          <p:cNvSpPr/>
          <p:nvPr/>
        </p:nvSpPr>
        <p:spPr>
          <a:xfrm rot="1697626">
            <a:off x="-931791" y="2193436"/>
            <a:ext cx="1498758" cy="396285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3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subTitle" idx="1"/>
          </p:nvPr>
        </p:nvSpPr>
        <p:spPr>
          <a:xfrm>
            <a:off x="675400" y="181847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subTitle" idx="2"/>
          </p:nvPr>
        </p:nvSpPr>
        <p:spPr>
          <a:xfrm>
            <a:off x="675400" y="142450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subTitle" idx="3"/>
          </p:nvPr>
        </p:nvSpPr>
        <p:spPr>
          <a:xfrm>
            <a:off x="675400" y="331482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3"/>
          <p:cNvSpPr txBox="1">
            <a:spLocks noGrp="1"/>
          </p:cNvSpPr>
          <p:nvPr>
            <p:ph type="subTitle" idx="4"/>
          </p:nvPr>
        </p:nvSpPr>
        <p:spPr>
          <a:xfrm>
            <a:off x="675400" y="292085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7" name="Google Shape;157;p23"/>
          <p:cNvSpPr txBox="1">
            <a:spLocks noGrp="1"/>
          </p:cNvSpPr>
          <p:nvPr>
            <p:ph type="subTitle" idx="5"/>
          </p:nvPr>
        </p:nvSpPr>
        <p:spPr>
          <a:xfrm>
            <a:off x="3327725" y="181847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3"/>
          <p:cNvSpPr txBox="1">
            <a:spLocks noGrp="1"/>
          </p:cNvSpPr>
          <p:nvPr>
            <p:ph type="subTitle" idx="6"/>
          </p:nvPr>
        </p:nvSpPr>
        <p:spPr>
          <a:xfrm>
            <a:off x="3327725" y="142450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9" name="Google Shape;159;p23"/>
          <p:cNvSpPr txBox="1">
            <a:spLocks noGrp="1"/>
          </p:cNvSpPr>
          <p:nvPr>
            <p:ph type="subTitle" idx="7"/>
          </p:nvPr>
        </p:nvSpPr>
        <p:spPr>
          <a:xfrm>
            <a:off x="3327725" y="331482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subTitle" idx="8"/>
          </p:nvPr>
        </p:nvSpPr>
        <p:spPr>
          <a:xfrm>
            <a:off x="3327725" y="292085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1" name="Google Shape;161;p23"/>
          <p:cNvSpPr txBox="1">
            <a:spLocks noGrp="1"/>
          </p:cNvSpPr>
          <p:nvPr>
            <p:ph type="subTitle" idx="9"/>
          </p:nvPr>
        </p:nvSpPr>
        <p:spPr>
          <a:xfrm>
            <a:off x="5980025" y="181847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subTitle" idx="13"/>
          </p:nvPr>
        </p:nvSpPr>
        <p:spPr>
          <a:xfrm>
            <a:off x="5980025" y="142450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subTitle" idx="14"/>
          </p:nvPr>
        </p:nvSpPr>
        <p:spPr>
          <a:xfrm>
            <a:off x="5980025" y="3314825"/>
            <a:ext cx="24885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3"/>
          <p:cNvSpPr txBox="1">
            <a:spLocks noGrp="1"/>
          </p:cNvSpPr>
          <p:nvPr>
            <p:ph type="subTitle" idx="15"/>
          </p:nvPr>
        </p:nvSpPr>
        <p:spPr>
          <a:xfrm>
            <a:off x="5980025" y="2920850"/>
            <a:ext cx="24885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65" name="Google Shape;165;p23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66" name="Google Shape;166;p23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23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68" name="Google Shape;168;p23"/>
          <p:cNvSpPr/>
          <p:nvPr/>
        </p:nvSpPr>
        <p:spPr>
          <a:xfrm rot="-1754305">
            <a:off x="8907537" y="2289688"/>
            <a:ext cx="1498634" cy="39629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0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xfrm>
            <a:off x="4960075" y="805063"/>
            <a:ext cx="3470700" cy="88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subTitle" idx="1"/>
          </p:nvPr>
        </p:nvSpPr>
        <p:spPr>
          <a:xfrm>
            <a:off x="6106675" y="1612063"/>
            <a:ext cx="23241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172" name="Google Shape;172;p24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73" name="Google Shape;173;p24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4" name="Google Shape;174;p24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5" name="Google Shape;175;p24"/>
          <p:cNvSpPr txBox="1"/>
          <p:nvPr/>
        </p:nvSpPr>
        <p:spPr>
          <a:xfrm>
            <a:off x="4572000" y="3332988"/>
            <a:ext cx="3851700" cy="6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CREDITS:</a:t>
            </a:r>
            <a:r>
              <a:rPr lang="en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This presentation template was created by </a:t>
            </a:r>
            <a:r>
              <a:rPr lang="en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including icons by </a:t>
            </a:r>
            <a:r>
              <a:rPr lang="en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infographics &amp; images by </a:t>
            </a:r>
            <a:r>
              <a:rPr lang="en" sz="1000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000" u="sng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1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25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78" name="Google Shape;178;p25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9" name="Google Shape;179;p25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0" name="Google Shape;180;p25"/>
          <p:cNvSpPr/>
          <p:nvPr/>
        </p:nvSpPr>
        <p:spPr>
          <a:xfrm rot="-2157293">
            <a:off x="7854596" y="2186774"/>
            <a:ext cx="1499111" cy="3961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5"/>
          <p:cNvSpPr/>
          <p:nvPr/>
        </p:nvSpPr>
        <p:spPr>
          <a:xfrm rot="-7228527">
            <a:off x="-56094" y="34701"/>
            <a:ext cx="1406631" cy="3717882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_1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oogle Shape;183;p26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84" name="Google Shape;184;p26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5" name="Google Shape;185;p26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6" name="Google Shape;186;p26"/>
          <p:cNvSpPr/>
          <p:nvPr/>
        </p:nvSpPr>
        <p:spPr>
          <a:xfrm rot="3384703">
            <a:off x="-546721" y="84377"/>
            <a:ext cx="1498858" cy="39620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6"/>
          <p:cNvSpPr/>
          <p:nvPr/>
        </p:nvSpPr>
        <p:spPr>
          <a:xfrm rot="-1991513">
            <a:off x="7787430" y="2969034"/>
            <a:ext cx="1406717" cy="3717826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917925" y="2485125"/>
            <a:ext cx="5515200" cy="92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1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6582077" y="1262813"/>
            <a:ext cx="1851300" cy="10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8900"/>
              <a:buNone/>
              <a:defRPr sz="71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 rt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r>
              <a:t>xx%</a:t>
            </a:r>
          </a:p>
        </p:txBody>
      </p:sp>
      <p:grpSp>
        <p:nvGrpSpPr>
          <p:cNvPr id="17" name="Google Shape;17;p3"/>
          <p:cNvGrpSpPr/>
          <p:nvPr/>
        </p:nvGrpSpPr>
        <p:grpSpPr>
          <a:xfrm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18" name="Google Shape;18;p3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3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1"/>
          </p:nvPr>
        </p:nvSpPr>
        <p:spPr>
          <a:xfrm>
            <a:off x="713225" y="1752750"/>
            <a:ext cx="4638000" cy="9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2"/>
          </p:nvPr>
        </p:nvSpPr>
        <p:spPr>
          <a:xfrm>
            <a:off x="713225" y="3260250"/>
            <a:ext cx="4638000" cy="9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3"/>
          </p:nvPr>
        </p:nvSpPr>
        <p:spPr>
          <a:xfrm>
            <a:off x="713225" y="1358775"/>
            <a:ext cx="46380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4"/>
          </p:nvPr>
        </p:nvSpPr>
        <p:spPr>
          <a:xfrm>
            <a:off x="713225" y="2866275"/>
            <a:ext cx="4638000" cy="4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1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34" name="Google Shape;34;p5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5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6" name="Google Shape;36;p5"/>
          <p:cNvSpPr/>
          <p:nvPr/>
        </p:nvSpPr>
        <p:spPr>
          <a:xfrm rot="-2699513">
            <a:off x="313323" y="3784793"/>
            <a:ext cx="1498713" cy="39626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subTitle" idx="1"/>
          </p:nvPr>
        </p:nvSpPr>
        <p:spPr>
          <a:xfrm>
            <a:off x="713225" y="2368350"/>
            <a:ext cx="4294800" cy="17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13225" y="1016150"/>
            <a:ext cx="2881800" cy="124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>
            <a:spLocks noGrp="1"/>
          </p:cNvSpPr>
          <p:nvPr>
            <p:ph type="pic" idx="2"/>
          </p:nvPr>
        </p:nvSpPr>
        <p:spPr>
          <a:xfrm>
            <a:off x="5643775" y="539500"/>
            <a:ext cx="2787000" cy="4064400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47" name="Google Shape;47;p7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48" name="Google Shape;48;p7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7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0" name="Google Shape;50;p7"/>
          <p:cNvSpPr/>
          <p:nvPr/>
        </p:nvSpPr>
        <p:spPr>
          <a:xfrm rot="849518">
            <a:off x="-1108853" y="1584363"/>
            <a:ext cx="1498728" cy="39623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029350" y="1678375"/>
            <a:ext cx="5085300" cy="11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6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subTitle" idx="1"/>
          </p:nvPr>
        </p:nvSpPr>
        <p:spPr>
          <a:xfrm>
            <a:off x="2925000" y="2724125"/>
            <a:ext cx="3294000" cy="7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ExtraBold"/>
              <a:buNone/>
              <a:defRPr sz="36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  <p:sldLayoutId id="2147483661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0" name="Google Shape;190;p27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0"/>
          <p:cNvSpPr/>
          <p:nvPr/>
        </p:nvSpPr>
        <p:spPr>
          <a:xfrm rot="-2699513">
            <a:off x="4140623" y="2783053"/>
            <a:ext cx="1498713" cy="39622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30"/>
          <p:cNvSpPr/>
          <p:nvPr/>
        </p:nvSpPr>
        <p:spPr>
          <a:xfrm rot="2700000">
            <a:off x="7110200" y="712625"/>
            <a:ext cx="1406435" cy="371825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30"/>
          <p:cNvSpPr txBox="1">
            <a:spLocks noGrp="1"/>
          </p:cNvSpPr>
          <p:nvPr>
            <p:ph type="ctrTitle"/>
          </p:nvPr>
        </p:nvSpPr>
        <p:spPr>
          <a:xfrm>
            <a:off x="837402" y="1049047"/>
            <a:ext cx="4965600" cy="167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270510" algn="ctr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BAB 13</a:t>
            </a:r>
            <a:b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Mengelola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Holistik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Panjang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9"/>
          <p:cNvSpPr/>
          <p:nvPr/>
        </p:nvSpPr>
        <p:spPr>
          <a:xfrm rot="-2876726">
            <a:off x="1425878" y="946412"/>
            <a:ext cx="1498571" cy="396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39"/>
          <p:cNvSpPr/>
          <p:nvPr/>
        </p:nvSpPr>
        <p:spPr>
          <a:xfrm rot="-7797818">
            <a:off x="7523065" y="-1853598"/>
            <a:ext cx="1406350" cy="3717937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AD770-691B-BD02-6912-12E51F820670}"/>
              </a:ext>
            </a:extLst>
          </p:cNvPr>
          <p:cNvSpPr txBox="1"/>
          <p:nvPr/>
        </p:nvSpPr>
        <p:spPr>
          <a:xfrm>
            <a:off x="1750443" y="598311"/>
            <a:ext cx="4355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Pemasaran/</a:t>
            </a:r>
            <a:r>
              <a:rPr lang="id-ID" sz="18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18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BD3BF4-7435-65A2-37E9-3BFDD6672E5B}"/>
              </a:ext>
            </a:extLst>
          </p:cNvPr>
          <p:cNvSpPr txBox="1"/>
          <p:nvPr/>
        </p:nvSpPr>
        <p:spPr>
          <a:xfrm>
            <a:off x="1547429" y="1343059"/>
            <a:ext cx="56891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id-ID" sz="1600" i="1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menilai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dampak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 kegiatan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program pemasaran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 dan membuat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penyesuaian</a:t>
            </a:r>
            <a:r>
              <a:rPr lang="id-ID" sz="1600" spc="29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600" spc="26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diperlukan.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1600" spc="5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sz="1600" spc="5" dirty="0">
              <a:solidFill>
                <a:srgbClr val="231F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1600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Ada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id-ID" sz="1600" spc="27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id-ID" sz="1600" spc="27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diperlukan : kontrol rencana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tahunan ,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profitabilitas,</a:t>
            </a:r>
            <a:r>
              <a:rPr lang="id-ID" sz="1600" spc="30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efisiensi,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kontrol strategis.</a:t>
            </a:r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49"/>
          <p:cNvSpPr/>
          <p:nvPr/>
        </p:nvSpPr>
        <p:spPr>
          <a:xfrm rot="16542588">
            <a:off x="5826954" y="1722812"/>
            <a:ext cx="1613024" cy="39822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49"/>
          <p:cNvSpPr/>
          <p:nvPr/>
        </p:nvSpPr>
        <p:spPr>
          <a:xfrm rot="-7228527">
            <a:off x="-301242" y="-750259"/>
            <a:ext cx="1406631" cy="3717882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9E941-391C-6D58-1B6D-1573854ECE5F}"/>
              </a:ext>
            </a:extLst>
          </p:cNvPr>
          <p:cNvSpPr txBox="1"/>
          <p:nvPr/>
        </p:nvSpPr>
        <p:spPr>
          <a:xfrm>
            <a:off x="1904629" y="428978"/>
            <a:ext cx="5613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1800" b="1" spc="-5" dirty="0">
                <a:solidFill>
                  <a:srgbClr val="231F1F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E.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Masa</a:t>
            </a:r>
            <a:r>
              <a:rPr lang="id-ID" sz="1800" b="1" kern="0" spc="-1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Depan Pemasaran/ The</a:t>
            </a:r>
            <a:r>
              <a:rPr lang="id-ID" sz="1800" b="1" kern="0" spc="-1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Future</a:t>
            </a:r>
            <a:r>
              <a:rPr lang="id-ID" sz="1800" b="1" kern="0" spc="-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of Marketing</a:t>
            </a:r>
            <a:endParaRPr lang="en-ID" sz="1800" b="1" kern="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993303-0D9A-0B49-B10E-85FBD2AD0C73}"/>
              </a:ext>
            </a:extLst>
          </p:cNvPr>
          <p:cNvSpPr txBox="1"/>
          <p:nvPr/>
        </p:nvSpPr>
        <p:spPr>
          <a:xfrm>
            <a:off x="1625975" y="933231"/>
            <a:ext cx="7028356" cy="4280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id-ID" sz="1600" spc="22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benar-benar</a:t>
            </a:r>
            <a:r>
              <a:rPr lang="id-ID" sz="1600" spc="2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holistik,</a:t>
            </a:r>
            <a:r>
              <a:rPr lang="id-ID" sz="1600" spc="2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membutuhkan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seperangkat keterampilan dan kompetensi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 dalam:</a:t>
            </a:r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355"/>
              </a:lnSpc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 hubungan pelanggan (CRM)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 hubungan mitra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(PRM)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8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dan penambangan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pusat kontak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pemasaran jarak jauh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8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dan media sosial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8480" algn="l"/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 masyarakat (termasuk pemasaran acara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sponsor)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8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Membangun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aset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0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8480" algn="l"/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terpadu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95"/>
              </a:spcBef>
              <a:buClr>
                <a:srgbClr val="231F1F"/>
              </a:buClr>
              <a:buSzPts val="1200"/>
              <a:buFont typeface="Times New Roman" panose="02020603050405020304" pitchFamily="18" charset="0"/>
              <a:buAutoNum type="alphaLcPeriod"/>
              <a:tabLst>
                <a:tab pos="1808480" algn="l"/>
                <a:tab pos="1809115" algn="l"/>
              </a:tabLst>
            </a:pP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profitabilitas menurut segmen, pelanggan, dan saluran</a:t>
            </a:r>
            <a:endParaRPr lang="en-ID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9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88A7B-3FC6-E3E1-DED9-7372C0B1E727}"/>
              </a:ext>
            </a:extLst>
          </p:cNvPr>
          <p:cNvSpPr txBox="1"/>
          <p:nvPr/>
        </p:nvSpPr>
        <p:spPr>
          <a:xfrm>
            <a:off x="3025423" y="1806222"/>
            <a:ext cx="27061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6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ID" sz="6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3"/>
          <p:cNvSpPr/>
          <p:nvPr/>
        </p:nvSpPr>
        <p:spPr>
          <a:xfrm rot="2267932">
            <a:off x="7892692" y="712528"/>
            <a:ext cx="1406285" cy="3718379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853D15-E6BE-B194-7502-3A7D428A55AA}"/>
              </a:ext>
            </a:extLst>
          </p:cNvPr>
          <p:cNvSpPr txBox="1"/>
          <p:nvPr/>
        </p:nvSpPr>
        <p:spPr>
          <a:xfrm>
            <a:off x="564444" y="371615"/>
            <a:ext cx="6756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</a:t>
            </a:r>
            <a:r>
              <a:rPr lang="id-ID" sz="2000" b="1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Praktek Pemasaran/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endParaRPr lang="en-ID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7683D7-B207-C265-9B03-D83D114A31E1}"/>
              </a:ext>
            </a:extLst>
          </p:cNvPr>
          <p:cNvSpPr txBox="1"/>
          <p:nvPr/>
        </p:nvSpPr>
        <p:spPr>
          <a:xfrm>
            <a:off x="564444" y="771725"/>
            <a:ext cx="7489310" cy="467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Pergeseran</a:t>
            </a:r>
            <a:r>
              <a:rPr lang="id-ID" spc="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id-ID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id-ID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Praktek</a:t>
            </a:r>
            <a:r>
              <a:rPr lang="id-ID" spc="1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Bisnis/</a:t>
            </a:r>
            <a:r>
              <a:rPr lang="id-ID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id-ID" spc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Shifts</a:t>
            </a:r>
            <a:r>
              <a:rPr lang="id-ID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Marketing and Business Practices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1078865" lvl="1" indent="-285750" algn="l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Reengineering.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Menunjuk</a:t>
            </a:r>
            <a:r>
              <a:rPr lang="id-ID" sz="1200" spc="2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tim</a:t>
            </a:r>
            <a:r>
              <a:rPr lang="id-ID" sz="1200" spc="22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untuk</a:t>
            </a:r>
            <a:r>
              <a:rPr lang="id-ID" sz="1200" spc="2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mengelola</a:t>
            </a:r>
            <a:r>
              <a:rPr lang="id-ID" sz="1200" spc="22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proses</a:t>
            </a:r>
            <a:r>
              <a:rPr lang="id-ID" sz="1200" spc="21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peningkatan</a:t>
            </a:r>
            <a:r>
              <a:rPr lang="id-ID" sz="1200" spc="2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nilai</a:t>
            </a:r>
            <a:r>
              <a:rPr lang="id-ID" sz="1200" spc="-28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pelanggan dan meruntuhkan tembok antar</a:t>
            </a:r>
            <a:r>
              <a:rPr lang="id-ID" sz="1200" spc="-1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departemen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080770" lvl="1" indent="-285750" algn="l">
              <a:lnSpc>
                <a:spcPct val="150000"/>
              </a:lnSpc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Pengalihdayaan.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Membeli</a:t>
            </a:r>
            <a:r>
              <a:rPr lang="id-ID" sz="1200" spc="17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lebih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banyak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barang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dan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jasa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dari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luar</a:t>
            </a:r>
            <a:r>
              <a:rPr lang="id-ID" sz="1200" spc="17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negeri</a:t>
            </a:r>
            <a:r>
              <a:rPr lang="id-ID" sz="1200" spc="-28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atau luar negeri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buFont typeface="+mj-lt"/>
              <a:buAutoNum type="alphaLcPeriod"/>
              <a:tabLst>
                <a:tab pos="1809115" algn="l"/>
                <a:tab pos="3782060" algn="l"/>
                <a:tab pos="4729480" algn="l"/>
                <a:tab pos="5356860" algn="l"/>
                <a:tab pos="604202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Pembandingan.</a:t>
            </a:r>
            <a:r>
              <a:rPr lang="id-ID" sz="1200" i="1" spc="-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Mempelajari“perusahaanpraktikterbaik”untuk</a:t>
            </a:r>
            <a:r>
              <a:rPr lang="en-ID" sz="1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meningkatkan</a:t>
            </a:r>
            <a:r>
              <a:rPr lang="id-ID" sz="1200" spc="-1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kinerja</a:t>
            </a:r>
            <a:endParaRPr lang="en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080770" lvl="1" indent="-285750" algn="just">
              <a:lnSpc>
                <a:spcPct val="150000"/>
              </a:lnSpc>
              <a:spcBef>
                <a:spcPts val="685"/>
              </a:spcBef>
              <a:spcAft>
                <a:spcPts val="0"/>
              </a:spcAft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Mitra pemasok.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Bermitra dengan lebih sedikit pemasok tetapi menambah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nilai lebih baik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078865" lvl="1" indent="-285750" algn="just">
              <a:lnSpc>
                <a:spcPct val="150000"/>
              </a:lnSpc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Bermitra dengan pelanggan.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Bekerja lebih dekat dengan pelanggan untuk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menambah nilai pada operasi mereka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076960" lvl="1" indent="-285750" algn="just">
              <a:lnSpc>
                <a:spcPct val="150000"/>
              </a:lnSpc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Penggabungan.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Mengakuisisi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atau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bergabung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dengan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perusahaan-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perusahaan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industri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yang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sama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atau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saling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melengkapi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untuk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mendapatkan skala ekonomi dan cakupan</a:t>
            </a:r>
            <a:r>
              <a:rPr lang="id-ID" sz="1200" spc="2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yang</a:t>
            </a:r>
            <a:r>
              <a:rPr lang="id-ID" sz="1200" spc="-1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luas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lphaLcPeriod"/>
              <a:tabLst>
                <a:tab pos="1809115" algn="l"/>
              </a:tabLst>
            </a:pPr>
            <a:r>
              <a:rPr lang="id-ID" sz="1200" i="1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Globalisasi.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Meningkatkan upaya untuk "berpikir global" dan "bertindak</a:t>
            </a:r>
            <a:r>
              <a:rPr lang="id-ID" sz="1200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id-ID" sz="1200" spc="-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lokal"</a:t>
            </a:r>
            <a:endParaRPr lang="en-ID" sz="1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34"/>
          <p:cNvSpPr/>
          <p:nvPr/>
        </p:nvSpPr>
        <p:spPr>
          <a:xfrm rot="3168124">
            <a:off x="1036336" y="77207"/>
            <a:ext cx="1498585" cy="396252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34"/>
          <p:cNvSpPr/>
          <p:nvPr/>
        </p:nvSpPr>
        <p:spPr>
          <a:xfrm rot="-2854553">
            <a:off x="5556046" y="3193575"/>
            <a:ext cx="1406584" cy="3718191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9109B0-CAEE-03F0-4C8B-B56E39E050A7}"/>
              </a:ext>
            </a:extLst>
          </p:cNvPr>
          <p:cNvSpPr txBox="1"/>
          <p:nvPr/>
        </p:nvSpPr>
        <p:spPr>
          <a:xfrm>
            <a:off x="3816808" y="437597"/>
            <a:ext cx="4926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2000" b="1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Internal/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id-ID" sz="2000" b="1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ID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D6A87E-57D7-2D2D-33B7-12F668B9CD57}"/>
              </a:ext>
            </a:extLst>
          </p:cNvPr>
          <p:cNvSpPr txBox="1"/>
          <p:nvPr/>
        </p:nvSpPr>
        <p:spPr>
          <a:xfrm>
            <a:off x="3567289" y="1237425"/>
            <a:ext cx="528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memainkan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perantara,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bertugas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memahami kebutuhan pelanggan dan mentransmisikan suara mereka ke berbagai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 fungsional. </a:t>
            </a:r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i="1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mengharuskan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terlibat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mengidentifikasi,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menyediakan,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mengkomunikasikan 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 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pelanggan. 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5"/>
          <p:cNvSpPr/>
          <p:nvPr/>
        </p:nvSpPr>
        <p:spPr>
          <a:xfrm rot="2840006">
            <a:off x="7580781" y="-430270"/>
            <a:ext cx="1406753" cy="3718146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5"/>
          <p:cNvSpPr/>
          <p:nvPr/>
        </p:nvSpPr>
        <p:spPr>
          <a:xfrm>
            <a:off x="8096250" y="969739"/>
            <a:ext cx="49946" cy="65715"/>
          </a:xfrm>
          <a:custGeom>
            <a:avLst/>
            <a:gdLst/>
            <a:ahLst/>
            <a:cxnLst/>
            <a:rect l="l" t="t" r="r" b="b"/>
            <a:pathLst>
              <a:path w="1042" h="1371" extrusionOk="0">
                <a:moveTo>
                  <a:pt x="0" y="0"/>
                </a:moveTo>
                <a:lnTo>
                  <a:pt x="0" y="0"/>
                </a:lnTo>
                <a:cubicBezTo>
                  <a:pt x="640" y="329"/>
                  <a:pt x="731" y="1298"/>
                  <a:pt x="731" y="1298"/>
                </a:cubicBezTo>
                <a:lnTo>
                  <a:pt x="914" y="1371"/>
                </a:lnTo>
                <a:cubicBezTo>
                  <a:pt x="1042" y="256"/>
                  <a:pt x="0" y="0"/>
                  <a:pt x="0" y="0"/>
                </a:cubicBezTo>
                <a:close/>
              </a:path>
            </a:pathLst>
          </a:custGeom>
          <a:solidFill>
            <a:srgbClr val="0E26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5"/>
          <p:cNvSpPr/>
          <p:nvPr/>
        </p:nvSpPr>
        <p:spPr>
          <a:xfrm>
            <a:off x="8112020" y="995863"/>
            <a:ext cx="102528" cy="38729"/>
          </a:xfrm>
          <a:custGeom>
            <a:avLst/>
            <a:gdLst/>
            <a:ahLst/>
            <a:cxnLst/>
            <a:rect l="l" t="t" r="r" b="b"/>
            <a:pathLst>
              <a:path w="2139" h="808" extrusionOk="0">
                <a:moveTo>
                  <a:pt x="1464" y="1"/>
                </a:moveTo>
                <a:cubicBezTo>
                  <a:pt x="575" y="1"/>
                  <a:pt x="0" y="588"/>
                  <a:pt x="0" y="588"/>
                </a:cubicBezTo>
                <a:lnTo>
                  <a:pt x="585" y="807"/>
                </a:lnTo>
                <a:cubicBezTo>
                  <a:pt x="881" y="190"/>
                  <a:pt x="1486" y="90"/>
                  <a:pt x="1847" y="90"/>
                </a:cubicBezTo>
                <a:cubicBezTo>
                  <a:pt x="2021" y="90"/>
                  <a:pt x="2138" y="113"/>
                  <a:pt x="2138" y="113"/>
                </a:cubicBezTo>
                <a:cubicBezTo>
                  <a:pt x="1898" y="33"/>
                  <a:pt x="1673" y="1"/>
                  <a:pt x="1464" y="1"/>
                </a:cubicBezTo>
                <a:close/>
              </a:path>
            </a:pathLst>
          </a:custGeom>
          <a:solidFill>
            <a:srgbClr val="0E26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35"/>
          <p:cNvSpPr/>
          <p:nvPr/>
        </p:nvSpPr>
        <p:spPr>
          <a:xfrm>
            <a:off x="8125153" y="978463"/>
            <a:ext cx="23535" cy="47405"/>
          </a:xfrm>
          <a:custGeom>
            <a:avLst/>
            <a:gdLst/>
            <a:ahLst/>
            <a:cxnLst/>
            <a:rect l="l" t="t" r="r" b="b"/>
            <a:pathLst>
              <a:path w="491" h="989" extrusionOk="0">
                <a:moveTo>
                  <a:pt x="311" y="1"/>
                </a:moveTo>
                <a:cubicBezTo>
                  <a:pt x="311" y="1"/>
                  <a:pt x="366" y="385"/>
                  <a:pt x="0" y="750"/>
                </a:cubicBezTo>
                <a:lnTo>
                  <a:pt x="274" y="988"/>
                </a:lnTo>
                <a:cubicBezTo>
                  <a:pt x="275" y="988"/>
                  <a:pt x="275" y="988"/>
                  <a:pt x="275" y="988"/>
                </a:cubicBezTo>
                <a:cubicBezTo>
                  <a:pt x="298" y="988"/>
                  <a:pt x="491" y="361"/>
                  <a:pt x="311" y="1"/>
                </a:cubicBezTo>
                <a:close/>
              </a:path>
            </a:pathLst>
          </a:custGeom>
          <a:solidFill>
            <a:srgbClr val="0E26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10816F-7372-AB61-729A-412B4595A1BF}"/>
              </a:ext>
            </a:extLst>
          </p:cNvPr>
          <p:cNvSpPr txBox="1"/>
          <p:nvPr/>
        </p:nvSpPr>
        <p:spPr>
          <a:xfrm>
            <a:off x="343648" y="398026"/>
            <a:ext cx="619261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Mengatur Departemen Pemasaran/ Organizing the Marketing</a:t>
            </a:r>
            <a:r>
              <a:rPr lang="id-ID" sz="1600" b="1" kern="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endParaRPr lang="en-ID" sz="16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en-ID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id-ID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 pemasaran modern dapat diatur dalam beberapa cara yang berbeda ,</a:t>
            </a:r>
            <a:r>
              <a:rPr lang="id-ID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terkadang tumpang tindih : secara fungsional, geografis, berdasarkan produk atau</a:t>
            </a:r>
            <a:r>
              <a:rPr lang="id-ID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merek,</a:t>
            </a:r>
            <a:r>
              <a:rPr lang="id-ID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 pasar, atau dalam matriks.</a:t>
            </a:r>
            <a:endParaRPr lang="en-ID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b="1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Sebuah. Organisasi Fungsional </a:t>
            </a:r>
            <a:endParaRPr lang="en-ID" b="1" dirty="0">
              <a:solidFill>
                <a:srgbClr val="23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id-ID" b="1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Geografis </a:t>
            </a:r>
            <a:endParaRPr lang="en-ID" b="1" dirty="0">
              <a:solidFill>
                <a:srgbClr val="231F1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Produk- atau Merek-Manajemen Organisasi 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6"/>
          <p:cNvSpPr/>
          <p:nvPr/>
        </p:nvSpPr>
        <p:spPr>
          <a:xfrm rot="1697626">
            <a:off x="8306834" y="118586"/>
            <a:ext cx="1498758" cy="396285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36"/>
          <p:cNvSpPr/>
          <p:nvPr/>
        </p:nvSpPr>
        <p:spPr>
          <a:xfrm rot="-936078">
            <a:off x="-481903" y="-572196"/>
            <a:ext cx="1406625" cy="3718074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E48C4D-0656-84EA-F2F6-119223D55C8D}"/>
              </a:ext>
            </a:extLst>
          </p:cNvPr>
          <p:cNvSpPr txBox="1"/>
          <p:nvPr/>
        </p:nvSpPr>
        <p:spPr>
          <a:xfrm>
            <a:off x="1204252" y="574253"/>
            <a:ext cx="625293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Lainnya/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id-ID" sz="1800" b="1" spc="5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en-ID" sz="1800" b="1" dirty="0">
              <a:solidFill>
                <a:srgbClr val="231F1F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800" spc="-285" dirty="0">
              <a:solidFill>
                <a:srgbClr val="231F1F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pemasaran,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"berpikir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pelanggan" dan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memenuhi kebutuhan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harapan pelanggan . 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1600" spc="-285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mendefinisikan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 dari sudut pandang masing-masing, sehingga konflik kepentingan 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id-ID" sz="1600" spc="30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id-ID" sz="1600" spc="30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id-ID" sz="1600" spc="30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id-ID" sz="1600" spc="30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dihindari. </a:t>
            </a:r>
            <a:endParaRPr lang="en-ID" sz="1600" spc="-285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41"/>
          <p:cNvGrpSpPr/>
          <p:nvPr/>
        </p:nvGrpSpPr>
        <p:grpSpPr>
          <a:xfrm flipH="1">
            <a:off x="304800" y="344750"/>
            <a:ext cx="8534400" cy="4454000"/>
            <a:chOff x="304800" y="344750"/>
            <a:chExt cx="8534400" cy="4454000"/>
          </a:xfrm>
        </p:grpSpPr>
        <p:cxnSp>
          <p:nvCxnSpPr>
            <p:cNvPr id="610" name="Google Shape;610;p41"/>
            <p:cNvCxnSpPr/>
            <p:nvPr/>
          </p:nvCxnSpPr>
          <p:spPr>
            <a:xfrm>
              <a:off x="2733000" y="344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1" name="Google Shape;611;p41"/>
            <p:cNvCxnSpPr/>
            <p:nvPr/>
          </p:nvCxnSpPr>
          <p:spPr>
            <a:xfrm>
              <a:off x="304800" y="4798750"/>
              <a:ext cx="61062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12" name="Google Shape;612;p41"/>
          <p:cNvSpPr/>
          <p:nvPr/>
        </p:nvSpPr>
        <p:spPr>
          <a:xfrm rot="-2876726">
            <a:off x="-549322" y="1186662"/>
            <a:ext cx="1498571" cy="396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41"/>
          <p:cNvSpPr/>
          <p:nvPr/>
        </p:nvSpPr>
        <p:spPr>
          <a:xfrm rot="-10086605">
            <a:off x="7727401" y="-630394"/>
            <a:ext cx="1406578" cy="3717845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4DC3C-3206-6785-9E30-5BB9253DB538}"/>
              </a:ext>
            </a:extLst>
          </p:cNvPr>
          <p:cNvSpPr txBox="1"/>
          <p:nvPr/>
        </p:nvSpPr>
        <p:spPr>
          <a:xfrm>
            <a:off x="648581" y="769298"/>
            <a:ext cx="6991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Membangun Organisasi Pemasaran Kreatif/ Building a Creative</a:t>
            </a:r>
            <a:r>
              <a:rPr lang="id-ID" sz="1800" b="1" kern="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12D97C-2094-F516-73F8-3F51D2D29DAE}"/>
              </a:ext>
            </a:extLst>
          </p:cNvPr>
          <p:cNvSpPr txBox="1"/>
          <p:nvPr/>
        </p:nvSpPr>
        <p:spPr>
          <a:xfrm>
            <a:off x="928728" y="1579761"/>
            <a:ext cx="643076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Transformasi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digerakkan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pasar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membutuhkan,di	antara</a:t>
            </a:r>
            <a:r>
              <a:rPr lang="en-ID" sz="1600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tindakan-Tindakan</a:t>
            </a:r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berikut: </a:t>
            </a:r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Both"/>
            </a:pP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hasrat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ID" sz="1600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	pelanggan;</a:t>
            </a:r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AutoNum type="arabicParenBoth"/>
            </a:pP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pengorganisasian di sekitar segmen pelanggan, bukan produk; dan </a:t>
            </a:r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 memahami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 penelitian kualitatif dan kuantitatif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40"/>
          <p:cNvSpPr/>
          <p:nvPr/>
        </p:nvSpPr>
        <p:spPr>
          <a:xfrm rot="-3309850">
            <a:off x="6031823" y="2602638"/>
            <a:ext cx="1406446" cy="3717919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40"/>
          <p:cNvSpPr/>
          <p:nvPr/>
        </p:nvSpPr>
        <p:spPr>
          <a:xfrm rot="3538043">
            <a:off x="7376691" y="-278945"/>
            <a:ext cx="1498470" cy="39630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E7D389-C178-B8D2-5307-348A53905381}"/>
              </a:ext>
            </a:extLst>
          </p:cNvPr>
          <p:cNvSpPr txBox="1"/>
          <p:nvPr/>
        </p:nvSpPr>
        <p:spPr>
          <a:xfrm>
            <a:off x="201275" y="569002"/>
            <a:ext cx="70574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1800" b="1" spc="-5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Bertanggung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Sosial/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Socially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id-ID" sz="18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ID" sz="1800" b="1" kern="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629105-BF0A-DD00-788E-DC19710F9EBE}"/>
              </a:ext>
            </a:extLst>
          </p:cNvPr>
          <p:cNvSpPr txBox="1"/>
          <p:nvPr/>
        </p:nvSpPr>
        <p:spPr>
          <a:xfrm>
            <a:off x="529522" y="1541867"/>
            <a:ext cx="6360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id-ID" sz="1600" b="1" kern="0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perusahaan/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endParaRPr lang="en-ID" sz="16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06808A-0C01-6570-3340-043AF91960AA}"/>
              </a:ext>
            </a:extLst>
          </p:cNvPr>
          <p:cNvSpPr txBox="1"/>
          <p:nvPr/>
        </p:nvSpPr>
        <p:spPr>
          <a:xfrm>
            <a:off x="744624" y="1905492"/>
            <a:ext cx="5656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panggilan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bertanggung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 sosial untuk melakukan serangan tiga cabang di bergantung pada perilaku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tanggung jawab hukum, etika, dan sosial yang tepat.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7"/>
          <p:cNvSpPr/>
          <p:nvPr/>
        </p:nvSpPr>
        <p:spPr>
          <a:xfrm rot="-936078">
            <a:off x="8112422" y="-1453496"/>
            <a:ext cx="1406625" cy="3718074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448044-5663-7637-EF16-D1919AD095DF}"/>
              </a:ext>
            </a:extLst>
          </p:cNvPr>
          <p:cNvSpPr txBox="1"/>
          <p:nvPr/>
        </p:nvSpPr>
        <p:spPr>
          <a:xfrm>
            <a:off x="1298222" y="100471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D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117B46-AA15-1F6A-1F6F-04A3B7BF3D39}"/>
              </a:ext>
            </a:extLst>
          </p:cNvPr>
          <p:cNvSpPr txBox="1"/>
          <p:nvPr/>
        </p:nvSpPr>
        <p:spPr>
          <a:xfrm>
            <a:off x="543217" y="573824"/>
            <a:ext cx="7426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Bisnis yang Bertanggung Jawab Sosial/ Socially Responsible</a:t>
            </a:r>
            <a:r>
              <a:rPr lang="id-ID" sz="16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Models</a:t>
            </a:r>
            <a:endParaRPr lang="en-ID" sz="16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EE3B80-F5D1-9231-7B35-B35A2755D8FB}"/>
              </a:ext>
            </a:extLst>
          </p:cNvPr>
          <p:cNvSpPr txBox="1"/>
          <p:nvPr/>
        </p:nvSpPr>
        <p:spPr>
          <a:xfrm>
            <a:off x="858630" y="1246462"/>
            <a:ext cx="74267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Perusahaan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berinovasi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solusi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nilai-nilai    dengan cara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bertanggung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 kemungkinan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berhasil.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Pertimbangkan</a:t>
            </a:r>
            <a:r>
              <a:rPr lang="id-ID" sz="1600" spc="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Timberland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6E27E1-4D89-3264-C384-AE235F75F2B3}"/>
              </a:ext>
            </a:extLst>
          </p:cNvPr>
          <p:cNvSpPr txBox="1"/>
          <p:nvPr/>
        </p:nvSpPr>
        <p:spPr>
          <a:xfrm>
            <a:off x="959769" y="2360400"/>
            <a:ext cx="74267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800" b="1" kern="0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id-ID" sz="18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Penyebab/</a:t>
            </a:r>
            <a:r>
              <a:rPr lang="id-ID" sz="1800" b="1" kern="0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Cause-Related</a:t>
            </a:r>
            <a:r>
              <a:rPr lang="id-ID" sz="18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1" kern="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ID" sz="1800" b="1" kern="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1600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id-ID" sz="1600" spc="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1600" spc="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id-ID" sz="1600" spc="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id-ID" sz="1600" spc="2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id-ID" sz="1600" spc="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id-ID" sz="1600" i="1" spc="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marketing</a:t>
            </a:r>
            <a:r>
              <a:rPr lang="id-ID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(CSM)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Minette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Drumwright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Patrick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Murphy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upaya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yang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 setidaknya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nonekonomi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berkaitan dengan kesejahteraan sosial dan menggunakan sumber daya perusahaan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 mitranya."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Drumwright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Murphy  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memasukkan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filantropi tradisional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id-ID" sz="160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kesukarelaan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id-ID" sz="160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CSM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38"/>
          <p:cNvSpPr/>
          <p:nvPr/>
        </p:nvSpPr>
        <p:spPr>
          <a:xfrm rot="8930354">
            <a:off x="-951246" y="-1690004"/>
            <a:ext cx="1406537" cy="371813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D46FEB-7BAE-C740-2694-2D35A6A718DE}"/>
              </a:ext>
            </a:extLst>
          </p:cNvPr>
          <p:cNvSpPr txBox="1"/>
          <p:nvPr/>
        </p:nvSpPr>
        <p:spPr>
          <a:xfrm>
            <a:off x="982149" y="530578"/>
            <a:ext cx="7338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1600" b="1" kern="0" spc="-5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Implementasi dan Kontrol</a:t>
            </a:r>
            <a:r>
              <a:rPr lang="id-ID" sz="1600" b="1" kern="0" spc="-1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Pemasaran/</a:t>
            </a:r>
            <a:r>
              <a:rPr lang="id-ID" sz="16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1600" b="1" kern="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id-ID" sz="1600" b="1" kern="0" spc="2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kern="0" spc="-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ID" sz="1600" b="1" kern="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1CD24D-16C3-CD14-C4E3-EA86E22C7255}"/>
              </a:ext>
            </a:extLst>
          </p:cNvPr>
          <p:cNvSpPr txBox="1"/>
          <p:nvPr/>
        </p:nvSpPr>
        <p:spPr>
          <a:xfrm>
            <a:off x="1072444" y="1207911"/>
            <a:ext cx="679374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id-ID" sz="16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Implementasi</a:t>
            </a:r>
            <a:r>
              <a:rPr lang="id-ID" sz="1600" b="1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Pemasaran/</a:t>
            </a:r>
            <a:r>
              <a:rPr lang="id-ID" sz="1600" b="1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id-ID" sz="1600" b="1" spc="-1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b="1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ID" sz="1600" b="1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600" dirty="0">
              <a:solidFill>
                <a:srgbClr val="23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1600" dirty="0">
                <a:solidFill>
                  <a:srgbClr val="231F1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Implementasi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 adalah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  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pemasaran menjadi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memastikan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 mencapai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id-ID" sz="1600" spc="-28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rencana</a:t>
            </a:r>
            <a:r>
              <a:rPr lang="id-ID" sz="1600" spc="5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solidFill>
                  <a:srgbClr val="23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id-ID" sz="180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1800" dirty="0">
              <a:solidFill>
                <a:srgbClr val="231F1F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180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>
                <a:solidFill>
                  <a:srgbClr val="231F1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</a:t>
            </a:r>
            <a:r>
              <a:rPr lang="id-ID" spc="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membahas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mengapa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 pemasaran; implementasi membahas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siapa,</a:t>
            </a:r>
            <a:r>
              <a:rPr lang="id-ID" i="1" spc="-28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d-ID" i="1" spc="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mana, kapan,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id-ID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bagaimana. </a:t>
            </a:r>
            <a:endParaRPr lang="en-ID" i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en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Misalnya, keputusan strategis manajemen puncak untuk "memanen" suatu</a:t>
            </a:r>
            <a:r>
              <a:rPr lang="id-ID" spc="-28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id-ID" spc="-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 diterjemahkan</a:t>
            </a:r>
            <a:r>
              <a:rPr lang="id-ID" spc="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id-ID" spc="-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 tindakan</a:t>
            </a:r>
            <a:r>
              <a:rPr lang="id-ID" spc="-5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penugasan spesifik.</a:t>
            </a:r>
            <a:endParaRPr lang="en-ID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man Meeting by Slidesgo">
  <a:themeElements>
    <a:clrScheme name="Simple Light">
      <a:dk1>
        <a:srgbClr val="452272"/>
      </a:dk1>
      <a:lt1>
        <a:srgbClr val="FAFAFA"/>
      </a:lt1>
      <a:dk2>
        <a:srgbClr val="5A45A0"/>
      </a:dk2>
      <a:lt2>
        <a:srgbClr val="FFC63E"/>
      </a:lt2>
      <a:accent1>
        <a:srgbClr val="D9BBFC"/>
      </a:accent1>
      <a:accent2>
        <a:srgbClr val="EBAE39"/>
      </a:accent2>
      <a:accent3>
        <a:srgbClr val="937CF7"/>
      </a:accent3>
      <a:accent4>
        <a:srgbClr val="DCDCFF"/>
      </a:accent4>
      <a:accent5>
        <a:srgbClr val="FFFFFF"/>
      </a:accent5>
      <a:accent6>
        <a:srgbClr val="FFFFFF"/>
      </a:accent6>
      <a:hlink>
        <a:srgbClr val="45227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734</Words>
  <Application>Microsoft Office PowerPoint</Application>
  <PresentationFormat>On-screen Show (16:9)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Bebas Neue</vt:lpstr>
      <vt:lpstr>Cambria</vt:lpstr>
      <vt:lpstr>Montserrat ExtraBold</vt:lpstr>
      <vt:lpstr>Open Sans</vt:lpstr>
      <vt:lpstr>Proxima Nova</vt:lpstr>
      <vt:lpstr>Proxima Nova Semibold</vt:lpstr>
      <vt:lpstr>Times New Roman</vt:lpstr>
      <vt:lpstr>Businessman Meeting by Slidesgo</vt:lpstr>
      <vt:lpstr>Slidesgo Final Pages</vt:lpstr>
      <vt:lpstr>BAB 13 Mengelola Organisasi Pemasaran Holistik untuk Jangka Panjang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XIII Mengelola Organisasi Pemasaran Holistik untuk Jangka Panjang</dc:title>
  <dc:creator>ASUS</dc:creator>
  <cp:lastModifiedBy>Acer</cp:lastModifiedBy>
  <cp:revision>14</cp:revision>
  <dcterms:modified xsi:type="dcterms:W3CDTF">2023-10-08T10:21:35Z</dcterms:modified>
</cp:coreProperties>
</file>