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88" r:id="rId3"/>
    <p:sldId id="344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C3BD"/>
    <a:srgbClr val="5AB0C7"/>
    <a:srgbClr val="FFD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>
        <p:scale>
          <a:sx n="50" d="100"/>
          <a:sy n="50" d="100"/>
        </p:scale>
        <p:origin x="-1488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F062D1-B174-4AF3-90AE-3DBEC838D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2462D7A-C525-4671-B6FE-C016E9B9A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D4FB0C-A2EB-4F78-8875-D8FB54DA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D912B85-BC81-442E-B02D-A6029E32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EBBC648-9F3F-4E29-AABE-3B94886D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0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F64D00-7D68-4135-9F51-5725028B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C4FB4D3-E3C9-4CB6-9845-450231335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34418D-C7A1-4427-B1C0-7AFDC125C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D9A820B-49D8-4E9A-B835-86312AC2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5BB8F6-D33F-4917-A1A9-E70E2DD3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9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A075A5F-B57E-40ED-B630-1049E5A5AB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99800AA-50E5-46FE-8389-CE916B46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D8296-E00B-4D84-94F8-81B3B238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5DA010E-1E7C-4856-AB06-56BB5D3CE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1732DD-4B00-4AFA-A6B8-130663E9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7A8557-B554-47D8-904D-21C1C56A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8C349E-2D9D-40D6-8171-13435FD5F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658C75-B0E2-4976-8F45-2EA6C1F31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D9D80FE-3911-4407-BEE8-984E5E05F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C250B35-187D-4D91-AFA3-B805B02D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9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F5BEAE-8074-4FB6-A3B2-09302CD74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E5DEDB5-7CB8-4BE5-B0E2-E60BCC9FF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D07261E-CF4A-4C15-B8AD-86C6B710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BA9D44-B60F-4743-9912-F0ED1E9C6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53700C-2A6C-473B-9644-F425B6B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2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32947A-5039-419F-BD1E-31F63321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D21832-D3D6-4EC4-BD5A-1FECD0518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270160E-457D-4A57-856B-B0003050B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E3A0E57-A630-4F7D-AF53-31BF2C283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42F0A18-8A73-44F3-8C96-A8EB98C5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71243EA-F13F-4F4A-96FB-0B01942A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6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2A66C5D-9E44-4CEC-81E1-72F0D0BF2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D57F192-578E-411A-8127-B4E2EF894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021405-9165-4A55-8F66-42DB78510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21E7366-1641-4D15-BE85-938B2CCA79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4BC7BE0-B206-4681-8EF8-A1465B5B5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14851FF-AF47-4F95-9EF7-2EB68666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F6E204-15BE-4F6B-A733-DC42CC1BF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4A25E8B-66D7-43B1-BB0D-135327684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4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827800-1FAE-4DD7-A551-2A63394D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1476818-3CEC-49DE-A5AD-A3328198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CCD2FBE-DB09-4224-A754-567FA57C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6BD9DD1-ABD6-49B6-B0D2-645251C6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3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F75D0D6-8731-427B-ABD4-C1E5EC2A1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A3005F9-2704-4CF7-93E6-6430BA1DB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49939F8-3321-41BF-9E79-E228EA0AD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3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AA115C-2BC8-422E-8B60-6B5F2108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4582783-ED7F-497C-8BDB-04F6AF1C5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5B1DA9A-A571-4B55-BC1E-9C2C38EC9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017D78F-9726-449D-8D41-FB2E1EF8E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121AE1-B8EA-42A7-9E29-F26672855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FCB92E1-77FE-40C0-8A0D-418A2C11B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3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F6DDFD-E20D-4A62-93C6-E57B9F5B1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56CFBC9-2F0B-44F3-95D7-D3CF8504B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F123AB7-FA15-4D2F-A5B6-57A309F15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D499803-0CC8-493F-87FA-02C963B0F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409BA74-C29F-4585-804E-BF43B0D5C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B7EB333-5C15-424A-BF3D-61CA3DD9F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0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B0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0B6724F-4068-440B-B482-0C8B5A046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C65BFC7-C6AA-4C0A-BF04-E87490FFC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6A3B488-09BC-43F3-994F-B3D3EF04D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E1F21-4C49-4DD2-8C48-1E64DB9D5690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C79B6B-79F7-40EE-B798-43801A488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A9741B2-C17B-4153-9C5E-A12E69BBA1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BD3AE-18EC-47D8-9537-4DF2D8DA3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5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E10FAA9-8F64-471A-868F-1CB36AC16825}"/>
              </a:ext>
            </a:extLst>
          </p:cNvPr>
          <p:cNvSpPr/>
          <p:nvPr/>
        </p:nvSpPr>
        <p:spPr>
          <a:xfrm>
            <a:off x="304801" y="2064658"/>
            <a:ext cx="11524342" cy="3141707"/>
          </a:xfrm>
          <a:prstGeom prst="rect">
            <a:avLst/>
          </a:prstGeom>
          <a:noFill/>
          <a:ln w="190500" cmpd="dbl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1F40855-9037-480D-8B51-CF6CA1559246}"/>
              </a:ext>
            </a:extLst>
          </p:cNvPr>
          <p:cNvSpPr txBox="1"/>
          <p:nvPr/>
        </p:nvSpPr>
        <p:spPr>
          <a:xfrm>
            <a:off x="216767" y="2666015"/>
            <a:ext cx="11688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Landasan</a:t>
            </a:r>
            <a:r>
              <a:rPr 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teori</a:t>
            </a:r>
            <a:r>
              <a:rPr 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organisasi</a:t>
            </a:r>
            <a:r>
              <a:rPr 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dan</a:t>
            </a:r>
            <a:r>
              <a:rPr 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manajemen</a:t>
            </a:r>
            <a:endParaRPr lang="en-US" sz="6000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="" xmlns:a16="http://schemas.microsoft.com/office/drawing/2014/main" id="{D9797A54-3B57-46A7-AD96-A4E04747D7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200"/>
            <a:ext cx="1827919" cy="13234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F9874FAF-6BA2-4088-B879-5CBFB73C55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090" y="203200"/>
            <a:ext cx="1302686" cy="128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0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86274" y="3334726"/>
            <a:ext cx="3685674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3334726"/>
            <a:ext cx="3705726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841332" y="1775046"/>
            <a:ext cx="4549692" cy="311936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ORGANISASI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258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5507198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latin typeface="+mj-lt"/>
              </a:rPr>
              <a:t>         </a:t>
            </a:r>
            <a:r>
              <a:rPr lang="en-US" sz="1600" b="1" dirty="0" err="1">
                <a:latin typeface="+mj-lt"/>
              </a:rPr>
              <a:t>Organisasi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adalah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kesatuan</a:t>
            </a:r>
            <a:r>
              <a:rPr lang="en-US" sz="1600" b="1" dirty="0">
                <a:latin typeface="+mj-lt"/>
              </a:rPr>
              <a:t> (</a:t>
            </a:r>
            <a:r>
              <a:rPr lang="en-US" sz="1600" b="1" i="1" dirty="0">
                <a:latin typeface="+mj-lt"/>
              </a:rPr>
              <a:t>entity</a:t>
            </a:r>
            <a:r>
              <a:rPr lang="en-US" sz="1600" b="1" dirty="0">
                <a:latin typeface="+mj-lt"/>
              </a:rPr>
              <a:t>) </a:t>
            </a:r>
            <a:r>
              <a:rPr lang="en-US" sz="1600" b="1" dirty="0" err="1">
                <a:latin typeface="+mj-lt"/>
              </a:rPr>
              <a:t>sosial</a:t>
            </a:r>
            <a:r>
              <a:rPr lang="en-US" sz="1600" b="1" dirty="0">
                <a:latin typeface="+mj-lt"/>
              </a:rPr>
              <a:t> yang </a:t>
            </a:r>
            <a:r>
              <a:rPr lang="en-US" sz="1600" b="1" dirty="0" err="1">
                <a:latin typeface="+mj-lt"/>
              </a:rPr>
              <a:t>dikoordinasikan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secara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sadar</a:t>
            </a:r>
            <a:r>
              <a:rPr lang="en-US" sz="1600" b="1" dirty="0">
                <a:latin typeface="+mj-lt"/>
              </a:rPr>
              <a:t>, </a:t>
            </a:r>
            <a:r>
              <a:rPr lang="en-US" sz="1600" b="1" dirty="0" err="1">
                <a:latin typeface="+mj-lt"/>
              </a:rPr>
              <a:t>dengan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sebuah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batasan</a:t>
            </a:r>
            <a:r>
              <a:rPr lang="en-US" sz="1600" b="1" dirty="0">
                <a:latin typeface="+mj-lt"/>
              </a:rPr>
              <a:t> yang </a:t>
            </a:r>
            <a:r>
              <a:rPr lang="en-US" sz="1600" b="1" dirty="0" err="1">
                <a:latin typeface="+mj-lt"/>
              </a:rPr>
              <a:t>relatif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dapat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diidentifikasi</a:t>
            </a:r>
            <a:r>
              <a:rPr lang="en-US" sz="1600" b="1" dirty="0">
                <a:latin typeface="+mj-lt"/>
              </a:rPr>
              <a:t>, yang </a:t>
            </a:r>
            <a:r>
              <a:rPr lang="en-US" sz="1600" b="1" dirty="0" err="1">
                <a:latin typeface="+mj-lt"/>
              </a:rPr>
              <a:t>bekerja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atas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dasar</a:t>
            </a:r>
            <a:r>
              <a:rPr lang="en-US" sz="1600" b="1" dirty="0">
                <a:latin typeface="+mj-lt"/>
              </a:rPr>
              <a:t> yang </a:t>
            </a:r>
            <a:r>
              <a:rPr lang="en-US" sz="1600" b="1" dirty="0" err="1">
                <a:latin typeface="+mj-lt"/>
              </a:rPr>
              <a:t>relatif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terus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menerus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untuk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mencapai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suatu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tujuan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bersama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atau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sekelompok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tujuan</a:t>
            </a:r>
            <a:r>
              <a:rPr lang="en-US" sz="1600" b="1" dirty="0">
                <a:latin typeface="+mj-lt"/>
              </a:rPr>
              <a:t>.</a:t>
            </a:r>
          </a:p>
        </p:txBody>
      </p:sp>
      <p:sp>
        <p:nvSpPr>
          <p:cNvPr id="49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1884693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        </a:t>
            </a:r>
            <a:r>
              <a:rPr lang="en-US" sz="2000" b="1" dirty="0" err="1" smtClean="0">
                <a:latin typeface="+mj-lt"/>
              </a:rPr>
              <a:t>Organisasi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adalah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bentuk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setiap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perserikatan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manusia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untuk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mencapai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tujuan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bersama</a:t>
            </a:r>
            <a:r>
              <a:rPr lang="en-US" sz="2000" b="1" dirty="0">
                <a:latin typeface="+mj-lt"/>
              </a:rPr>
              <a:t>.</a:t>
            </a:r>
          </a:p>
        </p:txBody>
      </p:sp>
      <p:sp>
        <p:nvSpPr>
          <p:cNvPr id="57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3695949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+mj-lt"/>
              </a:rPr>
              <a:t>          </a:t>
            </a:r>
            <a:r>
              <a:rPr lang="en-US" sz="2000" b="1" dirty="0" err="1">
                <a:latin typeface="+mj-lt"/>
              </a:rPr>
              <a:t>O</a:t>
            </a:r>
            <a:r>
              <a:rPr lang="en-US" sz="2000" b="1" dirty="0" err="1" smtClean="0">
                <a:latin typeface="+mj-lt"/>
              </a:rPr>
              <a:t>rganisasi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adalah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merupakan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suatu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sistem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aktivitas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kerja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sama</a:t>
            </a:r>
            <a:r>
              <a:rPr lang="en-US" sz="2000" b="1" dirty="0">
                <a:latin typeface="+mj-lt"/>
              </a:rPr>
              <a:t> yang </a:t>
            </a:r>
            <a:r>
              <a:rPr lang="en-US" sz="2000" b="1" dirty="0" err="1">
                <a:latin typeface="+mj-lt"/>
              </a:rPr>
              <a:t>dilakukan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oleh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dua</a:t>
            </a:r>
            <a:r>
              <a:rPr lang="en-US" sz="2000" b="1" dirty="0">
                <a:latin typeface="+mj-lt"/>
              </a:rPr>
              <a:t> orang </a:t>
            </a:r>
            <a:r>
              <a:rPr lang="en-US" sz="2000" b="1" dirty="0" err="1">
                <a:latin typeface="+mj-lt"/>
              </a:rPr>
              <a:t>atau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lebih</a:t>
            </a:r>
            <a:r>
              <a:rPr lang="en-US" sz="2000" b="1" dirty="0">
                <a:latin typeface="+mj-lt"/>
              </a:rPr>
              <a:t>.</a:t>
            </a: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64CFD90-D0E1-4BC3-9D8B-7503E2632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287251" y="-2008330"/>
            <a:ext cx="3617498" cy="359897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37439" y="-1263766"/>
            <a:ext cx="2722480" cy="26706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r>
              <a:rPr lang="en-US" b="1" dirty="0" smtClean="0">
                <a:latin typeface="+mj-lt"/>
              </a:rPr>
              <a:t>ORGANISASI</a:t>
            </a:r>
          </a:p>
          <a:p>
            <a:pPr algn="ctr"/>
            <a:r>
              <a:rPr lang="en-US" b="1" dirty="0" smtClean="0">
                <a:latin typeface="+mj-lt"/>
              </a:rPr>
              <a:t>MENURUT PARA</a:t>
            </a:r>
          </a:p>
          <a:p>
            <a:pPr algn="ctr"/>
            <a:r>
              <a:rPr lang="en-US" b="1" dirty="0" smtClean="0">
                <a:latin typeface="+mj-lt"/>
              </a:rPr>
              <a:t>AHLI</a:t>
            </a:r>
            <a:endParaRPr lang="en-US" b="1" dirty="0"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1465751"/>
            <a:ext cx="1635516" cy="1630182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35963" y="1957057"/>
            <a:ext cx="1311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James D. Mooney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3279035"/>
            <a:ext cx="1635516" cy="1630182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5092319"/>
            <a:ext cx="1635516" cy="1630182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54861" y="5579562"/>
            <a:ext cx="1473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Stephen P. Robbins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35963" y="3770651"/>
            <a:ext cx="1311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Chester I. Bernard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823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sito\Downloads\business-people-analyzing-statistics-financial-concept_53876-235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36" y="-949260"/>
            <a:ext cx="12192001" cy="8449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226842" y="3404166"/>
            <a:ext cx="1953126" cy="631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21623" y="3275341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-12032" y="3404167"/>
            <a:ext cx="1900990" cy="631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581150" y="1944174"/>
            <a:ext cx="9029700" cy="2514600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81150" y="2263339"/>
            <a:ext cx="90297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Jadi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organsasi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adalah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sekumpulan</a:t>
            </a:r>
            <a:r>
              <a:rPr lang="en-US" sz="3200" b="1" dirty="0">
                <a:solidFill>
                  <a:schemeClr val="bg1"/>
                </a:solidFill>
              </a:rPr>
              <a:t> orang yang </a:t>
            </a:r>
            <a:r>
              <a:rPr lang="en-US" sz="3200" b="1" dirty="0" err="1">
                <a:solidFill>
                  <a:schemeClr val="bg1"/>
                </a:solidFill>
              </a:rPr>
              <a:t>saling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berhubungan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satu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sama</a:t>
            </a:r>
            <a:r>
              <a:rPr lang="en-US" sz="3200" b="1" dirty="0">
                <a:solidFill>
                  <a:schemeClr val="bg1"/>
                </a:solidFill>
              </a:rPr>
              <a:t> lain </a:t>
            </a:r>
            <a:r>
              <a:rPr lang="en-US" sz="3200" b="1" dirty="0" err="1">
                <a:solidFill>
                  <a:schemeClr val="bg1"/>
                </a:solidFill>
              </a:rPr>
              <a:t>dan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memiliki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tugas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dan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tanggung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jawab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masing-masing</a:t>
            </a:r>
            <a:r>
              <a:rPr lang="en-US" sz="3200" b="1" dirty="0">
                <a:solidFill>
                  <a:schemeClr val="bg1"/>
                </a:solidFill>
              </a:rPr>
              <a:t> demi </a:t>
            </a:r>
            <a:r>
              <a:rPr lang="en-US" sz="3200" b="1" dirty="0" err="1">
                <a:solidFill>
                  <a:schemeClr val="bg1"/>
                </a:solidFill>
              </a:rPr>
              <a:t>mencapai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tujuan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bersama</a:t>
            </a:r>
            <a:r>
              <a:rPr lang="en-US" sz="32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93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86274" y="3334726"/>
            <a:ext cx="3685674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3334726"/>
            <a:ext cx="3705726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936582" y="1775046"/>
            <a:ext cx="4318836" cy="311936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KONSEP ORGANISASI BELAJAR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909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43695" y="2349921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        </a:t>
            </a:r>
            <a:r>
              <a:rPr lang="en-US" sz="2000" b="1" dirty="0" err="1" smtClean="0">
                <a:latin typeface="+mj-lt"/>
              </a:rPr>
              <a:t>Perubahan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organisasi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untuk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menyesuaikan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diri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dengan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lingkungan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merupakan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asas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dari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organisasi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belajar</a:t>
            </a:r>
            <a:endParaRPr lang="en-US" sz="2000" b="1" dirty="0">
              <a:latin typeface="+mj-lt"/>
            </a:endParaRPr>
          </a:p>
        </p:txBody>
      </p:sp>
      <p:sp>
        <p:nvSpPr>
          <p:cNvPr id="57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4" y="4416982"/>
            <a:ext cx="10245891" cy="1618260"/>
          </a:xfrm>
          <a:prstGeom prst="roundRect">
            <a:avLst>
              <a:gd name="adj" fmla="val 50000"/>
            </a:avLst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+mj-lt"/>
              </a:rPr>
              <a:t>          </a:t>
            </a:r>
            <a:r>
              <a:rPr lang="en-US" sz="2000" b="1" dirty="0" err="1">
                <a:latin typeface="+mj-lt"/>
              </a:rPr>
              <a:t>O</a:t>
            </a:r>
            <a:r>
              <a:rPr lang="en-US" sz="2000" b="1" dirty="0" err="1" smtClean="0">
                <a:latin typeface="+mj-lt"/>
              </a:rPr>
              <a:t>rganisasi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belajar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sebagai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organisasi</a:t>
            </a:r>
            <a:r>
              <a:rPr lang="en-US" sz="2000" b="1" dirty="0">
                <a:latin typeface="+mj-lt"/>
              </a:rPr>
              <a:t> yang </a:t>
            </a:r>
            <a:r>
              <a:rPr lang="en-US" sz="2000" b="1" dirty="0" err="1">
                <a:latin typeface="+mj-lt"/>
              </a:rPr>
              <a:t>belajar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bersama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sungguh-sungguh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dan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senantiasa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mentransformasikan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diri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dengan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mengumpulkan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mengelola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dan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menggunakan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pengetahuan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untuk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keberhasilan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usaha</a:t>
            </a:r>
            <a:r>
              <a:rPr lang="en-US" sz="2000" b="1" dirty="0">
                <a:latin typeface="+mj-lt"/>
              </a:rPr>
              <a:t>.</a:t>
            </a: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64CFD90-D0E1-4BC3-9D8B-7503E2632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287251" y="-2008330"/>
            <a:ext cx="3617498" cy="359897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37439" y="-1263766"/>
            <a:ext cx="2722480" cy="26706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r>
              <a:rPr lang="en-US" b="1" dirty="0" smtClean="0">
                <a:latin typeface="+mj-lt"/>
              </a:rPr>
              <a:t>ORGANISASI BELAJAR</a:t>
            </a:r>
          </a:p>
          <a:p>
            <a:pPr algn="ctr"/>
            <a:r>
              <a:rPr lang="en-US" b="1" dirty="0" smtClean="0">
                <a:latin typeface="+mj-lt"/>
              </a:rPr>
              <a:t>MENURUT PARA</a:t>
            </a:r>
          </a:p>
          <a:p>
            <a:pPr algn="ctr"/>
            <a:r>
              <a:rPr lang="en-US" b="1" dirty="0" smtClean="0">
                <a:latin typeface="+mj-lt"/>
              </a:rPr>
              <a:t>AHLI</a:t>
            </a:r>
            <a:endParaRPr lang="en-US" b="1" dirty="0"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1930360"/>
            <a:ext cx="1635516" cy="1630182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35963" y="2145286"/>
            <a:ext cx="1311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Prof. </a:t>
            </a:r>
            <a:r>
              <a:rPr lang="en-US" b="1" dirty="0" err="1" smtClean="0">
                <a:solidFill>
                  <a:schemeClr val="bg1"/>
                </a:solidFill>
                <a:latin typeface="+mj-lt"/>
              </a:rPr>
              <a:t>Yusufhadi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+mj-lt"/>
              </a:rPr>
              <a:t>Miarso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+mj-lt"/>
              </a:rPr>
              <a:t>M.Sc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7085" y="4177868"/>
            <a:ext cx="2128864" cy="2096488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16498" y="4997261"/>
            <a:ext cx="1750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Marquardt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848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Warsito\Downloads\glasses-on-table_23-21476693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8121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696074" y="3334726"/>
            <a:ext cx="1475874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504448" y="370582"/>
            <a:ext cx="6572250" cy="3231654"/>
          </a:xfrm>
          <a:prstGeom prst="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619750" y="351532"/>
            <a:ext cx="6096000" cy="3077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Organisasi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Belajar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 err="1">
                <a:solidFill>
                  <a:schemeClr val="bg1"/>
                </a:solidFill>
              </a:rPr>
              <a:t>Suatu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konsep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dimana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organisasi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dianggap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mampu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untuk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terus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menerus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melakukan</a:t>
            </a:r>
            <a:r>
              <a:rPr lang="en-US" sz="2400" b="1" dirty="0">
                <a:solidFill>
                  <a:schemeClr val="bg1"/>
                </a:solidFill>
              </a:rPr>
              <a:t> proses </a:t>
            </a:r>
            <a:r>
              <a:rPr lang="en-US" sz="2400" b="1" dirty="0" err="1">
                <a:solidFill>
                  <a:schemeClr val="bg1"/>
                </a:solidFill>
              </a:rPr>
              <a:t>pembelajaran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mandiri</a:t>
            </a:r>
            <a:r>
              <a:rPr lang="en-US" sz="2400" b="1" dirty="0">
                <a:solidFill>
                  <a:schemeClr val="bg1"/>
                </a:solidFill>
              </a:rPr>
              <a:t> (self learning) </a:t>
            </a:r>
            <a:r>
              <a:rPr lang="en-US" sz="2400" b="1" dirty="0" err="1">
                <a:solidFill>
                  <a:schemeClr val="bg1"/>
                </a:solidFill>
              </a:rPr>
              <a:t>sehingga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organisasi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tersebut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memiliki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kecepatan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berpikir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bertindak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dalam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merespon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beragam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perubahan</a:t>
            </a:r>
            <a:r>
              <a:rPr lang="en-US" sz="2400" b="1" dirty="0">
                <a:solidFill>
                  <a:schemeClr val="bg1"/>
                </a:solidFill>
              </a:rPr>
              <a:t> yang </a:t>
            </a:r>
            <a:r>
              <a:rPr lang="en-US" sz="2400" b="1" dirty="0" err="1">
                <a:solidFill>
                  <a:schemeClr val="bg1"/>
                </a:solidFill>
              </a:rPr>
              <a:t>muncul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0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34926" y="522898"/>
            <a:ext cx="3457074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39855" y="135343"/>
            <a:ext cx="11734800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Konsep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Organisasi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Belajar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Menurut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Peter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3356811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rapezoid 1">
            <a:extLst>
              <a:ext uri="{FF2B5EF4-FFF2-40B4-BE49-F238E27FC236}">
                <a16:creationId xmlns="" xmlns:a16="http://schemas.microsoft.com/office/drawing/2014/main" id="{5B804E9F-B6B5-41F9-9B63-9AF435FDC2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-405667" y="2673357"/>
            <a:ext cx="4336142" cy="2044685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rapezoid 42">
            <a:extLst>
              <a:ext uri="{FF2B5EF4-FFF2-40B4-BE49-F238E27FC236}">
                <a16:creationId xmlns="" xmlns:a16="http://schemas.microsoft.com/office/drawing/2014/main" id="{0092C447-C8E1-4B12-B012-E6D21CBB1F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761132" y="2673357"/>
            <a:ext cx="4336142" cy="2044685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rapezoid 43">
            <a:extLst>
              <a:ext uri="{FF2B5EF4-FFF2-40B4-BE49-F238E27FC236}">
                <a16:creationId xmlns="" xmlns:a16="http://schemas.microsoft.com/office/drawing/2014/main" id="{7E139379-1914-4446-8D6D-984A47041A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927930" y="2673357"/>
            <a:ext cx="4336142" cy="2044685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rapezoid 44">
            <a:extLst>
              <a:ext uri="{FF2B5EF4-FFF2-40B4-BE49-F238E27FC236}">
                <a16:creationId xmlns="" xmlns:a16="http://schemas.microsoft.com/office/drawing/2014/main" id="{F79B51BB-1B30-4ED8-B26D-21EE8BC675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094728" y="2631261"/>
            <a:ext cx="4336142" cy="2044685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rapezoid 45">
            <a:extLst>
              <a:ext uri="{FF2B5EF4-FFF2-40B4-BE49-F238E27FC236}">
                <a16:creationId xmlns="" xmlns:a16="http://schemas.microsoft.com/office/drawing/2014/main" id="{89DA262E-0502-4E65-8ABA-E063880EAC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8263685" y="2673357"/>
            <a:ext cx="4336142" cy="2044685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847276" y="2886560"/>
            <a:ext cx="183025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BERPIKIR SISTEM (THINKING SYSTEM)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2918965" y="2886560"/>
            <a:ext cx="2020475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PENGUASAAN PRIBADI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(PERSONAL MASTERY)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FA4D735A-8F75-4E2A-8F1A-CC303B0718BA}"/>
              </a:ext>
            </a:extLst>
          </p:cNvPr>
          <p:cNvSpPr/>
          <p:nvPr/>
        </p:nvSpPr>
        <p:spPr>
          <a:xfrm>
            <a:off x="7510661" y="2885112"/>
            <a:ext cx="1628159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VISI BERSAMA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(SHARED VISION)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54AB9282-0505-49EB-AABF-998083225E3A}"/>
              </a:ext>
            </a:extLst>
          </p:cNvPr>
          <p:cNvSpPr/>
          <p:nvPr/>
        </p:nvSpPr>
        <p:spPr>
          <a:xfrm>
            <a:off x="5219978" y="2885112"/>
            <a:ext cx="173971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POLA MENTAL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(MENTAL MODELS)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D668C4B5-BCEC-465A-ADA5-6A054B15F7A3}"/>
              </a:ext>
            </a:extLst>
          </p:cNvPr>
          <p:cNvSpPr/>
          <p:nvPr/>
        </p:nvSpPr>
        <p:spPr>
          <a:xfrm>
            <a:off x="9555347" y="2885560"/>
            <a:ext cx="16697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BELAJAR BEREGU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(TEAM LEARNING)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8AA18108-5B8B-4147-84A7-D30A16BEC4EA}"/>
              </a:ext>
            </a:extLst>
          </p:cNvPr>
          <p:cNvSpPr/>
          <p:nvPr/>
        </p:nvSpPr>
        <p:spPr>
          <a:xfrm>
            <a:off x="881836" y="3538645"/>
            <a:ext cx="1752042" cy="1218282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Mampu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melihat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pola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perubahan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secara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keseluruhan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dengan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cara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berpikir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menyeluruh</a:t>
            </a:r>
            <a:endParaRPr lang="en-US" sz="1400" b="1" dirty="0">
              <a:solidFill>
                <a:schemeClr val="bg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A8534162-B6E2-4579-9DAD-AD8DE07459BC}"/>
              </a:ext>
            </a:extLst>
          </p:cNvPr>
          <p:cNvSpPr/>
          <p:nvPr/>
        </p:nvSpPr>
        <p:spPr>
          <a:xfrm>
            <a:off x="2988420" y="3538645"/>
            <a:ext cx="1881564" cy="170559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enunjukkan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kemampuan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untuk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senantiasa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mendalami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visi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pribadi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memfokuskan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energy.</a:t>
            </a:r>
            <a:endParaRPr lang="en-US" sz="1400" b="1" dirty="0">
              <a:solidFill>
                <a:schemeClr val="bg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E1535E1C-6EBC-45D8-BCE1-D5B947A61FB6}"/>
              </a:ext>
            </a:extLst>
          </p:cNvPr>
          <p:cNvSpPr/>
          <p:nvPr/>
        </p:nvSpPr>
        <p:spPr>
          <a:xfrm>
            <a:off x="5168189" y="3542642"/>
            <a:ext cx="1752042" cy="146193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Mengetahui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dunia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sekitar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kemudian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mengambil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keputusan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dan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bertindak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yang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sesuai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.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  <a:cs typeface="Segoe UI" panose="020B0502040204020203" pitchFamily="34" charset="0"/>
              </a:rPr>
              <a:t> </a:t>
            </a:r>
            <a:endParaRPr lang="en-US" sz="1400" b="1" dirty="0">
              <a:solidFill>
                <a:schemeClr val="bg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28FF18A5-7B4E-4493-B38D-E732E033F82F}"/>
              </a:ext>
            </a:extLst>
          </p:cNvPr>
          <p:cNvSpPr/>
          <p:nvPr/>
        </p:nvSpPr>
        <p:spPr>
          <a:xfrm>
            <a:off x="7230113" y="3538645"/>
            <a:ext cx="2074424" cy="192751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Visi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bersama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bukan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sekedar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rumusan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keinginan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suatu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organisasi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V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isi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bersama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adalah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komitmen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dari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semua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orang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dalam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endParaRPr lang="en-US" sz="1400" b="1" dirty="0" smtClean="0">
              <a:solidFill>
                <a:schemeClr val="bg1"/>
              </a:solidFill>
              <a:latin typeface="+mj-lt"/>
            </a:endParaRPr>
          </a:p>
          <a:p>
            <a:pPr algn="ctr">
              <a:lnSpc>
                <a:spcPts val="1900"/>
              </a:lnSpc>
            </a:pP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organisasi</a:t>
            </a:r>
            <a:endParaRPr lang="en-US" sz="1400" b="1" dirty="0">
              <a:solidFill>
                <a:schemeClr val="bg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5BCD242F-9A97-473E-8E17-3F6C3C75CE68}"/>
              </a:ext>
            </a:extLst>
          </p:cNvPr>
          <p:cNvSpPr/>
          <p:nvPr/>
        </p:nvSpPr>
        <p:spPr>
          <a:xfrm>
            <a:off x="9514196" y="3538645"/>
            <a:ext cx="1752042" cy="1218282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400" b="1" dirty="0" err="1" smtClean="0">
                <a:solidFill>
                  <a:schemeClr val="bg1"/>
                </a:solidFill>
                <a:latin typeface="+mj-lt"/>
              </a:rPr>
              <a:t>Kegiatan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belajar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untuk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memahami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pola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interaksi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dan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peran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masing-masing</a:t>
            </a:r>
            <a:r>
              <a:rPr lang="en-US" sz="1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+mj-lt"/>
              </a:rPr>
              <a:t>anggota</a:t>
            </a:r>
            <a:r>
              <a:rPr lang="en-US" sz="1400" b="1" dirty="0" smtClean="0">
                <a:solidFill>
                  <a:schemeClr val="bg1"/>
                </a:solidFill>
                <a:latin typeface="+mj-lt"/>
                <a:cs typeface="Segoe UI" panose="020B0502040204020203" pitchFamily="34" charset="0"/>
              </a:rPr>
              <a:t>. </a:t>
            </a:r>
            <a:endParaRPr lang="en-US" sz="1400" b="1" dirty="0">
              <a:solidFill>
                <a:schemeClr val="bg1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57" name="Freeform 4344" descr="Icon of wrench. ">
            <a:extLst>
              <a:ext uri="{FF2B5EF4-FFF2-40B4-BE49-F238E27FC236}">
                <a16:creationId xmlns="" xmlns:a16="http://schemas.microsoft.com/office/drawing/2014/main" id="{C131659B-1A41-4821-9349-1E69BBBB560E}"/>
              </a:ext>
            </a:extLst>
          </p:cNvPr>
          <p:cNvSpPr>
            <a:spLocks/>
          </p:cNvSpPr>
          <p:nvPr/>
        </p:nvSpPr>
        <p:spPr bwMode="auto">
          <a:xfrm>
            <a:off x="3742205" y="2300343"/>
            <a:ext cx="373996" cy="373996"/>
          </a:xfrm>
          <a:custGeom>
            <a:avLst/>
            <a:gdLst>
              <a:gd name="T0" fmla="*/ 853 w 886"/>
              <a:gd name="T1" fmla="*/ 137 h 886"/>
              <a:gd name="T2" fmla="*/ 842 w 886"/>
              <a:gd name="T3" fmla="*/ 134 h 886"/>
              <a:gd name="T4" fmla="*/ 833 w 886"/>
              <a:gd name="T5" fmla="*/ 138 h 886"/>
              <a:gd name="T6" fmla="*/ 646 w 886"/>
              <a:gd name="T7" fmla="*/ 172 h 886"/>
              <a:gd name="T8" fmla="*/ 754 w 886"/>
              <a:gd name="T9" fmla="*/ 46 h 886"/>
              <a:gd name="T10" fmla="*/ 754 w 886"/>
              <a:gd name="T11" fmla="*/ 37 h 886"/>
              <a:gd name="T12" fmla="*/ 747 w 886"/>
              <a:gd name="T13" fmla="*/ 29 h 886"/>
              <a:gd name="T14" fmla="*/ 704 w 886"/>
              <a:gd name="T15" fmla="*/ 12 h 886"/>
              <a:gd name="T16" fmla="*/ 659 w 886"/>
              <a:gd name="T17" fmla="*/ 2 h 886"/>
              <a:gd name="T18" fmla="*/ 615 w 886"/>
              <a:gd name="T19" fmla="*/ 0 h 886"/>
              <a:gd name="T20" fmla="*/ 577 w 886"/>
              <a:gd name="T21" fmla="*/ 6 h 886"/>
              <a:gd name="T22" fmla="*/ 539 w 886"/>
              <a:gd name="T23" fmla="*/ 15 h 886"/>
              <a:gd name="T24" fmla="*/ 505 w 886"/>
              <a:gd name="T25" fmla="*/ 31 h 886"/>
              <a:gd name="T26" fmla="*/ 473 w 886"/>
              <a:gd name="T27" fmla="*/ 52 h 886"/>
              <a:gd name="T28" fmla="*/ 443 w 886"/>
              <a:gd name="T29" fmla="*/ 76 h 886"/>
              <a:gd name="T30" fmla="*/ 405 w 886"/>
              <a:gd name="T31" fmla="*/ 124 h 886"/>
              <a:gd name="T32" fmla="*/ 380 w 886"/>
              <a:gd name="T33" fmla="*/ 178 h 886"/>
              <a:gd name="T34" fmla="*/ 368 w 886"/>
              <a:gd name="T35" fmla="*/ 235 h 886"/>
              <a:gd name="T36" fmla="*/ 368 w 886"/>
              <a:gd name="T37" fmla="*/ 293 h 886"/>
              <a:gd name="T38" fmla="*/ 382 w 886"/>
              <a:gd name="T39" fmla="*/ 351 h 886"/>
              <a:gd name="T40" fmla="*/ 21 w 886"/>
              <a:gd name="T41" fmla="*/ 738 h 886"/>
              <a:gd name="T42" fmla="*/ 7 w 886"/>
              <a:gd name="T43" fmla="*/ 762 h 886"/>
              <a:gd name="T44" fmla="*/ 1 w 886"/>
              <a:gd name="T45" fmla="*/ 787 h 886"/>
              <a:gd name="T46" fmla="*/ 2 w 886"/>
              <a:gd name="T47" fmla="*/ 813 h 886"/>
              <a:gd name="T48" fmla="*/ 11 w 886"/>
              <a:gd name="T49" fmla="*/ 838 h 886"/>
              <a:gd name="T50" fmla="*/ 27 w 886"/>
              <a:gd name="T51" fmla="*/ 860 h 886"/>
              <a:gd name="T52" fmla="*/ 48 w 886"/>
              <a:gd name="T53" fmla="*/ 875 h 886"/>
              <a:gd name="T54" fmla="*/ 73 w 886"/>
              <a:gd name="T55" fmla="*/ 884 h 886"/>
              <a:gd name="T56" fmla="*/ 99 w 886"/>
              <a:gd name="T57" fmla="*/ 885 h 886"/>
              <a:gd name="T58" fmla="*/ 125 w 886"/>
              <a:gd name="T59" fmla="*/ 879 h 886"/>
              <a:gd name="T60" fmla="*/ 148 w 886"/>
              <a:gd name="T61" fmla="*/ 866 h 886"/>
              <a:gd name="T62" fmla="*/ 530 w 886"/>
              <a:gd name="T63" fmla="*/ 502 h 886"/>
              <a:gd name="T64" fmla="*/ 570 w 886"/>
              <a:gd name="T65" fmla="*/ 515 h 886"/>
              <a:gd name="T66" fmla="*/ 612 w 886"/>
              <a:gd name="T67" fmla="*/ 520 h 886"/>
              <a:gd name="T68" fmla="*/ 626 w 886"/>
              <a:gd name="T69" fmla="*/ 520 h 886"/>
              <a:gd name="T70" fmla="*/ 664 w 886"/>
              <a:gd name="T71" fmla="*/ 518 h 886"/>
              <a:gd name="T72" fmla="*/ 702 w 886"/>
              <a:gd name="T73" fmla="*/ 509 h 886"/>
              <a:gd name="T74" fmla="*/ 737 w 886"/>
              <a:gd name="T75" fmla="*/ 496 h 886"/>
              <a:gd name="T76" fmla="*/ 769 w 886"/>
              <a:gd name="T77" fmla="*/ 477 h 886"/>
              <a:gd name="T78" fmla="*/ 800 w 886"/>
              <a:gd name="T79" fmla="*/ 454 h 886"/>
              <a:gd name="T80" fmla="*/ 837 w 886"/>
              <a:gd name="T81" fmla="*/ 413 h 886"/>
              <a:gd name="T82" fmla="*/ 867 w 886"/>
              <a:gd name="T83" fmla="*/ 360 h 886"/>
              <a:gd name="T84" fmla="*/ 883 w 886"/>
              <a:gd name="T85" fmla="*/ 301 h 886"/>
              <a:gd name="T86" fmla="*/ 885 w 886"/>
              <a:gd name="T87" fmla="*/ 241 h 886"/>
              <a:gd name="T88" fmla="*/ 873 w 886"/>
              <a:gd name="T89" fmla="*/ 181 h 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86" h="886">
                <a:moveTo>
                  <a:pt x="857" y="143"/>
                </a:moveTo>
                <a:lnTo>
                  <a:pt x="855" y="139"/>
                </a:lnTo>
                <a:lnTo>
                  <a:pt x="853" y="137"/>
                </a:lnTo>
                <a:lnTo>
                  <a:pt x="849" y="135"/>
                </a:lnTo>
                <a:lnTo>
                  <a:pt x="846" y="133"/>
                </a:lnTo>
                <a:lnTo>
                  <a:pt x="842" y="134"/>
                </a:lnTo>
                <a:lnTo>
                  <a:pt x="839" y="135"/>
                </a:lnTo>
                <a:lnTo>
                  <a:pt x="836" y="136"/>
                </a:lnTo>
                <a:lnTo>
                  <a:pt x="833" y="138"/>
                </a:lnTo>
                <a:lnTo>
                  <a:pt x="712" y="259"/>
                </a:lnTo>
                <a:lnTo>
                  <a:pt x="646" y="259"/>
                </a:lnTo>
                <a:lnTo>
                  <a:pt x="646" y="172"/>
                </a:lnTo>
                <a:lnTo>
                  <a:pt x="751" y="53"/>
                </a:lnTo>
                <a:lnTo>
                  <a:pt x="753" y="49"/>
                </a:lnTo>
                <a:lnTo>
                  <a:pt x="754" y="46"/>
                </a:lnTo>
                <a:lnTo>
                  <a:pt x="755" y="43"/>
                </a:lnTo>
                <a:lnTo>
                  <a:pt x="755" y="39"/>
                </a:lnTo>
                <a:lnTo>
                  <a:pt x="754" y="37"/>
                </a:lnTo>
                <a:lnTo>
                  <a:pt x="752" y="33"/>
                </a:lnTo>
                <a:lnTo>
                  <a:pt x="750" y="31"/>
                </a:lnTo>
                <a:lnTo>
                  <a:pt x="747" y="29"/>
                </a:lnTo>
                <a:lnTo>
                  <a:pt x="733" y="23"/>
                </a:lnTo>
                <a:lnTo>
                  <a:pt x="719" y="16"/>
                </a:lnTo>
                <a:lnTo>
                  <a:pt x="704" y="12"/>
                </a:lnTo>
                <a:lnTo>
                  <a:pt x="689" y="8"/>
                </a:lnTo>
                <a:lnTo>
                  <a:pt x="674" y="5"/>
                </a:lnTo>
                <a:lnTo>
                  <a:pt x="659" y="2"/>
                </a:lnTo>
                <a:lnTo>
                  <a:pt x="643" y="1"/>
                </a:lnTo>
                <a:lnTo>
                  <a:pt x="628" y="0"/>
                </a:lnTo>
                <a:lnTo>
                  <a:pt x="615" y="0"/>
                </a:lnTo>
                <a:lnTo>
                  <a:pt x="602" y="1"/>
                </a:lnTo>
                <a:lnTo>
                  <a:pt x="589" y="3"/>
                </a:lnTo>
                <a:lnTo>
                  <a:pt x="577" y="6"/>
                </a:lnTo>
                <a:lnTo>
                  <a:pt x="564" y="8"/>
                </a:lnTo>
                <a:lnTo>
                  <a:pt x="552" y="11"/>
                </a:lnTo>
                <a:lnTo>
                  <a:pt x="539" y="15"/>
                </a:lnTo>
                <a:lnTo>
                  <a:pt x="527" y="19"/>
                </a:lnTo>
                <a:lnTo>
                  <a:pt x="516" y="25"/>
                </a:lnTo>
                <a:lnTo>
                  <a:pt x="505" y="31"/>
                </a:lnTo>
                <a:lnTo>
                  <a:pt x="493" y="37"/>
                </a:lnTo>
                <a:lnTo>
                  <a:pt x="482" y="44"/>
                </a:lnTo>
                <a:lnTo>
                  <a:pt x="473" y="52"/>
                </a:lnTo>
                <a:lnTo>
                  <a:pt x="462" y="59"/>
                </a:lnTo>
                <a:lnTo>
                  <a:pt x="452" y="68"/>
                </a:lnTo>
                <a:lnTo>
                  <a:pt x="443" y="76"/>
                </a:lnTo>
                <a:lnTo>
                  <a:pt x="429" y="91"/>
                </a:lnTo>
                <a:lnTo>
                  <a:pt x="416" y="107"/>
                </a:lnTo>
                <a:lnTo>
                  <a:pt x="405" y="124"/>
                </a:lnTo>
                <a:lnTo>
                  <a:pt x="396" y="141"/>
                </a:lnTo>
                <a:lnTo>
                  <a:pt x="387" y="160"/>
                </a:lnTo>
                <a:lnTo>
                  <a:pt x="380" y="178"/>
                </a:lnTo>
                <a:lnTo>
                  <a:pt x="374" y="196"/>
                </a:lnTo>
                <a:lnTo>
                  <a:pt x="370" y="215"/>
                </a:lnTo>
                <a:lnTo>
                  <a:pt x="368" y="235"/>
                </a:lnTo>
                <a:lnTo>
                  <a:pt x="366" y="254"/>
                </a:lnTo>
                <a:lnTo>
                  <a:pt x="367" y="274"/>
                </a:lnTo>
                <a:lnTo>
                  <a:pt x="368" y="293"/>
                </a:lnTo>
                <a:lnTo>
                  <a:pt x="371" y="313"/>
                </a:lnTo>
                <a:lnTo>
                  <a:pt x="376" y="332"/>
                </a:lnTo>
                <a:lnTo>
                  <a:pt x="382" y="351"/>
                </a:lnTo>
                <a:lnTo>
                  <a:pt x="390" y="369"/>
                </a:lnTo>
                <a:lnTo>
                  <a:pt x="27" y="732"/>
                </a:lnTo>
                <a:lnTo>
                  <a:pt x="21" y="738"/>
                </a:lnTo>
                <a:lnTo>
                  <a:pt x="16" y="746"/>
                </a:lnTo>
                <a:lnTo>
                  <a:pt x="11" y="753"/>
                </a:lnTo>
                <a:lnTo>
                  <a:pt x="7" y="762"/>
                </a:lnTo>
                <a:lnTo>
                  <a:pt x="4" y="769"/>
                </a:lnTo>
                <a:lnTo>
                  <a:pt x="2" y="778"/>
                </a:lnTo>
                <a:lnTo>
                  <a:pt x="1" y="787"/>
                </a:lnTo>
                <a:lnTo>
                  <a:pt x="0" y="796"/>
                </a:lnTo>
                <a:lnTo>
                  <a:pt x="1" y="805"/>
                </a:lnTo>
                <a:lnTo>
                  <a:pt x="2" y="813"/>
                </a:lnTo>
                <a:lnTo>
                  <a:pt x="4" y="822"/>
                </a:lnTo>
                <a:lnTo>
                  <a:pt x="7" y="830"/>
                </a:lnTo>
                <a:lnTo>
                  <a:pt x="11" y="838"/>
                </a:lnTo>
                <a:lnTo>
                  <a:pt x="15" y="845"/>
                </a:lnTo>
                <a:lnTo>
                  <a:pt x="20" y="853"/>
                </a:lnTo>
                <a:lnTo>
                  <a:pt x="27" y="860"/>
                </a:lnTo>
                <a:lnTo>
                  <a:pt x="33" y="866"/>
                </a:lnTo>
                <a:lnTo>
                  <a:pt x="41" y="871"/>
                </a:lnTo>
                <a:lnTo>
                  <a:pt x="48" y="875"/>
                </a:lnTo>
                <a:lnTo>
                  <a:pt x="55" y="879"/>
                </a:lnTo>
                <a:lnTo>
                  <a:pt x="64" y="882"/>
                </a:lnTo>
                <a:lnTo>
                  <a:pt x="73" y="884"/>
                </a:lnTo>
                <a:lnTo>
                  <a:pt x="81" y="885"/>
                </a:lnTo>
                <a:lnTo>
                  <a:pt x="91" y="886"/>
                </a:lnTo>
                <a:lnTo>
                  <a:pt x="99" y="885"/>
                </a:lnTo>
                <a:lnTo>
                  <a:pt x="108" y="884"/>
                </a:lnTo>
                <a:lnTo>
                  <a:pt x="116" y="882"/>
                </a:lnTo>
                <a:lnTo>
                  <a:pt x="125" y="879"/>
                </a:lnTo>
                <a:lnTo>
                  <a:pt x="133" y="875"/>
                </a:lnTo>
                <a:lnTo>
                  <a:pt x="140" y="871"/>
                </a:lnTo>
                <a:lnTo>
                  <a:pt x="148" y="866"/>
                </a:lnTo>
                <a:lnTo>
                  <a:pt x="154" y="860"/>
                </a:lnTo>
                <a:lnTo>
                  <a:pt x="517" y="497"/>
                </a:lnTo>
                <a:lnTo>
                  <a:pt x="530" y="502"/>
                </a:lnTo>
                <a:lnTo>
                  <a:pt x="543" y="507"/>
                </a:lnTo>
                <a:lnTo>
                  <a:pt x="556" y="512"/>
                </a:lnTo>
                <a:lnTo>
                  <a:pt x="570" y="515"/>
                </a:lnTo>
                <a:lnTo>
                  <a:pt x="584" y="517"/>
                </a:lnTo>
                <a:lnTo>
                  <a:pt x="598" y="519"/>
                </a:lnTo>
                <a:lnTo>
                  <a:pt x="612" y="520"/>
                </a:lnTo>
                <a:lnTo>
                  <a:pt x="626" y="520"/>
                </a:lnTo>
                <a:lnTo>
                  <a:pt x="626" y="520"/>
                </a:lnTo>
                <a:lnTo>
                  <a:pt x="626" y="520"/>
                </a:lnTo>
                <a:lnTo>
                  <a:pt x="639" y="520"/>
                </a:lnTo>
                <a:lnTo>
                  <a:pt x="651" y="519"/>
                </a:lnTo>
                <a:lnTo>
                  <a:pt x="664" y="518"/>
                </a:lnTo>
                <a:lnTo>
                  <a:pt x="677" y="516"/>
                </a:lnTo>
                <a:lnTo>
                  <a:pt x="689" y="513"/>
                </a:lnTo>
                <a:lnTo>
                  <a:pt x="702" y="509"/>
                </a:lnTo>
                <a:lnTo>
                  <a:pt x="714" y="505"/>
                </a:lnTo>
                <a:lnTo>
                  <a:pt x="725" y="501"/>
                </a:lnTo>
                <a:lnTo>
                  <a:pt x="737" y="496"/>
                </a:lnTo>
                <a:lnTo>
                  <a:pt x="748" y="490"/>
                </a:lnTo>
                <a:lnTo>
                  <a:pt x="758" y="484"/>
                </a:lnTo>
                <a:lnTo>
                  <a:pt x="769" y="477"/>
                </a:lnTo>
                <a:lnTo>
                  <a:pt x="780" y="470"/>
                </a:lnTo>
                <a:lnTo>
                  <a:pt x="791" y="462"/>
                </a:lnTo>
                <a:lnTo>
                  <a:pt x="800" y="454"/>
                </a:lnTo>
                <a:lnTo>
                  <a:pt x="810" y="444"/>
                </a:lnTo>
                <a:lnTo>
                  <a:pt x="824" y="429"/>
                </a:lnTo>
                <a:lnTo>
                  <a:pt x="837" y="413"/>
                </a:lnTo>
                <a:lnTo>
                  <a:pt x="848" y="396"/>
                </a:lnTo>
                <a:lnTo>
                  <a:pt x="858" y="378"/>
                </a:lnTo>
                <a:lnTo>
                  <a:pt x="867" y="360"/>
                </a:lnTo>
                <a:lnTo>
                  <a:pt x="873" y="340"/>
                </a:lnTo>
                <a:lnTo>
                  <a:pt x="878" y="321"/>
                </a:lnTo>
                <a:lnTo>
                  <a:pt x="883" y="301"/>
                </a:lnTo>
                <a:lnTo>
                  <a:pt x="885" y="282"/>
                </a:lnTo>
                <a:lnTo>
                  <a:pt x="886" y="261"/>
                </a:lnTo>
                <a:lnTo>
                  <a:pt x="885" y="241"/>
                </a:lnTo>
                <a:lnTo>
                  <a:pt x="883" y="221"/>
                </a:lnTo>
                <a:lnTo>
                  <a:pt x="878" y="200"/>
                </a:lnTo>
                <a:lnTo>
                  <a:pt x="873" y="181"/>
                </a:lnTo>
                <a:lnTo>
                  <a:pt x="865" y="162"/>
                </a:lnTo>
                <a:lnTo>
                  <a:pt x="857" y="1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67" name="Group 66" descr="Icon of abacus. ">
            <a:extLst>
              <a:ext uri="{FF2B5EF4-FFF2-40B4-BE49-F238E27FC236}">
                <a16:creationId xmlns="" xmlns:a16="http://schemas.microsoft.com/office/drawing/2014/main" id="{201B668C-AA5F-454E-8E64-CEA32A839FB8}"/>
              </a:ext>
            </a:extLst>
          </p:cNvPr>
          <p:cNvGrpSpPr/>
          <p:nvPr/>
        </p:nvGrpSpPr>
        <p:grpSpPr>
          <a:xfrm>
            <a:off x="5903698" y="2221675"/>
            <a:ext cx="382447" cy="382447"/>
            <a:chOff x="877888" y="771525"/>
            <a:chExt cx="287338" cy="287338"/>
          </a:xfrm>
          <a:solidFill>
            <a:schemeClr val="bg1"/>
          </a:solidFill>
        </p:grpSpPr>
        <p:sp>
          <p:nvSpPr>
            <p:cNvPr id="68" name="Freeform 324">
              <a:extLst>
                <a:ext uri="{FF2B5EF4-FFF2-40B4-BE49-F238E27FC236}">
                  <a16:creationId xmlns="" xmlns:a16="http://schemas.microsoft.com/office/drawing/2014/main" id="{EEBBB4D9-8AD5-4868-B9F5-568F0C326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888" y="771525"/>
              <a:ext cx="61913" cy="287338"/>
            </a:xfrm>
            <a:custGeom>
              <a:avLst/>
              <a:gdLst>
                <a:gd name="T0" fmla="*/ 0 w 196"/>
                <a:gd name="T1" fmla="*/ 888 h 903"/>
                <a:gd name="T2" fmla="*/ 1 w 196"/>
                <a:gd name="T3" fmla="*/ 895 h 903"/>
                <a:gd name="T4" fmla="*/ 4 w 196"/>
                <a:gd name="T5" fmla="*/ 899 h 903"/>
                <a:gd name="T6" fmla="*/ 10 w 196"/>
                <a:gd name="T7" fmla="*/ 902 h 903"/>
                <a:gd name="T8" fmla="*/ 15 w 196"/>
                <a:gd name="T9" fmla="*/ 903 h 903"/>
                <a:gd name="T10" fmla="*/ 196 w 196"/>
                <a:gd name="T11" fmla="*/ 798 h 903"/>
                <a:gd name="T12" fmla="*/ 160 w 196"/>
                <a:gd name="T13" fmla="*/ 797 h 903"/>
                <a:gd name="T14" fmla="*/ 149 w 196"/>
                <a:gd name="T15" fmla="*/ 793 h 903"/>
                <a:gd name="T16" fmla="*/ 141 w 196"/>
                <a:gd name="T17" fmla="*/ 785 h 903"/>
                <a:gd name="T18" fmla="*/ 136 w 196"/>
                <a:gd name="T19" fmla="*/ 774 h 903"/>
                <a:gd name="T20" fmla="*/ 136 w 196"/>
                <a:gd name="T21" fmla="*/ 738 h 903"/>
                <a:gd name="T22" fmla="*/ 138 w 196"/>
                <a:gd name="T23" fmla="*/ 726 h 903"/>
                <a:gd name="T24" fmla="*/ 145 w 196"/>
                <a:gd name="T25" fmla="*/ 717 h 903"/>
                <a:gd name="T26" fmla="*/ 155 w 196"/>
                <a:gd name="T27" fmla="*/ 710 h 903"/>
                <a:gd name="T28" fmla="*/ 166 w 196"/>
                <a:gd name="T29" fmla="*/ 708 h 903"/>
                <a:gd name="T30" fmla="*/ 196 w 196"/>
                <a:gd name="T31" fmla="*/ 346 h 903"/>
                <a:gd name="T32" fmla="*/ 160 w 196"/>
                <a:gd name="T33" fmla="*/ 345 h 903"/>
                <a:gd name="T34" fmla="*/ 149 w 196"/>
                <a:gd name="T35" fmla="*/ 341 h 903"/>
                <a:gd name="T36" fmla="*/ 141 w 196"/>
                <a:gd name="T37" fmla="*/ 333 h 903"/>
                <a:gd name="T38" fmla="*/ 136 w 196"/>
                <a:gd name="T39" fmla="*/ 322 h 903"/>
                <a:gd name="T40" fmla="*/ 136 w 196"/>
                <a:gd name="T41" fmla="*/ 286 h 903"/>
                <a:gd name="T42" fmla="*/ 138 w 196"/>
                <a:gd name="T43" fmla="*/ 275 h 903"/>
                <a:gd name="T44" fmla="*/ 145 w 196"/>
                <a:gd name="T45" fmla="*/ 265 h 903"/>
                <a:gd name="T46" fmla="*/ 155 w 196"/>
                <a:gd name="T47" fmla="*/ 259 h 903"/>
                <a:gd name="T48" fmla="*/ 166 w 196"/>
                <a:gd name="T49" fmla="*/ 256 h 903"/>
                <a:gd name="T50" fmla="*/ 196 w 196"/>
                <a:gd name="T51" fmla="*/ 196 h 903"/>
                <a:gd name="T52" fmla="*/ 160 w 196"/>
                <a:gd name="T53" fmla="*/ 195 h 903"/>
                <a:gd name="T54" fmla="*/ 149 w 196"/>
                <a:gd name="T55" fmla="*/ 191 h 903"/>
                <a:gd name="T56" fmla="*/ 141 w 196"/>
                <a:gd name="T57" fmla="*/ 182 h 903"/>
                <a:gd name="T58" fmla="*/ 136 w 196"/>
                <a:gd name="T59" fmla="*/ 172 h 903"/>
                <a:gd name="T60" fmla="*/ 136 w 196"/>
                <a:gd name="T61" fmla="*/ 135 h 903"/>
                <a:gd name="T62" fmla="*/ 138 w 196"/>
                <a:gd name="T63" fmla="*/ 123 h 903"/>
                <a:gd name="T64" fmla="*/ 145 w 196"/>
                <a:gd name="T65" fmla="*/ 115 h 903"/>
                <a:gd name="T66" fmla="*/ 155 w 196"/>
                <a:gd name="T67" fmla="*/ 108 h 903"/>
                <a:gd name="T68" fmla="*/ 166 w 196"/>
                <a:gd name="T69" fmla="*/ 105 h 903"/>
                <a:gd name="T70" fmla="*/ 196 w 196"/>
                <a:gd name="T71" fmla="*/ 0 h 903"/>
                <a:gd name="T72" fmla="*/ 12 w 196"/>
                <a:gd name="T73" fmla="*/ 0 h 903"/>
                <a:gd name="T74" fmla="*/ 7 w 196"/>
                <a:gd name="T75" fmla="*/ 2 h 903"/>
                <a:gd name="T76" fmla="*/ 3 w 196"/>
                <a:gd name="T77" fmla="*/ 6 h 903"/>
                <a:gd name="T78" fmla="*/ 1 w 196"/>
                <a:gd name="T79" fmla="*/ 12 h 903"/>
                <a:gd name="T80" fmla="*/ 0 w 196"/>
                <a:gd name="T81" fmla="*/ 1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6" h="903">
                  <a:moveTo>
                    <a:pt x="0" y="15"/>
                  </a:moveTo>
                  <a:lnTo>
                    <a:pt x="0" y="888"/>
                  </a:lnTo>
                  <a:lnTo>
                    <a:pt x="1" y="891"/>
                  </a:lnTo>
                  <a:lnTo>
                    <a:pt x="1" y="895"/>
                  </a:lnTo>
                  <a:lnTo>
                    <a:pt x="3" y="897"/>
                  </a:lnTo>
                  <a:lnTo>
                    <a:pt x="4" y="899"/>
                  </a:lnTo>
                  <a:lnTo>
                    <a:pt x="7" y="901"/>
                  </a:lnTo>
                  <a:lnTo>
                    <a:pt x="10" y="902"/>
                  </a:lnTo>
                  <a:lnTo>
                    <a:pt x="12" y="903"/>
                  </a:lnTo>
                  <a:lnTo>
                    <a:pt x="15" y="903"/>
                  </a:lnTo>
                  <a:lnTo>
                    <a:pt x="196" y="903"/>
                  </a:lnTo>
                  <a:lnTo>
                    <a:pt x="196" y="798"/>
                  </a:lnTo>
                  <a:lnTo>
                    <a:pt x="166" y="798"/>
                  </a:lnTo>
                  <a:lnTo>
                    <a:pt x="160" y="797"/>
                  </a:lnTo>
                  <a:lnTo>
                    <a:pt x="155" y="796"/>
                  </a:lnTo>
                  <a:lnTo>
                    <a:pt x="149" y="793"/>
                  </a:lnTo>
                  <a:lnTo>
                    <a:pt x="145" y="789"/>
                  </a:lnTo>
                  <a:lnTo>
                    <a:pt x="141" y="785"/>
                  </a:lnTo>
                  <a:lnTo>
                    <a:pt x="138" y="780"/>
                  </a:lnTo>
                  <a:lnTo>
                    <a:pt x="136" y="774"/>
                  </a:lnTo>
                  <a:lnTo>
                    <a:pt x="136" y="768"/>
                  </a:lnTo>
                  <a:lnTo>
                    <a:pt x="136" y="738"/>
                  </a:lnTo>
                  <a:lnTo>
                    <a:pt x="136" y="732"/>
                  </a:lnTo>
                  <a:lnTo>
                    <a:pt x="138" y="726"/>
                  </a:lnTo>
                  <a:lnTo>
                    <a:pt x="141" y="721"/>
                  </a:lnTo>
                  <a:lnTo>
                    <a:pt x="145" y="717"/>
                  </a:lnTo>
                  <a:lnTo>
                    <a:pt x="149" y="713"/>
                  </a:lnTo>
                  <a:lnTo>
                    <a:pt x="155" y="710"/>
                  </a:lnTo>
                  <a:lnTo>
                    <a:pt x="160" y="708"/>
                  </a:lnTo>
                  <a:lnTo>
                    <a:pt x="166" y="708"/>
                  </a:lnTo>
                  <a:lnTo>
                    <a:pt x="196" y="708"/>
                  </a:lnTo>
                  <a:lnTo>
                    <a:pt x="196" y="346"/>
                  </a:lnTo>
                  <a:lnTo>
                    <a:pt x="166" y="346"/>
                  </a:lnTo>
                  <a:lnTo>
                    <a:pt x="160" y="345"/>
                  </a:lnTo>
                  <a:lnTo>
                    <a:pt x="155" y="344"/>
                  </a:lnTo>
                  <a:lnTo>
                    <a:pt x="149" y="341"/>
                  </a:lnTo>
                  <a:lnTo>
                    <a:pt x="145" y="338"/>
                  </a:lnTo>
                  <a:lnTo>
                    <a:pt x="141" y="333"/>
                  </a:lnTo>
                  <a:lnTo>
                    <a:pt x="138" y="328"/>
                  </a:lnTo>
                  <a:lnTo>
                    <a:pt x="136" y="322"/>
                  </a:lnTo>
                  <a:lnTo>
                    <a:pt x="136" y="316"/>
                  </a:lnTo>
                  <a:lnTo>
                    <a:pt x="136" y="286"/>
                  </a:lnTo>
                  <a:lnTo>
                    <a:pt x="136" y="280"/>
                  </a:lnTo>
                  <a:lnTo>
                    <a:pt x="138" y="275"/>
                  </a:lnTo>
                  <a:lnTo>
                    <a:pt x="141" y="269"/>
                  </a:lnTo>
                  <a:lnTo>
                    <a:pt x="145" y="265"/>
                  </a:lnTo>
                  <a:lnTo>
                    <a:pt x="149" y="261"/>
                  </a:lnTo>
                  <a:lnTo>
                    <a:pt x="155" y="259"/>
                  </a:lnTo>
                  <a:lnTo>
                    <a:pt x="160" y="256"/>
                  </a:lnTo>
                  <a:lnTo>
                    <a:pt x="166" y="256"/>
                  </a:lnTo>
                  <a:lnTo>
                    <a:pt x="196" y="256"/>
                  </a:lnTo>
                  <a:lnTo>
                    <a:pt x="196" y="196"/>
                  </a:lnTo>
                  <a:lnTo>
                    <a:pt x="166" y="196"/>
                  </a:lnTo>
                  <a:lnTo>
                    <a:pt x="160" y="195"/>
                  </a:lnTo>
                  <a:lnTo>
                    <a:pt x="155" y="193"/>
                  </a:lnTo>
                  <a:lnTo>
                    <a:pt x="149" y="191"/>
                  </a:lnTo>
                  <a:lnTo>
                    <a:pt x="145" y="187"/>
                  </a:lnTo>
                  <a:lnTo>
                    <a:pt x="141" y="182"/>
                  </a:lnTo>
                  <a:lnTo>
                    <a:pt x="138" y="177"/>
                  </a:lnTo>
                  <a:lnTo>
                    <a:pt x="136" y="172"/>
                  </a:lnTo>
                  <a:lnTo>
                    <a:pt x="136" y="165"/>
                  </a:lnTo>
                  <a:lnTo>
                    <a:pt x="136" y="135"/>
                  </a:lnTo>
                  <a:lnTo>
                    <a:pt x="136" y="130"/>
                  </a:lnTo>
                  <a:lnTo>
                    <a:pt x="138" y="123"/>
                  </a:lnTo>
                  <a:lnTo>
                    <a:pt x="141" y="119"/>
                  </a:lnTo>
                  <a:lnTo>
                    <a:pt x="145" y="115"/>
                  </a:lnTo>
                  <a:lnTo>
                    <a:pt x="149" y="110"/>
                  </a:lnTo>
                  <a:lnTo>
                    <a:pt x="155" y="108"/>
                  </a:lnTo>
                  <a:lnTo>
                    <a:pt x="160" y="106"/>
                  </a:lnTo>
                  <a:lnTo>
                    <a:pt x="166" y="105"/>
                  </a:lnTo>
                  <a:lnTo>
                    <a:pt x="196" y="105"/>
                  </a:lnTo>
                  <a:lnTo>
                    <a:pt x="19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Freeform 325">
              <a:extLst>
                <a:ext uri="{FF2B5EF4-FFF2-40B4-BE49-F238E27FC236}">
                  <a16:creationId xmlns="" xmlns:a16="http://schemas.microsoft.com/office/drawing/2014/main" id="{4E9C428E-133B-4690-9ED6-8917E4F1E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113" y="771525"/>
              <a:ext cx="66675" cy="287338"/>
            </a:xfrm>
            <a:custGeom>
              <a:avLst/>
              <a:gdLst>
                <a:gd name="T0" fmla="*/ 30 w 211"/>
                <a:gd name="T1" fmla="*/ 105 h 903"/>
                <a:gd name="T2" fmla="*/ 41 w 211"/>
                <a:gd name="T3" fmla="*/ 107 h 903"/>
                <a:gd name="T4" fmla="*/ 51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60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557 h 903"/>
                <a:gd name="T22" fmla="*/ 41 w 211"/>
                <a:gd name="T23" fmla="*/ 560 h 903"/>
                <a:gd name="T24" fmla="*/ 51 w 211"/>
                <a:gd name="T25" fmla="*/ 566 h 903"/>
                <a:gd name="T26" fmla="*/ 58 w 211"/>
                <a:gd name="T27" fmla="*/ 576 h 903"/>
                <a:gd name="T28" fmla="*/ 60 w 211"/>
                <a:gd name="T29" fmla="*/ 587 h 903"/>
                <a:gd name="T30" fmla="*/ 60 w 211"/>
                <a:gd name="T31" fmla="*/ 623 h 903"/>
                <a:gd name="T32" fmla="*/ 55 w 211"/>
                <a:gd name="T33" fmla="*/ 634 h 903"/>
                <a:gd name="T34" fmla="*/ 47 w 211"/>
                <a:gd name="T35" fmla="*/ 643 h 903"/>
                <a:gd name="T36" fmla="*/ 36 w 211"/>
                <a:gd name="T37" fmla="*/ 647 h 903"/>
                <a:gd name="T38" fmla="*/ 0 w 211"/>
                <a:gd name="T39" fmla="*/ 648 h 903"/>
                <a:gd name="T40" fmla="*/ 30 w 211"/>
                <a:gd name="T41" fmla="*/ 708 h 903"/>
                <a:gd name="T42" fmla="*/ 41 w 211"/>
                <a:gd name="T43" fmla="*/ 710 h 903"/>
                <a:gd name="T44" fmla="*/ 51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60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497 h 903"/>
                <a:gd name="T64" fmla="*/ 169 w 211"/>
                <a:gd name="T65" fmla="*/ 495 h 903"/>
                <a:gd name="T66" fmla="*/ 159 w 211"/>
                <a:gd name="T67" fmla="*/ 488 h 903"/>
                <a:gd name="T68" fmla="*/ 153 w 211"/>
                <a:gd name="T69" fmla="*/ 478 h 903"/>
                <a:gd name="T70" fmla="*/ 151 w 211"/>
                <a:gd name="T71" fmla="*/ 467 h 903"/>
                <a:gd name="T72" fmla="*/ 151 w 211"/>
                <a:gd name="T73" fmla="*/ 430 h 903"/>
                <a:gd name="T74" fmla="*/ 155 w 211"/>
                <a:gd name="T75" fmla="*/ 419 h 903"/>
                <a:gd name="T76" fmla="*/ 164 w 211"/>
                <a:gd name="T77" fmla="*/ 412 h 903"/>
                <a:gd name="T78" fmla="*/ 174 w 211"/>
                <a:gd name="T79" fmla="*/ 408 h 903"/>
                <a:gd name="T80" fmla="*/ 211 w 211"/>
                <a:gd name="T81" fmla="*/ 407 h 903"/>
                <a:gd name="T82" fmla="*/ 181 w 211"/>
                <a:gd name="T83" fmla="*/ 346 h 903"/>
                <a:gd name="T84" fmla="*/ 169 w 211"/>
                <a:gd name="T85" fmla="*/ 344 h 903"/>
                <a:gd name="T86" fmla="*/ 159 w 211"/>
                <a:gd name="T87" fmla="*/ 338 h 903"/>
                <a:gd name="T88" fmla="*/ 153 w 211"/>
                <a:gd name="T89" fmla="*/ 328 h 903"/>
                <a:gd name="T90" fmla="*/ 151 w 211"/>
                <a:gd name="T91" fmla="*/ 316 h 903"/>
                <a:gd name="T92" fmla="*/ 151 w 211"/>
                <a:gd name="T93" fmla="*/ 280 h 903"/>
                <a:gd name="T94" fmla="*/ 155 w 211"/>
                <a:gd name="T95" fmla="*/ 269 h 903"/>
                <a:gd name="T96" fmla="*/ 164 w 211"/>
                <a:gd name="T97" fmla="*/ 261 h 903"/>
                <a:gd name="T98" fmla="*/ 174 w 211"/>
                <a:gd name="T99" fmla="*/ 256 h 903"/>
                <a:gd name="T100" fmla="*/ 211 w 211"/>
                <a:gd name="T101" fmla="*/ 256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1 w 211"/>
                <a:gd name="T113" fmla="*/ 130 h 903"/>
                <a:gd name="T114" fmla="*/ 155 w 211"/>
                <a:gd name="T115" fmla="*/ 119 h 903"/>
                <a:gd name="T116" fmla="*/ 164 w 211"/>
                <a:gd name="T117" fmla="*/ 110 h 903"/>
                <a:gd name="T118" fmla="*/ 174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1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60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60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1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557"/>
                  </a:lnTo>
                  <a:lnTo>
                    <a:pt x="30" y="557"/>
                  </a:lnTo>
                  <a:lnTo>
                    <a:pt x="36" y="558"/>
                  </a:lnTo>
                  <a:lnTo>
                    <a:pt x="41" y="560"/>
                  </a:lnTo>
                  <a:lnTo>
                    <a:pt x="47" y="562"/>
                  </a:lnTo>
                  <a:lnTo>
                    <a:pt x="51" y="566"/>
                  </a:lnTo>
                  <a:lnTo>
                    <a:pt x="55" y="571"/>
                  </a:lnTo>
                  <a:lnTo>
                    <a:pt x="58" y="576"/>
                  </a:lnTo>
                  <a:lnTo>
                    <a:pt x="60" y="581"/>
                  </a:lnTo>
                  <a:lnTo>
                    <a:pt x="60" y="587"/>
                  </a:lnTo>
                  <a:lnTo>
                    <a:pt x="60" y="618"/>
                  </a:lnTo>
                  <a:lnTo>
                    <a:pt x="60" y="623"/>
                  </a:lnTo>
                  <a:lnTo>
                    <a:pt x="58" y="629"/>
                  </a:lnTo>
                  <a:lnTo>
                    <a:pt x="55" y="634"/>
                  </a:lnTo>
                  <a:lnTo>
                    <a:pt x="51" y="638"/>
                  </a:lnTo>
                  <a:lnTo>
                    <a:pt x="47" y="643"/>
                  </a:lnTo>
                  <a:lnTo>
                    <a:pt x="41" y="645"/>
                  </a:lnTo>
                  <a:lnTo>
                    <a:pt x="36" y="647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1" y="710"/>
                  </a:lnTo>
                  <a:lnTo>
                    <a:pt x="47" y="712"/>
                  </a:lnTo>
                  <a:lnTo>
                    <a:pt x="51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60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60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1" y="789"/>
                  </a:lnTo>
                  <a:lnTo>
                    <a:pt x="47" y="793"/>
                  </a:lnTo>
                  <a:lnTo>
                    <a:pt x="41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497"/>
                  </a:lnTo>
                  <a:lnTo>
                    <a:pt x="181" y="497"/>
                  </a:lnTo>
                  <a:lnTo>
                    <a:pt x="174" y="497"/>
                  </a:lnTo>
                  <a:lnTo>
                    <a:pt x="169" y="495"/>
                  </a:lnTo>
                  <a:lnTo>
                    <a:pt x="164" y="491"/>
                  </a:lnTo>
                  <a:lnTo>
                    <a:pt x="159" y="488"/>
                  </a:lnTo>
                  <a:lnTo>
                    <a:pt x="155" y="484"/>
                  </a:lnTo>
                  <a:lnTo>
                    <a:pt x="153" y="478"/>
                  </a:lnTo>
                  <a:lnTo>
                    <a:pt x="151" y="473"/>
                  </a:lnTo>
                  <a:lnTo>
                    <a:pt x="151" y="467"/>
                  </a:lnTo>
                  <a:lnTo>
                    <a:pt x="151" y="437"/>
                  </a:lnTo>
                  <a:lnTo>
                    <a:pt x="151" y="430"/>
                  </a:lnTo>
                  <a:lnTo>
                    <a:pt x="153" y="425"/>
                  </a:lnTo>
                  <a:lnTo>
                    <a:pt x="155" y="419"/>
                  </a:lnTo>
                  <a:lnTo>
                    <a:pt x="159" y="415"/>
                  </a:lnTo>
                  <a:lnTo>
                    <a:pt x="164" y="412"/>
                  </a:lnTo>
                  <a:lnTo>
                    <a:pt x="169" y="409"/>
                  </a:lnTo>
                  <a:lnTo>
                    <a:pt x="174" y="408"/>
                  </a:lnTo>
                  <a:lnTo>
                    <a:pt x="181" y="407"/>
                  </a:lnTo>
                  <a:lnTo>
                    <a:pt x="211" y="407"/>
                  </a:lnTo>
                  <a:lnTo>
                    <a:pt x="211" y="346"/>
                  </a:lnTo>
                  <a:lnTo>
                    <a:pt x="181" y="346"/>
                  </a:lnTo>
                  <a:lnTo>
                    <a:pt x="174" y="345"/>
                  </a:lnTo>
                  <a:lnTo>
                    <a:pt x="169" y="344"/>
                  </a:lnTo>
                  <a:lnTo>
                    <a:pt x="164" y="341"/>
                  </a:lnTo>
                  <a:lnTo>
                    <a:pt x="159" y="338"/>
                  </a:lnTo>
                  <a:lnTo>
                    <a:pt x="155" y="333"/>
                  </a:lnTo>
                  <a:lnTo>
                    <a:pt x="153" y="328"/>
                  </a:lnTo>
                  <a:lnTo>
                    <a:pt x="151" y="322"/>
                  </a:lnTo>
                  <a:lnTo>
                    <a:pt x="151" y="316"/>
                  </a:lnTo>
                  <a:lnTo>
                    <a:pt x="151" y="286"/>
                  </a:lnTo>
                  <a:lnTo>
                    <a:pt x="151" y="280"/>
                  </a:lnTo>
                  <a:lnTo>
                    <a:pt x="153" y="275"/>
                  </a:lnTo>
                  <a:lnTo>
                    <a:pt x="155" y="269"/>
                  </a:lnTo>
                  <a:lnTo>
                    <a:pt x="159" y="265"/>
                  </a:lnTo>
                  <a:lnTo>
                    <a:pt x="164" y="261"/>
                  </a:lnTo>
                  <a:lnTo>
                    <a:pt x="169" y="259"/>
                  </a:lnTo>
                  <a:lnTo>
                    <a:pt x="174" y="256"/>
                  </a:lnTo>
                  <a:lnTo>
                    <a:pt x="181" y="256"/>
                  </a:lnTo>
                  <a:lnTo>
                    <a:pt x="211" y="256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4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5" y="182"/>
                  </a:lnTo>
                  <a:lnTo>
                    <a:pt x="153" y="177"/>
                  </a:lnTo>
                  <a:lnTo>
                    <a:pt x="151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53" y="123"/>
                  </a:lnTo>
                  <a:lnTo>
                    <a:pt x="155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4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26">
              <a:extLst>
                <a:ext uri="{FF2B5EF4-FFF2-40B4-BE49-F238E27FC236}">
                  <a16:creationId xmlns="" xmlns:a16="http://schemas.microsoft.com/office/drawing/2014/main" id="{505F0C26-0335-4A1D-AA0D-8C830A4F0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325" y="771525"/>
              <a:ext cx="68263" cy="287338"/>
            </a:xfrm>
            <a:custGeom>
              <a:avLst/>
              <a:gdLst>
                <a:gd name="T0" fmla="*/ 30 w 211"/>
                <a:gd name="T1" fmla="*/ 105 h 903"/>
                <a:gd name="T2" fmla="*/ 42 w 211"/>
                <a:gd name="T3" fmla="*/ 107 h 903"/>
                <a:gd name="T4" fmla="*/ 52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59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256 h 903"/>
                <a:gd name="T22" fmla="*/ 42 w 211"/>
                <a:gd name="T23" fmla="*/ 259 h 903"/>
                <a:gd name="T24" fmla="*/ 52 w 211"/>
                <a:gd name="T25" fmla="*/ 265 h 903"/>
                <a:gd name="T26" fmla="*/ 58 w 211"/>
                <a:gd name="T27" fmla="*/ 275 h 903"/>
                <a:gd name="T28" fmla="*/ 60 w 211"/>
                <a:gd name="T29" fmla="*/ 286 h 903"/>
                <a:gd name="T30" fmla="*/ 59 w 211"/>
                <a:gd name="T31" fmla="*/ 322 h 903"/>
                <a:gd name="T32" fmla="*/ 55 w 211"/>
                <a:gd name="T33" fmla="*/ 333 h 903"/>
                <a:gd name="T34" fmla="*/ 47 w 211"/>
                <a:gd name="T35" fmla="*/ 341 h 903"/>
                <a:gd name="T36" fmla="*/ 36 w 211"/>
                <a:gd name="T37" fmla="*/ 345 h 903"/>
                <a:gd name="T38" fmla="*/ 0 w 211"/>
                <a:gd name="T39" fmla="*/ 346 h 903"/>
                <a:gd name="T40" fmla="*/ 30 w 211"/>
                <a:gd name="T41" fmla="*/ 708 h 903"/>
                <a:gd name="T42" fmla="*/ 42 w 211"/>
                <a:gd name="T43" fmla="*/ 710 h 903"/>
                <a:gd name="T44" fmla="*/ 52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59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798 h 903"/>
                <a:gd name="T64" fmla="*/ 169 w 211"/>
                <a:gd name="T65" fmla="*/ 796 h 903"/>
                <a:gd name="T66" fmla="*/ 159 w 211"/>
                <a:gd name="T67" fmla="*/ 789 h 903"/>
                <a:gd name="T68" fmla="*/ 153 w 211"/>
                <a:gd name="T69" fmla="*/ 780 h 903"/>
                <a:gd name="T70" fmla="*/ 151 w 211"/>
                <a:gd name="T71" fmla="*/ 768 h 903"/>
                <a:gd name="T72" fmla="*/ 152 w 211"/>
                <a:gd name="T73" fmla="*/ 732 h 903"/>
                <a:gd name="T74" fmla="*/ 156 w 211"/>
                <a:gd name="T75" fmla="*/ 721 h 903"/>
                <a:gd name="T76" fmla="*/ 164 w 211"/>
                <a:gd name="T77" fmla="*/ 713 h 903"/>
                <a:gd name="T78" fmla="*/ 175 w 211"/>
                <a:gd name="T79" fmla="*/ 708 h 903"/>
                <a:gd name="T80" fmla="*/ 211 w 211"/>
                <a:gd name="T81" fmla="*/ 708 h 903"/>
                <a:gd name="T82" fmla="*/ 181 w 211"/>
                <a:gd name="T83" fmla="*/ 648 h 903"/>
                <a:gd name="T84" fmla="*/ 169 w 211"/>
                <a:gd name="T85" fmla="*/ 645 h 903"/>
                <a:gd name="T86" fmla="*/ 159 w 211"/>
                <a:gd name="T87" fmla="*/ 638 h 903"/>
                <a:gd name="T88" fmla="*/ 153 w 211"/>
                <a:gd name="T89" fmla="*/ 629 h 903"/>
                <a:gd name="T90" fmla="*/ 151 w 211"/>
                <a:gd name="T91" fmla="*/ 618 h 903"/>
                <a:gd name="T92" fmla="*/ 152 w 211"/>
                <a:gd name="T93" fmla="*/ 581 h 903"/>
                <a:gd name="T94" fmla="*/ 156 w 211"/>
                <a:gd name="T95" fmla="*/ 571 h 903"/>
                <a:gd name="T96" fmla="*/ 164 w 211"/>
                <a:gd name="T97" fmla="*/ 562 h 903"/>
                <a:gd name="T98" fmla="*/ 175 w 211"/>
                <a:gd name="T99" fmla="*/ 558 h 903"/>
                <a:gd name="T100" fmla="*/ 211 w 211"/>
                <a:gd name="T101" fmla="*/ 557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2 w 211"/>
                <a:gd name="T113" fmla="*/ 130 h 903"/>
                <a:gd name="T114" fmla="*/ 156 w 211"/>
                <a:gd name="T115" fmla="*/ 119 h 903"/>
                <a:gd name="T116" fmla="*/ 164 w 211"/>
                <a:gd name="T117" fmla="*/ 110 h 903"/>
                <a:gd name="T118" fmla="*/ 175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2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2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2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2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2" y="710"/>
                  </a:lnTo>
                  <a:lnTo>
                    <a:pt x="47" y="712"/>
                  </a:lnTo>
                  <a:lnTo>
                    <a:pt x="52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59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59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2" y="789"/>
                  </a:lnTo>
                  <a:lnTo>
                    <a:pt x="47" y="793"/>
                  </a:lnTo>
                  <a:lnTo>
                    <a:pt x="42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798"/>
                  </a:lnTo>
                  <a:lnTo>
                    <a:pt x="181" y="798"/>
                  </a:lnTo>
                  <a:lnTo>
                    <a:pt x="175" y="797"/>
                  </a:lnTo>
                  <a:lnTo>
                    <a:pt x="169" y="796"/>
                  </a:lnTo>
                  <a:lnTo>
                    <a:pt x="164" y="793"/>
                  </a:lnTo>
                  <a:lnTo>
                    <a:pt x="159" y="789"/>
                  </a:lnTo>
                  <a:lnTo>
                    <a:pt x="156" y="785"/>
                  </a:lnTo>
                  <a:lnTo>
                    <a:pt x="153" y="780"/>
                  </a:lnTo>
                  <a:lnTo>
                    <a:pt x="152" y="774"/>
                  </a:lnTo>
                  <a:lnTo>
                    <a:pt x="151" y="768"/>
                  </a:lnTo>
                  <a:lnTo>
                    <a:pt x="151" y="738"/>
                  </a:lnTo>
                  <a:lnTo>
                    <a:pt x="152" y="732"/>
                  </a:lnTo>
                  <a:lnTo>
                    <a:pt x="153" y="726"/>
                  </a:lnTo>
                  <a:lnTo>
                    <a:pt x="156" y="721"/>
                  </a:lnTo>
                  <a:lnTo>
                    <a:pt x="159" y="717"/>
                  </a:lnTo>
                  <a:lnTo>
                    <a:pt x="164" y="713"/>
                  </a:lnTo>
                  <a:lnTo>
                    <a:pt x="169" y="710"/>
                  </a:lnTo>
                  <a:lnTo>
                    <a:pt x="175" y="708"/>
                  </a:lnTo>
                  <a:lnTo>
                    <a:pt x="181" y="708"/>
                  </a:lnTo>
                  <a:lnTo>
                    <a:pt x="211" y="708"/>
                  </a:lnTo>
                  <a:lnTo>
                    <a:pt x="211" y="648"/>
                  </a:lnTo>
                  <a:lnTo>
                    <a:pt x="181" y="648"/>
                  </a:lnTo>
                  <a:lnTo>
                    <a:pt x="175" y="647"/>
                  </a:lnTo>
                  <a:lnTo>
                    <a:pt x="169" y="645"/>
                  </a:lnTo>
                  <a:lnTo>
                    <a:pt x="164" y="643"/>
                  </a:lnTo>
                  <a:lnTo>
                    <a:pt x="159" y="638"/>
                  </a:lnTo>
                  <a:lnTo>
                    <a:pt x="156" y="634"/>
                  </a:lnTo>
                  <a:lnTo>
                    <a:pt x="153" y="629"/>
                  </a:lnTo>
                  <a:lnTo>
                    <a:pt x="152" y="623"/>
                  </a:lnTo>
                  <a:lnTo>
                    <a:pt x="151" y="618"/>
                  </a:lnTo>
                  <a:lnTo>
                    <a:pt x="151" y="587"/>
                  </a:lnTo>
                  <a:lnTo>
                    <a:pt x="152" y="581"/>
                  </a:lnTo>
                  <a:lnTo>
                    <a:pt x="153" y="576"/>
                  </a:lnTo>
                  <a:lnTo>
                    <a:pt x="156" y="571"/>
                  </a:lnTo>
                  <a:lnTo>
                    <a:pt x="159" y="566"/>
                  </a:lnTo>
                  <a:lnTo>
                    <a:pt x="164" y="562"/>
                  </a:lnTo>
                  <a:lnTo>
                    <a:pt x="169" y="560"/>
                  </a:lnTo>
                  <a:lnTo>
                    <a:pt x="175" y="558"/>
                  </a:lnTo>
                  <a:lnTo>
                    <a:pt x="181" y="557"/>
                  </a:lnTo>
                  <a:lnTo>
                    <a:pt x="211" y="557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5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6" y="182"/>
                  </a:lnTo>
                  <a:lnTo>
                    <a:pt x="153" y="177"/>
                  </a:lnTo>
                  <a:lnTo>
                    <a:pt x="152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2" y="130"/>
                  </a:lnTo>
                  <a:lnTo>
                    <a:pt x="153" y="123"/>
                  </a:lnTo>
                  <a:lnTo>
                    <a:pt x="156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5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27">
              <a:extLst>
                <a:ext uri="{FF2B5EF4-FFF2-40B4-BE49-F238E27FC236}">
                  <a16:creationId xmlns="" xmlns:a16="http://schemas.microsoft.com/office/drawing/2014/main" id="{EE66CB30-F704-45C9-BA83-17BA7DC13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3313" y="771525"/>
              <a:ext cx="61913" cy="287338"/>
            </a:xfrm>
            <a:custGeom>
              <a:avLst/>
              <a:gdLst>
                <a:gd name="T0" fmla="*/ 0 w 195"/>
                <a:gd name="T1" fmla="*/ 0 h 903"/>
                <a:gd name="T2" fmla="*/ 30 w 195"/>
                <a:gd name="T3" fmla="*/ 105 h 903"/>
                <a:gd name="T4" fmla="*/ 42 w 195"/>
                <a:gd name="T5" fmla="*/ 107 h 903"/>
                <a:gd name="T6" fmla="*/ 51 w 195"/>
                <a:gd name="T7" fmla="*/ 115 h 903"/>
                <a:gd name="T8" fmla="*/ 58 w 195"/>
                <a:gd name="T9" fmla="*/ 123 h 903"/>
                <a:gd name="T10" fmla="*/ 60 w 195"/>
                <a:gd name="T11" fmla="*/ 135 h 903"/>
                <a:gd name="T12" fmla="*/ 59 w 195"/>
                <a:gd name="T13" fmla="*/ 172 h 903"/>
                <a:gd name="T14" fmla="*/ 55 w 195"/>
                <a:gd name="T15" fmla="*/ 182 h 903"/>
                <a:gd name="T16" fmla="*/ 47 w 195"/>
                <a:gd name="T17" fmla="*/ 191 h 903"/>
                <a:gd name="T18" fmla="*/ 36 w 195"/>
                <a:gd name="T19" fmla="*/ 195 h 903"/>
                <a:gd name="T20" fmla="*/ 0 w 195"/>
                <a:gd name="T21" fmla="*/ 196 h 903"/>
                <a:gd name="T22" fmla="*/ 30 w 195"/>
                <a:gd name="T23" fmla="*/ 256 h 903"/>
                <a:gd name="T24" fmla="*/ 42 w 195"/>
                <a:gd name="T25" fmla="*/ 259 h 903"/>
                <a:gd name="T26" fmla="*/ 51 w 195"/>
                <a:gd name="T27" fmla="*/ 265 h 903"/>
                <a:gd name="T28" fmla="*/ 58 w 195"/>
                <a:gd name="T29" fmla="*/ 275 h 903"/>
                <a:gd name="T30" fmla="*/ 60 w 195"/>
                <a:gd name="T31" fmla="*/ 286 h 903"/>
                <a:gd name="T32" fmla="*/ 59 w 195"/>
                <a:gd name="T33" fmla="*/ 322 h 903"/>
                <a:gd name="T34" fmla="*/ 55 w 195"/>
                <a:gd name="T35" fmla="*/ 333 h 903"/>
                <a:gd name="T36" fmla="*/ 47 w 195"/>
                <a:gd name="T37" fmla="*/ 341 h 903"/>
                <a:gd name="T38" fmla="*/ 36 w 195"/>
                <a:gd name="T39" fmla="*/ 345 h 903"/>
                <a:gd name="T40" fmla="*/ 0 w 195"/>
                <a:gd name="T41" fmla="*/ 346 h 903"/>
                <a:gd name="T42" fmla="*/ 30 w 195"/>
                <a:gd name="T43" fmla="*/ 407 h 903"/>
                <a:gd name="T44" fmla="*/ 42 w 195"/>
                <a:gd name="T45" fmla="*/ 409 h 903"/>
                <a:gd name="T46" fmla="*/ 51 w 195"/>
                <a:gd name="T47" fmla="*/ 415 h 903"/>
                <a:gd name="T48" fmla="*/ 58 w 195"/>
                <a:gd name="T49" fmla="*/ 425 h 903"/>
                <a:gd name="T50" fmla="*/ 60 w 195"/>
                <a:gd name="T51" fmla="*/ 437 h 903"/>
                <a:gd name="T52" fmla="*/ 59 w 195"/>
                <a:gd name="T53" fmla="*/ 473 h 903"/>
                <a:gd name="T54" fmla="*/ 55 w 195"/>
                <a:gd name="T55" fmla="*/ 484 h 903"/>
                <a:gd name="T56" fmla="*/ 47 w 195"/>
                <a:gd name="T57" fmla="*/ 491 h 903"/>
                <a:gd name="T58" fmla="*/ 36 w 195"/>
                <a:gd name="T59" fmla="*/ 497 h 903"/>
                <a:gd name="T60" fmla="*/ 0 w 195"/>
                <a:gd name="T61" fmla="*/ 497 h 903"/>
                <a:gd name="T62" fmla="*/ 180 w 195"/>
                <a:gd name="T63" fmla="*/ 903 h 903"/>
                <a:gd name="T64" fmla="*/ 187 w 195"/>
                <a:gd name="T65" fmla="*/ 902 h 903"/>
                <a:gd name="T66" fmla="*/ 191 w 195"/>
                <a:gd name="T67" fmla="*/ 899 h 903"/>
                <a:gd name="T68" fmla="*/ 194 w 195"/>
                <a:gd name="T69" fmla="*/ 895 h 903"/>
                <a:gd name="T70" fmla="*/ 195 w 195"/>
                <a:gd name="T71" fmla="*/ 888 h 903"/>
                <a:gd name="T72" fmla="*/ 195 w 195"/>
                <a:gd name="T73" fmla="*/ 12 h 903"/>
                <a:gd name="T74" fmla="*/ 193 w 195"/>
                <a:gd name="T75" fmla="*/ 6 h 903"/>
                <a:gd name="T76" fmla="*/ 189 w 195"/>
                <a:gd name="T77" fmla="*/ 2 h 903"/>
                <a:gd name="T78" fmla="*/ 183 w 195"/>
                <a:gd name="T79" fmla="*/ 0 h 903"/>
                <a:gd name="T80" fmla="*/ 180 w 195"/>
                <a:gd name="T81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5" h="903">
                  <a:moveTo>
                    <a:pt x="180" y="0"/>
                  </a:moveTo>
                  <a:lnTo>
                    <a:pt x="0" y="0"/>
                  </a:lnTo>
                  <a:lnTo>
                    <a:pt x="0" y="105"/>
                  </a:ln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1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1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407"/>
                  </a:lnTo>
                  <a:lnTo>
                    <a:pt x="30" y="407"/>
                  </a:lnTo>
                  <a:lnTo>
                    <a:pt x="36" y="408"/>
                  </a:lnTo>
                  <a:lnTo>
                    <a:pt x="42" y="409"/>
                  </a:lnTo>
                  <a:lnTo>
                    <a:pt x="47" y="412"/>
                  </a:lnTo>
                  <a:lnTo>
                    <a:pt x="51" y="415"/>
                  </a:lnTo>
                  <a:lnTo>
                    <a:pt x="55" y="419"/>
                  </a:lnTo>
                  <a:lnTo>
                    <a:pt x="58" y="425"/>
                  </a:lnTo>
                  <a:lnTo>
                    <a:pt x="59" y="430"/>
                  </a:lnTo>
                  <a:lnTo>
                    <a:pt x="60" y="437"/>
                  </a:lnTo>
                  <a:lnTo>
                    <a:pt x="60" y="467"/>
                  </a:lnTo>
                  <a:lnTo>
                    <a:pt x="59" y="473"/>
                  </a:lnTo>
                  <a:lnTo>
                    <a:pt x="58" y="478"/>
                  </a:lnTo>
                  <a:lnTo>
                    <a:pt x="55" y="484"/>
                  </a:lnTo>
                  <a:lnTo>
                    <a:pt x="51" y="488"/>
                  </a:lnTo>
                  <a:lnTo>
                    <a:pt x="47" y="491"/>
                  </a:lnTo>
                  <a:lnTo>
                    <a:pt x="42" y="495"/>
                  </a:lnTo>
                  <a:lnTo>
                    <a:pt x="36" y="497"/>
                  </a:lnTo>
                  <a:lnTo>
                    <a:pt x="30" y="497"/>
                  </a:lnTo>
                  <a:lnTo>
                    <a:pt x="0" y="497"/>
                  </a:lnTo>
                  <a:lnTo>
                    <a:pt x="0" y="903"/>
                  </a:lnTo>
                  <a:lnTo>
                    <a:pt x="180" y="903"/>
                  </a:lnTo>
                  <a:lnTo>
                    <a:pt x="183" y="903"/>
                  </a:lnTo>
                  <a:lnTo>
                    <a:pt x="187" y="902"/>
                  </a:lnTo>
                  <a:lnTo>
                    <a:pt x="189" y="901"/>
                  </a:lnTo>
                  <a:lnTo>
                    <a:pt x="191" y="899"/>
                  </a:lnTo>
                  <a:lnTo>
                    <a:pt x="193" y="897"/>
                  </a:lnTo>
                  <a:lnTo>
                    <a:pt x="194" y="895"/>
                  </a:lnTo>
                  <a:lnTo>
                    <a:pt x="195" y="891"/>
                  </a:lnTo>
                  <a:lnTo>
                    <a:pt x="195" y="888"/>
                  </a:lnTo>
                  <a:lnTo>
                    <a:pt x="195" y="15"/>
                  </a:lnTo>
                  <a:lnTo>
                    <a:pt x="195" y="12"/>
                  </a:lnTo>
                  <a:lnTo>
                    <a:pt x="194" y="10"/>
                  </a:lnTo>
                  <a:lnTo>
                    <a:pt x="193" y="6"/>
                  </a:lnTo>
                  <a:lnTo>
                    <a:pt x="191" y="4"/>
                  </a:lnTo>
                  <a:lnTo>
                    <a:pt x="189" y="2"/>
                  </a:lnTo>
                  <a:lnTo>
                    <a:pt x="187" y="1"/>
                  </a:lnTo>
                  <a:lnTo>
                    <a:pt x="183" y="0"/>
                  </a:lnTo>
                  <a:lnTo>
                    <a:pt x="180" y="0"/>
                  </a:lnTo>
                  <a:lnTo>
                    <a:pt x="1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344" y="2208579"/>
            <a:ext cx="418522" cy="418522"/>
          </a:xfrm>
          <a:prstGeom prst="rect">
            <a:avLst/>
          </a:prstGeom>
        </p:spPr>
      </p:pic>
      <p:grpSp>
        <p:nvGrpSpPr>
          <p:cNvPr id="39" name="Group 38" descr="Icon of gears. ">
            <a:extLst>
              <a:ext uri="{FF2B5EF4-FFF2-40B4-BE49-F238E27FC236}">
                <a16:creationId xmlns=""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8038137" y="2204072"/>
            <a:ext cx="441834" cy="431865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Freeform 4359">
              <a:extLst>
                <a:ext uri="{FF2B5EF4-FFF2-40B4-BE49-F238E27FC236}">
                  <a16:creationId xmlns=""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4360">
              <a:extLst>
                <a:ext uri="{FF2B5EF4-FFF2-40B4-BE49-F238E27FC236}">
                  <a16:creationId xmlns=""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42" name="Group 41" descr="Icon of human being and speech bubble. ">
            <a:extLst>
              <a:ext uri="{FF2B5EF4-FFF2-40B4-BE49-F238E27FC236}">
                <a16:creationId xmlns="" xmlns:a16="http://schemas.microsoft.com/office/drawing/2014/main" id="{E7EE81F4-E278-4BA7-8923-0D6DD1FEBDFA}"/>
              </a:ext>
            </a:extLst>
          </p:cNvPr>
          <p:cNvGrpSpPr/>
          <p:nvPr/>
        </p:nvGrpSpPr>
        <p:grpSpPr>
          <a:xfrm>
            <a:off x="10219273" y="2210153"/>
            <a:ext cx="488380" cy="408303"/>
            <a:chOff x="3171788" y="779462"/>
            <a:chExt cx="284163" cy="285751"/>
          </a:xfrm>
          <a:solidFill>
            <a:schemeClr val="bg1"/>
          </a:solidFill>
        </p:grpSpPr>
        <p:sp>
          <p:nvSpPr>
            <p:cNvPr id="56" name="Freeform 2993">
              <a:extLst>
                <a:ext uri="{FF2B5EF4-FFF2-40B4-BE49-F238E27FC236}">
                  <a16:creationId xmlns="" xmlns:a16="http://schemas.microsoft.com/office/drawing/2014/main" id="{DA50A160-1A41-427D-BA06-CB32B8C49A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90851" y="779462"/>
              <a:ext cx="165100" cy="196850"/>
            </a:xfrm>
            <a:custGeom>
              <a:avLst/>
              <a:gdLst>
                <a:gd name="T0" fmla="*/ 291 w 416"/>
                <a:gd name="T1" fmla="*/ 221 h 493"/>
                <a:gd name="T2" fmla="*/ 339 w 416"/>
                <a:gd name="T3" fmla="*/ 173 h 493"/>
                <a:gd name="T4" fmla="*/ 242 w 416"/>
                <a:gd name="T5" fmla="*/ 221 h 493"/>
                <a:gd name="T6" fmla="*/ 195 w 416"/>
                <a:gd name="T7" fmla="*/ 173 h 493"/>
                <a:gd name="T8" fmla="*/ 242 w 416"/>
                <a:gd name="T9" fmla="*/ 221 h 493"/>
                <a:gd name="T10" fmla="*/ 99 w 416"/>
                <a:gd name="T11" fmla="*/ 221 h 493"/>
                <a:gd name="T12" fmla="*/ 147 w 416"/>
                <a:gd name="T13" fmla="*/ 173 h 493"/>
                <a:gd name="T14" fmla="*/ 208 w 416"/>
                <a:gd name="T15" fmla="*/ 0 h 493"/>
                <a:gd name="T16" fmla="*/ 166 w 416"/>
                <a:gd name="T17" fmla="*/ 3 h 493"/>
                <a:gd name="T18" fmla="*/ 127 w 416"/>
                <a:gd name="T19" fmla="*/ 15 h 493"/>
                <a:gd name="T20" fmla="*/ 92 w 416"/>
                <a:gd name="T21" fmla="*/ 33 h 493"/>
                <a:gd name="T22" fmla="*/ 61 w 416"/>
                <a:gd name="T23" fmla="*/ 57 h 493"/>
                <a:gd name="T24" fmla="*/ 35 w 416"/>
                <a:gd name="T25" fmla="*/ 85 h 493"/>
                <a:gd name="T26" fmla="*/ 16 w 416"/>
                <a:gd name="T27" fmla="*/ 117 h 493"/>
                <a:gd name="T28" fmla="*/ 4 w 416"/>
                <a:gd name="T29" fmla="*/ 153 h 493"/>
                <a:gd name="T30" fmla="*/ 0 w 416"/>
                <a:gd name="T31" fmla="*/ 192 h 493"/>
                <a:gd name="T32" fmla="*/ 0 w 416"/>
                <a:gd name="T33" fmla="*/ 194 h 493"/>
                <a:gd name="T34" fmla="*/ 26 w 416"/>
                <a:gd name="T35" fmla="*/ 204 h 493"/>
                <a:gd name="T36" fmla="*/ 47 w 416"/>
                <a:gd name="T37" fmla="*/ 220 h 493"/>
                <a:gd name="T38" fmla="*/ 64 w 416"/>
                <a:gd name="T39" fmla="*/ 238 h 493"/>
                <a:gd name="T40" fmla="*/ 72 w 416"/>
                <a:gd name="T41" fmla="*/ 260 h 493"/>
                <a:gd name="T42" fmla="*/ 76 w 416"/>
                <a:gd name="T43" fmla="*/ 277 h 493"/>
                <a:gd name="T44" fmla="*/ 76 w 416"/>
                <a:gd name="T45" fmla="*/ 293 h 493"/>
                <a:gd name="T46" fmla="*/ 73 w 416"/>
                <a:gd name="T47" fmla="*/ 311 h 493"/>
                <a:gd name="T48" fmla="*/ 67 w 416"/>
                <a:gd name="T49" fmla="*/ 330 h 493"/>
                <a:gd name="T50" fmla="*/ 70 w 416"/>
                <a:gd name="T51" fmla="*/ 333 h 493"/>
                <a:gd name="T52" fmla="*/ 77 w 416"/>
                <a:gd name="T53" fmla="*/ 349 h 493"/>
                <a:gd name="T54" fmla="*/ 94 w 416"/>
                <a:gd name="T55" fmla="*/ 361 h 493"/>
                <a:gd name="T56" fmla="*/ 114 w 416"/>
                <a:gd name="T57" fmla="*/ 371 h 493"/>
                <a:gd name="T58" fmla="*/ 132 w 416"/>
                <a:gd name="T59" fmla="*/ 378 h 493"/>
                <a:gd name="T60" fmla="*/ 153 w 416"/>
                <a:gd name="T61" fmla="*/ 383 h 493"/>
                <a:gd name="T62" fmla="*/ 153 w 416"/>
                <a:gd name="T63" fmla="*/ 428 h 493"/>
                <a:gd name="T64" fmla="*/ 153 w 416"/>
                <a:gd name="T65" fmla="*/ 465 h 493"/>
                <a:gd name="T66" fmla="*/ 173 w 416"/>
                <a:gd name="T67" fmla="*/ 473 h 493"/>
                <a:gd name="T68" fmla="*/ 203 w 416"/>
                <a:gd name="T69" fmla="*/ 446 h 493"/>
                <a:gd name="T70" fmla="*/ 249 w 416"/>
                <a:gd name="T71" fmla="*/ 406 h 493"/>
                <a:gd name="T72" fmla="*/ 274 w 416"/>
                <a:gd name="T73" fmla="*/ 385 h 493"/>
                <a:gd name="T74" fmla="*/ 290 w 416"/>
                <a:gd name="T75" fmla="*/ 371 h 493"/>
                <a:gd name="T76" fmla="*/ 317 w 416"/>
                <a:gd name="T77" fmla="*/ 358 h 493"/>
                <a:gd name="T78" fmla="*/ 342 w 416"/>
                <a:gd name="T79" fmla="*/ 341 h 493"/>
                <a:gd name="T80" fmla="*/ 364 w 416"/>
                <a:gd name="T81" fmla="*/ 321 h 493"/>
                <a:gd name="T82" fmla="*/ 383 w 416"/>
                <a:gd name="T83" fmla="*/ 299 h 493"/>
                <a:gd name="T84" fmla="*/ 397 w 416"/>
                <a:gd name="T85" fmla="*/ 276 h 493"/>
                <a:gd name="T86" fmla="*/ 408 w 416"/>
                <a:gd name="T87" fmla="*/ 249 h 493"/>
                <a:gd name="T88" fmla="*/ 415 w 416"/>
                <a:gd name="T89" fmla="*/ 222 h 493"/>
                <a:gd name="T90" fmla="*/ 416 w 416"/>
                <a:gd name="T91" fmla="*/ 192 h 493"/>
                <a:gd name="T92" fmla="*/ 412 w 416"/>
                <a:gd name="T93" fmla="*/ 154 h 493"/>
                <a:gd name="T94" fmla="*/ 400 w 416"/>
                <a:gd name="T95" fmla="*/ 117 h 493"/>
                <a:gd name="T96" fmla="*/ 381 w 416"/>
                <a:gd name="T97" fmla="*/ 85 h 493"/>
                <a:gd name="T98" fmla="*/ 355 w 416"/>
                <a:gd name="T99" fmla="*/ 57 h 493"/>
                <a:gd name="T100" fmla="*/ 324 w 416"/>
                <a:gd name="T101" fmla="*/ 33 h 493"/>
                <a:gd name="T102" fmla="*/ 289 w 416"/>
                <a:gd name="T103" fmla="*/ 15 h 493"/>
                <a:gd name="T104" fmla="*/ 251 w 416"/>
                <a:gd name="T105" fmla="*/ 3 h 493"/>
                <a:gd name="T106" fmla="*/ 208 w 416"/>
                <a:gd name="T107" fmla="*/ 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16" h="493">
                  <a:moveTo>
                    <a:pt x="339" y="221"/>
                  </a:moveTo>
                  <a:lnTo>
                    <a:pt x="291" y="221"/>
                  </a:lnTo>
                  <a:lnTo>
                    <a:pt x="291" y="173"/>
                  </a:lnTo>
                  <a:lnTo>
                    <a:pt x="339" y="173"/>
                  </a:lnTo>
                  <a:lnTo>
                    <a:pt x="339" y="221"/>
                  </a:lnTo>
                  <a:close/>
                  <a:moveTo>
                    <a:pt x="242" y="221"/>
                  </a:moveTo>
                  <a:lnTo>
                    <a:pt x="195" y="221"/>
                  </a:lnTo>
                  <a:lnTo>
                    <a:pt x="195" y="173"/>
                  </a:lnTo>
                  <a:lnTo>
                    <a:pt x="242" y="173"/>
                  </a:lnTo>
                  <a:lnTo>
                    <a:pt x="242" y="221"/>
                  </a:lnTo>
                  <a:close/>
                  <a:moveTo>
                    <a:pt x="147" y="221"/>
                  </a:moveTo>
                  <a:lnTo>
                    <a:pt x="99" y="221"/>
                  </a:lnTo>
                  <a:lnTo>
                    <a:pt x="99" y="173"/>
                  </a:lnTo>
                  <a:lnTo>
                    <a:pt x="147" y="173"/>
                  </a:lnTo>
                  <a:lnTo>
                    <a:pt x="147" y="221"/>
                  </a:lnTo>
                  <a:close/>
                  <a:moveTo>
                    <a:pt x="208" y="0"/>
                  </a:moveTo>
                  <a:lnTo>
                    <a:pt x="186" y="1"/>
                  </a:lnTo>
                  <a:lnTo>
                    <a:pt x="166" y="3"/>
                  </a:lnTo>
                  <a:lnTo>
                    <a:pt x="146" y="8"/>
                  </a:lnTo>
                  <a:lnTo>
                    <a:pt x="127" y="15"/>
                  </a:lnTo>
                  <a:lnTo>
                    <a:pt x="109" y="23"/>
                  </a:lnTo>
                  <a:lnTo>
                    <a:pt x="92" y="33"/>
                  </a:lnTo>
                  <a:lnTo>
                    <a:pt x="76" y="44"/>
                  </a:lnTo>
                  <a:lnTo>
                    <a:pt x="61" y="57"/>
                  </a:lnTo>
                  <a:lnTo>
                    <a:pt x="47" y="70"/>
                  </a:lnTo>
                  <a:lnTo>
                    <a:pt x="35" y="85"/>
                  </a:lnTo>
                  <a:lnTo>
                    <a:pt x="25" y="101"/>
                  </a:lnTo>
                  <a:lnTo>
                    <a:pt x="16" y="117"/>
                  </a:lnTo>
                  <a:lnTo>
                    <a:pt x="9" y="135"/>
                  </a:lnTo>
                  <a:lnTo>
                    <a:pt x="4" y="153"/>
                  </a:lnTo>
                  <a:lnTo>
                    <a:pt x="1" y="173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94"/>
                  </a:lnTo>
                  <a:lnTo>
                    <a:pt x="14" y="198"/>
                  </a:lnTo>
                  <a:lnTo>
                    <a:pt x="26" y="204"/>
                  </a:lnTo>
                  <a:lnTo>
                    <a:pt x="38" y="211"/>
                  </a:lnTo>
                  <a:lnTo>
                    <a:pt x="47" y="220"/>
                  </a:lnTo>
                  <a:lnTo>
                    <a:pt x="57" y="228"/>
                  </a:lnTo>
                  <a:lnTo>
                    <a:pt x="64" y="238"/>
                  </a:lnTo>
                  <a:lnTo>
                    <a:pt x="69" y="248"/>
                  </a:lnTo>
                  <a:lnTo>
                    <a:pt x="72" y="260"/>
                  </a:lnTo>
                  <a:lnTo>
                    <a:pt x="74" y="268"/>
                  </a:lnTo>
                  <a:lnTo>
                    <a:pt x="76" y="277"/>
                  </a:lnTo>
                  <a:lnTo>
                    <a:pt x="76" y="285"/>
                  </a:lnTo>
                  <a:lnTo>
                    <a:pt x="76" y="293"/>
                  </a:lnTo>
                  <a:lnTo>
                    <a:pt x="74" y="303"/>
                  </a:lnTo>
                  <a:lnTo>
                    <a:pt x="73" y="311"/>
                  </a:lnTo>
                  <a:lnTo>
                    <a:pt x="71" y="321"/>
                  </a:lnTo>
                  <a:lnTo>
                    <a:pt x="67" y="330"/>
                  </a:lnTo>
                  <a:lnTo>
                    <a:pt x="69" y="332"/>
                  </a:lnTo>
                  <a:lnTo>
                    <a:pt x="70" y="333"/>
                  </a:lnTo>
                  <a:lnTo>
                    <a:pt x="73" y="341"/>
                  </a:lnTo>
                  <a:lnTo>
                    <a:pt x="77" y="349"/>
                  </a:lnTo>
                  <a:lnTo>
                    <a:pt x="85" y="355"/>
                  </a:lnTo>
                  <a:lnTo>
                    <a:pt x="94" y="361"/>
                  </a:lnTo>
                  <a:lnTo>
                    <a:pt x="104" y="366"/>
                  </a:lnTo>
                  <a:lnTo>
                    <a:pt x="114" y="371"/>
                  </a:lnTo>
                  <a:lnTo>
                    <a:pt x="123" y="374"/>
                  </a:lnTo>
                  <a:lnTo>
                    <a:pt x="132" y="378"/>
                  </a:lnTo>
                  <a:lnTo>
                    <a:pt x="142" y="380"/>
                  </a:lnTo>
                  <a:lnTo>
                    <a:pt x="153" y="383"/>
                  </a:lnTo>
                  <a:lnTo>
                    <a:pt x="153" y="403"/>
                  </a:lnTo>
                  <a:lnTo>
                    <a:pt x="153" y="428"/>
                  </a:lnTo>
                  <a:lnTo>
                    <a:pt x="153" y="449"/>
                  </a:lnTo>
                  <a:lnTo>
                    <a:pt x="153" y="465"/>
                  </a:lnTo>
                  <a:lnTo>
                    <a:pt x="153" y="493"/>
                  </a:lnTo>
                  <a:lnTo>
                    <a:pt x="173" y="473"/>
                  </a:lnTo>
                  <a:lnTo>
                    <a:pt x="185" y="462"/>
                  </a:lnTo>
                  <a:lnTo>
                    <a:pt x="203" y="446"/>
                  </a:lnTo>
                  <a:lnTo>
                    <a:pt x="227" y="427"/>
                  </a:lnTo>
                  <a:lnTo>
                    <a:pt x="249" y="406"/>
                  </a:lnTo>
                  <a:lnTo>
                    <a:pt x="262" y="395"/>
                  </a:lnTo>
                  <a:lnTo>
                    <a:pt x="274" y="385"/>
                  </a:lnTo>
                  <a:lnTo>
                    <a:pt x="284" y="377"/>
                  </a:lnTo>
                  <a:lnTo>
                    <a:pt x="290" y="371"/>
                  </a:lnTo>
                  <a:lnTo>
                    <a:pt x="304" y="365"/>
                  </a:lnTo>
                  <a:lnTo>
                    <a:pt x="317" y="358"/>
                  </a:lnTo>
                  <a:lnTo>
                    <a:pt x="330" y="349"/>
                  </a:lnTo>
                  <a:lnTo>
                    <a:pt x="342" y="341"/>
                  </a:lnTo>
                  <a:lnTo>
                    <a:pt x="353" y="332"/>
                  </a:lnTo>
                  <a:lnTo>
                    <a:pt x="364" y="321"/>
                  </a:lnTo>
                  <a:lnTo>
                    <a:pt x="373" y="310"/>
                  </a:lnTo>
                  <a:lnTo>
                    <a:pt x="383" y="299"/>
                  </a:lnTo>
                  <a:lnTo>
                    <a:pt x="390" y="288"/>
                  </a:lnTo>
                  <a:lnTo>
                    <a:pt x="397" y="276"/>
                  </a:lnTo>
                  <a:lnTo>
                    <a:pt x="403" y="263"/>
                  </a:lnTo>
                  <a:lnTo>
                    <a:pt x="408" y="249"/>
                  </a:lnTo>
                  <a:lnTo>
                    <a:pt x="411" y="235"/>
                  </a:lnTo>
                  <a:lnTo>
                    <a:pt x="415" y="222"/>
                  </a:lnTo>
                  <a:lnTo>
                    <a:pt x="416" y="208"/>
                  </a:lnTo>
                  <a:lnTo>
                    <a:pt x="416" y="192"/>
                  </a:lnTo>
                  <a:lnTo>
                    <a:pt x="416" y="173"/>
                  </a:lnTo>
                  <a:lnTo>
                    <a:pt x="412" y="154"/>
                  </a:lnTo>
                  <a:lnTo>
                    <a:pt x="408" y="135"/>
                  </a:lnTo>
                  <a:lnTo>
                    <a:pt x="400" y="117"/>
                  </a:lnTo>
                  <a:lnTo>
                    <a:pt x="391" y="101"/>
                  </a:lnTo>
                  <a:lnTo>
                    <a:pt x="381" y="85"/>
                  </a:lnTo>
                  <a:lnTo>
                    <a:pt x="368" y="70"/>
                  </a:lnTo>
                  <a:lnTo>
                    <a:pt x="355" y="57"/>
                  </a:lnTo>
                  <a:lnTo>
                    <a:pt x="341" y="44"/>
                  </a:lnTo>
                  <a:lnTo>
                    <a:pt x="324" y="33"/>
                  </a:lnTo>
                  <a:lnTo>
                    <a:pt x="308" y="23"/>
                  </a:lnTo>
                  <a:lnTo>
                    <a:pt x="289" y="15"/>
                  </a:lnTo>
                  <a:lnTo>
                    <a:pt x="270" y="8"/>
                  </a:lnTo>
                  <a:lnTo>
                    <a:pt x="251" y="3"/>
                  </a:lnTo>
                  <a:lnTo>
                    <a:pt x="229" y="1"/>
                  </a:lnTo>
                  <a:lnTo>
                    <a:pt x="20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2994">
              <a:extLst>
                <a:ext uri="{FF2B5EF4-FFF2-40B4-BE49-F238E27FC236}">
                  <a16:creationId xmlns="" xmlns:a16="http://schemas.microsoft.com/office/drawing/2014/main" id="{983071EF-DBDF-4331-848B-74957C821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788" y="863600"/>
              <a:ext cx="190500" cy="201613"/>
            </a:xfrm>
            <a:custGeom>
              <a:avLst/>
              <a:gdLst>
                <a:gd name="T0" fmla="*/ 393 w 480"/>
                <a:gd name="T1" fmla="*/ 357 h 507"/>
                <a:gd name="T2" fmla="*/ 312 w 480"/>
                <a:gd name="T3" fmla="*/ 312 h 507"/>
                <a:gd name="T4" fmla="*/ 320 w 480"/>
                <a:gd name="T5" fmla="*/ 267 h 507"/>
                <a:gd name="T6" fmla="*/ 324 w 480"/>
                <a:gd name="T7" fmla="*/ 261 h 507"/>
                <a:gd name="T8" fmla="*/ 329 w 480"/>
                <a:gd name="T9" fmla="*/ 254 h 507"/>
                <a:gd name="T10" fmla="*/ 332 w 480"/>
                <a:gd name="T11" fmla="*/ 244 h 507"/>
                <a:gd name="T12" fmla="*/ 336 w 480"/>
                <a:gd name="T13" fmla="*/ 231 h 507"/>
                <a:gd name="T14" fmla="*/ 338 w 480"/>
                <a:gd name="T15" fmla="*/ 219 h 507"/>
                <a:gd name="T16" fmla="*/ 339 w 480"/>
                <a:gd name="T17" fmla="*/ 203 h 507"/>
                <a:gd name="T18" fmla="*/ 350 w 480"/>
                <a:gd name="T19" fmla="*/ 190 h 507"/>
                <a:gd name="T20" fmla="*/ 354 w 480"/>
                <a:gd name="T21" fmla="*/ 185 h 507"/>
                <a:gd name="T22" fmla="*/ 356 w 480"/>
                <a:gd name="T23" fmla="*/ 179 h 507"/>
                <a:gd name="T24" fmla="*/ 357 w 480"/>
                <a:gd name="T25" fmla="*/ 173 h 507"/>
                <a:gd name="T26" fmla="*/ 358 w 480"/>
                <a:gd name="T27" fmla="*/ 166 h 507"/>
                <a:gd name="T28" fmla="*/ 357 w 480"/>
                <a:gd name="T29" fmla="*/ 149 h 507"/>
                <a:gd name="T30" fmla="*/ 354 w 480"/>
                <a:gd name="T31" fmla="*/ 140 h 507"/>
                <a:gd name="T32" fmla="*/ 350 w 480"/>
                <a:gd name="T33" fmla="*/ 131 h 507"/>
                <a:gd name="T34" fmla="*/ 343 w 480"/>
                <a:gd name="T35" fmla="*/ 125 h 507"/>
                <a:gd name="T36" fmla="*/ 355 w 480"/>
                <a:gd name="T37" fmla="*/ 84 h 507"/>
                <a:gd name="T38" fmla="*/ 353 w 480"/>
                <a:gd name="T39" fmla="*/ 54 h 507"/>
                <a:gd name="T40" fmla="*/ 336 w 480"/>
                <a:gd name="T41" fmla="*/ 28 h 507"/>
                <a:gd name="T42" fmla="*/ 305 w 480"/>
                <a:gd name="T43" fmla="*/ 9 h 507"/>
                <a:gd name="T44" fmla="*/ 286 w 480"/>
                <a:gd name="T45" fmla="*/ 4 h 507"/>
                <a:gd name="T46" fmla="*/ 267 w 480"/>
                <a:gd name="T47" fmla="*/ 0 h 507"/>
                <a:gd name="T48" fmla="*/ 251 w 480"/>
                <a:gd name="T49" fmla="*/ 0 h 507"/>
                <a:gd name="T50" fmla="*/ 232 w 480"/>
                <a:gd name="T51" fmla="*/ 2 h 507"/>
                <a:gd name="T52" fmla="*/ 217 w 480"/>
                <a:gd name="T53" fmla="*/ 4 h 507"/>
                <a:gd name="T54" fmla="*/ 203 w 480"/>
                <a:gd name="T55" fmla="*/ 8 h 507"/>
                <a:gd name="T56" fmla="*/ 192 w 480"/>
                <a:gd name="T57" fmla="*/ 11 h 507"/>
                <a:gd name="T58" fmla="*/ 157 w 480"/>
                <a:gd name="T59" fmla="*/ 38 h 507"/>
                <a:gd name="T60" fmla="*/ 154 w 480"/>
                <a:gd name="T61" fmla="*/ 44 h 507"/>
                <a:gd name="T62" fmla="*/ 140 w 480"/>
                <a:gd name="T63" fmla="*/ 46 h 507"/>
                <a:gd name="T64" fmla="*/ 131 w 480"/>
                <a:gd name="T65" fmla="*/ 48 h 507"/>
                <a:gd name="T66" fmla="*/ 126 w 480"/>
                <a:gd name="T67" fmla="*/ 53 h 507"/>
                <a:gd name="T68" fmla="*/ 123 w 480"/>
                <a:gd name="T69" fmla="*/ 56 h 507"/>
                <a:gd name="T70" fmla="*/ 118 w 480"/>
                <a:gd name="T71" fmla="*/ 66 h 507"/>
                <a:gd name="T72" fmla="*/ 118 w 480"/>
                <a:gd name="T73" fmla="*/ 75 h 507"/>
                <a:gd name="T74" fmla="*/ 118 w 480"/>
                <a:gd name="T75" fmla="*/ 84 h 507"/>
                <a:gd name="T76" fmla="*/ 121 w 480"/>
                <a:gd name="T77" fmla="*/ 92 h 507"/>
                <a:gd name="T78" fmla="*/ 123 w 480"/>
                <a:gd name="T79" fmla="*/ 100 h 507"/>
                <a:gd name="T80" fmla="*/ 125 w 480"/>
                <a:gd name="T81" fmla="*/ 109 h 507"/>
                <a:gd name="T82" fmla="*/ 132 w 480"/>
                <a:gd name="T83" fmla="*/ 125 h 507"/>
                <a:gd name="T84" fmla="*/ 116 w 480"/>
                <a:gd name="T85" fmla="*/ 148 h 507"/>
                <a:gd name="T86" fmla="*/ 115 w 480"/>
                <a:gd name="T87" fmla="*/ 174 h 507"/>
                <a:gd name="T88" fmla="*/ 118 w 480"/>
                <a:gd name="T89" fmla="*/ 185 h 507"/>
                <a:gd name="T90" fmla="*/ 124 w 480"/>
                <a:gd name="T91" fmla="*/ 193 h 507"/>
                <a:gd name="T92" fmla="*/ 130 w 480"/>
                <a:gd name="T93" fmla="*/ 199 h 507"/>
                <a:gd name="T94" fmla="*/ 138 w 480"/>
                <a:gd name="T95" fmla="*/ 216 h 507"/>
                <a:gd name="T96" fmla="*/ 144 w 480"/>
                <a:gd name="T97" fmla="*/ 242 h 507"/>
                <a:gd name="T98" fmla="*/ 161 w 480"/>
                <a:gd name="T99" fmla="*/ 268 h 507"/>
                <a:gd name="T100" fmla="*/ 168 w 480"/>
                <a:gd name="T101" fmla="*/ 312 h 507"/>
                <a:gd name="T102" fmla="*/ 87 w 480"/>
                <a:gd name="T103" fmla="*/ 357 h 507"/>
                <a:gd name="T104" fmla="*/ 19 w 480"/>
                <a:gd name="T105" fmla="*/ 399 h 507"/>
                <a:gd name="T106" fmla="*/ 2 w 480"/>
                <a:gd name="T107" fmla="*/ 420 h 507"/>
                <a:gd name="T108" fmla="*/ 4 w 480"/>
                <a:gd name="T109" fmla="*/ 504 h 507"/>
                <a:gd name="T110" fmla="*/ 473 w 480"/>
                <a:gd name="T111" fmla="*/ 506 h 507"/>
                <a:gd name="T112" fmla="*/ 480 w 480"/>
                <a:gd name="T113" fmla="*/ 424 h 507"/>
                <a:gd name="T114" fmla="*/ 471 w 480"/>
                <a:gd name="T115" fmla="*/ 408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80" h="507">
                  <a:moveTo>
                    <a:pt x="446" y="388"/>
                  </a:moveTo>
                  <a:lnTo>
                    <a:pt x="435" y="380"/>
                  </a:lnTo>
                  <a:lnTo>
                    <a:pt x="418" y="370"/>
                  </a:lnTo>
                  <a:lnTo>
                    <a:pt x="393" y="357"/>
                  </a:lnTo>
                  <a:lnTo>
                    <a:pt x="367" y="344"/>
                  </a:lnTo>
                  <a:lnTo>
                    <a:pt x="339" y="331"/>
                  </a:lnTo>
                  <a:lnTo>
                    <a:pt x="312" y="319"/>
                  </a:lnTo>
                  <a:lnTo>
                    <a:pt x="312" y="312"/>
                  </a:lnTo>
                  <a:lnTo>
                    <a:pt x="312" y="280"/>
                  </a:lnTo>
                  <a:lnTo>
                    <a:pt x="312" y="274"/>
                  </a:lnTo>
                  <a:lnTo>
                    <a:pt x="316" y="272"/>
                  </a:lnTo>
                  <a:lnTo>
                    <a:pt x="320" y="267"/>
                  </a:lnTo>
                  <a:lnTo>
                    <a:pt x="320" y="266"/>
                  </a:lnTo>
                  <a:lnTo>
                    <a:pt x="320" y="266"/>
                  </a:lnTo>
                  <a:lnTo>
                    <a:pt x="323" y="263"/>
                  </a:lnTo>
                  <a:lnTo>
                    <a:pt x="324" y="261"/>
                  </a:lnTo>
                  <a:lnTo>
                    <a:pt x="325" y="260"/>
                  </a:lnTo>
                  <a:lnTo>
                    <a:pt x="325" y="260"/>
                  </a:lnTo>
                  <a:lnTo>
                    <a:pt x="326" y="256"/>
                  </a:lnTo>
                  <a:lnTo>
                    <a:pt x="329" y="254"/>
                  </a:lnTo>
                  <a:lnTo>
                    <a:pt x="329" y="253"/>
                  </a:lnTo>
                  <a:lnTo>
                    <a:pt x="329" y="251"/>
                  </a:lnTo>
                  <a:lnTo>
                    <a:pt x="331" y="248"/>
                  </a:lnTo>
                  <a:lnTo>
                    <a:pt x="332" y="244"/>
                  </a:lnTo>
                  <a:lnTo>
                    <a:pt x="332" y="243"/>
                  </a:lnTo>
                  <a:lnTo>
                    <a:pt x="332" y="243"/>
                  </a:lnTo>
                  <a:lnTo>
                    <a:pt x="335" y="237"/>
                  </a:lnTo>
                  <a:lnTo>
                    <a:pt x="336" y="231"/>
                  </a:lnTo>
                  <a:lnTo>
                    <a:pt x="336" y="231"/>
                  </a:lnTo>
                  <a:lnTo>
                    <a:pt x="336" y="231"/>
                  </a:lnTo>
                  <a:lnTo>
                    <a:pt x="337" y="225"/>
                  </a:lnTo>
                  <a:lnTo>
                    <a:pt x="338" y="219"/>
                  </a:lnTo>
                  <a:lnTo>
                    <a:pt x="338" y="217"/>
                  </a:lnTo>
                  <a:lnTo>
                    <a:pt x="338" y="215"/>
                  </a:lnTo>
                  <a:lnTo>
                    <a:pt x="339" y="209"/>
                  </a:lnTo>
                  <a:lnTo>
                    <a:pt x="339" y="203"/>
                  </a:lnTo>
                  <a:lnTo>
                    <a:pt x="345" y="197"/>
                  </a:lnTo>
                  <a:lnTo>
                    <a:pt x="350" y="191"/>
                  </a:lnTo>
                  <a:lnTo>
                    <a:pt x="350" y="190"/>
                  </a:lnTo>
                  <a:lnTo>
                    <a:pt x="350" y="190"/>
                  </a:lnTo>
                  <a:lnTo>
                    <a:pt x="353" y="187"/>
                  </a:lnTo>
                  <a:lnTo>
                    <a:pt x="354" y="185"/>
                  </a:lnTo>
                  <a:lnTo>
                    <a:pt x="354" y="185"/>
                  </a:lnTo>
                  <a:lnTo>
                    <a:pt x="354" y="185"/>
                  </a:lnTo>
                  <a:lnTo>
                    <a:pt x="355" y="182"/>
                  </a:lnTo>
                  <a:lnTo>
                    <a:pt x="355" y="180"/>
                  </a:lnTo>
                  <a:lnTo>
                    <a:pt x="355" y="179"/>
                  </a:lnTo>
                  <a:lnTo>
                    <a:pt x="356" y="179"/>
                  </a:lnTo>
                  <a:lnTo>
                    <a:pt x="356" y="176"/>
                  </a:lnTo>
                  <a:lnTo>
                    <a:pt x="357" y="174"/>
                  </a:lnTo>
                  <a:lnTo>
                    <a:pt x="357" y="173"/>
                  </a:lnTo>
                  <a:lnTo>
                    <a:pt x="357" y="173"/>
                  </a:lnTo>
                  <a:lnTo>
                    <a:pt x="357" y="169"/>
                  </a:lnTo>
                  <a:lnTo>
                    <a:pt x="357" y="167"/>
                  </a:lnTo>
                  <a:lnTo>
                    <a:pt x="358" y="167"/>
                  </a:lnTo>
                  <a:lnTo>
                    <a:pt x="358" y="166"/>
                  </a:lnTo>
                  <a:lnTo>
                    <a:pt x="358" y="163"/>
                  </a:lnTo>
                  <a:lnTo>
                    <a:pt x="358" y="160"/>
                  </a:lnTo>
                  <a:lnTo>
                    <a:pt x="358" y="155"/>
                  </a:lnTo>
                  <a:lnTo>
                    <a:pt x="357" y="149"/>
                  </a:lnTo>
                  <a:lnTo>
                    <a:pt x="357" y="149"/>
                  </a:lnTo>
                  <a:lnTo>
                    <a:pt x="357" y="148"/>
                  </a:lnTo>
                  <a:lnTo>
                    <a:pt x="356" y="143"/>
                  </a:lnTo>
                  <a:lnTo>
                    <a:pt x="354" y="140"/>
                  </a:lnTo>
                  <a:lnTo>
                    <a:pt x="354" y="138"/>
                  </a:lnTo>
                  <a:lnTo>
                    <a:pt x="354" y="138"/>
                  </a:lnTo>
                  <a:lnTo>
                    <a:pt x="353" y="135"/>
                  </a:lnTo>
                  <a:lnTo>
                    <a:pt x="350" y="131"/>
                  </a:lnTo>
                  <a:lnTo>
                    <a:pt x="349" y="131"/>
                  </a:lnTo>
                  <a:lnTo>
                    <a:pt x="349" y="131"/>
                  </a:lnTo>
                  <a:lnTo>
                    <a:pt x="347" y="128"/>
                  </a:lnTo>
                  <a:lnTo>
                    <a:pt x="343" y="125"/>
                  </a:lnTo>
                  <a:lnTo>
                    <a:pt x="344" y="122"/>
                  </a:lnTo>
                  <a:lnTo>
                    <a:pt x="347" y="117"/>
                  </a:lnTo>
                  <a:lnTo>
                    <a:pt x="351" y="100"/>
                  </a:lnTo>
                  <a:lnTo>
                    <a:pt x="355" y="84"/>
                  </a:lnTo>
                  <a:lnTo>
                    <a:pt x="355" y="77"/>
                  </a:lnTo>
                  <a:lnTo>
                    <a:pt x="355" y="69"/>
                  </a:lnTo>
                  <a:lnTo>
                    <a:pt x="354" y="61"/>
                  </a:lnTo>
                  <a:lnTo>
                    <a:pt x="353" y="54"/>
                  </a:lnTo>
                  <a:lnTo>
                    <a:pt x="350" y="47"/>
                  </a:lnTo>
                  <a:lnTo>
                    <a:pt x="347" y="40"/>
                  </a:lnTo>
                  <a:lnTo>
                    <a:pt x="342" y="34"/>
                  </a:lnTo>
                  <a:lnTo>
                    <a:pt x="336" y="28"/>
                  </a:lnTo>
                  <a:lnTo>
                    <a:pt x="330" y="22"/>
                  </a:lnTo>
                  <a:lnTo>
                    <a:pt x="323" y="17"/>
                  </a:lnTo>
                  <a:lnTo>
                    <a:pt x="314" y="12"/>
                  </a:lnTo>
                  <a:lnTo>
                    <a:pt x="305" y="9"/>
                  </a:lnTo>
                  <a:lnTo>
                    <a:pt x="305" y="9"/>
                  </a:lnTo>
                  <a:lnTo>
                    <a:pt x="305" y="9"/>
                  </a:lnTo>
                  <a:lnTo>
                    <a:pt x="295" y="6"/>
                  </a:lnTo>
                  <a:lnTo>
                    <a:pt x="286" y="4"/>
                  </a:lnTo>
                  <a:lnTo>
                    <a:pt x="276" y="2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263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51" y="0"/>
                  </a:lnTo>
                  <a:lnTo>
                    <a:pt x="244" y="0"/>
                  </a:lnTo>
                  <a:lnTo>
                    <a:pt x="237" y="0"/>
                  </a:lnTo>
                  <a:lnTo>
                    <a:pt x="235" y="0"/>
                  </a:lnTo>
                  <a:lnTo>
                    <a:pt x="232" y="2"/>
                  </a:lnTo>
                  <a:lnTo>
                    <a:pt x="229" y="2"/>
                  </a:lnTo>
                  <a:lnTo>
                    <a:pt x="224" y="3"/>
                  </a:lnTo>
                  <a:lnTo>
                    <a:pt x="220" y="3"/>
                  </a:lnTo>
                  <a:lnTo>
                    <a:pt x="217" y="4"/>
                  </a:lnTo>
                  <a:lnTo>
                    <a:pt x="215" y="4"/>
                  </a:lnTo>
                  <a:lnTo>
                    <a:pt x="212" y="5"/>
                  </a:lnTo>
                  <a:lnTo>
                    <a:pt x="207" y="6"/>
                  </a:lnTo>
                  <a:lnTo>
                    <a:pt x="203" y="8"/>
                  </a:lnTo>
                  <a:lnTo>
                    <a:pt x="199" y="9"/>
                  </a:lnTo>
                  <a:lnTo>
                    <a:pt x="195" y="10"/>
                  </a:lnTo>
                  <a:lnTo>
                    <a:pt x="193" y="10"/>
                  </a:lnTo>
                  <a:lnTo>
                    <a:pt x="192" y="11"/>
                  </a:lnTo>
                  <a:lnTo>
                    <a:pt x="181" y="16"/>
                  </a:lnTo>
                  <a:lnTo>
                    <a:pt x="172" y="23"/>
                  </a:lnTo>
                  <a:lnTo>
                    <a:pt x="163" y="30"/>
                  </a:lnTo>
                  <a:lnTo>
                    <a:pt x="157" y="38"/>
                  </a:lnTo>
                  <a:lnTo>
                    <a:pt x="157" y="38"/>
                  </a:lnTo>
                  <a:lnTo>
                    <a:pt x="156" y="38"/>
                  </a:lnTo>
                  <a:lnTo>
                    <a:pt x="155" y="42"/>
                  </a:lnTo>
                  <a:lnTo>
                    <a:pt x="154" y="44"/>
                  </a:lnTo>
                  <a:lnTo>
                    <a:pt x="150" y="44"/>
                  </a:lnTo>
                  <a:lnTo>
                    <a:pt x="148" y="44"/>
                  </a:lnTo>
                  <a:lnTo>
                    <a:pt x="143" y="44"/>
                  </a:lnTo>
                  <a:lnTo>
                    <a:pt x="140" y="46"/>
                  </a:lnTo>
                  <a:lnTo>
                    <a:pt x="138" y="46"/>
                  </a:lnTo>
                  <a:lnTo>
                    <a:pt x="137" y="46"/>
                  </a:lnTo>
                  <a:lnTo>
                    <a:pt x="135" y="47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0" y="49"/>
                  </a:lnTo>
                  <a:lnTo>
                    <a:pt x="128" y="50"/>
                  </a:lnTo>
                  <a:lnTo>
                    <a:pt x="126" y="53"/>
                  </a:lnTo>
                  <a:lnTo>
                    <a:pt x="125" y="53"/>
                  </a:lnTo>
                  <a:lnTo>
                    <a:pt x="125" y="53"/>
                  </a:lnTo>
                  <a:lnTo>
                    <a:pt x="124" y="55"/>
                  </a:lnTo>
                  <a:lnTo>
                    <a:pt x="123" y="56"/>
                  </a:lnTo>
                  <a:lnTo>
                    <a:pt x="121" y="60"/>
                  </a:lnTo>
                  <a:lnTo>
                    <a:pt x="119" y="63"/>
                  </a:lnTo>
                  <a:lnTo>
                    <a:pt x="119" y="65"/>
                  </a:lnTo>
                  <a:lnTo>
                    <a:pt x="118" y="66"/>
                  </a:lnTo>
                  <a:lnTo>
                    <a:pt x="118" y="68"/>
                  </a:lnTo>
                  <a:lnTo>
                    <a:pt x="118" y="71"/>
                  </a:lnTo>
                  <a:lnTo>
                    <a:pt x="118" y="73"/>
                  </a:lnTo>
                  <a:lnTo>
                    <a:pt x="118" y="75"/>
                  </a:lnTo>
                  <a:lnTo>
                    <a:pt x="118" y="77"/>
                  </a:lnTo>
                  <a:lnTo>
                    <a:pt x="118" y="79"/>
                  </a:lnTo>
                  <a:lnTo>
                    <a:pt x="118" y="81"/>
                  </a:lnTo>
                  <a:lnTo>
                    <a:pt x="118" y="84"/>
                  </a:lnTo>
                  <a:lnTo>
                    <a:pt x="119" y="85"/>
                  </a:lnTo>
                  <a:lnTo>
                    <a:pt x="119" y="87"/>
                  </a:lnTo>
                  <a:lnTo>
                    <a:pt x="119" y="90"/>
                  </a:lnTo>
                  <a:lnTo>
                    <a:pt x="121" y="92"/>
                  </a:lnTo>
                  <a:lnTo>
                    <a:pt x="121" y="94"/>
                  </a:lnTo>
                  <a:lnTo>
                    <a:pt x="122" y="96"/>
                  </a:lnTo>
                  <a:lnTo>
                    <a:pt x="122" y="98"/>
                  </a:lnTo>
                  <a:lnTo>
                    <a:pt x="123" y="100"/>
                  </a:lnTo>
                  <a:lnTo>
                    <a:pt x="124" y="103"/>
                  </a:lnTo>
                  <a:lnTo>
                    <a:pt x="125" y="106"/>
                  </a:lnTo>
                  <a:lnTo>
                    <a:pt x="125" y="107"/>
                  </a:lnTo>
                  <a:lnTo>
                    <a:pt x="125" y="109"/>
                  </a:lnTo>
                  <a:lnTo>
                    <a:pt x="129" y="117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26" y="130"/>
                  </a:lnTo>
                  <a:lnTo>
                    <a:pt x="122" y="136"/>
                  </a:lnTo>
                  <a:lnTo>
                    <a:pt x="118" y="142"/>
                  </a:lnTo>
                  <a:lnTo>
                    <a:pt x="116" y="148"/>
                  </a:lnTo>
                  <a:lnTo>
                    <a:pt x="115" y="155"/>
                  </a:lnTo>
                  <a:lnTo>
                    <a:pt x="115" y="163"/>
                  </a:lnTo>
                  <a:lnTo>
                    <a:pt x="115" y="168"/>
                  </a:lnTo>
                  <a:lnTo>
                    <a:pt x="115" y="174"/>
                  </a:lnTo>
                  <a:lnTo>
                    <a:pt x="116" y="175"/>
                  </a:lnTo>
                  <a:lnTo>
                    <a:pt x="116" y="175"/>
                  </a:lnTo>
                  <a:lnTo>
                    <a:pt x="117" y="180"/>
                  </a:lnTo>
                  <a:lnTo>
                    <a:pt x="118" y="185"/>
                  </a:lnTo>
                  <a:lnTo>
                    <a:pt x="119" y="186"/>
                  </a:lnTo>
                  <a:lnTo>
                    <a:pt x="119" y="187"/>
                  </a:lnTo>
                  <a:lnTo>
                    <a:pt x="122" y="190"/>
                  </a:lnTo>
                  <a:lnTo>
                    <a:pt x="124" y="193"/>
                  </a:lnTo>
                  <a:lnTo>
                    <a:pt x="125" y="194"/>
                  </a:lnTo>
                  <a:lnTo>
                    <a:pt x="125" y="195"/>
                  </a:lnTo>
                  <a:lnTo>
                    <a:pt x="128" y="198"/>
                  </a:lnTo>
                  <a:lnTo>
                    <a:pt x="130" y="199"/>
                  </a:lnTo>
                  <a:lnTo>
                    <a:pt x="134" y="201"/>
                  </a:lnTo>
                  <a:lnTo>
                    <a:pt x="137" y="203"/>
                  </a:lnTo>
                  <a:lnTo>
                    <a:pt x="137" y="210"/>
                  </a:lnTo>
                  <a:lnTo>
                    <a:pt x="138" y="216"/>
                  </a:lnTo>
                  <a:lnTo>
                    <a:pt x="138" y="218"/>
                  </a:lnTo>
                  <a:lnTo>
                    <a:pt x="138" y="220"/>
                  </a:lnTo>
                  <a:lnTo>
                    <a:pt x="141" y="231"/>
                  </a:lnTo>
                  <a:lnTo>
                    <a:pt x="144" y="242"/>
                  </a:lnTo>
                  <a:lnTo>
                    <a:pt x="148" y="250"/>
                  </a:lnTo>
                  <a:lnTo>
                    <a:pt x="151" y="257"/>
                  </a:lnTo>
                  <a:lnTo>
                    <a:pt x="156" y="263"/>
                  </a:lnTo>
                  <a:lnTo>
                    <a:pt x="161" y="268"/>
                  </a:lnTo>
                  <a:lnTo>
                    <a:pt x="165" y="272"/>
                  </a:lnTo>
                  <a:lnTo>
                    <a:pt x="168" y="275"/>
                  </a:lnTo>
                  <a:lnTo>
                    <a:pt x="168" y="281"/>
                  </a:lnTo>
                  <a:lnTo>
                    <a:pt x="168" y="312"/>
                  </a:lnTo>
                  <a:lnTo>
                    <a:pt x="168" y="319"/>
                  </a:lnTo>
                  <a:lnTo>
                    <a:pt x="142" y="331"/>
                  </a:lnTo>
                  <a:lnTo>
                    <a:pt x="115" y="344"/>
                  </a:lnTo>
                  <a:lnTo>
                    <a:pt x="87" y="357"/>
                  </a:lnTo>
                  <a:lnTo>
                    <a:pt x="62" y="370"/>
                  </a:lnTo>
                  <a:lnTo>
                    <a:pt x="47" y="380"/>
                  </a:lnTo>
                  <a:lnTo>
                    <a:pt x="34" y="388"/>
                  </a:lnTo>
                  <a:lnTo>
                    <a:pt x="19" y="399"/>
                  </a:lnTo>
                  <a:lnTo>
                    <a:pt x="9" y="408"/>
                  </a:lnTo>
                  <a:lnTo>
                    <a:pt x="5" y="413"/>
                  </a:lnTo>
                  <a:lnTo>
                    <a:pt x="3" y="417"/>
                  </a:lnTo>
                  <a:lnTo>
                    <a:pt x="2" y="420"/>
                  </a:lnTo>
                  <a:lnTo>
                    <a:pt x="0" y="424"/>
                  </a:lnTo>
                  <a:lnTo>
                    <a:pt x="0" y="495"/>
                  </a:lnTo>
                  <a:lnTo>
                    <a:pt x="2" y="500"/>
                  </a:lnTo>
                  <a:lnTo>
                    <a:pt x="4" y="504"/>
                  </a:lnTo>
                  <a:lnTo>
                    <a:pt x="8" y="506"/>
                  </a:lnTo>
                  <a:lnTo>
                    <a:pt x="12" y="507"/>
                  </a:lnTo>
                  <a:lnTo>
                    <a:pt x="468" y="507"/>
                  </a:lnTo>
                  <a:lnTo>
                    <a:pt x="473" y="506"/>
                  </a:lnTo>
                  <a:lnTo>
                    <a:pt x="476" y="504"/>
                  </a:lnTo>
                  <a:lnTo>
                    <a:pt x="479" y="500"/>
                  </a:lnTo>
                  <a:lnTo>
                    <a:pt x="480" y="495"/>
                  </a:lnTo>
                  <a:lnTo>
                    <a:pt x="480" y="424"/>
                  </a:lnTo>
                  <a:lnTo>
                    <a:pt x="480" y="420"/>
                  </a:lnTo>
                  <a:lnTo>
                    <a:pt x="477" y="417"/>
                  </a:lnTo>
                  <a:lnTo>
                    <a:pt x="475" y="413"/>
                  </a:lnTo>
                  <a:lnTo>
                    <a:pt x="471" y="408"/>
                  </a:lnTo>
                  <a:lnTo>
                    <a:pt x="462" y="399"/>
                  </a:lnTo>
                  <a:lnTo>
                    <a:pt x="446" y="3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4" name="Rectangle 33"/>
          <p:cNvSpPr/>
          <p:nvPr/>
        </p:nvSpPr>
        <p:spPr>
          <a:xfrm flipV="1">
            <a:off x="889342" y="3404358"/>
            <a:ext cx="1737030" cy="54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 flipV="1">
            <a:off x="7394284" y="3395077"/>
            <a:ext cx="1737030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flipV="1">
            <a:off x="5232068" y="3401114"/>
            <a:ext cx="1737030" cy="54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 flipV="1">
            <a:off x="3059609" y="3404358"/>
            <a:ext cx="1737030" cy="54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 flipV="1">
            <a:off x="9594948" y="3394119"/>
            <a:ext cx="1737030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8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835189" y="3334725"/>
            <a:ext cx="3336759" cy="2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3334725"/>
            <a:ext cx="3356811" cy="3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508772" y="1695617"/>
            <a:ext cx="5174456" cy="3278217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KNOWLEDGE MANAGEMENT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47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pic>
        <p:nvPicPr>
          <p:cNvPr id="4098" name="Picture 2" descr="C:\Users\Warsito\Downloads\education-concept-student-studying-and-brainstorming-campus-concept-close-up-of-students-discussing-their-subject-on-books-or-textbooks-selective-focus_1418-6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12192000" cy="8121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86375" y="344597"/>
            <a:ext cx="6838950" cy="3409949"/>
          </a:xfrm>
          <a:prstGeom prst="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657850" y="495301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Knowledge Management</a:t>
            </a:r>
          </a:p>
          <a:p>
            <a:pPr algn="ctr"/>
            <a:endParaRPr lang="en-US" sz="24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 err="1">
                <a:solidFill>
                  <a:schemeClr val="bg1"/>
                </a:solidFill>
              </a:rPr>
              <a:t>Suatu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kegiatan</a:t>
            </a:r>
            <a:r>
              <a:rPr lang="en-US" sz="2400" b="1" dirty="0">
                <a:solidFill>
                  <a:schemeClr val="bg1"/>
                </a:solidFill>
              </a:rPr>
              <a:t> yang </a:t>
            </a:r>
            <a:r>
              <a:rPr lang="en-US" sz="2400" b="1" dirty="0" err="1">
                <a:solidFill>
                  <a:schemeClr val="bg1"/>
                </a:solidFill>
              </a:rPr>
              <a:t>digunakan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oleh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organisasi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untuk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mengidentifikasi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menciptakan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menjelaskan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dan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mendistribusikan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pengetahuan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untuk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digunakan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diketahui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dan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dipelajari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kembali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didalam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organisasi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sehingga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ada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nilai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tambah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bagi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organisasi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tersebut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9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64CFD90-D0E1-4BC3-9D8B-7503E2632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111626" y="1732882"/>
            <a:ext cx="3968750" cy="396875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44705"/>
            <a:ext cx="11734800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Knowledge 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56625" y="2461202"/>
            <a:ext cx="2678750" cy="254037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+mj-lt"/>
              </a:rPr>
              <a:t>KNOWLEDGE</a:t>
            </a:r>
          </a:p>
          <a:p>
            <a:pPr algn="ctr"/>
            <a:r>
              <a:rPr lang="en-US" b="1" dirty="0" smtClean="0">
                <a:latin typeface="+mj-lt"/>
              </a:rPr>
              <a:t>MANAGEMENT</a:t>
            </a:r>
            <a:endParaRPr lang="en-US" b="1" dirty="0"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167601" y="1308100"/>
            <a:ext cx="1924400" cy="1862862"/>
          </a:xfrm>
          <a:prstGeom prst="ellipse">
            <a:avLst/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latin typeface="+mj-lt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167601" y="4213895"/>
            <a:ext cx="1924400" cy="1862862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143574" y="4213895"/>
            <a:ext cx="1924400" cy="1862862"/>
          </a:xfrm>
          <a:prstGeom prst="ellipse">
            <a:avLst/>
          </a:prstGeom>
          <a:solidFill>
            <a:srgbClr val="11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143575" y="1308100"/>
            <a:ext cx="1924400" cy="1862862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720100" y="2073404"/>
            <a:ext cx="2819401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SHARE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720100" y="5019595"/>
            <a:ext cx="2819401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APPLY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7230461" y="5019595"/>
            <a:ext cx="1750626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EXPAND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6696074" y="2073404"/>
            <a:ext cx="2819401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CAPTURE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41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B27464D-ED4B-4387-9643-D40C231EB471}"/>
              </a:ext>
            </a:extLst>
          </p:cNvPr>
          <p:cNvSpPr/>
          <p:nvPr/>
        </p:nvSpPr>
        <p:spPr>
          <a:xfrm>
            <a:off x="247732" y="293916"/>
            <a:ext cx="6327239" cy="1302656"/>
          </a:xfrm>
          <a:prstGeom prst="rect">
            <a:avLst/>
          </a:prstGeom>
          <a:noFill/>
          <a:ln w="190500" cmpd="tri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0C19C89-F128-4D55-8D52-E1A938A8ABF6}"/>
              </a:ext>
            </a:extLst>
          </p:cNvPr>
          <p:cNvSpPr txBox="1"/>
          <p:nvPr/>
        </p:nvSpPr>
        <p:spPr>
          <a:xfrm>
            <a:off x="-478973" y="595087"/>
            <a:ext cx="7779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Tujuan</a:t>
            </a:r>
            <a:r>
              <a:rPr lang="en-US" sz="4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Pembelajaran</a:t>
            </a:r>
            <a:endParaRPr lang="en-US" sz="4000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25A2F348-8B5F-440D-9513-9BD75F92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572302"/>
            <a:ext cx="9245600" cy="277293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dobe Song Std L" panose="02020300000000000000" pitchFamily="18" charset="-128"/>
                <a:ea typeface="Adobe Song Std L" panose="02020300000000000000" pitchFamily="18" charset="-128"/>
              </a:rPr>
              <a:t>“</a:t>
            </a:r>
            <a:r>
              <a:rPr lang="en-US" dirty="0" err="1" smtClean="0">
                <a:solidFill>
                  <a:schemeClr val="bg1"/>
                </a:solidFill>
                <a:latin typeface="Bauhaus 93" panose="04030905020B02020C02" pitchFamily="82" charset="0"/>
              </a:rPr>
              <a:t>Memahami</a:t>
            </a:r>
            <a:r>
              <a:rPr lang="en-US" dirty="0" smtClean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Landasan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teori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organisasi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manajemen</a:t>
            </a:r>
            <a:r>
              <a:rPr lang="en-US" dirty="0" smtClean="0">
                <a:solidFill>
                  <a:schemeClr val="bg1"/>
                </a:solidFill>
                <a:latin typeface="Adobe Song Std L" panose="02020300000000000000" pitchFamily="18" charset="-128"/>
                <a:ea typeface="Adobe Song Std L" panose="02020300000000000000" pitchFamily="18" charset="-128"/>
              </a:rPr>
              <a:t>”</a:t>
            </a:r>
            <a:endParaRPr lang="en-US" dirty="0">
              <a:solidFill>
                <a:schemeClr val="bg1"/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3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rved Down Arrow 27"/>
          <p:cNvSpPr/>
          <p:nvPr/>
        </p:nvSpPr>
        <p:spPr>
          <a:xfrm rot="19891167">
            <a:off x="6104694" y="1179901"/>
            <a:ext cx="2181332" cy="1100579"/>
          </a:xfrm>
          <a:prstGeom prst="curvedDownArrow">
            <a:avLst/>
          </a:prstGeom>
          <a:solidFill>
            <a:srgbClr val="0D8295"/>
          </a:solidFill>
          <a:ln>
            <a:solidFill>
              <a:srgbClr val="0D8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urved Down Arrow 28"/>
          <p:cNvSpPr/>
          <p:nvPr/>
        </p:nvSpPr>
        <p:spPr>
          <a:xfrm rot="19891167">
            <a:off x="2463441" y="2488023"/>
            <a:ext cx="2181332" cy="1100579"/>
          </a:xfrm>
          <a:prstGeom prst="curvedDownArrow">
            <a:avLst/>
          </a:prstGeom>
          <a:solidFill>
            <a:srgbClr val="0D8295"/>
          </a:solidFill>
          <a:ln>
            <a:solidFill>
              <a:srgbClr val="0D82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286255" y="1003046"/>
            <a:ext cx="2889388" cy="2916496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90961"/>
            <a:ext cx="11734800" cy="12741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LEVEL</a:t>
            </a:r>
          </a:p>
          <a:p>
            <a:pPr algn="ctr"/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KNOWLEDGE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133938" y="3621576"/>
            <a:ext cx="2889388" cy="2916496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8321248" y="2135698"/>
            <a:ext cx="2819401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INNOVATIVE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KNOWLEDGE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10096" y="2163328"/>
            <a:ext cx="2889388" cy="2916496"/>
          </a:xfrm>
          <a:prstGeom prst="ellipse">
            <a:avLst/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4745089" y="3264751"/>
            <a:ext cx="2819401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ADVANCED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KNOWLEDGE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168931" y="4708389"/>
            <a:ext cx="2819401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CORE/BASIC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KNOWLEDGE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56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 hidden="1">
            <a:extLst>
              <a:ext uri="{FF2B5EF4-FFF2-40B4-BE49-F238E27FC236}">
                <a16:creationId xmlns="" xmlns:a16="http://schemas.microsoft.com/office/drawing/2014/main" id="{ED2F5393-91A3-4102-A584-E902285C5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155119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PENERAPAN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KNOWLEDGE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3FAD125B-9A3B-49A4-B9EC-C8A6D3CF9C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677128" y="2657266"/>
            <a:ext cx="2781343" cy="262409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Connector: Elbow 9">
            <a:extLst>
              <a:ext uri="{FF2B5EF4-FFF2-40B4-BE49-F238E27FC236}">
                <a16:creationId xmlns="" xmlns:a16="http://schemas.microsoft.com/office/drawing/2014/main" id="{78C71AAC-D0D2-4BBF-B302-54163A284E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 rot="16200000">
            <a:off x="6089650" y="-320884"/>
            <a:ext cx="12700" cy="5943600"/>
          </a:xfrm>
          <a:prstGeom prst="bentConnector3">
            <a:avLst>
              <a:gd name="adj1" fmla="val 2652630"/>
            </a:avLst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331AB5AC-284A-472B-B8E5-2F198F4E96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935445" y="3687343"/>
            <a:ext cx="2123952" cy="13018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3FAD125B-9A3B-49A4-B9EC-C8A6D3CF9C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33529" y="2657266"/>
            <a:ext cx="2781343" cy="262409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833312" y="3572838"/>
            <a:ext cx="2581776" cy="155119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en-US" sz="2800" b="1" dirty="0" smtClean="0">
                <a:solidFill>
                  <a:schemeClr val="bg1"/>
                </a:solidFill>
              </a:rPr>
              <a:t>TACIT</a:t>
            </a:r>
          </a:p>
          <a:p>
            <a:pPr lvl="0" algn="ctr"/>
            <a:r>
              <a:rPr lang="en-US" sz="2800" b="1" dirty="0" smtClean="0">
                <a:solidFill>
                  <a:schemeClr val="bg1"/>
                </a:solidFill>
              </a:rPr>
              <a:t>KNOWLEDGE</a:t>
            </a:r>
          </a:p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7256555" y="3572838"/>
            <a:ext cx="3622487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EXPLICIT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KNOWLEDGE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007765" y="1542486"/>
            <a:ext cx="12032" cy="775272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331AB5AC-284A-472B-B8E5-2F198F4E96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23329" y="4154535"/>
            <a:ext cx="2161297" cy="0"/>
          </a:xfrm>
          <a:prstGeom prst="straightConnector1">
            <a:avLst/>
          </a:prstGeom>
          <a:ln w="2222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3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843375" y="522898"/>
            <a:ext cx="33486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TUJUAN PENERAPAN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KNOWLEDGE MANAGEMENT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3469710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rapezoid 1">
            <a:extLst>
              <a:ext uri="{FF2B5EF4-FFF2-40B4-BE49-F238E27FC236}">
                <a16:creationId xmlns="" xmlns:a16="http://schemas.microsoft.com/office/drawing/2014/main" id="{5B804E9F-B6B5-41F9-9B63-9AF435FDC2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78061" y="2412173"/>
            <a:ext cx="4234346" cy="2782586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rapezoid 42">
            <a:extLst>
              <a:ext uri="{FF2B5EF4-FFF2-40B4-BE49-F238E27FC236}">
                <a16:creationId xmlns="" xmlns:a16="http://schemas.microsoft.com/office/drawing/2014/main" id="{0092C447-C8E1-4B12-B012-E6D21CBB1F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844861" y="2412172"/>
            <a:ext cx="4234344" cy="2782586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rapezoid 43">
            <a:extLst>
              <a:ext uri="{FF2B5EF4-FFF2-40B4-BE49-F238E27FC236}">
                <a16:creationId xmlns="" xmlns:a16="http://schemas.microsoft.com/office/drawing/2014/main" id="{7E139379-1914-4446-8D6D-984A47041A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011659" y="2412172"/>
            <a:ext cx="4234344" cy="2782586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rapezoid 44">
            <a:extLst>
              <a:ext uri="{FF2B5EF4-FFF2-40B4-BE49-F238E27FC236}">
                <a16:creationId xmlns="" xmlns:a16="http://schemas.microsoft.com/office/drawing/2014/main" id="{F79B51BB-1B30-4ED8-B26D-21EE8BC675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178457" y="2370076"/>
            <a:ext cx="4234344" cy="2782586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1467631" y="3187912"/>
            <a:ext cx="2051946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Penghematan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waktu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biaya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3779567" y="3187912"/>
            <a:ext cx="1866593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Peningkatan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aset</a:t>
            </a:r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pengetahuan</a:t>
            </a:r>
            <a:r>
              <a:rPr lang="en-US" sz="1600" b="1" dirty="0" smtClean="0"/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FA4D735A-8F75-4E2A-8F1A-CC303B0718BA}"/>
              </a:ext>
            </a:extLst>
          </p:cNvPr>
          <p:cNvSpPr/>
          <p:nvPr/>
        </p:nvSpPr>
        <p:spPr>
          <a:xfrm>
            <a:off x="5896964" y="3187912"/>
            <a:ext cx="186659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Kemampuan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beradaptasi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54AB9282-0505-49EB-AABF-998083225E3A}"/>
              </a:ext>
            </a:extLst>
          </p:cNvPr>
          <p:cNvSpPr/>
          <p:nvPr/>
        </p:nvSpPr>
        <p:spPr>
          <a:xfrm>
            <a:off x="8381270" y="3187912"/>
            <a:ext cx="186659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+mj-lt"/>
              </a:rPr>
              <a:t>Peningkatan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+mj-lt"/>
              </a:rPr>
              <a:t>produktfitas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987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CB27464D-ED4B-4387-9643-D40C231EB471}"/>
              </a:ext>
            </a:extLst>
          </p:cNvPr>
          <p:cNvSpPr/>
          <p:nvPr/>
        </p:nvSpPr>
        <p:spPr>
          <a:xfrm>
            <a:off x="247732" y="293916"/>
            <a:ext cx="6327239" cy="1302656"/>
          </a:xfrm>
          <a:prstGeom prst="rect">
            <a:avLst/>
          </a:prstGeom>
          <a:noFill/>
          <a:ln w="190500" cmpd="tri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0C19C89-F128-4D55-8D52-E1A938A8ABF6}"/>
              </a:ext>
            </a:extLst>
          </p:cNvPr>
          <p:cNvSpPr txBox="1"/>
          <p:nvPr/>
        </p:nvSpPr>
        <p:spPr>
          <a:xfrm>
            <a:off x="-478973" y="595087"/>
            <a:ext cx="7779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  <a:latin typeface="Bodoni MT Black" panose="02070A03080606020203" pitchFamily="18" charset="0"/>
              </a:rPr>
              <a:t>Tujuan</a:t>
            </a:r>
            <a:r>
              <a:rPr lang="en-US" sz="4000" dirty="0">
                <a:solidFill>
                  <a:schemeClr val="bg1"/>
                </a:solidFill>
                <a:latin typeface="Bodoni MT Black" panose="02070A03080606020203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Bodoni MT Black" panose="02070A03080606020203" pitchFamily="18" charset="0"/>
              </a:rPr>
              <a:t>Khusus</a:t>
            </a:r>
            <a:endParaRPr lang="en-US" sz="4000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25A2F348-8B5F-440D-9513-9BD75F92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37" y="2916289"/>
            <a:ext cx="10805886" cy="1412579"/>
          </a:xfrm>
        </p:spPr>
        <p:txBody>
          <a:bodyPr>
            <a:normAutofit fontScale="90000"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dirty="0" err="1" smtClean="0">
                <a:solidFill>
                  <a:schemeClr val="bg1"/>
                </a:solidFill>
                <a:latin typeface="Bauhaus 93" panose="04030905020B02020C02" pitchFamily="82" charset="0"/>
              </a:rPr>
              <a:t>Pengertian</a:t>
            </a:r>
            <a:r>
              <a:rPr lang="en-US" dirty="0" smtClean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manajemen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fungsi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manajemen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konsep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manajemen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Bauhaus 93" panose="04030905020B02020C02" pitchFamily="82" charset="0"/>
              </a:rPr>
              <a:t>dalam</a:t>
            </a:r>
            <a:r>
              <a:rPr lang="en-US" dirty="0">
                <a:solidFill>
                  <a:schemeClr val="bg1"/>
                </a:solidFill>
                <a:latin typeface="Bauhaus 93" panose="04030905020B02020C02" pitchFamily="82" charset="0"/>
              </a:rPr>
              <a:t> TP</a:t>
            </a:r>
            <a:endParaRPr lang="en-US" dirty="0">
              <a:solidFill>
                <a:schemeClr val="bg1"/>
              </a:solidFill>
              <a:latin typeface="Bauhaus 93" panose="04030905020B02020C02" pitchFamily="82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25A2F348-8B5F-440D-9513-9BD75F928BC3}"/>
              </a:ext>
            </a:extLst>
          </p:cNvPr>
          <p:cNvSpPr txBox="1">
            <a:spLocks/>
          </p:cNvSpPr>
          <p:nvPr/>
        </p:nvSpPr>
        <p:spPr>
          <a:xfrm>
            <a:off x="551542" y="3960262"/>
            <a:ext cx="11654972" cy="2772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Wingdings" pitchFamily="2" charset="2"/>
              <a:buChar char="q"/>
            </a:pPr>
            <a:r>
              <a:rPr lang="en-US" sz="4000" dirty="0" err="1" smtClean="0">
                <a:solidFill>
                  <a:schemeClr val="bg1"/>
                </a:solidFill>
                <a:latin typeface="Bauhaus 93" panose="04030905020B02020C02" pitchFamily="82" charset="0"/>
              </a:rPr>
              <a:t>Pengertian</a:t>
            </a:r>
            <a:r>
              <a:rPr lang="en-US" sz="4000" dirty="0" smtClean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auhaus 93" panose="04030905020B02020C02" pitchFamily="82" charset="0"/>
              </a:rPr>
              <a:t>organisasi</a:t>
            </a:r>
            <a:r>
              <a:rPr lang="en-US" sz="4000" dirty="0">
                <a:solidFill>
                  <a:schemeClr val="bg1"/>
                </a:solidFill>
                <a:latin typeface="Bauhaus 93" panose="04030905020B02020C02" pitchFamily="82" charset="0"/>
              </a:rPr>
              <a:t>, </a:t>
            </a:r>
            <a:r>
              <a:rPr lang="en-US" sz="4000" dirty="0" err="1">
                <a:solidFill>
                  <a:schemeClr val="bg1"/>
                </a:solidFill>
                <a:latin typeface="Bauhaus 93" panose="04030905020B02020C02" pitchFamily="82" charset="0"/>
              </a:rPr>
              <a:t>konsep</a:t>
            </a:r>
            <a:r>
              <a:rPr lang="en-US" sz="4000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auhaus 93" panose="04030905020B02020C02" pitchFamily="82" charset="0"/>
              </a:rPr>
              <a:t>organisasi</a:t>
            </a:r>
            <a:r>
              <a:rPr lang="en-US" sz="4000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auhaus 93" panose="04030905020B02020C02" pitchFamily="82" charset="0"/>
              </a:rPr>
              <a:t>belajar</a:t>
            </a:r>
            <a:r>
              <a:rPr lang="en-US" sz="4000" dirty="0">
                <a:solidFill>
                  <a:schemeClr val="bg1"/>
                </a:solidFill>
                <a:latin typeface="Bauhaus 93" panose="04030905020B02020C02" pitchFamily="82" charset="0"/>
              </a:rPr>
              <a:t>, knowledge management.</a:t>
            </a:r>
            <a:endParaRPr lang="en-US" sz="4000" dirty="0">
              <a:solidFill>
                <a:schemeClr val="bg1"/>
              </a:solidFill>
              <a:latin typeface="Bauhaus 93" panose="04030905020B02020C02" pitchFamily="82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25A2F348-8B5F-440D-9513-9BD75F928BC3}"/>
              </a:ext>
            </a:extLst>
          </p:cNvPr>
          <p:cNvSpPr txBox="1">
            <a:spLocks/>
          </p:cNvSpPr>
          <p:nvPr/>
        </p:nvSpPr>
        <p:spPr>
          <a:xfrm>
            <a:off x="247732" y="1622285"/>
            <a:ext cx="10805886" cy="1412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solidFill>
                  <a:schemeClr val="bg1"/>
                </a:solidFill>
                <a:latin typeface="Bauhaus 93" panose="04030905020B02020C02" pitchFamily="82" charset="0"/>
              </a:rPr>
              <a:t>Mahasiswa</a:t>
            </a:r>
            <a:r>
              <a:rPr lang="en-US" dirty="0" smtClean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uhaus 93" panose="04030905020B02020C02" pitchFamily="82" charset="0"/>
              </a:rPr>
              <a:t>dapat</a:t>
            </a:r>
            <a:r>
              <a:rPr lang="en-US" dirty="0" smtClean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endParaRPr lang="en-US" dirty="0">
              <a:solidFill>
                <a:schemeClr val="bg1"/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5507198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+mj-lt"/>
              </a:rPr>
              <a:t>         </a:t>
            </a:r>
            <a:r>
              <a:rPr lang="en-US" sz="1600" b="1" dirty="0" err="1" smtClean="0">
                <a:latin typeface="+mj-lt"/>
              </a:rPr>
              <a:t>Manajemen</a:t>
            </a:r>
            <a:r>
              <a:rPr lang="en-US" sz="1600" b="1" dirty="0" smtClean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merupakan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bekerja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melalui</a:t>
            </a:r>
            <a:r>
              <a:rPr lang="en-US" sz="1600" b="1" dirty="0">
                <a:latin typeface="+mj-lt"/>
              </a:rPr>
              <a:t> orang lain </a:t>
            </a:r>
            <a:r>
              <a:rPr lang="en-US" sz="1600" b="1" dirty="0" err="1">
                <a:latin typeface="+mj-lt"/>
              </a:rPr>
              <a:t>untuk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menyelesaikan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tugas-tugas</a:t>
            </a:r>
            <a:r>
              <a:rPr lang="en-US" sz="1600" b="1" dirty="0">
                <a:latin typeface="+mj-lt"/>
              </a:rPr>
              <a:t> yang </a:t>
            </a:r>
            <a:r>
              <a:rPr lang="en-US" sz="1600" b="1" dirty="0" err="1">
                <a:latin typeface="+mj-lt"/>
              </a:rPr>
              <a:t>membantu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pencapaian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sasaran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organisasi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seefesien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mungkin</a:t>
            </a:r>
            <a:r>
              <a:rPr lang="en-US" sz="1600" b="1" dirty="0">
                <a:latin typeface="+mj-lt"/>
              </a:rPr>
              <a:t>.</a:t>
            </a:r>
          </a:p>
        </p:txBody>
      </p:sp>
      <p:sp>
        <p:nvSpPr>
          <p:cNvPr id="49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1884693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latin typeface="+mj-lt"/>
              </a:rPr>
              <a:t>M</a:t>
            </a:r>
            <a:r>
              <a:rPr lang="en-US" sz="1600" b="1" dirty="0" err="1" smtClean="0">
                <a:latin typeface="+mj-lt"/>
              </a:rPr>
              <a:t>anajemen</a:t>
            </a:r>
            <a:r>
              <a:rPr lang="en-US" sz="1600" b="1" dirty="0" smtClean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adalah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suatu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seni</a:t>
            </a:r>
            <a:r>
              <a:rPr lang="en-US" sz="1600" b="1" dirty="0">
                <a:latin typeface="+mj-lt"/>
              </a:rPr>
              <a:t>, </a:t>
            </a:r>
            <a:r>
              <a:rPr lang="en-US" sz="1600" b="1" dirty="0" err="1">
                <a:latin typeface="+mj-lt"/>
              </a:rPr>
              <a:t>tiap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tiap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pekerjaan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bisa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diselesaikan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dengan</a:t>
            </a:r>
            <a:r>
              <a:rPr lang="en-US" sz="1600" b="1" dirty="0">
                <a:latin typeface="+mj-lt"/>
              </a:rPr>
              <a:t> orang lain.</a:t>
            </a:r>
          </a:p>
        </p:txBody>
      </p:sp>
      <p:sp>
        <p:nvSpPr>
          <p:cNvPr id="57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391825" y="3695949"/>
            <a:ext cx="10245891" cy="791060"/>
          </a:xfrm>
          <a:prstGeom prst="roundRect">
            <a:avLst>
              <a:gd name="adj" fmla="val 50000"/>
            </a:avLst>
          </a:prstGeom>
          <a:solidFill>
            <a:srgbClr val="F59F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+mj-lt"/>
              </a:rPr>
              <a:t>          </a:t>
            </a:r>
            <a:r>
              <a:rPr lang="en-US" sz="1600" b="1" dirty="0" err="1" smtClean="0">
                <a:latin typeface="+mj-lt"/>
              </a:rPr>
              <a:t>Manajemen</a:t>
            </a:r>
            <a:r>
              <a:rPr lang="en-US" sz="1600" b="1" dirty="0" smtClean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adalah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pencapaian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tujuan-tujuan</a:t>
            </a:r>
            <a:r>
              <a:rPr lang="en-US" sz="1600" b="1" dirty="0">
                <a:latin typeface="+mj-lt"/>
              </a:rPr>
              <a:t> yang </a:t>
            </a:r>
            <a:r>
              <a:rPr lang="en-US" sz="1600" b="1" dirty="0" err="1">
                <a:latin typeface="+mj-lt"/>
              </a:rPr>
              <a:t>telah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ditetapkan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melalui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atau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bersama-sama</a:t>
            </a:r>
            <a:r>
              <a:rPr lang="en-US" sz="1600" b="1" dirty="0">
                <a:latin typeface="+mj-lt"/>
              </a:rPr>
              <a:t> </a:t>
            </a:r>
            <a:r>
              <a:rPr lang="en-US" sz="1600" b="1" dirty="0" err="1">
                <a:latin typeface="+mj-lt"/>
              </a:rPr>
              <a:t>usaha</a:t>
            </a:r>
            <a:r>
              <a:rPr lang="en-US" sz="1600" b="1" dirty="0">
                <a:latin typeface="+mj-lt"/>
              </a:rPr>
              <a:t> orang lain.</a:t>
            </a:r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64CFD90-D0E1-4BC3-9D8B-7503E2632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287251" y="-2008330"/>
            <a:ext cx="3617498" cy="359897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737439" y="-1263766"/>
            <a:ext cx="2722480" cy="26706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endParaRPr lang="en-US" b="1" dirty="0">
              <a:latin typeface="+mj-lt"/>
            </a:endParaRPr>
          </a:p>
          <a:p>
            <a:pPr algn="ctr"/>
            <a:r>
              <a:rPr lang="en-US" b="1" dirty="0" smtClean="0">
                <a:latin typeface="+mj-lt"/>
              </a:rPr>
              <a:t>MANAJEMEN</a:t>
            </a:r>
          </a:p>
          <a:p>
            <a:pPr algn="ctr"/>
            <a:r>
              <a:rPr lang="en-US" b="1" dirty="0" smtClean="0">
                <a:latin typeface="+mj-lt"/>
              </a:rPr>
              <a:t>MENURUT PARA</a:t>
            </a:r>
          </a:p>
          <a:p>
            <a:pPr algn="ctr"/>
            <a:r>
              <a:rPr lang="en-US" b="1" dirty="0" smtClean="0">
                <a:latin typeface="+mj-lt"/>
              </a:rPr>
              <a:t>AHLI</a:t>
            </a:r>
            <a:endParaRPr lang="en-US" b="1" dirty="0"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1465751"/>
            <a:ext cx="1635516" cy="163018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35963" y="1957057"/>
            <a:ext cx="1311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j-lt"/>
              </a:rPr>
              <a:t>Mary Parker F</a:t>
            </a:r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3279035"/>
            <a:ext cx="1635516" cy="163018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73759" y="5092319"/>
            <a:ext cx="1635516" cy="163018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35963" y="5584244"/>
            <a:ext cx="1311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Chuck Williams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5963" y="3770651"/>
            <a:ext cx="1311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+mj-lt"/>
              </a:rPr>
              <a:t>Goerge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 R. Terry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926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86274" y="3334726"/>
            <a:ext cx="3685674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3334726"/>
            <a:ext cx="3705726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821154" y="1775046"/>
            <a:ext cx="4549692" cy="311936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FUNGSI</a:t>
            </a:r>
          </a:p>
          <a:p>
            <a:pPr algn="ctr"/>
            <a:r>
              <a:rPr lang="en-US" sz="3600" b="1" dirty="0" smtClean="0">
                <a:latin typeface="+mj-lt"/>
              </a:rPr>
              <a:t>MANAJEMEN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539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08809" y="141187"/>
            <a:ext cx="11734800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Fungsi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Manajemen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Goerge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R. Terry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rapezoid 1">
            <a:extLst>
              <a:ext uri="{FF2B5EF4-FFF2-40B4-BE49-F238E27FC236}">
                <a16:creationId xmlns="" xmlns:a16="http://schemas.microsoft.com/office/drawing/2014/main" id="{5B804E9F-B6B5-41F9-9B63-9AF435FDC2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-651281" y="2646380"/>
            <a:ext cx="5201704" cy="2518109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rapezoid 42">
            <a:extLst>
              <a:ext uri="{FF2B5EF4-FFF2-40B4-BE49-F238E27FC236}">
                <a16:creationId xmlns="" xmlns:a16="http://schemas.microsoft.com/office/drawing/2014/main" id="{0092C447-C8E1-4B12-B012-E6D21CBB1F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974019" y="2607079"/>
            <a:ext cx="5201702" cy="2518109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rapezoid 43">
            <a:extLst>
              <a:ext uri="{FF2B5EF4-FFF2-40B4-BE49-F238E27FC236}">
                <a16:creationId xmlns="" xmlns:a16="http://schemas.microsoft.com/office/drawing/2014/main" id="{7E139379-1914-4446-8D6D-984A47041A5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606551" y="2593415"/>
            <a:ext cx="5201702" cy="2518109"/>
          </a:xfrm>
          <a:prstGeom prst="trapezoi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rapezoid 44">
            <a:extLst>
              <a:ext uri="{FF2B5EF4-FFF2-40B4-BE49-F238E27FC236}">
                <a16:creationId xmlns="" xmlns:a16="http://schemas.microsoft.com/office/drawing/2014/main" id="{F79B51BB-1B30-4ED8-B26D-21EE8BC675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261341" y="2607079"/>
            <a:ext cx="5201705" cy="2518109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1023989" y="3072766"/>
            <a:ext cx="183956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PLANNING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(PERENCANAAN)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3358603" y="3061420"/>
            <a:ext cx="243423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ORGANIZING (PENGORGANISASIAN)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FA4D735A-8F75-4E2A-8F1A-CC303B0718BA}"/>
              </a:ext>
            </a:extLst>
          </p:cNvPr>
          <p:cNvSpPr/>
          <p:nvPr/>
        </p:nvSpPr>
        <p:spPr>
          <a:xfrm>
            <a:off x="6362405" y="3061419"/>
            <a:ext cx="168917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ACTUATING (PELAKSANAAN)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54AB9282-0505-49EB-AABF-998083225E3A}"/>
              </a:ext>
            </a:extLst>
          </p:cNvPr>
          <p:cNvSpPr/>
          <p:nvPr/>
        </p:nvSpPr>
        <p:spPr>
          <a:xfrm>
            <a:off x="8955150" y="3072766"/>
            <a:ext cx="1689178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CONTROLLING (PENGAWASAN)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7" name="Freeform 4344" descr="Icon of wrench. ">
            <a:extLst>
              <a:ext uri="{FF2B5EF4-FFF2-40B4-BE49-F238E27FC236}">
                <a16:creationId xmlns="" xmlns:a16="http://schemas.microsoft.com/office/drawing/2014/main" id="{C131659B-1A41-4821-9349-1E69BBBB560E}"/>
              </a:ext>
            </a:extLst>
          </p:cNvPr>
          <p:cNvSpPr>
            <a:spLocks/>
          </p:cNvSpPr>
          <p:nvPr/>
        </p:nvSpPr>
        <p:spPr bwMode="auto">
          <a:xfrm>
            <a:off x="4344574" y="2351433"/>
            <a:ext cx="460590" cy="448651"/>
          </a:xfrm>
          <a:custGeom>
            <a:avLst/>
            <a:gdLst>
              <a:gd name="T0" fmla="*/ 853 w 886"/>
              <a:gd name="T1" fmla="*/ 137 h 886"/>
              <a:gd name="T2" fmla="*/ 842 w 886"/>
              <a:gd name="T3" fmla="*/ 134 h 886"/>
              <a:gd name="T4" fmla="*/ 833 w 886"/>
              <a:gd name="T5" fmla="*/ 138 h 886"/>
              <a:gd name="T6" fmla="*/ 646 w 886"/>
              <a:gd name="T7" fmla="*/ 172 h 886"/>
              <a:gd name="T8" fmla="*/ 754 w 886"/>
              <a:gd name="T9" fmla="*/ 46 h 886"/>
              <a:gd name="T10" fmla="*/ 754 w 886"/>
              <a:gd name="T11" fmla="*/ 37 h 886"/>
              <a:gd name="T12" fmla="*/ 747 w 886"/>
              <a:gd name="T13" fmla="*/ 29 h 886"/>
              <a:gd name="T14" fmla="*/ 704 w 886"/>
              <a:gd name="T15" fmla="*/ 12 h 886"/>
              <a:gd name="T16" fmla="*/ 659 w 886"/>
              <a:gd name="T17" fmla="*/ 2 h 886"/>
              <a:gd name="T18" fmla="*/ 615 w 886"/>
              <a:gd name="T19" fmla="*/ 0 h 886"/>
              <a:gd name="T20" fmla="*/ 577 w 886"/>
              <a:gd name="T21" fmla="*/ 6 h 886"/>
              <a:gd name="T22" fmla="*/ 539 w 886"/>
              <a:gd name="T23" fmla="*/ 15 h 886"/>
              <a:gd name="T24" fmla="*/ 505 w 886"/>
              <a:gd name="T25" fmla="*/ 31 h 886"/>
              <a:gd name="T26" fmla="*/ 473 w 886"/>
              <a:gd name="T27" fmla="*/ 52 h 886"/>
              <a:gd name="T28" fmla="*/ 443 w 886"/>
              <a:gd name="T29" fmla="*/ 76 h 886"/>
              <a:gd name="T30" fmla="*/ 405 w 886"/>
              <a:gd name="T31" fmla="*/ 124 h 886"/>
              <a:gd name="T32" fmla="*/ 380 w 886"/>
              <a:gd name="T33" fmla="*/ 178 h 886"/>
              <a:gd name="T34" fmla="*/ 368 w 886"/>
              <a:gd name="T35" fmla="*/ 235 h 886"/>
              <a:gd name="T36" fmla="*/ 368 w 886"/>
              <a:gd name="T37" fmla="*/ 293 h 886"/>
              <a:gd name="T38" fmla="*/ 382 w 886"/>
              <a:gd name="T39" fmla="*/ 351 h 886"/>
              <a:gd name="T40" fmla="*/ 21 w 886"/>
              <a:gd name="T41" fmla="*/ 738 h 886"/>
              <a:gd name="T42" fmla="*/ 7 w 886"/>
              <a:gd name="T43" fmla="*/ 762 h 886"/>
              <a:gd name="T44" fmla="*/ 1 w 886"/>
              <a:gd name="T45" fmla="*/ 787 h 886"/>
              <a:gd name="T46" fmla="*/ 2 w 886"/>
              <a:gd name="T47" fmla="*/ 813 h 886"/>
              <a:gd name="T48" fmla="*/ 11 w 886"/>
              <a:gd name="T49" fmla="*/ 838 h 886"/>
              <a:gd name="T50" fmla="*/ 27 w 886"/>
              <a:gd name="T51" fmla="*/ 860 h 886"/>
              <a:gd name="T52" fmla="*/ 48 w 886"/>
              <a:gd name="T53" fmla="*/ 875 h 886"/>
              <a:gd name="T54" fmla="*/ 73 w 886"/>
              <a:gd name="T55" fmla="*/ 884 h 886"/>
              <a:gd name="T56" fmla="*/ 99 w 886"/>
              <a:gd name="T57" fmla="*/ 885 h 886"/>
              <a:gd name="T58" fmla="*/ 125 w 886"/>
              <a:gd name="T59" fmla="*/ 879 h 886"/>
              <a:gd name="T60" fmla="*/ 148 w 886"/>
              <a:gd name="T61" fmla="*/ 866 h 886"/>
              <a:gd name="T62" fmla="*/ 530 w 886"/>
              <a:gd name="T63" fmla="*/ 502 h 886"/>
              <a:gd name="T64" fmla="*/ 570 w 886"/>
              <a:gd name="T65" fmla="*/ 515 h 886"/>
              <a:gd name="T66" fmla="*/ 612 w 886"/>
              <a:gd name="T67" fmla="*/ 520 h 886"/>
              <a:gd name="T68" fmla="*/ 626 w 886"/>
              <a:gd name="T69" fmla="*/ 520 h 886"/>
              <a:gd name="T70" fmla="*/ 664 w 886"/>
              <a:gd name="T71" fmla="*/ 518 h 886"/>
              <a:gd name="T72" fmla="*/ 702 w 886"/>
              <a:gd name="T73" fmla="*/ 509 h 886"/>
              <a:gd name="T74" fmla="*/ 737 w 886"/>
              <a:gd name="T75" fmla="*/ 496 h 886"/>
              <a:gd name="T76" fmla="*/ 769 w 886"/>
              <a:gd name="T77" fmla="*/ 477 h 886"/>
              <a:gd name="T78" fmla="*/ 800 w 886"/>
              <a:gd name="T79" fmla="*/ 454 h 886"/>
              <a:gd name="T80" fmla="*/ 837 w 886"/>
              <a:gd name="T81" fmla="*/ 413 h 886"/>
              <a:gd name="T82" fmla="*/ 867 w 886"/>
              <a:gd name="T83" fmla="*/ 360 h 886"/>
              <a:gd name="T84" fmla="*/ 883 w 886"/>
              <a:gd name="T85" fmla="*/ 301 h 886"/>
              <a:gd name="T86" fmla="*/ 885 w 886"/>
              <a:gd name="T87" fmla="*/ 241 h 886"/>
              <a:gd name="T88" fmla="*/ 873 w 886"/>
              <a:gd name="T89" fmla="*/ 181 h 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86" h="886">
                <a:moveTo>
                  <a:pt x="857" y="143"/>
                </a:moveTo>
                <a:lnTo>
                  <a:pt x="855" y="139"/>
                </a:lnTo>
                <a:lnTo>
                  <a:pt x="853" y="137"/>
                </a:lnTo>
                <a:lnTo>
                  <a:pt x="849" y="135"/>
                </a:lnTo>
                <a:lnTo>
                  <a:pt x="846" y="133"/>
                </a:lnTo>
                <a:lnTo>
                  <a:pt x="842" y="134"/>
                </a:lnTo>
                <a:lnTo>
                  <a:pt x="839" y="135"/>
                </a:lnTo>
                <a:lnTo>
                  <a:pt x="836" y="136"/>
                </a:lnTo>
                <a:lnTo>
                  <a:pt x="833" y="138"/>
                </a:lnTo>
                <a:lnTo>
                  <a:pt x="712" y="259"/>
                </a:lnTo>
                <a:lnTo>
                  <a:pt x="646" y="259"/>
                </a:lnTo>
                <a:lnTo>
                  <a:pt x="646" y="172"/>
                </a:lnTo>
                <a:lnTo>
                  <a:pt x="751" y="53"/>
                </a:lnTo>
                <a:lnTo>
                  <a:pt x="753" y="49"/>
                </a:lnTo>
                <a:lnTo>
                  <a:pt x="754" y="46"/>
                </a:lnTo>
                <a:lnTo>
                  <a:pt x="755" y="43"/>
                </a:lnTo>
                <a:lnTo>
                  <a:pt x="755" y="39"/>
                </a:lnTo>
                <a:lnTo>
                  <a:pt x="754" y="37"/>
                </a:lnTo>
                <a:lnTo>
                  <a:pt x="752" y="33"/>
                </a:lnTo>
                <a:lnTo>
                  <a:pt x="750" y="31"/>
                </a:lnTo>
                <a:lnTo>
                  <a:pt x="747" y="29"/>
                </a:lnTo>
                <a:lnTo>
                  <a:pt x="733" y="23"/>
                </a:lnTo>
                <a:lnTo>
                  <a:pt x="719" y="16"/>
                </a:lnTo>
                <a:lnTo>
                  <a:pt x="704" y="12"/>
                </a:lnTo>
                <a:lnTo>
                  <a:pt x="689" y="8"/>
                </a:lnTo>
                <a:lnTo>
                  <a:pt x="674" y="5"/>
                </a:lnTo>
                <a:lnTo>
                  <a:pt x="659" y="2"/>
                </a:lnTo>
                <a:lnTo>
                  <a:pt x="643" y="1"/>
                </a:lnTo>
                <a:lnTo>
                  <a:pt x="628" y="0"/>
                </a:lnTo>
                <a:lnTo>
                  <a:pt x="615" y="0"/>
                </a:lnTo>
                <a:lnTo>
                  <a:pt x="602" y="1"/>
                </a:lnTo>
                <a:lnTo>
                  <a:pt x="589" y="3"/>
                </a:lnTo>
                <a:lnTo>
                  <a:pt x="577" y="6"/>
                </a:lnTo>
                <a:lnTo>
                  <a:pt x="564" y="8"/>
                </a:lnTo>
                <a:lnTo>
                  <a:pt x="552" y="11"/>
                </a:lnTo>
                <a:lnTo>
                  <a:pt x="539" y="15"/>
                </a:lnTo>
                <a:lnTo>
                  <a:pt x="527" y="19"/>
                </a:lnTo>
                <a:lnTo>
                  <a:pt x="516" y="25"/>
                </a:lnTo>
                <a:lnTo>
                  <a:pt x="505" y="31"/>
                </a:lnTo>
                <a:lnTo>
                  <a:pt x="493" y="37"/>
                </a:lnTo>
                <a:lnTo>
                  <a:pt x="482" y="44"/>
                </a:lnTo>
                <a:lnTo>
                  <a:pt x="473" y="52"/>
                </a:lnTo>
                <a:lnTo>
                  <a:pt x="462" y="59"/>
                </a:lnTo>
                <a:lnTo>
                  <a:pt x="452" y="68"/>
                </a:lnTo>
                <a:lnTo>
                  <a:pt x="443" y="76"/>
                </a:lnTo>
                <a:lnTo>
                  <a:pt x="429" y="91"/>
                </a:lnTo>
                <a:lnTo>
                  <a:pt x="416" y="107"/>
                </a:lnTo>
                <a:lnTo>
                  <a:pt x="405" y="124"/>
                </a:lnTo>
                <a:lnTo>
                  <a:pt x="396" y="141"/>
                </a:lnTo>
                <a:lnTo>
                  <a:pt x="387" y="160"/>
                </a:lnTo>
                <a:lnTo>
                  <a:pt x="380" y="178"/>
                </a:lnTo>
                <a:lnTo>
                  <a:pt x="374" y="196"/>
                </a:lnTo>
                <a:lnTo>
                  <a:pt x="370" y="215"/>
                </a:lnTo>
                <a:lnTo>
                  <a:pt x="368" y="235"/>
                </a:lnTo>
                <a:lnTo>
                  <a:pt x="366" y="254"/>
                </a:lnTo>
                <a:lnTo>
                  <a:pt x="367" y="274"/>
                </a:lnTo>
                <a:lnTo>
                  <a:pt x="368" y="293"/>
                </a:lnTo>
                <a:lnTo>
                  <a:pt x="371" y="313"/>
                </a:lnTo>
                <a:lnTo>
                  <a:pt x="376" y="332"/>
                </a:lnTo>
                <a:lnTo>
                  <a:pt x="382" y="351"/>
                </a:lnTo>
                <a:lnTo>
                  <a:pt x="390" y="369"/>
                </a:lnTo>
                <a:lnTo>
                  <a:pt x="27" y="732"/>
                </a:lnTo>
                <a:lnTo>
                  <a:pt x="21" y="738"/>
                </a:lnTo>
                <a:lnTo>
                  <a:pt x="16" y="746"/>
                </a:lnTo>
                <a:lnTo>
                  <a:pt x="11" y="753"/>
                </a:lnTo>
                <a:lnTo>
                  <a:pt x="7" y="762"/>
                </a:lnTo>
                <a:lnTo>
                  <a:pt x="4" y="769"/>
                </a:lnTo>
                <a:lnTo>
                  <a:pt x="2" y="778"/>
                </a:lnTo>
                <a:lnTo>
                  <a:pt x="1" y="787"/>
                </a:lnTo>
                <a:lnTo>
                  <a:pt x="0" y="796"/>
                </a:lnTo>
                <a:lnTo>
                  <a:pt x="1" y="805"/>
                </a:lnTo>
                <a:lnTo>
                  <a:pt x="2" y="813"/>
                </a:lnTo>
                <a:lnTo>
                  <a:pt x="4" y="822"/>
                </a:lnTo>
                <a:lnTo>
                  <a:pt x="7" y="830"/>
                </a:lnTo>
                <a:lnTo>
                  <a:pt x="11" y="838"/>
                </a:lnTo>
                <a:lnTo>
                  <a:pt x="15" y="845"/>
                </a:lnTo>
                <a:lnTo>
                  <a:pt x="20" y="853"/>
                </a:lnTo>
                <a:lnTo>
                  <a:pt x="27" y="860"/>
                </a:lnTo>
                <a:lnTo>
                  <a:pt x="33" y="866"/>
                </a:lnTo>
                <a:lnTo>
                  <a:pt x="41" y="871"/>
                </a:lnTo>
                <a:lnTo>
                  <a:pt x="48" y="875"/>
                </a:lnTo>
                <a:lnTo>
                  <a:pt x="55" y="879"/>
                </a:lnTo>
                <a:lnTo>
                  <a:pt x="64" y="882"/>
                </a:lnTo>
                <a:lnTo>
                  <a:pt x="73" y="884"/>
                </a:lnTo>
                <a:lnTo>
                  <a:pt x="81" y="885"/>
                </a:lnTo>
                <a:lnTo>
                  <a:pt x="91" y="886"/>
                </a:lnTo>
                <a:lnTo>
                  <a:pt x="99" y="885"/>
                </a:lnTo>
                <a:lnTo>
                  <a:pt x="108" y="884"/>
                </a:lnTo>
                <a:lnTo>
                  <a:pt x="116" y="882"/>
                </a:lnTo>
                <a:lnTo>
                  <a:pt x="125" y="879"/>
                </a:lnTo>
                <a:lnTo>
                  <a:pt x="133" y="875"/>
                </a:lnTo>
                <a:lnTo>
                  <a:pt x="140" y="871"/>
                </a:lnTo>
                <a:lnTo>
                  <a:pt x="148" y="866"/>
                </a:lnTo>
                <a:lnTo>
                  <a:pt x="154" y="860"/>
                </a:lnTo>
                <a:lnTo>
                  <a:pt x="517" y="497"/>
                </a:lnTo>
                <a:lnTo>
                  <a:pt x="530" y="502"/>
                </a:lnTo>
                <a:lnTo>
                  <a:pt x="543" y="507"/>
                </a:lnTo>
                <a:lnTo>
                  <a:pt x="556" y="512"/>
                </a:lnTo>
                <a:lnTo>
                  <a:pt x="570" y="515"/>
                </a:lnTo>
                <a:lnTo>
                  <a:pt x="584" y="517"/>
                </a:lnTo>
                <a:lnTo>
                  <a:pt x="598" y="519"/>
                </a:lnTo>
                <a:lnTo>
                  <a:pt x="612" y="520"/>
                </a:lnTo>
                <a:lnTo>
                  <a:pt x="626" y="520"/>
                </a:lnTo>
                <a:lnTo>
                  <a:pt x="626" y="520"/>
                </a:lnTo>
                <a:lnTo>
                  <a:pt x="626" y="520"/>
                </a:lnTo>
                <a:lnTo>
                  <a:pt x="639" y="520"/>
                </a:lnTo>
                <a:lnTo>
                  <a:pt x="651" y="519"/>
                </a:lnTo>
                <a:lnTo>
                  <a:pt x="664" y="518"/>
                </a:lnTo>
                <a:lnTo>
                  <a:pt x="677" y="516"/>
                </a:lnTo>
                <a:lnTo>
                  <a:pt x="689" y="513"/>
                </a:lnTo>
                <a:lnTo>
                  <a:pt x="702" y="509"/>
                </a:lnTo>
                <a:lnTo>
                  <a:pt x="714" y="505"/>
                </a:lnTo>
                <a:lnTo>
                  <a:pt x="725" y="501"/>
                </a:lnTo>
                <a:lnTo>
                  <a:pt x="737" y="496"/>
                </a:lnTo>
                <a:lnTo>
                  <a:pt x="748" y="490"/>
                </a:lnTo>
                <a:lnTo>
                  <a:pt x="758" y="484"/>
                </a:lnTo>
                <a:lnTo>
                  <a:pt x="769" y="477"/>
                </a:lnTo>
                <a:lnTo>
                  <a:pt x="780" y="470"/>
                </a:lnTo>
                <a:lnTo>
                  <a:pt x="791" y="462"/>
                </a:lnTo>
                <a:lnTo>
                  <a:pt x="800" y="454"/>
                </a:lnTo>
                <a:lnTo>
                  <a:pt x="810" y="444"/>
                </a:lnTo>
                <a:lnTo>
                  <a:pt x="824" y="429"/>
                </a:lnTo>
                <a:lnTo>
                  <a:pt x="837" y="413"/>
                </a:lnTo>
                <a:lnTo>
                  <a:pt x="848" y="396"/>
                </a:lnTo>
                <a:lnTo>
                  <a:pt x="858" y="378"/>
                </a:lnTo>
                <a:lnTo>
                  <a:pt x="867" y="360"/>
                </a:lnTo>
                <a:lnTo>
                  <a:pt x="873" y="340"/>
                </a:lnTo>
                <a:lnTo>
                  <a:pt x="878" y="321"/>
                </a:lnTo>
                <a:lnTo>
                  <a:pt x="883" y="301"/>
                </a:lnTo>
                <a:lnTo>
                  <a:pt x="885" y="282"/>
                </a:lnTo>
                <a:lnTo>
                  <a:pt x="886" y="261"/>
                </a:lnTo>
                <a:lnTo>
                  <a:pt x="885" y="241"/>
                </a:lnTo>
                <a:lnTo>
                  <a:pt x="883" y="221"/>
                </a:lnTo>
                <a:lnTo>
                  <a:pt x="878" y="200"/>
                </a:lnTo>
                <a:lnTo>
                  <a:pt x="873" y="181"/>
                </a:lnTo>
                <a:lnTo>
                  <a:pt x="865" y="162"/>
                </a:lnTo>
                <a:lnTo>
                  <a:pt x="857" y="1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67" name="Group 66" descr="Icon of abacus. ">
            <a:extLst>
              <a:ext uri="{FF2B5EF4-FFF2-40B4-BE49-F238E27FC236}">
                <a16:creationId xmlns="" xmlns:a16="http://schemas.microsoft.com/office/drawing/2014/main" id="{201B668C-AA5F-454E-8E64-CEA32A839FB8}"/>
              </a:ext>
            </a:extLst>
          </p:cNvPr>
          <p:cNvGrpSpPr/>
          <p:nvPr/>
        </p:nvGrpSpPr>
        <p:grpSpPr>
          <a:xfrm>
            <a:off x="9626694" y="2341077"/>
            <a:ext cx="470998" cy="458789"/>
            <a:chOff x="877888" y="771525"/>
            <a:chExt cx="287338" cy="287338"/>
          </a:xfrm>
          <a:solidFill>
            <a:schemeClr val="bg1"/>
          </a:solidFill>
        </p:grpSpPr>
        <p:sp>
          <p:nvSpPr>
            <p:cNvPr id="68" name="Freeform 324">
              <a:extLst>
                <a:ext uri="{FF2B5EF4-FFF2-40B4-BE49-F238E27FC236}">
                  <a16:creationId xmlns="" xmlns:a16="http://schemas.microsoft.com/office/drawing/2014/main" id="{EEBBB4D9-8AD5-4868-B9F5-568F0C326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888" y="771525"/>
              <a:ext cx="61913" cy="287338"/>
            </a:xfrm>
            <a:custGeom>
              <a:avLst/>
              <a:gdLst>
                <a:gd name="T0" fmla="*/ 0 w 196"/>
                <a:gd name="T1" fmla="*/ 888 h 903"/>
                <a:gd name="T2" fmla="*/ 1 w 196"/>
                <a:gd name="T3" fmla="*/ 895 h 903"/>
                <a:gd name="T4" fmla="*/ 4 w 196"/>
                <a:gd name="T5" fmla="*/ 899 h 903"/>
                <a:gd name="T6" fmla="*/ 10 w 196"/>
                <a:gd name="T7" fmla="*/ 902 h 903"/>
                <a:gd name="T8" fmla="*/ 15 w 196"/>
                <a:gd name="T9" fmla="*/ 903 h 903"/>
                <a:gd name="T10" fmla="*/ 196 w 196"/>
                <a:gd name="T11" fmla="*/ 798 h 903"/>
                <a:gd name="T12" fmla="*/ 160 w 196"/>
                <a:gd name="T13" fmla="*/ 797 h 903"/>
                <a:gd name="T14" fmla="*/ 149 w 196"/>
                <a:gd name="T15" fmla="*/ 793 h 903"/>
                <a:gd name="T16" fmla="*/ 141 w 196"/>
                <a:gd name="T17" fmla="*/ 785 h 903"/>
                <a:gd name="T18" fmla="*/ 136 w 196"/>
                <a:gd name="T19" fmla="*/ 774 h 903"/>
                <a:gd name="T20" fmla="*/ 136 w 196"/>
                <a:gd name="T21" fmla="*/ 738 h 903"/>
                <a:gd name="T22" fmla="*/ 138 w 196"/>
                <a:gd name="T23" fmla="*/ 726 h 903"/>
                <a:gd name="T24" fmla="*/ 145 w 196"/>
                <a:gd name="T25" fmla="*/ 717 h 903"/>
                <a:gd name="T26" fmla="*/ 155 w 196"/>
                <a:gd name="T27" fmla="*/ 710 h 903"/>
                <a:gd name="T28" fmla="*/ 166 w 196"/>
                <a:gd name="T29" fmla="*/ 708 h 903"/>
                <a:gd name="T30" fmla="*/ 196 w 196"/>
                <a:gd name="T31" fmla="*/ 346 h 903"/>
                <a:gd name="T32" fmla="*/ 160 w 196"/>
                <a:gd name="T33" fmla="*/ 345 h 903"/>
                <a:gd name="T34" fmla="*/ 149 w 196"/>
                <a:gd name="T35" fmla="*/ 341 h 903"/>
                <a:gd name="T36" fmla="*/ 141 w 196"/>
                <a:gd name="T37" fmla="*/ 333 h 903"/>
                <a:gd name="T38" fmla="*/ 136 w 196"/>
                <a:gd name="T39" fmla="*/ 322 h 903"/>
                <a:gd name="T40" fmla="*/ 136 w 196"/>
                <a:gd name="T41" fmla="*/ 286 h 903"/>
                <a:gd name="T42" fmla="*/ 138 w 196"/>
                <a:gd name="T43" fmla="*/ 275 h 903"/>
                <a:gd name="T44" fmla="*/ 145 w 196"/>
                <a:gd name="T45" fmla="*/ 265 h 903"/>
                <a:gd name="T46" fmla="*/ 155 w 196"/>
                <a:gd name="T47" fmla="*/ 259 h 903"/>
                <a:gd name="T48" fmla="*/ 166 w 196"/>
                <a:gd name="T49" fmla="*/ 256 h 903"/>
                <a:gd name="T50" fmla="*/ 196 w 196"/>
                <a:gd name="T51" fmla="*/ 196 h 903"/>
                <a:gd name="T52" fmla="*/ 160 w 196"/>
                <a:gd name="T53" fmla="*/ 195 h 903"/>
                <a:gd name="T54" fmla="*/ 149 w 196"/>
                <a:gd name="T55" fmla="*/ 191 h 903"/>
                <a:gd name="T56" fmla="*/ 141 w 196"/>
                <a:gd name="T57" fmla="*/ 182 h 903"/>
                <a:gd name="T58" fmla="*/ 136 w 196"/>
                <a:gd name="T59" fmla="*/ 172 h 903"/>
                <a:gd name="T60" fmla="*/ 136 w 196"/>
                <a:gd name="T61" fmla="*/ 135 h 903"/>
                <a:gd name="T62" fmla="*/ 138 w 196"/>
                <a:gd name="T63" fmla="*/ 123 h 903"/>
                <a:gd name="T64" fmla="*/ 145 w 196"/>
                <a:gd name="T65" fmla="*/ 115 h 903"/>
                <a:gd name="T66" fmla="*/ 155 w 196"/>
                <a:gd name="T67" fmla="*/ 108 h 903"/>
                <a:gd name="T68" fmla="*/ 166 w 196"/>
                <a:gd name="T69" fmla="*/ 105 h 903"/>
                <a:gd name="T70" fmla="*/ 196 w 196"/>
                <a:gd name="T71" fmla="*/ 0 h 903"/>
                <a:gd name="T72" fmla="*/ 12 w 196"/>
                <a:gd name="T73" fmla="*/ 0 h 903"/>
                <a:gd name="T74" fmla="*/ 7 w 196"/>
                <a:gd name="T75" fmla="*/ 2 h 903"/>
                <a:gd name="T76" fmla="*/ 3 w 196"/>
                <a:gd name="T77" fmla="*/ 6 h 903"/>
                <a:gd name="T78" fmla="*/ 1 w 196"/>
                <a:gd name="T79" fmla="*/ 12 h 903"/>
                <a:gd name="T80" fmla="*/ 0 w 196"/>
                <a:gd name="T81" fmla="*/ 1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6" h="903">
                  <a:moveTo>
                    <a:pt x="0" y="15"/>
                  </a:moveTo>
                  <a:lnTo>
                    <a:pt x="0" y="888"/>
                  </a:lnTo>
                  <a:lnTo>
                    <a:pt x="1" y="891"/>
                  </a:lnTo>
                  <a:lnTo>
                    <a:pt x="1" y="895"/>
                  </a:lnTo>
                  <a:lnTo>
                    <a:pt x="3" y="897"/>
                  </a:lnTo>
                  <a:lnTo>
                    <a:pt x="4" y="899"/>
                  </a:lnTo>
                  <a:lnTo>
                    <a:pt x="7" y="901"/>
                  </a:lnTo>
                  <a:lnTo>
                    <a:pt x="10" y="902"/>
                  </a:lnTo>
                  <a:lnTo>
                    <a:pt x="12" y="903"/>
                  </a:lnTo>
                  <a:lnTo>
                    <a:pt x="15" y="903"/>
                  </a:lnTo>
                  <a:lnTo>
                    <a:pt x="196" y="903"/>
                  </a:lnTo>
                  <a:lnTo>
                    <a:pt x="196" y="798"/>
                  </a:lnTo>
                  <a:lnTo>
                    <a:pt x="166" y="798"/>
                  </a:lnTo>
                  <a:lnTo>
                    <a:pt x="160" y="797"/>
                  </a:lnTo>
                  <a:lnTo>
                    <a:pt x="155" y="796"/>
                  </a:lnTo>
                  <a:lnTo>
                    <a:pt x="149" y="793"/>
                  </a:lnTo>
                  <a:lnTo>
                    <a:pt x="145" y="789"/>
                  </a:lnTo>
                  <a:lnTo>
                    <a:pt x="141" y="785"/>
                  </a:lnTo>
                  <a:lnTo>
                    <a:pt x="138" y="780"/>
                  </a:lnTo>
                  <a:lnTo>
                    <a:pt x="136" y="774"/>
                  </a:lnTo>
                  <a:lnTo>
                    <a:pt x="136" y="768"/>
                  </a:lnTo>
                  <a:lnTo>
                    <a:pt x="136" y="738"/>
                  </a:lnTo>
                  <a:lnTo>
                    <a:pt x="136" y="732"/>
                  </a:lnTo>
                  <a:lnTo>
                    <a:pt x="138" y="726"/>
                  </a:lnTo>
                  <a:lnTo>
                    <a:pt x="141" y="721"/>
                  </a:lnTo>
                  <a:lnTo>
                    <a:pt x="145" y="717"/>
                  </a:lnTo>
                  <a:lnTo>
                    <a:pt x="149" y="713"/>
                  </a:lnTo>
                  <a:lnTo>
                    <a:pt x="155" y="710"/>
                  </a:lnTo>
                  <a:lnTo>
                    <a:pt x="160" y="708"/>
                  </a:lnTo>
                  <a:lnTo>
                    <a:pt x="166" y="708"/>
                  </a:lnTo>
                  <a:lnTo>
                    <a:pt x="196" y="708"/>
                  </a:lnTo>
                  <a:lnTo>
                    <a:pt x="196" y="346"/>
                  </a:lnTo>
                  <a:lnTo>
                    <a:pt x="166" y="346"/>
                  </a:lnTo>
                  <a:lnTo>
                    <a:pt x="160" y="345"/>
                  </a:lnTo>
                  <a:lnTo>
                    <a:pt x="155" y="344"/>
                  </a:lnTo>
                  <a:lnTo>
                    <a:pt x="149" y="341"/>
                  </a:lnTo>
                  <a:lnTo>
                    <a:pt x="145" y="338"/>
                  </a:lnTo>
                  <a:lnTo>
                    <a:pt x="141" y="333"/>
                  </a:lnTo>
                  <a:lnTo>
                    <a:pt x="138" y="328"/>
                  </a:lnTo>
                  <a:lnTo>
                    <a:pt x="136" y="322"/>
                  </a:lnTo>
                  <a:lnTo>
                    <a:pt x="136" y="316"/>
                  </a:lnTo>
                  <a:lnTo>
                    <a:pt x="136" y="286"/>
                  </a:lnTo>
                  <a:lnTo>
                    <a:pt x="136" y="280"/>
                  </a:lnTo>
                  <a:lnTo>
                    <a:pt x="138" y="275"/>
                  </a:lnTo>
                  <a:lnTo>
                    <a:pt x="141" y="269"/>
                  </a:lnTo>
                  <a:lnTo>
                    <a:pt x="145" y="265"/>
                  </a:lnTo>
                  <a:lnTo>
                    <a:pt x="149" y="261"/>
                  </a:lnTo>
                  <a:lnTo>
                    <a:pt x="155" y="259"/>
                  </a:lnTo>
                  <a:lnTo>
                    <a:pt x="160" y="256"/>
                  </a:lnTo>
                  <a:lnTo>
                    <a:pt x="166" y="256"/>
                  </a:lnTo>
                  <a:lnTo>
                    <a:pt x="196" y="256"/>
                  </a:lnTo>
                  <a:lnTo>
                    <a:pt x="196" y="196"/>
                  </a:lnTo>
                  <a:lnTo>
                    <a:pt x="166" y="196"/>
                  </a:lnTo>
                  <a:lnTo>
                    <a:pt x="160" y="195"/>
                  </a:lnTo>
                  <a:lnTo>
                    <a:pt x="155" y="193"/>
                  </a:lnTo>
                  <a:lnTo>
                    <a:pt x="149" y="191"/>
                  </a:lnTo>
                  <a:lnTo>
                    <a:pt x="145" y="187"/>
                  </a:lnTo>
                  <a:lnTo>
                    <a:pt x="141" y="182"/>
                  </a:lnTo>
                  <a:lnTo>
                    <a:pt x="138" y="177"/>
                  </a:lnTo>
                  <a:lnTo>
                    <a:pt x="136" y="172"/>
                  </a:lnTo>
                  <a:lnTo>
                    <a:pt x="136" y="165"/>
                  </a:lnTo>
                  <a:lnTo>
                    <a:pt x="136" y="135"/>
                  </a:lnTo>
                  <a:lnTo>
                    <a:pt x="136" y="130"/>
                  </a:lnTo>
                  <a:lnTo>
                    <a:pt x="138" y="123"/>
                  </a:lnTo>
                  <a:lnTo>
                    <a:pt x="141" y="119"/>
                  </a:lnTo>
                  <a:lnTo>
                    <a:pt x="145" y="115"/>
                  </a:lnTo>
                  <a:lnTo>
                    <a:pt x="149" y="110"/>
                  </a:lnTo>
                  <a:lnTo>
                    <a:pt x="155" y="108"/>
                  </a:lnTo>
                  <a:lnTo>
                    <a:pt x="160" y="106"/>
                  </a:lnTo>
                  <a:lnTo>
                    <a:pt x="166" y="105"/>
                  </a:lnTo>
                  <a:lnTo>
                    <a:pt x="196" y="105"/>
                  </a:lnTo>
                  <a:lnTo>
                    <a:pt x="19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Freeform 325">
              <a:extLst>
                <a:ext uri="{FF2B5EF4-FFF2-40B4-BE49-F238E27FC236}">
                  <a16:creationId xmlns="" xmlns:a16="http://schemas.microsoft.com/office/drawing/2014/main" id="{4E9C428E-133B-4690-9ED6-8917E4F1E6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113" y="771525"/>
              <a:ext cx="66675" cy="287338"/>
            </a:xfrm>
            <a:custGeom>
              <a:avLst/>
              <a:gdLst>
                <a:gd name="T0" fmla="*/ 30 w 211"/>
                <a:gd name="T1" fmla="*/ 105 h 903"/>
                <a:gd name="T2" fmla="*/ 41 w 211"/>
                <a:gd name="T3" fmla="*/ 107 h 903"/>
                <a:gd name="T4" fmla="*/ 51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60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557 h 903"/>
                <a:gd name="T22" fmla="*/ 41 w 211"/>
                <a:gd name="T23" fmla="*/ 560 h 903"/>
                <a:gd name="T24" fmla="*/ 51 w 211"/>
                <a:gd name="T25" fmla="*/ 566 h 903"/>
                <a:gd name="T26" fmla="*/ 58 w 211"/>
                <a:gd name="T27" fmla="*/ 576 h 903"/>
                <a:gd name="T28" fmla="*/ 60 w 211"/>
                <a:gd name="T29" fmla="*/ 587 h 903"/>
                <a:gd name="T30" fmla="*/ 60 w 211"/>
                <a:gd name="T31" fmla="*/ 623 h 903"/>
                <a:gd name="T32" fmla="*/ 55 w 211"/>
                <a:gd name="T33" fmla="*/ 634 h 903"/>
                <a:gd name="T34" fmla="*/ 47 w 211"/>
                <a:gd name="T35" fmla="*/ 643 h 903"/>
                <a:gd name="T36" fmla="*/ 36 w 211"/>
                <a:gd name="T37" fmla="*/ 647 h 903"/>
                <a:gd name="T38" fmla="*/ 0 w 211"/>
                <a:gd name="T39" fmla="*/ 648 h 903"/>
                <a:gd name="T40" fmla="*/ 30 w 211"/>
                <a:gd name="T41" fmla="*/ 708 h 903"/>
                <a:gd name="T42" fmla="*/ 41 w 211"/>
                <a:gd name="T43" fmla="*/ 710 h 903"/>
                <a:gd name="T44" fmla="*/ 51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60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497 h 903"/>
                <a:gd name="T64" fmla="*/ 169 w 211"/>
                <a:gd name="T65" fmla="*/ 495 h 903"/>
                <a:gd name="T66" fmla="*/ 159 w 211"/>
                <a:gd name="T67" fmla="*/ 488 h 903"/>
                <a:gd name="T68" fmla="*/ 153 w 211"/>
                <a:gd name="T69" fmla="*/ 478 h 903"/>
                <a:gd name="T70" fmla="*/ 151 w 211"/>
                <a:gd name="T71" fmla="*/ 467 h 903"/>
                <a:gd name="T72" fmla="*/ 151 w 211"/>
                <a:gd name="T73" fmla="*/ 430 h 903"/>
                <a:gd name="T74" fmla="*/ 155 w 211"/>
                <a:gd name="T75" fmla="*/ 419 h 903"/>
                <a:gd name="T76" fmla="*/ 164 w 211"/>
                <a:gd name="T77" fmla="*/ 412 h 903"/>
                <a:gd name="T78" fmla="*/ 174 w 211"/>
                <a:gd name="T79" fmla="*/ 408 h 903"/>
                <a:gd name="T80" fmla="*/ 211 w 211"/>
                <a:gd name="T81" fmla="*/ 407 h 903"/>
                <a:gd name="T82" fmla="*/ 181 w 211"/>
                <a:gd name="T83" fmla="*/ 346 h 903"/>
                <a:gd name="T84" fmla="*/ 169 w 211"/>
                <a:gd name="T85" fmla="*/ 344 h 903"/>
                <a:gd name="T86" fmla="*/ 159 w 211"/>
                <a:gd name="T87" fmla="*/ 338 h 903"/>
                <a:gd name="T88" fmla="*/ 153 w 211"/>
                <a:gd name="T89" fmla="*/ 328 h 903"/>
                <a:gd name="T90" fmla="*/ 151 w 211"/>
                <a:gd name="T91" fmla="*/ 316 h 903"/>
                <a:gd name="T92" fmla="*/ 151 w 211"/>
                <a:gd name="T93" fmla="*/ 280 h 903"/>
                <a:gd name="T94" fmla="*/ 155 w 211"/>
                <a:gd name="T95" fmla="*/ 269 h 903"/>
                <a:gd name="T96" fmla="*/ 164 w 211"/>
                <a:gd name="T97" fmla="*/ 261 h 903"/>
                <a:gd name="T98" fmla="*/ 174 w 211"/>
                <a:gd name="T99" fmla="*/ 256 h 903"/>
                <a:gd name="T100" fmla="*/ 211 w 211"/>
                <a:gd name="T101" fmla="*/ 256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1 w 211"/>
                <a:gd name="T113" fmla="*/ 130 h 903"/>
                <a:gd name="T114" fmla="*/ 155 w 211"/>
                <a:gd name="T115" fmla="*/ 119 h 903"/>
                <a:gd name="T116" fmla="*/ 164 w 211"/>
                <a:gd name="T117" fmla="*/ 110 h 903"/>
                <a:gd name="T118" fmla="*/ 174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1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60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60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1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557"/>
                  </a:lnTo>
                  <a:lnTo>
                    <a:pt x="30" y="557"/>
                  </a:lnTo>
                  <a:lnTo>
                    <a:pt x="36" y="558"/>
                  </a:lnTo>
                  <a:lnTo>
                    <a:pt x="41" y="560"/>
                  </a:lnTo>
                  <a:lnTo>
                    <a:pt x="47" y="562"/>
                  </a:lnTo>
                  <a:lnTo>
                    <a:pt x="51" y="566"/>
                  </a:lnTo>
                  <a:lnTo>
                    <a:pt x="55" y="571"/>
                  </a:lnTo>
                  <a:lnTo>
                    <a:pt x="58" y="576"/>
                  </a:lnTo>
                  <a:lnTo>
                    <a:pt x="60" y="581"/>
                  </a:lnTo>
                  <a:lnTo>
                    <a:pt x="60" y="587"/>
                  </a:lnTo>
                  <a:lnTo>
                    <a:pt x="60" y="618"/>
                  </a:lnTo>
                  <a:lnTo>
                    <a:pt x="60" y="623"/>
                  </a:lnTo>
                  <a:lnTo>
                    <a:pt x="58" y="629"/>
                  </a:lnTo>
                  <a:lnTo>
                    <a:pt x="55" y="634"/>
                  </a:lnTo>
                  <a:lnTo>
                    <a:pt x="51" y="638"/>
                  </a:lnTo>
                  <a:lnTo>
                    <a:pt x="47" y="643"/>
                  </a:lnTo>
                  <a:lnTo>
                    <a:pt x="41" y="645"/>
                  </a:lnTo>
                  <a:lnTo>
                    <a:pt x="36" y="647"/>
                  </a:lnTo>
                  <a:lnTo>
                    <a:pt x="30" y="648"/>
                  </a:lnTo>
                  <a:lnTo>
                    <a:pt x="0" y="648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1" y="710"/>
                  </a:lnTo>
                  <a:lnTo>
                    <a:pt x="47" y="712"/>
                  </a:lnTo>
                  <a:lnTo>
                    <a:pt x="51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60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60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1" y="789"/>
                  </a:lnTo>
                  <a:lnTo>
                    <a:pt x="47" y="793"/>
                  </a:lnTo>
                  <a:lnTo>
                    <a:pt x="41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497"/>
                  </a:lnTo>
                  <a:lnTo>
                    <a:pt x="181" y="497"/>
                  </a:lnTo>
                  <a:lnTo>
                    <a:pt x="174" y="497"/>
                  </a:lnTo>
                  <a:lnTo>
                    <a:pt x="169" y="495"/>
                  </a:lnTo>
                  <a:lnTo>
                    <a:pt x="164" y="491"/>
                  </a:lnTo>
                  <a:lnTo>
                    <a:pt x="159" y="488"/>
                  </a:lnTo>
                  <a:lnTo>
                    <a:pt x="155" y="484"/>
                  </a:lnTo>
                  <a:lnTo>
                    <a:pt x="153" y="478"/>
                  </a:lnTo>
                  <a:lnTo>
                    <a:pt x="151" y="473"/>
                  </a:lnTo>
                  <a:lnTo>
                    <a:pt x="151" y="467"/>
                  </a:lnTo>
                  <a:lnTo>
                    <a:pt x="151" y="437"/>
                  </a:lnTo>
                  <a:lnTo>
                    <a:pt x="151" y="430"/>
                  </a:lnTo>
                  <a:lnTo>
                    <a:pt x="153" y="425"/>
                  </a:lnTo>
                  <a:lnTo>
                    <a:pt x="155" y="419"/>
                  </a:lnTo>
                  <a:lnTo>
                    <a:pt x="159" y="415"/>
                  </a:lnTo>
                  <a:lnTo>
                    <a:pt x="164" y="412"/>
                  </a:lnTo>
                  <a:lnTo>
                    <a:pt x="169" y="409"/>
                  </a:lnTo>
                  <a:lnTo>
                    <a:pt x="174" y="408"/>
                  </a:lnTo>
                  <a:lnTo>
                    <a:pt x="181" y="407"/>
                  </a:lnTo>
                  <a:lnTo>
                    <a:pt x="211" y="407"/>
                  </a:lnTo>
                  <a:lnTo>
                    <a:pt x="211" y="346"/>
                  </a:lnTo>
                  <a:lnTo>
                    <a:pt x="181" y="346"/>
                  </a:lnTo>
                  <a:lnTo>
                    <a:pt x="174" y="345"/>
                  </a:lnTo>
                  <a:lnTo>
                    <a:pt x="169" y="344"/>
                  </a:lnTo>
                  <a:lnTo>
                    <a:pt x="164" y="341"/>
                  </a:lnTo>
                  <a:lnTo>
                    <a:pt x="159" y="338"/>
                  </a:lnTo>
                  <a:lnTo>
                    <a:pt x="155" y="333"/>
                  </a:lnTo>
                  <a:lnTo>
                    <a:pt x="153" y="328"/>
                  </a:lnTo>
                  <a:lnTo>
                    <a:pt x="151" y="322"/>
                  </a:lnTo>
                  <a:lnTo>
                    <a:pt x="151" y="316"/>
                  </a:lnTo>
                  <a:lnTo>
                    <a:pt x="151" y="286"/>
                  </a:lnTo>
                  <a:lnTo>
                    <a:pt x="151" y="280"/>
                  </a:lnTo>
                  <a:lnTo>
                    <a:pt x="153" y="275"/>
                  </a:lnTo>
                  <a:lnTo>
                    <a:pt x="155" y="269"/>
                  </a:lnTo>
                  <a:lnTo>
                    <a:pt x="159" y="265"/>
                  </a:lnTo>
                  <a:lnTo>
                    <a:pt x="164" y="261"/>
                  </a:lnTo>
                  <a:lnTo>
                    <a:pt x="169" y="259"/>
                  </a:lnTo>
                  <a:lnTo>
                    <a:pt x="174" y="256"/>
                  </a:lnTo>
                  <a:lnTo>
                    <a:pt x="181" y="256"/>
                  </a:lnTo>
                  <a:lnTo>
                    <a:pt x="211" y="256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4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5" y="182"/>
                  </a:lnTo>
                  <a:lnTo>
                    <a:pt x="153" y="177"/>
                  </a:lnTo>
                  <a:lnTo>
                    <a:pt x="151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1" y="130"/>
                  </a:lnTo>
                  <a:lnTo>
                    <a:pt x="153" y="123"/>
                  </a:lnTo>
                  <a:lnTo>
                    <a:pt x="155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4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26">
              <a:extLst>
                <a:ext uri="{FF2B5EF4-FFF2-40B4-BE49-F238E27FC236}">
                  <a16:creationId xmlns="" xmlns:a16="http://schemas.microsoft.com/office/drawing/2014/main" id="{505F0C26-0335-4A1D-AA0D-8C830A4F0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325" y="771525"/>
              <a:ext cx="68263" cy="287338"/>
            </a:xfrm>
            <a:custGeom>
              <a:avLst/>
              <a:gdLst>
                <a:gd name="T0" fmla="*/ 30 w 211"/>
                <a:gd name="T1" fmla="*/ 105 h 903"/>
                <a:gd name="T2" fmla="*/ 42 w 211"/>
                <a:gd name="T3" fmla="*/ 107 h 903"/>
                <a:gd name="T4" fmla="*/ 52 w 211"/>
                <a:gd name="T5" fmla="*/ 115 h 903"/>
                <a:gd name="T6" fmla="*/ 58 w 211"/>
                <a:gd name="T7" fmla="*/ 123 h 903"/>
                <a:gd name="T8" fmla="*/ 60 w 211"/>
                <a:gd name="T9" fmla="*/ 135 h 903"/>
                <a:gd name="T10" fmla="*/ 59 w 211"/>
                <a:gd name="T11" fmla="*/ 172 h 903"/>
                <a:gd name="T12" fmla="*/ 55 w 211"/>
                <a:gd name="T13" fmla="*/ 182 h 903"/>
                <a:gd name="T14" fmla="*/ 47 w 211"/>
                <a:gd name="T15" fmla="*/ 191 h 903"/>
                <a:gd name="T16" fmla="*/ 36 w 211"/>
                <a:gd name="T17" fmla="*/ 195 h 903"/>
                <a:gd name="T18" fmla="*/ 0 w 211"/>
                <a:gd name="T19" fmla="*/ 196 h 903"/>
                <a:gd name="T20" fmla="*/ 30 w 211"/>
                <a:gd name="T21" fmla="*/ 256 h 903"/>
                <a:gd name="T22" fmla="*/ 42 w 211"/>
                <a:gd name="T23" fmla="*/ 259 h 903"/>
                <a:gd name="T24" fmla="*/ 52 w 211"/>
                <a:gd name="T25" fmla="*/ 265 h 903"/>
                <a:gd name="T26" fmla="*/ 58 w 211"/>
                <a:gd name="T27" fmla="*/ 275 h 903"/>
                <a:gd name="T28" fmla="*/ 60 w 211"/>
                <a:gd name="T29" fmla="*/ 286 h 903"/>
                <a:gd name="T30" fmla="*/ 59 w 211"/>
                <a:gd name="T31" fmla="*/ 322 h 903"/>
                <a:gd name="T32" fmla="*/ 55 w 211"/>
                <a:gd name="T33" fmla="*/ 333 h 903"/>
                <a:gd name="T34" fmla="*/ 47 w 211"/>
                <a:gd name="T35" fmla="*/ 341 h 903"/>
                <a:gd name="T36" fmla="*/ 36 w 211"/>
                <a:gd name="T37" fmla="*/ 345 h 903"/>
                <a:gd name="T38" fmla="*/ 0 w 211"/>
                <a:gd name="T39" fmla="*/ 346 h 903"/>
                <a:gd name="T40" fmla="*/ 30 w 211"/>
                <a:gd name="T41" fmla="*/ 708 h 903"/>
                <a:gd name="T42" fmla="*/ 42 w 211"/>
                <a:gd name="T43" fmla="*/ 710 h 903"/>
                <a:gd name="T44" fmla="*/ 52 w 211"/>
                <a:gd name="T45" fmla="*/ 717 h 903"/>
                <a:gd name="T46" fmla="*/ 58 w 211"/>
                <a:gd name="T47" fmla="*/ 726 h 903"/>
                <a:gd name="T48" fmla="*/ 60 w 211"/>
                <a:gd name="T49" fmla="*/ 738 h 903"/>
                <a:gd name="T50" fmla="*/ 59 w 211"/>
                <a:gd name="T51" fmla="*/ 773 h 903"/>
                <a:gd name="T52" fmla="*/ 55 w 211"/>
                <a:gd name="T53" fmla="*/ 785 h 903"/>
                <a:gd name="T54" fmla="*/ 47 w 211"/>
                <a:gd name="T55" fmla="*/ 793 h 903"/>
                <a:gd name="T56" fmla="*/ 36 w 211"/>
                <a:gd name="T57" fmla="*/ 797 h 903"/>
                <a:gd name="T58" fmla="*/ 0 w 211"/>
                <a:gd name="T59" fmla="*/ 798 h 903"/>
                <a:gd name="T60" fmla="*/ 211 w 211"/>
                <a:gd name="T61" fmla="*/ 903 h 903"/>
                <a:gd name="T62" fmla="*/ 181 w 211"/>
                <a:gd name="T63" fmla="*/ 798 h 903"/>
                <a:gd name="T64" fmla="*/ 169 w 211"/>
                <a:gd name="T65" fmla="*/ 796 h 903"/>
                <a:gd name="T66" fmla="*/ 159 w 211"/>
                <a:gd name="T67" fmla="*/ 789 h 903"/>
                <a:gd name="T68" fmla="*/ 153 w 211"/>
                <a:gd name="T69" fmla="*/ 780 h 903"/>
                <a:gd name="T70" fmla="*/ 151 w 211"/>
                <a:gd name="T71" fmla="*/ 768 h 903"/>
                <a:gd name="T72" fmla="*/ 152 w 211"/>
                <a:gd name="T73" fmla="*/ 732 h 903"/>
                <a:gd name="T74" fmla="*/ 156 w 211"/>
                <a:gd name="T75" fmla="*/ 721 h 903"/>
                <a:gd name="T76" fmla="*/ 164 w 211"/>
                <a:gd name="T77" fmla="*/ 713 h 903"/>
                <a:gd name="T78" fmla="*/ 175 w 211"/>
                <a:gd name="T79" fmla="*/ 708 h 903"/>
                <a:gd name="T80" fmla="*/ 211 w 211"/>
                <a:gd name="T81" fmla="*/ 708 h 903"/>
                <a:gd name="T82" fmla="*/ 181 w 211"/>
                <a:gd name="T83" fmla="*/ 648 h 903"/>
                <a:gd name="T84" fmla="*/ 169 w 211"/>
                <a:gd name="T85" fmla="*/ 645 h 903"/>
                <a:gd name="T86" fmla="*/ 159 w 211"/>
                <a:gd name="T87" fmla="*/ 638 h 903"/>
                <a:gd name="T88" fmla="*/ 153 w 211"/>
                <a:gd name="T89" fmla="*/ 629 h 903"/>
                <a:gd name="T90" fmla="*/ 151 w 211"/>
                <a:gd name="T91" fmla="*/ 618 h 903"/>
                <a:gd name="T92" fmla="*/ 152 w 211"/>
                <a:gd name="T93" fmla="*/ 581 h 903"/>
                <a:gd name="T94" fmla="*/ 156 w 211"/>
                <a:gd name="T95" fmla="*/ 571 h 903"/>
                <a:gd name="T96" fmla="*/ 164 w 211"/>
                <a:gd name="T97" fmla="*/ 562 h 903"/>
                <a:gd name="T98" fmla="*/ 175 w 211"/>
                <a:gd name="T99" fmla="*/ 558 h 903"/>
                <a:gd name="T100" fmla="*/ 211 w 211"/>
                <a:gd name="T101" fmla="*/ 557 h 903"/>
                <a:gd name="T102" fmla="*/ 181 w 211"/>
                <a:gd name="T103" fmla="*/ 196 h 903"/>
                <a:gd name="T104" fmla="*/ 169 w 211"/>
                <a:gd name="T105" fmla="*/ 193 h 903"/>
                <a:gd name="T106" fmla="*/ 159 w 211"/>
                <a:gd name="T107" fmla="*/ 187 h 903"/>
                <a:gd name="T108" fmla="*/ 153 w 211"/>
                <a:gd name="T109" fmla="*/ 177 h 903"/>
                <a:gd name="T110" fmla="*/ 151 w 211"/>
                <a:gd name="T111" fmla="*/ 165 h 903"/>
                <a:gd name="T112" fmla="*/ 152 w 211"/>
                <a:gd name="T113" fmla="*/ 130 h 903"/>
                <a:gd name="T114" fmla="*/ 156 w 211"/>
                <a:gd name="T115" fmla="*/ 119 h 903"/>
                <a:gd name="T116" fmla="*/ 164 w 211"/>
                <a:gd name="T117" fmla="*/ 110 h 903"/>
                <a:gd name="T118" fmla="*/ 175 w 211"/>
                <a:gd name="T119" fmla="*/ 106 h 903"/>
                <a:gd name="T120" fmla="*/ 211 w 211"/>
                <a:gd name="T121" fmla="*/ 105 h 903"/>
                <a:gd name="T122" fmla="*/ 0 w 211"/>
                <a:gd name="T12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1" h="903">
                  <a:moveTo>
                    <a:pt x="0" y="105"/>
                  </a:move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2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2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2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2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708"/>
                  </a:lnTo>
                  <a:lnTo>
                    <a:pt x="30" y="708"/>
                  </a:lnTo>
                  <a:lnTo>
                    <a:pt x="36" y="708"/>
                  </a:lnTo>
                  <a:lnTo>
                    <a:pt x="42" y="710"/>
                  </a:lnTo>
                  <a:lnTo>
                    <a:pt x="47" y="712"/>
                  </a:lnTo>
                  <a:lnTo>
                    <a:pt x="52" y="717"/>
                  </a:lnTo>
                  <a:lnTo>
                    <a:pt x="55" y="721"/>
                  </a:lnTo>
                  <a:lnTo>
                    <a:pt x="58" y="726"/>
                  </a:lnTo>
                  <a:lnTo>
                    <a:pt x="59" y="732"/>
                  </a:lnTo>
                  <a:lnTo>
                    <a:pt x="60" y="738"/>
                  </a:lnTo>
                  <a:lnTo>
                    <a:pt x="60" y="768"/>
                  </a:lnTo>
                  <a:lnTo>
                    <a:pt x="59" y="773"/>
                  </a:lnTo>
                  <a:lnTo>
                    <a:pt x="58" y="780"/>
                  </a:lnTo>
                  <a:lnTo>
                    <a:pt x="55" y="785"/>
                  </a:lnTo>
                  <a:lnTo>
                    <a:pt x="52" y="789"/>
                  </a:lnTo>
                  <a:lnTo>
                    <a:pt x="47" y="793"/>
                  </a:lnTo>
                  <a:lnTo>
                    <a:pt x="42" y="796"/>
                  </a:lnTo>
                  <a:lnTo>
                    <a:pt x="36" y="797"/>
                  </a:lnTo>
                  <a:lnTo>
                    <a:pt x="30" y="798"/>
                  </a:lnTo>
                  <a:lnTo>
                    <a:pt x="0" y="798"/>
                  </a:lnTo>
                  <a:lnTo>
                    <a:pt x="0" y="903"/>
                  </a:lnTo>
                  <a:lnTo>
                    <a:pt x="211" y="903"/>
                  </a:lnTo>
                  <a:lnTo>
                    <a:pt x="211" y="798"/>
                  </a:lnTo>
                  <a:lnTo>
                    <a:pt x="181" y="798"/>
                  </a:lnTo>
                  <a:lnTo>
                    <a:pt x="175" y="797"/>
                  </a:lnTo>
                  <a:lnTo>
                    <a:pt x="169" y="796"/>
                  </a:lnTo>
                  <a:lnTo>
                    <a:pt x="164" y="793"/>
                  </a:lnTo>
                  <a:lnTo>
                    <a:pt x="159" y="789"/>
                  </a:lnTo>
                  <a:lnTo>
                    <a:pt x="156" y="785"/>
                  </a:lnTo>
                  <a:lnTo>
                    <a:pt x="153" y="780"/>
                  </a:lnTo>
                  <a:lnTo>
                    <a:pt x="152" y="774"/>
                  </a:lnTo>
                  <a:lnTo>
                    <a:pt x="151" y="768"/>
                  </a:lnTo>
                  <a:lnTo>
                    <a:pt x="151" y="738"/>
                  </a:lnTo>
                  <a:lnTo>
                    <a:pt x="152" y="732"/>
                  </a:lnTo>
                  <a:lnTo>
                    <a:pt x="153" y="726"/>
                  </a:lnTo>
                  <a:lnTo>
                    <a:pt x="156" y="721"/>
                  </a:lnTo>
                  <a:lnTo>
                    <a:pt x="159" y="717"/>
                  </a:lnTo>
                  <a:lnTo>
                    <a:pt x="164" y="713"/>
                  </a:lnTo>
                  <a:lnTo>
                    <a:pt x="169" y="710"/>
                  </a:lnTo>
                  <a:lnTo>
                    <a:pt x="175" y="708"/>
                  </a:lnTo>
                  <a:lnTo>
                    <a:pt x="181" y="708"/>
                  </a:lnTo>
                  <a:lnTo>
                    <a:pt x="211" y="708"/>
                  </a:lnTo>
                  <a:lnTo>
                    <a:pt x="211" y="648"/>
                  </a:lnTo>
                  <a:lnTo>
                    <a:pt x="181" y="648"/>
                  </a:lnTo>
                  <a:lnTo>
                    <a:pt x="175" y="647"/>
                  </a:lnTo>
                  <a:lnTo>
                    <a:pt x="169" y="645"/>
                  </a:lnTo>
                  <a:lnTo>
                    <a:pt x="164" y="643"/>
                  </a:lnTo>
                  <a:lnTo>
                    <a:pt x="159" y="638"/>
                  </a:lnTo>
                  <a:lnTo>
                    <a:pt x="156" y="634"/>
                  </a:lnTo>
                  <a:lnTo>
                    <a:pt x="153" y="629"/>
                  </a:lnTo>
                  <a:lnTo>
                    <a:pt x="152" y="623"/>
                  </a:lnTo>
                  <a:lnTo>
                    <a:pt x="151" y="618"/>
                  </a:lnTo>
                  <a:lnTo>
                    <a:pt x="151" y="587"/>
                  </a:lnTo>
                  <a:lnTo>
                    <a:pt x="152" y="581"/>
                  </a:lnTo>
                  <a:lnTo>
                    <a:pt x="153" y="576"/>
                  </a:lnTo>
                  <a:lnTo>
                    <a:pt x="156" y="571"/>
                  </a:lnTo>
                  <a:lnTo>
                    <a:pt x="159" y="566"/>
                  </a:lnTo>
                  <a:lnTo>
                    <a:pt x="164" y="562"/>
                  </a:lnTo>
                  <a:lnTo>
                    <a:pt x="169" y="560"/>
                  </a:lnTo>
                  <a:lnTo>
                    <a:pt x="175" y="558"/>
                  </a:lnTo>
                  <a:lnTo>
                    <a:pt x="181" y="557"/>
                  </a:lnTo>
                  <a:lnTo>
                    <a:pt x="211" y="557"/>
                  </a:lnTo>
                  <a:lnTo>
                    <a:pt x="211" y="196"/>
                  </a:lnTo>
                  <a:lnTo>
                    <a:pt x="181" y="196"/>
                  </a:lnTo>
                  <a:lnTo>
                    <a:pt x="175" y="195"/>
                  </a:lnTo>
                  <a:lnTo>
                    <a:pt x="169" y="193"/>
                  </a:lnTo>
                  <a:lnTo>
                    <a:pt x="164" y="191"/>
                  </a:lnTo>
                  <a:lnTo>
                    <a:pt x="159" y="187"/>
                  </a:lnTo>
                  <a:lnTo>
                    <a:pt x="156" y="182"/>
                  </a:lnTo>
                  <a:lnTo>
                    <a:pt x="153" y="177"/>
                  </a:lnTo>
                  <a:lnTo>
                    <a:pt x="152" y="172"/>
                  </a:lnTo>
                  <a:lnTo>
                    <a:pt x="151" y="165"/>
                  </a:lnTo>
                  <a:lnTo>
                    <a:pt x="151" y="135"/>
                  </a:lnTo>
                  <a:lnTo>
                    <a:pt x="152" y="130"/>
                  </a:lnTo>
                  <a:lnTo>
                    <a:pt x="153" y="123"/>
                  </a:lnTo>
                  <a:lnTo>
                    <a:pt x="156" y="119"/>
                  </a:lnTo>
                  <a:lnTo>
                    <a:pt x="159" y="115"/>
                  </a:lnTo>
                  <a:lnTo>
                    <a:pt x="164" y="110"/>
                  </a:lnTo>
                  <a:lnTo>
                    <a:pt x="169" y="108"/>
                  </a:lnTo>
                  <a:lnTo>
                    <a:pt x="175" y="106"/>
                  </a:lnTo>
                  <a:lnTo>
                    <a:pt x="181" y="105"/>
                  </a:lnTo>
                  <a:lnTo>
                    <a:pt x="211" y="105"/>
                  </a:lnTo>
                  <a:lnTo>
                    <a:pt x="211" y="0"/>
                  </a:lnTo>
                  <a:lnTo>
                    <a:pt x="0" y="0"/>
                  </a:lnTo>
                  <a:lnTo>
                    <a:pt x="0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27">
              <a:extLst>
                <a:ext uri="{FF2B5EF4-FFF2-40B4-BE49-F238E27FC236}">
                  <a16:creationId xmlns="" xmlns:a16="http://schemas.microsoft.com/office/drawing/2014/main" id="{EE66CB30-F704-45C9-BA83-17BA7DC13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3313" y="771525"/>
              <a:ext cx="61913" cy="287338"/>
            </a:xfrm>
            <a:custGeom>
              <a:avLst/>
              <a:gdLst>
                <a:gd name="T0" fmla="*/ 0 w 195"/>
                <a:gd name="T1" fmla="*/ 0 h 903"/>
                <a:gd name="T2" fmla="*/ 30 w 195"/>
                <a:gd name="T3" fmla="*/ 105 h 903"/>
                <a:gd name="T4" fmla="*/ 42 w 195"/>
                <a:gd name="T5" fmla="*/ 107 h 903"/>
                <a:gd name="T6" fmla="*/ 51 w 195"/>
                <a:gd name="T7" fmla="*/ 115 h 903"/>
                <a:gd name="T8" fmla="*/ 58 w 195"/>
                <a:gd name="T9" fmla="*/ 123 h 903"/>
                <a:gd name="T10" fmla="*/ 60 w 195"/>
                <a:gd name="T11" fmla="*/ 135 h 903"/>
                <a:gd name="T12" fmla="*/ 59 w 195"/>
                <a:gd name="T13" fmla="*/ 172 h 903"/>
                <a:gd name="T14" fmla="*/ 55 w 195"/>
                <a:gd name="T15" fmla="*/ 182 h 903"/>
                <a:gd name="T16" fmla="*/ 47 w 195"/>
                <a:gd name="T17" fmla="*/ 191 h 903"/>
                <a:gd name="T18" fmla="*/ 36 w 195"/>
                <a:gd name="T19" fmla="*/ 195 h 903"/>
                <a:gd name="T20" fmla="*/ 0 w 195"/>
                <a:gd name="T21" fmla="*/ 196 h 903"/>
                <a:gd name="T22" fmla="*/ 30 w 195"/>
                <a:gd name="T23" fmla="*/ 256 h 903"/>
                <a:gd name="T24" fmla="*/ 42 w 195"/>
                <a:gd name="T25" fmla="*/ 259 h 903"/>
                <a:gd name="T26" fmla="*/ 51 w 195"/>
                <a:gd name="T27" fmla="*/ 265 h 903"/>
                <a:gd name="T28" fmla="*/ 58 w 195"/>
                <a:gd name="T29" fmla="*/ 275 h 903"/>
                <a:gd name="T30" fmla="*/ 60 w 195"/>
                <a:gd name="T31" fmla="*/ 286 h 903"/>
                <a:gd name="T32" fmla="*/ 59 w 195"/>
                <a:gd name="T33" fmla="*/ 322 h 903"/>
                <a:gd name="T34" fmla="*/ 55 w 195"/>
                <a:gd name="T35" fmla="*/ 333 h 903"/>
                <a:gd name="T36" fmla="*/ 47 w 195"/>
                <a:gd name="T37" fmla="*/ 341 h 903"/>
                <a:gd name="T38" fmla="*/ 36 w 195"/>
                <a:gd name="T39" fmla="*/ 345 h 903"/>
                <a:gd name="T40" fmla="*/ 0 w 195"/>
                <a:gd name="T41" fmla="*/ 346 h 903"/>
                <a:gd name="T42" fmla="*/ 30 w 195"/>
                <a:gd name="T43" fmla="*/ 407 h 903"/>
                <a:gd name="T44" fmla="*/ 42 w 195"/>
                <a:gd name="T45" fmla="*/ 409 h 903"/>
                <a:gd name="T46" fmla="*/ 51 w 195"/>
                <a:gd name="T47" fmla="*/ 415 h 903"/>
                <a:gd name="T48" fmla="*/ 58 w 195"/>
                <a:gd name="T49" fmla="*/ 425 h 903"/>
                <a:gd name="T50" fmla="*/ 60 w 195"/>
                <a:gd name="T51" fmla="*/ 437 h 903"/>
                <a:gd name="T52" fmla="*/ 59 w 195"/>
                <a:gd name="T53" fmla="*/ 473 h 903"/>
                <a:gd name="T54" fmla="*/ 55 w 195"/>
                <a:gd name="T55" fmla="*/ 484 h 903"/>
                <a:gd name="T56" fmla="*/ 47 w 195"/>
                <a:gd name="T57" fmla="*/ 491 h 903"/>
                <a:gd name="T58" fmla="*/ 36 w 195"/>
                <a:gd name="T59" fmla="*/ 497 h 903"/>
                <a:gd name="T60" fmla="*/ 0 w 195"/>
                <a:gd name="T61" fmla="*/ 497 h 903"/>
                <a:gd name="T62" fmla="*/ 180 w 195"/>
                <a:gd name="T63" fmla="*/ 903 h 903"/>
                <a:gd name="T64" fmla="*/ 187 w 195"/>
                <a:gd name="T65" fmla="*/ 902 h 903"/>
                <a:gd name="T66" fmla="*/ 191 w 195"/>
                <a:gd name="T67" fmla="*/ 899 h 903"/>
                <a:gd name="T68" fmla="*/ 194 w 195"/>
                <a:gd name="T69" fmla="*/ 895 h 903"/>
                <a:gd name="T70" fmla="*/ 195 w 195"/>
                <a:gd name="T71" fmla="*/ 888 h 903"/>
                <a:gd name="T72" fmla="*/ 195 w 195"/>
                <a:gd name="T73" fmla="*/ 12 h 903"/>
                <a:gd name="T74" fmla="*/ 193 w 195"/>
                <a:gd name="T75" fmla="*/ 6 h 903"/>
                <a:gd name="T76" fmla="*/ 189 w 195"/>
                <a:gd name="T77" fmla="*/ 2 h 903"/>
                <a:gd name="T78" fmla="*/ 183 w 195"/>
                <a:gd name="T79" fmla="*/ 0 h 903"/>
                <a:gd name="T80" fmla="*/ 180 w 195"/>
                <a:gd name="T81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5" h="903">
                  <a:moveTo>
                    <a:pt x="180" y="0"/>
                  </a:moveTo>
                  <a:lnTo>
                    <a:pt x="0" y="0"/>
                  </a:lnTo>
                  <a:lnTo>
                    <a:pt x="0" y="105"/>
                  </a:lnTo>
                  <a:lnTo>
                    <a:pt x="30" y="105"/>
                  </a:lnTo>
                  <a:lnTo>
                    <a:pt x="36" y="106"/>
                  </a:lnTo>
                  <a:lnTo>
                    <a:pt x="42" y="107"/>
                  </a:lnTo>
                  <a:lnTo>
                    <a:pt x="47" y="110"/>
                  </a:lnTo>
                  <a:lnTo>
                    <a:pt x="51" y="115"/>
                  </a:lnTo>
                  <a:lnTo>
                    <a:pt x="55" y="119"/>
                  </a:lnTo>
                  <a:lnTo>
                    <a:pt x="58" y="123"/>
                  </a:lnTo>
                  <a:lnTo>
                    <a:pt x="59" y="130"/>
                  </a:lnTo>
                  <a:lnTo>
                    <a:pt x="60" y="135"/>
                  </a:lnTo>
                  <a:lnTo>
                    <a:pt x="60" y="165"/>
                  </a:lnTo>
                  <a:lnTo>
                    <a:pt x="59" y="172"/>
                  </a:lnTo>
                  <a:lnTo>
                    <a:pt x="58" y="177"/>
                  </a:lnTo>
                  <a:lnTo>
                    <a:pt x="55" y="182"/>
                  </a:lnTo>
                  <a:lnTo>
                    <a:pt x="51" y="187"/>
                  </a:lnTo>
                  <a:lnTo>
                    <a:pt x="47" y="191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30" y="196"/>
                  </a:lnTo>
                  <a:lnTo>
                    <a:pt x="0" y="196"/>
                  </a:lnTo>
                  <a:lnTo>
                    <a:pt x="0" y="256"/>
                  </a:lnTo>
                  <a:lnTo>
                    <a:pt x="30" y="256"/>
                  </a:lnTo>
                  <a:lnTo>
                    <a:pt x="36" y="256"/>
                  </a:lnTo>
                  <a:lnTo>
                    <a:pt x="42" y="259"/>
                  </a:lnTo>
                  <a:lnTo>
                    <a:pt x="47" y="261"/>
                  </a:lnTo>
                  <a:lnTo>
                    <a:pt x="51" y="265"/>
                  </a:lnTo>
                  <a:lnTo>
                    <a:pt x="55" y="269"/>
                  </a:lnTo>
                  <a:lnTo>
                    <a:pt x="58" y="275"/>
                  </a:lnTo>
                  <a:lnTo>
                    <a:pt x="59" y="280"/>
                  </a:lnTo>
                  <a:lnTo>
                    <a:pt x="60" y="286"/>
                  </a:lnTo>
                  <a:lnTo>
                    <a:pt x="60" y="316"/>
                  </a:lnTo>
                  <a:lnTo>
                    <a:pt x="59" y="322"/>
                  </a:lnTo>
                  <a:lnTo>
                    <a:pt x="58" y="328"/>
                  </a:lnTo>
                  <a:lnTo>
                    <a:pt x="55" y="333"/>
                  </a:lnTo>
                  <a:lnTo>
                    <a:pt x="51" y="338"/>
                  </a:lnTo>
                  <a:lnTo>
                    <a:pt x="47" y="341"/>
                  </a:lnTo>
                  <a:lnTo>
                    <a:pt x="42" y="344"/>
                  </a:lnTo>
                  <a:lnTo>
                    <a:pt x="36" y="345"/>
                  </a:lnTo>
                  <a:lnTo>
                    <a:pt x="30" y="346"/>
                  </a:lnTo>
                  <a:lnTo>
                    <a:pt x="0" y="346"/>
                  </a:lnTo>
                  <a:lnTo>
                    <a:pt x="0" y="407"/>
                  </a:lnTo>
                  <a:lnTo>
                    <a:pt x="30" y="407"/>
                  </a:lnTo>
                  <a:lnTo>
                    <a:pt x="36" y="408"/>
                  </a:lnTo>
                  <a:lnTo>
                    <a:pt x="42" y="409"/>
                  </a:lnTo>
                  <a:lnTo>
                    <a:pt x="47" y="412"/>
                  </a:lnTo>
                  <a:lnTo>
                    <a:pt x="51" y="415"/>
                  </a:lnTo>
                  <a:lnTo>
                    <a:pt x="55" y="419"/>
                  </a:lnTo>
                  <a:lnTo>
                    <a:pt x="58" y="425"/>
                  </a:lnTo>
                  <a:lnTo>
                    <a:pt x="59" y="430"/>
                  </a:lnTo>
                  <a:lnTo>
                    <a:pt x="60" y="437"/>
                  </a:lnTo>
                  <a:lnTo>
                    <a:pt x="60" y="467"/>
                  </a:lnTo>
                  <a:lnTo>
                    <a:pt x="59" y="473"/>
                  </a:lnTo>
                  <a:lnTo>
                    <a:pt x="58" y="478"/>
                  </a:lnTo>
                  <a:lnTo>
                    <a:pt x="55" y="484"/>
                  </a:lnTo>
                  <a:lnTo>
                    <a:pt x="51" y="488"/>
                  </a:lnTo>
                  <a:lnTo>
                    <a:pt x="47" y="491"/>
                  </a:lnTo>
                  <a:lnTo>
                    <a:pt x="42" y="495"/>
                  </a:lnTo>
                  <a:lnTo>
                    <a:pt x="36" y="497"/>
                  </a:lnTo>
                  <a:lnTo>
                    <a:pt x="30" y="497"/>
                  </a:lnTo>
                  <a:lnTo>
                    <a:pt x="0" y="497"/>
                  </a:lnTo>
                  <a:lnTo>
                    <a:pt x="0" y="903"/>
                  </a:lnTo>
                  <a:lnTo>
                    <a:pt x="180" y="903"/>
                  </a:lnTo>
                  <a:lnTo>
                    <a:pt x="183" y="903"/>
                  </a:lnTo>
                  <a:lnTo>
                    <a:pt x="187" y="902"/>
                  </a:lnTo>
                  <a:lnTo>
                    <a:pt x="189" y="901"/>
                  </a:lnTo>
                  <a:lnTo>
                    <a:pt x="191" y="899"/>
                  </a:lnTo>
                  <a:lnTo>
                    <a:pt x="193" y="897"/>
                  </a:lnTo>
                  <a:lnTo>
                    <a:pt x="194" y="895"/>
                  </a:lnTo>
                  <a:lnTo>
                    <a:pt x="195" y="891"/>
                  </a:lnTo>
                  <a:lnTo>
                    <a:pt x="195" y="888"/>
                  </a:lnTo>
                  <a:lnTo>
                    <a:pt x="195" y="15"/>
                  </a:lnTo>
                  <a:lnTo>
                    <a:pt x="195" y="12"/>
                  </a:lnTo>
                  <a:lnTo>
                    <a:pt x="194" y="10"/>
                  </a:lnTo>
                  <a:lnTo>
                    <a:pt x="193" y="6"/>
                  </a:lnTo>
                  <a:lnTo>
                    <a:pt x="191" y="4"/>
                  </a:lnTo>
                  <a:lnTo>
                    <a:pt x="189" y="2"/>
                  </a:lnTo>
                  <a:lnTo>
                    <a:pt x="187" y="1"/>
                  </a:lnTo>
                  <a:lnTo>
                    <a:pt x="183" y="0"/>
                  </a:lnTo>
                  <a:lnTo>
                    <a:pt x="180" y="0"/>
                  </a:lnTo>
                  <a:lnTo>
                    <a:pt x="1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963" y="2308487"/>
            <a:ext cx="493216" cy="493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14" y="2258762"/>
            <a:ext cx="531612" cy="541104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1123329" y="3755089"/>
            <a:ext cx="1839566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</a:rPr>
              <a:t>Merumuskan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kegiatan-kegiatan</a:t>
            </a:r>
            <a:r>
              <a:rPr lang="en-US" sz="1600" b="1" dirty="0">
                <a:solidFill>
                  <a:schemeClr val="bg1"/>
                </a:solidFill>
              </a:rPr>
              <a:t> yang </a:t>
            </a:r>
            <a:r>
              <a:rPr lang="en-US" sz="1600" b="1" dirty="0" err="1">
                <a:solidFill>
                  <a:schemeClr val="bg1"/>
                </a:solidFill>
              </a:rPr>
              <a:t>diperlukan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untuk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mencapai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hasil</a:t>
            </a:r>
            <a:r>
              <a:rPr lang="en-US" sz="1600" b="1" dirty="0">
                <a:solidFill>
                  <a:schemeClr val="bg1"/>
                </a:solidFill>
              </a:rPr>
              <a:t> yang </a:t>
            </a:r>
            <a:r>
              <a:rPr lang="en-US" sz="1600" b="1" dirty="0" err="1" smtClean="0">
                <a:solidFill>
                  <a:schemeClr val="bg1"/>
                </a:solidFill>
              </a:rPr>
              <a:t>diinginkan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8879955" y="3751397"/>
            <a:ext cx="1839566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</a:rPr>
              <a:t>M</a:t>
            </a:r>
            <a:r>
              <a:rPr lang="en-US" sz="1600" b="1" dirty="0" err="1" smtClean="0">
                <a:solidFill>
                  <a:schemeClr val="bg1"/>
                </a:solidFill>
              </a:rPr>
              <a:t>engawasi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segala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kegiatan</a:t>
            </a:r>
            <a:r>
              <a:rPr lang="en-US" sz="1600" b="1" dirty="0">
                <a:solidFill>
                  <a:schemeClr val="bg1"/>
                </a:solidFill>
              </a:rPr>
              <a:t> yang </a:t>
            </a:r>
            <a:r>
              <a:rPr lang="en-US" sz="1600" b="1" dirty="0" err="1">
                <a:solidFill>
                  <a:schemeClr val="bg1"/>
                </a:solidFill>
              </a:rPr>
              <a:t>tertuju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pada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sasaran</a:t>
            </a:r>
            <a:r>
              <a:rPr lang="en-US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 err="1">
                <a:solidFill>
                  <a:schemeClr val="bg1"/>
                </a:solidFill>
              </a:rPr>
              <a:t>sehingga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tujuan</a:t>
            </a:r>
            <a:r>
              <a:rPr lang="en-US" sz="1600" b="1" dirty="0">
                <a:solidFill>
                  <a:schemeClr val="bg1"/>
                </a:solidFill>
              </a:rPr>
              <a:t> yang </a:t>
            </a:r>
            <a:r>
              <a:rPr lang="en-US" sz="1600" b="1" dirty="0" err="1">
                <a:solidFill>
                  <a:schemeClr val="bg1"/>
                </a:solidFill>
              </a:rPr>
              <a:t>ditetapkan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tercapai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6299237" y="3755089"/>
            <a:ext cx="1839566" cy="1969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</a:rPr>
              <a:t>Memotivasi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semua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anggota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kelompok</a:t>
            </a:r>
            <a:r>
              <a:rPr lang="en-US" sz="1600" b="1" dirty="0">
                <a:solidFill>
                  <a:schemeClr val="bg1"/>
                </a:solidFill>
              </a:rPr>
              <a:t> agar  </a:t>
            </a:r>
            <a:r>
              <a:rPr lang="en-US" sz="1600" b="1" dirty="0" err="1">
                <a:solidFill>
                  <a:schemeClr val="bg1"/>
                </a:solidFill>
              </a:rPr>
              <a:t>berusaha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dengan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keras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untuk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mencapai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tujuan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dengan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ikhlas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serta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serasi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dengan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perencanaan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3F19BFA5-D0CA-4CF0-8499-504D956B6563}"/>
              </a:ext>
            </a:extLst>
          </p:cNvPr>
          <p:cNvSpPr/>
          <p:nvPr/>
        </p:nvSpPr>
        <p:spPr>
          <a:xfrm>
            <a:off x="3655086" y="3755089"/>
            <a:ext cx="1839566" cy="1969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</a:rPr>
              <a:t>Penentuan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macam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kegiatan</a:t>
            </a:r>
            <a:r>
              <a:rPr lang="en-US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 err="1">
                <a:solidFill>
                  <a:schemeClr val="bg1"/>
                </a:solidFill>
              </a:rPr>
              <a:t>tanggung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jawab</a:t>
            </a:r>
            <a:r>
              <a:rPr lang="en-US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 err="1">
                <a:solidFill>
                  <a:schemeClr val="bg1"/>
                </a:solidFill>
              </a:rPr>
              <a:t>dan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wewenang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sehingga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memunculkan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kesatuan</a:t>
            </a:r>
            <a:r>
              <a:rPr lang="en-US" sz="1600" b="1" dirty="0">
                <a:solidFill>
                  <a:schemeClr val="bg1"/>
                </a:solidFill>
              </a:rPr>
              <a:t> yang di </a:t>
            </a:r>
            <a:r>
              <a:rPr lang="en-US" sz="1600" b="1" dirty="0" err="1">
                <a:solidFill>
                  <a:schemeClr val="bg1"/>
                </a:solidFill>
              </a:rPr>
              <a:t>perlukan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untuk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mencapai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tujuan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1453" y="3583386"/>
            <a:ext cx="2184637" cy="48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126701" y="3582286"/>
            <a:ext cx="2184637" cy="48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8707420" y="3584272"/>
            <a:ext cx="2184637" cy="48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482551" y="3583386"/>
            <a:ext cx="2184637" cy="48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3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86274" y="3334726"/>
            <a:ext cx="3685674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3334726"/>
            <a:ext cx="3705726" cy="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936582" y="1775046"/>
            <a:ext cx="4318836" cy="311936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+mj-lt"/>
              </a:rPr>
              <a:t>KONSEP</a:t>
            </a:r>
          </a:p>
          <a:p>
            <a:pPr algn="ctr"/>
            <a:r>
              <a:rPr lang="en-US" sz="3600" b="1" dirty="0" smtClean="0">
                <a:latin typeface="+mj-lt"/>
              </a:rPr>
              <a:t>MANAJEMEN</a:t>
            </a:r>
          </a:p>
          <a:p>
            <a:pPr algn="ctr"/>
            <a:r>
              <a:rPr lang="en-US" sz="3600" b="1" dirty="0" smtClean="0">
                <a:latin typeface="+mj-lt"/>
              </a:rPr>
              <a:t>DALAM TP</a:t>
            </a:r>
            <a:endParaRPr lang="en-US" sz="3600" b="1" dirty="0">
              <a:latin typeface="+mj-lt"/>
            </a:endParaRPr>
          </a:p>
        </p:txBody>
      </p:sp>
      <p:grpSp>
        <p:nvGrpSpPr>
          <p:cNvPr id="36" name="Group 35" descr="Icon of human being and gear. ">
            <a:extLst>
              <a:ext uri="{FF2B5EF4-FFF2-40B4-BE49-F238E27FC236}">
                <a16:creationId xmlns=""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Freeform 3673">
              <a:extLst>
                <a:ext uri="{FF2B5EF4-FFF2-40B4-BE49-F238E27FC236}">
                  <a16:creationId xmlns=""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674">
              <a:extLst>
                <a:ext uri="{FF2B5EF4-FFF2-40B4-BE49-F238E27FC236}">
                  <a16:creationId xmlns=""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3033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770021"/>
            <a:ext cx="12192000" cy="6087978"/>
          </a:xfrm>
          <a:prstGeom prst="rect">
            <a:avLst/>
          </a:prstGeom>
          <a:solidFill>
            <a:srgbClr val="CB7A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00011" y="770021"/>
            <a:ext cx="6099666" cy="6087978"/>
          </a:xfrm>
          <a:prstGeom prst="rect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93813" y="2751"/>
            <a:ext cx="11734800" cy="10525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KONSEP MANAJEMEN</a:t>
            </a:r>
          </a:p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DALAM TP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1038225" y="1221236"/>
            <a:ext cx="4190999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RUMUSAN TAHUN 1977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1751D31D-3535-411D-8BAC-95CCC90AB185}"/>
              </a:ext>
            </a:extLst>
          </p:cNvPr>
          <p:cNvSpPr/>
          <p:nvPr/>
        </p:nvSpPr>
        <p:spPr>
          <a:xfrm>
            <a:off x="7132437" y="1221236"/>
            <a:ext cx="403481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RUMUSAN TAHUN 2004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" y="2000595"/>
            <a:ext cx="54292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“</a:t>
            </a:r>
            <a:r>
              <a:rPr lang="en-US" sz="2800" b="1" dirty="0" err="1">
                <a:solidFill>
                  <a:schemeClr val="bg1"/>
                </a:solidFill>
              </a:rPr>
              <a:t>Teknologi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pendidikan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adalah</a:t>
            </a:r>
            <a:r>
              <a:rPr lang="en-US" sz="2800" b="1" dirty="0">
                <a:solidFill>
                  <a:schemeClr val="bg1"/>
                </a:solidFill>
              </a:rPr>
              <a:t> proses </a:t>
            </a:r>
            <a:r>
              <a:rPr lang="en-US" sz="2800" b="1" dirty="0" err="1">
                <a:solidFill>
                  <a:schemeClr val="bg1"/>
                </a:solidFill>
              </a:rPr>
              <a:t>kompleks</a:t>
            </a:r>
            <a:r>
              <a:rPr lang="en-US" sz="2800" b="1" dirty="0">
                <a:solidFill>
                  <a:schemeClr val="bg1"/>
                </a:solidFill>
              </a:rPr>
              <a:t> &amp; </a:t>
            </a:r>
            <a:r>
              <a:rPr lang="en-US" sz="2800" b="1" dirty="0" err="1">
                <a:solidFill>
                  <a:schemeClr val="bg1"/>
                </a:solidFill>
              </a:rPr>
              <a:t>terpadu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melibatkan</a:t>
            </a:r>
            <a:r>
              <a:rPr lang="en-US" sz="2800" b="1" dirty="0">
                <a:solidFill>
                  <a:schemeClr val="bg1"/>
                </a:solidFill>
              </a:rPr>
              <a:t> orang, </a:t>
            </a:r>
            <a:r>
              <a:rPr lang="en-US" sz="2800" b="1" dirty="0" err="1">
                <a:solidFill>
                  <a:schemeClr val="bg1"/>
                </a:solidFill>
              </a:rPr>
              <a:t>prosedur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gagasan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peralatan</a:t>
            </a:r>
            <a:r>
              <a:rPr lang="en-US" sz="2800" b="1" dirty="0">
                <a:solidFill>
                  <a:schemeClr val="bg1"/>
                </a:solidFill>
              </a:rPr>
              <a:t> &amp; </a:t>
            </a:r>
            <a:r>
              <a:rPr lang="en-US" sz="2800" b="1" dirty="0" err="1">
                <a:solidFill>
                  <a:schemeClr val="bg1"/>
                </a:solidFill>
              </a:rPr>
              <a:t>organisasi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untuk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menganalisis</a:t>
            </a:r>
            <a:r>
              <a:rPr lang="en-US" sz="2800" b="1" dirty="0">
                <a:solidFill>
                  <a:schemeClr val="bg1"/>
                </a:solidFill>
              </a:rPr>
              <a:t> &amp; </a:t>
            </a:r>
            <a:r>
              <a:rPr lang="en-US" sz="2800" b="1" dirty="0" err="1">
                <a:solidFill>
                  <a:schemeClr val="bg1"/>
                </a:solidFill>
              </a:rPr>
              <a:t>mengolah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masalah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menggunakan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mengevaluasi</a:t>
            </a:r>
            <a:r>
              <a:rPr lang="en-US" sz="2800" b="1" dirty="0">
                <a:solidFill>
                  <a:schemeClr val="bg1"/>
                </a:solidFill>
              </a:rPr>
              <a:t> &amp; </a:t>
            </a:r>
            <a:r>
              <a:rPr lang="en-US" sz="2800" b="1" dirty="0" err="1">
                <a:solidFill>
                  <a:schemeClr val="bg1"/>
                </a:solidFill>
              </a:rPr>
              <a:t>mengelola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seluruh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upaya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pemecahan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masalahnya</a:t>
            </a:r>
            <a:r>
              <a:rPr lang="en-US" sz="2800" b="1" dirty="0">
                <a:solidFill>
                  <a:schemeClr val="bg1"/>
                </a:solidFill>
              </a:rPr>
              <a:t> yang </a:t>
            </a:r>
            <a:r>
              <a:rPr lang="en-US" sz="2800" b="1" dirty="0" err="1">
                <a:solidFill>
                  <a:schemeClr val="bg1"/>
                </a:solidFill>
              </a:rPr>
              <a:t>termasuk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dalam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seluruh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aspek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belajar</a:t>
            </a:r>
            <a:r>
              <a:rPr lang="en-US" sz="2800" b="1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35219" y="2000595"/>
            <a:ext cx="54292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“</a:t>
            </a:r>
            <a:r>
              <a:rPr lang="en-US" sz="2800" b="1" dirty="0" err="1">
                <a:solidFill>
                  <a:schemeClr val="bg1"/>
                </a:solidFill>
              </a:rPr>
              <a:t>Teknologi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pendidikan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adalah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studi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praktik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etis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memfasilitasi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pembelajaran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meningkatkan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kinerja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dengan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menciptakan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menggunakan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r>
              <a:rPr lang="en-US" sz="2800" b="1" dirty="0" err="1">
                <a:solidFill>
                  <a:schemeClr val="bg1"/>
                </a:solidFill>
              </a:rPr>
              <a:t>dan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mengelola</a:t>
            </a:r>
            <a:r>
              <a:rPr lang="en-US" sz="2800" b="1" dirty="0">
                <a:solidFill>
                  <a:schemeClr val="bg1"/>
                </a:solidFill>
              </a:rPr>
              <a:t> proses </a:t>
            </a:r>
            <a:r>
              <a:rPr lang="en-US" sz="2800" b="1" dirty="0" err="1">
                <a:solidFill>
                  <a:schemeClr val="bg1"/>
                </a:solidFill>
              </a:rPr>
              <a:t>dan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sumber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daya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teknologi</a:t>
            </a:r>
            <a:r>
              <a:rPr lang="en-US" sz="2800" b="1" dirty="0">
                <a:solidFill>
                  <a:schemeClr val="bg1"/>
                </a:solidFill>
              </a:rPr>
              <a:t> yang </a:t>
            </a:r>
            <a:r>
              <a:rPr lang="en-US" sz="2800" b="1" dirty="0" err="1">
                <a:solidFill>
                  <a:schemeClr val="bg1"/>
                </a:solidFill>
              </a:rPr>
              <a:t>sesuai</a:t>
            </a:r>
            <a:r>
              <a:rPr lang="en-US" sz="2800" b="1" dirty="0">
                <a:solidFill>
                  <a:schemeClr val="bg1"/>
                </a:solidFill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1743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3" t="20052" r="27087" b="26302"/>
          <a:stretch/>
        </p:blipFill>
        <p:spPr bwMode="auto">
          <a:xfrm>
            <a:off x="0" y="0"/>
            <a:ext cx="12192000" cy="8049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8" hidden="1">
            <a:extLst>
              <a:ext uri="{FF2B5EF4-FFF2-40B4-BE49-F238E27FC236}">
                <a16:creationId xmlns=""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D0986099-F5F2-4E8B-BE17-81194861A0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226842" y="3404166"/>
            <a:ext cx="1953126" cy="6311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21623" y="3275341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E690F4-843A-47A5-8620-4FB01C0D8E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-12032" y="3404167"/>
            <a:ext cx="1900990" cy="631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38150" y="419100"/>
            <a:ext cx="7315200" cy="2305050"/>
          </a:xfrm>
          <a:prstGeom prst="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38150" y="786795"/>
            <a:ext cx="731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Jadi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manajemen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adalah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suatu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kegiatan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menyelesaikan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pekerjaan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lewat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usaha</a:t>
            </a:r>
            <a:r>
              <a:rPr lang="en-US" sz="3200" dirty="0">
                <a:solidFill>
                  <a:schemeClr val="bg1"/>
                </a:solidFill>
              </a:rPr>
              <a:t> orang lain </a:t>
            </a:r>
            <a:r>
              <a:rPr lang="en-US" sz="3200" dirty="0" err="1">
                <a:solidFill>
                  <a:schemeClr val="bg1"/>
                </a:solidFill>
              </a:rPr>
              <a:t>untuk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mencapai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tujuan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bersama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2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10510</TotalTime>
  <Words>723</Words>
  <Application>Microsoft Office PowerPoint</Application>
  <PresentationFormat>Custom</PresentationFormat>
  <Paragraphs>150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“Memahami Landasan teori organisasi dan manajemen”</vt:lpstr>
      <vt:lpstr>Pengertian manajemen, fungsi manajemen, konsep manajemen dalam TP</vt:lpstr>
      <vt:lpstr>Project analysis slide 2</vt:lpstr>
      <vt:lpstr>Project analysis slide 2</vt:lpstr>
      <vt:lpstr>Project analysis slide 3</vt:lpstr>
      <vt:lpstr>Project analysis slide 2</vt:lpstr>
      <vt:lpstr>Project analysis slide 3</vt:lpstr>
      <vt:lpstr>Project analysis slide 3</vt:lpstr>
      <vt:lpstr>Project analysis slide 2</vt:lpstr>
      <vt:lpstr>Project analysis slide 2</vt:lpstr>
      <vt:lpstr>Project analysis slide 3</vt:lpstr>
      <vt:lpstr>Project analysis slide 2</vt:lpstr>
      <vt:lpstr>Project analysis slide 2</vt:lpstr>
      <vt:lpstr>Project analysis slide 2</vt:lpstr>
      <vt:lpstr>Project analysis slide 3</vt:lpstr>
      <vt:lpstr>Project analysis slide 2</vt:lpstr>
      <vt:lpstr>Project analysis slide 2</vt:lpstr>
      <vt:lpstr>Project analysis slide 2</vt:lpstr>
      <vt:lpstr>Project analysis slide 2</vt:lpstr>
      <vt:lpstr>Project analysis slide 4</vt:lpstr>
      <vt:lpstr>Project analysis slide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Warsito</cp:lastModifiedBy>
  <cp:revision>79</cp:revision>
  <dcterms:created xsi:type="dcterms:W3CDTF">2018-07-03T04:13:08Z</dcterms:created>
  <dcterms:modified xsi:type="dcterms:W3CDTF">2019-01-09T21:10:23Z</dcterms:modified>
</cp:coreProperties>
</file>