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77"/>
    <p:restoredTop sz="94818"/>
  </p:normalViewPr>
  <p:slideViewPr>
    <p:cSldViewPr snapToGrid="0" snapToObjects="1">
      <p:cViewPr varScale="1">
        <p:scale>
          <a:sx n="104" d="100"/>
          <a:sy n="104" d="100"/>
        </p:scale>
        <p:origin x="25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8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7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8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01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67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16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4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869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59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3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7/21/24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6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4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198E0-4BBD-7E43-B1B3-ED4567290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2435442"/>
          </a:xfrm>
        </p:spPr>
        <p:txBody>
          <a:bodyPr/>
          <a:lstStyle/>
          <a:p>
            <a:pPr algn="ctr"/>
            <a:r>
              <a:rPr lang="en-US" sz="8800" dirty="0"/>
              <a:t>MATERI 12 </a:t>
            </a:r>
            <a:br>
              <a:rPr lang="en-US" sz="8800" dirty="0"/>
            </a:br>
            <a:r>
              <a:rPr lang="en-US" sz="8800" dirty="0"/>
              <a:t>PENDEKATAN EKSPRESIF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5EB039-D4E5-0645-A18B-5DBA43878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1827" y="4355929"/>
            <a:ext cx="7891272" cy="106984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Oleh: Dr. </a:t>
            </a:r>
            <a:r>
              <a:rPr lang="en-US" sz="2800" b="1" dirty="0" err="1"/>
              <a:t>Wahyuni</a:t>
            </a:r>
            <a:r>
              <a:rPr lang="en-US" sz="2800" b="1" dirty="0"/>
              <a:t> </a:t>
            </a:r>
            <a:r>
              <a:rPr lang="en-US" sz="2800" b="1" dirty="0" err="1"/>
              <a:t>Oktavia</a:t>
            </a:r>
            <a:r>
              <a:rPr lang="en-US" sz="2800" b="1" dirty="0"/>
              <a:t> </a:t>
            </a:r>
            <a:r>
              <a:rPr lang="en-US" sz="2800" b="1" dirty="0" err="1"/>
              <a:t>M.Pd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164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B0C8-E7D3-6E44-8E2C-1AA92A6DD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memandang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hasil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curahan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atau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luapan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 (</a:t>
            </a:r>
            <a:r>
              <a:rPr lang="en-ID" dirty="0" err="1">
                <a:effectLst/>
              </a:rPr>
              <a:t>emosi</a:t>
            </a:r>
            <a:r>
              <a:rPr lang="en-ID" dirty="0">
                <a:effectLst/>
              </a:rPr>
              <a:t>)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pikiran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atau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produk</a:t>
            </a:r>
            <a:r>
              <a:rPr lang="en-ID" dirty="0">
                <a:effectLst/>
              </a:rPr>
              <a:t> (</a:t>
            </a:r>
            <a:r>
              <a:rPr lang="en-ID" dirty="0" err="1">
                <a:effectLst/>
              </a:rPr>
              <a:t>hasil</a:t>
            </a:r>
            <a:r>
              <a:rPr lang="en-ID" dirty="0">
                <a:effectLst/>
              </a:rPr>
              <a:t>) </a:t>
            </a:r>
            <a:r>
              <a:rPr lang="en-ID" dirty="0" err="1">
                <a:effectLst/>
              </a:rPr>
              <a:t>imajinasi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bekerja</a:t>
            </a:r>
            <a:r>
              <a:rPr lang="en-ID" dirty="0">
                <a:effectLst/>
              </a:rPr>
              <a:t> (</a:t>
            </a:r>
            <a:r>
              <a:rPr lang="en-ID" dirty="0" err="1">
                <a:effectLst/>
              </a:rPr>
              <a:t>menulis</a:t>
            </a:r>
            <a:r>
              <a:rPr lang="en-ID" dirty="0">
                <a:effectLst/>
              </a:rPr>
              <a:t>)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menggunakan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persepsi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pikiran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atau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. </a:t>
            </a:r>
          </a:p>
          <a:p>
            <a:pPr algn="just"/>
            <a:r>
              <a:rPr lang="en-ID" dirty="0" err="1">
                <a:effectLst/>
              </a:rPr>
              <a:t>untuk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menerapkan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penelitian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diperlukan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sejumlah</a:t>
            </a:r>
            <a:r>
              <a:rPr lang="en-ID" dirty="0">
                <a:effectLst/>
              </a:rPr>
              <a:t> data yang </a:t>
            </a:r>
            <a:r>
              <a:rPr lang="en-ID" dirty="0" err="1">
                <a:effectLst/>
              </a:rPr>
              <a:t>berkaitan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pribadi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. Data yang </a:t>
            </a:r>
            <a:r>
              <a:rPr lang="en-ID" dirty="0" err="1">
                <a:effectLst/>
              </a:rPr>
              <a:t>berkaitan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pribadi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, </a:t>
            </a:r>
          </a:p>
          <a:p>
            <a:pPr algn="just"/>
            <a:r>
              <a:rPr lang="en-ID" dirty="0" err="1">
                <a:effectLst/>
              </a:rPr>
              <a:t>misalnya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berupa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kapan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di mana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dilahirkan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pendidikan</a:t>
            </a:r>
            <a:r>
              <a:rPr lang="en-ID" dirty="0">
                <a:effectLst/>
              </a:rPr>
              <a:t>, agama, </a:t>
            </a:r>
            <a:r>
              <a:rPr lang="en-ID" dirty="0" err="1">
                <a:effectLst/>
              </a:rPr>
              <a:t>latar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belakang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sosial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budaya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pekerjaan</a:t>
            </a:r>
            <a:r>
              <a:rPr lang="en-ID" dirty="0">
                <a:effectLst/>
              </a:rPr>
              <a:t> (</a:t>
            </a:r>
            <a:r>
              <a:rPr lang="en-ID" dirty="0" err="1">
                <a:effectLst/>
              </a:rPr>
              <a:t>profesi</a:t>
            </a:r>
            <a:r>
              <a:rPr lang="en-ID" dirty="0">
                <a:effectLst/>
              </a:rPr>
              <a:t> lain yang </a:t>
            </a:r>
            <a:r>
              <a:rPr lang="en-ID" dirty="0" err="1">
                <a:effectLst/>
              </a:rPr>
              <a:t>disandangnya</a:t>
            </a:r>
            <a:r>
              <a:rPr lang="en-ID" dirty="0">
                <a:effectLst/>
              </a:rPr>
              <a:t>), status </a:t>
            </a:r>
            <a:r>
              <a:rPr lang="en-ID" dirty="0" err="1">
                <a:effectLst/>
              </a:rPr>
              <a:t>sosial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masyarakat</a:t>
            </a:r>
            <a:r>
              <a:rPr lang="en-ID" dirty="0">
                <a:effectLst/>
              </a:rPr>
              <a:t>, juga </a:t>
            </a:r>
            <a:r>
              <a:rPr lang="en-ID" dirty="0" err="1">
                <a:effectLst/>
              </a:rPr>
              <a:t>pandangan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kelompok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sosialnya</a:t>
            </a:r>
            <a:r>
              <a:rPr lang="en-ID" dirty="0">
                <a:effectLst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A7ECE-DA9F-7147-B7D2-02A29EE20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>
                <a:effectLst/>
              </a:rPr>
              <a:t>Analisis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memiliki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beberapa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kemiripan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biografi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seorang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Analisis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sangat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berfokus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pada</a:t>
            </a:r>
            <a:r>
              <a:rPr lang="en-ID" dirty="0">
                <a:effectLst/>
              </a:rPr>
              <a:t> biodata </a:t>
            </a:r>
            <a:r>
              <a:rPr lang="en-ID" dirty="0" err="1">
                <a:effectLst/>
              </a:rPr>
              <a:t>penulis</a:t>
            </a:r>
            <a:r>
              <a:rPr lang="en-ID" dirty="0">
                <a:effectLst/>
              </a:rPr>
              <a:t> novel,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pikiran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serta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karya-karya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hasil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ciptaannya</a:t>
            </a:r>
            <a:r>
              <a:rPr lang="en-ID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250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AA888-C871-1949-AF84-EC8A3EC6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PRINSIP UMUM PENDEKATAN EKSPRESIF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4E79F-7E17-104C-98FF-3F1A1D63E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>
                <a:effectLst/>
              </a:rPr>
              <a:t>Adapun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prinsip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umum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ekspresif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penganalisisan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sastra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berupa</a:t>
            </a:r>
            <a:r>
              <a:rPr lang="en-US" dirty="0">
                <a:effectLst/>
              </a:rPr>
              <a:t> drama</a:t>
            </a:r>
            <a:endParaRPr lang="en-ID" dirty="0">
              <a:effectLst/>
            </a:endParaRPr>
          </a:p>
          <a:p>
            <a:pPr marL="0" indent="0" algn="just">
              <a:buNone/>
            </a:pPr>
            <a:r>
              <a:rPr lang="en-US" dirty="0">
                <a:effectLst/>
              </a:rPr>
              <a:t>1. Drama </a:t>
            </a:r>
            <a:r>
              <a:rPr lang="en-US" dirty="0" err="1">
                <a:effectLst/>
              </a:rPr>
              <a:t>merupakan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sesuatu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otonom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tetap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dihargai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sebagai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sesuatu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terlepas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menciptakannya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Keotonoman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ini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tidaklah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berarti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menghapus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eksistensi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sebagai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pencipta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Namun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mengakui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peran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tidak</a:t>
            </a:r>
            <a:r>
              <a:rPr lang="en-US" dirty="0">
                <a:effectLst/>
              </a:rPr>
              <a:t> pula </a:t>
            </a:r>
            <a:r>
              <a:rPr lang="en-US" dirty="0" err="1">
                <a:effectLst/>
              </a:rPr>
              <a:t>berarti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mengurangi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otonomi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tersebut</a:t>
            </a:r>
            <a:r>
              <a:rPr lang="en-US" dirty="0">
                <a:effectLst/>
              </a:rPr>
              <a:t>. Drama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masing-masing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memiliki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otonoi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tersendiri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tetapi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keduanya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mempunyai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memberikan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keotonoman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pihak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lainnya</a:t>
            </a:r>
            <a:r>
              <a:rPr lang="en-US" dirty="0">
                <a:effectLst/>
              </a:rPr>
              <a:t>. Antara </a:t>
            </a:r>
            <a:r>
              <a:rPr lang="en-US" dirty="0" err="1">
                <a:effectLst/>
              </a:rPr>
              <a:t>keduanya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dialektik</a:t>
            </a:r>
            <a:r>
              <a:rPr lang="en-US" dirty="0">
                <a:effectLst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4A178-C554-F446-8B77-3A6F822F6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effectLst/>
              </a:rPr>
              <a:t>2. </a:t>
            </a:r>
            <a:r>
              <a:rPr lang="en-US" dirty="0" err="1">
                <a:effectLst/>
              </a:rPr>
              <a:t>Terdapat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keterkaitan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logis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sebagai</a:t>
            </a:r>
            <a:r>
              <a:rPr lang="en-US" dirty="0">
                <a:effectLst/>
              </a:rPr>
              <a:t> salah </a:t>
            </a:r>
            <a:r>
              <a:rPr lang="en-US" dirty="0" err="1">
                <a:effectLst/>
              </a:rPr>
              <a:t>satu</a:t>
            </a:r>
            <a:r>
              <a:rPr lang="en-US" dirty="0">
                <a:effectLst/>
              </a:rPr>
              <a:t> factor yang </a:t>
            </a:r>
            <a:r>
              <a:rPr lang="en-US" dirty="0" err="1">
                <a:effectLst/>
              </a:rPr>
              <a:t>mendorong</a:t>
            </a:r>
            <a:r>
              <a:rPr lang="en-US" dirty="0">
                <a:effectLst/>
              </a:rPr>
              <a:t> proses </a:t>
            </a:r>
            <a:r>
              <a:rPr lang="en-US" dirty="0" err="1">
                <a:effectLst/>
              </a:rPr>
              <a:t>penciptaan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Imajinasi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menyebabkan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tidak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sepenuhnya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sadar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niatnya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hendak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diungkapkan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melalui</a:t>
            </a:r>
            <a:r>
              <a:rPr lang="en-US" dirty="0">
                <a:effectLst/>
              </a:rPr>
              <a:t> drama. </a:t>
            </a:r>
            <a:r>
              <a:rPr lang="en-US" dirty="0" err="1">
                <a:effectLst/>
              </a:rPr>
              <a:t>Imajinasi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antara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pertanyaan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bagian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niat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atau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pikiran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perasaan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pandangannya</a:t>
            </a:r>
            <a:r>
              <a:rPr lang="en-ID" dirty="0">
                <a:effectLst/>
              </a:rPr>
              <a:t>.</a:t>
            </a:r>
          </a:p>
          <a:p>
            <a:pPr algn="just"/>
            <a:r>
              <a:rPr lang="en-US" dirty="0" err="1">
                <a:effectLst/>
              </a:rPr>
              <a:t>Memahami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secara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implisit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berarti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sekaligus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memahami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pandangan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sebaliknya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memahami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pandangan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berarti</a:t>
            </a:r>
            <a:r>
              <a:rPr lang="en-US" dirty="0">
                <a:effectLst/>
              </a:rPr>
              <a:t> juga </a:t>
            </a:r>
            <a:r>
              <a:rPr lang="en-US" dirty="0" err="1">
                <a:effectLst/>
              </a:rPr>
              <a:t>memahami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secara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keseluruhan</a:t>
            </a:r>
            <a:r>
              <a:rPr lang="en-ID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462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4462-DF7B-BD4D-BB5F-E9CF5430C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effectLst/>
              </a:rPr>
              <a:t>3. </a:t>
            </a:r>
            <a:r>
              <a:rPr lang="en-US" dirty="0" err="1">
                <a:effectLst/>
              </a:rPr>
              <a:t>Sebuah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tidaklah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dipandang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sepenuhnya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mewakili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pemikiran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visi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. Akan </a:t>
            </a:r>
            <a:r>
              <a:rPr lang="en-US" dirty="0" err="1">
                <a:effectLst/>
              </a:rPr>
              <a:t>tetapi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keseluruhan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seorang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berbagai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variasi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waktu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tempat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penulisan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dianggap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mewakili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obsesi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.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00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23EA7-DC3F-5D41-B034-2F7A19FA7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4. </a:t>
            </a:r>
            <a:r>
              <a:rPr lang="en-US" dirty="0" err="1">
                <a:effectLst/>
              </a:rPr>
              <a:t>Kepribadian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kepribadian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tokoh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ciptaanya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tetapi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tidak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keseluruhan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tokoh-tokoh</a:t>
            </a:r>
            <a:r>
              <a:rPr lang="en-US" dirty="0">
                <a:effectLst/>
              </a:rPr>
              <a:t> drama. Tingkat </a:t>
            </a:r>
            <a:r>
              <a:rPr lang="en-US" dirty="0" err="1">
                <a:effectLst/>
              </a:rPr>
              <a:t>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kepribadian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kepribadian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tokoh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sangat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bergantung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kepada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tokoh-tokoh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tergolong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pada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jenis</a:t>
            </a:r>
            <a:r>
              <a:rPr lang="en-US" dirty="0">
                <a:effectLst/>
              </a:rPr>
              <a:t> pivotal characters. </a:t>
            </a:r>
            <a:r>
              <a:rPr lang="en-US" dirty="0" err="1">
                <a:effectLst/>
              </a:rPr>
              <a:t>Namun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begitu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keliru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jika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disimpulkan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bahwa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tokoh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utama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merupakan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unsur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memiliki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ciptaannya</a:t>
            </a:r>
            <a:r>
              <a:rPr lang="en-US" dirty="0">
                <a:effectLst/>
              </a:rPr>
              <a:t>.</a:t>
            </a:r>
            <a:endParaRPr lang="en-ID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359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57AD5-FA4B-A64E-8BFD-2F65E91A6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5. </a:t>
            </a:r>
            <a:r>
              <a:rPr lang="en-US" dirty="0" err="1">
                <a:effectLst/>
              </a:rPr>
              <a:t>Besar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atau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kecilnya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antara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niat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makna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muatan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tidaklah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dijadikan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tolok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ukur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berhasil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atau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gagalnya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sebuah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drama. </a:t>
            </a:r>
            <a:r>
              <a:rPr lang="en-US" dirty="0" err="1">
                <a:effectLst/>
              </a:rPr>
              <a:t>Tolok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ukur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keberhasilan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tetap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didasarkan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kepada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keutuhan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keseluruhan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unsur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drma</a:t>
            </a:r>
            <a:r>
              <a:rPr lang="en-US" dirty="0">
                <a:effectLst/>
              </a:rPr>
              <a:t> yang </a:t>
            </a:r>
            <a:r>
              <a:rPr lang="en-US" dirty="0" err="1">
                <a:effectLst/>
              </a:rPr>
              <a:t>secara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logis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membangun</a:t>
            </a:r>
            <a:r>
              <a:rPr lang="en-US" dirty="0">
                <a:effectLst/>
              </a:rPr>
              <a:t> dunia </a:t>
            </a:r>
            <a:r>
              <a:rPr lang="en-US" dirty="0" err="1">
                <a:effectLst/>
              </a:rPr>
              <a:t>kehidupan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manusia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walaupun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kehidupan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bersifat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fiktif</a:t>
            </a:r>
            <a:r>
              <a:rPr lang="en-US" dirty="0">
                <a:effectLst/>
              </a:rPr>
              <a:t>.</a:t>
            </a:r>
            <a:endParaRPr lang="en-ID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828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6B82-9D51-5C4A-B53B-833130559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6. </a:t>
            </a:r>
            <a:r>
              <a:rPr lang="en-US" dirty="0" err="1">
                <a:effectLst/>
              </a:rPr>
              <a:t>Unsur</a:t>
            </a:r>
            <a:r>
              <a:rPr lang="en-US" dirty="0">
                <a:effectLst/>
              </a:rPr>
              <a:t> drama yang </a:t>
            </a:r>
            <a:r>
              <a:rPr lang="en-US" dirty="0" err="1">
                <a:effectLst/>
              </a:rPr>
              <a:t>berhubungan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berupa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maupun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struktur</a:t>
            </a:r>
            <a:r>
              <a:rPr lang="en-US" dirty="0">
                <a:effectLst/>
              </a:rPr>
              <a:t> drama. Isi drama </a:t>
            </a:r>
            <a:r>
              <a:rPr lang="en-US" dirty="0" err="1">
                <a:effectLst/>
              </a:rPr>
              <a:t>adalah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makna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muatan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drama. </a:t>
            </a:r>
            <a:r>
              <a:rPr lang="en-US" dirty="0" err="1">
                <a:effectLst/>
              </a:rPr>
              <a:t>Struktur</a:t>
            </a:r>
            <a:r>
              <a:rPr lang="en-US" dirty="0">
                <a:effectLst/>
              </a:rPr>
              <a:t> drama </a:t>
            </a:r>
            <a:r>
              <a:rPr lang="en-US" dirty="0" err="1">
                <a:effectLst/>
              </a:rPr>
              <a:t>adalah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penggarapan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bahsa</a:t>
            </a:r>
            <a:r>
              <a:rPr lang="en-US" dirty="0">
                <a:effectLst/>
              </a:rPr>
              <a:t> di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drama.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46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F966-0F0D-1D4D-9C3E-EAED5A3A3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7.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ekspresif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terapannya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cenderung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memanfaatkan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psikologi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speerti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psikoanalisis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 Sigmund Freud.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effectLst/>
              </a:rPr>
              <a:t>Drama </a:t>
            </a:r>
            <a:r>
              <a:rPr lang="en-US" dirty="0" err="1">
                <a:effectLst/>
              </a:rPr>
              <a:t>tercipta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akibat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adanya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dorongan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atau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unsur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bawah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sadar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pengarang</a:t>
            </a:r>
            <a:r>
              <a:rPr lang="en-US" dirty="0">
                <a:effectLst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42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39495-FEEE-E24D-BE1D-8B5C15023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RANGKUMAN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7BE2D-853D-A44E-AE9B-E306BC10D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memandang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suatu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dunia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terungkap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menjadi</a:t>
            </a:r>
            <a:r>
              <a:rPr lang="en-ID" dirty="0">
                <a:effectLst/>
              </a:rPr>
              <a:t> dunia </a:t>
            </a:r>
            <a:r>
              <a:rPr lang="en-ID" dirty="0" err="1">
                <a:effectLst/>
              </a:rPr>
              <a:t>eksternal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atau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digunakan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untuk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melihat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ciri-ciri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individualisme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nsionaalisme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komunisme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feminisme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sebuah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demikian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sebenarnya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menggunakan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dua</a:t>
            </a:r>
            <a:r>
              <a:rPr lang="en-ID" dirty="0">
                <a:effectLst/>
              </a:rPr>
              <a:t> variable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penelitiannya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yakni</a:t>
            </a:r>
            <a:r>
              <a:rPr lang="en-ID" dirty="0">
                <a:effectLst/>
              </a:rPr>
              <a:t> variable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4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56470-91C1-7246-AF01-6EB87D631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TUJUAN PEMBELAJARAN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046F-4E70-C34D-80CB-4E3A72D64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sejarah</a:t>
            </a:r>
            <a:r>
              <a:rPr lang="en-US" sz="2800" dirty="0"/>
              <a:t> </a:t>
            </a:r>
            <a:r>
              <a:rPr lang="en-US" sz="2800" dirty="0" err="1"/>
              <a:t>munculnya</a:t>
            </a:r>
            <a:r>
              <a:rPr lang="en-US" sz="2800" dirty="0"/>
              <a:t> </a:t>
            </a:r>
            <a:r>
              <a:rPr lang="en-US" sz="2800" dirty="0" err="1"/>
              <a:t>sudut</a:t>
            </a:r>
            <a:r>
              <a:rPr lang="en-US" sz="2800" dirty="0"/>
              <a:t> </a:t>
            </a:r>
            <a:r>
              <a:rPr lang="en-US" sz="2800" dirty="0" err="1"/>
              <a:t>pandang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ekspresif</a:t>
            </a:r>
            <a:r>
              <a:rPr lang="en-US" sz="2800" dirty="0"/>
              <a:t>,</a:t>
            </a:r>
          </a:p>
          <a:p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hakikat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ekspresif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Mengetahui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ekspresif</a:t>
            </a:r>
            <a:r>
              <a:rPr lang="en-US" sz="2800" dirty="0"/>
              <a:t>,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terapan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ekspresif</a:t>
            </a:r>
            <a:r>
              <a:rPr lang="en-US" sz="2800" dirty="0"/>
              <a:t>.</a:t>
            </a:r>
            <a:endParaRPr lang="en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45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8667C7-A042-004D-91AE-707A27669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37103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601D-C5F3-7D4A-AB02-BF5E887B5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ekspresif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1A0A5-D17D-1845-9888-ABC203085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>
                <a:effectLst/>
              </a:rPr>
              <a:t>Berbicara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masalah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sastra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tentunya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tidak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terlepas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bahasan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mengenai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, Abrams (1979) </a:t>
            </a:r>
            <a:r>
              <a:rPr lang="en-US" dirty="0" err="1">
                <a:effectLst/>
              </a:rPr>
              <a:t>telah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membagi</a:t>
            </a:r>
            <a:r>
              <a:rPr lang="en-US" dirty="0">
                <a:effectLst/>
              </a:rPr>
              <a:t> model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empat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kelompok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besar</a:t>
            </a:r>
            <a:r>
              <a:rPr lang="en-US" dirty="0">
                <a:effectLst/>
              </a:rPr>
              <a:t>;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kelompok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tersebut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dipandang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sebagai</a:t>
            </a:r>
            <a:r>
              <a:rPr lang="en-US" dirty="0">
                <a:effectLst/>
              </a:rPr>
              <a:t> model yang </a:t>
            </a:r>
            <a:r>
              <a:rPr lang="en-US" dirty="0" err="1">
                <a:effectLst/>
              </a:rPr>
              <a:t>telah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mencakupi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keseluruhan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situasi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orientasi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sastra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Adapun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tersebut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yaitu</a:t>
            </a:r>
            <a:r>
              <a:rPr lang="en-US" dirty="0">
                <a:effectLst/>
              </a:rPr>
              <a:t>; </a:t>
            </a:r>
            <a:r>
              <a:rPr lang="en-US" i="1" dirty="0" err="1">
                <a:effectLst/>
              </a:rPr>
              <a:t>Pertama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ekspresif</a:t>
            </a:r>
            <a:r>
              <a:rPr lang="en-US" dirty="0">
                <a:effectLst/>
              </a:rPr>
              <a:t>; </a:t>
            </a:r>
            <a:r>
              <a:rPr lang="en-US" i="1" dirty="0" err="1">
                <a:effectLst/>
              </a:rPr>
              <a:t>kedua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pragmatic; </a:t>
            </a:r>
            <a:r>
              <a:rPr lang="en-US" i="1" dirty="0" err="1">
                <a:effectLst/>
              </a:rPr>
              <a:t>ketiga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mimetic; </a:t>
            </a:r>
            <a:r>
              <a:rPr lang="en-US" i="1" dirty="0" err="1">
                <a:effectLst/>
              </a:rPr>
              <a:t>keempat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objektif</a:t>
            </a:r>
            <a:r>
              <a:rPr lang="en-ID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15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F27D9-EAF1-ED4D-9E8F-B15D2062D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>
                <a:effectLst/>
              </a:rPr>
              <a:t>Dalam</a:t>
            </a:r>
            <a:r>
              <a:rPr lang="en-US" dirty="0">
                <a:effectLst/>
              </a:rPr>
              <a:t> Bab </a:t>
            </a:r>
            <a:r>
              <a:rPr lang="en-US" dirty="0" err="1">
                <a:effectLst/>
              </a:rPr>
              <a:t>ini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kita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memfokuskan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pada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yakni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Ekspresif</a:t>
            </a:r>
            <a:r>
              <a:rPr lang="en-US" dirty="0">
                <a:effectLst/>
              </a:rPr>
              <a:t>.  </a:t>
            </a:r>
            <a:r>
              <a:rPr lang="en-US" dirty="0" err="1">
                <a:effectLst/>
              </a:rPr>
              <a:t>Sebelum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membicarakan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mengenai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pengertian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ekspresif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maka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lebih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baik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kita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mengetahui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sejarah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bermulanya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pendekatan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ini</a:t>
            </a:r>
            <a:r>
              <a:rPr lang="en-US" dirty="0">
                <a:effectLst/>
              </a:rPr>
              <a:t>. </a:t>
            </a:r>
            <a:endParaRPr lang="en-ID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7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85600-912F-B64D-BC09-C16CB09D0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ekspresif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647CE-BAC6-E844-97F9-DD8939877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>
                <a:effectLst/>
              </a:rPr>
              <a:t>Pada</a:t>
            </a:r>
            <a:r>
              <a:rPr lang="en-US" dirty="0">
                <a:effectLst/>
              </a:rPr>
              <a:t> masa Yunani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Romawi</a:t>
            </a:r>
            <a:r>
              <a:rPr lang="en-US" b="1" dirty="0">
                <a:effectLst/>
              </a:rPr>
              <a:t> </a:t>
            </a:r>
            <a:r>
              <a:rPr lang="en-ID" dirty="0" err="1">
                <a:effectLst/>
              </a:rPr>
              <a:t>penonjolan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aspek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dimulai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seorang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ahli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Yunani </a:t>
            </a:r>
            <a:r>
              <a:rPr lang="en-ID" dirty="0" err="1">
                <a:effectLst/>
              </a:rPr>
              <a:t>Kuno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bernama</a:t>
            </a:r>
            <a:r>
              <a:rPr lang="en-ID" dirty="0">
                <a:effectLst/>
              </a:rPr>
              <a:t> Dionysius </a:t>
            </a:r>
            <a:r>
              <a:rPr lang="en-ID" dirty="0" err="1">
                <a:effectLst/>
              </a:rPr>
              <a:t>Casius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Longius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  </a:t>
            </a:r>
            <a:r>
              <a:rPr lang="en-ID" dirty="0" err="1">
                <a:effectLst/>
              </a:rPr>
              <a:t>bukunya</a:t>
            </a:r>
            <a:r>
              <a:rPr lang="en-ID" dirty="0">
                <a:effectLst/>
              </a:rPr>
              <a:t>  yang </a:t>
            </a:r>
            <a:r>
              <a:rPr lang="en-ID" dirty="0" err="1">
                <a:effectLst/>
              </a:rPr>
              <a:t>berjudul</a:t>
            </a:r>
            <a:r>
              <a:rPr lang="en-ID" dirty="0">
                <a:effectLst/>
              </a:rPr>
              <a:t> </a:t>
            </a:r>
            <a:r>
              <a:rPr lang="en-ID" i="1" dirty="0">
                <a:effectLst/>
              </a:rPr>
              <a:t>On the Sublime, </a:t>
            </a:r>
            <a:r>
              <a:rPr lang="en-ID" dirty="0" err="1">
                <a:effectLst/>
              </a:rPr>
              <a:t>Longius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menyatakan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bahwa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harus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mempunyai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gaya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bahasa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baik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falsafah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pemikiran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persoalan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agung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penting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harus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mempunyai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emosi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intens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terpelihara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serta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tahan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menghadapi</a:t>
            </a:r>
            <a:r>
              <a:rPr lang="en-ID" dirty="0">
                <a:effectLst/>
              </a:rPr>
              <a:t> zaman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6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0BFA3-0994-C840-98B4-DC623E83D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050" y="571500"/>
            <a:ext cx="9885361" cy="521970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D" dirty="0">
                <a:effectLst/>
              </a:rPr>
              <a:t>Hal </a:t>
            </a:r>
            <a:r>
              <a:rPr lang="en-ID" dirty="0" err="1">
                <a:effectLst/>
              </a:rPr>
              <a:t>seperti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menyebabkan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harus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mempunyai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konsep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jelas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jauh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dari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kebimbangan-kebimbangan</a:t>
            </a:r>
            <a:r>
              <a:rPr lang="en-ID" dirty="0">
                <a:effectLst/>
              </a:rPr>
              <a:t>. </a:t>
            </a:r>
            <a:r>
              <a:rPr lang="en-ID" dirty="0" err="1">
                <a:effectLst/>
              </a:rPr>
              <a:t>Jika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kemudian</a:t>
            </a:r>
            <a:r>
              <a:rPr lang="en-ID" dirty="0">
                <a:effectLst/>
              </a:rPr>
              <a:t> Plato </a:t>
            </a:r>
            <a:r>
              <a:rPr lang="en-ID" dirty="0" err="1">
                <a:effectLst/>
              </a:rPr>
              <a:t>mengungkapkan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bahwa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adalah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meniru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meneladani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ciptaan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Tuhan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maka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cukupkah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sampai</a:t>
            </a:r>
            <a:r>
              <a:rPr lang="en-ID" dirty="0">
                <a:effectLst/>
              </a:rPr>
              <a:t> di situ </a:t>
            </a:r>
            <a:r>
              <a:rPr lang="en-ID" dirty="0" err="1">
                <a:effectLst/>
              </a:rPr>
              <a:t>peran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seorang</a:t>
            </a:r>
            <a:r>
              <a:rPr lang="en-ID" dirty="0">
                <a:effectLst/>
              </a:rPr>
              <a:t>  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?.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dirty="0">
              <a:effectLst/>
            </a:endParaRPr>
          </a:p>
          <a:p>
            <a:pPr algn="just">
              <a:lnSpc>
                <a:spcPct val="150000"/>
              </a:lnSpc>
            </a:pPr>
            <a:r>
              <a:rPr lang="en-ID" dirty="0" err="1">
                <a:effectLst/>
              </a:rPr>
              <a:t>ternyata</a:t>
            </a:r>
            <a:r>
              <a:rPr lang="en-ID" dirty="0">
                <a:effectLst/>
              </a:rPr>
              <a:t> Aristoteles </a:t>
            </a:r>
            <a:r>
              <a:rPr lang="en-ID" dirty="0" err="1">
                <a:effectLst/>
              </a:rPr>
              <a:t>menolak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pendapat</a:t>
            </a:r>
            <a:r>
              <a:rPr lang="en-ID" dirty="0">
                <a:effectLst/>
              </a:rPr>
              <a:t> yang </a:t>
            </a:r>
            <a:r>
              <a:rPr lang="en-ID" dirty="0" err="1">
                <a:effectLst/>
              </a:rPr>
              <a:t>menyatakan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bahwa</a:t>
            </a:r>
            <a:r>
              <a:rPr lang="en-ID" dirty="0">
                <a:effectLst/>
              </a:rPr>
              <a:t>  </a:t>
            </a:r>
            <a:r>
              <a:rPr lang="en-ID" dirty="0" err="1">
                <a:effectLst/>
              </a:rPr>
              <a:t>posisi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hanya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berada</a:t>
            </a:r>
            <a:r>
              <a:rPr lang="en-ID" dirty="0">
                <a:effectLst/>
              </a:rPr>
              <a:t> di </a:t>
            </a:r>
            <a:r>
              <a:rPr lang="en-ID" dirty="0" err="1">
                <a:effectLst/>
              </a:rPr>
              <a:t>bawah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Tuhan</a:t>
            </a:r>
            <a:r>
              <a:rPr lang="en-ID" dirty="0">
                <a:effectLst/>
              </a:rPr>
              <a:t>. </a:t>
            </a:r>
            <a:r>
              <a:rPr lang="en-ID" dirty="0" err="1">
                <a:effectLst/>
              </a:rPr>
              <a:t>Menurutnya</a:t>
            </a:r>
            <a:r>
              <a:rPr lang="en-ID" dirty="0">
                <a:effectLst/>
              </a:rPr>
              <a:t>, </a:t>
            </a:r>
            <a:r>
              <a:rPr lang="en-ID" dirty="0" err="1">
                <a:effectLst/>
              </a:rPr>
              <a:t>ciptaan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Tuhan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hanyalah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tempat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bertolak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penciptaan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karyanya</a:t>
            </a:r>
            <a:r>
              <a:rPr lang="en-ID" dirty="0">
                <a:effectLst/>
              </a:rPr>
              <a:t>, 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daya</a:t>
            </a:r>
            <a:r>
              <a:rPr lang="en-ID" dirty="0">
                <a:effectLst/>
              </a:rPr>
              <a:t> khayal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kreativitas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dipunyai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justru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mampu</a:t>
            </a:r>
            <a:r>
              <a:rPr lang="en-ID" dirty="0">
                <a:effectLst/>
              </a:rPr>
              <a:t> </a:t>
            </a:r>
            <a:r>
              <a:rPr lang="en-ID" dirty="0" err="1">
                <a:effectLst/>
              </a:rPr>
              <a:t>menciptakan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lebih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kurang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terlepas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dari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alami</a:t>
            </a:r>
            <a:r>
              <a:rPr lang="en-ID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1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0D399-3926-474D-ACAC-A0676AAFF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4000" dirty="0" err="1">
                <a:effectLst/>
              </a:rPr>
              <a:t>munculnya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sudut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pandang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ekspresif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disebabkan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oleh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beberapa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alasan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sebagai</a:t>
            </a:r>
            <a:r>
              <a:rPr lang="en-ID" sz="4000" dirty="0">
                <a:effectLst/>
              </a:rPr>
              <a:t> </a:t>
            </a:r>
            <a:r>
              <a:rPr lang="en-ID" sz="4000" dirty="0" err="1">
                <a:effectLst/>
              </a:rPr>
              <a:t>berikut</a:t>
            </a:r>
            <a:r>
              <a:rPr lang="en-ID" sz="4000" dirty="0">
                <a:effectLst/>
              </a:rPr>
              <a:t>: </a:t>
            </a:r>
            <a:br>
              <a:rPr lang="en-ID" sz="4000" dirty="0">
                <a:effectLst/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E8DB1-18C9-0D44-A06C-6D1FC1D49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adalah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seseorang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cerdas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Kecerdasannya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dianggap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menjadi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filsafat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mengusai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cara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berpikir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manusia</a:t>
            </a:r>
            <a:r>
              <a:rPr lang="en-ID" dirty="0">
                <a:effectLst/>
              </a:rPr>
              <a:t>. </a:t>
            </a:r>
          </a:p>
          <a:p>
            <a:pPr lvl="0" algn="just">
              <a:lnSpc>
                <a:spcPct val="150000"/>
              </a:lnSpc>
            </a:pPr>
            <a:r>
              <a:rPr lang="en-ID" dirty="0">
                <a:effectLst/>
              </a:rPr>
              <a:t>Kata author </a:t>
            </a:r>
            <a:r>
              <a:rPr lang="en-ID" dirty="0" err="1">
                <a:effectLst/>
              </a:rPr>
              <a:t>bila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ditambah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akhiran</a:t>
            </a:r>
            <a:r>
              <a:rPr lang="en-ID" dirty="0">
                <a:effectLst/>
              </a:rPr>
              <a:t> –</a:t>
            </a:r>
            <a:r>
              <a:rPr lang="en-ID" i="1" dirty="0" err="1">
                <a:effectLst/>
              </a:rPr>
              <a:t>ity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berarti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berwenang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berkuasa</a:t>
            </a:r>
            <a:r>
              <a:rPr lang="en-ID" dirty="0">
                <a:effectLst/>
              </a:rPr>
              <a:t>. Hal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mengarah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pada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penguasaan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bahasa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tetapi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menghadirkan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melalui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bahasa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tidak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sama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sebenarnya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Meskipun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tidak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sama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itu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adalah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hakiki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bernilai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tinggi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orang lain </a:t>
            </a:r>
            <a:r>
              <a:rPr lang="en-ID" dirty="0" err="1">
                <a:effectLst/>
              </a:rPr>
              <a:t>dapat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bercermin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berdasarkan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kenyataan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tersebut</a:t>
            </a:r>
            <a:r>
              <a:rPr lang="en-ID" dirty="0">
                <a:effectLst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51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5639B-945F-694E-9C8B-CEC77155C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merupakan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seseorang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memiliki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kepekaan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terhadap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persoalan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mempunyai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wawasan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kemanusiaan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sangat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tinggi</a:t>
            </a:r>
            <a:r>
              <a:rPr lang="en-ID" dirty="0">
                <a:effectLst/>
              </a:rPr>
              <a:t>.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harus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memiliki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pemikiran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lebih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maju</a:t>
            </a:r>
            <a:r>
              <a:rPr lang="en-ID" dirty="0">
                <a:effectLst/>
              </a:rPr>
              <a:t>, </a:t>
            </a:r>
            <a:r>
              <a:rPr lang="en-ID" dirty="0" err="1">
                <a:effectLst/>
              </a:rPr>
              <a:t>meskipun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hadirnya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masyarakat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sering</a:t>
            </a:r>
            <a:r>
              <a:rPr lang="en-ID" dirty="0">
                <a:effectLst/>
              </a:rPr>
              <a:t> kali </a:t>
            </a:r>
            <a:r>
              <a:rPr lang="en-ID" dirty="0" err="1">
                <a:effectLst/>
              </a:rPr>
              <a:t>dipandang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memusingkan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lantaran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rumitnya</a:t>
            </a:r>
            <a:r>
              <a:rPr lang="en-ID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07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7CA40-C292-984D-A6C7-E8950D394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D" dirty="0">
                <a:effectLst/>
              </a:rPr>
              <a:t>Abrams, </a:t>
            </a:r>
            <a:r>
              <a:rPr lang="en-ID" dirty="0" err="1">
                <a:effectLst/>
              </a:rPr>
              <a:t>mendefinisikan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sebagai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kajian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yang </a:t>
            </a:r>
            <a:r>
              <a:rPr lang="en-ID" dirty="0" err="1">
                <a:effectLst/>
              </a:rPr>
              <a:t>menitik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beratkan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pada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perasaan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pengarang</a:t>
            </a:r>
            <a:r>
              <a:rPr lang="en-ID" dirty="0">
                <a:effectLst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kata lain,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ekspresif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ini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ialah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pendekatan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dalam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 yang </a:t>
            </a:r>
            <a:r>
              <a:rPr lang="en-ID" dirty="0" err="1">
                <a:effectLst/>
              </a:rPr>
              <a:t>memfokuskan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perhatiannya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pada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sastrawan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selaku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pencipta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karya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sastra</a:t>
            </a:r>
            <a:r>
              <a:rPr lang="en-ID" dirty="0">
                <a:effectLst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72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{CE09E821-5321-8745-9851-75ADB50DE126}tf10001070</Template>
  <TotalTime>72</TotalTime>
  <Words>853</Words>
  <Application>Microsoft Macintosh PowerPoint</Application>
  <PresentationFormat>Widescreen</PresentationFormat>
  <Paragraphs>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Rockwell</vt:lpstr>
      <vt:lpstr>Rockwell Condensed</vt:lpstr>
      <vt:lpstr>Rockwell Extra Bold</vt:lpstr>
      <vt:lpstr>Wingdings</vt:lpstr>
      <vt:lpstr>Wood Type</vt:lpstr>
      <vt:lpstr>MATERI 12  PENDEKATAN EKSPRESIF</vt:lpstr>
      <vt:lpstr>TUJUAN PEMBELAJARAN</vt:lpstr>
      <vt:lpstr>Hakikat pendekatan ekspresif</vt:lpstr>
      <vt:lpstr>PowerPoint Presentation</vt:lpstr>
      <vt:lpstr>Sejarah timbulnya pandangan ekspresif</vt:lpstr>
      <vt:lpstr>PowerPoint Presentation</vt:lpstr>
      <vt:lpstr>munculnya sudut pandang ekspresif disebabkan oleh beberapa alasan sebagai berikut:  </vt:lpstr>
      <vt:lpstr>PowerPoint Presentation</vt:lpstr>
      <vt:lpstr>PowerPoint Presentation</vt:lpstr>
      <vt:lpstr>PowerPoint Presentation</vt:lpstr>
      <vt:lpstr>PowerPoint Presentation</vt:lpstr>
      <vt:lpstr>PRINSIP UMUM PENDEKATAN EKSPRESIF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RANGKUMAN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EKSPRESIF</dc:title>
  <dc:creator>Microsoft Office User</dc:creator>
  <cp:lastModifiedBy>Microsoft Office User</cp:lastModifiedBy>
  <cp:revision>7</cp:revision>
  <dcterms:created xsi:type="dcterms:W3CDTF">2024-06-14T09:36:54Z</dcterms:created>
  <dcterms:modified xsi:type="dcterms:W3CDTF">2024-07-21T06:14:47Z</dcterms:modified>
</cp:coreProperties>
</file>