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Lst>
  <p:sldSz cx="18288000" cy="10287000"/>
  <p:notesSz cx="6858000" cy="9144000"/>
  <p:embeddedFontLst>
    <p:embeddedFont>
      <p:font typeface="Margin" charset="1" panose="00000000000000000000"/>
      <p:regular r:id="rId17"/>
    </p:embeddedFont>
    <p:embeddedFont>
      <p:font typeface="Alice Bold" charset="1" panose="00000500000000000000"/>
      <p:regular r:id="rId18"/>
    </p:embeddedFont>
    <p:embeddedFont>
      <p:font typeface="Alice" charset="1" panose="00000500000000000000"/>
      <p:regular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png" Type="http://schemas.openxmlformats.org/officeDocument/2006/relationships/image"/><Relationship Id="rId11" Target="../media/image10.png" Type="http://schemas.openxmlformats.org/officeDocument/2006/relationships/image"/><Relationship Id="rId2" Target="../media/image1.png" Type="http://schemas.openxmlformats.org/officeDocument/2006/relationships/image"/><Relationship Id="rId3" Target="../media/image2.png" Type="http://schemas.openxmlformats.org/officeDocument/2006/relationships/image"/><Relationship Id="rId4" Target="../media/image3.png" Type="http://schemas.openxmlformats.org/officeDocument/2006/relationships/image"/><Relationship Id="rId5" Target="../media/image4.png" Type="http://schemas.openxmlformats.org/officeDocument/2006/relationships/image"/><Relationship Id="rId6" Target="../media/image5.png" Type="http://schemas.openxmlformats.org/officeDocument/2006/relationships/image"/><Relationship Id="rId7" Target="../media/image6.png" Type="http://schemas.openxmlformats.org/officeDocument/2006/relationships/image"/><Relationship Id="rId8" Target="../media/image7.png" Type="http://schemas.openxmlformats.org/officeDocument/2006/relationships/image"/><Relationship Id="rId9" Target="../media/image8.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 Id="rId4" Target="../media/image3.png" Type="http://schemas.openxmlformats.org/officeDocument/2006/relationships/image"/><Relationship Id="rId5" Target="../media/image4.png" Type="http://schemas.openxmlformats.org/officeDocument/2006/relationships/image"/><Relationship Id="rId6" Target="../media/image5.png" Type="http://schemas.openxmlformats.org/officeDocument/2006/relationships/image"/><Relationship Id="rId7" Target="../media/image6.png" Type="http://schemas.openxmlformats.org/officeDocument/2006/relationships/image"/><Relationship Id="rId8" Target="../media/image7.png" Type="http://schemas.openxmlformats.org/officeDocument/2006/relationships/image"/><Relationship Id="rId9" Target="../media/image10.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5.png" Type="http://schemas.openxmlformats.org/officeDocument/2006/relationships/image"/><Relationship Id="rId11" Target="../media/image9.png" Type="http://schemas.openxmlformats.org/officeDocument/2006/relationships/image"/><Relationship Id="rId2" Target="../media/image1.png" Type="http://schemas.openxmlformats.org/officeDocument/2006/relationships/image"/><Relationship Id="rId3" Target="../media/image5.png" Type="http://schemas.openxmlformats.org/officeDocument/2006/relationships/image"/><Relationship Id="rId4" Target="../media/image7.png" Type="http://schemas.openxmlformats.org/officeDocument/2006/relationships/image"/><Relationship Id="rId5" Target="../media/image11.png" Type="http://schemas.openxmlformats.org/officeDocument/2006/relationships/image"/><Relationship Id="rId6" Target="../media/image12.svg" Type="http://schemas.openxmlformats.org/officeDocument/2006/relationships/image"/><Relationship Id="rId7" Target="../media/image10.png" Type="http://schemas.openxmlformats.org/officeDocument/2006/relationships/image"/><Relationship Id="rId8" Target="../media/image13.png" Type="http://schemas.openxmlformats.org/officeDocument/2006/relationships/image"/><Relationship Id="rId9" Target="../media/image14.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7.png" Type="http://schemas.openxmlformats.org/officeDocument/2006/relationships/image"/><Relationship Id="rId2" Target="../media/image1.png" Type="http://schemas.openxmlformats.org/officeDocument/2006/relationships/image"/><Relationship Id="rId3" Target="../media/image16.png" Type="http://schemas.openxmlformats.org/officeDocument/2006/relationships/image"/><Relationship Id="rId4" Target="../media/image5.png" Type="http://schemas.openxmlformats.org/officeDocument/2006/relationships/image"/><Relationship Id="rId5" Target="../media/image7.png" Type="http://schemas.openxmlformats.org/officeDocument/2006/relationships/image"/><Relationship Id="rId6" Target="../media/image15.png" Type="http://schemas.openxmlformats.org/officeDocument/2006/relationships/image"/><Relationship Id="rId7" Target="../media/image13.png" Type="http://schemas.openxmlformats.org/officeDocument/2006/relationships/image"/><Relationship Id="rId8" Target="../media/image11.png" Type="http://schemas.openxmlformats.org/officeDocument/2006/relationships/image"/><Relationship Id="rId9" Target="../media/image12.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5.png" Type="http://schemas.openxmlformats.org/officeDocument/2006/relationships/image"/><Relationship Id="rId4" Target="../media/image7.png" Type="http://schemas.openxmlformats.org/officeDocument/2006/relationships/image"/><Relationship Id="rId5" Target="../media/image18.png" Type="http://schemas.openxmlformats.org/officeDocument/2006/relationships/image"/><Relationship Id="rId6" Target="../media/image16.png" Type="http://schemas.openxmlformats.org/officeDocument/2006/relationships/image"/><Relationship Id="rId7" Target="../media/image17.png" Type="http://schemas.openxmlformats.org/officeDocument/2006/relationships/image"/><Relationship Id="rId8" Target="../media/image19.png" Type="http://schemas.openxmlformats.org/officeDocument/2006/relationships/image"/><Relationship Id="rId9" Target="../media/image20.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18.png" Type="http://schemas.openxmlformats.org/officeDocument/2006/relationships/image"/><Relationship Id="rId4" Target="../media/image16.png" Type="http://schemas.openxmlformats.org/officeDocument/2006/relationships/image"/><Relationship Id="rId5" Target="../media/image21.png" Type="http://schemas.openxmlformats.org/officeDocument/2006/relationships/image"/><Relationship Id="rId6" Target="../media/image13.png" Type="http://schemas.openxmlformats.org/officeDocument/2006/relationships/image"/><Relationship Id="rId7" Target="../media/image15.png" Type="http://schemas.openxmlformats.org/officeDocument/2006/relationships/image"/><Relationship Id="rId8" Target="../media/image19.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18.png" Type="http://schemas.openxmlformats.org/officeDocument/2006/relationships/image"/><Relationship Id="rId4" Target="../media/image16.png" Type="http://schemas.openxmlformats.org/officeDocument/2006/relationships/image"/><Relationship Id="rId5" Target="../media/image13.png" Type="http://schemas.openxmlformats.org/officeDocument/2006/relationships/image"/><Relationship Id="rId6" Target="../media/image15.png" Type="http://schemas.openxmlformats.org/officeDocument/2006/relationships/image"/><Relationship Id="rId7" Target="../media/image19.png" Type="http://schemas.openxmlformats.org/officeDocument/2006/relationships/image"/><Relationship Id="rId8" Target="../media/image14.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7.png" Type="http://schemas.openxmlformats.org/officeDocument/2006/relationships/image"/><Relationship Id="rId2" Target="../media/image1.png" Type="http://schemas.openxmlformats.org/officeDocument/2006/relationships/image"/><Relationship Id="rId3" Target="../media/image16.png" Type="http://schemas.openxmlformats.org/officeDocument/2006/relationships/image"/><Relationship Id="rId4" Target="../media/image5.png" Type="http://schemas.openxmlformats.org/officeDocument/2006/relationships/image"/><Relationship Id="rId5" Target="../media/image7.png" Type="http://schemas.openxmlformats.org/officeDocument/2006/relationships/image"/><Relationship Id="rId6" Target="../media/image15.png" Type="http://schemas.openxmlformats.org/officeDocument/2006/relationships/image"/><Relationship Id="rId7" Target="../media/image13.png" Type="http://schemas.openxmlformats.org/officeDocument/2006/relationships/image"/><Relationship Id="rId8" Target="../media/image11.png" Type="http://schemas.openxmlformats.org/officeDocument/2006/relationships/image"/><Relationship Id="rId9" Target="../media/image12.sv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5.png" Type="http://schemas.openxmlformats.org/officeDocument/2006/relationships/image"/><Relationship Id="rId4" Target="../media/image7.png" Type="http://schemas.openxmlformats.org/officeDocument/2006/relationships/image"/><Relationship Id="rId5" Target="../media/image18.png" Type="http://schemas.openxmlformats.org/officeDocument/2006/relationships/image"/><Relationship Id="rId6" Target="../media/image16.png" Type="http://schemas.openxmlformats.org/officeDocument/2006/relationships/image"/><Relationship Id="rId7" Target="../media/image17.png" Type="http://schemas.openxmlformats.org/officeDocument/2006/relationships/image"/><Relationship Id="rId8" Target="../media/image19.png" Type="http://schemas.openxmlformats.org/officeDocument/2006/relationships/image"/><Relationship Id="rId9" Target="../media/image20.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5.png" Type="http://schemas.openxmlformats.org/officeDocument/2006/relationships/image"/><Relationship Id="rId4" Target="../media/image7.png" Type="http://schemas.openxmlformats.org/officeDocument/2006/relationships/image"/><Relationship Id="rId5" Target="../media/image18.png" Type="http://schemas.openxmlformats.org/officeDocument/2006/relationships/image"/><Relationship Id="rId6" Target="../media/image19.png" Type="http://schemas.openxmlformats.org/officeDocument/2006/relationships/image"/><Relationship Id="rId7" Target="../media/image8.png" Type="http://schemas.openxmlformats.org/officeDocument/2006/relationships/image"/><Relationship Id="rId8" Target="../media/image20.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38888" r="0" b="-38888"/>
            </a:stretch>
          </a:blipFill>
        </p:spPr>
      </p:sp>
      <p:sp>
        <p:nvSpPr>
          <p:cNvPr name="Freeform 3" id="3"/>
          <p:cNvSpPr/>
          <p:nvPr/>
        </p:nvSpPr>
        <p:spPr>
          <a:xfrm flipH="false" flipV="false" rot="0">
            <a:off x="-391432" y="-1477780"/>
            <a:ext cx="6026263" cy="5954701"/>
          </a:xfrm>
          <a:custGeom>
            <a:avLst/>
            <a:gdLst/>
            <a:ahLst/>
            <a:cxnLst/>
            <a:rect r="r" b="b" t="t" l="l"/>
            <a:pathLst>
              <a:path h="5954701" w="6026263">
                <a:moveTo>
                  <a:pt x="0" y="0"/>
                </a:moveTo>
                <a:lnTo>
                  <a:pt x="6026263" y="0"/>
                </a:lnTo>
                <a:lnTo>
                  <a:pt x="6026263" y="5954701"/>
                </a:lnTo>
                <a:lnTo>
                  <a:pt x="0" y="5954701"/>
                </a:lnTo>
                <a:lnTo>
                  <a:pt x="0" y="0"/>
                </a:lnTo>
                <a:close/>
              </a:path>
            </a:pathLst>
          </a:custGeom>
          <a:blipFill>
            <a:blip r:embed="rId3"/>
            <a:stretch>
              <a:fillRect l="0" t="0" r="0" b="0"/>
            </a:stretch>
          </a:blipFill>
        </p:spPr>
      </p:sp>
      <p:sp>
        <p:nvSpPr>
          <p:cNvPr name="Freeform 4" id="4"/>
          <p:cNvSpPr/>
          <p:nvPr/>
        </p:nvSpPr>
        <p:spPr>
          <a:xfrm flipH="false" flipV="false" rot="0">
            <a:off x="3583028" y="1028700"/>
            <a:ext cx="11121945" cy="8229600"/>
          </a:xfrm>
          <a:custGeom>
            <a:avLst/>
            <a:gdLst/>
            <a:ahLst/>
            <a:cxnLst/>
            <a:rect r="r" b="b" t="t" l="l"/>
            <a:pathLst>
              <a:path h="8229600" w="11121945">
                <a:moveTo>
                  <a:pt x="0" y="0"/>
                </a:moveTo>
                <a:lnTo>
                  <a:pt x="11121944" y="0"/>
                </a:lnTo>
                <a:lnTo>
                  <a:pt x="11121944" y="8229600"/>
                </a:lnTo>
                <a:lnTo>
                  <a:pt x="0" y="8229600"/>
                </a:lnTo>
                <a:lnTo>
                  <a:pt x="0" y="0"/>
                </a:lnTo>
                <a:close/>
              </a:path>
            </a:pathLst>
          </a:custGeom>
          <a:blipFill>
            <a:blip r:embed="rId4"/>
            <a:stretch>
              <a:fillRect l="0" t="0" r="0" b="0"/>
            </a:stretch>
          </a:blipFill>
        </p:spPr>
      </p:sp>
      <p:sp>
        <p:nvSpPr>
          <p:cNvPr name="Freeform 5" id="5"/>
          <p:cNvSpPr/>
          <p:nvPr/>
        </p:nvSpPr>
        <p:spPr>
          <a:xfrm flipH="false" flipV="false" rot="0">
            <a:off x="4016523" y="1028700"/>
            <a:ext cx="10254953" cy="8229600"/>
          </a:xfrm>
          <a:custGeom>
            <a:avLst/>
            <a:gdLst/>
            <a:ahLst/>
            <a:cxnLst/>
            <a:rect r="r" b="b" t="t" l="l"/>
            <a:pathLst>
              <a:path h="8229600" w="10254953">
                <a:moveTo>
                  <a:pt x="0" y="0"/>
                </a:moveTo>
                <a:lnTo>
                  <a:pt x="10254954" y="0"/>
                </a:lnTo>
                <a:lnTo>
                  <a:pt x="10254954" y="8229600"/>
                </a:lnTo>
                <a:lnTo>
                  <a:pt x="0" y="8229600"/>
                </a:lnTo>
                <a:lnTo>
                  <a:pt x="0" y="0"/>
                </a:lnTo>
                <a:close/>
              </a:path>
            </a:pathLst>
          </a:custGeom>
          <a:blipFill>
            <a:blip r:embed="rId5"/>
            <a:stretch>
              <a:fillRect l="0" t="0" r="0" b="0"/>
            </a:stretch>
          </a:blipFill>
        </p:spPr>
      </p:sp>
      <p:sp>
        <p:nvSpPr>
          <p:cNvPr name="Freeform 6" id="6"/>
          <p:cNvSpPr/>
          <p:nvPr/>
        </p:nvSpPr>
        <p:spPr>
          <a:xfrm flipH="false" flipV="false" rot="-265061">
            <a:off x="6275158" y="8306645"/>
            <a:ext cx="14060361" cy="2337535"/>
          </a:xfrm>
          <a:custGeom>
            <a:avLst/>
            <a:gdLst/>
            <a:ahLst/>
            <a:cxnLst/>
            <a:rect r="r" b="b" t="t" l="l"/>
            <a:pathLst>
              <a:path h="2337535" w="14060361">
                <a:moveTo>
                  <a:pt x="0" y="0"/>
                </a:moveTo>
                <a:lnTo>
                  <a:pt x="14060361" y="0"/>
                </a:lnTo>
                <a:lnTo>
                  <a:pt x="14060361" y="2337535"/>
                </a:lnTo>
                <a:lnTo>
                  <a:pt x="0" y="2337535"/>
                </a:lnTo>
                <a:lnTo>
                  <a:pt x="0" y="0"/>
                </a:lnTo>
                <a:close/>
              </a:path>
            </a:pathLst>
          </a:custGeom>
          <a:blipFill>
            <a:blip r:embed="rId6"/>
            <a:stretch>
              <a:fillRect l="0" t="0" r="0" b="0"/>
            </a:stretch>
          </a:blipFill>
        </p:spPr>
      </p:sp>
      <p:sp>
        <p:nvSpPr>
          <p:cNvPr name="Freeform 7" id="7"/>
          <p:cNvSpPr/>
          <p:nvPr/>
        </p:nvSpPr>
        <p:spPr>
          <a:xfrm flipH="false" flipV="false" rot="-1159309">
            <a:off x="-6341899" y="-320469"/>
            <a:ext cx="16230600" cy="2698337"/>
          </a:xfrm>
          <a:custGeom>
            <a:avLst/>
            <a:gdLst/>
            <a:ahLst/>
            <a:cxnLst/>
            <a:rect r="r" b="b" t="t" l="l"/>
            <a:pathLst>
              <a:path h="2698337" w="16230600">
                <a:moveTo>
                  <a:pt x="0" y="0"/>
                </a:moveTo>
                <a:lnTo>
                  <a:pt x="16230600" y="0"/>
                </a:lnTo>
                <a:lnTo>
                  <a:pt x="16230600" y="2698338"/>
                </a:lnTo>
                <a:lnTo>
                  <a:pt x="0" y="2698338"/>
                </a:lnTo>
                <a:lnTo>
                  <a:pt x="0" y="0"/>
                </a:lnTo>
                <a:close/>
              </a:path>
            </a:pathLst>
          </a:custGeom>
          <a:blipFill>
            <a:blip r:embed="rId6"/>
            <a:stretch>
              <a:fillRect l="0" t="0" r="0" b="0"/>
            </a:stretch>
          </a:blipFill>
        </p:spPr>
      </p:sp>
      <p:sp>
        <p:nvSpPr>
          <p:cNvPr name="Freeform 8" id="8"/>
          <p:cNvSpPr/>
          <p:nvPr/>
        </p:nvSpPr>
        <p:spPr>
          <a:xfrm flipH="false" flipV="false" rot="-1828558">
            <a:off x="14669476" y="4770082"/>
            <a:ext cx="3860506" cy="4825632"/>
          </a:xfrm>
          <a:custGeom>
            <a:avLst/>
            <a:gdLst/>
            <a:ahLst/>
            <a:cxnLst/>
            <a:rect r="r" b="b" t="t" l="l"/>
            <a:pathLst>
              <a:path h="4825632" w="3860506">
                <a:moveTo>
                  <a:pt x="0" y="0"/>
                </a:moveTo>
                <a:lnTo>
                  <a:pt x="3860506" y="0"/>
                </a:lnTo>
                <a:lnTo>
                  <a:pt x="3860506" y="4825632"/>
                </a:lnTo>
                <a:lnTo>
                  <a:pt x="0" y="4825632"/>
                </a:lnTo>
                <a:lnTo>
                  <a:pt x="0" y="0"/>
                </a:lnTo>
                <a:close/>
              </a:path>
            </a:pathLst>
          </a:custGeom>
          <a:blipFill>
            <a:blip r:embed="rId7"/>
            <a:stretch>
              <a:fillRect l="0" t="0" r="0" b="0"/>
            </a:stretch>
          </a:blipFill>
        </p:spPr>
      </p:sp>
      <p:sp>
        <p:nvSpPr>
          <p:cNvPr name="Freeform 9" id="9"/>
          <p:cNvSpPr/>
          <p:nvPr/>
        </p:nvSpPr>
        <p:spPr>
          <a:xfrm flipH="false" flipV="false" rot="245102">
            <a:off x="9142716" y="8159437"/>
            <a:ext cx="11124513" cy="4255126"/>
          </a:xfrm>
          <a:custGeom>
            <a:avLst/>
            <a:gdLst/>
            <a:ahLst/>
            <a:cxnLst/>
            <a:rect r="r" b="b" t="t" l="l"/>
            <a:pathLst>
              <a:path h="4255126" w="11124513">
                <a:moveTo>
                  <a:pt x="0" y="0"/>
                </a:moveTo>
                <a:lnTo>
                  <a:pt x="11124513" y="0"/>
                </a:lnTo>
                <a:lnTo>
                  <a:pt x="11124513" y="4255126"/>
                </a:lnTo>
                <a:lnTo>
                  <a:pt x="0" y="4255126"/>
                </a:lnTo>
                <a:lnTo>
                  <a:pt x="0" y="0"/>
                </a:lnTo>
                <a:close/>
              </a:path>
            </a:pathLst>
          </a:custGeom>
          <a:blipFill>
            <a:blip r:embed="rId8"/>
            <a:stretch>
              <a:fillRect l="0" t="0" r="0" b="0"/>
            </a:stretch>
          </a:blipFill>
        </p:spPr>
      </p:sp>
      <p:sp>
        <p:nvSpPr>
          <p:cNvPr name="Freeform 10" id="10"/>
          <p:cNvSpPr/>
          <p:nvPr/>
        </p:nvSpPr>
        <p:spPr>
          <a:xfrm flipH="false" flipV="false" rot="0">
            <a:off x="-7935708" y="-5179504"/>
            <a:ext cx="16230600" cy="6208204"/>
          </a:xfrm>
          <a:custGeom>
            <a:avLst/>
            <a:gdLst/>
            <a:ahLst/>
            <a:cxnLst/>
            <a:rect r="r" b="b" t="t" l="l"/>
            <a:pathLst>
              <a:path h="6208204" w="16230600">
                <a:moveTo>
                  <a:pt x="0" y="0"/>
                </a:moveTo>
                <a:lnTo>
                  <a:pt x="16230600" y="0"/>
                </a:lnTo>
                <a:lnTo>
                  <a:pt x="16230600" y="6208204"/>
                </a:lnTo>
                <a:lnTo>
                  <a:pt x="0" y="6208204"/>
                </a:lnTo>
                <a:lnTo>
                  <a:pt x="0" y="0"/>
                </a:lnTo>
                <a:close/>
              </a:path>
            </a:pathLst>
          </a:custGeom>
          <a:blipFill>
            <a:blip r:embed="rId8"/>
            <a:stretch>
              <a:fillRect l="0" t="0" r="0" b="0"/>
            </a:stretch>
          </a:blipFill>
        </p:spPr>
      </p:sp>
      <p:sp>
        <p:nvSpPr>
          <p:cNvPr name="Freeform 11" id="11"/>
          <p:cNvSpPr/>
          <p:nvPr/>
        </p:nvSpPr>
        <p:spPr>
          <a:xfrm flipH="false" flipV="false" rot="-383624">
            <a:off x="-589822" y="6374526"/>
            <a:ext cx="5642579" cy="4267200"/>
          </a:xfrm>
          <a:custGeom>
            <a:avLst/>
            <a:gdLst/>
            <a:ahLst/>
            <a:cxnLst/>
            <a:rect r="r" b="b" t="t" l="l"/>
            <a:pathLst>
              <a:path h="4267200" w="5642579">
                <a:moveTo>
                  <a:pt x="0" y="0"/>
                </a:moveTo>
                <a:lnTo>
                  <a:pt x="5642579" y="0"/>
                </a:lnTo>
                <a:lnTo>
                  <a:pt x="5642579" y="4267200"/>
                </a:lnTo>
                <a:lnTo>
                  <a:pt x="0" y="4267200"/>
                </a:lnTo>
                <a:lnTo>
                  <a:pt x="0" y="0"/>
                </a:lnTo>
                <a:close/>
              </a:path>
            </a:pathLst>
          </a:custGeom>
          <a:blipFill>
            <a:blip r:embed="rId9"/>
            <a:stretch>
              <a:fillRect l="0" t="0" r="0" b="0"/>
            </a:stretch>
          </a:blipFill>
        </p:spPr>
      </p:sp>
      <p:sp>
        <p:nvSpPr>
          <p:cNvPr name="Freeform 12" id="12"/>
          <p:cNvSpPr/>
          <p:nvPr/>
        </p:nvSpPr>
        <p:spPr>
          <a:xfrm flipH="false" flipV="false" rot="-1258161">
            <a:off x="16117847" y="1645801"/>
            <a:ext cx="963763" cy="1095185"/>
          </a:xfrm>
          <a:custGeom>
            <a:avLst/>
            <a:gdLst/>
            <a:ahLst/>
            <a:cxnLst/>
            <a:rect r="r" b="b" t="t" l="l"/>
            <a:pathLst>
              <a:path h="1095185" w="963763">
                <a:moveTo>
                  <a:pt x="0" y="0"/>
                </a:moveTo>
                <a:lnTo>
                  <a:pt x="963763" y="0"/>
                </a:lnTo>
                <a:lnTo>
                  <a:pt x="963763" y="1095185"/>
                </a:lnTo>
                <a:lnTo>
                  <a:pt x="0" y="1095185"/>
                </a:lnTo>
                <a:lnTo>
                  <a:pt x="0" y="0"/>
                </a:lnTo>
                <a:close/>
              </a:path>
            </a:pathLst>
          </a:custGeom>
          <a:blipFill>
            <a:blip r:embed="rId10"/>
            <a:stretch>
              <a:fillRect l="0" t="0" r="0" b="0"/>
            </a:stretch>
          </a:blipFill>
        </p:spPr>
      </p:sp>
      <p:sp>
        <p:nvSpPr>
          <p:cNvPr name="Freeform 13" id="13"/>
          <p:cNvSpPr/>
          <p:nvPr/>
        </p:nvSpPr>
        <p:spPr>
          <a:xfrm flipH="false" flipV="false" rot="-4580957">
            <a:off x="13227258" y="697578"/>
            <a:ext cx="2088438" cy="2257771"/>
          </a:xfrm>
          <a:custGeom>
            <a:avLst/>
            <a:gdLst/>
            <a:ahLst/>
            <a:cxnLst/>
            <a:rect r="r" b="b" t="t" l="l"/>
            <a:pathLst>
              <a:path h="2257771" w="2088438">
                <a:moveTo>
                  <a:pt x="0" y="0"/>
                </a:moveTo>
                <a:lnTo>
                  <a:pt x="2088438" y="0"/>
                </a:lnTo>
                <a:lnTo>
                  <a:pt x="2088438" y="2257771"/>
                </a:lnTo>
                <a:lnTo>
                  <a:pt x="0" y="2257771"/>
                </a:lnTo>
                <a:lnTo>
                  <a:pt x="0" y="0"/>
                </a:lnTo>
                <a:close/>
              </a:path>
            </a:pathLst>
          </a:custGeom>
          <a:blipFill>
            <a:blip r:embed="rId11"/>
            <a:stretch>
              <a:fillRect l="0" t="0" r="0" b="0"/>
            </a:stretch>
          </a:blipFill>
        </p:spPr>
      </p:sp>
      <p:sp>
        <p:nvSpPr>
          <p:cNvPr name="TextBox 14" id="14"/>
          <p:cNvSpPr txBox="true"/>
          <p:nvPr/>
        </p:nvSpPr>
        <p:spPr>
          <a:xfrm rot="0">
            <a:off x="3755402" y="4876927"/>
            <a:ext cx="11441008" cy="3973311"/>
          </a:xfrm>
          <a:prstGeom prst="rect">
            <a:avLst/>
          </a:prstGeom>
        </p:spPr>
        <p:txBody>
          <a:bodyPr anchor="t" rtlCol="false" tIns="0" lIns="0" bIns="0" rIns="0">
            <a:spAutoFit/>
          </a:bodyPr>
          <a:lstStyle/>
          <a:p>
            <a:pPr algn="ctr">
              <a:lnSpc>
                <a:spcPts val="9946"/>
              </a:lnSpc>
            </a:pPr>
            <a:r>
              <a:rPr lang="en-US" sz="14627">
                <a:solidFill>
                  <a:srgbClr val="5D3E18"/>
                </a:solidFill>
                <a:latin typeface="Margin"/>
                <a:ea typeface="Margin"/>
                <a:cs typeface="Margin"/>
                <a:sym typeface="Margin"/>
              </a:rPr>
              <a:t>Perancangan</a:t>
            </a:r>
          </a:p>
          <a:p>
            <a:pPr algn="ctr">
              <a:lnSpc>
                <a:spcPts val="9946"/>
              </a:lnSpc>
            </a:pPr>
            <a:r>
              <a:rPr lang="en-US" sz="14627">
                <a:solidFill>
                  <a:srgbClr val="5D3E18"/>
                </a:solidFill>
                <a:latin typeface="Margin"/>
                <a:ea typeface="Margin"/>
                <a:cs typeface="Margin"/>
                <a:sym typeface="Margin"/>
              </a:rPr>
              <a:t>Bisnis</a:t>
            </a:r>
          </a:p>
          <a:p>
            <a:pPr algn="ctr">
              <a:lnSpc>
                <a:spcPts val="9946"/>
              </a:lnSpc>
            </a:pP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38888" r="0" b="-38888"/>
            </a:stretch>
          </a:blipFill>
        </p:spPr>
      </p:sp>
      <p:sp>
        <p:nvSpPr>
          <p:cNvPr name="Freeform 3" id="3"/>
          <p:cNvSpPr/>
          <p:nvPr/>
        </p:nvSpPr>
        <p:spPr>
          <a:xfrm flipH="false" flipV="false" rot="0">
            <a:off x="-391432" y="-1477780"/>
            <a:ext cx="6026263" cy="5954701"/>
          </a:xfrm>
          <a:custGeom>
            <a:avLst/>
            <a:gdLst/>
            <a:ahLst/>
            <a:cxnLst/>
            <a:rect r="r" b="b" t="t" l="l"/>
            <a:pathLst>
              <a:path h="5954701" w="6026263">
                <a:moveTo>
                  <a:pt x="0" y="0"/>
                </a:moveTo>
                <a:lnTo>
                  <a:pt x="6026263" y="0"/>
                </a:lnTo>
                <a:lnTo>
                  <a:pt x="6026263" y="5954701"/>
                </a:lnTo>
                <a:lnTo>
                  <a:pt x="0" y="5954701"/>
                </a:lnTo>
                <a:lnTo>
                  <a:pt x="0" y="0"/>
                </a:lnTo>
                <a:close/>
              </a:path>
            </a:pathLst>
          </a:custGeom>
          <a:blipFill>
            <a:blip r:embed="rId3"/>
            <a:stretch>
              <a:fillRect l="0" t="0" r="0" b="0"/>
            </a:stretch>
          </a:blipFill>
        </p:spPr>
      </p:sp>
      <p:sp>
        <p:nvSpPr>
          <p:cNvPr name="Freeform 4" id="4"/>
          <p:cNvSpPr/>
          <p:nvPr/>
        </p:nvSpPr>
        <p:spPr>
          <a:xfrm flipH="false" flipV="false" rot="0">
            <a:off x="3583028" y="1028700"/>
            <a:ext cx="11121945" cy="8229600"/>
          </a:xfrm>
          <a:custGeom>
            <a:avLst/>
            <a:gdLst/>
            <a:ahLst/>
            <a:cxnLst/>
            <a:rect r="r" b="b" t="t" l="l"/>
            <a:pathLst>
              <a:path h="8229600" w="11121945">
                <a:moveTo>
                  <a:pt x="0" y="0"/>
                </a:moveTo>
                <a:lnTo>
                  <a:pt x="11121944" y="0"/>
                </a:lnTo>
                <a:lnTo>
                  <a:pt x="11121944" y="8229600"/>
                </a:lnTo>
                <a:lnTo>
                  <a:pt x="0" y="8229600"/>
                </a:lnTo>
                <a:lnTo>
                  <a:pt x="0" y="0"/>
                </a:lnTo>
                <a:close/>
              </a:path>
            </a:pathLst>
          </a:custGeom>
          <a:blipFill>
            <a:blip r:embed="rId4"/>
            <a:stretch>
              <a:fillRect l="0" t="0" r="0" b="0"/>
            </a:stretch>
          </a:blipFill>
        </p:spPr>
      </p:sp>
      <p:sp>
        <p:nvSpPr>
          <p:cNvPr name="Freeform 5" id="5"/>
          <p:cNvSpPr/>
          <p:nvPr/>
        </p:nvSpPr>
        <p:spPr>
          <a:xfrm flipH="false" flipV="false" rot="0">
            <a:off x="4016523" y="1028700"/>
            <a:ext cx="10254953" cy="8229600"/>
          </a:xfrm>
          <a:custGeom>
            <a:avLst/>
            <a:gdLst/>
            <a:ahLst/>
            <a:cxnLst/>
            <a:rect r="r" b="b" t="t" l="l"/>
            <a:pathLst>
              <a:path h="8229600" w="10254953">
                <a:moveTo>
                  <a:pt x="0" y="0"/>
                </a:moveTo>
                <a:lnTo>
                  <a:pt x="10254954" y="0"/>
                </a:lnTo>
                <a:lnTo>
                  <a:pt x="10254954" y="8229600"/>
                </a:lnTo>
                <a:lnTo>
                  <a:pt x="0" y="8229600"/>
                </a:lnTo>
                <a:lnTo>
                  <a:pt x="0" y="0"/>
                </a:lnTo>
                <a:close/>
              </a:path>
            </a:pathLst>
          </a:custGeom>
          <a:blipFill>
            <a:blip r:embed="rId5"/>
            <a:stretch>
              <a:fillRect l="0" t="0" r="0" b="0"/>
            </a:stretch>
          </a:blipFill>
        </p:spPr>
      </p:sp>
      <p:sp>
        <p:nvSpPr>
          <p:cNvPr name="Freeform 6" id="6"/>
          <p:cNvSpPr/>
          <p:nvPr/>
        </p:nvSpPr>
        <p:spPr>
          <a:xfrm flipH="false" flipV="false" rot="-1159309">
            <a:off x="-6341899" y="-320469"/>
            <a:ext cx="16230600" cy="2698337"/>
          </a:xfrm>
          <a:custGeom>
            <a:avLst/>
            <a:gdLst/>
            <a:ahLst/>
            <a:cxnLst/>
            <a:rect r="r" b="b" t="t" l="l"/>
            <a:pathLst>
              <a:path h="2698337" w="16230600">
                <a:moveTo>
                  <a:pt x="0" y="0"/>
                </a:moveTo>
                <a:lnTo>
                  <a:pt x="16230600" y="0"/>
                </a:lnTo>
                <a:lnTo>
                  <a:pt x="16230600" y="2698338"/>
                </a:lnTo>
                <a:lnTo>
                  <a:pt x="0" y="2698338"/>
                </a:lnTo>
                <a:lnTo>
                  <a:pt x="0" y="0"/>
                </a:lnTo>
                <a:close/>
              </a:path>
            </a:pathLst>
          </a:custGeom>
          <a:blipFill>
            <a:blip r:embed="rId6"/>
            <a:stretch>
              <a:fillRect l="0" t="0" r="0" b="0"/>
            </a:stretch>
          </a:blipFill>
        </p:spPr>
      </p:sp>
      <p:sp>
        <p:nvSpPr>
          <p:cNvPr name="Freeform 7" id="7"/>
          <p:cNvSpPr/>
          <p:nvPr/>
        </p:nvSpPr>
        <p:spPr>
          <a:xfrm flipH="false" flipV="false" rot="-1828558">
            <a:off x="14669476" y="4770082"/>
            <a:ext cx="3860506" cy="4825632"/>
          </a:xfrm>
          <a:custGeom>
            <a:avLst/>
            <a:gdLst/>
            <a:ahLst/>
            <a:cxnLst/>
            <a:rect r="r" b="b" t="t" l="l"/>
            <a:pathLst>
              <a:path h="4825632" w="3860506">
                <a:moveTo>
                  <a:pt x="0" y="0"/>
                </a:moveTo>
                <a:lnTo>
                  <a:pt x="3860506" y="0"/>
                </a:lnTo>
                <a:lnTo>
                  <a:pt x="3860506" y="4825632"/>
                </a:lnTo>
                <a:lnTo>
                  <a:pt x="0" y="4825632"/>
                </a:lnTo>
                <a:lnTo>
                  <a:pt x="0" y="0"/>
                </a:lnTo>
                <a:close/>
              </a:path>
            </a:pathLst>
          </a:custGeom>
          <a:blipFill>
            <a:blip r:embed="rId7"/>
            <a:stretch>
              <a:fillRect l="0" t="0" r="0" b="0"/>
            </a:stretch>
          </a:blipFill>
        </p:spPr>
      </p:sp>
      <p:sp>
        <p:nvSpPr>
          <p:cNvPr name="Freeform 8" id="8"/>
          <p:cNvSpPr/>
          <p:nvPr/>
        </p:nvSpPr>
        <p:spPr>
          <a:xfrm flipH="false" flipV="false" rot="245102">
            <a:off x="9142716" y="8159437"/>
            <a:ext cx="11124513" cy="4255126"/>
          </a:xfrm>
          <a:custGeom>
            <a:avLst/>
            <a:gdLst/>
            <a:ahLst/>
            <a:cxnLst/>
            <a:rect r="r" b="b" t="t" l="l"/>
            <a:pathLst>
              <a:path h="4255126" w="11124513">
                <a:moveTo>
                  <a:pt x="0" y="0"/>
                </a:moveTo>
                <a:lnTo>
                  <a:pt x="11124513" y="0"/>
                </a:lnTo>
                <a:lnTo>
                  <a:pt x="11124513" y="4255126"/>
                </a:lnTo>
                <a:lnTo>
                  <a:pt x="0" y="4255126"/>
                </a:lnTo>
                <a:lnTo>
                  <a:pt x="0" y="0"/>
                </a:lnTo>
                <a:close/>
              </a:path>
            </a:pathLst>
          </a:custGeom>
          <a:blipFill>
            <a:blip r:embed="rId8"/>
            <a:stretch>
              <a:fillRect l="0" t="0" r="0" b="0"/>
            </a:stretch>
          </a:blipFill>
        </p:spPr>
      </p:sp>
      <p:sp>
        <p:nvSpPr>
          <p:cNvPr name="Freeform 9" id="9"/>
          <p:cNvSpPr/>
          <p:nvPr/>
        </p:nvSpPr>
        <p:spPr>
          <a:xfrm flipH="false" flipV="false" rot="0">
            <a:off x="-7935708" y="-5179504"/>
            <a:ext cx="16230600" cy="6208204"/>
          </a:xfrm>
          <a:custGeom>
            <a:avLst/>
            <a:gdLst/>
            <a:ahLst/>
            <a:cxnLst/>
            <a:rect r="r" b="b" t="t" l="l"/>
            <a:pathLst>
              <a:path h="6208204" w="16230600">
                <a:moveTo>
                  <a:pt x="0" y="0"/>
                </a:moveTo>
                <a:lnTo>
                  <a:pt x="16230600" y="0"/>
                </a:lnTo>
                <a:lnTo>
                  <a:pt x="16230600" y="6208204"/>
                </a:lnTo>
                <a:lnTo>
                  <a:pt x="0" y="6208204"/>
                </a:lnTo>
                <a:lnTo>
                  <a:pt x="0" y="0"/>
                </a:lnTo>
                <a:close/>
              </a:path>
            </a:pathLst>
          </a:custGeom>
          <a:blipFill>
            <a:blip r:embed="rId8"/>
            <a:stretch>
              <a:fillRect l="0" t="0" r="0" b="0"/>
            </a:stretch>
          </a:blipFill>
        </p:spPr>
      </p:sp>
      <p:sp>
        <p:nvSpPr>
          <p:cNvPr name="Freeform 10" id="10"/>
          <p:cNvSpPr/>
          <p:nvPr/>
        </p:nvSpPr>
        <p:spPr>
          <a:xfrm flipH="false" flipV="false" rot="-4580957">
            <a:off x="13227258" y="697578"/>
            <a:ext cx="2088438" cy="2257771"/>
          </a:xfrm>
          <a:custGeom>
            <a:avLst/>
            <a:gdLst/>
            <a:ahLst/>
            <a:cxnLst/>
            <a:rect r="r" b="b" t="t" l="l"/>
            <a:pathLst>
              <a:path h="2257771" w="2088438">
                <a:moveTo>
                  <a:pt x="0" y="0"/>
                </a:moveTo>
                <a:lnTo>
                  <a:pt x="2088438" y="0"/>
                </a:lnTo>
                <a:lnTo>
                  <a:pt x="2088438" y="2257771"/>
                </a:lnTo>
                <a:lnTo>
                  <a:pt x="0" y="2257771"/>
                </a:lnTo>
                <a:lnTo>
                  <a:pt x="0" y="0"/>
                </a:lnTo>
                <a:close/>
              </a:path>
            </a:pathLst>
          </a:custGeom>
          <a:blipFill>
            <a:blip r:embed="rId9"/>
            <a:stretch>
              <a:fillRect l="0" t="0" r="0" b="0"/>
            </a:stretch>
          </a:blipFill>
        </p:spPr>
      </p:sp>
      <p:sp>
        <p:nvSpPr>
          <p:cNvPr name="TextBox 11" id="11"/>
          <p:cNvSpPr txBox="true"/>
          <p:nvPr/>
        </p:nvSpPr>
        <p:spPr>
          <a:xfrm rot="0">
            <a:off x="4705346" y="4283206"/>
            <a:ext cx="9999626" cy="2377813"/>
          </a:xfrm>
          <a:prstGeom prst="rect">
            <a:avLst/>
          </a:prstGeom>
        </p:spPr>
        <p:txBody>
          <a:bodyPr anchor="t" rtlCol="false" tIns="0" lIns="0" bIns="0" rIns="0">
            <a:spAutoFit/>
          </a:bodyPr>
          <a:lstStyle/>
          <a:p>
            <a:pPr algn="ctr">
              <a:lnSpc>
                <a:spcPts val="8693"/>
              </a:lnSpc>
            </a:pPr>
            <a:r>
              <a:rPr lang="en-US" sz="12784">
                <a:solidFill>
                  <a:srgbClr val="5D3E18"/>
                </a:solidFill>
                <a:latin typeface="Margin"/>
                <a:ea typeface="Margin"/>
                <a:cs typeface="Margin"/>
                <a:sym typeface="Margin"/>
              </a:rPr>
              <a:t>Terima</a:t>
            </a:r>
          </a:p>
          <a:p>
            <a:pPr algn="ctr">
              <a:lnSpc>
                <a:spcPts val="8693"/>
              </a:lnSpc>
            </a:pPr>
            <a:r>
              <a:rPr lang="en-US" sz="12784">
                <a:solidFill>
                  <a:srgbClr val="5D3E18"/>
                </a:solidFill>
                <a:latin typeface="Margin"/>
                <a:ea typeface="Margin"/>
                <a:cs typeface="Margin"/>
                <a:sym typeface="Margin"/>
              </a:rPr>
              <a:t>Kasih</a:t>
            </a:r>
          </a:p>
        </p:txBody>
      </p:sp>
      <p:sp>
        <p:nvSpPr>
          <p:cNvPr name="Freeform 12" id="12"/>
          <p:cNvSpPr/>
          <p:nvPr/>
        </p:nvSpPr>
        <p:spPr>
          <a:xfrm flipH="false" flipV="false" rot="-4580957">
            <a:off x="4590612" y="6848273"/>
            <a:ext cx="2088438" cy="2257771"/>
          </a:xfrm>
          <a:custGeom>
            <a:avLst/>
            <a:gdLst/>
            <a:ahLst/>
            <a:cxnLst/>
            <a:rect r="r" b="b" t="t" l="l"/>
            <a:pathLst>
              <a:path h="2257771" w="2088438">
                <a:moveTo>
                  <a:pt x="0" y="0"/>
                </a:moveTo>
                <a:lnTo>
                  <a:pt x="2088438" y="0"/>
                </a:lnTo>
                <a:lnTo>
                  <a:pt x="2088438" y="2257771"/>
                </a:lnTo>
                <a:lnTo>
                  <a:pt x="0" y="2257771"/>
                </a:lnTo>
                <a:lnTo>
                  <a:pt x="0" y="0"/>
                </a:lnTo>
                <a:close/>
              </a:path>
            </a:pathLst>
          </a:custGeom>
          <a:blipFill>
            <a:blip r:embed="rId9"/>
            <a:stretch>
              <a:fillRect l="0" t="0" r="0" b="0"/>
            </a:stretch>
          </a:blipFill>
        </p:spPr>
      </p:sp>
      <p:sp>
        <p:nvSpPr>
          <p:cNvPr name="Freeform 13" id="13"/>
          <p:cNvSpPr/>
          <p:nvPr/>
        </p:nvSpPr>
        <p:spPr>
          <a:xfrm flipH="true" flipV="false" rot="2480744">
            <a:off x="-901553" y="5817202"/>
            <a:ext cx="3860506" cy="4825632"/>
          </a:xfrm>
          <a:custGeom>
            <a:avLst/>
            <a:gdLst/>
            <a:ahLst/>
            <a:cxnLst/>
            <a:rect r="r" b="b" t="t" l="l"/>
            <a:pathLst>
              <a:path h="4825632" w="3860506">
                <a:moveTo>
                  <a:pt x="3860506" y="0"/>
                </a:moveTo>
                <a:lnTo>
                  <a:pt x="0" y="0"/>
                </a:lnTo>
                <a:lnTo>
                  <a:pt x="0" y="4825632"/>
                </a:lnTo>
                <a:lnTo>
                  <a:pt x="3860506" y="4825632"/>
                </a:lnTo>
                <a:lnTo>
                  <a:pt x="3860506" y="0"/>
                </a:lnTo>
                <a:close/>
              </a:path>
            </a:pathLst>
          </a:custGeom>
          <a:blipFill>
            <a:blip r:embed="rId7"/>
            <a:stretch>
              <a:fillRect l="0" t="0" r="0" b="0"/>
            </a:stretch>
          </a:blipFill>
        </p:spPr>
      </p:sp>
    </p:spTree>
  </p:cSld>
  <p:clrMapOvr>
    <a:masterClrMapping/>
  </p:clrMapOvr>
</p:sld>
</file>

<file path=ppt/slides/slide11.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38888" r="0" b="-38888"/>
            </a:stretch>
          </a:blipFill>
        </p:spPr>
      </p:sp>
      <p:sp>
        <p:nvSpPr>
          <p:cNvPr name="TextBox 3" id="3"/>
          <p:cNvSpPr txBox="true"/>
          <p:nvPr/>
        </p:nvSpPr>
        <p:spPr>
          <a:xfrm rot="0">
            <a:off x="3747821" y="1552575"/>
            <a:ext cx="12867666" cy="1877340"/>
          </a:xfrm>
          <a:prstGeom prst="rect">
            <a:avLst/>
          </a:prstGeom>
        </p:spPr>
        <p:txBody>
          <a:bodyPr anchor="t" rtlCol="false" tIns="0" lIns="0" bIns="0" rIns="0">
            <a:spAutoFit/>
          </a:bodyPr>
          <a:lstStyle/>
          <a:p>
            <a:pPr algn="ctr">
              <a:lnSpc>
                <a:spcPts val="6877"/>
              </a:lnSpc>
            </a:pPr>
            <a:r>
              <a:rPr lang="en-US" sz="10114">
                <a:solidFill>
                  <a:srgbClr val="5D3E18"/>
                </a:solidFill>
                <a:latin typeface="Margin"/>
                <a:ea typeface="Margin"/>
                <a:cs typeface="Margin"/>
                <a:sym typeface="Margin"/>
              </a:rPr>
              <a:t>Pentingnya Membuat Perencanaan Bisnis</a:t>
            </a:r>
          </a:p>
        </p:txBody>
      </p:sp>
      <p:sp>
        <p:nvSpPr>
          <p:cNvPr name="Freeform 4" id="4"/>
          <p:cNvSpPr/>
          <p:nvPr/>
        </p:nvSpPr>
        <p:spPr>
          <a:xfrm flipH="false" flipV="false" rot="-265061">
            <a:off x="7674792" y="8306645"/>
            <a:ext cx="14060361" cy="2337535"/>
          </a:xfrm>
          <a:custGeom>
            <a:avLst/>
            <a:gdLst/>
            <a:ahLst/>
            <a:cxnLst/>
            <a:rect r="r" b="b" t="t" l="l"/>
            <a:pathLst>
              <a:path h="2337535" w="14060361">
                <a:moveTo>
                  <a:pt x="0" y="0"/>
                </a:moveTo>
                <a:lnTo>
                  <a:pt x="14060361" y="0"/>
                </a:lnTo>
                <a:lnTo>
                  <a:pt x="14060361" y="2337535"/>
                </a:lnTo>
                <a:lnTo>
                  <a:pt x="0" y="2337535"/>
                </a:lnTo>
                <a:lnTo>
                  <a:pt x="0" y="0"/>
                </a:lnTo>
                <a:close/>
              </a:path>
            </a:pathLst>
          </a:custGeom>
          <a:blipFill>
            <a:blip r:embed="rId3"/>
            <a:stretch>
              <a:fillRect l="0" t="0" r="0" b="0"/>
            </a:stretch>
          </a:blipFill>
        </p:spPr>
      </p:sp>
      <p:sp>
        <p:nvSpPr>
          <p:cNvPr name="Freeform 5" id="5"/>
          <p:cNvSpPr/>
          <p:nvPr/>
        </p:nvSpPr>
        <p:spPr>
          <a:xfrm flipH="false" flipV="false" rot="245102">
            <a:off x="9142716" y="8159437"/>
            <a:ext cx="11124513" cy="4255126"/>
          </a:xfrm>
          <a:custGeom>
            <a:avLst/>
            <a:gdLst/>
            <a:ahLst/>
            <a:cxnLst/>
            <a:rect r="r" b="b" t="t" l="l"/>
            <a:pathLst>
              <a:path h="4255126" w="11124513">
                <a:moveTo>
                  <a:pt x="0" y="0"/>
                </a:moveTo>
                <a:lnTo>
                  <a:pt x="11124513" y="0"/>
                </a:lnTo>
                <a:lnTo>
                  <a:pt x="11124513" y="4255126"/>
                </a:lnTo>
                <a:lnTo>
                  <a:pt x="0" y="4255126"/>
                </a:lnTo>
                <a:lnTo>
                  <a:pt x="0" y="0"/>
                </a:lnTo>
                <a:close/>
              </a:path>
            </a:pathLst>
          </a:custGeom>
          <a:blipFill>
            <a:blip r:embed="rId4"/>
            <a:stretch>
              <a:fillRect l="0" t="0" r="0" b="0"/>
            </a:stretch>
          </a:blipFill>
        </p:spPr>
      </p:sp>
      <p:sp>
        <p:nvSpPr>
          <p:cNvPr name="Freeform 6" id="6"/>
          <p:cNvSpPr/>
          <p:nvPr/>
        </p:nvSpPr>
        <p:spPr>
          <a:xfrm flipH="false" flipV="false" rot="-1159309">
            <a:off x="-6281208" y="-163985"/>
            <a:ext cx="16230600" cy="2698337"/>
          </a:xfrm>
          <a:custGeom>
            <a:avLst/>
            <a:gdLst/>
            <a:ahLst/>
            <a:cxnLst/>
            <a:rect r="r" b="b" t="t" l="l"/>
            <a:pathLst>
              <a:path h="2698337" w="16230600">
                <a:moveTo>
                  <a:pt x="0" y="0"/>
                </a:moveTo>
                <a:lnTo>
                  <a:pt x="16230600" y="0"/>
                </a:lnTo>
                <a:lnTo>
                  <a:pt x="16230600" y="2698337"/>
                </a:lnTo>
                <a:lnTo>
                  <a:pt x="0" y="2698337"/>
                </a:lnTo>
                <a:lnTo>
                  <a:pt x="0" y="0"/>
                </a:lnTo>
                <a:close/>
              </a:path>
            </a:pathLst>
          </a:custGeom>
          <a:blipFill>
            <a:blip r:embed="rId3"/>
            <a:stretch>
              <a:fillRect l="0" t="0" r="0" b="0"/>
            </a:stretch>
          </a:blipFill>
        </p:spPr>
      </p:sp>
      <p:sp>
        <p:nvSpPr>
          <p:cNvPr name="Freeform 7" id="7"/>
          <p:cNvSpPr/>
          <p:nvPr/>
        </p:nvSpPr>
        <p:spPr>
          <a:xfrm flipH="false" flipV="false" rot="0">
            <a:off x="-7935708" y="-5179504"/>
            <a:ext cx="16230600" cy="6208204"/>
          </a:xfrm>
          <a:custGeom>
            <a:avLst/>
            <a:gdLst/>
            <a:ahLst/>
            <a:cxnLst/>
            <a:rect r="r" b="b" t="t" l="l"/>
            <a:pathLst>
              <a:path h="6208204" w="16230600">
                <a:moveTo>
                  <a:pt x="0" y="0"/>
                </a:moveTo>
                <a:lnTo>
                  <a:pt x="16230600" y="0"/>
                </a:lnTo>
                <a:lnTo>
                  <a:pt x="16230600" y="6208204"/>
                </a:lnTo>
                <a:lnTo>
                  <a:pt x="0" y="6208204"/>
                </a:lnTo>
                <a:lnTo>
                  <a:pt x="0" y="0"/>
                </a:lnTo>
                <a:close/>
              </a:path>
            </a:pathLst>
          </a:custGeom>
          <a:blipFill>
            <a:blip r:embed="rId4"/>
            <a:stretch>
              <a:fillRect l="0" t="0" r="0" b="0"/>
            </a:stretch>
          </a:blipFill>
        </p:spPr>
      </p:sp>
      <p:sp>
        <p:nvSpPr>
          <p:cNvPr name="Freeform 8" id="8"/>
          <p:cNvSpPr/>
          <p:nvPr/>
        </p:nvSpPr>
        <p:spPr>
          <a:xfrm flipH="false" flipV="false" rot="0">
            <a:off x="2503821" y="2957484"/>
            <a:ext cx="13280359" cy="5819212"/>
          </a:xfrm>
          <a:custGeom>
            <a:avLst/>
            <a:gdLst/>
            <a:ahLst/>
            <a:cxnLst/>
            <a:rect r="r" b="b" t="t" l="l"/>
            <a:pathLst>
              <a:path h="5819212" w="13280359">
                <a:moveTo>
                  <a:pt x="0" y="0"/>
                </a:moveTo>
                <a:lnTo>
                  <a:pt x="13280358" y="0"/>
                </a:lnTo>
                <a:lnTo>
                  <a:pt x="13280358" y="5819212"/>
                </a:lnTo>
                <a:lnTo>
                  <a:pt x="0" y="5819212"/>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9" id="9"/>
          <p:cNvSpPr/>
          <p:nvPr/>
        </p:nvSpPr>
        <p:spPr>
          <a:xfrm flipH="false" flipV="false" rot="6575504">
            <a:off x="13144476" y="2730014"/>
            <a:ext cx="1491727" cy="1612678"/>
          </a:xfrm>
          <a:custGeom>
            <a:avLst/>
            <a:gdLst/>
            <a:ahLst/>
            <a:cxnLst/>
            <a:rect r="r" b="b" t="t" l="l"/>
            <a:pathLst>
              <a:path h="1612678" w="1491727">
                <a:moveTo>
                  <a:pt x="0" y="0"/>
                </a:moveTo>
                <a:lnTo>
                  <a:pt x="1491727" y="0"/>
                </a:lnTo>
                <a:lnTo>
                  <a:pt x="1491727" y="1612679"/>
                </a:lnTo>
                <a:lnTo>
                  <a:pt x="0" y="1612679"/>
                </a:lnTo>
                <a:lnTo>
                  <a:pt x="0" y="0"/>
                </a:lnTo>
                <a:close/>
              </a:path>
            </a:pathLst>
          </a:custGeom>
          <a:blipFill>
            <a:blip r:embed="rId7"/>
            <a:stretch>
              <a:fillRect l="0" t="0" r="0" b="0"/>
            </a:stretch>
          </a:blipFill>
        </p:spPr>
      </p:sp>
      <p:sp>
        <p:nvSpPr>
          <p:cNvPr name="Freeform 10" id="10"/>
          <p:cNvSpPr/>
          <p:nvPr/>
        </p:nvSpPr>
        <p:spPr>
          <a:xfrm flipH="false" flipV="false" rot="0">
            <a:off x="14942973" y="5143500"/>
            <a:ext cx="3345027" cy="5107200"/>
          </a:xfrm>
          <a:custGeom>
            <a:avLst/>
            <a:gdLst/>
            <a:ahLst/>
            <a:cxnLst/>
            <a:rect r="r" b="b" t="t" l="l"/>
            <a:pathLst>
              <a:path h="5107200" w="3345027">
                <a:moveTo>
                  <a:pt x="0" y="0"/>
                </a:moveTo>
                <a:lnTo>
                  <a:pt x="3345027" y="0"/>
                </a:lnTo>
                <a:lnTo>
                  <a:pt x="3345027" y="5107200"/>
                </a:lnTo>
                <a:lnTo>
                  <a:pt x="0" y="5107200"/>
                </a:lnTo>
                <a:lnTo>
                  <a:pt x="0" y="0"/>
                </a:lnTo>
                <a:close/>
              </a:path>
            </a:pathLst>
          </a:custGeom>
          <a:blipFill>
            <a:blip r:embed="rId8"/>
            <a:stretch>
              <a:fillRect l="0" t="0" r="0" b="0"/>
            </a:stretch>
          </a:blipFill>
        </p:spPr>
      </p:sp>
      <p:sp>
        <p:nvSpPr>
          <p:cNvPr name="Freeform 11" id="11"/>
          <p:cNvSpPr/>
          <p:nvPr/>
        </p:nvSpPr>
        <p:spPr>
          <a:xfrm flipH="false" flipV="false" rot="-317782">
            <a:off x="-350241" y="5691656"/>
            <a:ext cx="5061703" cy="4595344"/>
          </a:xfrm>
          <a:custGeom>
            <a:avLst/>
            <a:gdLst/>
            <a:ahLst/>
            <a:cxnLst/>
            <a:rect r="r" b="b" t="t" l="l"/>
            <a:pathLst>
              <a:path h="4595344" w="5061703">
                <a:moveTo>
                  <a:pt x="0" y="0"/>
                </a:moveTo>
                <a:lnTo>
                  <a:pt x="5061704" y="0"/>
                </a:lnTo>
                <a:lnTo>
                  <a:pt x="5061704" y="4595344"/>
                </a:lnTo>
                <a:lnTo>
                  <a:pt x="0" y="4595344"/>
                </a:lnTo>
                <a:lnTo>
                  <a:pt x="0" y="0"/>
                </a:lnTo>
                <a:close/>
              </a:path>
            </a:pathLst>
          </a:custGeom>
          <a:blipFill>
            <a:blip r:embed="rId9"/>
            <a:stretch>
              <a:fillRect l="0" t="0" r="0" b="0"/>
            </a:stretch>
          </a:blipFill>
        </p:spPr>
      </p:sp>
      <p:sp>
        <p:nvSpPr>
          <p:cNvPr name="Freeform 12" id="12"/>
          <p:cNvSpPr/>
          <p:nvPr/>
        </p:nvSpPr>
        <p:spPr>
          <a:xfrm flipH="false" flipV="false" rot="-1464252">
            <a:off x="15783935" y="-374623"/>
            <a:ext cx="2266367" cy="2806646"/>
          </a:xfrm>
          <a:custGeom>
            <a:avLst/>
            <a:gdLst/>
            <a:ahLst/>
            <a:cxnLst/>
            <a:rect r="r" b="b" t="t" l="l"/>
            <a:pathLst>
              <a:path h="2806646" w="2266367">
                <a:moveTo>
                  <a:pt x="0" y="0"/>
                </a:moveTo>
                <a:lnTo>
                  <a:pt x="2266367" y="0"/>
                </a:lnTo>
                <a:lnTo>
                  <a:pt x="2266367" y="2806646"/>
                </a:lnTo>
                <a:lnTo>
                  <a:pt x="0" y="2806646"/>
                </a:lnTo>
                <a:lnTo>
                  <a:pt x="0" y="0"/>
                </a:lnTo>
                <a:close/>
              </a:path>
            </a:pathLst>
          </a:custGeom>
          <a:blipFill>
            <a:blip r:embed="rId10"/>
            <a:stretch>
              <a:fillRect l="0" t="0" r="0" b="0"/>
            </a:stretch>
          </a:blipFill>
        </p:spPr>
      </p:sp>
      <p:sp>
        <p:nvSpPr>
          <p:cNvPr name="TextBox 13" id="13"/>
          <p:cNvSpPr txBox="true"/>
          <p:nvPr/>
        </p:nvSpPr>
        <p:spPr>
          <a:xfrm rot="0">
            <a:off x="4912750" y="3596651"/>
            <a:ext cx="10030223" cy="6612287"/>
          </a:xfrm>
          <a:prstGeom prst="rect">
            <a:avLst/>
          </a:prstGeom>
        </p:spPr>
        <p:txBody>
          <a:bodyPr anchor="t" rtlCol="false" tIns="0" lIns="0" bIns="0" rIns="0">
            <a:spAutoFit/>
          </a:bodyPr>
          <a:lstStyle/>
          <a:p>
            <a:pPr algn="just">
              <a:lnSpc>
                <a:spcPts val="4792"/>
              </a:lnSpc>
            </a:pPr>
            <a:r>
              <a:rPr lang="en-US" sz="4131">
                <a:solidFill>
                  <a:srgbClr val="5D3E18"/>
                </a:solidFill>
                <a:latin typeface="Alice Bold"/>
                <a:ea typeface="Alice Bold"/>
                <a:cs typeface="Alice Bold"/>
                <a:sym typeface="Alice Bold"/>
              </a:rPr>
              <a:t>Sumber daya yang paling penting bagi suatu organisasi adalah memberikan kerja, bakat, kreativitas, dan semangat kerjanya untuk tujuan organisasi. Arti Human research manajemenatau manajemen sumber daya manusia adalah fungsi manajemen yang berhubungan dengan perekrutan, penempatan, pelatihan dan pengembangan anggota organisasi.</a:t>
            </a:r>
          </a:p>
          <a:p>
            <a:pPr algn="l">
              <a:lnSpc>
                <a:spcPts val="4792"/>
              </a:lnSpc>
            </a:pPr>
          </a:p>
        </p:txBody>
      </p:sp>
      <p:sp>
        <p:nvSpPr>
          <p:cNvPr name="Freeform 14" id="14"/>
          <p:cNvSpPr/>
          <p:nvPr/>
        </p:nvSpPr>
        <p:spPr>
          <a:xfrm flipH="false" flipV="false" rot="0">
            <a:off x="-7225314" y="-3860320"/>
            <a:ext cx="16230600" cy="6208204"/>
          </a:xfrm>
          <a:custGeom>
            <a:avLst/>
            <a:gdLst/>
            <a:ahLst/>
            <a:cxnLst/>
            <a:rect r="r" b="b" t="t" l="l"/>
            <a:pathLst>
              <a:path h="6208204" w="16230600">
                <a:moveTo>
                  <a:pt x="0" y="0"/>
                </a:moveTo>
                <a:lnTo>
                  <a:pt x="16230600" y="0"/>
                </a:lnTo>
                <a:lnTo>
                  <a:pt x="16230600" y="6208204"/>
                </a:lnTo>
                <a:lnTo>
                  <a:pt x="0" y="6208204"/>
                </a:lnTo>
                <a:lnTo>
                  <a:pt x="0" y="0"/>
                </a:lnTo>
                <a:close/>
              </a:path>
            </a:pathLst>
          </a:custGeom>
          <a:blipFill>
            <a:blip r:embed="rId4"/>
            <a:stretch>
              <a:fillRect l="0" t="0" r="0" b="0"/>
            </a:stretch>
          </a:blipFill>
        </p:spPr>
      </p:sp>
      <p:sp>
        <p:nvSpPr>
          <p:cNvPr name="Freeform 15" id="15"/>
          <p:cNvSpPr/>
          <p:nvPr/>
        </p:nvSpPr>
        <p:spPr>
          <a:xfrm flipH="false" flipV="false" rot="-1258161">
            <a:off x="1698730" y="2409892"/>
            <a:ext cx="963763" cy="1095185"/>
          </a:xfrm>
          <a:custGeom>
            <a:avLst/>
            <a:gdLst/>
            <a:ahLst/>
            <a:cxnLst/>
            <a:rect r="r" b="b" t="t" l="l"/>
            <a:pathLst>
              <a:path h="1095185" w="963763">
                <a:moveTo>
                  <a:pt x="0" y="0"/>
                </a:moveTo>
                <a:lnTo>
                  <a:pt x="963763" y="0"/>
                </a:lnTo>
                <a:lnTo>
                  <a:pt x="963763" y="1095185"/>
                </a:lnTo>
                <a:lnTo>
                  <a:pt x="0" y="1095185"/>
                </a:lnTo>
                <a:lnTo>
                  <a:pt x="0" y="0"/>
                </a:lnTo>
                <a:close/>
              </a:path>
            </a:pathLst>
          </a:custGeom>
          <a:blipFill>
            <a:blip r:embed="rId11"/>
            <a:stretch>
              <a:fillRect l="0" t="0" r="0" b="0"/>
            </a:stretch>
          </a:blipFill>
        </p:spPr>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38888" r="0" b="-38888"/>
            </a:stretch>
          </a:blipFill>
        </p:spPr>
      </p:sp>
      <p:sp>
        <p:nvSpPr>
          <p:cNvPr name="Freeform 3" id="3"/>
          <p:cNvSpPr/>
          <p:nvPr/>
        </p:nvSpPr>
        <p:spPr>
          <a:xfrm flipH="false" flipV="false" rot="0">
            <a:off x="4967641" y="525190"/>
            <a:ext cx="8352718" cy="2541613"/>
          </a:xfrm>
          <a:custGeom>
            <a:avLst/>
            <a:gdLst/>
            <a:ahLst/>
            <a:cxnLst/>
            <a:rect r="r" b="b" t="t" l="l"/>
            <a:pathLst>
              <a:path h="2541613" w="8352718">
                <a:moveTo>
                  <a:pt x="0" y="0"/>
                </a:moveTo>
                <a:lnTo>
                  <a:pt x="8352718" y="0"/>
                </a:lnTo>
                <a:lnTo>
                  <a:pt x="8352718" y="2541613"/>
                </a:lnTo>
                <a:lnTo>
                  <a:pt x="0" y="2541613"/>
                </a:lnTo>
                <a:lnTo>
                  <a:pt x="0" y="0"/>
                </a:lnTo>
                <a:close/>
              </a:path>
            </a:pathLst>
          </a:custGeom>
          <a:blipFill>
            <a:blip r:embed="rId3"/>
            <a:stretch>
              <a:fillRect l="0" t="0" r="0" b="0"/>
            </a:stretch>
          </a:blipFill>
        </p:spPr>
      </p:sp>
      <p:sp>
        <p:nvSpPr>
          <p:cNvPr name="TextBox 4" id="4"/>
          <p:cNvSpPr txBox="true"/>
          <p:nvPr/>
        </p:nvSpPr>
        <p:spPr>
          <a:xfrm rot="0">
            <a:off x="-643813" y="2278996"/>
            <a:ext cx="17259300" cy="2744421"/>
          </a:xfrm>
          <a:prstGeom prst="rect">
            <a:avLst/>
          </a:prstGeom>
        </p:spPr>
        <p:txBody>
          <a:bodyPr anchor="t" rtlCol="false" tIns="0" lIns="0" bIns="0" rIns="0">
            <a:spAutoFit/>
          </a:bodyPr>
          <a:lstStyle/>
          <a:p>
            <a:pPr algn="ctr">
              <a:lnSpc>
                <a:spcPts val="6877"/>
              </a:lnSpc>
            </a:pPr>
            <a:r>
              <a:rPr lang="en-US" sz="10114">
                <a:solidFill>
                  <a:srgbClr val="61605D"/>
                </a:solidFill>
                <a:latin typeface="Margin"/>
                <a:ea typeface="Margin"/>
                <a:cs typeface="Margin"/>
                <a:sym typeface="Margin"/>
              </a:rPr>
              <a:t>Apa saja ruang lingkup dari Pengembangan Usaha Kecil?</a:t>
            </a:r>
            <a:r>
              <a:rPr lang="en-US" sz="10114">
                <a:solidFill>
                  <a:srgbClr val="FFFFFF"/>
                </a:solidFill>
                <a:latin typeface="Margin"/>
                <a:ea typeface="Margin"/>
                <a:cs typeface="Margin"/>
                <a:sym typeface="Margin"/>
              </a:rPr>
              <a:t> </a:t>
            </a:r>
          </a:p>
          <a:p>
            <a:pPr algn="ctr">
              <a:lnSpc>
                <a:spcPts val="6877"/>
              </a:lnSpc>
            </a:pPr>
          </a:p>
        </p:txBody>
      </p:sp>
      <p:sp>
        <p:nvSpPr>
          <p:cNvPr name="Freeform 5" id="5"/>
          <p:cNvSpPr/>
          <p:nvPr/>
        </p:nvSpPr>
        <p:spPr>
          <a:xfrm flipH="false" flipV="false" rot="-1159309">
            <a:off x="-6281208" y="-163985"/>
            <a:ext cx="16230600" cy="2698337"/>
          </a:xfrm>
          <a:custGeom>
            <a:avLst/>
            <a:gdLst/>
            <a:ahLst/>
            <a:cxnLst/>
            <a:rect r="r" b="b" t="t" l="l"/>
            <a:pathLst>
              <a:path h="2698337" w="16230600">
                <a:moveTo>
                  <a:pt x="0" y="0"/>
                </a:moveTo>
                <a:lnTo>
                  <a:pt x="16230600" y="0"/>
                </a:lnTo>
                <a:lnTo>
                  <a:pt x="16230600" y="2698337"/>
                </a:lnTo>
                <a:lnTo>
                  <a:pt x="0" y="2698337"/>
                </a:lnTo>
                <a:lnTo>
                  <a:pt x="0" y="0"/>
                </a:lnTo>
                <a:close/>
              </a:path>
            </a:pathLst>
          </a:custGeom>
          <a:blipFill>
            <a:blip r:embed="rId4"/>
            <a:stretch>
              <a:fillRect l="0" t="0" r="0" b="0"/>
            </a:stretch>
          </a:blipFill>
        </p:spPr>
      </p:sp>
      <p:sp>
        <p:nvSpPr>
          <p:cNvPr name="Freeform 6" id="6"/>
          <p:cNvSpPr/>
          <p:nvPr/>
        </p:nvSpPr>
        <p:spPr>
          <a:xfrm flipH="false" flipV="false" rot="0">
            <a:off x="-7935708" y="-5179504"/>
            <a:ext cx="16230600" cy="6208204"/>
          </a:xfrm>
          <a:custGeom>
            <a:avLst/>
            <a:gdLst/>
            <a:ahLst/>
            <a:cxnLst/>
            <a:rect r="r" b="b" t="t" l="l"/>
            <a:pathLst>
              <a:path h="6208204" w="16230600">
                <a:moveTo>
                  <a:pt x="0" y="0"/>
                </a:moveTo>
                <a:lnTo>
                  <a:pt x="16230600" y="0"/>
                </a:lnTo>
                <a:lnTo>
                  <a:pt x="16230600" y="6208204"/>
                </a:lnTo>
                <a:lnTo>
                  <a:pt x="0" y="6208204"/>
                </a:lnTo>
                <a:lnTo>
                  <a:pt x="0" y="0"/>
                </a:lnTo>
                <a:close/>
              </a:path>
            </a:pathLst>
          </a:custGeom>
          <a:blipFill>
            <a:blip r:embed="rId5"/>
            <a:stretch>
              <a:fillRect l="0" t="0" r="0" b="0"/>
            </a:stretch>
          </a:blipFill>
        </p:spPr>
      </p:sp>
      <p:sp>
        <p:nvSpPr>
          <p:cNvPr name="Freeform 7" id="7"/>
          <p:cNvSpPr/>
          <p:nvPr/>
        </p:nvSpPr>
        <p:spPr>
          <a:xfrm flipH="false" flipV="false" rot="0">
            <a:off x="-7225314" y="-3860320"/>
            <a:ext cx="16230600" cy="6208204"/>
          </a:xfrm>
          <a:custGeom>
            <a:avLst/>
            <a:gdLst/>
            <a:ahLst/>
            <a:cxnLst/>
            <a:rect r="r" b="b" t="t" l="l"/>
            <a:pathLst>
              <a:path h="6208204" w="16230600">
                <a:moveTo>
                  <a:pt x="0" y="0"/>
                </a:moveTo>
                <a:lnTo>
                  <a:pt x="16230600" y="0"/>
                </a:lnTo>
                <a:lnTo>
                  <a:pt x="16230600" y="6208204"/>
                </a:lnTo>
                <a:lnTo>
                  <a:pt x="0" y="6208204"/>
                </a:lnTo>
                <a:lnTo>
                  <a:pt x="0" y="0"/>
                </a:lnTo>
                <a:close/>
              </a:path>
            </a:pathLst>
          </a:custGeom>
          <a:blipFill>
            <a:blip r:embed="rId5"/>
            <a:stretch>
              <a:fillRect l="0" t="0" r="0" b="0"/>
            </a:stretch>
          </a:blipFill>
        </p:spPr>
      </p:sp>
      <p:sp>
        <p:nvSpPr>
          <p:cNvPr name="Freeform 8" id="8"/>
          <p:cNvSpPr/>
          <p:nvPr/>
        </p:nvSpPr>
        <p:spPr>
          <a:xfrm flipH="false" flipV="false" rot="-6729486">
            <a:off x="16277600" y="589210"/>
            <a:ext cx="1882946" cy="2331822"/>
          </a:xfrm>
          <a:custGeom>
            <a:avLst/>
            <a:gdLst/>
            <a:ahLst/>
            <a:cxnLst/>
            <a:rect r="r" b="b" t="t" l="l"/>
            <a:pathLst>
              <a:path h="2331822" w="1882946">
                <a:moveTo>
                  <a:pt x="0" y="0"/>
                </a:moveTo>
                <a:lnTo>
                  <a:pt x="1882946" y="0"/>
                </a:lnTo>
                <a:lnTo>
                  <a:pt x="1882946" y="2331822"/>
                </a:lnTo>
                <a:lnTo>
                  <a:pt x="0" y="2331822"/>
                </a:lnTo>
                <a:lnTo>
                  <a:pt x="0" y="0"/>
                </a:lnTo>
                <a:close/>
              </a:path>
            </a:pathLst>
          </a:custGeom>
          <a:blipFill>
            <a:blip r:embed="rId6"/>
            <a:stretch>
              <a:fillRect l="0" t="0" r="0" b="0"/>
            </a:stretch>
          </a:blipFill>
        </p:spPr>
      </p:sp>
      <p:sp>
        <p:nvSpPr>
          <p:cNvPr name="Freeform 9" id="9"/>
          <p:cNvSpPr/>
          <p:nvPr/>
        </p:nvSpPr>
        <p:spPr>
          <a:xfrm flipH="false" flipV="false" rot="-265061">
            <a:off x="7674792" y="8306645"/>
            <a:ext cx="14060361" cy="2337535"/>
          </a:xfrm>
          <a:custGeom>
            <a:avLst/>
            <a:gdLst/>
            <a:ahLst/>
            <a:cxnLst/>
            <a:rect r="r" b="b" t="t" l="l"/>
            <a:pathLst>
              <a:path h="2337535" w="14060361">
                <a:moveTo>
                  <a:pt x="0" y="0"/>
                </a:moveTo>
                <a:lnTo>
                  <a:pt x="14060361" y="0"/>
                </a:lnTo>
                <a:lnTo>
                  <a:pt x="14060361" y="2337535"/>
                </a:lnTo>
                <a:lnTo>
                  <a:pt x="0" y="2337535"/>
                </a:lnTo>
                <a:lnTo>
                  <a:pt x="0" y="0"/>
                </a:lnTo>
                <a:close/>
              </a:path>
            </a:pathLst>
          </a:custGeom>
          <a:blipFill>
            <a:blip r:embed="rId4"/>
            <a:stretch>
              <a:fillRect l="0" t="0" r="0" b="0"/>
            </a:stretch>
          </a:blipFill>
        </p:spPr>
      </p:sp>
      <p:sp>
        <p:nvSpPr>
          <p:cNvPr name="Freeform 10" id="10"/>
          <p:cNvSpPr/>
          <p:nvPr/>
        </p:nvSpPr>
        <p:spPr>
          <a:xfrm flipH="false" flipV="false" rot="245102">
            <a:off x="9142716" y="8159437"/>
            <a:ext cx="11124513" cy="4255126"/>
          </a:xfrm>
          <a:custGeom>
            <a:avLst/>
            <a:gdLst/>
            <a:ahLst/>
            <a:cxnLst/>
            <a:rect r="r" b="b" t="t" l="l"/>
            <a:pathLst>
              <a:path h="4255126" w="11124513">
                <a:moveTo>
                  <a:pt x="0" y="0"/>
                </a:moveTo>
                <a:lnTo>
                  <a:pt x="11124513" y="0"/>
                </a:lnTo>
                <a:lnTo>
                  <a:pt x="11124513" y="4255126"/>
                </a:lnTo>
                <a:lnTo>
                  <a:pt x="0" y="4255126"/>
                </a:lnTo>
                <a:lnTo>
                  <a:pt x="0" y="0"/>
                </a:lnTo>
                <a:close/>
              </a:path>
            </a:pathLst>
          </a:custGeom>
          <a:blipFill>
            <a:blip r:embed="rId5"/>
            <a:stretch>
              <a:fillRect l="0" t="0" r="0" b="0"/>
            </a:stretch>
          </a:blipFill>
        </p:spPr>
      </p:sp>
      <p:sp>
        <p:nvSpPr>
          <p:cNvPr name="Freeform 11" id="11"/>
          <p:cNvSpPr/>
          <p:nvPr/>
        </p:nvSpPr>
        <p:spPr>
          <a:xfrm flipH="false" flipV="false" rot="0">
            <a:off x="14942973" y="5143500"/>
            <a:ext cx="3345027" cy="5107200"/>
          </a:xfrm>
          <a:custGeom>
            <a:avLst/>
            <a:gdLst/>
            <a:ahLst/>
            <a:cxnLst/>
            <a:rect r="r" b="b" t="t" l="l"/>
            <a:pathLst>
              <a:path h="5107200" w="3345027">
                <a:moveTo>
                  <a:pt x="0" y="0"/>
                </a:moveTo>
                <a:lnTo>
                  <a:pt x="3345027" y="0"/>
                </a:lnTo>
                <a:lnTo>
                  <a:pt x="3345027" y="5107200"/>
                </a:lnTo>
                <a:lnTo>
                  <a:pt x="0" y="5107200"/>
                </a:lnTo>
                <a:lnTo>
                  <a:pt x="0" y="0"/>
                </a:lnTo>
                <a:close/>
              </a:path>
            </a:pathLst>
          </a:custGeom>
          <a:blipFill>
            <a:blip r:embed="rId7"/>
            <a:stretch>
              <a:fillRect l="0" t="0" r="0" b="0"/>
            </a:stretch>
          </a:blipFill>
        </p:spPr>
      </p:sp>
      <p:sp>
        <p:nvSpPr>
          <p:cNvPr name="Freeform 12" id="12"/>
          <p:cNvSpPr/>
          <p:nvPr/>
        </p:nvSpPr>
        <p:spPr>
          <a:xfrm flipH="false" flipV="false" rot="0">
            <a:off x="1834092" y="3998664"/>
            <a:ext cx="16202327" cy="7099565"/>
          </a:xfrm>
          <a:custGeom>
            <a:avLst/>
            <a:gdLst/>
            <a:ahLst/>
            <a:cxnLst/>
            <a:rect r="r" b="b" t="t" l="l"/>
            <a:pathLst>
              <a:path h="7099565" w="16202327">
                <a:moveTo>
                  <a:pt x="0" y="0"/>
                </a:moveTo>
                <a:lnTo>
                  <a:pt x="16202327" y="0"/>
                </a:lnTo>
                <a:lnTo>
                  <a:pt x="16202327" y="7099566"/>
                </a:lnTo>
                <a:lnTo>
                  <a:pt x="0" y="7099566"/>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3" id="13"/>
          <p:cNvSpPr/>
          <p:nvPr/>
        </p:nvSpPr>
        <p:spPr>
          <a:xfrm flipH="false" flipV="false" rot="-1571199">
            <a:off x="517395" y="6562387"/>
            <a:ext cx="2336163" cy="2888241"/>
          </a:xfrm>
          <a:custGeom>
            <a:avLst/>
            <a:gdLst/>
            <a:ahLst/>
            <a:cxnLst/>
            <a:rect r="r" b="b" t="t" l="l"/>
            <a:pathLst>
              <a:path h="2888241" w="2336163">
                <a:moveTo>
                  <a:pt x="0" y="0"/>
                </a:moveTo>
                <a:lnTo>
                  <a:pt x="2336163" y="0"/>
                </a:lnTo>
                <a:lnTo>
                  <a:pt x="2336163" y="2888241"/>
                </a:lnTo>
                <a:lnTo>
                  <a:pt x="0" y="2888241"/>
                </a:lnTo>
                <a:lnTo>
                  <a:pt x="0" y="0"/>
                </a:lnTo>
                <a:close/>
              </a:path>
            </a:pathLst>
          </a:custGeom>
          <a:blipFill>
            <a:blip r:embed="rId10"/>
            <a:stretch>
              <a:fillRect l="0" t="0" r="0" b="0"/>
            </a:stretch>
          </a:blipFill>
        </p:spPr>
      </p:sp>
      <p:sp>
        <p:nvSpPr>
          <p:cNvPr name="TextBox 14" id="14"/>
          <p:cNvSpPr txBox="true"/>
          <p:nvPr/>
        </p:nvSpPr>
        <p:spPr>
          <a:xfrm rot="0">
            <a:off x="2303279" y="4693178"/>
            <a:ext cx="14915795" cy="5981969"/>
          </a:xfrm>
          <a:prstGeom prst="rect">
            <a:avLst/>
          </a:prstGeom>
        </p:spPr>
        <p:txBody>
          <a:bodyPr anchor="t" rtlCol="false" tIns="0" lIns="0" bIns="0" rIns="0">
            <a:spAutoFit/>
          </a:bodyPr>
          <a:lstStyle/>
          <a:p>
            <a:pPr algn="l">
              <a:lnSpc>
                <a:spcPts val="5908"/>
              </a:lnSpc>
            </a:pPr>
            <a:r>
              <a:rPr lang="en-US" sz="5093">
                <a:solidFill>
                  <a:srgbClr val="5D3E18"/>
                </a:solidFill>
                <a:latin typeface="Alice"/>
                <a:ea typeface="Alice"/>
                <a:cs typeface="Alice"/>
                <a:sym typeface="Alice"/>
              </a:rPr>
              <a:t>1.Perencanaan sumber daya manusis untuk kebutuhan organisasi.</a:t>
            </a:r>
          </a:p>
          <a:p>
            <a:pPr algn="l">
              <a:lnSpc>
                <a:spcPts val="5908"/>
              </a:lnSpc>
            </a:pPr>
          </a:p>
          <a:p>
            <a:pPr algn="l">
              <a:lnSpc>
                <a:spcPts val="5908"/>
              </a:lnSpc>
            </a:pPr>
            <a:r>
              <a:rPr lang="en-US" sz="5093">
                <a:solidFill>
                  <a:srgbClr val="5D3E18"/>
                </a:solidFill>
                <a:latin typeface="Alice"/>
                <a:ea typeface="Alice"/>
                <a:cs typeface="Alice"/>
                <a:sym typeface="Alice"/>
              </a:rPr>
              <a:t>2.Perekrutan (recruitment) yaitu menentukan, syarat, system, tata cara, prosedur, proses, dan hasil seleksi untuk memenuhi permintaan dari organisasi.</a:t>
            </a:r>
          </a:p>
          <a:p>
            <a:pPr algn="l">
              <a:lnSpc>
                <a:spcPts val="5908"/>
              </a:lnSpc>
            </a:pP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38888" r="0" b="-38888"/>
            </a:stretch>
          </a:blipFill>
        </p:spPr>
      </p:sp>
      <p:sp>
        <p:nvSpPr>
          <p:cNvPr name="Freeform 3" id="3"/>
          <p:cNvSpPr/>
          <p:nvPr/>
        </p:nvSpPr>
        <p:spPr>
          <a:xfrm flipH="false" flipV="false" rot="-409351">
            <a:off x="6879847" y="8097153"/>
            <a:ext cx="16230600" cy="2698337"/>
          </a:xfrm>
          <a:custGeom>
            <a:avLst/>
            <a:gdLst/>
            <a:ahLst/>
            <a:cxnLst/>
            <a:rect r="r" b="b" t="t" l="l"/>
            <a:pathLst>
              <a:path h="2698337" w="16230600">
                <a:moveTo>
                  <a:pt x="0" y="0"/>
                </a:moveTo>
                <a:lnTo>
                  <a:pt x="16230600" y="0"/>
                </a:lnTo>
                <a:lnTo>
                  <a:pt x="16230600" y="2698337"/>
                </a:lnTo>
                <a:lnTo>
                  <a:pt x="0" y="2698337"/>
                </a:lnTo>
                <a:lnTo>
                  <a:pt x="0" y="0"/>
                </a:lnTo>
                <a:close/>
              </a:path>
            </a:pathLst>
          </a:custGeom>
          <a:blipFill>
            <a:blip r:embed="rId3"/>
            <a:stretch>
              <a:fillRect l="0" t="0" r="0" b="0"/>
            </a:stretch>
          </a:blipFill>
        </p:spPr>
      </p:sp>
      <p:sp>
        <p:nvSpPr>
          <p:cNvPr name="Freeform 4" id="4"/>
          <p:cNvSpPr/>
          <p:nvPr/>
        </p:nvSpPr>
        <p:spPr>
          <a:xfrm flipH="false" flipV="false" rot="1682952">
            <a:off x="-5728498" y="6296781"/>
            <a:ext cx="16230600" cy="6208204"/>
          </a:xfrm>
          <a:custGeom>
            <a:avLst/>
            <a:gdLst/>
            <a:ahLst/>
            <a:cxnLst/>
            <a:rect r="r" b="b" t="t" l="l"/>
            <a:pathLst>
              <a:path h="6208204" w="16230600">
                <a:moveTo>
                  <a:pt x="0" y="0"/>
                </a:moveTo>
                <a:lnTo>
                  <a:pt x="16230600" y="0"/>
                </a:lnTo>
                <a:lnTo>
                  <a:pt x="16230600" y="6208205"/>
                </a:lnTo>
                <a:lnTo>
                  <a:pt x="0" y="6208205"/>
                </a:lnTo>
                <a:lnTo>
                  <a:pt x="0" y="0"/>
                </a:lnTo>
                <a:close/>
              </a:path>
            </a:pathLst>
          </a:custGeom>
          <a:blipFill>
            <a:blip r:embed="rId4"/>
            <a:stretch>
              <a:fillRect l="0" t="0" r="0" b="0"/>
            </a:stretch>
          </a:blipFill>
        </p:spPr>
      </p:sp>
      <p:sp>
        <p:nvSpPr>
          <p:cNvPr name="Freeform 5" id="5"/>
          <p:cNvSpPr/>
          <p:nvPr/>
        </p:nvSpPr>
        <p:spPr>
          <a:xfrm flipH="false" flipV="false" rot="5400000">
            <a:off x="10329382" y="1491939"/>
            <a:ext cx="6340251" cy="7951820"/>
          </a:xfrm>
          <a:custGeom>
            <a:avLst/>
            <a:gdLst/>
            <a:ahLst/>
            <a:cxnLst/>
            <a:rect r="r" b="b" t="t" l="l"/>
            <a:pathLst>
              <a:path h="7951820" w="6340251">
                <a:moveTo>
                  <a:pt x="0" y="0"/>
                </a:moveTo>
                <a:lnTo>
                  <a:pt x="6340251" y="0"/>
                </a:lnTo>
                <a:lnTo>
                  <a:pt x="6340251" y="7951820"/>
                </a:lnTo>
                <a:lnTo>
                  <a:pt x="0" y="7951820"/>
                </a:lnTo>
                <a:lnTo>
                  <a:pt x="0" y="0"/>
                </a:lnTo>
                <a:close/>
              </a:path>
            </a:pathLst>
          </a:custGeom>
          <a:blipFill>
            <a:blip r:embed="rId5"/>
            <a:stretch>
              <a:fillRect l="0" t="0" r="0" b="0"/>
            </a:stretch>
          </a:blipFill>
        </p:spPr>
      </p:sp>
      <p:sp>
        <p:nvSpPr>
          <p:cNvPr name="Freeform 6" id="6"/>
          <p:cNvSpPr/>
          <p:nvPr/>
        </p:nvSpPr>
        <p:spPr>
          <a:xfrm flipH="false" flipV="false" rot="5400000">
            <a:off x="3862517" y="1491939"/>
            <a:ext cx="6340251" cy="7951820"/>
          </a:xfrm>
          <a:custGeom>
            <a:avLst/>
            <a:gdLst/>
            <a:ahLst/>
            <a:cxnLst/>
            <a:rect r="r" b="b" t="t" l="l"/>
            <a:pathLst>
              <a:path h="7951820" w="6340251">
                <a:moveTo>
                  <a:pt x="0" y="0"/>
                </a:moveTo>
                <a:lnTo>
                  <a:pt x="6340251" y="0"/>
                </a:lnTo>
                <a:lnTo>
                  <a:pt x="6340251" y="7951820"/>
                </a:lnTo>
                <a:lnTo>
                  <a:pt x="0" y="7951820"/>
                </a:lnTo>
                <a:lnTo>
                  <a:pt x="0" y="0"/>
                </a:lnTo>
                <a:close/>
              </a:path>
            </a:pathLst>
          </a:custGeom>
          <a:blipFill>
            <a:blip r:embed="rId5"/>
            <a:stretch>
              <a:fillRect l="0" t="0" r="0" b="0"/>
            </a:stretch>
          </a:blipFill>
        </p:spPr>
      </p:sp>
      <p:sp>
        <p:nvSpPr>
          <p:cNvPr name="Freeform 7" id="7"/>
          <p:cNvSpPr/>
          <p:nvPr/>
        </p:nvSpPr>
        <p:spPr>
          <a:xfrm flipH="false" flipV="false" rot="0">
            <a:off x="1028700" y="868118"/>
            <a:ext cx="7447418" cy="2266143"/>
          </a:xfrm>
          <a:custGeom>
            <a:avLst/>
            <a:gdLst/>
            <a:ahLst/>
            <a:cxnLst/>
            <a:rect r="r" b="b" t="t" l="l"/>
            <a:pathLst>
              <a:path h="2266143" w="7447418">
                <a:moveTo>
                  <a:pt x="0" y="0"/>
                </a:moveTo>
                <a:lnTo>
                  <a:pt x="7447418" y="0"/>
                </a:lnTo>
                <a:lnTo>
                  <a:pt x="7447418" y="2266143"/>
                </a:lnTo>
                <a:lnTo>
                  <a:pt x="0" y="2266143"/>
                </a:lnTo>
                <a:lnTo>
                  <a:pt x="0" y="0"/>
                </a:lnTo>
                <a:close/>
              </a:path>
            </a:pathLst>
          </a:custGeom>
          <a:blipFill>
            <a:blip r:embed="rId6"/>
            <a:stretch>
              <a:fillRect l="0" t="0" r="0" b="0"/>
            </a:stretch>
          </a:blipFill>
        </p:spPr>
      </p:sp>
      <p:sp>
        <p:nvSpPr>
          <p:cNvPr name="Freeform 8" id="8"/>
          <p:cNvSpPr/>
          <p:nvPr/>
        </p:nvSpPr>
        <p:spPr>
          <a:xfrm flipH="false" flipV="false" rot="-4024200">
            <a:off x="16580447" y="853603"/>
            <a:ext cx="2336163" cy="2888241"/>
          </a:xfrm>
          <a:custGeom>
            <a:avLst/>
            <a:gdLst/>
            <a:ahLst/>
            <a:cxnLst/>
            <a:rect r="r" b="b" t="t" l="l"/>
            <a:pathLst>
              <a:path h="2888241" w="2336163">
                <a:moveTo>
                  <a:pt x="0" y="0"/>
                </a:moveTo>
                <a:lnTo>
                  <a:pt x="2336163" y="0"/>
                </a:lnTo>
                <a:lnTo>
                  <a:pt x="2336163" y="2888241"/>
                </a:lnTo>
                <a:lnTo>
                  <a:pt x="0" y="2888241"/>
                </a:lnTo>
                <a:lnTo>
                  <a:pt x="0" y="0"/>
                </a:lnTo>
                <a:close/>
              </a:path>
            </a:pathLst>
          </a:custGeom>
          <a:blipFill>
            <a:blip r:embed="rId7"/>
            <a:stretch>
              <a:fillRect l="0" t="0" r="0" b="0"/>
            </a:stretch>
          </a:blipFill>
        </p:spPr>
      </p:sp>
      <p:sp>
        <p:nvSpPr>
          <p:cNvPr name="Freeform 9" id="9"/>
          <p:cNvSpPr/>
          <p:nvPr/>
        </p:nvSpPr>
        <p:spPr>
          <a:xfrm flipH="false" flipV="false" rot="-5328607">
            <a:off x="16109839" y="7515976"/>
            <a:ext cx="3355087" cy="3423558"/>
          </a:xfrm>
          <a:custGeom>
            <a:avLst/>
            <a:gdLst/>
            <a:ahLst/>
            <a:cxnLst/>
            <a:rect r="r" b="b" t="t" l="l"/>
            <a:pathLst>
              <a:path h="3423558" w="3355087">
                <a:moveTo>
                  <a:pt x="0" y="0"/>
                </a:moveTo>
                <a:lnTo>
                  <a:pt x="3355087" y="0"/>
                </a:lnTo>
                <a:lnTo>
                  <a:pt x="3355087" y="3423558"/>
                </a:lnTo>
                <a:lnTo>
                  <a:pt x="0" y="3423558"/>
                </a:lnTo>
                <a:lnTo>
                  <a:pt x="0" y="0"/>
                </a:lnTo>
                <a:close/>
              </a:path>
            </a:pathLst>
          </a:custGeom>
          <a:blipFill>
            <a:blip r:embed="rId8"/>
            <a:stretch>
              <a:fillRect l="0" t="0" r="0" b="0"/>
            </a:stretch>
          </a:blipFill>
        </p:spPr>
      </p:sp>
      <p:sp>
        <p:nvSpPr>
          <p:cNvPr name="Freeform 10" id="10"/>
          <p:cNvSpPr/>
          <p:nvPr/>
        </p:nvSpPr>
        <p:spPr>
          <a:xfrm flipH="true" flipV="false" rot="0">
            <a:off x="299893" y="5467849"/>
            <a:ext cx="3552574" cy="4333327"/>
          </a:xfrm>
          <a:custGeom>
            <a:avLst/>
            <a:gdLst/>
            <a:ahLst/>
            <a:cxnLst/>
            <a:rect r="r" b="b" t="t" l="l"/>
            <a:pathLst>
              <a:path h="4333327" w="3552574">
                <a:moveTo>
                  <a:pt x="3552573" y="0"/>
                </a:moveTo>
                <a:lnTo>
                  <a:pt x="0" y="0"/>
                </a:lnTo>
                <a:lnTo>
                  <a:pt x="0" y="4333327"/>
                </a:lnTo>
                <a:lnTo>
                  <a:pt x="3552573" y="4333327"/>
                </a:lnTo>
                <a:lnTo>
                  <a:pt x="3552573" y="0"/>
                </a:lnTo>
                <a:close/>
              </a:path>
            </a:pathLst>
          </a:custGeom>
          <a:blipFill>
            <a:blip r:embed="rId9"/>
            <a:stretch>
              <a:fillRect l="0" t="0" r="0" b="0"/>
            </a:stretch>
          </a:blipFill>
        </p:spPr>
      </p:sp>
      <p:sp>
        <p:nvSpPr>
          <p:cNvPr name="TextBox 11" id="11"/>
          <p:cNvSpPr txBox="true"/>
          <p:nvPr/>
        </p:nvSpPr>
        <p:spPr>
          <a:xfrm rot="0">
            <a:off x="3483850" y="2694264"/>
            <a:ext cx="13608826" cy="5750199"/>
          </a:xfrm>
          <a:prstGeom prst="rect">
            <a:avLst/>
          </a:prstGeom>
        </p:spPr>
        <p:txBody>
          <a:bodyPr anchor="t" rtlCol="false" tIns="0" lIns="0" bIns="0" rIns="0">
            <a:spAutoFit/>
          </a:bodyPr>
          <a:lstStyle/>
          <a:p>
            <a:pPr algn="l">
              <a:lnSpc>
                <a:spcPts val="4564"/>
              </a:lnSpc>
            </a:pPr>
            <a:r>
              <a:rPr lang="en-US" sz="3935">
                <a:solidFill>
                  <a:srgbClr val="5D3E18"/>
                </a:solidFill>
                <a:latin typeface="Alice"/>
                <a:ea typeface="Alice"/>
                <a:cs typeface="Alice"/>
                <a:sym typeface="Alice"/>
              </a:rPr>
              <a:t>3. Seleksi karyawan</a:t>
            </a:r>
          </a:p>
          <a:p>
            <a:pPr algn="l">
              <a:lnSpc>
                <a:spcPts val="4564"/>
              </a:lnSpc>
            </a:pPr>
            <a:r>
              <a:rPr lang="en-US" sz="3935">
                <a:solidFill>
                  <a:srgbClr val="5D3E18"/>
                </a:solidFill>
                <a:latin typeface="Alice"/>
                <a:ea typeface="Alice"/>
                <a:cs typeface="Alice"/>
                <a:sym typeface="Alice"/>
              </a:rPr>
              <a:t>4. Sosialisasi kehadiran karyawan baru dengan cara memperkenalkan, melatih, membekali,membimbing, serta memantaunya.</a:t>
            </a:r>
          </a:p>
          <a:p>
            <a:pPr algn="l">
              <a:lnSpc>
                <a:spcPts val="4564"/>
              </a:lnSpc>
            </a:pPr>
            <a:r>
              <a:rPr lang="en-US" sz="3935">
                <a:solidFill>
                  <a:srgbClr val="5D3E18"/>
                </a:solidFill>
                <a:latin typeface="Alice"/>
                <a:ea typeface="Alice"/>
                <a:cs typeface="Alice"/>
                <a:sym typeface="Alice"/>
              </a:rPr>
              <a:t>5. Pelatihan dan pengembangan</a:t>
            </a:r>
          </a:p>
          <a:p>
            <a:pPr algn="l">
              <a:lnSpc>
                <a:spcPts val="4564"/>
              </a:lnSpc>
            </a:pPr>
            <a:r>
              <a:rPr lang="en-US" sz="3935">
                <a:solidFill>
                  <a:srgbClr val="5D3E18"/>
                </a:solidFill>
                <a:latin typeface="Alice"/>
                <a:ea typeface="Alice"/>
                <a:cs typeface="Alice"/>
                <a:sym typeface="Alice"/>
              </a:rPr>
              <a:t>6. Penilaian prestatis kerja,</a:t>
            </a:r>
          </a:p>
          <a:p>
            <a:pPr algn="l">
              <a:lnSpc>
                <a:spcPts val="4564"/>
              </a:lnSpc>
            </a:pPr>
            <a:r>
              <a:rPr lang="en-US" sz="3935">
                <a:solidFill>
                  <a:srgbClr val="5D3E18"/>
                </a:solidFill>
                <a:latin typeface="Alice"/>
                <a:ea typeface="Alice"/>
                <a:cs typeface="Alice"/>
                <a:sym typeface="Alice"/>
              </a:rPr>
              <a:t>7. Promosi, transfer, demosin dan pemutusan hubungan kerja (PHK).</a:t>
            </a:r>
          </a:p>
          <a:p>
            <a:pPr algn="l">
              <a:lnSpc>
                <a:spcPts val="4564"/>
              </a:lnSpc>
            </a:pPr>
            <a:r>
              <a:rPr lang="en-US" sz="3935">
                <a:solidFill>
                  <a:srgbClr val="5D3E18"/>
                </a:solidFill>
                <a:latin typeface="Alice"/>
                <a:ea typeface="Alice"/>
                <a:cs typeface="Alice"/>
                <a:sym typeface="Alice"/>
              </a:rPr>
              <a:t>8. Perencanaan pengembangan selanjutnya.</a:t>
            </a:r>
          </a:p>
          <a:p>
            <a:pPr algn="l">
              <a:lnSpc>
                <a:spcPts val="4564"/>
              </a:lnSpc>
            </a:pPr>
          </a:p>
        </p:txBody>
      </p:sp>
      <p:sp>
        <p:nvSpPr>
          <p:cNvPr name="TextBox 12" id="12"/>
          <p:cNvSpPr txBox="true"/>
          <p:nvPr/>
        </p:nvSpPr>
        <p:spPr>
          <a:xfrm rot="0">
            <a:off x="1453539" y="1866906"/>
            <a:ext cx="7022579" cy="817833"/>
          </a:xfrm>
          <a:prstGeom prst="rect">
            <a:avLst/>
          </a:prstGeom>
        </p:spPr>
        <p:txBody>
          <a:bodyPr anchor="t" rtlCol="false" tIns="0" lIns="0" bIns="0" rIns="0">
            <a:spAutoFit/>
          </a:bodyPr>
          <a:lstStyle/>
          <a:p>
            <a:pPr algn="l">
              <a:lnSpc>
                <a:spcPts val="5420"/>
              </a:lnSpc>
            </a:pPr>
            <a:r>
              <a:rPr lang="en-US" sz="7971">
                <a:solidFill>
                  <a:srgbClr val="FFFFFF"/>
                </a:solidFill>
                <a:latin typeface="Margin"/>
                <a:ea typeface="Margin"/>
                <a:cs typeface="Margin"/>
                <a:sym typeface="Margin"/>
              </a:rPr>
              <a:t>Lanjutan</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38888" r="0" b="-38888"/>
            </a:stretch>
          </a:blipFill>
        </p:spPr>
      </p:sp>
      <p:sp>
        <p:nvSpPr>
          <p:cNvPr name="Freeform 3" id="3"/>
          <p:cNvSpPr/>
          <p:nvPr/>
        </p:nvSpPr>
        <p:spPr>
          <a:xfrm flipH="false" flipV="false" rot="5400000">
            <a:off x="1997964" y="1872702"/>
            <a:ext cx="6340251" cy="7951820"/>
          </a:xfrm>
          <a:custGeom>
            <a:avLst/>
            <a:gdLst/>
            <a:ahLst/>
            <a:cxnLst/>
            <a:rect r="r" b="b" t="t" l="l"/>
            <a:pathLst>
              <a:path h="7951820" w="6340251">
                <a:moveTo>
                  <a:pt x="0" y="0"/>
                </a:moveTo>
                <a:lnTo>
                  <a:pt x="6340252" y="0"/>
                </a:lnTo>
                <a:lnTo>
                  <a:pt x="6340252" y="7951821"/>
                </a:lnTo>
                <a:lnTo>
                  <a:pt x="0" y="7951821"/>
                </a:lnTo>
                <a:lnTo>
                  <a:pt x="0" y="0"/>
                </a:lnTo>
                <a:close/>
              </a:path>
            </a:pathLst>
          </a:custGeom>
          <a:blipFill>
            <a:blip r:embed="rId3"/>
            <a:stretch>
              <a:fillRect l="0" t="0" r="0" b="0"/>
            </a:stretch>
          </a:blipFill>
        </p:spPr>
      </p:sp>
      <p:sp>
        <p:nvSpPr>
          <p:cNvPr name="Freeform 4" id="4"/>
          <p:cNvSpPr/>
          <p:nvPr/>
        </p:nvSpPr>
        <p:spPr>
          <a:xfrm flipH="false" flipV="false" rot="0">
            <a:off x="2076179" y="1028700"/>
            <a:ext cx="7447418" cy="2266143"/>
          </a:xfrm>
          <a:custGeom>
            <a:avLst/>
            <a:gdLst/>
            <a:ahLst/>
            <a:cxnLst/>
            <a:rect r="r" b="b" t="t" l="l"/>
            <a:pathLst>
              <a:path h="2266143" w="7447418">
                <a:moveTo>
                  <a:pt x="0" y="0"/>
                </a:moveTo>
                <a:lnTo>
                  <a:pt x="7447418" y="0"/>
                </a:lnTo>
                <a:lnTo>
                  <a:pt x="7447418" y="2266143"/>
                </a:lnTo>
                <a:lnTo>
                  <a:pt x="0" y="2266143"/>
                </a:lnTo>
                <a:lnTo>
                  <a:pt x="0" y="0"/>
                </a:lnTo>
                <a:close/>
              </a:path>
            </a:pathLst>
          </a:custGeom>
          <a:blipFill>
            <a:blip r:embed="rId4"/>
            <a:stretch>
              <a:fillRect l="0" t="0" r="0" b="0"/>
            </a:stretch>
          </a:blipFill>
        </p:spPr>
      </p:sp>
      <p:pic>
        <p:nvPicPr>
          <p:cNvPr name="Picture 5" id="5"/>
          <p:cNvPicPr>
            <a:picLocks noChangeAspect="true"/>
          </p:cNvPicPr>
          <p:nvPr/>
        </p:nvPicPr>
        <p:blipFill>
          <a:blip r:embed="rId5"/>
          <a:stretch>
            <a:fillRect/>
          </a:stretch>
        </p:blipFill>
        <p:spPr>
          <a:xfrm rot="0">
            <a:off x="12582326" y="4564210"/>
            <a:ext cx="5437864" cy="5515062"/>
          </a:xfrm>
          <a:prstGeom prst="rect">
            <a:avLst/>
          </a:prstGeom>
        </p:spPr>
      </p:pic>
      <p:sp>
        <p:nvSpPr>
          <p:cNvPr name="Freeform 6" id="6"/>
          <p:cNvSpPr/>
          <p:nvPr/>
        </p:nvSpPr>
        <p:spPr>
          <a:xfrm flipH="false" flipV="false" rot="0">
            <a:off x="-807136" y="5848612"/>
            <a:ext cx="2883315" cy="4402257"/>
          </a:xfrm>
          <a:custGeom>
            <a:avLst/>
            <a:gdLst/>
            <a:ahLst/>
            <a:cxnLst/>
            <a:rect r="r" b="b" t="t" l="l"/>
            <a:pathLst>
              <a:path h="4402257" w="2883315">
                <a:moveTo>
                  <a:pt x="0" y="0"/>
                </a:moveTo>
                <a:lnTo>
                  <a:pt x="2883315" y="0"/>
                </a:lnTo>
                <a:lnTo>
                  <a:pt x="2883315" y="4402258"/>
                </a:lnTo>
                <a:lnTo>
                  <a:pt x="0" y="4402258"/>
                </a:lnTo>
                <a:lnTo>
                  <a:pt x="0" y="0"/>
                </a:lnTo>
                <a:close/>
              </a:path>
            </a:pathLst>
          </a:custGeom>
          <a:blipFill>
            <a:blip r:embed="rId6"/>
            <a:stretch>
              <a:fillRect l="0" t="0" r="0" b="0"/>
            </a:stretch>
          </a:blipFill>
        </p:spPr>
      </p:sp>
      <p:sp>
        <p:nvSpPr>
          <p:cNvPr name="Freeform 7" id="7"/>
          <p:cNvSpPr/>
          <p:nvPr/>
        </p:nvSpPr>
        <p:spPr>
          <a:xfrm flipH="false" flipV="false" rot="-2778226">
            <a:off x="15853156" y="320238"/>
            <a:ext cx="1882946" cy="2331822"/>
          </a:xfrm>
          <a:custGeom>
            <a:avLst/>
            <a:gdLst/>
            <a:ahLst/>
            <a:cxnLst/>
            <a:rect r="r" b="b" t="t" l="l"/>
            <a:pathLst>
              <a:path h="2331822" w="1882946">
                <a:moveTo>
                  <a:pt x="0" y="0"/>
                </a:moveTo>
                <a:lnTo>
                  <a:pt x="1882946" y="0"/>
                </a:lnTo>
                <a:lnTo>
                  <a:pt x="1882946" y="2331822"/>
                </a:lnTo>
                <a:lnTo>
                  <a:pt x="0" y="2331822"/>
                </a:lnTo>
                <a:lnTo>
                  <a:pt x="0" y="0"/>
                </a:lnTo>
                <a:close/>
              </a:path>
            </a:pathLst>
          </a:custGeom>
          <a:blipFill>
            <a:blip r:embed="rId7"/>
            <a:stretch>
              <a:fillRect l="0" t="0" r="0" b="0"/>
            </a:stretch>
          </a:blipFill>
        </p:spPr>
      </p:sp>
      <p:sp>
        <p:nvSpPr>
          <p:cNvPr name="Freeform 8" id="8"/>
          <p:cNvSpPr/>
          <p:nvPr/>
        </p:nvSpPr>
        <p:spPr>
          <a:xfrm flipH="false" flipV="false" rot="4831955">
            <a:off x="-1208940" y="-675740"/>
            <a:ext cx="3355087" cy="3423558"/>
          </a:xfrm>
          <a:custGeom>
            <a:avLst/>
            <a:gdLst/>
            <a:ahLst/>
            <a:cxnLst/>
            <a:rect r="r" b="b" t="t" l="l"/>
            <a:pathLst>
              <a:path h="3423558" w="3355087">
                <a:moveTo>
                  <a:pt x="0" y="0"/>
                </a:moveTo>
                <a:lnTo>
                  <a:pt x="3355087" y="0"/>
                </a:lnTo>
                <a:lnTo>
                  <a:pt x="3355087" y="3423558"/>
                </a:lnTo>
                <a:lnTo>
                  <a:pt x="0" y="3423558"/>
                </a:lnTo>
                <a:lnTo>
                  <a:pt x="0" y="0"/>
                </a:lnTo>
                <a:close/>
              </a:path>
            </a:pathLst>
          </a:custGeom>
          <a:blipFill>
            <a:blip r:embed="rId8"/>
            <a:stretch>
              <a:fillRect l="0" t="0" r="0" b="0"/>
            </a:stretch>
          </a:blipFill>
        </p:spPr>
      </p:sp>
      <p:sp>
        <p:nvSpPr>
          <p:cNvPr name="TextBox 9" id="9"/>
          <p:cNvSpPr txBox="true"/>
          <p:nvPr/>
        </p:nvSpPr>
        <p:spPr>
          <a:xfrm rot="0">
            <a:off x="2076179" y="1904828"/>
            <a:ext cx="6710214" cy="1794968"/>
          </a:xfrm>
          <a:prstGeom prst="rect">
            <a:avLst/>
          </a:prstGeom>
        </p:spPr>
        <p:txBody>
          <a:bodyPr anchor="t" rtlCol="false" tIns="0" lIns="0" bIns="0" rIns="0">
            <a:spAutoFit/>
          </a:bodyPr>
          <a:lstStyle/>
          <a:p>
            <a:pPr algn="ctr">
              <a:lnSpc>
                <a:spcPts val="3378"/>
              </a:lnSpc>
            </a:pPr>
            <a:r>
              <a:rPr lang="en-US" sz="4968">
                <a:solidFill>
                  <a:srgbClr val="FFFFFF"/>
                </a:solidFill>
                <a:latin typeface="Margin"/>
                <a:ea typeface="Margin"/>
                <a:cs typeface="Margin"/>
                <a:sym typeface="Margin"/>
              </a:rPr>
              <a:t>Pengembangan </a:t>
            </a:r>
          </a:p>
          <a:p>
            <a:pPr algn="ctr">
              <a:lnSpc>
                <a:spcPts val="3378"/>
              </a:lnSpc>
            </a:pPr>
            <a:r>
              <a:rPr lang="en-US" sz="4968">
                <a:solidFill>
                  <a:srgbClr val="FFFFFF"/>
                </a:solidFill>
                <a:latin typeface="Margin"/>
                <a:ea typeface="Margin"/>
                <a:cs typeface="Margin"/>
                <a:sym typeface="Margin"/>
              </a:rPr>
              <a:t>Usaha Kecil</a:t>
            </a:r>
          </a:p>
          <a:p>
            <a:pPr algn="l">
              <a:lnSpc>
                <a:spcPts val="3378"/>
              </a:lnSpc>
            </a:pPr>
          </a:p>
          <a:p>
            <a:pPr algn="l">
              <a:lnSpc>
                <a:spcPts val="3378"/>
              </a:lnSpc>
            </a:pPr>
          </a:p>
        </p:txBody>
      </p:sp>
      <p:sp>
        <p:nvSpPr>
          <p:cNvPr name="TextBox 10" id="10"/>
          <p:cNvSpPr txBox="true"/>
          <p:nvPr/>
        </p:nvSpPr>
        <p:spPr>
          <a:xfrm rot="0">
            <a:off x="468603" y="3385825"/>
            <a:ext cx="12186805" cy="6901175"/>
          </a:xfrm>
          <a:prstGeom prst="rect">
            <a:avLst/>
          </a:prstGeom>
        </p:spPr>
        <p:txBody>
          <a:bodyPr anchor="t" rtlCol="false" tIns="0" lIns="0" bIns="0" rIns="0">
            <a:spAutoFit/>
          </a:bodyPr>
          <a:lstStyle/>
          <a:p>
            <a:pPr algn="just">
              <a:lnSpc>
                <a:spcPts val="4952"/>
              </a:lnSpc>
            </a:pPr>
            <a:r>
              <a:rPr lang="en-US" sz="4269">
                <a:solidFill>
                  <a:srgbClr val="5D3E18"/>
                </a:solidFill>
                <a:latin typeface="Alice Bold"/>
                <a:ea typeface="Alice Bold"/>
                <a:cs typeface="Alice Bold"/>
                <a:sym typeface="Alice Bold"/>
              </a:rPr>
              <a:t>Mengembangkan suatu usaha diibaratkan dengan system kemudi kendaraan, adalah “pedal gas”. Jika gasnya terlalu kencang akan berbahaya dan jika tidak ditekan pedal gasnya maka kendaraan tidak akan berjalan. System manajemen mutu itu sendiri bagaikan sitem kendali dari kendaraan sebagai quality control-nya. (rem pada kendaraan). Jadi, kedua-duanya adalah alat kendali yang paling penting bagi bisnis yang sudah dimulai dan dijalankan.</a:t>
            </a:r>
          </a:p>
          <a:p>
            <a:pPr algn="just">
              <a:lnSpc>
                <a:spcPts val="4952"/>
              </a:lnSpc>
            </a:pP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38888" r="0" b="-38888"/>
            </a:stretch>
          </a:blipFill>
        </p:spPr>
      </p:sp>
      <p:sp>
        <p:nvSpPr>
          <p:cNvPr name="Freeform 3" id="3"/>
          <p:cNvSpPr/>
          <p:nvPr/>
        </p:nvSpPr>
        <p:spPr>
          <a:xfrm flipH="false" flipV="false" rot="5400000">
            <a:off x="9425326" y="1649434"/>
            <a:ext cx="6538344" cy="8200264"/>
          </a:xfrm>
          <a:custGeom>
            <a:avLst/>
            <a:gdLst/>
            <a:ahLst/>
            <a:cxnLst/>
            <a:rect r="r" b="b" t="t" l="l"/>
            <a:pathLst>
              <a:path h="8200264" w="6538344">
                <a:moveTo>
                  <a:pt x="0" y="0"/>
                </a:moveTo>
                <a:lnTo>
                  <a:pt x="6538343" y="0"/>
                </a:lnTo>
                <a:lnTo>
                  <a:pt x="6538343" y="8200264"/>
                </a:lnTo>
                <a:lnTo>
                  <a:pt x="0" y="8200264"/>
                </a:lnTo>
                <a:lnTo>
                  <a:pt x="0" y="0"/>
                </a:lnTo>
                <a:close/>
              </a:path>
            </a:pathLst>
          </a:custGeom>
          <a:blipFill>
            <a:blip r:embed="rId3"/>
            <a:stretch>
              <a:fillRect l="0" t="0" r="0" b="0"/>
            </a:stretch>
          </a:blipFill>
        </p:spPr>
      </p:sp>
      <p:sp>
        <p:nvSpPr>
          <p:cNvPr name="Freeform 4" id="4"/>
          <p:cNvSpPr/>
          <p:nvPr/>
        </p:nvSpPr>
        <p:spPr>
          <a:xfrm flipH="false" flipV="false" rot="0">
            <a:off x="1146947" y="3062142"/>
            <a:ext cx="7447418" cy="2266143"/>
          </a:xfrm>
          <a:custGeom>
            <a:avLst/>
            <a:gdLst/>
            <a:ahLst/>
            <a:cxnLst/>
            <a:rect r="r" b="b" t="t" l="l"/>
            <a:pathLst>
              <a:path h="2266143" w="7447418">
                <a:moveTo>
                  <a:pt x="0" y="0"/>
                </a:moveTo>
                <a:lnTo>
                  <a:pt x="7447419" y="0"/>
                </a:lnTo>
                <a:lnTo>
                  <a:pt x="7447419" y="2266143"/>
                </a:lnTo>
                <a:lnTo>
                  <a:pt x="0" y="2266143"/>
                </a:lnTo>
                <a:lnTo>
                  <a:pt x="0" y="0"/>
                </a:lnTo>
                <a:close/>
              </a:path>
            </a:pathLst>
          </a:custGeom>
          <a:blipFill>
            <a:blip r:embed="rId4"/>
            <a:stretch>
              <a:fillRect l="0" t="0" r="0" b="0"/>
            </a:stretch>
          </a:blipFill>
        </p:spPr>
      </p:sp>
      <p:sp>
        <p:nvSpPr>
          <p:cNvPr name="Freeform 5" id="5"/>
          <p:cNvSpPr/>
          <p:nvPr/>
        </p:nvSpPr>
        <p:spPr>
          <a:xfrm flipH="false" flipV="false" rot="0">
            <a:off x="15817642" y="5749566"/>
            <a:ext cx="2883315" cy="4402257"/>
          </a:xfrm>
          <a:custGeom>
            <a:avLst/>
            <a:gdLst/>
            <a:ahLst/>
            <a:cxnLst/>
            <a:rect r="r" b="b" t="t" l="l"/>
            <a:pathLst>
              <a:path h="4402257" w="2883315">
                <a:moveTo>
                  <a:pt x="0" y="0"/>
                </a:moveTo>
                <a:lnTo>
                  <a:pt x="2883316" y="0"/>
                </a:lnTo>
                <a:lnTo>
                  <a:pt x="2883316" y="4402258"/>
                </a:lnTo>
                <a:lnTo>
                  <a:pt x="0" y="4402258"/>
                </a:lnTo>
                <a:lnTo>
                  <a:pt x="0" y="0"/>
                </a:lnTo>
                <a:close/>
              </a:path>
            </a:pathLst>
          </a:custGeom>
          <a:blipFill>
            <a:blip r:embed="rId5"/>
            <a:stretch>
              <a:fillRect l="0" t="0" r="0" b="0"/>
            </a:stretch>
          </a:blipFill>
        </p:spPr>
      </p:sp>
      <p:sp>
        <p:nvSpPr>
          <p:cNvPr name="Freeform 6" id="6"/>
          <p:cNvSpPr/>
          <p:nvPr/>
        </p:nvSpPr>
        <p:spPr>
          <a:xfrm flipH="false" flipV="false" rot="-2778226">
            <a:off x="15853156" y="320238"/>
            <a:ext cx="1882946" cy="2331822"/>
          </a:xfrm>
          <a:custGeom>
            <a:avLst/>
            <a:gdLst/>
            <a:ahLst/>
            <a:cxnLst/>
            <a:rect r="r" b="b" t="t" l="l"/>
            <a:pathLst>
              <a:path h="2331822" w="1882946">
                <a:moveTo>
                  <a:pt x="0" y="0"/>
                </a:moveTo>
                <a:lnTo>
                  <a:pt x="1882946" y="0"/>
                </a:lnTo>
                <a:lnTo>
                  <a:pt x="1882946" y="2331822"/>
                </a:lnTo>
                <a:lnTo>
                  <a:pt x="0" y="2331822"/>
                </a:lnTo>
                <a:lnTo>
                  <a:pt x="0" y="0"/>
                </a:lnTo>
                <a:close/>
              </a:path>
            </a:pathLst>
          </a:custGeom>
          <a:blipFill>
            <a:blip r:embed="rId6"/>
            <a:stretch>
              <a:fillRect l="0" t="0" r="0" b="0"/>
            </a:stretch>
          </a:blipFill>
        </p:spPr>
      </p:sp>
      <p:sp>
        <p:nvSpPr>
          <p:cNvPr name="Freeform 7" id="7"/>
          <p:cNvSpPr/>
          <p:nvPr/>
        </p:nvSpPr>
        <p:spPr>
          <a:xfrm flipH="false" flipV="false" rot="4831955">
            <a:off x="-1208940" y="-675740"/>
            <a:ext cx="3355087" cy="3423558"/>
          </a:xfrm>
          <a:custGeom>
            <a:avLst/>
            <a:gdLst/>
            <a:ahLst/>
            <a:cxnLst/>
            <a:rect r="r" b="b" t="t" l="l"/>
            <a:pathLst>
              <a:path h="3423558" w="3355087">
                <a:moveTo>
                  <a:pt x="0" y="0"/>
                </a:moveTo>
                <a:lnTo>
                  <a:pt x="3355087" y="0"/>
                </a:lnTo>
                <a:lnTo>
                  <a:pt x="3355087" y="3423558"/>
                </a:lnTo>
                <a:lnTo>
                  <a:pt x="0" y="3423558"/>
                </a:lnTo>
                <a:lnTo>
                  <a:pt x="0" y="0"/>
                </a:lnTo>
                <a:close/>
              </a:path>
            </a:pathLst>
          </a:custGeom>
          <a:blipFill>
            <a:blip r:embed="rId7"/>
            <a:stretch>
              <a:fillRect l="0" t="0" r="0" b="0"/>
            </a:stretch>
          </a:blipFill>
        </p:spPr>
      </p:sp>
      <p:sp>
        <p:nvSpPr>
          <p:cNvPr name="Freeform 8" id="8"/>
          <p:cNvSpPr/>
          <p:nvPr/>
        </p:nvSpPr>
        <p:spPr>
          <a:xfrm flipH="false" flipV="false" rot="0">
            <a:off x="-1246377" y="5991783"/>
            <a:ext cx="5061703" cy="4595344"/>
          </a:xfrm>
          <a:custGeom>
            <a:avLst/>
            <a:gdLst/>
            <a:ahLst/>
            <a:cxnLst/>
            <a:rect r="r" b="b" t="t" l="l"/>
            <a:pathLst>
              <a:path h="4595344" w="5061703">
                <a:moveTo>
                  <a:pt x="0" y="0"/>
                </a:moveTo>
                <a:lnTo>
                  <a:pt x="5061703" y="0"/>
                </a:lnTo>
                <a:lnTo>
                  <a:pt x="5061703" y="4595344"/>
                </a:lnTo>
                <a:lnTo>
                  <a:pt x="0" y="4595344"/>
                </a:lnTo>
                <a:lnTo>
                  <a:pt x="0" y="0"/>
                </a:lnTo>
                <a:close/>
              </a:path>
            </a:pathLst>
          </a:custGeom>
          <a:blipFill>
            <a:blip r:embed="rId8"/>
            <a:stretch>
              <a:fillRect l="0" t="0" r="0" b="0"/>
            </a:stretch>
          </a:blipFill>
        </p:spPr>
      </p:sp>
      <p:sp>
        <p:nvSpPr>
          <p:cNvPr name="TextBox 9" id="9"/>
          <p:cNvSpPr txBox="true"/>
          <p:nvPr/>
        </p:nvSpPr>
        <p:spPr>
          <a:xfrm rot="0">
            <a:off x="1487325" y="3731982"/>
            <a:ext cx="7107041" cy="1269362"/>
          </a:xfrm>
          <a:prstGeom prst="rect">
            <a:avLst/>
          </a:prstGeom>
        </p:spPr>
        <p:txBody>
          <a:bodyPr anchor="t" rtlCol="false" tIns="0" lIns="0" bIns="0" rIns="0">
            <a:spAutoFit/>
          </a:bodyPr>
          <a:lstStyle/>
          <a:p>
            <a:pPr algn="ctr">
              <a:lnSpc>
                <a:spcPts val="4635"/>
              </a:lnSpc>
            </a:pPr>
            <a:r>
              <a:rPr lang="en-US" sz="6817">
                <a:solidFill>
                  <a:srgbClr val="FFFFFF"/>
                </a:solidFill>
                <a:latin typeface="Margin"/>
                <a:ea typeface="Margin"/>
                <a:cs typeface="Margin"/>
                <a:sym typeface="Margin"/>
              </a:rPr>
              <a:t>Mengelola dan Mengatasi Konflik</a:t>
            </a:r>
          </a:p>
        </p:txBody>
      </p:sp>
      <p:sp>
        <p:nvSpPr>
          <p:cNvPr name="TextBox 10" id="10"/>
          <p:cNvSpPr txBox="true"/>
          <p:nvPr/>
        </p:nvSpPr>
        <p:spPr>
          <a:xfrm rot="0">
            <a:off x="8350132" y="2981823"/>
            <a:ext cx="9937868" cy="7075740"/>
          </a:xfrm>
          <a:prstGeom prst="rect">
            <a:avLst/>
          </a:prstGeom>
        </p:spPr>
        <p:txBody>
          <a:bodyPr anchor="t" rtlCol="false" tIns="0" lIns="0" bIns="0" rIns="0">
            <a:spAutoFit/>
          </a:bodyPr>
          <a:lstStyle/>
          <a:p>
            <a:pPr algn="ctr">
              <a:lnSpc>
                <a:spcPts val="4045"/>
              </a:lnSpc>
            </a:pPr>
            <a:r>
              <a:rPr lang="en-US" sz="3487">
                <a:solidFill>
                  <a:srgbClr val="5D3E18"/>
                </a:solidFill>
                <a:latin typeface="Alice Bold"/>
                <a:ea typeface="Alice Bold"/>
                <a:cs typeface="Alice Bold"/>
                <a:sym typeface="Alice Bold"/>
              </a:rPr>
              <a:t>•Konflik didalam hati dan fikiran atas proses pengambilan keputusan dari berbagai alternatif untuk dipilih satu alterbatif terbaik dengan resiko minimal.</a:t>
            </a:r>
          </a:p>
          <a:p>
            <a:pPr algn="ctr">
              <a:lnSpc>
                <a:spcPts val="4045"/>
              </a:lnSpc>
            </a:pPr>
          </a:p>
          <a:p>
            <a:pPr algn="ctr">
              <a:lnSpc>
                <a:spcPts val="4045"/>
              </a:lnSpc>
            </a:pPr>
            <a:r>
              <a:rPr lang="en-US" sz="3487">
                <a:solidFill>
                  <a:srgbClr val="5D3E18"/>
                </a:solidFill>
                <a:latin typeface="Alice Bold"/>
                <a:ea typeface="Alice Bold"/>
                <a:cs typeface="Alice Bold"/>
                <a:sym typeface="Alice Bold"/>
              </a:rPr>
              <a:t>•Konflik dengan pihak lain yang harus segera diputuskan agar masalah tidak berl;arut-larut dan bisda merugikan kedua belah pihak</a:t>
            </a:r>
          </a:p>
          <a:p>
            <a:pPr algn="ctr">
              <a:lnSpc>
                <a:spcPts val="4045"/>
              </a:lnSpc>
            </a:pPr>
          </a:p>
          <a:p>
            <a:pPr algn="ctr">
              <a:lnSpc>
                <a:spcPts val="4045"/>
              </a:lnSpc>
            </a:pPr>
            <a:r>
              <a:rPr lang="en-US" sz="3487">
                <a:solidFill>
                  <a:srgbClr val="5D3E18"/>
                </a:solidFill>
                <a:latin typeface="Alice Bold"/>
                <a:ea typeface="Alice Bold"/>
                <a:cs typeface="Alice Bold"/>
                <a:sym typeface="Alice Bold"/>
              </a:rPr>
              <a:t>•Konflikj terhadap sebuah keputusan dari berbagai alternative. Apakah mengambil keputusan ya atau tidak, baik atau buruk, tepat dan tidak bagi tim.</a:t>
            </a:r>
          </a:p>
          <a:p>
            <a:pPr algn="ctr">
              <a:lnSpc>
                <a:spcPts val="4045"/>
              </a:lnSpc>
            </a:pP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38888" r="0" b="-38888"/>
            </a:stretch>
          </a:blipFill>
        </p:spPr>
      </p:sp>
      <p:sp>
        <p:nvSpPr>
          <p:cNvPr name="Freeform 3" id="3"/>
          <p:cNvSpPr/>
          <p:nvPr/>
        </p:nvSpPr>
        <p:spPr>
          <a:xfrm flipH="false" flipV="false" rot="0">
            <a:off x="4967641" y="525190"/>
            <a:ext cx="8352718" cy="2541613"/>
          </a:xfrm>
          <a:custGeom>
            <a:avLst/>
            <a:gdLst/>
            <a:ahLst/>
            <a:cxnLst/>
            <a:rect r="r" b="b" t="t" l="l"/>
            <a:pathLst>
              <a:path h="2541613" w="8352718">
                <a:moveTo>
                  <a:pt x="0" y="0"/>
                </a:moveTo>
                <a:lnTo>
                  <a:pt x="8352718" y="0"/>
                </a:lnTo>
                <a:lnTo>
                  <a:pt x="8352718" y="2541613"/>
                </a:lnTo>
                <a:lnTo>
                  <a:pt x="0" y="2541613"/>
                </a:lnTo>
                <a:lnTo>
                  <a:pt x="0" y="0"/>
                </a:lnTo>
                <a:close/>
              </a:path>
            </a:pathLst>
          </a:custGeom>
          <a:blipFill>
            <a:blip r:embed="rId3"/>
            <a:stretch>
              <a:fillRect l="0" t="0" r="0" b="0"/>
            </a:stretch>
          </a:blipFill>
        </p:spPr>
      </p:sp>
      <p:sp>
        <p:nvSpPr>
          <p:cNvPr name="TextBox 4" id="4"/>
          <p:cNvSpPr txBox="true"/>
          <p:nvPr/>
        </p:nvSpPr>
        <p:spPr>
          <a:xfrm rot="0">
            <a:off x="4688536" y="1552575"/>
            <a:ext cx="8910928" cy="1010718"/>
          </a:xfrm>
          <a:prstGeom prst="rect">
            <a:avLst/>
          </a:prstGeom>
        </p:spPr>
        <p:txBody>
          <a:bodyPr anchor="t" rtlCol="false" tIns="0" lIns="0" bIns="0" rIns="0">
            <a:spAutoFit/>
          </a:bodyPr>
          <a:lstStyle/>
          <a:p>
            <a:pPr algn="ctr">
              <a:lnSpc>
                <a:spcPts val="6877"/>
              </a:lnSpc>
            </a:pPr>
            <a:r>
              <a:rPr lang="en-US" sz="10114">
                <a:solidFill>
                  <a:srgbClr val="FFFFFF"/>
                </a:solidFill>
                <a:latin typeface="Margin"/>
                <a:ea typeface="Margin"/>
                <a:cs typeface="Margin"/>
                <a:sym typeface="Margin"/>
              </a:rPr>
              <a:t>Tipe konflik</a:t>
            </a:r>
          </a:p>
        </p:txBody>
      </p:sp>
      <p:sp>
        <p:nvSpPr>
          <p:cNvPr name="Freeform 5" id="5"/>
          <p:cNvSpPr/>
          <p:nvPr/>
        </p:nvSpPr>
        <p:spPr>
          <a:xfrm flipH="false" flipV="false" rot="-1159309">
            <a:off x="-6281208" y="-163985"/>
            <a:ext cx="16230600" cy="2698337"/>
          </a:xfrm>
          <a:custGeom>
            <a:avLst/>
            <a:gdLst/>
            <a:ahLst/>
            <a:cxnLst/>
            <a:rect r="r" b="b" t="t" l="l"/>
            <a:pathLst>
              <a:path h="2698337" w="16230600">
                <a:moveTo>
                  <a:pt x="0" y="0"/>
                </a:moveTo>
                <a:lnTo>
                  <a:pt x="16230600" y="0"/>
                </a:lnTo>
                <a:lnTo>
                  <a:pt x="16230600" y="2698337"/>
                </a:lnTo>
                <a:lnTo>
                  <a:pt x="0" y="2698337"/>
                </a:lnTo>
                <a:lnTo>
                  <a:pt x="0" y="0"/>
                </a:lnTo>
                <a:close/>
              </a:path>
            </a:pathLst>
          </a:custGeom>
          <a:blipFill>
            <a:blip r:embed="rId4"/>
            <a:stretch>
              <a:fillRect l="0" t="0" r="0" b="0"/>
            </a:stretch>
          </a:blipFill>
        </p:spPr>
      </p:sp>
      <p:sp>
        <p:nvSpPr>
          <p:cNvPr name="Freeform 6" id="6"/>
          <p:cNvSpPr/>
          <p:nvPr/>
        </p:nvSpPr>
        <p:spPr>
          <a:xfrm flipH="false" flipV="false" rot="0">
            <a:off x="-7935708" y="-5179504"/>
            <a:ext cx="16230600" cy="6208204"/>
          </a:xfrm>
          <a:custGeom>
            <a:avLst/>
            <a:gdLst/>
            <a:ahLst/>
            <a:cxnLst/>
            <a:rect r="r" b="b" t="t" l="l"/>
            <a:pathLst>
              <a:path h="6208204" w="16230600">
                <a:moveTo>
                  <a:pt x="0" y="0"/>
                </a:moveTo>
                <a:lnTo>
                  <a:pt x="16230600" y="0"/>
                </a:lnTo>
                <a:lnTo>
                  <a:pt x="16230600" y="6208204"/>
                </a:lnTo>
                <a:lnTo>
                  <a:pt x="0" y="6208204"/>
                </a:lnTo>
                <a:lnTo>
                  <a:pt x="0" y="0"/>
                </a:lnTo>
                <a:close/>
              </a:path>
            </a:pathLst>
          </a:custGeom>
          <a:blipFill>
            <a:blip r:embed="rId5"/>
            <a:stretch>
              <a:fillRect l="0" t="0" r="0" b="0"/>
            </a:stretch>
          </a:blipFill>
        </p:spPr>
      </p:sp>
      <p:sp>
        <p:nvSpPr>
          <p:cNvPr name="Freeform 7" id="7"/>
          <p:cNvSpPr/>
          <p:nvPr/>
        </p:nvSpPr>
        <p:spPr>
          <a:xfrm flipH="false" flipV="false" rot="0">
            <a:off x="-7225314" y="-3860320"/>
            <a:ext cx="16230600" cy="6208204"/>
          </a:xfrm>
          <a:custGeom>
            <a:avLst/>
            <a:gdLst/>
            <a:ahLst/>
            <a:cxnLst/>
            <a:rect r="r" b="b" t="t" l="l"/>
            <a:pathLst>
              <a:path h="6208204" w="16230600">
                <a:moveTo>
                  <a:pt x="0" y="0"/>
                </a:moveTo>
                <a:lnTo>
                  <a:pt x="16230600" y="0"/>
                </a:lnTo>
                <a:lnTo>
                  <a:pt x="16230600" y="6208204"/>
                </a:lnTo>
                <a:lnTo>
                  <a:pt x="0" y="6208204"/>
                </a:lnTo>
                <a:lnTo>
                  <a:pt x="0" y="0"/>
                </a:lnTo>
                <a:close/>
              </a:path>
            </a:pathLst>
          </a:custGeom>
          <a:blipFill>
            <a:blip r:embed="rId5"/>
            <a:stretch>
              <a:fillRect l="0" t="0" r="0" b="0"/>
            </a:stretch>
          </a:blipFill>
        </p:spPr>
      </p:sp>
      <p:sp>
        <p:nvSpPr>
          <p:cNvPr name="Freeform 8" id="8"/>
          <p:cNvSpPr/>
          <p:nvPr/>
        </p:nvSpPr>
        <p:spPr>
          <a:xfrm flipH="false" flipV="false" rot="-6729486">
            <a:off x="15338824" y="589210"/>
            <a:ext cx="1882946" cy="2331822"/>
          </a:xfrm>
          <a:custGeom>
            <a:avLst/>
            <a:gdLst/>
            <a:ahLst/>
            <a:cxnLst/>
            <a:rect r="r" b="b" t="t" l="l"/>
            <a:pathLst>
              <a:path h="2331822" w="1882946">
                <a:moveTo>
                  <a:pt x="0" y="0"/>
                </a:moveTo>
                <a:lnTo>
                  <a:pt x="1882946" y="0"/>
                </a:lnTo>
                <a:lnTo>
                  <a:pt x="1882946" y="2331822"/>
                </a:lnTo>
                <a:lnTo>
                  <a:pt x="0" y="2331822"/>
                </a:lnTo>
                <a:lnTo>
                  <a:pt x="0" y="0"/>
                </a:lnTo>
                <a:close/>
              </a:path>
            </a:pathLst>
          </a:custGeom>
          <a:blipFill>
            <a:blip r:embed="rId6"/>
            <a:stretch>
              <a:fillRect l="0" t="0" r="0" b="0"/>
            </a:stretch>
          </a:blipFill>
        </p:spPr>
      </p:sp>
      <p:sp>
        <p:nvSpPr>
          <p:cNvPr name="Freeform 9" id="9"/>
          <p:cNvSpPr/>
          <p:nvPr/>
        </p:nvSpPr>
        <p:spPr>
          <a:xfrm flipH="false" flipV="false" rot="-265061">
            <a:off x="7674792" y="8306645"/>
            <a:ext cx="14060361" cy="2337535"/>
          </a:xfrm>
          <a:custGeom>
            <a:avLst/>
            <a:gdLst/>
            <a:ahLst/>
            <a:cxnLst/>
            <a:rect r="r" b="b" t="t" l="l"/>
            <a:pathLst>
              <a:path h="2337535" w="14060361">
                <a:moveTo>
                  <a:pt x="0" y="0"/>
                </a:moveTo>
                <a:lnTo>
                  <a:pt x="14060361" y="0"/>
                </a:lnTo>
                <a:lnTo>
                  <a:pt x="14060361" y="2337535"/>
                </a:lnTo>
                <a:lnTo>
                  <a:pt x="0" y="2337535"/>
                </a:lnTo>
                <a:lnTo>
                  <a:pt x="0" y="0"/>
                </a:lnTo>
                <a:close/>
              </a:path>
            </a:pathLst>
          </a:custGeom>
          <a:blipFill>
            <a:blip r:embed="rId4"/>
            <a:stretch>
              <a:fillRect l="0" t="0" r="0" b="0"/>
            </a:stretch>
          </a:blipFill>
        </p:spPr>
      </p:sp>
      <p:sp>
        <p:nvSpPr>
          <p:cNvPr name="Freeform 10" id="10"/>
          <p:cNvSpPr/>
          <p:nvPr/>
        </p:nvSpPr>
        <p:spPr>
          <a:xfrm flipH="false" flipV="false" rot="245102">
            <a:off x="9142716" y="8159437"/>
            <a:ext cx="11124513" cy="4255126"/>
          </a:xfrm>
          <a:custGeom>
            <a:avLst/>
            <a:gdLst/>
            <a:ahLst/>
            <a:cxnLst/>
            <a:rect r="r" b="b" t="t" l="l"/>
            <a:pathLst>
              <a:path h="4255126" w="11124513">
                <a:moveTo>
                  <a:pt x="0" y="0"/>
                </a:moveTo>
                <a:lnTo>
                  <a:pt x="11124513" y="0"/>
                </a:lnTo>
                <a:lnTo>
                  <a:pt x="11124513" y="4255126"/>
                </a:lnTo>
                <a:lnTo>
                  <a:pt x="0" y="4255126"/>
                </a:lnTo>
                <a:lnTo>
                  <a:pt x="0" y="0"/>
                </a:lnTo>
                <a:close/>
              </a:path>
            </a:pathLst>
          </a:custGeom>
          <a:blipFill>
            <a:blip r:embed="rId5"/>
            <a:stretch>
              <a:fillRect l="0" t="0" r="0" b="0"/>
            </a:stretch>
          </a:blipFill>
        </p:spPr>
      </p:sp>
      <p:sp>
        <p:nvSpPr>
          <p:cNvPr name="Freeform 11" id="11"/>
          <p:cNvSpPr/>
          <p:nvPr/>
        </p:nvSpPr>
        <p:spPr>
          <a:xfrm flipH="false" flipV="false" rot="0">
            <a:off x="14942973" y="5143500"/>
            <a:ext cx="3345027" cy="5107200"/>
          </a:xfrm>
          <a:custGeom>
            <a:avLst/>
            <a:gdLst/>
            <a:ahLst/>
            <a:cxnLst/>
            <a:rect r="r" b="b" t="t" l="l"/>
            <a:pathLst>
              <a:path h="5107200" w="3345027">
                <a:moveTo>
                  <a:pt x="0" y="0"/>
                </a:moveTo>
                <a:lnTo>
                  <a:pt x="3345027" y="0"/>
                </a:lnTo>
                <a:lnTo>
                  <a:pt x="3345027" y="5107200"/>
                </a:lnTo>
                <a:lnTo>
                  <a:pt x="0" y="5107200"/>
                </a:lnTo>
                <a:lnTo>
                  <a:pt x="0" y="0"/>
                </a:lnTo>
                <a:close/>
              </a:path>
            </a:pathLst>
          </a:custGeom>
          <a:blipFill>
            <a:blip r:embed="rId7"/>
            <a:stretch>
              <a:fillRect l="0" t="0" r="0" b="0"/>
            </a:stretch>
          </a:blipFill>
        </p:spPr>
      </p:sp>
      <p:sp>
        <p:nvSpPr>
          <p:cNvPr name="Freeform 12" id="12"/>
          <p:cNvSpPr/>
          <p:nvPr/>
        </p:nvSpPr>
        <p:spPr>
          <a:xfrm flipH="false" flipV="false" rot="0">
            <a:off x="2503821" y="3439088"/>
            <a:ext cx="13280359" cy="5819212"/>
          </a:xfrm>
          <a:custGeom>
            <a:avLst/>
            <a:gdLst/>
            <a:ahLst/>
            <a:cxnLst/>
            <a:rect r="r" b="b" t="t" l="l"/>
            <a:pathLst>
              <a:path h="5819212" w="13280359">
                <a:moveTo>
                  <a:pt x="0" y="0"/>
                </a:moveTo>
                <a:lnTo>
                  <a:pt x="13280358" y="0"/>
                </a:lnTo>
                <a:lnTo>
                  <a:pt x="13280358" y="5819212"/>
                </a:lnTo>
                <a:lnTo>
                  <a:pt x="0" y="5819212"/>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3" id="13"/>
          <p:cNvSpPr/>
          <p:nvPr/>
        </p:nvSpPr>
        <p:spPr>
          <a:xfrm flipH="false" flipV="false" rot="-1571199">
            <a:off x="517395" y="6562387"/>
            <a:ext cx="2336163" cy="2888241"/>
          </a:xfrm>
          <a:custGeom>
            <a:avLst/>
            <a:gdLst/>
            <a:ahLst/>
            <a:cxnLst/>
            <a:rect r="r" b="b" t="t" l="l"/>
            <a:pathLst>
              <a:path h="2888241" w="2336163">
                <a:moveTo>
                  <a:pt x="0" y="0"/>
                </a:moveTo>
                <a:lnTo>
                  <a:pt x="2336163" y="0"/>
                </a:lnTo>
                <a:lnTo>
                  <a:pt x="2336163" y="2888241"/>
                </a:lnTo>
                <a:lnTo>
                  <a:pt x="0" y="2888241"/>
                </a:lnTo>
                <a:lnTo>
                  <a:pt x="0" y="0"/>
                </a:lnTo>
                <a:close/>
              </a:path>
            </a:pathLst>
          </a:custGeom>
          <a:blipFill>
            <a:blip r:embed="rId10"/>
            <a:stretch>
              <a:fillRect l="0" t="0" r="0" b="0"/>
            </a:stretch>
          </a:blipFill>
        </p:spPr>
      </p:sp>
      <p:sp>
        <p:nvSpPr>
          <p:cNvPr name="TextBox 14" id="14"/>
          <p:cNvSpPr txBox="true"/>
          <p:nvPr/>
        </p:nvSpPr>
        <p:spPr>
          <a:xfrm rot="0">
            <a:off x="3776164" y="4106907"/>
            <a:ext cx="10761599" cy="4483575"/>
          </a:xfrm>
          <a:prstGeom prst="rect">
            <a:avLst/>
          </a:prstGeom>
        </p:spPr>
        <p:txBody>
          <a:bodyPr anchor="t" rtlCol="false" tIns="0" lIns="0" bIns="0" rIns="0">
            <a:spAutoFit/>
          </a:bodyPr>
          <a:lstStyle/>
          <a:p>
            <a:pPr algn="l">
              <a:lnSpc>
                <a:spcPts val="5908"/>
              </a:lnSpc>
            </a:pPr>
            <a:r>
              <a:rPr lang="en-US" sz="5093">
                <a:solidFill>
                  <a:srgbClr val="5D3E18"/>
                </a:solidFill>
                <a:latin typeface="Alice Bold"/>
                <a:ea typeface="Alice Bold"/>
                <a:cs typeface="Alice Bold"/>
                <a:sym typeface="Alice Bold"/>
              </a:rPr>
              <a:t>1.Konflik emosi atau perasaan (emotional conflict)</a:t>
            </a:r>
          </a:p>
          <a:p>
            <a:pPr algn="l">
              <a:lnSpc>
                <a:spcPts val="5908"/>
              </a:lnSpc>
            </a:pPr>
            <a:r>
              <a:rPr lang="en-US" sz="5093">
                <a:solidFill>
                  <a:srgbClr val="5D3E18"/>
                </a:solidFill>
                <a:latin typeface="Alice Bold"/>
                <a:ea typeface="Alice Bold"/>
                <a:cs typeface="Alice Bold"/>
                <a:sym typeface="Alice Bold"/>
              </a:rPr>
              <a:t>2.Konflik ide dan pemikiran (cognitive conflict) </a:t>
            </a:r>
          </a:p>
          <a:p>
            <a:pPr algn="l">
              <a:lnSpc>
                <a:spcPts val="5908"/>
              </a:lnSpc>
            </a:pPr>
            <a:r>
              <a:rPr lang="en-US" sz="5093">
                <a:solidFill>
                  <a:srgbClr val="5D3E18"/>
                </a:solidFill>
                <a:latin typeface="Alice Bold"/>
                <a:ea typeface="Alice Bold"/>
                <a:cs typeface="Alice Bold"/>
                <a:sym typeface="Alice Bold"/>
              </a:rPr>
              <a:t>3.Konflik tujuan (goal conflict)</a:t>
            </a:r>
          </a:p>
          <a:p>
            <a:pPr algn="l">
              <a:lnSpc>
                <a:spcPts val="5908"/>
              </a:lnSpc>
            </a:pP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38888" r="0" b="-38888"/>
            </a:stretch>
          </a:blipFill>
        </p:spPr>
      </p:sp>
      <p:sp>
        <p:nvSpPr>
          <p:cNvPr name="Freeform 3" id="3"/>
          <p:cNvSpPr/>
          <p:nvPr/>
        </p:nvSpPr>
        <p:spPr>
          <a:xfrm flipH="false" flipV="false" rot="-409351">
            <a:off x="6879847" y="8097153"/>
            <a:ext cx="16230600" cy="2698337"/>
          </a:xfrm>
          <a:custGeom>
            <a:avLst/>
            <a:gdLst/>
            <a:ahLst/>
            <a:cxnLst/>
            <a:rect r="r" b="b" t="t" l="l"/>
            <a:pathLst>
              <a:path h="2698337" w="16230600">
                <a:moveTo>
                  <a:pt x="0" y="0"/>
                </a:moveTo>
                <a:lnTo>
                  <a:pt x="16230600" y="0"/>
                </a:lnTo>
                <a:lnTo>
                  <a:pt x="16230600" y="2698337"/>
                </a:lnTo>
                <a:lnTo>
                  <a:pt x="0" y="2698337"/>
                </a:lnTo>
                <a:lnTo>
                  <a:pt x="0" y="0"/>
                </a:lnTo>
                <a:close/>
              </a:path>
            </a:pathLst>
          </a:custGeom>
          <a:blipFill>
            <a:blip r:embed="rId3"/>
            <a:stretch>
              <a:fillRect l="0" t="0" r="0" b="0"/>
            </a:stretch>
          </a:blipFill>
        </p:spPr>
      </p:sp>
      <p:sp>
        <p:nvSpPr>
          <p:cNvPr name="Freeform 4" id="4"/>
          <p:cNvSpPr/>
          <p:nvPr/>
        </p:nvSpPr>
        <p:spPr>
          <a:xfrm flipH="false" flipV="false" rot="1682952">
            <a:off x="-5728498" y="6296781"/>
            <a:ext cx="16230600" cy="6208204"/>
          </a:xfrm>
          <a:custGeom>
            <a:avLst/>
            <a:gdLst/>
            <a:ahLst/>
            <a:cxnLst/>
            <a:rect r="r" b="b" t="t" l="l"/>
            <a:pathLst>
              <a:path h="6208204" w="16230600">
                <a:moveTo>
                  <a:pt x="0" y="0"/>
                </a:moveTo>
                <a:lnTo>
                  <a:pt x="16230600" y="0"/>
                </a:lnTo>
                <a:lnTo>
                  <a:pt x="16230600" y="6208205"/>
                </a:lnTo>
                <a:lnTo>
                  <a:pt x="0" y="6208205"/>
                </a:lnTo>
                <a:lnTo>
                  <a:pt x="0" y="0"/>
                </a:lnTo>
                <a:close/>
              </a:path>
            </a:pathLst>
          </a:custGeom>
          <a:blipFill>
            <a:blip r:embed="rId4"/>
            <a:stretch>
              <a:fillRect l="0" t="0" r="0" b="0"/>
            </a:stretch>
          </a:blipFill>
        </p:spPr>
      </p:sp>
      <p:sp>
        <p:nvSpPr>
          <p:cNvPr name="Freeform 5" id="5"/>
          <p:cNvSpPr/>
          <p:nvPr/>
        </p:nvSpPr>
        <p:spPr>
          <a:xfrm flipH="false" flipV="false" rot="5400000">
            <a:off x="10329382" y="1491939"/>
            <a:ext cx="6340251" cy="7951820"/>
          </a:xfrm>
          <a:custGeom>
            <a:avLst/>
            <a:gdLst/>
            <a:ahLst/>
            <a:cxnLst/>
            <a:rect r="r" b="b" t="t" l="l"/>
            <a:pathLst>
              <a:path h="7951820" w="6340251">
                <a:moveTo>
                  <a:pt x="0" y="0"/>
                </a:moveTo>
                <a:lnTo>
                  <a:pt x="6340251" y="0"/>
                </a:lnTo>
                <a:lnTo>
                  <a:pt x="6340251" y="7951820"/>
                </a:lnTo>
                <a:lnTo>
                  <a:pt x="0" y="7951820"/>
                </a:lnTo>
                <a:lnTo>
                  <a:pt x="0" y="0"/>
                </a:lnTo>
                <a:close/>
              </a:path>
            </a:pathLst>
          </a:custGeom>
          <a:blipFill>
            <a:blip r:embed="rId5"/>
            <a:stretch>
              <a:fillRect l="0" t="0" r="0" b="0"/>
            </a:stretch>
          </a:blipFill>
        </p:spPr>
      </p:sp>
      <p:sp>
        <p:nvSpPr>
          <p:cNvPr name="Freeform 6" id="6"/>
          <p:cNvSpPr/>
          <p:nvPr/>
        </p:nvSpPr>
        <p:spPr>
          <a:xfrm flipH="false" flipV="false" rot="5400000">
            <a:off x="3862517" y="1491939"/>
            <a:ext cx="6340251" cy="7951820"/>
          </a:xfrm>
          <a:custGeom>
            <a:avLst/>
            <a:gdLst/>
            <a:ahLst/>
            <a:cxnLst/>
            <a:rect r="r" b="b" t="t" l="l"/>
            <a:pathLst>
              <a:path h="7951820" w="6340251">
                <a:moveTo>
                  <a:pt x="0" y="0"/>
                </a:moveTo>
                <a:lnTo>
                  <a:pt x="6340251" y="0"/>
                </a:lnTo>
                <a:lnTo>
                  <a:pt x="6340251" y="7951820"/>
                </a:lnTo>
                <a:lnTo>
                  <a:pt x="0" y="7951820"/>
                </a:lnTo>
                <a:lnTo>
                  <a:pt x="0" y="0"/>
                </a:lnTo>
                <a:close/>
              </a:path>
            </a:pathLst>
          </a:custGeom>
          <a:blipFill>
            <a:blip r:embed="rId5"/>
            <a:stretch>
              <a:fillRect l="0" t="0" r="0" b="0"/>
            </a:stretch>
          </a:blipFill>
        </p:spPr>
      </p:sp>
      <p:sp>
        <p:nvSpPr>
          <p:cNvPr name="Freeform 7" id="7"/>
          <p:cNvSpPr/>
          <p:nvPr/>
        </p:nvSpPr>
        <p:spPr>
          <a:xfrm flipH="false" flipV="false" rot="0">
            <a:off x="1028700" y="868118"/>
            <a:ext cx="9979852" cy="2266143"/>
          </a:xfrm>
          <a:custGeom>
            <a:avLst/>
            <a:gdLst/>
            <a:ahLst/>
            <a:cxnLst/>
            <a:rect r="r" b="b" t="t" l="l"/>
            <a:pathLst>
              <a:path h="2266143" w="9979852">
                <a:moveTo>
                  <a:pt x="0" y="0"/>
                </a:moveTo>
                <a:lnTo>
                  <a:pt x="9979852" y="0"/>
                </a:lnTo>
                <a:lnTo>
                  <a:pt x="9979852" y="2266143"/>
                </a:lnTo>
                <a:lnTo>
                  <a:pt x="0" y="2266143"/>
                </a:lnTo>
                <a:lnTo>
                  <a:pt x="0" y="0"/>
                </a:lnTo>
                <a:close/>
              </a:path>
            </a:pathLst>
          </a:custGeom>
          <a:blipFill>
            <a:blip r:embed="rId6"/>
            <a:stretch>
              <a:fillRect l="0" t="-17002" r="0" b="-17002"/>
            </a:stretch>
          </a:blipFill>
        </p:spPr>
      </p:sp>
      <p:sp>
        <p:nvSpPr>
          <p:cNvPr name="Freeform 8" id="8"/>
          <p:cNvSpPr/>
          <p:nvPr/>
        </p:nvSpPr>
        <p:spPr>
          <a:xfrm flipH="false" flipV="false" rot="-4024200">
            <a:off x="16580447" y="853603"/>
            <a:ext cx="2336163" cy="2888241"/>
          </a:xfrm>
          <a:custGeom>
            <a:avLst/>
            <a:gdLst/>
            <a:ahLst/>
            <a:cxnLst/>
            <a:rect r="r" b="b" t="t" l="l"/>
            <a:pathLst>
              <a:path h="2888241" w="2336163">
                <a:moveTo>
                  <a:pt x="0" y="0"/>
                </a:moveTo>
                <a:lnTo>
                  <a:pt x="2336163" y="0"/>
                </a:lnTo>
                <a:lnTo>
                  <a:pt x="2336163" y="2888241"/>
                </a:lnTo>
                <a:lnTo>
                  <a:pt x="0" y="2888241"/>
                </a:lnTo>
                <a:lnTo>
                  <a:pt x="0" y="0"/>
                </a:lnTo>
                <a:close/>
              </a:path>
            </a:pathLst>
          </a:custGeom>
          <a:blipFill>
            <a:blip r:embed="rId7"/>
            <a:stretch>
              <a:fillRect l="0" t="0" r="0" b="0"/>
            </a:stretch>
          </a:blipFill>
        </p:spPr>
      </p:sp>
      <p:sp>
        <p:nvSpPr>
          <p:cNvPr name="Freeform 9" id="9"/>
          <p:cNvSpPr/>
          <p:nvPr/>
        </p:nvSpPr>
        <p:spPr>
          <a:xfrm flipH="false" flipV="false" rot="-5328607">
            <a:off x="16444726" y="8517087"/>
            <a:ext cx="1629148" cy="1767592"/>
          </a:xfrm>
          <a:custGeom>
            <a:avLst/>
            <a:gdLst/>
            <a:ahLst/>
            <a:cxnLst/>
            <a:rect r="r" b="b" t="t" l="l"/>
            <a:pathLst>
              <a:path h="1767592" w="1629148">
                <a:moveTo>
                  <a:pt x="0" y="0"/>
                </a:moveTo>
                <a:lnTo>
                  <a:pt x="1629148" y="0"/>
                </a:lnTo>
                <a:lnTo>
                  <a:pt x="1629148" y="1767593"/>
                </a:lnTo>
                <a:lnTo>
                  <a:pt x="0" y="1767593"/>
                </a:lnTo>
                <a:lnTo>
                  <a:pt x="0" y="0"/>
                </a:lnTo>
                <a:close/>
              </a:path>
            </a:pathLst>
          </a:custGeom>
          <a:blipFill>
            <a:blip r:embed="rId8"/>
            <a:stretch>
              <a:fillRect l="-3163" t="0" r="-3163" b="0"/>
            </a:stretch>
          </a:blipFill>
        </p:spPr>
      </p:sp>
      <p:sp>
        <p:nvSpPr>
          <p:cNvPr name="Freeform 10" id="10"/>
          <p:cNvSpPr/>
          <p:nvPr/>
        </p:nvSpPr>
        <p:spPr>
          <a:xfrm flipH="true" flipV="false" rot="0">
            <a:off x="299893" y="5467849"/>
            <a:ext cx="3552574" cy="4333327"/>
          </a:xfrm>
          <a:custGeom>
            <a:avLst/>
            <a:gdLst/>
            <a:ahLst/>
            <a:cxnLst/>
            <a:rect r="r" b="b" t="t" l="l"/>
            <a:pathLst>
              <a:path h="4333327" w="3552574">
                <a:moveTo>
                  <a:pt x="3552573" y="0"/>
                </a:moveTo>
                <a:lnTo>
                  <a:pt x="0" y="0"/>
                </a:lnTo>
                <a:lnTo>
                  <a:pt x="0" y="4333327"/>
                </a:lnTo>
                <a:lnTo>
                  <a:pt x="3552573" y="4333327"/>
                </a:lnTo>
                <a:lnTo>
                  <a:pt x="3552573" y="0"/>
                </a:lnTo>
                <a:close/>
              </a:path>
            </a:pathLst>
          </a:custGeom>
          <a:blipFill>
            <a:blip r:embed="rId9"/>
            <a:stretch>
              <a:fillRect l="0" t="0" r="0" b="0"/>
            </a:stretch>
          </a:blipFill>
        </p:spPr>
      </p:sp>
      <p:sp>
        <p:nvSpPr>
          <p:cNvPr name="TextBox 11" id="11"/>
          <p:cNvSpPr txBox="true"/>
          <p:nvPr/>
        </p:nvSpPr>
        <p:spPr>
          <a:xfrm rot="0">
            <a:off x="3056732" y="3347976"/>
            <a:ext cx="13906024" cy="5639183"/>
          </a:xfrm>
          <a:prstGeom prst="rect">
            <a:avLst/>
          </a:prstGeom>
        </p:spPr>
        <p:txBody>
          <a:bodyPr anchor="t" rtlCol="false" tIns="0" lIns="0" bIns="0" rIns="0">
            <a:spAutoFit/>
          </a:bodyPr>
          <a:lstStyle/>
          <a:p>
            <a:pPr algn="l">
              <a:lnSpc>
                <a:spcPts val="4437"/>
              </a:lnSpc>
            </a:pPr>
            <a:r>
              <a:rPr lang="en-US" sz="3825">
                <a:solidFill>
                  <a:srgbClr val="5D3E18"/>
                </a:solidFill>
                <a:latin typeface="Alice"/>
                <a:ea typeface="Alice"/>
                <a:cs typeface="Alice"/>
                <a:sym typeface="Alice"/>
              </a:rPr>
              <a:t>Konflik akan menuju (polarisasi) kearah yang negatif bila:</a:t>
            </a:r>
          </a:p>
          <a:p>
            <a:pPr algn="l">
              <a:lnSpc>
                <a:spcPts val="4437"/>
              </a:lnSpc>
            </a:pPr>
          </a:p>
          <a:p>
            <a:pPr algn="l" marL="825890" indent="-412945" lvl="1">
              <a:lnSpc>
                <a:spcPts val="4437"/>
              </a:lnSpc>
              <a:buFont typeface="Arial"/>
              <a:buChar char="•"/>
            </a:pPr>
            <a:r>
              <a:rPr lang="en-US" sz="3825">
                <a:solidFill>
                  <a:srgbClr val="5D3E18"/>
                </a:solidFill>
                <a:latin typeface="Alice"/>
                <a:ea typeface="Alice"/>
                <a:cs typeface="Alice"/>
                <a:sym typeface="Alice"/>
              </a:rPr>
              <a:t>Masing-masing tetap bersikukuh pada persepsi dan tujuan tanpa melihat dari sisi orang lain (pihak lawan)</a:t>
            </a:r>
          </a:p>
          <a:p>
            <a:pPr algn="l" marL="825890" indent="-412945" lvl="1">
              <a:lnSpc>
                <a:spcPts val="4437"/>
              </a:lnSpc>
              <a:buFont typeface="Arial"/>
              <a:buChar char="•"/>
            </a:pPr>
            <a:r>
              <a:rPr lang="en-US" sz="3825">
                <a:solidFill>
                  <a:srgbClr val="5D3E18"/>
                </a:solidFill>
                <a:latin typeface="Alice"/>
                <a:ea typeface="Alice"/>
                <a:cs typeface="Alice"/>
                <a:sym typeface="Alice"/>
              </a:rPr>
              <a:t>Tidak ada yang mau mendamaikan</a:t>
            </a:r>
          </a:p>
          <a:p>
            <a:pPr algn="l" marL="825890" indent="-412945" lvl="1">
              <a:lnSpc>
                <a:spcPts val="4437"/>
              </a:lnSpc>
              <a:buFont typeface="Arial"/>
              <a:buChar char="•"/>
            </a:pPr>
            <a:r>
              <a:rPr lang="en-US" sz="3825">
                <a:solidFill>
                  <a:srgbClr val="5D3E18"/>
                </a:solidFill>
                <a:latin typeface="Alice"/>
                <a:ea typeface="Alice"/>
                <a:cs typeface="Alice"/>
                <a:sym typeface="Alice"/>
              </a:rPr>
              <a:t>Tidak ada wasit atau pemimpin dalam kelompok</a:t>
            </a:r>
          </a:p>
          <a:p>
            <a:pPr algn="l" marL="825890" indent="-412945" lvl="1">
              <a:lnSpc>
                <a:spcPts val="4437"/>
              </a:lnSpc>
              <a:buFont typeface="Arial"/>
              <a:buChar char="•"/>
            </a:pPr>
            <a:r>
              <a:rPr lang="en-US" sz="3825">
                <a:solidFill>
                  <a:srgbClr val="5D3E18"/>
                </a:solidFill>
                <a:latin typeface="Alice"/>
                <a:ea typeface="Alice"/>
                <a:cs typeface="Alice"/>
                <a:sym typeface="Alice"/>
              </a:rPr>
              <a:t>Tidak ada inisiatif untuk bersama-sama memecahkannya</a:t>
            </a:r>
          </a:p>
          <a:p>
            <a:pPr algn="l" marL="825890" indent="-412945" lvl="1">
              <a:lnSpc>
                <a:spcPts val="4437"/>
              </a:lnSpc>
              <a:buFont typeface="Arial"/>
              <a:buChar char="•"/>
            </a:pPr>
            <a:r>
              <a:rPr lang="en-US" sz="3825">
                <a:solidFill>
                  <a:srgbClr val="5D3E18"/>
                </a:solidFill>
                <a:latin typeface="Alice"/>
                <a:ea typeface="Alice"/>
                <a:cs typeface="Alice"/>
                <a:sym typeface="Alice"/>
              </a:rPr>
              <a:t>Egois, ingin menang sendiri, kaku, tidak mau kalah, gengsi, dan angkuh membuat klonflik menuju kearah peertikaian </a:t>
            </a:r>
          </a:p>
          <a:p>
            <a:pPr algn="l">
              <a:lnSpc>
                <a:spcPts val="4437"/>
              </a:lnSpc>
            </a:pPr>
          </a:p>
        </p:txBody>
      </p:sp>
      <p:sp>
        <p:nvSpPr>
          <p:cNvPr name="TextBox 12" id="12"/>
          <p:cNvSpPr txBox="true"/>
          <p:nvPr/>
        </p:nvSpPr>
        <p:spPr>
          <a:xfrm rot="0">
            <a:off x="1028700" y="1258643"/>
            <a:ext cx="9979852" cy="2193295"/>
          </a:xfrm>
          <a:prstGeom prst="rect">
            <a:avLst/>
          </a:prstGeom>
        </p:spPr>
        <p:txBody>
          <a:bodyPr anchor="t" rtlCol="false" tIns="0" lIns="0" bIns="0" rIns="0">
            <a:spAutoFit/>
          </a:bodyPr>
          <a:lstStyle/>
          <a:p>
            <a:pPr algn="ctr">
              <a:lnSpc>
                <a:spcPts val="5420"/>
              </a:lnSpc>
            </a:pPr>
            <a:r>
              <a:rPr lang="en-US" sz="7971">
                <a:solidFill>
                  <a:srgbClr val="FFFFFF"/>
                </a:solidFill>
                <a:latin typeface="Margin"/>
                <a:ea typeface="Margin"/>
                <a:cs typeface="Margin"/>
                <a:sym typeface="Margin"/>
              </a:rPr>
              <a:t>Manfaat positif dan manfaat negative sebuah konflik</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38888" r="0" b="-38888"/>
            </a:stretch>
          </a:blipFill>
        </p:spPr>
      </p:sp>
      <p:sp>
        <p:nvSpPr>
          <p:cNvPr name="Freeform 3" id="3"/>
          <p:cNvSpPr/>
          <p:nvPr/>
        </p:nvSpPr>
        <p:spPr>
          <a:xfrm flipH="false" flipV="false" rot="-409351">
            <a:off x="7135451" y="8097153"/>
            <a:ext cx="16230600" cy="2698337"/>
          </a:xfrm>
          <a:custGeom>
            <a:avLst/>
            <a:gdLst/>
            <a:ahLst/>
            <a:cxnLst/>
            <a:rect r="r" b="b" t="t" l="l"/>
            <a:pathLst>
              <a:path h="2698337" w="16230600">
                <a:moveTo>
                  <a:pt x="0" y="0"/>
                </a:moveTo>
                <a:lnTo>
                  <a:pt x="16230600" y="0"/>
                </a:lnTo>
                <a:lnTo>
                  <a:pt x="16230600" y="2698337"/>
                </a:lnTo>
                <a:lnTo>
                  <a:pt x="0" y="2698337"/>
                </a:lnTo>
                <a:lnTo>
                  <a:pt x="0" y="0"/>
                </a:lnTo>
                <a:close/>
              </a:path>
            </a:pathLst>
          </a:custGeom>
          <a:blipFill>
            <a:blip r:embed="rId3"/>
            <a:stretch>
              <a:fillRect l="0" t="0" r="0" b="0"/>
            </a:stretch>
          </a:blipFill>
        </p:spPr>
      </p:sp>
      <p:sp>
        <p:nvSpPr>
          <p:cNvPr name="Freeform 4" id="4"/>
          <p:cNvSpPr/>
          <p:nvPr/>
        </p:nvSpPr>
        <p:spPr>
          <a:xfrm flipH="false" flipV="false" rot="1682952">
            <a:off x="-5728498" y="6296781"/>
            <a:ext cx="16230600" cy="6208204"/>
          </a:xfrm>
          <a:custGeom>
            <a:avLst/>
            <a:gdLst/>
            <a:ahLst/>
            <a:cxnLst/>
            <a:rect r="r" b="b" t="t" l="l"/>
            <a:pathLst>
              <a:path h="6208204" w="16230600">
                <a:moveTo>
                  <a:pt x="0" y="0"/>
                </a:moveTo>
                <a:lnTo>
                  <a:pt x="16230600" y="0"/>
                </a:lnTo>
                <a:lnTo>
                  <a:pt x="16230600" y="6208205"/>
                </a:lnTo>
                <a:lnTo>
                  <a:pt x="0" y="6208205"/>
                </a:lnTo>
                <a:lnTo>
                  <a:pt x="0" y="0"/>
                </a:lnTo>
                <a:close/>
              </a:path>
            </a:pathLst>
          </a:custGeom>
          <a:blipFill>
            <a:blip r:embed="rId4"/>
            <a:stretch>
              <a:fillRect l="0" t="0" r="0" b="0"/>
            </a:stretch>
          </a:blipFill>
        </p:spPr>
      </p:sp>
      <p:sp>
        <p:nvSpPr>
          <p:cNvPr name="Freeform 5" id="5"/>
          <p:cNvSpPr/>
          <p:nvPr/>
        </p:nvSpPr>
        <p:spPr>
          <a:xfrm flipH="false" flipV="false" rot="5400000">
            <a:off x="10329382" y="1491939"/>
            <a:ext cx="6340251" cy="7951820"/>
          </a:xfrm>
          <a:custGeom>
            <a:avLst/>
            <a:gdLst/>
            <a:ahLst/>
            <a:cxnLst/>
            <a:rect r="r" b="b" t="t" l="l"/>
            <a:pathLst>
              <a:path h="7951820" w="6340251">
                <a:moveTo>
                  <a:pt x="0" y="0"/>
                </a:moveTo>
                <a:lnTo>
                  <a:pt x="6340251" y="0"/>
                </a:lnTo>
                <a:lnTo>
                  <a:pt x="6340251" y="7951820"/>
                </a:lnTo>
                <a:lnTo>
                  <a:pt x="0" y="7951820"/>
                </a:lnTo>
                <a:lnTo>
                  <a:pt x="0" y="0"/>
                </a:lnTo>
                <a:close/>
              </a:path>
            </a:pathLst>
          </a:custGeom>
          <a:blipFill>
            <a:blip r:embed="rId5"/>
            <a:stretch>
              <a:fillRect l="0" t="0" r="0" b="0"/>
            </a:stretch>
          </a:blipFill>
        </p:spPr>
      </p:sp>
      <p:sp>
        <p:nvSpPr>
          <p:cNvPr name="Freeform 6" id="6"/>
          <p:cNvSpPr/>
          <p:nvPr/>
        </p:nvSpPr>
        <p:spPr>
          <a:xfrm flipH="false" flipV="false" rot="-5708293">
            <a:off x="15594547" y="7689105"/>
            <a:ext cx="3355087" cy="3423558"/>
          </a:xfrm>
          <a:custGeom>
            <a:avLst/>
            <a:gdLst/>
            <a:ahLst/>
            <a:cxnLst/>
            <a:rect r="r" b="b" t="t" l="l"/>
            <a:pathLst>
              <a:path h="3423558" w="3355087">
                <a:moveTo>
                  <a:pt x="0" y="0"/>
                </a:moveTo>
                <a:lnTo>
                  <a:pt x="3355087" y="0"/>
                </a:lnTo>
                <a:lnTo>
                  <a:pt x="3355087" y="3423558"/>
                </a:lnTo>
                <a:lnTo>
                  <a:pt x="0" y="3423558"/>
                </a:lnTo>
                <a:lnTo>
                  <a:pt x="0" y="0"/>
                </a:lnTo>
                <a:close/>
              </a:path>
            </a:pathLst>
          </a:custGeom>
          <a:blipFill>
            <a:blip r:embed="rId6"/>
            <a:stretch>
              <a:fillRect l="0" t="0" r="0" b="0"/>
            </a:stretch>
          </a:blipFill>
        </p:spPr>
      </p:sp>
      <p:sp>
        <p:nvSpPr>
          <p:cNvPr name="Freeform 7" id="7"/>
          <p:cNvSpPr/>
          <p:nvPr/>
        </p:nvSpPr>
        <p:spPr>
          <a:xfrm flipH="false" flipV="false" rot="5400000">
            <a:off x="3862517" y="1491939"/>
            <a:ext cx="6340251" cy="7951820"/>
          </a:xfrm>
          <a:custGeom>
            <a:avLst/>
            <a:gdLst/>
            <a:ahLst/>
            <a:cxnLst/>
            <a:rect r="r" b="b" t="t" l="l"/>
            <a:pathLst>
              <a:path h="7951820" w="6340251">
                <a:moveTo>
                  <a:pt x="0" y="0"/>
                </a:moveTo>
                <a:lnTo>
                  <a:pt x="6340251" y="0"/>
                </a:lnTo>
                <a:lnTo>
                  <a:pt x="6340251" y="7951820"/>
                </a:lnTo>
                <a:lnTo>
                  <a:pt x="0" y="7951820"/>
                </a:lnTo>
                <a:lnTo>
                  <a:pt x="0" y="0"/>
                </a:lnTo>
                <a:close/>
              </a:path>
            </a:pathLst>
          </a:custGeom>
          <a:blipFill>
            <a:blip r:embed="rId5"/>
            <a:stretch>
              <a:fillRect l="0" t="0" r="0" b="0"/>
            </a:stretch>
          </a:blipFill>
        </p:spPr>
      </p:sp>
      <p:sp>
        <p:nvSpPr>
          <p:cNvPr name="Freeform 8" id="8"/>
          <p:cNvSpPr/>
          <p:nvPr/>
        </p:nvSpPr>
        <p:spPr>
          <a:xfrm flipH="false" flipV="false" rot="-388933">
            <a:off x="-872280" y="6392860"/>
            <a:ext cx="5162846" cy="3903763"/>
          </a:xfrm>
          <a:custGeom>
            <a:avLst/>
            <a:gdLst/>
            <a:ahLst/>
            <a:cxnLst/>
            <a:rect r="r" b="b" t="t" l="l"/>
            <a:pathLst>
              <a:path h="3903763" w="5162846">
                <a:moveTo>
                  <a:pt x="0" y="0"/>
                </a:moveTo>
                <a:lnTo>
                  <a:pt x="5162846" y="0"/>
                </a:lnTo>
                <a:lnTo>
                  <a:pt x="5162846" y="3903762"/>
                </a:lnTo>
                <a:lnTo>
                  <a:pt x="0" y="3903762"/>
                </a:lnTo>
                <a:lnTo>
                  <a:pt x="0" y="0"/>
                </a:lnTo>
                <a:close/>
              </a:path>
            </a:pathLst>
          </a:custGeom>
          <a:blipFill>
            <a:blip r:embed="rId7"/>
            <a:stretch>
              <a:fillRect l="0" t="0" r="0" b="0"/>
            </a:stretch>
          </a:blipFill>
        </p:spPr>
      </p:sp>
      <p:sp>
        <p:nvSpPr>
          <p:cNvPr name="Freeform 9" id="9"/>
          <p:cNvSpPr/>
          <p:nvPr/>
        </p:nvSpPr>
        <p:spPr>
          <a:xfrm flipH="false" flipV="false" rot="-685989">
            <a:off x="15677689" y="864753"/>
            <a:ext cx="2349573" cy="2865941"/>
          </a:xfrm>
          <a:custGeom>
            <a:avLst/>
            <a:gdLst/>
            <a:ahLst/>
            <a:cxnLst/>
            <a:rect r="r" b="b" t="t" l="l"/>
            <a:pathLst>
              <a:path h="2865941" w="2349573">
                <a:moveTo>
                  <a:pt x="0" y="0"/>
                </a:moveTo>
                <a:lnTo>
                  <a:pt x="2349573" y="0"/>
                </a:lnTo>
                <a:lnTo>
                  <a:pt x="2349573" y="2865941"/>
                </a:lnTo>
                <a:lnTo>
                  <a:pt x="0" y="2865941"/>
                </a:lnTo>
                <a:lnTo>
                  <a:pt x="0" y="0"/>
                </a:lnTo>
                <a:close/>
              </a:path>
            </a:pathLst>
          </a:custGeom>
          <a:blipFill>
            <a:blip r:embed="rId8"/>
            <a:stretch>
              <a:fillRect l="0" t="0" r="0" b="0"/>
            </a:stretch>
          </a:blipFill>
        </p:spPr>
      </p:sp>
      <p:sp>
        <p:nvSpPr>
          <p:cNvPr name="TextBox 10" id="10"/>
          <p:cNvSpPr txBox="true"/>
          <p:nvPr/>
        </p:nvSpPr>
        <p:spPr>
          <a:xfrm rot="0">
            <a:off x="3494681" y="2471288"/>
            <a:ext cx="14450448" cy="5269528"/>
          </a:xfrm>
          <a:prstGeom prst="rect">
            <a:avLst/>
          </a:prstGeom>
        </p:spPr>
        <p:txBody>
          <a:bodyPr anchor="t" rtlCol="false" tIns="0" lIns="0" bIns="0" rIns="0">
            <a:spAutoFit/>
          </a:bodyPr>
          <a:lstStyle/>
          <a:p>
            <a:pPr algn="just">
              <a:lnSpc>
                <a:spcPts val="4154"/>
              </a:lnSpc>
            </a:pPr>
            <a:r>
              <a:rPr lang="en-US" sz="3581">
                <a:solidFill>
                  <a:srgbClr val="5D3E18"/>
                </a:solidFill>
                <a:latin typeface="Alice Bold"/>
                <a:ea typeface="Alice Bold"/>
                <a:cs typeface="Alice Bold"/>
                <a:sym typeface="Alice Bold"/>
              </a:rPr>
              <a:t>•Membuat situasi menjadi lebih jelas dan terbuka</a:t>
            </a:r>
          </a:p>
          <a:p>
            <a:pPr algn="just">
              <a:lnSpc>
                <a:spcPts val="4154"/>
              </a:lnSpc>
            </a:pPr>
            <a:r>
              <a:rPr lang="en-US" sz="3581">
                <a:solidFill>
                  <a:srgbClr val="5D3E18"/>
                </a:solidFill>
                <a:latin typeface="Alice Bold"/>
                <a:ea typeface="Alice Bold"/>
                <a:cs typeface="Alice Bold"/>
                <a:sym typeface="Alice Bold"/>
              </a:rPr>
              <a:t>•Untuk memperbaharui tim </a:t>
            </a:r>
          </a:p>
          <a:p>
            <a:pPr algn="just">
              <a:lnSpc>
                <a:spcPts val="4154"/>
              </a:lnSpc>
            </a:pPr>
            <a:r>
              <a:rPr lang="en-US" sz="3581">
                <a:solidFill>
                  <a:srgbClr val="5D3E18"/>
                </a:solidFill>
                <a:latin typeface="Alice Bold"/>
                <a:ea typeface="Alice Bold"/>
                <a:cs typeface="Alice Bold"/>
                <a:sym typeface="Alice Bold"/>
              </a:rPr>
              <a:t>•Mendorong kreatifitas tim dan anggotanya dengan adu argumentasi </a:t>
            </a:r>
          </a:p>
          <a:p>
            <a:pPr algn="just">
              <a:lnSpc>
                <a:spcPts val="4154"/>
              </a:lnSpc>
            </a:pPr>
            <a:r>
              <a:rPr lang="en-US" sz="3581">
                <a:solidFill>
                  <a:srgbClr val="5D3E18"/>
                </a:solidFill>
                <a:latin typeface="Alice Bold"/>
                <a:ea typeface="Alice Bold"/>
                <a:cs typeface="Alice Bold"/>
                <a:sym typeface="Alice Bold"/>
              </a:rPr>
              <a:t>•Mengungkapkan apa yang sebenarnya ada dalam fikiran. </a:t>
            </a:r>
          </a:p>
          <a:p>
            <a:pPr algn="just">
              <a:lnSpc>
                <a:spcPts val="4154"/>
              </a:lnSpc>
            </a:pPr>
            <a:r>
              <a:rPr lang="en-US" sz="3581">
                <a:solidFill>
                  <a:srgbClr val="5D3E18"/>
                </a:solidFill>
                <a:latin typeface="Alice Bold"/>
                <a:ea typeface="Alice Bold"/>
                <a:cs typeface="Alice Bold"/>
                <a:sym typeface="Alice Bold"/>
              </a:rPr>
              <a:t>•Memberi kesempatan untuk orang yang ingin menunjukkna dirinya </a:t>
            </a:r>
          </a:p>
          <a:p>
            <a:pPr algn="just">
              <a:lnSpc>
                <a:spcPts val="4154"/>
              </a:lnSpc>
            </a:pPr>
            <a:r>
              <a:rPr lang="en-US" sz="3581">
                <a:solidFill>
                  <a:srgbClr val="5D3E18"/>
                </a:solidFill>
                <a:latin typeface="Alice Bold"/>
                <a:ea typeface="Alice Bold"/>
                <a:cs typeface="Alice Bold"/>
                <a:sym typeface="Alice Bold"/>
              </a:rPr>
              <a:t>•Emosi negatif akan dikeluarkan dan yang tersisa adalah energi positif </a:t>
            </a:r>
          </a:p>
          <a:p>
            <a:pPr algn="just">
              <a:lnSpc>
                <a:spcPts val="4154"/>
              </a:lnSpc>
            </a:pPr>
            <a:r>
              <a:rPr lang="en-US" sz="3581">
                <a:solidFill>
                  <a:srgbClr val="5D3E18"/>
                </a:solidFill>
                <a:latin typeface="Alice Bold"/>
                <a:ea typeface="Alice Bold"/>
                <a:cs typeface="Alice Bold"/>
                <a:sym typeface="Alice Bold"/>
              </a:rPr>
              <a:t>•Mendorong pertumbuhan usaha agar tercipta loyalitas </a:t>
            </a:r>
          </a:p>
          <a:p>
            <a:pPr algn="just">
              <a:lnSpc>
                <a:spcPts val="4154"/>
              </a:lnSpc>
            </a:pPr>
            <a:r>
              <a:rPr lang="en-US" sz="3581">
                <a:solidFill>
                  <a:srgbClr val="5D3E18"/>
                </a:solidFill>
                <a:latin typeface="Alice Bold"/>
                <a:ea typeface="Alice Bold"/>
                <a:cs typeface="Alice Bold"/>
                <a:sym typeface="Alice Bold"/>
              </a:rPr>
              <a:t>•Membangun kepercayaan diri bagi karyawan </a:t>
            </a:r>
          </a:p>
          <a:p>
            <a:pPr algn="just">
              <a:lnSpc>
                <a:spcPts val="4154"/>
              </a:lnSpc>
            </a:pPr>
            <a:r>
              <a:rPr lang="en-US" sz="3581">
                <a:solidFill>
                  <a:srgbClr val="5D3E18"/>
                </a:solidFill>
                <a:latin typeface="Alice Bold"/>
                <a:ea typeface="Alice Bold"/>
                <a:cs typeface="Alice Bold"/>
                <a:sym typeface="Alice Bold"/>
              </a:rPr>
              <a:t>•Untuk lebih menegaskan kembali prinsip-prinsip tim, </a:t>
            </a:r>
          </a:p>
          <a:p>
            <a:pPr algn="just">
              <a:lnSpc>
                <a:spcPts val="4154"/>
              </a:lnSpc>
            </a:pPr>
          </a:p>
        </p:txBody>
      </p:sp>
      <p:sp>
        <p:nvSpPr>
          <p:cNvPr name="TextBox 11" id="11"/>
          <p:cNvSpPr txBox="true"/>
          <p:nvPr/>
        </p:nvSpPr>
        <p:spPr>
          <a:xfrm rot="0">
            <a:off x="1241563" y="1269916"/>
            <a:ext cx="8870781" cy="1191846"/>
          </a:xfrm>
          <a:prstGeom prst="rect">
            <a:avLst/>
          </a:prstGeom>
        </p:spPr>
        <p:txBody>
          <a:bodyPr anchor="t" rtlCol="false" tIns="0" lIns="0" bIns="0" rIns="0">
            <a:spAutoFit/>
          </a:bodyPr>
          <a:lstStyle/>
          <a:p>
            <a:pPr algn="l">
              <a:lnSpc>
                <a:spcPts val="8073"/>
              </a:lnSpc>
            </a:pPr>
            <a:r>
              <a:rPr lang="en-US" sz="11872">
                <a:solidFill>
                  <a:srgbClr val="5D3E18"/>
                </a:solidFill>
                <a:latin typeface="Margin"/>
                <a:ea typeface="Margin"/>
                <a:cs typeface="Margin"/>
                <a:sym typeface="Margin"/>
              </a:rPr>
              <a:t>Positif konflik</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DAGKn4T8yT8</dc:identifier>
  <dcterms:modified xsi:type="dcterms:W3CDTF">2011-08-01T06:04:30Z</dcterms:modified>
  <cp:revision>1</cp:revision>
  <dc:title>Perancangan Bisnis</dc:title>
</cp:coreProperties>
</file>