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9D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8DC73-4A0C-40F9-828A-2D4B09E9CE7A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10726-FFF0-40D6-B16D-81B368E6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10726-FFF0-40D6-B16D-81B368E639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10726-FFF0-40D6-B16D-81B368E639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2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3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EB1D-30A0-4A02-9C6E-CF46B7D6130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A8DE-0BBE-4267-911F-2B1B2F3B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605" y="1772816"/>
            <a:ext cx="6400800" cy="2520280"/>
          </a:xfrm>
        </p:spPr>
        <p:txBody>
          <a:bodyPr>
            <a:noAutofit/>
          </a:bodyPr>
          <a:lstStyle/>
          <a:p>
            <a: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Media </a:t>
            </a:r>
            <a:r>
              <a:rPr lang="en-US" sz="40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b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Bahasa dan Sastra</a:t>
            </a:r>
            <a:b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Indonesia </a:t>
            </a:r>
            <a:r>
              <a:rPr lang="en-US" sz="40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b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40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4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di SD/MI 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7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86349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505FCE-8BEE-E1FE-2D56-79E2AC5B58A0}"/>
              </a:ext>
            </a:extLst>
          </p:cNvPr>
          <p:cNvSpPr txBox="1">
            <a:spLocks/>
          </p:cNvSpPr>
          <p:nvPr/>
        </p:nvSpPr>
        <p:spPr>
          <a:xfrm>
            <a:off x="997699" y="2420888"/>
            <a:ext cx="64008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6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Terima</a:t>
            </a:r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3032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FE1D5-6AB0-84FD-AA84-181B76367BCB}"/>
              </a:ext>
            </a:extLst>
          </p:cNvPr>
          <p:cNvSpPr txBox="1"/>
          <p:nvPr/>
        </p:nvSpPr>
        <p:spPr>
          <a:xfrm>
            <a:off x="3910787" y="1124744"/>
            <a:ext cx="349924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spc="45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Media </a:t>
            </a:r>
            <a:r>
              <a:rPr lang="en-US" sz="2000" b="1" spc="45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33D8F-E519-EDD8-53A5-A5333B301959}"/>
              </a:ext>
            </a:extLst>
          </p:cNvPr>
          <p:cNvSpPr txBox="1"/>
          <p:nvPr/>
        </p:nvSpPr>
        <p:spPr>
          <a:xfrm>
            <a:off x="467544" y="1772816"/>
            <a:ext cx="6942487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Media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merupakan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alat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bantu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yang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digunakan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untuk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menyampaikan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materi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secara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lebih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efektif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dan </a:t>
            </a:r>
            <a:r>
              <a:rPr lang="en-US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menarik</a:t>
            </a:r>
            <a:r>
              <a:rPr lang="en-US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0"/>
              <a:ea typeface="Nirmala UI Semilight" panose="020B0402040204020203" pitchFamily="34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Media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merupakan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alat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bantu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digunakan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untuk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menyampaikan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materi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secara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lebih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efektif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menarik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0"/>
              <a:ea typeface="Nirmala UI Semilight" panose="020B0402040204020203" pitchFamily="34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Dalam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pembelajaran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bahasa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dan sastra Indonesia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berbasis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di SD/MI,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penggunaan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media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tepat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dapat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membantu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mengembangkan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keterampilan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berbahasa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siswa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sekaligus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menanamkan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nilai-nilai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ea typeface="Nirmala UI Semilight" panose="020B0402040204020203" pitchFamily="34" charset="0"/>
                <a:cs typeface="Poppins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034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780928"/>
            <a:ext cx="5999619" cy="223224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Buku Cerita dan Antologi Puisi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Media Audio dan Video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Poster dan Flashcard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Komik dan </a:t>
            </a:r>
            <a:r>
              <a:rPr lang="en-US" sz="24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Majalah</a:t>
            </a:r>
            <a:r>
              <a:rPr lang="en-US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Anak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4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Alat Peraga dan Bahan Manipulatif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2843808" y="1429325"/>
            <a:ext cx="49320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Media </a:t>
            </a:r>
            <a:r>
              <a:rPr lang="es-ES" sz="24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s-ES" sz="2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Bahasa dan Sastra, </a:t>
            </a:r>
            <a:r>
              <a:rPr lang="es-ES" sz="24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s-ES" sz="2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endParaRPr lang="en-US" sz="2400" b="1" dirty="0">
              <a:solidFill>
                <a:schemeClr val="accent5">
                  <a:lumMod val="20000"/>
                  <a:lumOff val="8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6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6192688" cy="446449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b="1" dirty="0">
              <a:solidFill>
                <a:srgbClr val="455A64"/>
              </a:solidFill>
              <a:effectLst/>
              <a:latin typeface="Poppins" panose="00000500000000000000" pitchFamily="2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b="1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sz="1800" b="1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b="1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adalah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media yang sangat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efektif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mengenalkan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pada dunia sastra.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	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dipilih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sesuai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ingin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ditanamkan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kejujuran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keras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persahabatan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b="0" i="0" dirty="0">
              <a:solidFill>
                <a:srgbClr val="455A64"/>
              </a:solidFill>
              <a:effectLst/>
              <a:latin typeface="Poppins" panose="00000500000000000000" pitchFamily="2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b="1" dirty="0" err="1">
                <a:solidFill>
                  <a:srgbClr val="455A64"/>
                </a:solidFill>
                <a:latin typeface="Poppins" panose="00000500000000000000" pitchFamily="2" charset="0"/>
              </a:rPr>
              <a:t>Antologi</a:t>
            </a:r>
            <a:r>
              <a:rPr lang="en-US" sz="1800" b="1" dirty="0">
                <a:solidFill>
                  <a:srgbClr val="455A64"/>
                </a:solidFill>
                <a:latin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rgbClr val="455A64"/>
                </a:solidFill>
                <a:latin typeface="Poppins" panose="00000500000000000000" pitchFamily="2" charset="0"/>
              </a:rPr>
              <a:t>puisi</a:t>
            </a:r>
            <a:r>
              <a:rPr lang="en-US" sz="1800" b="1" dirty="0">
                <a:solidFill>
                  <a:srgbClr val="455A64"/>
                </a:solidFill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rgbClr val="455A64"/>
                </a:solidFill>
                <a:latin typeface="Poppins" panose="00000500000000000000" pitchFamily="2" charset="0"/>
              </a:rPr>
              <a:t>ialah</a:t>
            </a:r>
            <a:r>
              <a:rPr lang="en-US" sz="1800" dirty="0">
                <a:solidFill>
                  <a:srgbClr val="455A64"/>
                </a:solidFill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rgbClr val="455A64"/>
                </a:solidFill>
                <a:latin typeface="Poppins" panose="00000500000000000000" pitchFamily="2" charset="0"/>
              </a:rPr>
              <a:t>m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embaca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mendiskusikan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puisi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apresiasi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pemahaman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sastra.</a:t>
            </a: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	Membaca dan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mendiskusikan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puisi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bersama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memahami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mengapresiasi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b="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karya</a:t>
            </a:r>
            <a:r>
              <a:rPr lang="en-US" sz="1800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sastra.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Buku </a:t>
            </a:r>
            <a:r>
              <a:rPr lang="en-US" sz="2400" b="1" i="0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2400" b="1" i="0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Antologi</a:t>
            </a:r>
            <a:r>
              <a:rPr lang="en-US" sz="2400" b="1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Puisi</a:t>
            </a:r>
            <a:endParaRPr lang="en-US" sz="2400" b="1" i="0" dirty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1" name="Dodecagon 10">
            <a:extLst>
              <a:ext uri="{FF2B5EF4-FFF2-40B4-BE49-F238E27FC236}">
                <a16:creationId xmlns:a16="http://schemas.microsoft.com/office/drawing/2014/main" id="{D05D2132-F3B8-A547-7008-08BDB46C65DE}"/>
              </a:ext>
            </a:extLst>
          </p:cNvPr>
          <p:cNvSpPr/>
          <p:nvPr/>
        </p:nvSpPr>
        <p:spPr>
          <a:xfrm>
            <a:off x="8316416" y="4437112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2482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6192688" cy="381642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i="0" dirty="0">
                <a:solidFill>
                  <a:schemeClr val="bg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Media audio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rekaman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puisi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drama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menyimak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>
                <a:solidFill>
                  <a:schemeClr val="bg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Video </a:t>
            </a:r>
            <a:r>
              <a:rPr lang="en-US" sz="1800" b="1" i="0" dirty="0" err="1">
                <a:solidFill>
                  <a:schemeClr val="bg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b="1" i="0" dirty="0">
                <a:solidFill>
                  <a:schemeClr val="bg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menampilkan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drama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sarat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pesan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moral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lebih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tertarik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terlibat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Media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juga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memungkinkan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melihat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ekspresi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intonasi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komunikasi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lisan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bg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Media Audio dan Video</a:t>
            </a: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6D859D69-ABAB-255F-BE86-9D1E888A4ACA}"/>
              </a:ext>
            </a:extLst>
          </p:cNvPr>
          <p:cNvSpPr/>
          <p:nvPr/>
        </p:nvSpPr>
        <p:spPr>
          <a:xfrm>
            <a:off x="8316416" y="4437112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176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6192688" cy="259228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700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Poster dan flashcard 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yang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berisi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kata-kata,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kalimat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gambar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berkaitan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memperkenalkan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kosakata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baru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memperkuat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pemahaman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7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700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Poster</a:t>
            </a:r>
            <a:r>
              <a:rPr lang="en-US" sz="1700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yang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menampilkan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juga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ditempatkan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di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kelas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sebagai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pengingat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visual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bagi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7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Poppins" panose="00000500000000000000" pitchFamily="2" charset="0"/>
              </a:rPr>
              <a:t>Poster dan Flashcard</a:t>
            </a: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1FFDC616-349F-AE1D-1672-F6116FB73A16}"/>
              </a:ext>
            </a:extLst>
          </p:cNvPr>
          <p:cNvSpPr/>
          <p:nvPr/>
        </p:nvSpPr>
        <p:spPr>
          <a:xfrm>
            <a:off x="8316416" y="4437112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89719-9A02-85C6-F624-CC344A50672C}"/>
              </a:ext>
            </a:extLst>
          </p:cNvPr>
          <p:cNvSpPr txBox="1"/>
          <p:nvPr/>
        </p:nvSpPr>
        <p:spPr>
          <a:xfrm>
            <a:off x="841038" y="4761148"/>
            <a:ext cx="6179234" cy="14003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7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Contoh</a:t>
            </a:r>
            <a:r>
              <a:rPr lang="en-US" sz="1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Kegiatan</a:t>
            </a:r>
            <a:r>
              <a:rPr lang="en-US" sz="17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Membuat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poster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tentang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telah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dipelajari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Bermain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flashcard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memperkenalkan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mengulang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kosakata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baru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743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6192688" cy="331236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Komik dan </a:t>
            </a: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majalah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anak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adalah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media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menyenangkan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bagi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belajar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sastra Indonesia.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Komik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berisi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pesan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moral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menarik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minat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mereka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memahami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Majalah</a:t>
            </a:r>
            <a:r>
              <a:rPr lang="en-US" sz="1800" b="1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anak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juga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menyediakan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teks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bacaan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relevan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menarik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5256584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Komik dan </a:t>
            </a:r>
            <a:r>
              <a:rPr lang="en-US" sz="2400" b="1" i="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Majalah</a:t>
            </a:r>
            <a:r>
              <a:rPr lang="en-US" sz="2400" b="1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 Anak</a:t>
            </a: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262BA46D-9C6A-F46B-2D9E-5B05CBD47DA0}"/>
              </a:ext>
            </a:extLst>
          </p:cNvPr>
          <p:cNvSpPr/>
          <p:nvPr/>
        </p:nvSpPr>
        <p:spPr>
          <a:xfrm>
            <a:off x="8316416" y="4437112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2663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39"/>
            <a:ext cx="6192688" cy="357920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Alat </a:t>
            </a:r>
            <a:r>
              <a:rPr lang="en-US" sz="1800" b="1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peraga</a:t>
            </a:r>
            <a:r>
              <a:rPr lang="en-US" sz="1800" b="1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boneka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papan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(storyboard),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bahan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manipulatif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lainnya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lebih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interaktif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menyenangkan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455A64"/>
              </a:solidFill>
              <a:latin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Contoh</a:t>
            </a:r>
            <a:r>
              <a:rPr lang="en-US" sz="18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Guru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boneka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menceritakan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menggunakan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papan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merangkai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Bahan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manipulatif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mengilustrasikan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konsep-konsep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i="0" dirty="0" err="1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180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1800" i="0" dirty="0">
              <a:solidFill>
                <a:srgbClr val="455A64"/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5832648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v-SE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Alat Peraga dan Bahan Manipulatif</a:t>
            </a:r>
            <a:endParaRPr lang="en-US" sz="2400" b="1" i="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2" name="Dodecagon 1">
            <a:extLst>
              <a:ext uri="{FF2B5EF4-FFF2-40B4-BE49-F238E27FC236}">
                <a16:creationId xmlns:a16="http://schemas.microsoft.com/office/drawing/2014/main" id="{B4F16997-C2F0-C9A8-A8CC-947949D3B9F3}"/>
              </a:ext>
            </a:extLst>
          </p:cNvPr>
          <p:cNvSpPr/>
          <p:nvPr/>
        </p:nvSpPr>
        <p:spPr>
          <a:xfrm>
            <a:off x="8316416" y="4437112"/>
            <a:ext cx="720080" cy="648072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557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631" y="1988840"/>
            <a:ext cx="4680520" cy="357920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Pentingnya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penggunaan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media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pengajaran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dan sastra Indonesia di SD/MI.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Media yang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tepat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menanamkan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Mengajak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guru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memanfaatkan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media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inovatif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kreatif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180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8F581-B356-716E-9A5A-642E47E89FDE}"/>
              </a:ext>
            </a:extLst>
          </p:cNvPr>
          <p:cNvSpPr txBox="1"/>
          <p:nvPr/>
        </p:nvSpPr>
        <p:spPr>
          <a:xfrm>
            <a:off x="827584" y="1289955"/>
            <a:ext cx="468052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v-SE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anose="00000500000000000000" pitchFamily="2" charset="0"/>
              </a:rPr>
              <a:t>Kesimpulan</a:t>
            </a:r>
            <a:endParaRPr lang="en-US" sz="2400" b="1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8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468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Poppins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ismail - [2010]</dc:creator>
  <cp:lastModifiedBy>asus_S1N0CX00S94201E@outlook.com</cp:lastModifiedBy>
  <cp:revision>29</cp:revision>
  <dcterms:created xsi:type="dcterms:W3CDTF">2024-07-10T06:04:07Z</dcterms:created>
  <dcterms:modified xsi:type="dcterms:W3CDTF">2024-07-19T03:10:44Z</dcterms:modified>
</cp:coreProperties>
</file>