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75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85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7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70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4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95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3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1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B283F8-E899-4111-90E1-1F9FD8ED509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054810-C7C3-45DB-9C30-C7C3941C21B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21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Communication skills and </a:t>
            </a:r>
            <a:r>
              <a:rPr lang="en-GB" dirty="0" smtClean="0"/>
              <a:t>counselling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Sunera</a:t>
            </a:r>
            <a:r>
              <a:rPr lang="en-GB" dirty="0"/>
              <a:t> M </a:t>
            </a:r>
            <a:r>
              <a:rPr lang="en-GB" dirty="0" smtClean="0"/>
              <a:t>Fernando</a:t>
            </a:r>
          </a:p>
          <a:p>
            <a:r>
              <a:rPr lang="en-GB" dirty="0" smtClean="0"/>
              <a:t>Sri </a:t>
            </a:r>
            <a:r>
              <a:rPr lang="en-GB" dirty="0"/>
              <a:t>Lanka Journal of Obstetrics and Gynaecology 2011; 33: 69-71</a:t>
            </a:r>
          </a:p>
        </p:txBody>
      </p:sp>
    </p:spTree>
    <p:extLst>
      <p:ext uri="{BB962C8B-B14F-4D97-AF65-F5344CB8AC3E}">
        <p14:creationId xmlns:p14="http://schemas.microsoft.com/office/powerpoint/2010/main" val="3571928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Komunikasi yang wajib dikuasai dalam Konseling!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45" y="1994392"/>
            <a:ext cx="3751727" cy="3285536"/>
          </a:xfrm>
        </p:spPr>
      </p:pic>
      <p:sp>
        <p:nvSpPr>
          <p:cNvPr id="5" name="TextBox 4"/>
          <p:cNvSpPr txBox="1"/>
          <p:nvPr/>
        </p:nvSpPr>
        <p:spPr>
          <a:xfrm>
            <a:off x="7090117" y="2290636"/>
            <a:ext cx="4065563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Mendengarkan secara aktif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Bahasa tubuh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Pertanyaan Terbuka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Memparafrase/ mengucapkan ulang kembali dengan bahasa sendiri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Menyimpulkan 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>
            <a:off x="4684542" y="3137095"/>
            <a:ext cx="1617784" cy="9847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35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Yang patut dihindari ketika Konseling!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264898"/>
            <a:ext cx="5445009" cy="2554679"/>
          </a:xfrm>
        </p:spPr>
      </p:pic>
      <p:sp>
        <p:nvSpPr>
          <p:cNvPr id="5" name="TextBox 4"/>
          <p:cNvSpPr txBox="1"/>
          <p:nvPr/>
        </p:nvSpPr>
        <p:spPr>
          <a:xfrm>
            <a:off x="7244862" y="2419643"/>
            <a:ext cx="4346916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Banyak bertanya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Mengajukan pertanyaan yang tidak relevan dengan masalah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Sikap menjastifikasi/melabeli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Terburu-buru (seolah-olah tidak sabar)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>
            <a:off x="6126480" y="2757268"/>
            <a:ext cx="724486" cy="109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9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FF0000"/>
                </a:solidFill>
              </a:rPr>
              <a:t>Apa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Konseling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itu</a:t>
            </a:r>
            <a:r>
              <a:rPr lang="en-GB" b="1" dirty="0" smtClean="0">
                <a:solidFill>
                  <a:srgbClr val="FF0000"/>
                </a:solidFill>
              </a:rPr>
              <a:t>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b="1" dirty="0" err="1">
                <a:solidFill>
                  <a:srgbClr val="FF0000"/>
                </a:solidFill>
              </a:rPr>
              <a:t>Konseling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dirty="0" err="1"/>
              <a:t>digunakan</a:t>
            </a:r>
            <a:r>
              <a:rPr lang="en-GB" sz="3600" dirty="0"/>
              <a:t> </a:t>
            </a:r>
            <a:r>
              <a:rPr lang="en-GB" sz="3600" dirty="0" err="1"/>
              <a:t>ketika</a:t>
            </a:r>
            <a:r>
              <a:rPr lang="en-GB" sz="3600" dirty="0"/>
              <a:t> </a:t>
            </a:r>
            <a:r>
              <a:rPr lang="en-GB" sz="3600" dirty="0" err="1"/>
              <a:t>seseorang</a:t>
            </a:r>
            <a:r>
              <a:rPr lang="en-GB" sz="3600" dirty="0"/>
              <a:t> </a:t>
            </a:r>
            <a:r>
              <a:rPr lang="en-GB" sz="3600" dirty="0" err="1" smtClean="0"/>
              <a:t>membutuhkannya</a:t>
            </a:r>
            <a:r>
              <a:rPr lang="en-GB" sz="3600" dirty="0" smtClean="0"/>
              <a:t> </a:t>
            </a:r>
            <a:r>
              <a:rPr lang="en-GB" sz="3600" dirty="0" err="1" smtClean="0"/>
              <a:t>pertimbangkan</a:t>
            </a:r>
            <a:r>
              <a:rPr lang="en-GB" sz="3600" dirty="0" smtClean="0"/>
              <a:t> </a:t>
            </a:r>
            <a:r>
              <a:rPr lang="en-GB" sz="3600" dirty="0" err="1"/>
              <a:t>masalah</a:t>
            </a:r>
            <a:r>
              <a:rPr lang="en-GB" sz="3600" dirty="0"/>
              <a:t> yang </a:t>
            </a:r>
            <a:r>
              <a:rPr lang="en-GB" sz="3600" dirty="0" err="1"/>
              <a:t>rumit</a:t>
            </a:r>
            <a:r>
              <a:rPr lang="en-GB" sz="3600" dirty="0"/>
              <a:t>, </a:t>
            </a:r>
            <a:r>
              <a:rPr lang="en-GB" sz="3600" dirty="0" err="1"/>
              <a:t>buat</a:t>
            </a:r>
            <a:r>
              <a:rPr lang="en-GB" sz="3600" dirty="0"/>
              <a:t> </a:t>
            </a:r>
            <a:r>
              <a:rPr lang="en-GB" sz="3600" dirty="0" err="1" smtClean="0"/>
              <a:t>keputusan</a:t>
            </a:r>
            <a:r>
              <a:rPr lang="en-GB" sz="3600" dirty="0" smtClean="0"/>
              <a:t> </a:t>
            </a:r>
            <a:r>
              <a:rPr lang="en-GB" sz="3600" dirty="0" err="1"/>
              <a:t>penting</a:t>
            </a:r>
            <a:r>
              <a:rPr lang="en-GB" sz="3600" dirty="0"/>
              <a:t>, </a:t>
            </a:r>
            <a:r>
              <a:rPr lang="en-GB" sz="3600" dirty="0" err="1"/>
              <a:t>sesuaikan</a:t>
            </a:r>
            <a:r>
              <a:rPr lang="en-GB" sz="3600" dirty="0"/>
              <a:t> </a:t>
            </a:r>
            <a:r>
              <a:rPr lang="en-GB" sz="3600" dirty="0" err="1"/>
              <a:t>dengan</a:t>
            </a:r>
            <a:r>
              <a:rPr lang="en-GB" sz="3600" dirty="0"/>
              <a:t> </a:t>
            </a:r>
            <a:r>
              <a:rPr lang="en-GB" sz="3600" dirty="0" err="1"/>
              <a:t>perubahan</a:t>
            </a:r>
            <a:r>
              <a:rPr lang="en-GB" sz="3600" dirty="0"/>
              <a:t> </a:t>
            </a:r>
            <a:r>
              <a:rPr lang="en-GB" sz="3600" dirty="0" err="1" smtClean="0"/>
              <a:t>mereka</a:t>
            </a:r>
            <a:r>
              <a:rPr lang="en-GB" sz="3600" dirty="0" smtClean="0"/>
              <a:t> </a:t>
            </a:r>
            <a:r>
              <a:rPr lang="en-GB" sz="3600" dirty="0" err="1" smtClean="0"/>
              <a:t>hidup</a:t>
            </a:r>
            <a:r>
              <a:rPr lang="en-GB" sz="3600" dirty="0" smtClean="0"/>
              <a:t> </a:t>
            </a:r>
            <a:r>
              <a:rPr lang="en-GB" sz="3600" dirty="0" err="1"/>
              <a:t>atau</a:t>
            </a:r>
            <a:r>
              <a:rPr lang="en-GB" sz="3600" dirty="0"/>
              <a:t> </a:t>
            </a:r>
            <a:r>
              <a:rPr lang="en-GB" sz="3600" dirty="0" err="1"/>
              <a:t>berpikir</a:t>
            </a:r>
            <a:r>
              <a:rPr lang="en-GB" sz="3600" dirty="0"/>
              <a:t> </a:t>
            </a:r>
            <a:r>
              <a:rPr lang="en-GB" sz="3600" dirty="0" err="1"/>
              <a:t>untuk</a:t>
            </a:r>
            <a:r>
              <a:rPr lang="en-GB" sz="3600" dirty="0"/>
              <a:t> </a:t>
            </a:r>
            <a:r>
              <a:rPr lang="en-GB" sz="3600" dirty="0" err="1" smtClean="0"/>
              <a:t>mengubah</a:t>
            </a:r>
            <a:r>
              <a:rPr lang="en-GB" sz="3600" dirty="0" smtClean="0"/>
              <a:t> </a:t>
            </a:r>
            <a:r>
              <a:rPr lang="en-GB" sz="3600" dirty="0" err="1"/>
              <a:t>perilaku</a:t>
            </a:r>
            <a:r>
              <a:rPr lang="en-GB" sz="3600" dirty="0"/>
              <a:t> </a:t>
            </a:r>
            <a:r>
              <a:rPr lang="en-GB" sz="3600" dirty="0" err="1" smtClean="0"/>
              <a:t>mereka</a:t>
            </a:r>
            <a:r>
              <a:rPr lang="en-GB" sz="3600" dirty="0" smtClean="0"/>
              <a:t> (</a:t>
            </a:r>
            <a:r>
              <a:rPr lang="en-GB" sz="3600" dirty="0" err="1" smtClean="0"/>
              <a:t>mengadopsi</a:t>
            </a:r>
            <a:r>
              <a:rPr lang="en-GB" sz="3600" dirty="0" smtClean="0"/>
              <a:t> </a:t>
            </a:r>
            <a:r>
              <a:rPr lang="en-GB" sz="3600" dirty="0" err="1"/>
              <a:t>gaya</a:t>
            </a:r>
            <a:r>
              <a:rPr lang="en-GB" sz="3600" dirty="0"/>
              <a:t> </a:t>
            </a:r>
            <a:r>
              <a:rPr lang="en-GB" sz="3600" dirty="0" err="1"/>
              <a:t>hidup</a:t>
            </a:r>
            <a:r>
              <a:rPr lang="en-GB" sz="3600" dirty="0"/>
              <a:t> </a:t>
            </a:r>
            <a:r>
              <a:rPr lang="en-GB" sz="3600" dirty="0" err="1"/>
              <a:t>sehat</a:t>
            </a:r>
            <a:r>
              <a:rPr lang="en-GB" sz="3600" dirty="0"/>
              <a:t> </a:t>
            </a:r>
            <a:r>
              <a:rPr lang="en-GB" sz="3600" dirty="0" err="1"/>
              <a:t>dengan</a:t>
            </a:r>
            <a:r>
              <a:rPr lang="en-GB" sz="3600" dirty="0"/>
              <a:t> </a:t>
            </a:r>
            <a:r>
              <a:rPr lang="en-GB" sz="3600" dirty="0" err="1"/>
              <a:t>olahraga</a:t>
            </a:r>
            <a:r>
              <a:rPr lang="en-GB" sz="3600" dirty="0"/>
              <a:t>). </a:t>
            </a:r>
            <a:r>
              <a:rPr lang="en-GB" sz="3600" dirty="0" err="1" smtClean="0"/>
              <a:t>Ini</a:t>
            </a:r>
            <a:r>
              <a:rPr lang="en-GB" sz="3600" dirty="0" smtClean="0"/>
              <a:t> </a:t>
            </a:r>
            <a:r>
              <a:rPr lang="en-GB" sz="3600" dirty="0" err="1" smtClean="0"/>
              <a:t>berguna</a:t>
            </a:r>
            <a:r>
              <a:rPr lang="en-GB" sz="3600" dirty="0" smtClean="0"/>
              <a:t> </a:t>
            </a:r>
            <a:r>
              <a:rPr lang="en-GB" sz="3600" dirty="0" err="1"/>
              <a:t>bagi</a:t>
            </a:r>
            <a:r>
              <a:rPr lang="en-GB" sz="3600" dirty="0"/>
              <a:t> </a:t>
            </a:r>
            <a:r>
              <a:rPr lang="en-GB" sz="3600" dirty="0" err="1"/>
              <a:t>seorang</a:t>
            </a:r>
            <a:r>
              <a:rPr lang="en-GB" sz="3600" dirty="0"/>
              <a:t> </a:t>
            </a:r>
            <a:r>
              <a:rPr lang="en-GB" sz="3600" dirty="0" err="1"/>
              <a:t>dokter</a:t>
            </a:r>
            <a:r>
              <a:rPr lang="en-GB" sz="3600" dirty="0"/>
              <a:t> </a:t>
            </a:r>
            <a:r>
              <a:rPr lang="en-GB" sz="3600" dirty="0" err="1"/>
              <a:t>untuk</a:t>
            </a:r>
            <a:r>
              <a:rPr lang="en-GB" sz="3600" dirty="0"/>
              <a:t> </a:t>
            </a:r>
            <a:r>
              <a:rPr lang="en-GB" sz="3600" dirty="0" err="1"/>
              <a:t>memiliki</a:t>
            </a:r>
            <a:r>
              <a:rPr lang="en-GB" sz="3600" dirty="0"/>
              <a:t> </a:t>
            </a:r>
            <a:r>
              <a:rPr lang="en-GB" sz="3600" dirty="0" err="1"/>
              <a:t>konseling</a:t>
            </a:r>
            <a:r>
              <a:rPr lang="en-GB" sz="3600" dirty="0"/>
              <a:t> </a:t>
            </a:r>
            <a:r>
              <a:rPr lang="en-GB" sz="3600" dirty="0" err="1" smtClean="0"/>
              <a:t>ini</a:t>
            </a:r>
            <a:r>
              <a:rPr lang="en-GB" sz="3600" dirty="0" smtClean="0"/>
              <a:t> </a:t>
            </a:r>
            <a:r>
              <a:rPr lang="en-GB" sz="3600" dirty="0" err="1" smtClean="0"/>
              <a:t>dan</a:t>
            </a:r>
            <a:r>
              <a:rPr lang="en-GB" sz="3600" dirty="0" smtClean="0"/>
              <a:t> </a:t>
            </a:r>
            <a:r>
              <a:rPr lang="en-GB" sz="3600" dirty="0" err="1"/>
              <a:t>keterampilan</a:t>
            </a:r>
            <a:r>
              <a:rPr lang="en-GB" sz="3600" dirty="0"/>
              <a:t> </a:t>
            </a:r>
            <a:r>
              <a:rPr lang="en-GB" sz="3600" dirty="0" err="1"/>
              <a:t>komunikasi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518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Konseling yang efektif jika....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Ensure privacy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Seating arrangement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Introduce yourself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Qualify doubts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Listen attentively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03852" y="1845734"/>
            <a:ext cx="4417256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b="1" dirty="0" smtClean="0"/>
              <a:t>Memastikan hal privasi terjaga</a:t>
            </a:r>
          </a:p>
          <a:p>
            <a:pPr marL="342900" indent="-342900">
              <a:buAutoNum type="arabicPeriod"/>
            </a:pPr>
            <a:r>
              <a:rPr lang="id-ID" sz="2400" b="1" dirty="0" smtClean="0"/>
              <a:t>Pengaturan tempat duduk </a:t>
            </a:r>
          </a:p>
          <a:p>
            <a:pPr marL="342900" indent="-342900">
              <a:buAutoNum type="arabicPeriod"/>
            </a:pPr>
            <a:r>
              <a:rPr lang="id-ID" sz="2400" b="1" dirty="0" smtClean="0"/>
              <a:t>Memperkenalkan diri secara jelas dan tampak meyakinkan </a:t>
            </a:r>
          </a:p>
          <a:p>
            <a:pPr marL="342900" indent="-342900">
              <a:buAutoNum type="arabicPeriod"/>
            </a:pPr>
            <a:r>
              <a:rPr lang="id-ID" sz="2400" b="1" dirty="0" smtClean="0"/>
              <a:t>Tidak menampilkan keraguan </a:t>
            </a:r>
          </a:p>
          <a:p>
            <a:pPr marL="342900" indent="-342900">
              <a:buAutoNum type="arabicPeriod"/>
            </a:pPr>
            <a:r>
              <a:rPr lang="id-ID" sz="2400" b="1" dirty="0" smtClean="0"/>
              <a:t>Mendengarkan penuh perhatian/menyimak</a:t>
            </a:r>
            <a:endParaRPr lang="en-GB" sz="2400" b="1" dirty="0"/>
          </a:p>
        </p:txBody>
      </p:sp>
      <p:sp>
        <p:nvSpPr>
          <p:cNvPr id="5" name="Right Arrow 4"/>
          <p:cNvSpPr/>
          <p:nvPr/>
        </p:nvSpPr>
        <p:spPr>
          <a:xfrm>
            <a:off x="4389120" y="2588455"/>
            <a:ext cx="1350498" cy="1041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7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Keterampilan Komunikasi Seorang Guru BK/ Konselor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11056"/>
            <a:ext cx="4754879" cy="3242868"/>
          </a:xfrm>
        </p:spPr>
      </p:pic>
      <p:sp>
        <p:nvSpPr>
          <p:cNvPr id="6" name="TextBox 5"/>
          <p:cNvSpPr txBox="1"/>
          <p:nvPr/>
        </p:nvSpPr>
        <p:spPr>
          <a:xfrm>
            <a:off x="6850966" y="2106936"/>
            <a:ext cx="4684542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Mendengarkan Aktif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Tidak Menjustifikasi/Memberikan Labe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Menyimak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Menerima Perasaan Konseli apa adanya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Berempati terhadap perasaan yang dialami Konseli</a:t>
            </a:r>
            <a:endParaRPr lang="en-GB" sz="2400" dirty="0"/>
          </a:p>
        </p:txBody>
      </p:sp>
      <p:sp>
        <p:nvSpPr>
          <p:cNvPr id="7" name="Right Arrow 6"/>
          <p:cNvSpPr/>
          <p:nvPr/>
        </p:nvSpPr>
        <p:spPr>
          <a:xfrm>
            <a:off x="5162843" y="2686929"/>
            <a:ext cx="1209822" cy="998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8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Dampaknya dari Keterampilan Komunikasi yang dimiliki oleh seorang guru BK/ Konselor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271491"/>
            <a:ext cx="4981590" cy="3383721"/>
          </a:xfrm>
        </p:spPr>
      </p:pic>
      <p:sp>
        <p:nvSpPr>
          <p:cNvPr id="5" name="TextBox 4"/>
          <p:cNvSpPr txBox="1"/>
          <p:nvPr/>
        </p:nvSpPr>
        <p:spPr>
          <a:xfrm>
            <a:off x="6977575" y="2271491"/>
            <a:ext cx="4909625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Wawasannya Berkembang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Merasa nyaman dan dihargai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Tahu kalau anda peduli denganya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Tahu kalau dia tidak dijustifikasi/dilabeli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Tahu kalau anda bersamanya pada masa-masa sulit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>
            <a:off x="5584874" y="3038622"/>
            <a:ext cx="1026941" cy="1069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90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Hal-hal yang boleh dilakukan ketika berkomunikasi dengan Konseli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70" y="2509788"/>
            <a:ext cx="5238310" cy="2664706"/>
          </a:xfrm>
        </p:spPr>
      </p:pic>
      <p:sp>
        <p:nvSpPr>
          <p:cNvPr id="5" name="TextBox 4"/>
          <p:cNvSpPr txBox="1"/>
          <p:nvPr/>
        </p:nvSpPr>
        <p:spPr>
          <a:xfrm>
            <a:off x="7441809" y="2631833"/>
            <a:ext cx="438912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Bertanya menggunakan pertanyaan terbuka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Menyimpulkan pembahasan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Menanyakan Konseli untuk memulai kebiasaan baru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>
            <a:off x="5359791" y="3207434"/>
            <a:ext cx="1406769" cy="787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93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Dampaknya ketika melakukan hal tersebut!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85" y="2433711"/>
            <a:ext cx="6536823" cy="2473936"/>
          </a:xfrm>
        </p:spPr>
      </p:pic>
      <p:sp>
        <p:nvSpPr>
          <p:cNvPr id="5" name="TextBox 4"/>
          <p:cNvSpPr txBox="1"/>
          <p:nvPr/>
        </p:nvSpPr>
        <p:spPr>
          <a:xfrm>
            <a:off x="7659907" y="2433710"/>
            <a:ext cx="4086616" cy="224676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000" dirty="0" smtClean="0"/>
              <a:t>Pikiran/wawasannya berkembang</a:t>
            </a:r>
          </a:p>
          <a:p>
            <a:pPr marL="342900" indent="-342900">
              <a:buAutoNum type="arabicPeriod"/>
            </a:pPr>
            <a:r>
              <a:rPr lang="id-ID" sz="2000" dirty="0" smtClean="0"/>
              <a:t>Mendengar dan memahami pikiran dan perasaannya sendiri</a:t>
            </a:r>
          </a:p>
          <a:p>
            <a:pPr marL="342900" indent="-342900">
              <a:buAutoNum type="arabicPeriod"/>
            </a:pPr>
            <a:r>
              <a:rPr lang="id-ID" sz="2000" dirty="0" smtClean="0"/>
              <a:t>Konseli akan merasa percaya diri dan terdorong melakukan hal yang seharusnya dilakukan yang terbaik untuk dirinya.</a:t>
            </a:r>
            <a:endParaRPr lang="en-GB" sz="2000" dirty="0"/>
          </a:p>
        </p:txBody>
      </p:sp>
      <p:sp>
        <p:nvSpPr>
          <p:cNvPr id="6" name="Right Arrow 5"/>
          <p:cNvSpPr/>
          <p:nvPr/>
        </p:nvSpPr>
        <p:spPr>
          <a:xfrm>
            <a:off x="6597748" y="3142098"/>
            <a:ext cx="731520" cy="8299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6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Hal-hal yang tidak semestinya dilakukan oleh Guru BK/Konselor!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148554"/>
            <a:ext cx="4715950" cy="3271831"/>
          </a:xfrm>
        </p:spPr>
      </p:pic>
      <p:sp>
        <p:nvSpPr>
          <p:cNvPr id="5" name="TextBox 4"/>
          <p:cNvSpPr txBox="1"/>
          <p:nvPr/>
        </p:nvSpPr>
        <p:spPr>
          <a:xfrm>
            <a:off x="6625883" y="2391508"/>
            <a:ext cx="5233182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400" dirty="0" smtClean="0"/>
              <a:t>Berdebat 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Memikirkan kesulitan sendiri/bingung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Memecahkan masalahnya konseli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Meremehkan perhatian konseli</a:t>
            </a:r>
          </a:p>
          <a:p>
            <a:pPr marL="342900" indent="-342900">
              <a:buAutoNum type="arabicPeriod"/>
            </a:pPr>
            <a:r>
              <a:rPr lang="id-ID" sz="2400" dirty="0" smtClean="0"/>
              <a:t>Menghindari hal-hal yang menyakitkan/memberatkan konselor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>
            <a:off x="5813230" y="3404382"/>
            <a:ext cx="489096" cy="1026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39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Akibatnya adalah...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64" y="2078953"/>
            <a:ext cx="4833254" cy="3360262"/>
          </a:xfrm>
        </p:spPr>
      </p:pic>
      <p:sp>
        <p:nvSpPr>
          <p:cNvPr id="5" name="TextBox 4"/>
          <p:cNvSpPr txBox="1"/>
          <p:nvPr/>
        </p:nvSpPr>
        <p:spPr>
          <a:xfrm>
            <a:off x="6400800" y="2349305"/>
            <a:ext cx="4740812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sz="2800" dirty="0" smtClean="0"/>
              <a:t>Konseli membela diri</a:t>
            </a:r>
          </a:p>
          <a:p>
            <a:pPr marL="342900" indent="-342900">
              <a:buAutoNum type="arabicPeriod"/>
            </a:pPr>
            <a:r>
              <a:rPr lang="id-ID" sz="2800" dirty="0" smtClean="0"/>
              <a:t>Menarik diri </a:t>
            </a:r>
          </a:p>
          <a:p>
            <a:pPr marL="342900" indent="-342900">
              <a:buAutoNum type="arabicPeriod"/>
            </a:pPr>
            <a:r>
              <a:rPr lang="id-ID" sz="2800" dirty="0" smtClean="0"/>
              <a:t>Ketergantungan </a:t>
            </a:r>
          </a:p>
          <a:p>
            <a:pPr marL="342900" indent="-342900">
              <a:buAutoNum type="arabicPeriod"/>
            </a:pPr>
            <a:r>
              <a:rPr lang="id-ID" sz="2800" dirty="0" smtClean="0"/>
              <a:t>Menarik diri atau malah menyerang</a:t>
            </a:r>
          </a:p>
          <a:p>
            <a:pPr marL="342900" indent="-342900">
              <a:buAutoNum type="arabicPeriod"/>
            </a:pPr>
            <a:r>
              <a:rPr lang="id-ID" sz="2800" dirty="0" smtClean="0"/>
              <a:t>Frustrasi </a:t>
            </a:r>
            <a:endParaRPr lang="en-GB" sz="2800" dirty="0"/>
          </a:p>
        </p:txBody>
      </p:sp>
      <p:sp>
        <p:nvSpPr>
          <p:cNvPr id="6" name="Right Arrow 5"/>
          <p:cNvSpPr/>
          <p:nvPr/>
        </p:nvSpPr>
        <p:spPr>
          <a:xfrm>
            <a:off x="5022166" y="3193366"/>
            <a:ext cx="1104314" cy="1223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069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546</TotalTime>
  <Words>300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Courier New</vt:lpstr>
      <vt:lpstr>Retrospect</vt:lpstr>
      <vt:lpstr>Communication skills and counselling</vt:lpstr>
      <vt:lpstr>Apa Konseling itu?</vt:lpstr>
      <vt:lpstr>Konseling yang efektif jika....</vt:lpstr>
      <vt:lpstr>Keterampilan Komunikasi Seorang Guru BK/ Konselor</vt:lpstr>
      <vt:lpstr>Dampaknya dari Keterampilan Komunikasi yang dimiliki oleh seorang guru BK/ Konselor</vt:lpstr>
      <vt:lpstr>Hal-hal yang boleh dilakukan ketika berkomunikasi dengan Konseli</vt:lpstr>
      <vt:lpstr>Dampaknya ketika melakukan hal tersebut!</vt:lpstr>
      <vt:lpstr>Hal-hal yang tidak semestinya dilakukan oleh Guru BK/Konselor!</vt:lpstr>
      <vt:lpstr>Akibatnya adalah...</vt:lpstr>
      <vt:lpstr>Komunikasi yang wajib dikuasai dalam Konseling!</vt:lpstr>
      <vt:lpstr>Yang patut dihindari ketika Konseling!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 and counselling</dc:title>
  <dc:creator>Agus</dc:creator>
  <cp:lastModifiedBy>Agus</cp:lastModifiedBy>
  <cp:revision>6</cp:revision>
  <dcterms:created xsi:type="dcterms:W3CDTF">2020-09-08T15:53:42Z</dcterms:created>
  <dcterms:modified xsi:type="dcterms:W3CDTF">2020-09-09T06:17:45Z</dcterms:modified>
</cp:coreProperties>
</file>