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Equilibrium of a Particle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Statics</a:t>
            </a:r>
          </a:p>
          <a:p>
            <a:r>
              <a:rPr lang="en-AU" dirty="0"/>
              <a:t>	</a:t>
            </a:r>
            <a:r>
              <a:rPr lang="en-AU" dirty="0" smtClean="0"/>
              <a:t>								Week #4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64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0" y="1868129"/>
            <a:ext cx="670653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80" y="837127"/>
            <a:ext cx="24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Free Body Diagram</a:t>
            </a:r>
            <a:endParaRPr lang="en-AU" sz="2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1628138"/>
            <a:ext cx="2781688" cy="2391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9911" y="837127"/>
            <a:ext cx="291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Equations of Equilibrium</a:t>
            </a:r>
            <a:endParaRPr lang="en-AU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1535435"/>
            <a:ext cx="6677957" cy="8954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2823692"/>
            <a:ext cx="6649378" cy="171473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4675649"/>
            <a:ext cx="670653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Fundamental Problems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223492" y="1931831"/>
            <a:ext cx="432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All problem solutions must include an FBD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2" y="2562508"/>
            <a:ext cx="5163271" cy="33056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41" y="2562508"/>
            <a:ext cx="524900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" y="1955790"/>
            <a:ext cx="5144218" cy="36676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80" y="1955790"/>
            <a:ext cx="5210902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91" y="1925287"/>
            <a:ext cx="4391638" cy="43725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2" y="1925287"/>
            <a:ext cx="4420217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93539"/>
            <a:ext cx="4382112" cy="46679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90" y="1893539"/>
            <a:ext cx="4391638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Conceptual Problems</a:t>
            </a:r>
            <a:endParaRPr lang="en-AU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49586"/>
            <a:ext cx="6878010" cy="14194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11" y="1319468"/>
            <a:ext cx="3696216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Conceptual Problems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78487"/>
            <a:ext cx="6897063" cy="13813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28" y="3359805"/>
            <a:ext cx="4048690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Condition for the Equilibrium of a Particle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11370" y="3103809"/>
            <a:ext cx="1983346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A particle is said to be in equilibrium </a:t>
            </a:r>
            <a:r>
              <a:rPr lang="en-AU" sz="2000" b="1" dirty="0" smtClean="0"/>
              <a:t>IF</a:t>
            </a:r>
            <a:endParaRPr lang="en-AU" sz="2000" b="1" dirty="0"/>
          </a:p>
        </p:txBody>
      </p:sp>
      <p:sp>
        <p:nvSpPr>
          <p:cNvPr id="5" name="Right Arrow 4"/>
          <p:cNvSpPr/>
          <p:nvPr/>
        </p:nvSpPr>
        <p:spPr>
          <a:xfrm rot="20412344">
            <a:off x="3090930" y="3219718"/>
            <a:ext cx="953036" cy="18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046341" y="2780643"/>
            <a:ext cx="3178707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it remains at rest if originally at rest</a:t>
            </a:r>
            <a:endParaRPr lang="en-AU" sz="2000" dirty="0"/>
          </a:p>
        </p:txBody>
      </p:sp>
      <p:sp>
        <p:nvSpPr>
          <p:cNvPr id="7" name="Right Arrow 6"/>
          <p:cNvSpPr/>
          <p:nvPr/>
        </p:nvSpPr>
        <p:spPr>
          <a:xfrm rot="681641">
            <a:off x="3096977" y="3754734"/>
            <a:ext cx="953036" cy="18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058436" y="3703973"/>
            <a:ext cx="3166612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or has a constant velocity if originally in motion</a:t>
            </a:r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99951" y="1986431"/>
            <a:ext cx="374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however, </a:t>
            </a:r>
            <a:r>
              <a:rPr lang="en-AU" sz="2000" dirty="0" smtClean="0"/>
              <a:t>the term </a:t>
            </a:r>
            <a:r>
              <a:rPr lang="en-AU" sz="2000" dirty="0"/>
              <a:t>“equilibrium” or, more specifically, “</a:t>
            </a:r>
            <a:r>
              <a:rPr lang="en-AU" sz="2000" dirty="0" smtClean="0"/>
              <a:t>static equilibrium</a:t>
            </a:r>
            <a:r>
              <a:rPr lang="en-AU" sz="2000" dirty="0"/>
              <a:t>” is used </a:t>
            </a:r>
            <a:r>
              <a:rPr lang="en-AU" sz="2000" dirty="0" smtClean="0"/>
              <a:t>to describe </a:t>
            </a:r>
            <a:r>
              <a:rPr lang="en-AU" sz="2000" dirty="0"/>
              <a:t>an object </a:t>
            </a:r>
            <a:r>
              <a:rPr lang="en-AU" sz="2000" u="sng" dirty="0"/>
              <a:t>at rest</a:t>
            </a:r>
            <a:endParaRPr lang="en-AU" sz="2000" u="sng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8938935" y="3278970"/>
            <a:ext cx="553791" cy="85000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513585" y="4077768"/>
            <a:ext cx="3404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To maintain equilibrium, it is </a:t>
            </a:r>
            <a:r>
              <a:rPr lang="en-AU" sz="2000" i="1" dirty="0"/>
              <a:t>necessary </a:t>
            </a:r>
            <a:r>
              <a:rPr lang="en-AU" sz="2000" dirty="0"/>
              <a:t>to </a:t>
            </a:r>
            <a:r>
              <a:rPr lang="en-AU" sz="2000" dirty="0" smtClean="0"/>
              <a:t>satisfy </a:t>
            </a:r>
          </a:p>
          <a:p>
            <a:r>
              <a:rPr lang="en-AU" sz="2000" u="sng" dirty="0" smtClean="0"/>
              <a:t>Newton’s </a:t>
            </a:r>
            <a:r>
              <a:rPr lang="en-AU" sz="2000" u="sng" dirty="0"/>
              <a:t>first law</a:t>
            </a:r>
            <a:r>
              <a:rPr lang="en-AU" sz="2000" dirty="0"/>
              <a:t> of motion,</a:t>
            </a:r>
            <a:endParaRPr lang="en-A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6341" y="5330002"/>
            <a:ext cx="281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Equation of equilibrium</a:t>
            </a:r>
            <a:endParaRPr lang="en-AU" sz="2000" dirty="0"/>
          </a:p>
        </p:txBody>
      </p:sp>
      <p:sp>
        <p:nvSpPr>
          <p:cNvPr id="14" name="Right Arrow 13"/>
          <p:cNvSpPr/>
          <p:nvPr/>
        </p:nvSpPr>
        <p:spPr>
          <a:xfrm>
            <a:off x="7225048" y="5289516"/>
            <a:ext cx="1434003" cy="454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827" y="5082320"/>
            <a:ext cx="128605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2826"/>
            <a:ext cx="10058400" cy="1450757"/>
          </a:xfrm>
        </p:spPr>
        <p:txBody>
          <a:bodyPr/>
          <a:lstStyle/>
          <a:p>
            <a:r>
              <a:rPr lang="en-AU" dirty="0" smtClean="0"/>
              <a:t>The Free Body Diagram (FBD)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747752" y="2195743"/>
            <a:ext cx="3206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drawing that shows the particle with </a:t>
            </a:r>
            <a:r>
              <a:rPr lang="en-AU" sz="2000" i="1" dirty="0"/>
              <a:t>all </a:t>
            </a:r>
            <a:r>
              <a:rPr lang="en-AU" sz="2000" dirty="0"/>
              <a:t>the forces that act on it</a:t>
            </a:r>
            <a:endParaRPr lang="en-AU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" y="3426569"/>
            <a:ext cx="1914792" cy="311511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3" y="3553272"/>
            <a:ext cx="908678" cy="2154866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3683358" y="4630705"/>
            <a:ext cx="862885" cy="353419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44" y="3209432"/>
            <a:ext cx="2067213" cy="344853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18" y="3635203"/>
            <a:ext cx="1609950" cy="1991003"/>
          </a:xfrm>
          <a:prstGeom prst="rect">
            <a:avLst/>
          </a:prstGeom>
        </p:spPr>
      </p:pic>
      <p:sp>
        <p:nvSpPr>
          <p:cNvPr id="12" name="Notched Right Arrow 11"/>
          <p:cNvSpPr/>
          <p:nvPr/>
        </p:nvSpPr>
        <p:spPr>
          <a:xfrm>
            <a:off x="9309233" y="4580278"/>
            <a:ext cx="862885" cy="3534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Callout 12"/>
          <p:cNvSpPr/>
          <p:nvPr/>
        </p:nvSpPr>
        <p:spPr>
          <a:xfrm>
            <a:off x="2550017" y="2225675"/>
            <a:ext cx="1197735" cy="85237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FBD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AU" dirty="0" smtClean="0"/>
              <a:t>onnections </a:t>
            </a:r>
            <a:r>
              <a:rPr lang="en-AU" dirty="0"/>
              <a:t>often</a:t>
            </a:r>
            <a:br>
              <a:rPr lang="en-AU" dirty="0"/>
            </a:br>
            <a:r>
              <a:rPr lang="en-AU" dirty="0"/>
              <a:t>encountered in particle equilibrium 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3" y="2784947"/>
            <a:ext cx="1790950" cy="2524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404" y="2215166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Springs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89" y="3310819"/>
            <a:ext cx="1505160" cy="828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5926" y="2215166"/>
            <a:ext cx="239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r>
              <a:rPr lang="en-AU" sz="2000" dirty="0" smtClean="0"/>
              <a:t>Cables and Pulleys</a:t>
            </a:r>
            <a:endParaRPr lang="en-AU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24" y="2985289"/>
            <a:ext cx="2295845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92" y="2172257"/>
            <a:ext cx="674464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6" y="1876866"/>
            <a:ext cx="3400900" cy="26292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32" y="1715120"/>
            <a:ext cx="3210373" cy="326753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21" y="2048541"/>
            <a:ext cx="4572638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Equilibrium of Coplanar Force System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7" y="2270978"/>
            <a:ext cx="3172268" cy="284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792" y="2167947"/>
            <a:ext cx="482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If a particle is subjected to a system of coplanar forces that lie in the </a:t>
            </a:r>
            <a:r>
              <a:rPr lang="en-AU" sz="2000" i="1" dirty="0"/>
              <a:t>x–y</a:t>
            </a:r>
          </a:p>
          <a:p>
            <a:r>
              <a:rPr lang="en-AU" sz="2000" dirty="0" smtClean="0"/>
              <a:t>Plane </a:t>
            </a:r>
            <a:r>
              <a:rPr lang="en-AU" sz="2000" dirty="0"/>
              <a:t>then each force can be resolved into its </a:t>
            </a:r>
            <a:r>
              <a:rPr lang="en-AU" sz="2000" b="1" dirty="0" err="1"/>
              <a:t>i</a:t>
            </a:r>
            <a:r>
              <a:rPr lang="en-AU" sz="2000" b="1" dirty="0"/>
              <a:t> </a:t>
            </a:r>
            <a:r>
              <a:rPr lang="en-AU" sz="2000" dirty="0"/>
              <a:t>and </a:t>
            </a:r>
            <a:r>
              <a:rPr lang="en-AU" sz="2000" b="1" dirty="0" smtClean="0"/>
              <a:t>j </a:t>
            </a:r>
            <a:r>
              <a:rPr lang="en-AU" sz="2000" dirty="0" smtClean="0"/>
              <a:t>components</a:t>
            </a:r>
            <a:r>
              <a:rPr lang="en-AU" sz="2000" dirty="0"/>
              <a:t>.</a:t>
            </a:r>
            <a:endParaRPr lang="en-AU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15" y="3552012"/>
            <a:ext cx="2143424" cy="1066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792" y="4618961"/>
            <a:ext cx="563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this vector equation to be satisfied, the force’s </a:t>
            </a:r>
            <a:r>
              <a:rPr lang="en-AU" i="1" dirty="0"/>
              <a:t>x </a:t>
            </a:r>
            <a:r>
              <a:rPr lang="en-AU" dirty="0"/>
              <a:t>and </a:t>
            </a:r>
            <a:r>
              <a:rPr lang="en-AU" i="1" dirty="0"/>
              <a:t>y </a:t>
            </a:r>
            <a:r>
              <a:rPr lang="en-AU" dirty="0" smtClean="0"/>
              <a:t>components must </a:t>
            </a:r>
            <a:r>
              <a:rPr lang="en-AU" dirty="0"/>
              <a:t>both be equal to zero</a:t>
            </a:r>
            <a:endParaRPr lang="en-AU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38" y="5241640"/>
            <a:ext cx="1219370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56" y="2178963"/>
            <a:ext cx="5639587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814" y="1235848"/>
            <a:ext cx="224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Free Body Diagram</a:t>
            </a:r>
            <a:endParaRPr lang="en-AU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1" y="2306463"/>
            <a:ext cx="1790950" cy="26959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87" y="2235015"/>
            <a:ext cx="2886478" cy="2838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6628" y="384338"/>
            <a:ext cx="287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Equations of Equilibrium</a:t>
            </a:r>
            <a:endParaRPr lang="en-AU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01" y="3011411"/>
            <a:ext cx="5763429" cy="1991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5042" y="2306463"/>
            <a:ext cx="242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Substitute (1) to (2)</a:t>
            </a:r>
            <a:endParaRPr lang="en-AU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01" y="972776"/>
            <a:ext cx="5106113" cy="895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65983" y="944921"/>
            <a:ext cx="513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(1)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(2)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1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</TotalTime>
  <Words>211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Equilibrium of a Particle</vt:lpstr>
      <vt:lpstr>Condition for the Equilibrium of a Particle</vt:lpstr>
      <vt:lpstr>The Free Body Diagram (FBD)</vt:lpstr>
      <vt:lpstr>connections often encountered in particle equilibrium problems</vt:lpstr>
      <vt:lpstr>Examples</vt:lpstr>
      <vt:lpstr>PowerPoint Presentation</vt:lpstr>
      <vt:lpstr>Equilibrium of Coplanar Force System</vt:lpstr>
      <vt:lpstr>Examples</vt:lpstr>
      <vt:lpstr>PowerPoint Presentation</vt:lpstr>
      <vt:lpstr>Examples</vt:lpstr>
      <vt:lpstr>PowerPoint Presentation</vt:lpstr>
      <vt:lpstr>Fundamental Problems</vt:lpstr>
      <vt:lpstr>Fundamental Problems</vt:lpstr>
      <vt:lpstr>Advanced Problems</vt:lpstr>
      <vt:lpstr>Advanced Problems</vt:lpstr>
      <vt:lpstr>Conceptual Problems</vt:lpstr>
      <vt:lpstr>Conceptual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 of a Particle</dc:title>
  <dc:creator>Berli Kamiel</dc:creator>
  <cp:lastModifiedBy>Berli Kamiel</cp:lastModifiedBy>
  <cp:revision>15</cp:revision>
  <dcterms:created xsi:type="dcterms:W3CDTF">2016-02-27T03:05:45Z</dcterms:created>
  <dcterms:modified xsi:type="dcterms:W3CDTF">2016-02-27T05:20:50Z</dcterms:modified>
</cp:coreProperties>
</file>