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42" d="100"/>
          <a:sy n="42" d="100"/>
        </p:scale>
        <p:origin x="72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60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2679025"/>
            <a:ext cx="533269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Dimensi Kota</a:t>
            </a:r>
            <a:endParaRPr lang="en-US" sz="5249" dirty="0"/>
          </a:p>
        </p:txBody>
      </p:sp>
      <p:sp>
        <p:nvSpPr>
          <p:cNvPr id="5" name="Text 2"/>
          <p:cNvSpPr/>
          <p:nvPr/>
        </p:nvSpPr>
        <p:spPr>
          <a:xfrm>
            <a:off x="833199" y="3845481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Kota tidak hanya tentang bangunan dan infrastruktur, tetapi juga mencakup beragam aspek seperti sosial, ekonomi, dan lingkungan. Mari kita jelajahi dimensi-dimensi menarik dari kehidupan perkotaan.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2313980"/>
            <a:ext cx="52806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Apa itu Dimensi Kota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3452693"/>
            <a:ext cx="3370064" cy="2462927"/>
          </a:xfrm>
          <a:prstGeom prst="roundRect">
            <a:avLst>
              <a:gd name="adj" fmla="val 406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73975" y="368867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Multidimensi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273975" y="4258032"/>
            <a:ext cx="289810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Kota adalah entitas kompleks yang terdiri dari banyak dimensi yang saling terkait.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630228" y="3452693"/>
            <a:ext cx="3370064" cy="2462927"/>
          </a:xfrm>
          <a:prstGeom prst="roundRect">
            <a:avLst>
              <a:gd name="adj" fmla="val 406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866209" y="368867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Banyak Perspektif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5866209" y="4258032"/>
            <a:ext cx="28981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Dimensi kota dapat dilihat dari berbagai sudut pandang seperti sosial, ekonomi, dan lingkungan.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9222462" y="3452693"/>
            <a:ext cx="3370064" cy="2462927"/>
          </a:xfrm>
          <a:prstGeom prst="roundRect">
            <a:avLst>
              <a:gd name="adj" fmla="val 406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458444" y="3688675"/>
            <a:ext cx="28498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Peluang dan Tantangan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458444" y="4258032"/>
            <a:ext cx="28981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Dimensi kota memberikan peluang dan tantangan dalam perencanaan dan pengembangan kota.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1214914"/>
            <a:ext cx="96012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Pertumbuhan dan Perkembangan Kota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353628"/>
            <a:ext cx="3295888" cy="20369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66820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Pertumbuhan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5237559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Kota-kota terus berkembang secara fisik karena populasi yang semakin besar dan kebutuhan yang berkembang.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2353628"/>
            <a:ext cx="3296007" cy="20370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6683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Perkembangan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667137" y="5237678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Perkembangan kota melibatkan perubahan sosial, ekonomi, budaya, dan infrastruktur yang terjadi seiring waktu.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2353628"/>
            <a:ext cx="3296007" cy="2037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6683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Urbanisasi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523767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Urbanisasi adalah proses di mana populasi pedesaan berpindah ke kota untuk mencari pekerjaan dan peluang kehidupan yang lebih baik.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1668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04612" y="1397794"/>
            <a:ext cx="7734776" cy="11744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24"/>
              </a:lnSpc>
              <a:buNone/>
            </a:pPr>
            <a:r>
              <a:rPr lang="en-US" sz="3699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Faktor-faktor yang Mempengaruhi Dimensi Kota</a:t>
            </a:r>
            <a:endParaRPr lang="en-US" sz="3699" dirty="0"/>
          </a:p>
        </p:txBody>
      </p:sp>
      <p:sp>
        <p:nvSpPr>
          <p:cNvPr id="5" name="Shape 2"/>
          <p:cNvSpPr/>
          <p:nvPr/>
        </p:nvSpPr>
        <p:spPr>
          <a:xfrm>
            <a:off x="704612" y="3000851"/>
            <a:ext cx="422791" cy="422791"/>
          </a:xfrm>
          <a:prstGeom prst="roundRect">
            <a:avLst>
              <a:gd name="adj" fmla="val 20001"/>
            </a:avLst>
          </a:prstGeom>
          <a:solidFill>
            <a:srgbClr val="E8E8E3"/>
          </a:solidFill>
          <a:ln w="11668">
            <a:solidFill>
              <a:srgbClr val="D1D1C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54988" y="3035975"/>
            <a:ext cx="121920" cy="3524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4"/>
              </a:lnSpc>
              <a:buNone/>
            </a:pPr>
            <a:r>
              <a:rPr lang="en-US" sz="222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220" dirty="0"/>
          </a:p>
        </p:txBody>
      </p:sp>
      <p:sp>
        <p:nvSpPr>
          <p:cNvPr id="7" name="Text 4"/>
          <p:cNvSpPr/>
          <p:nvPr/>
        </p:nvSpPr>
        <p:spPr>
          <a:xfrm>
            <a:off x="1315283" y="3065383"/>
            <a:ext cx="1879163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2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Demografi</a:t>
            </a:r>
            <a:endParaRPr lang="en-US" sz="1850" dirty="0"/>
          </a:p>
        </p:txBody>
      </p:sp>
      <p:sp>
        <p:nvSpPr>
          <p:cNvPr id="8" name="Text 5"/>
          <p:cNvSpPr/>
          <p:nvPr/>
        </p:nvSpPr>
        <p:spPr>
          <a:xfrm>
            <a:off x="1315283" y="3546872"/>
            <a:ext cx="3162776" cy="9015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8"/>
              </a:lnSpc>
              <a:buNone/>
            </a:pPr>
            <a:r>
              <a:rPr lang="en-US" sz="148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Jumlah dan komposisi penduduk memiliki dampak signifikan terhadap dimensi kota.</a:t>
            </a:r>
            <a:endParaRPr lang="en-US" sz="1480" dirty="0"/>
          </a:p>
        </p:txBody>
      </p:sp>
      <p:sp>
        <p:nvSpPr>
          <p:cNvPr id="9" name="Shape 6"/>
          <p:cNvSpPr/>
          <p:nvPr/>
        </p:nvSpPr>
        <p:spPr>
          <a:xfrm>
            <a:off x="4665940" y="3000851"/>
            <a:ext cx="422791" cy="422791"/>
          </a:xfrm>
          <a:prstGeom prst="roundRect">
            <a:avLst>
              <a:gd name="adj" fmla="val 20001"/>
            </a:avLst>
          </a:prstGeom>
          <a:solidFill>
            <a:srgbClr val="E8E8E3"/>
          </a:solidFill>
          <a:ln w="11668">
            <a:solidFill>
              <a:srgbClr val="D1D1C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797266" y="3035975"/>
            <a:ext cx="160020" cy="3524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4"/>
              </a:lnSpc>
              <a:buNone/>
            </a:pPr>
            <a:r>
              <a:rPr lang="en-US" sz="222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220" dirty="0"/>
          </a:p>
        </p:txBody>
      </p:sp>
      <p:sp>
        <p:nvSpPr>
          <p:cNvPr id="11" name="Text 8"/>
          <p:cNvSpPr/>
          <p:nvPr/>
        </p:nvSpPr>
        <p:spPr>
          <a:xfrm>
            <a:off x="5276612" y="3065383"/>
            <a:ext cx="1879163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2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Ekonomi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5276612" y="3546872"/>
            <a:ext cx="3162776" cy="12020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8"/>
              </a:lnSpc>
              <a:buNone/>
            </a:pPr>
            <a:r>
              <a:rPr lang="en-US" sz="148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Pertumbuhan ekonomi, tingkat pengangguran, dan kesejahteraan masyarakat berpengaruh pada dimensi kota.</a:t>
            </a:r>
            <a:endParaRPr lang="en-US" sz="1480" dirty="0"/>
          </a:p>
        </p:txBody>
      </p:sp>
      <p:sp>
        <p:nvSpPr>
          <p:cNvPr id="13" name="Shape 10"/>
          <p:cNvSpPr/>
          <p:nvPr/>
        </p:nvSpPr>
        <p:spPr>
          <a:xfrm>
            <a:off x="704612" y="5083612"/>
            <a:ext cx="422791" cy="422791"/>
          </a:xfrm>
          <a:prstGeom prst="roundRect">
            <a:avLst>
              <a:gd name="adj" fmla="val 20001"/>
            </a:avLst>
          </a:prstGeom>
          <a:solidFill>
            <a:srgbClr val="E8E8E3"/>
          </a:solidFill>
          <a:ln w="11668">
            <a:solidFill>
              <a:srgbClr val="D1D1C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39748" y="5118735"/>
            <a:ext cx="152400" cy="3524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4"/>
              </a:lnSpc>
              <a:buNone/>
            </a:pPr>
            <a:r>
              <a:rPr lang="en-US" sz="222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220" dirty="0"/>
          </a:p>
        </p:txBody>
      </p:sp>
      <p:sp>
        <p:nvSpPr>
          <p:cNvPr id="15" name="Text 12"/>
          <p:cNvSpPr/>
          <p:nvPr/>
        </p:nvSpPr>
        <p:spPr>
          <a:xfrm>
            <a:off x="1315283" y="5148143"/>
            <a:ext cx="1879163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2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Lingkungan</a:t>
            </a:r>
            <a:endParaRPr lang="en-US" sz="1850" dirty="0"/>
          </a:p>
        </p:txBody>
      </p:sp>
      <p:sp>
        <p:nvSpPr>
          <p:cNvPr id="16" name="Text 13"/>
          <p:cNvSpPr/>
          <p:nvPr/>
        </p:nvSpPr>
        <p:spPr>
          <a:xfrm>
            <a:off x="1315283" y="5629632"/>
            <a:ext cx="3162776" cy="9015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8"/>
              </a:lnSpc>
              <a:buNone/>
            </a:pPr>
            <a:r>
              <a:rPr lang="en-US" sz="148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Kualitas udara, air, dan lahan memberikan kontribusi penting terhadap dimensi kota.</a:t>
            </a:r>
            <a:endParaRPr lang="en-US" sz="1480" dirty="0"/>
          </a:p>
        </p:txBody>
      </p:sp>
      <p:sp>
        <p:nvSpPr>
          <p:cNvPr id="17" name="Shape 14"/>
          <p:cNvSpPr/>
          <p:nvPr/>
        </p:nvSpPr>
        <p:spPr>
          <a:xfrm>
            <a:off x="4665940" y="5083612"/>
            <a:ext cx="422791" cy="422791"/>
          </a:xfrm>
          <a:prstGeom prst="roundRect">
            <a:avLst>
              <a:gd name="adj" fmla="val 20001"/>
            </a:avLst>
          </a:prstGeom>
          <a:solidFill>
            <a:srgbClr val="E8E8E3"/>
          </a:solidFill>
          <a:ln w="11668">
            <a:solidFill>
              <a:srgbClr val="D1D1C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4797266" y="5118735"/>
            <a:ext cx="160020" cy="3524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4"/>
              </a:lnSpc>
              <a:buNone/>
            </a:pPr>
            <a:r>
              <a:rPr lang="en-US" sz="222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4</a:t>
            </a:r>
            <a:endParaRPr lang="en-US" sz="2220" dirty="0"/>
          </a:p>
        </p:txBody>
      </p:sp>
      <p:sp>
        <p:nvSpPr>
          <p:cNvPr id="19" name="Text 16"/>
          <p:cNvSpPr/>
          <p:nvPr/>
        </p:nvSpPr>
        <p:spPr>
          <a:xfrm>
            <a:off x="5276612" y="5148143"/>
            <a:ext cx="2339340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2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Kebijakan Pemerintah</a:t>
            </a:r>
            <a:endParaRPr lang="en-US" sz="1850" dirty="0"/>
          </a:p>
        </p:txBody>
      </p:sp>
      <p:sp>
        <p:nvSpPr>
          <p:cNvPr id="20" name="Text 17"/>
          <p:cNvSpPr/>
          <p:nvPr/>
        </p:nvSpPr>
        <p:spPr>
          <a:xfrm>
            <a:off x="5276612" y="5629632"/>
            <a:ext cx="3162776" cy="12020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8"/>
              </a:lnSpc>
              <a:buNone/>
            </a:pPr>
            <a:r>
              <a:rPr lang="en-US" sz="148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Kebijakan perencanaan dan pengembangan kota dapat mempengaruhi dimensi kota secara signifikan.</a:t>
            </a:r>
            <a:endParaRPr lang="en-US" sz="1480" dirty="0"/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1354336"/>
            <a:ext cx="66217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Dimensi Sosial dalam Kota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7293054" y="2493050"/>
            <a:ext cx="44410" cy="4382095"/>
          </a:xfrm>
          <a:prstGeom prst="rect">
            <a:avLst/>
          </a:prstGeom>
          <a:solidFill>
            <a:srgbClr val="D1D1C7"/>
          </a:solidFill>
          <a:ln/>
        </p:spPr>
      </p:sp>
      <p:sp>
        <p:nvSpPr>
          <p:cNvPr id="6" name="Shape 3"/>
          <p:cNvSpPr/>
          <p:nvPr/>
        </p:nvSpPr>
        <p:spPr>
          <a:xfrm>
            <a:off x="7565172" y="2894350"/>
            <a:ext cx="777597" cy="44410"/>
          </a:xfrm>
          <a:prstGeom prst="rect">
            <a:avLst/>
          </a:prstGeom>
          <a:solidFill>
            <a:srgbClr val="D1D1C7"/>
          </a:solidFill>
          <a:ln/>
        </p:spPr>
      </p:sp>
      <p:sp>
        <p:nvSpPr>
          <p:cNvPr id="7" name="Shape 4"/>
          <p:cNvSpPr/>
          <p:nvPr/>
        </p:nvSpPr>
        <p:spPr>
          <a:xfrm>
            <a:off x="7065228" y="266664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42750" y="2708315"/>
            <a:ext cx="1447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8537258" y="2715220"/>
            <a:ext cx="26517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Keberagaman Budaya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8537258" y="3284577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Kota menjadi tempat pertemuan berbagai budaya, tradisi, dan kepercayaan yang berbeda.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631" y="4005203"/>
            <a:ext cx="777597" cy="44410"/>
          </a:xfrm>
          <a:prstGeom prst="rect">
            <a:avLst/>
          </a:prstGeom>
          <a:solidFill>
            <a:srgbClr val="D1D1C7"/>
          </a:solidFill>
          <a:ln/>
        </p:spPr>
      </p:sp>
      <p:sp>
        <p:nvSpPr>
          <p:cNvPr id="12" name="Shape 9"/>
          <p:cNvSpPr/>
          <p:nvPr/>
        </p:nvSpPr>
        <p:spPr>
          <a:xfrm>
            <a:off x="7065228" y="377749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19890" y="3819168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3761423" y="3826073"/>
            <a:ext cx="23317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Tingkat Kehidupan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2037993" y="4395430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Dimensi sosial mencakup tingkat pendidikan, kesehatan, dan keadilan sosial yang ada di kota.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565172" y="5196423"/>
            <a:ext cx="777597" cy="44410"/>
          </a:xfrm>
          <a:prstGeom prst="rect">
            <a:avLst/>
          </a:prstGeom>
          <a:solidFill>
            <a:srgbClr val="D1D1C7"/>
          </a:solidFill>
          <a:ln/>
        </p:spPr>
      </p:sp>
      <p:sp>
        <p:nvSpPr>
          <p:cNvPr id="17" name="Shape 14"/>
          <p:cNvSpPr/>
          <p:nvPr/>
        </p:nvSpPr>
        <p:spPr>
          <a:xfrm>
            <a:off x="7065228" y="496871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23700" y="5010388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537258" y="5017294"/>
            <a:ext cx="38023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Komunitas dan Interaksi Sosial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8537258" y="5586651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Kota memberikan ruang bagi warga untuk berinteraksi dan membentuk komunitas yang kuat.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1218962"/>
            <a:ext cx="73990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Dimensi Ekonomi dalam Kota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357676"/>
            <a:ext cx="3295888" cy="20369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67225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Pusat Bisnis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5241607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Kota menjadi pusat ekonomi dengan berbagai industri, perdagangan, dan kesempatan kerja.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2357676"/>
            <a:ext cx="3296007" cy="20370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672370"/>
            <a:ext cx="24765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Pertanian Perkotaan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667137" y="5241727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Dimensi ekonomi kota juga melibatkan pertanian perkotaan yang berkelanjutan dan inovatif.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2357676"/>
            <a:ext cx="3296007" cy="2037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672370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Transportasi dan Infrastruktur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5588913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Infrastruktur transportasi yang baik dan efisien adalah kunci untuk mendukung pertumbuhan ekonomi kota.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1504474"/>
            <a:ext cx="81076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Dimensi Lingkungan dalam Kota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2643188"/>
            <a:ext cx="5166122" cy="1752124"/>
          </a:xfrm>
          <a:prstGeom prst="roundRect">
            <a:avLst>
              <a:gd name="adj" fmla="val 5707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73975" y="287916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Pertamanan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273975" y="3448526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Taman dan area hijau dalam kota memberikan kesempatan untuk relaksasi dan bernapas segar.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2643188"/>
            <a:ext cx="5166122" cy="1752124"/>
          </a:xfrm>
          <a:prstGeom prst="roundRect">
            <a:avLst>
              <a:gd name="adj" fmla="val 5707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62267" y="2879169"/>
            <a:ext cx="24688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Pengelolaan Limbah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62267" y="3448526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Dimensi lingkungan mencakup pengolahan limbah, daur ulang, dan keberlanjutan.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037993" y="4617482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273975" y="4853464"/>
            <a:ext cx="25298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Penghematan Energi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2273975" y="5422821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Kota berkelanjutan harus memprioritaskan penggunaan energi yang efisien dan sumber energi terbarukan.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4617482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62267" y="4853464"/>
            <a:ext cx="27965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Kualitas Udara dan Air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662267" y="5422821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Peningkatan kualitas udara dan air adalah aspek penting dari dimensi lingkungan kota.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84963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Implikasi Dimensi Kota dalam Perencanaan Urban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7293054" y="2682716"/>
            <a:ext cx="44410" cy="4697254"/>
          </a:xfrm>
          <a:prstGeom prst="rect">
            <a:avLst/>
          </a:prstGeom>
          <a:solidFill>
            <a:srgbClr val="D1D1C7"/>
          </a:solidFill>
          <a:ln/>
        </p:spPr>
      </p:sp>
      <p:sp>
        <p:nvSpPr>
          <p:cNvPr id="6" name="Shape 3"/>
          <p:cNvSpPr/>
          <p:nvPr/>
        </p:nvSpPr>
        <p:spPr>
          <a:xfrm>
            <a:off x="7565172" y="3084016"/>
            <a:ext cx="777597" cy="44410"/>
          </a:xfrm>
          <a:prstGeom prst="rect">
            <a:avLst/>
          </a:prstGeom>
          <a:solidFill>
            <a:srgbClr val="D1D1C7"/>
          </a:solidFill>
          <a:ln/>
        </p:spPr>
      </p:sp>
      <p:sp>
        <p:nvSpPr>
          <p:cNvPr id="7" name="Shape 4"/>
          <p:cNvSpPr/>
          <p:nvPr/>
        </p:nvSpPr>
        <p:spPr>
          <a:xfrm>
            <a:off x="7065228" y="285630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42750" y="2897981"/>
            <a:ext cx="1447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8537258" y="2904887"/>
            <a:ext cx="36271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Pengembangan Berkelanjutan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8537258" y="3474244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Dimensi kota membantu merancang dan mengembangkan kota yang berkelanjutan dan ramah lingkungan.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631" y="4194870"/>
            <a:ext cx="777597" cy="44410"/>
          </a:xfrm>
          <a:prstGeom prst="rect">
            <a:avLst/>
          </a:prstGeom>
          <a:solidFill>
            <a:srgbClr val="D1D1C7"/>
          </a:solidFill>
          <a:ln/>
        </p:spPr>
      </p:sp>
      <p:sp>
        <p:nvSpPr>
          <p:cNvPr id="12" name="Shape 9"/>
          <p:cNvSpPr/>
          <p:nvPr/>
        </p:nvSpPr>
        <p:spPr>
          <a:xfrm>
            <a:off x="7065228" y="396716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19890" y="4008834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2831783" y="4015740"/>
            <a:ext cx="32613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Pemerataan Pembangunan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2037993" y="4585097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Perencanaan dan pengembangan kota yang memperhatikan dimensi kota dapat membantu pemerataan pembangunan di berbagai daerah.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565172" y="5523607"/>
            <a:ext cx="777597" cy="44410"/>
          </a:xfrm>
          <a:prstGeom prst="rect">
            <a:avLst/>
          </a:prstGeom>
          <a:solidFill>
            <a:srgbClr val="D1D1C7"/>
          </a:solidFill>
          <a:ln/>
        </p:spPr>
      </p:sp>
      <p:sp>
        <p:nvSpPr>
          <p:cNvPr id="17" name="Shape 14"/>
          <p:cNvSpPr/>
          <p:nvPr/>
        </p:nvSpPr>
        <p:spPr>
          <a:xfrm>
            <a:off x="7065228" y="529590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23700" y="5337572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537258" y="5344478"/>
            <a:ext cx="27813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Partisipasi Masyarakat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8537258" y="5913834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Melibatkan masyarakat dalam proses perencanaan kota penting agar dimensi kota dapat diwujudkan dengan lebih baik.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Custom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Gelasio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Reviewer Comments</cp:lastModifiedBy>
  <cp:revision>2</cp:revision>
  <dcterms:created xsi:type="dcterms:W3CDTF">2023-10-09T04:10:52Z</dcterms:created>
  <dcterms:modified xsi:type="dcterms:W3CDTF">2023-11-09T04:42:46Z</dcterms:modified>
</cp:coreProperties>
</file>