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sldSz cx="18288000" cy="10287000"/>
  <p:notesSz cx="6858000" cy="9144000"/>
  <p:embeddedFontLst>
    <p:embeddedFont>
      <p:font typeface="Barlow" panose="00000500000000000000" pitchFamily="2" charset="0"/>
      <p:regular r:id="rId23"/>
      <p:bold r:id="rId24"/>
      <p:italic r:id="rId25"/>
      <p:boldItalic r:id="rId26"/>
    </p:embeddedFont>
    <p:embeddedFont>
      <p:font typeface="Barlow Bold" panose="00000800000000000000" charset="0"/>
      <p:regular r:id="rId27"/>
      <p:bold r:id="rId28"/>
    </p:embeddedFont>
    <p:embeddedFont>
      <p:font typeface="Calibri" panose="020F0502020204030204" pitchFamily="34" charset="0"/>
      <p:regular r:id="rId29"/>
      <p:bold r:id="rId30"/>
      <p:italic r:id="rId31"/>
      <p:boldItalic r:id="rId32"/>
    </p:embeddedFont>
    <p:embeddedFont>
      <p:font typeface="Clear Sans" panose="020B0604020202020204" charset="0"/>
      <p:regular r:id="rId33"/>
    </p:embeddedFont>
    <p:embeddedFont>
      <p:font typeface="Clear Sans Bold" panose="020B0604020202020204" charset="0"/>
      <p:regular r:id="rId34"/>
    </p:embeddedFont>
    <p:embeddedFont>
      <p:font typeface="Poppins Semi-Bold" panose="020B0604020202020204" charset="0"/>
      <p:regular r:id="rId3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43" d="100"/>
          <a:sy n="43" d="100"/>
        </p:scale>
        <p:origin x="852" y="6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4.fntdata"/><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font" Target="fonts/font12.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3.fntdata"/><Relationship Id="rId33" Type="http://schemas.openxmlformats.org/officeDocument/2006/relationships/font" Target="fonts/font11.fntdata"/><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2.fntdata"/><Relationship Id="rId32" Type="http://schemas.openxmlformats.org/officeDocument/2006/relationships/font" Target="fonts/font10.fntdata"/><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1.fntdata"/><Relationship Id="rId28" Type="http://schemas.openxmlformats.org/officeDocument/2006/relationships/font" Target="fonts/font6.fntdata"/><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9.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5.fntdata"/><Relationship Id="rId30" Type="http://schemas.openxmlformats.org/officeDocument/2006/relationships/font" Target="fonts/font8.fntdata"/><Relationship Id="rId35" Type="http://schemas.openxmlformats.org/officeDocument/2006/relationships/font" Target="fonts/font13.fntdata"/><Relationship Id="rId8" Type="http://schemas.openxmlformats.org/officeDocument/2006/relationships/slide" Target="slides/slide7.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12/5/2024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12/5/2024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12/5/2024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12/5/2024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12/5/2024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12/5/2024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12/5/2024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12/5/2024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jpeg"/><Relationship Id="rId4" Type="http://schemas.openxmlformats.org/officeDocument/2006/relationships/image" Target="../media/image3.jpeg"/><Relationship Id="rId9" Type="http://schemas.openxmlformats.org/officeDocument/2006/relationships/image" Target="../media/image8.png"/></Relationships>
</file>

<file path=ppt/slides/_rels/slide10.xml.rels><?xml version="1.0" encoding="UTF-8" standalone="yes"?>
<Relationships xmlns="http://schemas.openxmlformats.org/package/2006/relationships"><Relationship Id="rId8" Type="http://schemas.openxmlformats.org/officeDocument/2006/relationships/image" Target="../media/image30.svg"/><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28.svg"/><Relationship Id="rId5" Type="http://schemas.openxmlformats.org/officeDocument/2006/relationships/image" Target="../media/image27.png"/><Relationship Id="rId4" Type="http://schemas.openxmlformats.org/officeDocument/2006/relationships/image" Target="../media/image26.sv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32.jpeg"/><Relationship Id="rId4" Type="http://schemas.openxmlformats.org/officeDocument/2006/relationships/image" Target="../media/image31.jpeg"/></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2.png"/><Relationship Id="rId7" Type="http://schemas.openxmlformats.org/officeDocument/2006/relationships/image" Target="../media/image39.svg"/><Relationship Id="rId2" Type="http://schemas.openxmlformats.org/officeDocument/2006/relationships/image" Target="../media/image35.png"/><Relationship Id="rId1" Type="http://schemas.openxmlformats.org/officeDocument/2006/relationships/slideLayout" Target="../slideLayouts/slideLayout7.xml"/><Relationship Id="rId6" Type="http://schemas.openxmlformats.org/officeDocument/2006/relationships/image" Target="../media/image38.png"/><Relationship Id="rId5" Type="http://schemas.openxmlformats.org/officeDocument/2006/relationships/image" Target="../media/image37.svg"/><Relationship Id="rId4" Type="http://schemas.openxmlformats.org/officeDocument/2006/relationships/image" Target="../media/image36.png"/><Relationship Id="rId9" Type="http://schemas.openxmlformats.org/officeDocument/2006/relationships/image" Target="../media/image41.svg"/></Relationships>
</file>

<file path=ppt/slides/_rels/slide15.xml.rels><?xml version="1.0" encoding="UTF-8" standalone="yes"?>
<Relationships xmlns="http://schemas.openxmlformats.org/package/2006/relationships"><Relationship Id="rId3" Type="http://schemas.openxmlformats.org/officeDocument/2006/relationships/image" Target="../media/image43.svg"/><Relationship Id="rId2" Type="http://schemas.openxmlformats.org/officeDocument/2006/relationships/image" Target="../media/image42.png"/><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45.svg"/><Relationship Id="rId4" Type="http://schemas.openxmlformats.org/officeDocument/2006/relationships/image" Target="../media/image44.png"/></Relationships>
</file>

<file path=ppt/slides/_rels/slide16.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46.jpeg"/><Relationship Id="rId7" Type="http://schemas.openxmlformats.org/officeDocument/2006/relationships/image" Target="../media/image50.sv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49.png"/><Relationship Id="rId5" Type="http://schemas.openxmlformats.org/officeDocument/2006/relationships/image" Target="../media/image48.svg"/><Relationship Id="rId4" Type="http://schemas.openxmlformats.org/officeDocument/2006/relationships/image" Target="../media/image47.png"/><Relationship Id="rId9" Type="http://schemas.openxmlformats.org/officeDocument/2006/relationships/image" Target="../media/image52.svg"/></Relationships>
</file>

<file path=ppt/slides/_rels/slide17.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24.png"/><Relationship Id="rId1" Type="http://schemas.openxmlformats.org/officeDocument/2006/relationships/slideLayout" Target="../slideLayouts/slideLayout7.xml"/><Relationship Id="rId4" Type="http://schemas.openxmlformats.org/officeDocument/2006/relationships/image" Target="../media/image54.svg"/></Relationships>
</file>

<file path=ppt/slides/_rels/slide18.xml.rels><?xml version="1.0" encoding="UTF-8" standalone="yes"?>
<Relationships xmlns="http://schemas.openxmlformats.org/package/2006/relationships"><Relationship Id="rId3" Type="http://schemas.openxmlformats.org/officeDocument/2006/relationships/image" Target="../media/image56.svg"/><Relationship Id="rId2" Type="http://schemas.openxmlformats.org/officeDocument/2006/relationships/image" Target="../media/image55.png"/><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19.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59.svg"/><Relationship Id="rId4" Type="http://schemas.openxmlformats.org/officeDocument/2006/relationships/image" Target="../media/image58.png"/></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24.png"/><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62.jpeg"/><Relationship Id="rId4" Type="http://schemas.openxmlformats.org/officeDocument/2006/relationships/image" Target="../media/image61.jpeg"/><Relationship Id="rId9" Type="http://schemas.openxmlformats.org/officeDocument/2006/relationships/image" Target="../media/image8.png"/></Relationships>
</file>

<file path=ppt/slides/_rels/slide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13.jpeg"/><Relationship Id="rId4" Type="http://schemas.openxmlformats.org/officeDocument/2006/relationships/image" Target="../media/image12.sv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17.sv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16.png"/><Relationship Id="rId5" Type="http://schemas.openxmlformats.org/officeDocument/2006/relationships/image" Target="../media/image15.jpeg"/><Relationship Id="rId4" Type="http://schemas.openxmlformats.org/officeDocument/2006/relationships/image" Target="../media/image14.jpeg"/></Relationships>
</file>

<file path=ppt/slides/_rels/slide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7.xml"/><Relationship Id="rId4" Type="http://schemas.openxmlformats.org/officeDocument/2006/relationships/image" Target="../media/image20.svg"/></Relationships>
</file>

<file path=ppt/slides/_rels/slide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png"/><Relationship Id="rId1" Type="http://schemas.openxmlformats.org/officeDocument/2006/relationships/slideLayout" Target="../slideLayouts/slideLayout7.xml"/><Relationship Id="rId5" Type="http://schemas.openxmlformats.org/officeDocument/2006/relationships/image" Target="../media/image23.jpeg"/><Relationship Id="rId4" Type="http://schemas.openxmlformats.org/officeDocument/2006/relationships/image" Target="../media/image22.svg"/></Relationships>
</file>

<file path=ppt/slides/_rels/slide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FFFF">
                <a:alpha val="100000"/>
              </a:srgbClr>
            </a:gs>
            <a:gs pos="100000">
              <a:srgbClr val="E6E6E6">
                <a:alpha val="100000"/>
              </a:srgbClr>
            </a:gs>
          </a:gsLst>
          <a:path path="circle">
            <a:fillToRect l="50000" t="50000" r="50000" b="50000"/>
          </a:path>
        </a:gradFill>
        <a:effectLst/>
      </p:bgPr>
    </p:bg>
    <p:spTree>
      <p:nvGrpSpPr>
        <p:cNvPr id="1" name=""/>
        <p:cNvGrpSpPr/>
        <p:nvPr/>
      </p:nvGrpSpPr>
      <p:grpSpPr>
        <a:xfrm>
          <a:off x="0" y="0"/>
          <a:ext cx="0" cy="0"/>
          <a:chOff x="0" y="0"/>
          <a:chExt cx="0" cy="0"/>
        </a:xfrm>
      </p:grpSpPr>
      <p:grpSp>
        <p:nvGrpSpPr>
          <p:cNvPr id="2" name="Group 2"/>
          <p:cNvGrpSpPr/>
          <p:nvPr/>
        </p:nvGrpSpPr>
        <p:grpSpPr>
          <a:xfrm>
            <a:off x="13220872" y="-3172379"/>
            <a:ext cx="7573225" cy="6508240"/>
            <a:chOff x="0" y="0"/>
            <a:chExt cx="812800" cy="698500"/>
          </a:xfrm>
        </p:grpSpPr>
        <p:sp>
          <p:nvSpPr>
            <p:cNvPr id="3" name="Freeform 3"/>
            <p:cNvSpPr/>
            <p:nvPr/>
          </p:nvSpPr>
          <p:spPr>
            <a:xfrm>
              <a:off x="9619" y="0"/>
              <a:ext cx="793562" cy="698500"/>
            </a:xfrm>
            <a:custGeom>
              <a:avLst/>
              <a:gdLst/>
              <a:ahLst/>
              <a:cxnLst/>
              <a:rect l="l" t="t" r="r" b="b"/>
              <a:pathLst>
                <a:path w="793562" h="698500">
                  <a:moveTo>
                    <a:pt x="777990" y="392546"/>
                  </a:moveTo>
                  <a:lnTo>
                    <a:pt x="625172" y="655204"/>
                  </a:lnTo>
                  <a:cubicBezTo>
                    <a:pt x="609576" y="682009"/>
                    <a:pt x="580902" y="698500"/>
                    <a:pt x="549890" y="698500"/>
                  </a:cubicBezTo>
                  <a:lnTo>
                    <a:pt x="243672" y="698500"/>
                  </a:lnTo>
                  <a:cubicBezTo>
                    <a:pt x="212660" y="698500"/>
                    <a:pt x="183986" y="682009"/>
                    <a:pt x="168390" y="655204"/>
                  </a:cubicBezTo>
                  <a:lnTo>
                    <a:pt x="15572" y="392546"/>
                  </a:lnTo>
                  <a:cubicBezTo>
                    <a:pt x="0" y="365782"/>
                    <a:pt x="0" y="332718"/>
                    <a:pt x="15572" y="305954"/>
                  </a:cubicBezTo>
                  <a:lnTo>
                    <a:pt x="168390" y="43296"/>
                  </a:lnTo>
                  <a:cubicBezTo>
                    <a:pt x="183986" y="16491"/>
                    <a:pt x="212660" y="0"/>
                    <a:pt x="243672" y="0"/>
                  </a:cubicBezTo>
                  <a:lnTo>
                    <a:pt x="549890" y="0"/>
                  </a:lnTo>
                  <a:cubicBezTo>
                    <a:pt x="580902" y="0"/>
                    <a:pt x="609576" y="16491"/>
                    <a:pt x="625172" y="43296"/>
                  </a:cubicBezTo>
                  <a:lnTo>
                    <a:pt x="777990" y="305954"/>
                  </a:lnTo>
                  <a:cubicBezTo>
                    <a:pt x="793562" y="332718"/>
                    <a:pt x="793562" y="365782"/>
                    <a:pt x="777990" y="392546"/>
                  </a:cubicBezTo>
                  <a:close/>
                </a:path>
              </a:pathLst>
            </a:custGeom>
            <a:solidFill>
              <a:srgbClr val="112D4E"/>
            </a:solidFill>
          </p:spPr>
        </p:sp>
        <p:sp>
          <p:nvSpPr>
            <p:cNvPr id="4" name="TextBox 4"/>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13770251" y="-3256312"/>
            <a:ext cx="7023846" cy="6036118"/>
            <a:chOff x="0" y="0"/>
            <a:chExt cx="812800" cy="698500"/>
          </a:xfrm>
        </p:grpSpPr>
        <p:sp>
          <p:nvSpPr>
            <p:cNvPr id="6" name="Freeform 6"/>
            <p:cNvSpPr/>
            <p:nvPr/>
          </p:nvSpPr>
          <p:spPr>
            <a:xfrm>
              <a:off x="7620" y="0"/>
              <a:ext cx="797561" cy="698500"/>
            </a:xfrm>
            <a:custGeom>
              <a:avLst/>
              <a:gdLst/>
              <a:ahLst/>
              <a:cxnLst/>
              <a:rect l="l" t="t" r="r" b="b"/>
              <a:pathLst>
                <a:path w="797561" h="698500">
                  <a:moveTo>
                    <a:pt x="785225" y="383548"/>
                  </a:moveTo>
                  <a:lnTo>
                    <a:pt x="621935" y="664202"/>
                  </a:lnTo>
                  <a:cubicBezTo>
                    <a:pt x="609580" y="685437"/>
                    <a:pt x="586867" y="698500"/>
                    <a:pt x="562300" y="698500"/>
                  </a:cubicBezTo>
                  <a:lnTo>
                    <a:pt x="235260" y="698500"/>
                  </a:lnTo>
                  <a:cubicBezTo>
                    <a:pt x="210693" y="698500"/>
                    <a:pt x="187980" y="685437"/>
                    <a:pt x="175625" y="664202"/>
                  </a:cubicBezTo>
                  <a:lnTo>
                    <a:pt x="12335" y="383548"/>
                  </a:lnTo>
                  <a:cubicBezTo>
                    <a:pt x="0" y="362346"/>
                    <a:pt x="0" y="336154"/>
                    <a:pt x="12335" y="314952"/>
                  </a:cubicBezTo>
                  <a:lnTo>
                    <a:pt x="175625" y="34298"/>
                  </a:lnTo>
                  <a:cubicBezTo>
                    <a:pt x="187980" y="13063"/>
                    <a:pt x="210693" y="0"/>
                    <a:pt x="235260" y="0"/>
                  </a:cubicBezTo>
                  <a:lnTo>
                    <a:pt x="562300" y="0"/>
                  </a:lnTo>
                  <a:cubicBezTo>
                    <a:pt x="586867" y="0"/>
                    <a:pt x="609580" y="13063"/>
                    <a:pt x="621935" y="34298"/>
                  </a:cubicBezTo>
                  <a:lnTo>
                    <a:pt x="785225" y="314952"/>
                  </a:lnTo>
                  <a:cubicBezTo>
                    <a:pt x="797560" y="336154"/>
                    <a:pt x="797560" y="362346"/>
                    <a:pt x="785225" y="383548"/>
                  </a:cubicBezTo>
                  <a:close/>
                </a:path>
              </a:pathLst>
            </a:custGeom>
            <a:solidFill>
              <a:srgbClr val="000000">
                <a:alpha val="0"/>
              </a:srgbClr>
            </a:solidFill>
            <a:ln w="66675" cap="rnd">
              <a:gradFill>
                <a:gsLst>
                  <a:gs pos="0">
                    <a:srgbClr val="112D4E">
                      <a:alpha val="100000"/>
                    </a:srgbClr>
                  </a:gs>
                  <a:gs pos="50000">
                    <a:srgbClr val="255389">
                      <a:alpha val="100000"/>
                    </a:srgbClr>
                  </a:gs>
                  <a:gs pos="100000">
                    <a:srgbClr val="227BBB">
                      <a:alpha val="100000"/>
                    </a:srgbClr>
                  </a:gs>
                </a:gsLst>
                <a:lin ang="5400000"/>
              </a:gradFill>
              <a:prstDash val="solid"/>
              <a:round/>
            </a:ln>
          </p:spPr>
        </p:sp>
        <p:sp>
          <p:nvSpPr>
            <p:cNvPr id="7" name="TextBox 7"/>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a:off x="14475218" y="-3414843"/>
            <a:ext cx="6522082" cy="5604914"/>
            <a:chOff x="0" y="0"/>
            <a:chExt cx="812800" cy="698500"/>
          </a:xfrm>
        </p:grpSpPr>
        <p:sp>
          <p:nvSpPr>
            <p:cNvPr id="9" name="Freeform 9"/>
            <p:cNvSpPr/>
            <p:nvPr/>
          </p:nvSpPr>
          <p:spPr>
            <a:xfrm>
              <a:off x="8206" y="0"/>
              <a:ext cx="796388" cy="698500"/>
            </a:xfrm>
            <a:custGeom>
              <a:avLst/>
              <a:gdLst/>
              <a:ahLst/>
              <a:cxnLst/>
              <a:rect l="l" t="t" r="r" b="b"/>
              <a:pathLst>
                <a:path w="796388" h="698500">
                  <a:moveTo>
                    <a:pt x="783104" y="386186"/>
                  </a:moveTo>
                  <a:lnTo>
                    <a:pt x="622884" y="661564"/>
                  </a:lnTo>
                  <a:cubicBezTo>
                    <a:pt x="609579" y="684432"/>
                    <a:pt x="585118" y="698500"/>
                    <a:pt x="558661" y="698500"/>
                  </a:cubicBezTo>
                  <a:lnTo>
                    <a:pt x="237727" y="698500"/>
                  </a:lnTo>
                  <a:cubicBezTo>
                    <a:pt x="211270" y="698500"/>
                    <a:pt x="186809" y="684432"/>
                    <a:pt x="173504" y="661564"/>
                  </a:cubicBezTo>
                  <a:lnTo>
                    <a:pt x="13284" y="386186"/>
                  </a:lnTo>
                  <a:cubicBezTo>
                    <a:pt x="0" y="363354"/>
                    <a:pt x="0" y="335146"/>
                    <a:pt x="13284" y="312314"/>
                  </a:cubicBezTo>
                  <a:lnTo>
                    <a:pt x="173504" y="36936"/>
                  </a:lnTo>
                  <a:cubicBezTo>
                    <a:pt x="186809" y="14068"/>
                    <a:pt x="211270" y="0"/>
                    <a:pt x="237727" y="0"/>
                  </a:cubicBezTo>
                  <a:lnTo>
                    <a:pt x="558661" y="0"/>
                  </a:lnTo>
                  <a:cubicBezTo>
                    <a:pt x="585118" y="0"/>
                    <a:pt x="609579" y="14068"/>
                    <a:pt x="622884" y="36936"/>
                  </a:cubicBezTo>
                  <a:lnTo>
                    <a:pt x="783104" y="312314"/>
                  </a:lnTo>
                  <a:cubicBezTo>
                    <a:pt x="796388" y="335146"/>
                    <a:pt x="796388" y="363354"/>
                    <a:pt x="783104" y="386186"/>
                  </a:cubicBezTo>
                  <a:close/>
                </a:path>
              </a:pathLst>
            </a:custGeom>
            <a:solidFill>
              <a:srgbClr val="000000">
                <a:alpha val="0"/>
              </a:srgbClr>
            </a:solidFill>
            <a:ln w="57150" cap="rnd">
              <a:gradFill>
                <a:gsLst>
                  <a:gs pos="0">
                    <a:srgbClr val="FFE42F">
                      <a:alpha val="85000"/>
                    </a:srgbClr>
                  </a:gs>
                  <a:gs pos="100000">
                    <a:srgbClr val="FFB613">
                      <a:alpha val="85000"/>
                    </a:srgbClr>
                  </a:gs>
                </a:gsLst>
                <a:path path="circle">
                  <a:fillToRect l="50000" t="50000" r="50000" b="50000"/>
                </a:path>
              </a:gradFill>
              <a:prstDash val="solid"/>
              <a:round/>
            </a:ln>
          </p:spPr>
        </p:sp>
        <p:sp>
          <p:nvSpPr>
            <p:cNvPr id="10" name="TextBox 10"/>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sp>
        <p:nvSpPr>
          <p:cNvPr id="11" name="Freeform 11"/>
          <p:cNvSpPr/>
          <p:nvPr/>
        </p:nvSpPr>
        <p:spPr>
          <a:xfrm flipH="1">
            <a:off x="10377335" y="3987882"/>
            <a:ext cx="9234335" cy="8103129"/>
          </a:xfrm>
          <a:custGeom>
            <a:avLst/>
            <a:gdLst/>
            <a:ahLst/>
            <a:cxnLst/>
            <a:rect l="l" t="t" r="r" b="b"/>
            <a:pathLst>
              <a:path w="9234335" h="8103129">
                <a:moveTo>
                  <a:pt x="9234335" y="0"/>
                </a:moveTo>
                <a:lnTo>
                  <a:pt x="0" y="0"/>
                </a:lnTo>
                <a:lnTo>
                  <a:pt x="0" y="8103129"/>
                </a:lnTo>
                <a:lnTo>
                  <a:pt x="9234335" y="8103129"/>
                </a:lnTo>
                <a:lnTo>
                  <a:pt x="9234335" y="0"/>
                </a:lnTo>
                <a:close/>
              </a:path>
            </a:pathLst>
          </a:custGeom>
          <a:blipFill>
            <a:blip r:embed="rId2"/>
            <a:stretch>
              <a:fillRect/>
            </a:stretch>
          </a:blipFill>
        </p:spPr>
      </p:sp>
      <p:sp>
        <p:nvSpPr>
          <p:cNvPr id="12" name="Freeform 12"/>
          <p:cNvSpPr/>
          <p:nvPr/>
        </p:nvSpPr>
        <p:spPr>
          <a:xfrm>
            <a:off x="9416622" y="194906"/>
            <a:ext cx="9055956" cy="8229600"/>
          </a:xfrm>
          <a:custGeom>
            <a:avLst/>
            <a:gdLst/>
            <a:ahLst/>
            <a:cxnLst/>
            <a:rect l="l" t="t" r="r" b="b"/>
            <a:pathLst>
              <a:path w="9055956" h="8229600">
                <a:moveTo>
                  <a:pt x="0" y="0"/>
                </a:moveTo>
                <a:lnTo>
                  <a:pt x="9055956" y="0"/>
                </a:lnTo>
                <a:lnTo>
                  <a:pt x="9055956" y="8229600"/>
                </a:lnTo>
                <a:lnTo>
                  <a:pt x="0" y="8229600"/>
                </a:lnTo>
                <a:lnTo>
                  <a:pt x="0" y="0"/>
                </a:lnTo>
                <a:close/>
              </a:path>
            </a:pathLst>
          </a:custGeom>
          <a:blipFill>
            <a:blip r:embed="rId3"/>
            <a:stretch>
              <a:fillRect/>
            </a:stretch>
          </a:blipFill>
        </p:spPr>
      </p:sp>
      <p:grpSp>
        <p:nvGrpSpPr>
          <p:cNvPr id="13" name="Group 13"/>
          <p:cNvGrpSpPr/>
          <p:nvPr/>
        </p:nvGrpSpPr>
        <p:grpSpPr>
          <a:xfrm>
            <a:off x="9828222" y="911721"/>
            <a:ext cx="7908037" cy="6795970"/>
            <a:chOff x="0" y="0"/>
            <a:chExt cx="812800" cy="698500"/>
          </a:xfrm>
        </p:grpSpPr>
        <p:sp>
          <p:nvSpPr>
            <p:cNvPr id="14" name="Freeform 14"/>
            <p:cNvSpPr/>
            <p:nvPr/>
          </p:nvSpPr>
          <p:spPr>
            <a:xfrm>
              <a:off x="6204" y="0"/>
              <a:ext cx="800393" cy="698500"/>
            </a:xfrm>
            <a:custGeom>
              <a:avLst/>
              <a:gdLst/>
              <a:ahLst/>
              <a:cxnLst/>
              <a:rect l="l" t="t" r="r" b="b"/>
              <a:pathLst>
                <a:path w="800393" h="698500">
                  <a:moveTo>
                    <a:pt x="790349" y="377174"/>
                  </a:moveTo>
                  <a:lnTo>
                    <a:pt x="619643" y="670576"/>
                  </a:lnTo>
                  <a:cubicBezTo>
                    <a:pt x="609584" y="687864"/>
                    <a:pt x="591091" y="698500"/>
                    <a:pt x="571089" y="698500"/>
                  </a:cubicBezTo>
                  <a:lnTo>
                    <a:pt x="229303" y="698500"/>
                  </a:lnTo>
                  <a:cubicBezTo>
                    <a:pt x="209301" y="698500"/>
                    <a:pt x="190808" y="687864"/>
                    <a:pt x="180749" y="670576"/>
                  </a:cubicBezTo>
                  <a:lnTo>
                    <a:pt x="10043" y="377174"/>
                  </a:lnTo>
                  <a:cubicBezTo>
                    <a:pt x="0" y="359913"/>
                    <a:pt x="0" y="338587"/>
                    <a:pt x="10043" y="321326"/>
                  </a:cubicBezTo>
                  <a:lnTo>
                    <a:pt x="180749" y="27924"/>
                  </a:lnTo>
                  <a:cubicBezTo>
                    <a:pt x="190808" y="10636"/>
                    <a:pt x="209301" y="0"/>
                    <a:pt x="229303" y="0"/>
                  </a:cubicBezTo>
                  <a:lnTo>
                    <a:pt x="571089" y="0"/>
                  </a:lnTo>
                  <a:cubicBezTo>
                    <a:pt x="591091" y="0"/>
                    <a:pt x="609584" y="10636"/>
                    <a:pt x="619643" y="27924"/>
                  </a:cubicBezTo>
                  <a:lnTo>
                    <a:pt x="790349" y="321326"/>
                  </a:lnTo>
                  <a:cubicBezTo>
                    <a:pt x="800392" y="338587"/>
                    <a:pt x="800392" y="359913"/>
                    <a:pt x="790349" y="377174"/>
                  </a:cubicBezTo>
                  <a:close/>
                </a:path>
              </a:pathLst>
            </a:custGeom>
            <a:gradFill rotWithShape="1">
              <a:gsLst>
                <a:gs pos="0">
                  <a:srgbClr val="FFB613">
                    <a:alpha val="100000"/>
                  </a:srgbClr>
                </a:gs>
                <a:gs pos="100000">
                  <a:srgbClr val="FFE42F">
                    <a:alpha val="100000"/>
                  </a:srgbClr>
                </a:gs>
              </a:gsLst>
              <a:lin ang="5400000"/>
            </a:gradFill>
          </p:spPr>
        </p:sp>
        <p:sp>
          <p:nvSpPr>
            <p:cNvPr id="15" name="TextBox 15"/>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grpSp>
        <p:nvGrpSpPr>
          <p:cNvPr id="16" name="Group 16"/>
          <p:cNvGrpSpPr/>
          <p:nvPr/>
        </p:nvGrpSpPr>
        <p:grpSpPr>
          <a:xfrm>
            <a:off x="10420622" y="1326710"/>
            <a:ext cx="6723237" cy="5965993"/>
            <a:chOff x="0" y="0"/>
            <a:chExt cx="4346359" cy="3856825"/>
          </a:xfrm>
        </p:grpSpPr>
        <p:sp>
          <p:nvSpPr>
            <p:cNvPr id="17" name="Freeform 17"/>
            <p:cNvSpPr/>
            <p:nvPr/>
          </p:nvSpPr>
          <p:spPr>
            <a:xfrm>
              <a:off x="-15494" y="0"/>
              <a:ext cx="4361815" cy="3856863"/>
            </a:xfrm>
            <a:custGeom>
              <a:avLst/>
              <a:gdLst/>
              <a:ahLst/>
              <a:cxnLst/>
              <a:rect l="l" t="t" r="r" b="b"/>
              <a:pathLst>
                <a:path w="4361815" h="3856863">
                  <a:moveTo>
                    <a:pt x="1275207" y="0"/>
                  </a:moveTo>
                  <a:cubicBezTo>
                    <a:pt x="1151509" y="0"/>
                    <a:pt x="1037336" y="65913"/>
                    <a:pt x="975487" y="173101"/>
                  </a:cubicBezTo>
                  <a:lnTo>
                    <a:pt x="61849" y="1755394"/>
                  </a:lnTo>
                  <a:cubicBezTo>
                    <a:pt x="0" y="1862455"/>
                    <a:pt x="0" y="1994408"/>
                    <a:pt x="61849" y="2101469"/>
                  </a:cubicBezTo>
                  <a:lnTo>
                    <a:pt x="975360" y="3683762"/>
                  </a:lnTo>
                  <a:cubicBezTo>
                    <a:pt x="1036701" y="3789934"/>
                    <a:pt x="1149477" y="3855720"/>
                    <a:pt x="1271905" y="3856863"/>
                  </a:cubicBezTo>
                  <a:lnTo>
                    <a:pt x="3105404" y="3856863"/>
                  </a:lnTo>
                  <a:cubicBezTo>
                    <a:pt x="3227832" y="3855720"/>
                    <a:pt x="3340608" y="3789934"/>
                    <a:pt x="3401949" y="3683762"/>
                  </a:cubicBezTo>
                  <a:lnTo>
                    <a:pt x="4315460" y="2101469"/>
                  </a:lnTo>
                  <a:cubicBezTo>
                    <a:pt x="4345940" y="2048764"/>
                    <a:pt x="4361307" y="1990090"/>
                    <a:pt x="4361815" y="1931162"/>
                  </a:cubicBezTo>
                  <a:lnTo>
                    <a:pt x="4361815" y="1925574"/>
                  </a:lnTo>
                  <a:cubicBezTo>
                    <a:pt x="4361307" y="1866773"/>
                    <a:pt x="4345940" y="1807972"/>
                    <a:pt x="4315460" y="1755267"/>
                  </a:cubicBezTo>
                  <a:lnTo>
                    <a:pt x="3401949" y="173101"/>
                  </a:lnTo>
                  <a:cubicBezTo>
                    <a:pt x="3340100" y="65913"/>
                    <a:pt x="3225927" y="0"/>
                    <a:pt x="3102229" y="0"/>
                  </a:cubicBezTo>
                  <a:close/>
                </a:path>
              </a:pathLst>
            </a:custGeom>
            <a:blipFill>
              <a:blip r:embed="rId4"/>
              <a:stretch>
                <a:fillRect l="-16470" r="-16470"/>
              </a:stretch>
            </a:blipFill>
          </p:spPr>
        </p:sp>
      </p:grpSp>
      <p:grpSp>
        <p:nvGrpSpPr>
          <p:cNvPr id="18" name="Group 18"/>
          <p:cNvGrpSpPr/>
          <p:nvPr/>
        </p:nvGrpSpPr>
        <p:grpSpPr>
          <a:xfrm>
            <a:off x="16717233" y="308492"/>
            <a:ext cx="1084133" cy="1261537"/>
            <a:chOff x="0" y="0"/>
            <a:chExt cx="698500" cy="812800"/>
          </a:xfrm>
        </p:grpSpPr>
        <p:sp>
          <p:nvSpPr>
            <p:cNvPr id="19" name="Freeform 19"/>
            <p:cNvSpPr/>
            <p:nvPr/>
          </p:nvSpPr>
          <p:spPr>
            <a:xfrm>
              <a:off x="0" y="12963"/>
              <a:ext cx="698500" cy="786874"/>
            </a:xfrm>
            <a:custGeom>
              <a:avLst/>
              <a:gdLst/>
              <a:ahLst/>
              <a:cxnLst/>
              <a:rect l="l" t="t" r="r" b="b"/>
              <a:pathLst>
                <a:path w="698500" h="786874">
                  <a:moveTo>
                    <a:pt x="407599" y="20985"/>
                  </a:moveTo>
                  <a:lnTo>
                    <a:pt x="640151" y="156289"/>
                  </a:lnTo>
                  <a:cubicBezTo>
                    <a:pt x="676276" y="177307"/>
                    <a:pt x="698500" y="215949"/>
                    <a:pt x="698500" y="257743"/>
                  </a:cubicBezTo>
                  <a:lnTo>
                    <a:pt x="698500" y="529131"/>
                  </a:lnTo>
                  <a:cubicBezTo>
                    <a:pt x="698500" y="570925"/>
                    <a:pt x="676276" y="609567"/>
                    <a:pt x="640151" y="630585"/>
                  </a:cubicBezTo>
                  <a:lnTo>
                    <a:pt x="407599" y="765889"/>
                  </a:lnTo>
                  <a:cubicBezTo>
                    <a:pt x="371530" y="786874"/>
                    <a:pt x="326970" y="786874"/>
                    <a:pt x="290901" y="765889"/>
                  </a:cubicBezTo>
                  <a:lnTo>
                    <a:pt x="58349" y="630585"/>
                  </a:lnTo>
                  <a:cubicBezTo>
                    <a:pt x="22224" y="609567"/>
                    <a:pt x="0" y="570925"/>
                    <a:pt x="0" y="529131"/>
                  </a:cubicBezTo>
                  <a:lnTo>
                    <a:pt x="0" y="257743"/>
                  </a:lnTo>
                  <a:cubicBezTo>
                    <a:pt x="0" y="215949"/>
                    <a:pt x="22224" y="177307"/>
                    <a:pt x="58349" y="156289"/>
                  </a:cubicBezTo>
                  <a:lnTo>
                    <a:pt x="290901" y="20985"/>
                  </a:lnTo>
                  <a:cubicBezTo>
                    <a:pt x="326970" y="0"/>
                    <a:pt x="371530" y="0"/>
                    <a:pt x="407599" y="20985"/>
                  </a:cubicBezTo>
                  <a:close/>
                </a:path>
              </a:pathLst>
            </a:custGeom>
            <a:solidFill>
              <a:srgbClr val="000000">
                <a:alpha val="0"/>
              </a:srgbClr>
            </a:solidFill>
            <a:ln w="114300" cap="sq">
              <a:gradFill>
                <a:gsLst>
                  <a:gs pos="0">
                    <a:srgbClr val="3183ED">
                      <a:alpha val="100000"/>
                    </a:srgbClr>
                  </a:gs>
                  <a:gs pos="100000">
                    <a:srgbClr val="56CCF2">
                      <a:alpha val="100000"/>
                    </a:srgbClr>
                  </a:gs>
                </a:gsLst>
                <a:lin ang="5400000"/>
              </a:gradFill>
              <a:prstDash val="solid"/>
              <a:miter/>
            </a:ln>
          </p:spPr>
        </p:sp>
        <p:sp>
          <p:nvSpPr>
            <p:cNvPr id="20" name="TextBox 20"/>
            <p:cNvSpPr txBox="1"/>
            <p:nvPr/>
          </p:nvSpPr>
          <p:spPr>
            <a:xfrm>
              <a:off x="0" y="101600"/>
              <a:ext cx="698500" cy="571500"/>
            </a:xfrm>
            <a:prstGeom prst="rect">
              <a:avLst/>
            </a:prstGeom>
          </p:spPr>
          <p:txBody>
            <a:bodyPr lIns="50800" tIns="50800" rIns="50800" bIns="50800" rtlCol="0" anchor="ctr"/>
            <a:lstStyle/>
            <a:p>
              <a:pPr algn="ctr">
                <a:lnSpc>
                  <a:spcPts val="2659"/>
                </a:lnSpc>
              </a:pPr>
              <a:endParaRPr/>
            </a:p>
          </p:txBody>
        </p:sp>
      </p:grpSp>
      <p:grpSp>
        <p:nvGrpSpPr>
          <p:cNvPr id="21" name="Group 21"/>
          <p:cNvGrpSpPr/>
          <p:nvPr/>
        </p:nvGrpSpPr>
        <p:grpSpPr>
          <a:xfrm>
            <a:off x="16895564" y="516003"/>
            <a:ext cx="727472" cy="846513"/>
            <a:chOff x="0" y="0"/>
            <a:chExt cx="698500" cy="812800"/>
          </a:xfrm>
        </p:grpSpPr>
        <p:sp>
          <p:nvSpPr>
            <p:cNvPr id="22" name="Freeform 22"/>
            <p:cNvSpPr/>
            <p:nvPr/>
          </p:nvSpPr>
          <p:spPr>
            <a:xfrm>
              <a:off x="0" y="3512"/>
              <a:ext cx="698500" cy="805775"/>
            </a:xfrm>
            <a:custGeom>
              <a:avLst/>
              <a:gdLst/>
              <a:ahLst/>
              <a:cxnLst/>
              <a:rect l="l" t="t" r="r" b="b"/>
              <a:pathLst>
                <a:path w="698500" h="805775">
                  <a:moveTo>
                    <a:pt x="365060" y="5687"/>
                  </a:moveTo>
                  <a:lnTo>
                    <a:pt x="682690" y="190489"/>
                  </a:lnTo>
                  <a:cubicBezTo>
                    <a:pt x="692478" y="196184"/>
                    <a:pt x="698500" y="206655"/>
                    <a:pt x="698500" y="217979"/>
                  </a:cubicBezTo>
                  <a:lnTo>
                    <a:pt x="698500" y="587797"/>
                  </a:lnTo>
                  <a:cubicBezTo>
                    <a:pt x="698500" y="599121"/>
                    <a:pt x="692478" y="609592"/>
                    <a:pt x="682690" y="615287"/>
                  </a:cubicBezTo>
                  <a:lnTo>
                    <a:pt x="365060" y="800089"/>
                  </a:lnTo>
                  <a:cubicBezTo>
                    <a:pt x="355287" y="805776"/>
                    <a:pt x="343213" y="805776"/>
                    <a:pt x="333440" y="800089"/>
                  </a:cubicBezTo>
                  <a:lnTo>
                    <a:pt x="15810" y="615287"/>
                  </a:lnTo>
                  <a:cubicBezTo>
                    <a:pt x="6022" y="609592"/>
                    <a:pt x="0" y="599121"/>
                    <a:pt x="0" y="587797"/>
                  </a:cubicBezTo>
                  <a:lnTo>
                    <a:pt x="0" y="217979"/>
                  </a:lnTo>
                  <a:cubicBezTo>
                    <a:pt x="0" y="206655"/>
                    <a:pt x="6022" y="196184"/>
                    <a:pt x="15810" y="190489"/>
                  </a:cubicBezTo>
                  <a:lnTo>
                    <a:pt x="333440" y="5687"/>
                  </a:lnTo>
                  <a:cubicBezTo>
                    <a:pt x="343213" y="0"/>
                    <a:pt x="355287" y="0"/>
                    <a:pt x="365060" y="5687"/>
                  </a:cubicBezTo>
                  <a:close/>
                </a:path>
              </a:pathLst>
            </a:custGeom>
            <a:gradFill rotWithShape="1">
              <a:gsLst>
                <a:gs pos="0">
                  <a:srgbClr val="3183ED">
                    <a:alpha val="100000"/>
                  </a:srgbClr>
                </a:gs>
                <a:gs pos="100000">
                  <a:srgbClr val="56CCF2">
                    <a:alpha val="100000"/>
                  </a:srgbClr>
                </a:gs>
              </a:gsLst>
              <a:lin ang="5400000"/>
            </a:gradFill>
            <a:ln cap="sq">
              <a:noFill/>
              <a:prstDash val="solid"/>
              <a:miter/>
            </a:ln>
          </p:spPr>
        </p:sp>
        <p:sp>
          <p:nvSpPr>
            <p:cNvPr id="23" name="TextBox 23"/>
            <p:cNvSpPr txBox="1"/>
            <p:nvPr/>
          </p:nvSpPr>
          <p:spPr>
            <a:xfrm>
              <a:off x="0" y="101600"/>
              <a:ext cx="698500" cy="571500"/>
            </a:xfrm>
            <a:prstGeom prst="rect">
              <a:avLst/>
            </a:prstGeom>
          </p:spPr>
          <p:txBody>
            <a:bodyPr lIns="50800" tIns="50800" rIns="50800" bIns="50800" rtlCol="0" anchor="ctr"/>
            <a:lstStyle/>
            <a:p>
              <a:pPr algn="ctr">
                <a:lnSpc>
                  <a:spcPts val="2659"/>
                </a:lnSpc>
              </a:pPr>
              <a:endParaRPr/>
            </a:p>
          </p:txBody>
        </p:sp>
      </p:grpSp>
      <p:sp>
        <p:nvSpPr>
          <p:cNvPr id="24" name="Freeform 24"/>
          <p:cNvSpPr/>
          <p:nvPr/>
        </p:nvSpPr>
        <p:spPr>
          <a:xfrm>
            <a:off x="9526592" y="4858699"/>
            <a:ext cx="5973371" cy="5428301"/>
          </a:xfrm>
          <a:custGeom>
            <a:avLst/>
            <a:gdLst/>
            <a:ahLst/>
            <a:cxnLst/>
            <a:rect l="l" t="t" r="r" b="b"/>
            <a:pathLst>
              <a:path w="5973371" h="5428301">
                <a:moveTo>
                  <a:pt x="0" y="0"/>
                </a:moveTo>
                <a:lnTo>
                  <a:pt x="5973372" y="0"/>
                </a:lnTo>
                <a:lnTo>
                  <a:pt x="5973372" y="5428301"/>
                </a:lnTo>
                <a:lnTo>
                  <a:pt x="0" y="5428301"/>
                </a:lnTo>
                <a:lnTo>
                  <a:pt x="0" y="0"/>
                </a:lnTo>
                <a:close/>
              </a:path>
            </a:pathLst>
          </a:custGeom>
          <a:blipFill>
            <a:blip r:embed="rId3"/>
            <a:stretch>
              <a:fillRect/>
            </a:stretch>
          </a:blipFill>
        </p:spPr>
      </p:sp>
      <p:grpSp>
        <p:nvGrpSpPr>
          <p:cNvPr id="25" name="Group 25"/>
          <p:cNvGrpSpPr/>
          <p:nvPr/>
        </p:nvGrpSpPr>
        <p:grpSpPr>
          <a:xfrm>
            <a:off x="9736201" y="5164741"/>
            <a:ext cx="5357059" cy="4603722"/>
            <a:chOff x="0" y="0"/>
            <a:chExt cx="812800" cy="698500"/>
          </a:xfrm>
        </p:grpSpPr>
        <p:sp>
          <p:nvSpPr>
            <p:cNvPr id="26" name="Freeform 26"/>
            <p:cNvSpPr/>
            <p:nvPr/>
          </p:nvSpPr>
          <p:spPr>
            <a:xfrm>
              <a:off x="10545" y="0"/>
              <a:ext cx="791709" cy="698500"/>
            </a:xfrm>
            <a:custGeom>
              <a:avLst/>
              <a:gdLst/>
              <a:ahLst/>
              <a:cxnLst/>
              <a:rect l="l" t="t" r="r" b="b"/>
              <a:pathLst>
                <a:path w="791709" h="698500">
                  <a:moveTo>
                    <a:pt x="774638" y="396717"/>
                  </a:moveTo>
                  <a:lnTo>
                    <a:pt x="626672" y="651033"/>
                  </a:lnTo>
                  <a:cubicBezTo>
                    <a:pt x="609574" y="680421"/>
                    <a:pt x="578138" y="698500"/>
                    <a:pt x="544138" y="698500"/>
                  </a:cubicBezTo>
                  <a:lnTo>
                    <a:pt x="247572" y="698500"/>
                  </a:lnTo>
                  <a:cubicBezTo>
                    <a:pt x="213572" y="698500"/>
                    <a:pt x="182136" y="680421"/>
                    <a:pt x="165038" y="651033"/>
                  </a:cubicBezTo>
                  <a:lnTo>
                    <a:pt x="17072" y="396717"/>
                  </a:lnTo>
                  <a:cubicBezTo>
                    <a:pt x="0" y="367375"/>
                    <a:pt x="0" y="331125"/>
                    <a:pt x="17072" y="301783"/>
                  </a:cubicBezTo>
                  <a:lnTo>
                    <a:pt x="165038" y="47467"/>
                  </a:lnTo>
                  <a:cubicBezTo>
                    <a:pt x="182136" y="18079"/>
                    <a:pt x="213572" y="0"/>
                    <a:pt x="247572" y="0"/>
                  </a:cubicBezTo>
                  <a:lnTo>
                    <a:pt x="544138" y="0"/>
                  </a:lnTo>
                  <a:cubicBezTo>
                    <a:pt x="578138" y="0"/>
                    <a:pt x="609574" y="18079"/>
                    <a:pt x="626672" y="47467"/>
                  </a:cubicBezTo>
                  <a:lnTo>
                    <a:pt x="774638" y="301783"/>
                  </a:lnTo>
                  <a:cubicBezTo>
                    <a:pt x="791710" y="331125"/>
                    <a:pt x="791710" y="367375"/>
                    <a:pt x="774638" y="396717"/>
                  </a:cubicBezTo>
                  <a:close/>
                </a:path>
              </a:pathLst>
            </a:custGeom>
            <a:gradFill rotWithShape="1">
              <a:gsLst>
                <a:gs pos="0">
                  <a:srgbClr val="3183ED">
                    <a:alpha val="100000"/>
                  </a:srgbClr>
                </a:gs>
                <a:gs pos="100000">
                  <a:srgbClr val="56CCF2">
                    <a:alpha val="100000"/>
                  </a:srgbClr>
                </a:gs>
              </a:gsLst>
              <a:lin ang="5400000"/>
            </a:gradFill>
          </p:spPr>
        </p:sp>
        <p:sp>
          <p:nvSpPr>
            <p:cNvPr id="27" name="TextBox 27"/>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grpSp>
        <p:nvGrpSpPr>
          <p:cNvPr id="28" name="Group 28"/>
          <p:cNvGrpSpPr/>
          <p:nvPr/>
        </p:nvGrpSpPr>
        <p:grpSpPr>
          <a:xfrm>
            <a:off x="10165464" y="5488650"/>
            <a:ext cx="4479483" cy="3974955"/>
            <a:chOff x="0" y="0"/>
            <a:chExt cx="4346359" cy="3856825"/>
          </a:xfrm>
        </p:grpSpPr>
        <p:sp>
          <p:nvSpPr>
            <p:cNvPr id="29" name="Freeform 29"/>
            <p:cNvSpPr/>
            <p:nvPr/>
          </p:nvSpPr>
          <p:spPr>
            <a:xfrm>
              <a:off x="-15494" y="0"/>
              <a:ext cx="4361815" cy="3856863"/>
            </a:xfrm>
            <a:custGeom>
              <a:avLst/>
              <a:gdLst/>
              <a:ahLst/>
              <a:cxnLst/>
              <a:rect l="l" t="t" r="r" b="b"/>
              <a:pathLst>
                <a:path w="4361815" h="3856863">
                  <a:moveTo>
                    <a:pt x="1275207" y="0"/>
                  </a:moveTo>
                  <a:cubicBezTo>
                    <a:pt x="1151509" y="0"/>
                    <a:pt x="1037336" y="65913"/>
                    <a:pt x="975487" y="173101"/>
                  </a:cubicBezTo>
                  <a:lnTo>
                    <a:pt x="61849" y="1755394"/>
                  </a:lnTo>
                  <a:cubicBezTo>
                    <a:pt x="0" y="1862455"/>
                    <a:pt x="0" y="1994408"/>
                    <a:pt x="61849" y="2101469"/>
                  </a:cubicBezTo>
                  <a:lnTo>
                    <a:pt x="975360" y="3683762"/>
                  </a:lnTo>
                  <a:cubicBezTo>
                    <a:pt x="1036701" y="3789934"/>
                    <a:pt x="1149477" y="3855720"/>
                    <a:pt x="1271905" y="3856863"/>
                  </a:cubicBezTo>
                  <a:lnTo>
                    <a:pt x="3105404" y="3856863"/>
                  </a:lnTo>
                  <a:cubicBezTo>
                    <a:pt x="3227832" y="3855720"/>
                    <a:pt x="3340608" y="3789934"/>
                    <a:pt x="3401949" y="3683762"/>
                  </a:cubicBezTo>
                  <a:lnTo>
                    <a:pt x="4315460" y="2101469"/>
                  </a:lnTo>
                  <a:cubicBezTo>
                    <a:pt x="4345940" y="2048764"/>
                    <a:pt x="4361307" y="1990090"/>
                    <a:pt x="4361815" y="1931162"/>
                  </a:cubicBezTo>
                  <a:lnTo>
                    <a:pt x="4361815" y="1925574"/>
                  </a:lnTo>
                  <a:cubicBezTo>
                    <a:pt x="4361307" y="1866773"/>
                    <a:pt x="4345940" y="1807972"/>
                    <a:pt x="4315460" y="1755267"/>
                  </a:cubicBezTo>
                  <a:lnTo>
                    <a:pt x="3401949" y="173101"/>
                  </a:lnTo>
                  <a:cubicBezTo>
                    <a:pt x="3340100" y="65913"/>
                    <a:pt x="3225927" y="0"/>
                    <a:pt x="3102229" y="0"/>
                  </a:cubicBezTo>
                  <a:close/>
                </a:path>
              </a:pathLst>
            </a:custGeom>
            <a:blipFill>
              <a:blip r:embed="rId5"/>
              <a:stretch>
                <a:fillRect l="-16595" r="-16595"/>
              </a:stretch>
            </a:blipFill>
          </p:spPr>
        </p:sp>
      </p:grpSp>
      <p:grpSp>
        <p:nvGrpSpPr>
          <p:cNvPr id="30" name="Group 30"/>
          <p:cNvGrpSpPr/>
          <p:nvPr/>
        </p:nvGrpSpPr>
        <p:grpSpPr>
          <a:xfrm>
            <a:off x="-853415" y="7011522"/>
            <a:ext cx="9587865" cy="1052918"/>
            <a:chOff x="0" y="0"/>
            <a:chExt cx="5551013" cy="609600"/>
          </a:xfrm>
        </p:grpSpPr>
        <p:sp>
          <p:nvSpPr>
            <p:cNvPr id="31" name="Freeform 31"/>
            <p:cNvSpPr/>
            <p:nvPr/>
          </p:nvSpPr>
          <p:spPr>
            <a:xfrm>
              <a:off x="3924" y="0"/>
              <a:ext cx="5543165" cy="609600"/>
            </a:xfrm>
            <a:custGeom>
              <a:avLst/>
              <a:gdLst/>
              <a:ahLst/>
              <a:cxnLst/>
              <a:rect l="l" t="t" r="r" b="b"/>
              <a:pathLst>
                <a:path w="5543165" h="609600">
                  <a:moveTo>
                    <a:pt x="5327739" y="0"/>
                  </a:moveTo>
                  <a:lnTo>
                    <a:pt x="12225" y="0"/>
                  </a:lnTo>
                  <a:cubicBezTo>
                    <a:pt x="8484" y="0"/>
                    <a:pt x="4970" y="1799"/>
                    <a:pt x="2783" y="4834"/>
                  </a:cubicBezTo>
                  <a:cubicBezTo>
                    <a:pt x="595" y="7869"/>
                    <a:pt x="0" y="11771"/>
                    <a:pt x="1183" y="15321"/>
                  </a:cubicBezTo>
                  <a:lnTo>
                    <a:pt x="194169" y="594279"/>
                  </a:lnTo>
                  <a:cubicBezTo>
                    <a:pt x="197219" y="603429"/>
                    <a:pt x="205781" y="609600"/>
                    <a:pt x="215425" y="609600"/>
                  </a:cubicBezTo>
                  <a:lnTo>
                    <a:pt x="5530939" y="609600"/>
                  </a:lnTo>
                  <a:cubicBezTo>
                    <a:pt x="5534681" y="609600"/>
                    <a:pt x="5538194" y="607801"/>
                    <a:pt x="5540382" y="604766"/>
                  </a:cubicBezTo>
                  <a:cubicBezTo>
                    <a:pt x="5542570" y="601731"/>
                    <a:pt x="5543165" y="597829"/>
                    <a:pt x="5541982" y="594279"/>
                  </a:cubicBezTo>
                  <a:lnTo>
                    <a:pt x="5348996" y="15321"/>
                  </a:lnTo>
                  <a:cubicBezTo>
                    <a:pt x="5345946" y="6171"/>
                    <a:pt x="5337384" y="0"/>
                    <a:pt x="5327739" y="0"/>
                  </a:cubicBezTo>
                  <a:close/>
                </a:path>
              </a:pathLst>
            </a:custGeom>
            <a:gradFill rotWithShape="1">
              <a:gsLst>
                <a:gs pos="0">
                  <a:srgbClr val="FFE42F">
                    <a:alpha val="100000"/>
                  </a:srgbClr>
                </a:gs>
                <a:gs pos="100000">
                  <a:srgbClr val="FFB613">
                    <a:alpha val="100000"/>
                  </a:srgbClr>
                </a:gs>
              </a:gsLst>
              <a:path path="circle">
                <a:fillToRect l="50000" t="50000" r="50000" b="50000"/>
              </a:path>
            </a:gradFill>
          </p:spPr>
        </p:sp>
        <p:sp>
          <p:nvSpPr>
            <p:cNvPr id="32" name="TextBox 32"/>
            <p:cNvSpPr txBox="1"/>
            <p:nvPr/>
          </p:nvSpPr>
          <p:spPr>
            <a:xfrm>
              <a:off x="101600" y="-38100"/>
              <a:ext cx="5347813" cy="647700"/>
            </a:xfrm>
            <a:prstGeom prst="rect">
              <a:avLst/>
            </a:prstGeom>
          </p:spPr>
          <p:txBody>
            <a:bodyPr lIns="50800" tIns="50800" rIns="50800" bIns="50800" rtlCol="0" anchor="ctr"/>
            <a:lstStyle/>
            <a:p>
              <a:pPr algn="ctr">
                <a:lnSpc>
                  <a:spcPts val="2659"/>
                </a:lnSpc>
              </a:pPr>
              <a:endParaRPr/>
            </a:p>
          </p:txBody>
        </p:sp>
      </p:grpSp>
      <p:grpSp>
        <p:nvGrpSpPr>
          <p:cNvPr id="33" name="Group 33"/>
          <p:cNvGrpSpPr/>
          <p:nvPr/>
        </p:nvGrpSpPr>
        <p:grpSpPr>
          <a:xfrm>
            <a:off x="614785" y="560338"/>
            <a:ext cx="7664238" cy="1505023"/>
            <a:chOff x="0" y="0"/>
            <a:chExt cx="10218984" cy="2006698"/>
          </a:xfrm>
        </p:grpSpPr>
        <p:sp>
          <p:nvSpPr>
            <p:cNvPr id="34" name="Freeform 34"/>
            <p:cNvSpPr/>
            <p:nvPr/>
          </p:nvSpPr>
          <p:spPr>
            <a:xfrm>
              <a:off x="0" y="119033"/>
              <a:ext cx="1887664" cy="1887664"/>
            </a:xfrm>
            <a:custGeom>
              <a:avLst/>
              <a:gdLst/>
              <a:ahLst/>
              <a:cxnLst/>
              <a:rect l="l" t="t" r="r" b="b"/>
              <a:pathLst>
                <a:path w="1887664" h="1887664">
                  <a:moveTo>
                    <a:pt x="0" y="0"/>
                  </a:moveTo>
                  <a:lnTo>
                    <a:pt x="1887664" y="0"/>
                  </a:lnTo>
                  <a:lnTo>
                    <a:pt x="1887664" y="1887665"/>
                  </a:lnTo>
                  <a:lnTo>
                    <a:pt x="0" y="1887665"/>
                  </a:lnTo>
                  <a:lnTo>
                    <a:pt x="0" y="0"/>
                  </a:lnTo>
                  <a:close/>
                </a:path>
              </a:pathLst>
            </a:custGeom>
            <a:blipFill>
              <a:blip r:embed="rId6"/>
              <a:stretch>
                <a:fillRect/>
              </a:stretch>
            </a:blipFill>
          </p:spPr>
        </p:sp>
        <p:sp>
          <p:nvSpPr>
            <p:cNvPr id="35" name="Freeform 35"/>
            <p:cNvSpPr/>
            <p:nvPr/>
          </p:nvSpPr>
          <p:spPr>
            <a:xfrm>
              <a:off x="2342492" y="187225"/>
              <a:ext cx="3132828" cy="1669210"/>
            </a:xfrm>
            <a:custGeom>
              <a:avLst/>
              <a:gdLst/>
              <a:ahLst/>
              <a:cxnLst/>
              <a:rect l="l" t="t" r="r" b="b"/>
              <a:pathLst>
                <a:path w="3132828" h="1669210">
                  <a:moveTo>
                    <a:pt x="0" y="0"/>
                  </a:moveTo>
                  <a:lnTo>
                    <a:pt x="3132829" y="0"/>
                  </a:lnTo>
                  <a:lnTo>
                    <a:pt x="3132829" y="1669210"/>
                  </a:lnTo>
                  <a:lnTo>
                    <a:pt x="0" y="1669210"/>
                  </a:lnTo>
                  <a:lnTo>
                    <a:pt x="0" y="0"/>
                  </a:lnTo>
                  <a:close/>
                </a:path>
              </a:pathLst>
            </a:custGeom>
            <a:blipFill>
              <a:blip r:embed="rId7"/>
              <a:stretch>
                <a:fillRect/>
              </a:stretch>
            </a:blipFill>
          </p:spPr>
        </p:sp>
        <p:sp>
          <p:nvSpPr>
            <p:cNvPr id="36" name="Freeform 36"/>
            <p:cNvSpPr/>
            <p:nvPr/>
          </p:nvSpPr>
          <p:spPr>
            <a:xfrm>
              <a:off x="5884263" y="0"/>
              <a:ext cx="2006698" cy="2006698"/>
            </a:xfrm>
            <a:custGeom>
              <a:avLst/>
              <a:gdLst/>
              <a:ahLst/>
              <a:cxnLst/>
              <a:rect l="l" t="t" r="r" b="b"/>
              <a:pathLst>
                <a:path w="2006698" h="2006698">
                  <a:moveTo>
                    <a:pt x="0" y="0"/>
                  </a:moveTo>
                  <a:lnTo>
                    <a:pt x="2006698" y="0"/>
                  </a:lnTo>
                  <a:lnTo>
                    <a:pt x="2006698" y="2006698"/>
                  </a:lnTo>
                  <a:lnTo>
                    <a:pt x="0" y="2006698"/>
                  </a:lnTo>
                  <a:lnTo>
                    <a:pt x="0" y="0"/>
                  </a:lnTo>
                  <a:close/>
                </a:path>
              </a:pathLst>
            </a:custGeom>
            <a:blipFill>
              <a:blip r:embed="rId8"/>
              <a:stretch>
                <a:fillRect/>
              </a:stretch>
            </a:blipFill>
          </p:spPr>
        </p:sp>
        <p:sp>
          <p:nvSpPr>
            <p:cNvPr id="37" name="Freeform 37"/>
            <p:cNvSpPr/>
            <p:nvPr/>
          </p:nvSpPr>
          <p:spPr>
            <a:xfrm>
              <a:off x="8297361" y="77998"/>
              <a:ext cx="1921623" cy="1778437"/>
            </a:xfrm>
            <a:custGeom>
              <a:avLst/>
              <a:gdLst/>
              <a:ahLst/>
              <a:cxnLst/>
              <a:rect l="l" t="t" r="r" b="b"/>
              <a:pathLst>
                <a:path w="1921623" h="1778437">
                  <a:moveTo>
                    <a:pt x="0" y="0"/>
                  </a:moveTo>
                  <a:lnTo>
                    <a:pt x="1921623" y="0"/>
                  </a:lnTo>
                  <a:lnTo>
                    <a:pt x="1921623" y="1778437"/>
                  </a:lnTo>
                  <a:lnTo>
                    <a:pt x="0" y="1778437"/>
                  </a:lnTo>
                  <a:lnTo>
                    <a:pt x="0" y="0"/>
                  </a:lnTo>
                  <a:close/>
                </a:path>
              </a:pathLst>
            </a:custGeom>
            <a:blipFill>
              <a:blip r:embed="rId9"/>
              <a:stretch>
                <a:fillRect/>
              </a:stretch>
            </a:blipFill>
          </p:spPr>
        </p:sp>
      </p:grpSp>
      <p:sp>
        <p:nvSpPr>
          <p:cNvPr id="38" name="TextBox 38"/>
          <p:cNvSpPr txBox="1"/>
          <p:nvPr/>
        </p:nvSpPr>
        <p:spPr>
          <a:xfrm>
            <a:off x="699164" y="8101616"/>
            <a:ext cx="3344982" cy="621194"/>
          </a:xfrm>
          <a:prstGeom prst="rect">
            <a:avLst/>
          </a:prstGeom>
        </p:spPr>
        <p:txBody>
          <a:bodyPr lIns="0" tIns="0" rIns="0" bIns="0" rtlCol="0" anchor="t">
            <a:spAutoFit/>
          </a:bodyPr>
          <a:lstStyle/>
          <a:p>
            <a:pPr marL="0" lvl="0" indent="0" algn="l">
              <a:lnSpc>
                <a:spcPts val="5135"/>
              </a:lnSpc>
              <a:spcBef>
                <a:spcPct val="0"/>
              </a:spcBef>
            </a:pPr>
            <a:r>
              <a:rPr lang="en-US" sz="3668" spc="-91">
                <a:solidFill>
                  <a:srgbClr val="000000"/>
                </a:solidFill>
                <a:latin typeface="Clear Sans Bold"/>
                <a:ea typeface="Clear Sans Bold"/>
                <a:cs typeface="Clear Sans Bold"/>
                <a:sym typeface="Clear Sans Bold"/>
              </a:rPr>
              <a:t>Pertemuan 12</a:t>
            </a:r>
          </a:p>
        </p:txBody>
      </p:sp>
      <p:sp>
        <p:nvSpPr>
          <p:cNvPr id="39" name="TextBox 39"/>
          <p:cNvSpPr txBox="1"/>
          <p:nvPr/>
        </p:nvSpPr>
        <p:spPr>
          <a:xfrm>
            <a:off x="699164" y="9007952"/>
            <a:ext cx="9790373" cy="686919"/>
          </a:xfrm>
          <a:prstGeom prst="rect">
            <a:avLst/>
          </a:prstGeom>
        </p:spPr>
        <p:txBody>
          <a:bodyPr wrap="square" lIns="0" tIns="0" rIns="0" bIns="0" rtlCol="0" anchor="t">
            <a:spAutoFit/>
          </a:bodyPr>
          <a:lstStyle/>
          <a:p>
            <a:pPr marL="0" lvl="0" indent="0" algn="l">
              <a:lnSpc>
                <a:spcPts val="5996"/>
              </a:lnSpc>
              <a:spcBef>
                <a:spcPct val="0"/>
              </a:spcBef>
            </a:pPr>
            <a:r>
              <a:rPr lang="en-US" sz="4282" dirty="0">
                <a:solidFill>
                  <a:srgbClr val="112D4E"/>
                </a:solidFill>
                <a:latin typeface="Barlow Bold"/>
                <a:ea typeface="Barlow Bold"/>
                <a:cs typeface="Barlow Bold"/>
                <a:sym typeface="Barlow Bold"/>
              </a:rPr>
              <a:t>Aftuqa </a:t>
            </a:r>
            <a:r>
              <a:rPr lang="en-US" sz="4282" dirty="0" err="1">
                <a:solidFill>
                  <a:srgbClr val="112D4E"/>
                </a:solidFill>
                <a:latin typeface="Barlow Bold"/>
                <a:ea typeface="Barlow Bold"/>
                <a:cs typeface="Barlow Bold"/>
                <a:sym typeface="Barlow Bold"/>
              </a:rPr>
              <a:t>Sholikatur</a:t>
            </a:r>
            <a:r>
              <a:rPr lang="en-US" sz="4282" dirty="0">
                <a:solidFill>
                  <a:srgbClr val="112D4E"/>
                </a:solidFill>
                <a:latin typeface="Barlow Bold"/>
                <a:ea typeface="Barlow Bold"/>
                <a:cs typeface="Barlow Bold"/>
                <a:sym typeface="Barlow Bold"/>
              </a:rPr>
              <a:t> Rohmania, S.M., M.M</a:t>
            </a:r>
          </a:p>
        </p:txBody>
      </p:sp>
      <p:sp>
        <p:nvSpPr>
          <p:cNvPr id="40" name="TextBox 40"/>
          <p:cNvSpPr txBox="1"/>
          <p:nvPr/>
        </p:nvSpPr>
        <p:spPr>
          <a:xfrm>
            <a:off x="720671" y="2574639"/>
            <a:ext cx="9402220" cy="4001095"/>
          </a:xfrm>
          <a:prstGeom prst="rect">
            <a:avLst/>
          </a:prstGeom>
        </p:spPr>
        <p:txBody>
          <a:bodyPr wrap="square" lIns="0" tIns="0" rIns="0" bIns="0" rtlCol="0" anchor="t">
            <a:spAutoFit/>
          </a:bodyPr>
          <a:lstStyle/>
          <a:p>
            <a:pPr algn="l">
              <a:lnSpc>
                <a:spcPts val="10385"/>
              </a:lnSpc>
            </a:pPr>
            <a:r>
              <a:rPr lang="en-US" sz="8801" dirty="0">
                <a:solidFill>
                  <a:srgbClr val="112D4E"/>
                </a:solidFill>
                <a:latin typeface="Barlow Bold"/>
                <a:ea typeface="Barlow Bold"/>
                <a:cs typeface="Barlow Bold"/>
                <a:sym typeface="Barlow Bold"/>
              </a:rPr>
              <a:t>IMPLEMENTATION</a:t>
            </a:r>
          </a:p>
          <a:p>
            <a:pPr algn="l">
              <a:lnSpc>
                <a:spcPts val="10385"/>
              </a:lnSpc>
            </a:pPr>
            <a:r>
              <a:rPr lang="en-US" sz="8801" dirty="0">
                <a:solidFill>
                  <a:srgbClr val="112D4E"/>
                </a:solidFill>
                <a:latin typeface="Barlow Bold"/>
                <a:ea typeface="Barlow Bold"/>
                <a:cs typeface="Barlow Bold"/>
                <a:sym typeface="Barlow Bold"/>
              </a:rPr>
              <a:t>E-BUSINESS</a:t>
            </a:r>
          </a:p>
          <a:p>
            <a:pPr marL="0" lvl="0" indent="0" algn="l">
              <a:lnSpc>
                <a:spcPts val="10385"/>
              </a:lnSpc>
            </a:pPr>
            <a:r>
              <a:rPr lang="en-US" sz="8801" dirty="0">
                <a:solidFill>
                  <a:srgbClr val="112D4E"/>
                </a:solidFill>
                <a:latin typeface="Barlow Bold"/>
                <a:ea typeface="Barlow Bold"/>
                <a:cs typeface="Barlow Bold"/>
                <a:sym typeface="Barlow Bold"/>
              </a:rPr>
              <a:t>TECHNOLOGY</a:t>
            </a:r>
          </a:p>
        </p:txBody>
      </p:sp>
      <p:sp>
        <p:nvSpPr>
          <p:cNvPr id="41" name="TextBox 41"/>
          <p:cNvSpPr txBox="1"/>
          <p:nvPr/>
        </p:nvSpPr>
        <p:spPr>
          <a:xfrm>
            <a:off x="699164" y="7069104"/>
            <a:ext cx="7214910" cy="728322"/>
          </a:xfrm>
          <a:prstGeom prst="rect">
            <a:avLst/>
          </a:prstGeom>
        </p:spPr>
        <p:txBody>
          <a:bodyPr lIns="0" tIns="0" rIns="0" bIns="0" rtlCol="0" anchor="t">
            <a:spAutoFit/>
          </a:bodyPr>
          <a:lstStyle/>
          <a:p>
            <a:pPr marL="0" lvl="0" indent="0" algn="l">
              <a:lnSpc>
                <a:spcPts val="5996"/>
              </a:lnSpc>
              <a:spcBef>
                <a:spcPct val="0"/>
              </a:spcBef>
            </a:pPr>
            <a:r>
              <a:rPr lang="en-US" sz="4282">
                <a:solidFill>
                  <a:srgbClr val="112D4E"/>
                </a:solidFill>
                <a:latin typeface="Barlow Bold"/>
                <a:ea typeface="Barlow Bold"/>
                <a:cs typeface="Barlow Bold"/>
                <a:sym typeface="Barlow Bold"/>
              </a:rPr>
              <a:t>Sistem Informasi Manajemen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FFFF">
                <a:alpha val="100000"/>
              </a:srgbClr>
            </a:gs>
            <a:gs pos="100000">
              <a:srgbClr val="E6E6E6">
                <a:alpha val="100000"/>
              </a:srgbClr>
            </a:gs>
          </a:gsLst>
          <a:path path="circle">
            <a:fillToRect l="50000" t="50000" r="50000" b="50000"/>
          </a:path>
        </a:gradFill>
        <a:effectLst/>
      </p:bgPr>
    </p:bg>
    <p:spTree>
      <p:nvGrpSpPr>
        <p:cNvPr id="1" name=""/>
        <p:cNvGrpSpPr/>
        <p:nvPr/>
      </p:nvGrpSpPr>
      <p:grpSpPr>
        <a:xfrm>
          <a:off x="0" y="0"/>
          <a:ext cx="0" cy="0"/>
          <a:chOff x="0" y="0"/>
          <a:chExt cx="0" cy="0"/>
        </a:xfrm>
      </p:grpSpPr>
      <p:sp>
        <p:nvSpPr>
          <p:cNvPr id="2" name="Freeform 2"/>
          <p:cNvSpPr/>
          <p:nvPr/>
        </p:nvSpPr>
        <p:spPr>
          <a:xfrm rot="-5400000">
            <a:off x="4104039" y="6045420"/>
            <a:ext cx="3708384" cy="3369994"/>
          </a:xfrm>
          <a:custGeom>
            <a:avLst/>
            <a:gdLst/>
            <a:ahLst/>
            <a:cxnLst/>
            <a:rect l="l" t="t" r="r" b="b"/>
            <a:pathLst>
              <a:path w="3708384" h="3369994">
                <a:moveTo>
                  <a:pt x="0" y="0"/>
                </a:moveTo>
                <a:lnTo>
                  <a:pt x="3708383" y="0"/>
                </a:lnTo>
                <a:lnTo>
                  <a:pt x="3708383" y="3369994"/>
                </a:lnTo>
                <a:lnTo>
                  <a:pt x="0" y="3369994"/>
                </a:lnTo>
                <a:lnTo>
                  <a:pt x="0" y="0"/>
                </a:lnTo>
                <a:close/>
              </a:path>
            </a:pathLst>
          </a:custGeom>
          <a:blipFill>
            <a:blip r:embed="rId2"/>
            <a:stretch>
              <a:fillRect/>
            </a:stretch>
          </a:blipFill>
        </p:spPr>
      </p:sp>
      <p:grpSp>
        <p:nvGrpSpPr>
          <p:cNvPr id="3" name="Group 3"/>
          <p:cNvGrpSpPr/>
          <p:nvPr/>
        </p:nvGrpSpPr>
        <p:grpSpPr>
          <a:xfrm>
            <a:off x="4636617" y="6067416"/>
            <a:ext cx="2730836" cy="3177700"/>
            <a:chOff x="0" y="0"/>
            <a:chExt cx="698500" cy="812800"/>
          </a:xfrm>
        </p:grpSpPr>
        <p:sp>
          <p:nvSpPr>
            <p:cNvPr id="4" name="Freeform 4"/>
            <p:cNvSpPr/>
            <p:nvPr/>
          </p:nvSpPr>
          <p:spPr>
            <a:xfrm>
              <a:off x="0" y="11228"/>
              <a:ext cx="698500" cy="790344"/>
            </a:xfrm>
            <a:custGeom>
              <a:avLst/>
              <a:gdLst/>
              <a:ahLst/>
              <a:cxnLst/>
              <a:rect l="l" t="t" r="r" b="b"/>
              <a:pathLst>
                <a:path w="698500" h="790344">
                  <a:moveTo>
                    <a:pt x="399790" y="18177"/>
                  </a:moveTo>
                  <a:lnTo>
                    <a:pt x="647960" y="162567"/>
                  </a:lnTo>
                  <a:cubicBezTo>
                    <a:pt x="679250" y="180772"/>
                    <a:pt x="698500" y="214243"/>
                    <a:pt x="698500" y="250444"/>
                  </a:cubicBezTo>
                  <a:lnTo>
                    <a:pt x="698500" y="539900"/>
                  </a:lnTo>
                  <a:cubicBezTo>
                    <a:pt x="698500" y="576101"/>
                    <a:pt x="679250" y="609572"/>
                    <a:pt x="647960" y="627777"/>
                  </a:cubicBezTo>
                  <a:lnTo>
                    <a:pt x="399790" y="772167"/>
                  </a:lnTo>
                  <a:cubicBezTo>
                    <a:pt x="368548" y="790344"/>
                    <a:pt x="329952" y="790344"/>
                    <a:pt x="298710" y="772167"/>
                  </a:cubicBezTo>
                  <a:lnTo>
                    <a:pt x="50540" y="627777"/>
                  </a:lnTo>
                  <a:cubicBezTo>
                    <a:pt x="19250" y="609572"/>
                    <a:pt x="0" y="576101"/>
                    <a:pt x="0" y="539900"/>
                  </a:cubicBezTo>
                  <a:lnTo>
                    <a:pt x="0" y="250444"/>
                  </a:lnTo>
                  <a:cubicBezTo>
                    <a:pt x="0" y="214243"/>
                    <a:pt x="19250" y="180772"/>
                    <a:pt x="50540" y="162567"/>
                  </a:cubicBezTo>
                  <a:lnTo>
                    <a:pt x="298710" y="18177"/>
                  </a:lnTo>
                  <a:cubicBezTo>
                    <a:pt x="329952" y="0"/>
                    <a:pt x="368548" y="0"/>
                    <a:pt x="399790" y="18177"/>
                  </a:cubicBezTo>
                  <a:close/>
                </a:path>
              </a:pathLst>
            </a:custGeom>
            <a:gradFill rotWithShape="1">
              <a:gsLst>
                <a:gs pos="0">
                  <a:srgbClr val="3183ED">
                    <a:alpha val="100000"/>
                  </a:srgbClr>
                </a:gs>
                <a:gs pos="100000">
                  <a:srgbClr val="56CCF2">
                    <a:alpha val="100000"/>
                  </a:srgbClr>
                </a:gs>
              </a:gsLst>
              <a:lin ang="5400000"/>
            </a:gradFill>
            <a:ln w="12700" cap="rnd">
              <a:solidFill>
                <a:srgbClr val="000000"/>
              </a:solidFill>
              <a:prstDash val="solid"/>
              <a:round/>
            </a:ln>
          </p:spPr>
        </p:sp>
      </p:grpSp>
      <p:sp>
        <p:nvSpPr>
          <p:cNvPr id="5" name="Freeform 5"/>
          <p:cNvSpPr/>
          <p:nvPr/>
        </p:nvSpPr>
        <p:spPr>
          <a:xfrm rot="-5400000">
            <a:off x="1989976" y="6890836"/>
            <a:ext cx="3745358" cy="3403594"/>
          </a:xfrm>
          <a:custGeom>
            <a:avLst/>
            <a:gdLst/>
            <a:ahLst/>
            <a:cxnLst/>
            <a:rect l="l" t="t" r="r" b="b"/>
            <a:pathLst>
              <a:path w="3745358" h="3403594">
                <a:moveTo>
                  <a:pt x="0" y="0"/>
                </a:moveTo>
                <a:lnTo>
                  <a:pt x="3745358" y="0"/>
                </a:lnTo>
                <a:lnTo>
                  <a:pt x="3745358" y="3403594"/>
                </a:lnTo>
                <a:lnTo>
                  <a:pt x="0" y="3403594"/>
                </a:lnTo>
                <a:lnTo>
                  <a:pt x="0" y="0"/>
                </a:lnTo>
                <a:close/>
              </a:path>
            </a:pathLst>
          </a:custGeom>
          <a:blipFill>
            <a:blip r:embed="rId2"/>
            <a:stretch>
              <a:fillRect/>
            </a:stretch>
          </a:blipFill>
        </p:spPr>
      </p:sp>
      <p:grpSp>
        <p:nvGrpSpPr>
          <p:cNvPr id="6" name="Group 6"/>
          <p:cNvGrpSpPr/>
          <p:nvPr/>
        </p:nvGrpSpPr>
        <p:grpSpPr>
          <a:xfrm>
            <a:off x="2152166" y="6719954"/>
            <a:ext cx="2953310" cy="3436579"/>
            <a:chOff x="0" y="0"/>
            <a:chExt cx="698500" cy="812800"/>
          </a:xfrm>
        </p:grpSpPr>
        <p:sp>
          <p:nvSpPr>
            <p:cNvPr id="7" name="Freeform 7"/>
            <p:cNvSpPr/>
            <p:nvPr/>
          </p:nvSpPr>
          <p:spPr>
            <a:xfrm>
              <a:off x="0" y="10382"/>
              <a:ext cx="698500" cy="792035"/>
            </a:xfrm>
            <a:custGeom>
              <a:avLst/>
              <a:gdLst/>
              <a:ahLst/>
              <a:cxnLst/>
              <a:rect l="l" t="t" r="r" b="b"/>
              <a:pathLst>
                <a:path w="698500" h="792035">
                  <a:moveTo>
                    <a:pt x="395983" y="16808"/>
                  </a:moveTo>
                  <a:lnTo>
                    <a:pt x="651767" y="165628"/>
                  </a:lnTo>
                  <a:cubicBezTo>
                    <a:pt x="680700" y="182462"/>
                    <a:pt x="698500" y="213411"/>
                    <a:pt x="698500" y="246885"/>
                  </a:cubicBezTo>
                  <a:lnTo>
                    <a:pt x="698500" y="545151"/>
                  </a:lnTo>
                  <a:cubicBezTo>
                    <a:pt x="698500" y="578625"/>
                    <a:pt x="680700" y="609574"/>
                    <a:pt x="651767" y="626408"/>
                  </a:cubicBezTo>
                  <a:lnTo>
                    <a:pt x="395983" y="775228"/>
                  </a:lnTo>
                  <a:cubicBezTo>
                    <a:pt x="367095" y="792036"/>
                    <a:pt x="331405" y="792036"/>
                    <a:pt x="302517" y="775228"/>
                  </a:cubicBezTo>
                  <a:lnTo>
                    <a:pt x="46733" y="626408"/>
                  </a:lnTo>
                  <a:cubicBezTo>
                    <a:pt x="17800" y="609574"/>
                    <a:pt x="0" y="578625"/>
                    <a:pt x="0" y="545151"/>
                  </a:cubicBezTo>
                  <a:lnTo>
                    <a:pt x="0" y="246885"/>
                  </a:lnTo>
                  <a:cubicBezTo>
                    <a:pt x="0" y="213411"/>
                    <a:pt x="17800" y="182462"/>
                    <a:pt x="46733" y="165628"/>
                  </a:cubicBezTo>
                  <a:lnTo>
                    <a:pt x="302517" y="16808"/>
                  </a:lnTo>
                  <a:cubicBezTo>
                    <a:pt x="331405" y="0"/>
                    <a:pt x="367095" y="0"/>
                    <a:pt x="395983" y="16808"/>
                  </a:cubicBezTo>
                  <a:close/>
                </a:path>
              </a:pathLst>
            </a:custGeom>
            <a:gradFill rotWithShape="1">
              <a:gsLst>
                <a:gs pos="0">
                  <a:srgbClr val="FFB613">
                    <a:alpha val="100000"/>
                  </a:srgbClr>
                </a:gs>
                <a:gs pos="100000">
                  <a:srgbClr val="FFE42F">
                    <a:alpha val="100000"/>
                  </a:srgbClr>
                </a:gs>
              </a:gsLst>
              <a:lin ang="5400000"/>
            </a:gradFill>
            <a:ln w="12700" cap="rnd">
              <a:solidFill>
                <a:srgbClr val="000000"/>
              </a:solidFill>
              <a:prstDash val="solid"/>
              <a:round/>
            </a:ln>
          </p:spPr>
        </p:sp>
      </p:grpSp>
      <p:sp>
        <p:nvSpPr>
          <p:cNvPr id="8" name="Freeform 8"/>
          <p:cNvSpPr/>
          <p:nvPr/>
        </p:nvSpPr>
        <p:spPr>
          <a:xfrm rot="-5400000">
            <a:off x="-1404407" y="7550586"/>
            <a:ext cx="4653017" cy="4228429"/>
          </a:xfrm>
          <a:custGeom>
            <a:avLst/>
            <a:gdLst/>
            <a:ahLst/>
            <a:cxnLst/>
            <a:rect l="l" t="t" r="r" b="b"/>
            <a:pathLst>
              <a:path w="4653017" h="4228429">
                <a:moveTo>
                  <a:pt x="0" y="0"/>
                </a:moveTo>
                <a:lnTo>
                  <a:pt x="4653016" y="0"/>
                </a:lnTo>
                <a:lnTo>
                  <a:pt x="4653016" y="4228429"/>
                </a:lnTo>
                <a:lnTo>
                  <a:pt x="0" y="4228429"/>
                </a:lnTo>
                <a:lnTo>
                  <a:pt x="0" y="0"/>
                </a:lnTo>
                <a:close/>
              </a:path>
            </a:pathLst>
          </a:custGeom>
          <a:blipFill>
            <a:blip r:embed="rId2"/>
            <a:stretch>
              <a:fillRect/>
            </a:stretch>
          </a:blipFill>
        </p:spPr>
      </p:sp>
      <p:grpSp>
        <p:nvGrpSpPr>
          <p:cNvPr id="9" name="Group 9"/>
          <p:cNvGrpSpPr/>
          <p:nvPr/>
        </p:nvGrpSpPr>
        <p:grpSpPr>
          <a:xfrm>
            <a:off x="-799820" y="7273709"/>
            <a:ext cx="3426459" cy="3987153"/>
            <a:chOff x="0" y="0"/>
            <a:chExt cx="698500" cy="812800"/>
          </a:xfrm>
        </p:grpSpPr>
        <p:sp>
          <p:nvSpPr>
            <p:cNvPr id="10" name="Freeform 10"/>
            <p:cNvSpPr/>
            <p:nvPr/>
          </p:nvSpPr>
          <p:spPr>
            <a:xfrm>
              <a:off x="0" y="8949"/>
              <a:ext cx="698500" cy="794903"/>
            </a:xfrm>
            <a:custGeom>
              <a:avLst/>
              <a:gdLst/>
              <a:ahLst/>
              <a:cxnLst/>
              <a:rect l="l" t="t" r="r" b="b"/>
              <a:pathLst>
                <a:path w="698500" h="794903">
                  <a:moveTo>
                    <a:pt x="389530" y="14486"/>
                  </a:moveTo>
                  <a:lnTo>
                    <a:pt x="658220" y="170816"/>
                  </a:lnTo>
                  <a:cubicBezTo>
                    <a:pt x="683158" y="185325"/>
                    <a:pt x="698500" y="212000"/>
                    <a:pt x="698500" y="240852"/>
                  </a:cubicBezTo>
                  <a:lnTo>
                    <a:pt x="698500" y="554050"/>
                  </a:lnTo>
                  <a:cubicBezTo>
                    <a:pt x="698500" y="582902"/>
                    <a:pt x="683158" y="609577"/>
                    <a:pt x="658220" y="624086"/>
                  </a:cubicBezTo>
                  <a:lnTo>
                    <a:pt x="389530" y="780416"/>
                  </a:lnTo>
                  <a:cubicBezTo>
                    <a:pt x="364630" y="794902"/>
                    <a:pt x="333870" y="794902"/>
                    <a:pt x="308970" y="780416"/>
                  </a:cubicBezTo>
                  <a:lnTo>
                    <a:pt x="40280" y="624086"/>
                  </a:lnTo>
                  <a:cubicBezTo>
                    <a:pt x="15342" y="609577"/>
                    <a:pt x="0" y="582902"/>
                    <a:pt x="0" y="554050"/>
                  </a:cubicBezTo>
                  <a:lnTo>
                    <a:pt x="0" y="240852"/>
                  </a:lnTo>
                  <a:cubicBezTo>
                    <a:pt x="0" y="212000"/>
                    <a:pt x="15342" y="185325"/>
                    <a:pt x="40280" y="170816"/>
                  </a:cubicBezTo>
                  <a:lnTo>
                    <a:pt x="308970" y="14486"/>
                  </a:lnTo>
                  <a:cubicBezTo>
                    <a:pt x="333870" y="0"/>
                    <a:pt x="364630" y="0"/>
                    <a:pt x="389530" y="14486"/>
                  </a:cubicBezTo>
                  <a:close/>
                </a:path>
              </a:pathLst>
            </a:custGeom>
            <a:gradFill rotWithShape="1">
              <a:gsLst>
                <a:gs pos="0">
                  <a:srgbClr val="3183ED">
                    <a:alpha val="100000"/>
                  </a:srgbClr>
                </a:gs>
                <a:gs pos="100000">
                  <a:srgbClr val="56CCF2">
                    <a:alpha val="100000"/>
                  </a:srgbClr>
                </a:gs>
              </a:gsLst>
              <a:lin ang="5400000"/>
            </a:gradFill>
            <a:ln w="12700" cap="rnd">
              <a:solidFill>
                <a:srgbClr val="000000"/>
              </a:solidFill>
              <a:prstDash val="solid"/>
              <a:round/>
            </a:ln>
          </p:spPr>
        </p:sp>
      </p:grpSp>
      <p:sp>
        <p:nvSpPr>
          <p:cNvPr id="11" name="Freeform 11"/>
          <p:cNvSpPr/>
          <p:nvPr/>
        </p:nvSpPr>
        <p:spPr>
          <a:xfrm>
            <a:off x="15265" y="8445715"/>
            <a:ext cx="2162976" cy="1519491"/>
          </a:xfrm>
          <a:custGeom>
            <a:avLst/>
            <a:gdLst/>
            <a:ahLst/>
            <a:cxnLst/>
            <a:rect l="l" t="t" r="r" b="b"/>
            <a:pathLst>
              <a:path w="2162976" h="1519491">
                <a:moveTo>
                  <a:pt x="0" y="0"/>
                </a:moveTo>
                <a:lnTo>
                  <a:pt x="2162977" y="0"/>
                </a:lnTo>
                <a:lnTo>
                  <a:pt x="2162977" y="1519491"/>
                </a:lnTo>
                <a:lnTo>
                  <a:pt x="0" y="151949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2" name="Freeform 12"/>
          <p:cNvSpPr/>
          <p:nvPr/>
        </p:nvSpPr>
        <p:spPr>
          <a:xfrm>
            <a:off x="2873316" y="7693560"/>
            <a:ext cx="1528514" cy="1538128"/>
          </a:xfrm>
          <a:custGeom>
            <a:avLst/>
            <a:gdLst/>
            <a:ahLst/>
            <a:cxnLst/>
            <a:rect l="l" t="t" r="r" b="b"/>
            <a:pathLst>
              <a:path w="1528514" h="1538128">
                <a:moveTo>
                  <a:pt x="0" y="0"/>
                </a:moveTo>
                <a:lnTo>
                  <a:pt x="1528515" y="0"/>
                </a:lnTo>
                <a:lnTo>
                  <a:pt x="1528515" y="1538127"/>
                </a:lnTo>
                <a:lnTo>
                  <a:pt x="0" y="1538127"/>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13" name="Freeform 13"/>
          <p:cNvSpPr/>
          <p:nvPr/>
        </p:nvSpPr>
        <p:spPr>
          <a:xfrm>
            <a:off x="5285115" y="6876405"/>
            <a:ext cx="1552565" cy="1552565"/>
          </a:xfrm>
          <a:custGeom>
            <a:avLst/>
            <a:gdLst/>
            <a:ahLst/>
            <a:cxnLst/>
            <a:rect l="l" t="t" r="r" b="b"/>
            <a:pathLst>
              <a:path w="1552565" h="1552565">
                <a:moveTo>
                  <a:pt x="0" y="0"/>
                </a:moveTo>
                <a:lnTo>
                  <a:pt x="1552565" y="0"/>
                </a:lnTo>
                <a:lnTo>
                  <a:pt x="1552565" y="1552565"/>
                </a:lnTo>
                <a:lnTo>
                  <a:pt x="0" y="1552565"/>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14" name="TextBox 14"/>
          <p:cNvSpPr txBox="1"/>
          <p:nvPr/>
        </p:nvSpPr>
        <p:spPr>
          <a:xfrm>
            <a:off x="913409" y="1613535"/>
            <a:ext cx="7056567" cy="3529965"/>
          </a:xfrm>
          <a:prstGeom prst="rect">
            <a:avLst/>
          </a:prstGeom>
        </p:spPr>
        <p:txBody>
          <a:bodyPr lIns="0" tIns="0" rIns="0" bIns="0" rtlCol="0" anchor="t">
            <a:spAutoFit/>
          </a:bodyPr>
          <a:lstStyle/>
          <a:p>
            <a:pPr algn="l">
              <a:lnSpc>
                <a:spcPts val="9179"/>
              </a:lnSpc>
            </a:pPr>
            <a:r>
              <a:rPr lang="en-US" sz="8499" spc="-212">
                <a:solidFill>
                  <a:srgbClr val="00157C"/>
                </a:solidFill>
                <a:latin typeface="Barlow Bold"/>
                <a:ea typeface="Barlow Bold"/>
                <a:cs typeface="Barlow Bold"/>
                <a:sym typeface="Barlow Bold"/>
              </a:rPr>
              <a:t>Manfaat</a:t>
            </a:r>
          </a:p>
          <a:p>
            <a:pPr algn="l">
              <a:lnSpc>
                <a:spcPts val="9179"/>
              </a:lnSpc>
            </a:pPr>
            <a:r>
              <a:rPr lang="en-US" sz="8499" spc="-212">
                <a:solidFill>
                  <a:srgbClr val="00157C"/>
                </a:solidFill>
                <a:latin typeface="Barlow Bold"/>
                <a:ea typeface="Barlow Bold"/>
                <a:cs typeface="Barlow Bold"/>
                <a:sym typeface="Barlow Bold"/>
              </a:rPr>
              <a:t>Implementasi</a:t>
            </a:r>
          </a:p>
          <a:p>
            <a:pPr marL="0" lvl="0" indent="0" algn="l">
              <a:lnSpc>
                <a:spcPts val="9179"/>
              </a:lnSpc>
            </a:pPr>
            <a:r>
              <a:rPr lang="en-US" sz="8499" spc="-212">
                <a:solidFill>
                  <a:srgbClr val="00157C"/>
                </a:solidFill>
                <a:latin typeface="Barlow Bold"/>
                <a:ea typeface="Barlow Bold"/>
                <a:cs typeface="Barlow Bold"/>
                <a:sym typeface="Barlow Bold"/>
              </a:rPr>
              <a:t>e-Business</a:t>
            </a:r>
          </a:p>
        </p:txBody>
      </p:sp>
      <p:sp>
        <p:nvSpPr>
          <p:cNvPr id="15" name="TextBox 15"/>
          <p:cNvSpPr txBox="1"/>
          <p:nvPr/>
        </p:nvSpPr>
        <p:spPr>
          <a:xfrm>
            <a:off x="8060890" y="2364477"/>
            <a:ext cx="9446060" cy="7168386"/>
          </a:xfrm>
          <a:prstGeom prst="rect">
            <a:avLst/>
          </a:prstGeom>
        </p:spPr>
        <p:txBody>
          <a:bodyPr lIns="0" tIns="0" rIns="0" bIns="0" rtlCol="0" anchor="t">
            <a:spAutoFit/>
          </a:bodyPr>
          <a:lstStyle/>
          <a:p>
            <a:pPr algn="l">
              <a:lnSpc>
                <a:spcPts val="4107"/>
              </a:lnSpc>
            </a:pPr>
            <a:r>
              <a:rPr lang="en-US" sz="2459" spc="-46">
                <a:solidFill>
                  <a:srgbClr val="000000"/>
                </a:solidFill>
                <a:latin typeface="Clear Sans"/>
                <a:ea typeface="Clear Sans"/>
                <a:cs typeface="Clear Sans"/>
                <a:sym typeface="Clear Sans"/>
              </a:rPr>
              <a:t>•</a:t>
            </a:r>
            <a:r>
              <a:rPr lang="en-US" sz="2459" spc="-46">
                <a:solidFill>
                  <a:srgbClr val="000000"/>
                </a:solidFill>
                <a:latin typeface="Clear Sans Bold"/>
                <a:ea typeface="Clear Sans Bold"/>
                <a:cs typeface="Clear Sans Bold"/>
                <a:sym typeface="Clear Sans Bold"/>
              </a:rPr>
              <a:t>Meningkatkan </a:t>
            </a:r>
            <a:r>
              <a:rPr lang="en-US" sz="2459" spc="-46">
                <a:solidFill>
                  <a:srgbClr val="000000"/>
                </a:solidFill>
                <a:latin typeface="Clear Sans"/>
                <a:ea typeface="Clear Sans"/>
                <a:cs typeface="Clear Sans"/>
                <a:sym typeface="Clear Sans"/>
              </a:rPr>
              <a:t>kinerja dari operasional perusahaan</a:t>
            </a:r>
          </a:p>
          <a:p>
            <a:pPr algn="l">
              <a:lnSpc>
                <a:spcPts val="4107"/>
              </a:lnSpc>
            </a:pPr>
            <a:r>
              <a:rPr lang="en-US" sz="2459" spc="-46">
                <a:solidFill>
                  <a:srgbClr val="000000"/>
                </a:solidFill>
                <a:latin typeface="Clear Sans"/>
                <a:ea typeface="Clear Sans"/>
                <a:cs typeface="Clear Sans"/>
                <a:sym typeface="Clear Sans"/>
              </a:rPr>
              <a:t>•</a:t>
            </a:r>
            <a:r>
              <a:rPr lang="en-US" sz="2459" spc="-46">
                <a:solidFill>
                  <a:srgbClr val="000000"/>
                </a:solidFill>
                <a:latin typeface="Clear Sans Bold"/>
                <a:ea typeface="Clear Sans Bold"/>
                <a:cs typeface="Clear Sans Bold"/>
                <a:sym typeface="Clear Sans Bold"/>
              </a:rPr>
              <a:t>Meningkatkan</a:t>
            </a:r>
            <a:r>
              <a:rPr lang="en-US" sz="2459" spc="-46">
                <a:solidFill>
                  <a:srgbClr val="000000"/>
                </a:solidFill>
                <a:latin typeface="Clear Sans"/>
                <a:ea typeface="Clear Sans"/>
                <a:cs typeface="Clear Sans"/>
                <a:sym typeface="Clear Sans"/>
              </a:rPr>
              <a:t> peluang akses baik ke pasar, pemasok dan pendanaan yang sangat luas</a:t>
            </a:r>
          </a:p>
          <a:p>
            <a:pPr algn="l">
              <a:lnSpc>
                <a:spcPts val="4107"/>
              </a:lnSpc>
            </a:pPr>
            <a:r>
              <a:rPr lang="en-US" sz="2459" spc="-46">
                <a:solidFill>
                  <a:srgbClr val="000000"/>
                </a:solidFill>
                <a:latin typeface="Clear Sans"/>
                <a:ea typeface="Clear Sans"/>
                <a:cs typeface="Clear Sans"/>
                <a:sym typeface="Clear Sans"/>
              </a:rPr>
              <a:t>•</a:t>
            </a:r>
            <a:r>
              <a:rPr lang="en-US" sz="2459" spc="-46">
                <a:solidFill>
                  <a:srgbClr val="000000"/>
                </a:solidFill>
                <a:latin typeface="Clear Sans Bold"/>
                <a:ea typeface="Clear Sans Bold"/>
                <a:cs typeface="Clear Sans Bold"/>
                <a:sym typeface="Clear Sans Bold"/>
              </a:rPr>
              <a:t>Meningkatkan</a:t>
            </a:r>
            <a:r>
              <a:rPr lang="en-US" sz="2459" spc="-46">
                <a:solidFill>
                  <a:srgbClr val="000000"/>
                </a:solidFill>
                <a:latin typeface="Clear Sans"/>
                <a:ea typeface="Clear Sans"/>
                <a:cs typeface="Clear Sans"/>
                <a:sym typeface="Clear Sans"/>
              </a:rPr>
              <a:t> keefektifan dan keefisienan perusahaan</a:t>
            </a:r>
          </a:p>
          <a:p>
            <a:pPr algn="l">
              <a:lnSpc>
                <a:spcPts val="4107"/>
              </a:lnSpc>
            </a:pPr>
            <a:r>
              <a:rPr lang="en-US" sz="2459" spc="-46">
                <a:solidFill>
                  <a:srgbClr val="000000"/>
                </a:solidFill>
                <a:latin typeface="Clear Sans Bold"/>
                <a:ea typeface="Clear Sans Bold"/>
                <a:cs typeface="Clear Sans Bold"/>
                <a:sym typeface="Clear Sans Bold"/>
              </a:rPr>
              <a:t>•Mempermudah</a:t>
            </a:r>
            <a:r>
              <a:rPr lang="en-US" sz="2459" spc="-46">
                <a:solidFill>
                  <a:srgbClr val="000000"/>
                </a:solidFill>
                <a:latin typeface="Clear Sans"/>
                <a:ea typeface="Clear Sans"/>
                <a:cs typeface="Clear Sans"/>
                <a:sym typeface="Clear Sans"/>
              </a:rPr>
              <a:t> dalam pengelolaan asset perusahaan</a:t>
            </a:r>
          </a:p>
          <a:p>
            <a:pPr algn="l">
              <a:lnSpc>
                <a:spcPts val="4107"/>
              </a:lnSpc>
            </a:pPr>
            <a:r>
              <a:rPr lang="en-US" sz="2459" spc="-46">
                <a:solidFill>
                  <a:srgbClr val="000000"/>
                </a:solidFill>
                <a:latin typeface="Clear Sans Bold"/>
                <a:ea typeface="Clear Sans Bold"/>
                <a:cs typeface="Clear Sans Bold"/>
                <a:sym typeface="Clear Sans Bold"/>
              </a:rPr>
              <a:t>•Meningkatkan</a:t>
            </a:r>
            <a:r>
              <a:rPr lang="en-US" sz="2459" spc="-46">
                <a:solidFill>
                  <a:srgbClr val="000000"/>
                </a:solidFill>
                <a:latin typeface="Clear Sans"/>
                <a:ea typeface="Clear Sans"/>
                <a:cs typeface="Clear Sans"/>
                <a:sym typeface="Clear Sans"/>
              </a:rPr>
              <a:t> layanan kepada pelanggan agar terus berkualitas</a:t>
            </a:r>
          </a:p>
          <a:p>
            <a:pPr algn="l">
              <a:lnSpc>
                <a:spcPts val="4107"/>
              </a:lnSpc>
            </a:pPr>
            <a:r>
              <a:rPr lang="en-US" sz="2459" spc="-46">
                <a:solidFill>
                  <a:srgbClr val="000000"/>
                </a:solidFill>
                <a:latin typeface="Clear Sans"/>
                <a:ea typeface="Clear Sans"/>
                <a:cs typeface="Clear Sans"/>
                <a:sym typeface="Clear Sans"/>
              </a:rPr>
              <a:t>•</a:t>
            </a:r>
            <a:r>
              <a:rPr lang="en-US" sz="2459" spc="-46">
                <a:solidFill>
                  <a:srgbClr val="000000"/>
                </a:solidFill>
                <a:latin typeface="Clear Sans Bold"/>
                <a:ea typeface="Clear Sans Bold"/>
                <a:cs typeface="Clear Sans Bold"/>
                <a:sym typeface="Clear Sans Bold"/>
              </a:rPr>
              <a:t>Meningkatkan</a:t>
            </a:r>
            <a:r>
              <a:rPr lang="en-US" sz="2459" spc="-46">
                <a:solidFill>
                  <a:srgbClr val="000000"/>
                </a:solidFill>
                <a:latin typeface="Clear Sans"/>
                <a:ea typeface="Clear Sans"/>
                <a:cs typeface="Clear Sans"/>
                <a:sym typeface="Clear Sans"/>
              </a:rPr>
              <a:t> komunikasi semua stakeholders</a:t>
            </a:r>
          </a:p>
          <a:p>
            <a:pPr algn="l">
              <a:lnSpc>
                <a:spcPts val="4107"/>
              </a:lnSpc>
            </a:pPr>
            <a:r>
              <a:rPr lang="en-US" sz="2459" spc="-46">
                <a:solidFill>
                  <a:srgbClr val="000000"/>
                </a:solidFill>
                <a:latin typeface="Clear Sans"/>
                <a:ea typeface="Clear Sans"/>
                <a:cs typeface="Clear Sans"/>
                <a:sym typeface="Clear Sans"/>
              </a:rPr>
              <a:t>•</a:t>
            </a:r>
            <a:r>
              <a:rPr lang="en-US" sz="2459" spc="-46">
                <a:solidFill>
                  <a:srgbClr val="000000"/>
                </a:solidFill>
                <a:latin typeface="Clear Sans Bold"/>
                <a:ea typeface="Clear Sans Bold"/>
                <a:cs typeface="Clear Sans Bold"/>
                <a:sym typeface="Clear Sans Bold"/>
              </a:rPr>
              <a:t>Mengatasi</a:t>
            </a:r>
            <a:r>
              <a:rPr lang="en-US" sz="2459" spc="-46">
                <a:solidFill>
                  <a:srgbClr val="000000"/>
                </a:solidFill>
                <a:latin typeface="Clear Sans"/>
                <a:ea typeface="Clear Sans"/>
                <a:cs typeface="Clear Sans"/>
                <a:sym typeface="Clear Sans"/>
              </a:rPr>
              <a:t> segala kesenjangan digital</a:t>
            </a:r>
          </a:p>
          <a:p>
            <a:pPr algn="l">
              <a:lnSpc>
                <a:spcPts val="4107"/>
              </a:lnSpc>
            </a:pPr>
            <a:r>
              <a:rPr lang="en-US" sz="2459" spc="-46">
                <a:solidFill>
                  <a:srgbClr val="000000"/>
                </a:solidFill>
                <a:latin typeface="Clear Sans Bold"/>
                <a:ea typeface="Clear Sans Bold"/>
                <a:cs typeface="Clear Sans Bold"/>
                <a:sym typeface="Clear Sans Bold"/>
              </a:rPr>
              <a:t>•Memanfaatkan</a:t>
            </a:r>
            <a:r>
              <a:rPr lang="en-US" sz="2459" spc="-46">
                <a:solidFill>
                  <a:srgbClr val="000000"/>
                </a:solidFill>
                <a:latin typeface="Clear Sans"/>
                <a:ea typeface="Clear Sans"/>
                <a:cs typeface="Clear Sans"/>
                <a:sym typeface="Clear Sans"/>
              </a:rPr>
              <a:t> media untuk mempromosikan kompetensi perusahaan</a:t>
            </a:r>
          </a:p>
          <a:p>
            <a:pPr algn="l">
              <a:lnSpc>
                <a:spcPts val="4107"/>
              </a:lnSpc>
            </a:pPr>
            <a:r>
              <a:rPr lang="en-US" sz="2459" spc="-46">
                <a:solidFill>
                  <a:srgbClr val="000000"/>
                </a:solidFill>
                <a:latin typeface="Clear Sans Bold"/>
                <a:ea typeface="Clear Sans Bold"/>
                <a:cs typeface="Clear Sans Bold"/>
                <a:sym typeface="Clear Sans Bold"/>
              </a:rPr>
              <a:t>•Memperlancar proses transaksi bisnis</a:t>
            </a:r>
          </a:p>
          <a:p>
            <a:pPr algn="l">
              <a:lnSpc>
                <a:spcPts val="4107"/>
              </a:lnSpc>
            </a:pPr>
            <a:r>
              <a:rPr lang="en-US" sz="2459" spc="-46">
                <a:solidFill>
                  <a:srgbClr val="000000"/>
                </a:solidFill>
                <a:latin typeface="Clear Sans Bold"/>
                <a:ea typeface="Clear Sans Bold"/>
                <a:cs typeface="Clear Sans Bold"/>
                <a:sym typeface="Clear Sans Bold"/>
              </a:rPr>
              <a:t>•Merupakan salah satu sarana</a:t>
            </a:r>
            <a:r>
              <a:rPr lang="en-US" sz="2459" spc="-46">
                <a:solidFill>
                  <a:srgbClr val="000000"/>
                </a:solidFill>
                <a:latin typeface="Clear Sans"/>
                <a:ea typeface="Clear Sans"/>
                <a:cs typeface="Clear Sans"/>
                <a:sym typeface="Clear Sans"/>
              </a:rPr>
              <a:t> dari penyebaran informasi dengan secara luas melalui internet</a:t>
            </a:r>
          </a:p>
          <a:p>
            <a:pPr marL="0" lvl="0" indent="0" algn="l">
              <a:lnSpc>
                <a:spcPts val="4107"/>
              </a:lnSpc>
            </a:pPr>
            <a:endParaRPr lang="en-US" sz="2459" spc="-46">
              <a:solidFill>
                <a:srgbClr val="000000"/>
              </a:solidFill>
              <a:latin typeface="Clear Sans"/>
              <a:ea typeface="Clear Sans"/>
              <a:cs typeface="Clear Sans"/>
              <a:sym typeface="Clear Sans"/>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FFFF">
                <a:alpha val="100000"/>
              </a:srgbClr>
            </a:gs>
            <a:gs pos="100000">
              <a:srgbClr val="E6E6E6">
                <a:alpha val="100000"/>
              </a:srgbClr>
            </a:gs>
          </a:gsLst>
          <a:path path="circle">
            <a:fillToRect l="50000" t="50000" r="50000" b="50000"/>
          </a:path>
        </a:gradFill>
        <a:effectLst/>
      </p:bgPr>
    </p:bg>
    <p:spTree>
      <p:nvGrpSpPr>
        <p:cNvPr id="1" name=""/>
        <p:cNvGrpSpPr/>
        <p:nvPr/>
      </p:nvGrpSpPr>
      <p:grpSpPr>
        <a:xfrm>
          <a:off x="0" y="0"/>
          <a:ext cx="0" cy="0"/>
          <a:chOff x="0" y="0"/>
          <a:chExt cx="0" cy="0"/>
        </a:xfrm>
      </p:grpSpPr>
      <p:sp>
        <p:nvSpPr>
          <p:cNvPr id="2" name="Freeform 2"/>
          <p:cNvSpPr/>
          <p:nvPr/>
        </p:nvSpPr>
        <p:spPr>
          <a:xfrm rot="-5400000" flipH="1">
            <a:off x="11659873" y="-219018"/>
            <a:ext cx="8112943" cy="7119108"/>
          </a:xfrm>
          <a:custGeom>
            <a:avLst/>
            <a:gdLst/>
            <a:ahLst/>
            <a:cxnLst/>
            <a:rect l="l" t="t" r="r" b="b"/>
            <a:pathLst>
              <a:path w="8112943" h="7119108">
                <a:moveTo>
                  <a:pt x="8112943" y="0"/>
                </a:moveTo>
                <a:lnTo>
                  <a:pt x="0" y="0"/>
                </a:lnTo>
                <a:lnTo>
                  <a:pt x="0" y="7119108"/>
                </a:lnTo>
                <a:lnTo>
                  <a:pt x="8112943" y="7119108"/>
                </a:lnTo>
                <a:lnTo>
                  <a:pt x="8112943" y="0"/>
                </a:lnTo>
                <a:close/>
              </a:path>
            </a:pathLst>
          </a:custGeom>
          <a:blipFill>
            <a:blip r:embed="rId2"/>
            <a:stretch>
              <a:fillRect/>
            </a:stretch>
          </a:blipFill>
        </p:spPr>
      </p:sp>
      <p:sp>
        <p:nvSpPr>
          <p:cNvPr id="3" name="Freeform 3"/>
          <p:cNvSpPr/>
          <p:nvPr/>
        </p:nvSpPr>
        <p:spPr>
          <a:xfrm rot="-5400000">
            <a:off x="11899348" y="3676408"/>
            <a:ext cx="8565323" cy="7783737"/>
          </a:xfrm>
          <a:custGeom>
            <a:avLst/>
            <a:gdLst/>
            <a:ahLst/>
            <a:cxnLst/>
            <a:rect l="l" t="t" r="r" b="b"/>
            <a:pathLst>
              <a:path w="8565323" h="7783737">
                <a:moveTo>
                  <a:pt x="0" y="0"/>
                </a:moveTo>
                <a:lnTo>
                  <a:pt x="8565322" y="0"/>
                </a:lnTo>
                <a:lnTo>
                  <a:pt x="8565322" y="7783737"/>
                </a:lnTo>
                <a:lnTo>
                  <a:pt x="0" y="7783737"/>
                </a:lnTo>
                <a:lnTo>
                  <a:pt x="0" y="0"/>
                </a:lnTo>
                <a:close/>
              </a:path>
            </a:pathLst>
          </a:custGeom>
          <a:blipFill>
            <a:blip r:embed="rId3"/>
            <a:stretch>
              <a:fillRect/>
            </a:stretch>
          </a:blipFill>
        </p:spPr>
      </p:sp>
      <p:grpSp>
        <p:nvGrpSpPr>
          <p:cNvPr id="4" name="Group 4"/>
          <p:cNvGrpSpPr/>
          <p:nvPr/>
        </p:nvGrpSpPr>
        <p:grpSpPr>
          <a:xfrm>
            <a:off x="12770032" y="3285615"/>
            <a:ext cx="7066457" cy="8222786"/>
            <a:chOff x="0" y="0"/>
            <a:chExt cx="698500" cy="812800"/>
          </a:xfrm>
        </p:grpSpPr>
        <p:sp>
          <p:nvSpPr>
            <p:cNvPr id="5" name="Freeform 5"/>
            <p:cNvSpPr/>
            <p:nvPr/>
          </p:nvSpPr>
          <p:spPr>
            <a:xfrm>
              <a:off x="0" y="7593"/>
              <a:ext cx="698500" cy="797613"/>
            </a:xfrm>
            <a:custGeom>
              <a:avLst/>
              <a:gdLst/>
              <a:ahLst/>
              <a:cxnLst/>
              <a:rect l="l" t="t" r="r" b="b"/>
              <a:pathLst>
                <a:path w="698500" h="797613">
                  <a:moveTo>
                    <a:pt x="383430" y="12293"/>
                  </a:moveTo>
                  <a:lnTo>
                    <a:pt x="664320" y="175721"/>
                  </a:lnTo>
                  <a:cubicBezTo>
                    <a:pt x="685482" y="188033"/>
                    <a:pt x="698500" y="210668"/>
                    <a:pt x="698500" y="235151"/>
                  </a:cubicBezTo>
                  <a:lnTo>
                    <a:pt x="698500" y="562463"/>
                  </a:lnTo>
                  <a:cubicBezTo>
                    <a:pt x="698500" y="586946"/>
                    <a:pt x="685482" y="609581"/>
                    <a:pt x="664320" y="621893"/>
                  </a:cubicBezTo>
                  <a:lnTo>
                    <a:pt x="383430" y="785321"/>
                  </a:lnTo>
                  <a:cubicBezTo>
                    <a:pt x="362301" y="797614"/>
                    <a:pt x="336199" y="797614"/>
                    <a:pt x="315070" y="785321"/>
                  </a:cubicBezTo>
                  <a:lnTo>
                    <a:pt x="34180" y="621893"/>
                  </a:lnTo>
                  <a:cubicBezTo>
                    <a:pt x="13018" y="609581"/>
                    <a:pt x="0" y="586946"/>
                    <a:pt x="0" y="562463"/>
                  </a:cubicBezTo>
                  <a:lnTo>
                    <a:pt x="0" y="235151"/>
                  </a:lnTo>
                  <a:cubicBezTo>
                    <a:pt x="0" y="210668"/>
                    <a:pt x="13018" y="188033"/>
                    <a:pt x="34180" y="175721"/>
                  </a:cubicBezTo>
                  <a:lnTo>
                    <a:pt x="315070" y="12293"/>
                  </a:lnTo>
                  <a:cubicBezTo>
                    <a:pt x="336199" y="0"/>
                    <a:pt x="362301" y="0"/>
                    <a:pt x="383430" y="12293"/>
                  </a:cubicBezTo>
                  <a:close/>
                </a:path>
              </a:pathLst>
            </a:custGeom>
            <a:gradFill rotWithShape="1">
              <a:gsLst>
                <a:gs pos="0">
                  <a:srgbClr val="3183ED">
                    <a:alpha val="100000"/>
                  </a:srgbClr>
                </a:gs>
                <a:gs pos="100000">
                  <a:srgbClr val="56CCF2">
                    <a:alpha val="100000"/>
                  </a:srgbClr>
                </a:gs>
              </a:gsLst>
              <a:lin ang="5400000"/>
            </a:gradFill>
            <a:ln w="12700">
              <a:solidFill>
                <a:srgbClr val="000000"/>
              </a:solidFill>
            </a:ln>
          </p:spPr>
        </p:sp>
      </p:grpSp>
      <p:grpSp>
        <p:nvGrpSpPr>
          <p:cNvPr id="6" name="Group 6"/>
          <p:cNvGrpSpPr/>
          <p:nvPr/>
        </p:nvGrpSpPr>
        <p:grpSpPr>
          <a:xfrm>
            <a:off x="13149529" y="3727211"/>
            <a:ext cx="6307463" cy="7339593"/>
            <a:chOff x="0" y="0"/>
            <a:chExt cx="698500" cy="812800"/>
          </a:xfrm>
        </p:grpSpPr>
        <p:sp>
          <p:nvSpPr>
            <p:cNvPr id="7" name="Freeform 7"/>
            <p:cNvSpPr/>
            <p:nvPr/>
          </p:nvSpPr>
          <p:spPr>
            <a:xfrm>
              <a:off x="0" y="8507"/>
              <a:ext cx="698500" cy="795786"/>
            </a:xfrm>
            <a:custGeom>
              <a:avLst/>
              <a:gdLst/>
              <a:ahLst/>
              <a:cxnLst/>
              <a:rect l="l" t="t" r="r" b="b"/>
              <a:pathLst>
                <a:path w="698500" h="795786">
                  <a:moveTo>
                    <a:pt x="387543" y="13772"/>
                  </a:moveTo>
                  <a:lnTo>
                    <a:pt x="660207" y="172414"/>
                  </a:lnTo>
                  <a:cubicBezTo>
                    <a:pt x="683915" y="186207"/>
                    <a:pt x="698500" y="211567"/>
                    <a:pt x="698500" y="238995"/>
                  </a:cubicBezTo>
                  <a:lnTo>
                    <a:pt x="698500" y="556791"/>
                  </a:lnTo>
                  <a:cubicBezTo>
                    <a:pt x="698500" y="584219"/>
                    <a:pt x="683915" y="609579"/>
                    <a:pt x="660207" y="623372"/>
                  </a:cubicBezTo>
                  <a:lnTo>
                    <a:pt x="387543" y="782014"/>
                  </a:lnTo>
                  <a:cubicBezTo>
                    <a:pt x="363872" y="795786"/>
                    <a:pt x="334628" y="795786"/>
                    <a:pt x="310957" y="782014"/>
                  </a:cubicBezTo>
                  <a:lnTo>
                    <a:pt x="38293" y="623372"/>
                  </a:lnTo>
                  <a:cubicBezTo>
                    <a:pt x="14585" y="609579"/>
                    <a:pt x="0" y="584219"/>
                    <a:pt x="0" y="556791"/>
                  </a:cubicBezTo>
                  <a:lnTo>
                    <a:pt x="0" y="238995"/>
                  </a:lnTo>
                  <a:cubicBezTo>
                    <a:pt x="0" y="211567"/>
                    <a:pt x="14585" y="186207"/>
                    <a:pt x="38293" y="172414"/>
                  </a:cubicBezTo>
                  <a:lnTo>
                    <a:pt x="310957" y="13772"/>
                  </a:lnTo>
                  <a:cubicBezTo>
                    <a:pt x="334628" y="0"/>
                    <a:pt x="363872" y="0"/>
                    <a:pt x="387543" y="13772"/>
                  </a:cubicBezTo>
                  <a:close/>
                </a:path>
              </a:pathLst>
            </a:custGeom>
            <a:blipFill>
              <a:blip r:embed="rId4"/>
              <a:stretch>
                <a:fillRect l="-44728" t="-1514" r="-21152" b="-8640"/>
              </a:stretch>
            </a:blipFill>
          </p:spPr>
        </p:sp>
      </p:grpSp>
      <p:sp>
        <p:nvSpPr>
          <p:cNvPr id="8" name="Freeform 8"/>
          <p:cNvSpPr/>
          <p:nvPr/>
        </p:nvSpPr>
        <p:spPr>
          <a:xfrm rot="-5400000">
            <a:off x="10514915" y="-7182"/>
            <a:ext cx="5269227" cy="4788410"/>
          </a:xfrm>
          <a:custGeom>
            <a:avLst/>
            <a:gdLst/>
            <a:ahLst/>
            <a:cxnLst/>
            <a:rect l="l" t="t" r="r" b="b"/>
            <a:pathLst>
              <a:path w="5269227" h="4788410">
                <a:moveTo>
                  <a:pt x="0" y="0"/>
                </a:moveTo>
                <a:lnTo>
                  <a:pt x="5269227" y="0"/>
                </a:lnTo>
                <a:lnTo>
                  <a:pt x="5269227" y="4788410"/>
                </a:lnTo>
                <a:lnTo>
                  <a:pt x="0" y="4788410"/>
                </a:lnTo>
                <a:lnTo>
                  <a:pt x="0" y="0"/>
                </a:lnTo>
                <a:close/>
              </a:path>
            </a:pathLst>
          </a:custGeom>
          <a:blipFill>
            <a:blip r:embed="rId3">
              <a:alphaModFix amt="42000"/>
            </a:blip>
            <a:stretch>
              <a:fillRect/>
            </a:stretch>
          </a:blipFill>
        </p:spPr>
      </p:sp>
      <p:grpSp>
        <p:nvGrpSpPr>
          <p:cNvPr id="9" name="Group 9"/>
          <p:cNvGrpSpPr/>
          <p:nvPr/>
        </p:nvGrpSpPr>
        <p:grpSpPr>
          <a:xfrm>
            <a:off x="10966650" y="177088"/>
            <a:ext cx="4042174" cy="4703620"/>
            <a:chOff x="0" y="0"/>
            <a:chExt cx="698500" cy="812800"/>
          </a:xfrm>
        </p:grpSpPr>
        <p:sp>
          <p:nvSpPr>
            <p:cNvPr id="10" name="Freeform 10"/>
            <p:cNvSpPr/>
            <p:nvPr/>
          </p:nvSpPr>
          <p:spPr>
            <a:xfrm>
              <a:off x="0" y="6005"/>
              <a:ext cx="698500" cy="800790"/>
            </a:xfrm>
            <a:custGeom>
              <a:avLst/>
              <a:gdLst/>
              <a:ahLst/>
              <a:cxnLst/>
              <a:rect l="l" t="t" r="r" b="b"/>
              <a:pathLst>
                <a:path w="698500" h="800790">
                  <a:moveTo>
                    <a:pt x="376281" y="9722"/>
                  </a:moveTo>
                  <a:lnTo>
                    <a:pt x="671469" y="181468"/>
                  </a:lnTo>
                  <a:cubicBezTo>
                    <a:pt x="688205" y="191205"/>
                    <a:pt x="698500" y="209106"/>
                    <a:pt x="698500" y="228468"/>
                  </a:cubicBezTo>
                  <a:lnTo>
                    <a:pt x="698500" y="572322"/>
                  </a:lnTo>
                  <a:cubicBezTo>
                    <a:pt x="698500" y="591684"/>
                    <a:pt x="688205" y="609585"/>
                    <a:pt x="671469" y="619322"/>
                  </a:cubicBezTo>
                  <a:lnTo>
                    <a:pt x="376281" y="791068"/>
                  </a:lnTo>
                  <a:cubicBezTo>
                    <a:pt x="359571" y="800790"/>
                    <a:pt x="338929" y="800790"/>
                    <a:pt x="322219" y="791068"/>
                  </a:cubicBezTo>
                  <a:lnTo>
                    <a:pt x="27031" y="619322"/>
                  </a:lnTo>
                  <a:cubicBezTo>
                    <a:pt x="10295" y="609585"/>
                    <a:pt x="0" y="591684"/>
                    <a:pt x="0" y="572322"/>
                  </a:cubicBezTo>
                  <a:lnTo>
                    <a:pt x="0" y="228468"/>
                  </a:lnTo>
                  <a:cubicBezTo>
                    <a:pt x="0" y="209106"/>
                    <a:pt x="10295" y="191205"/>
                    <a:pt x="27031" y="181468"/>
                  </a:cubicBezTo>
                  <a:lnTo>
                    <a:pt x="322219" y="9722"/>
                  </a:lnTo>
                  <a:cubicBezTo>
                    <a:pt x="338929" y="0"/>
                    <a:pt x="359571" y="0"/>
                    <a:pt x="376281" y="9722"/>
                  </a:cubicBezTo>
                  <a:close/>
                </a:path>
              </a:pathLst>
            </a:custGeom>
            <a:gradFill rotWithShape="1">
              <a:gsLst>
                <a:gs pos="0">
                  <a:srgbClr val="FFB613">
                    <a:alpha val="100000"/>
                  </a:srgbClr>
                </a:gs>
                <a:gs pos="100000">
                  <a:srgbClr val="FFE42F">
                    <a:alpha val="100000"/>
                  </a:srgbClr>
                </a:gs>
              </a:gsLst>
              <a:lin ang="5400000"/>
            </a:gradFill>
            <a:ln w="12700">
              <a:solidFill>
                <a:srgbClr val="000000"/>
              </a:solidFill>
            </a:ln>
          </p:spPr>
        </p:sp>
      </p:grpSp>
      <p:grpSp>
        <p:nvGrpSpPr>
          <p:cNvPr id="11" name="Group 11"/>
          <p:cNvGrpSpPr/>
          <p:nvPr/>
        </p:nvGrpSpPr>
        <p:grpSpPr>
          <a:xfrm>
            <a:off x="11273046" y="548684"/>
            <a:ext cx="3405123" cy="3962325"/>
            <a:chOff x="0" y="0"/>
            <a:chExt cx="698500" cy="812800"/>
          </a:xfrm>
        </p:grpSpPr>
        <p:sp>
          <p:nvSpPr>
            <p:cNvPr id="12" name="Freeform 12"/>
            <p:cNvSpPr/>
            <p:nvPr/>
          </p:nvSpPr>
          <p:spPr>
            <a:xfrm rot="-481875">
              <a:off x="-23821" y="7082"/>
              <a:ext cx="746141" cy="798637"/>
            </a:xfrm>
            <a:custGeom>
              <a:avLst/>
              <a:gdLst/>
              <a:ahLst/>
              <a:cxnLst/>
              <a:rect l="l" t="t" r="r" b="b"/>
              <a:pathLst>
                <a:path w="746141" h="798637">
                  <a:moveTo>
                    <a:pt x="446735" y="10202"/>
                  </a:moveTo>
                  <a:lnTo>
                    <a:pt x="730400" y="233608"/>
                  </a:lnTo>
                  <a:cubicBezTo>
                    <a:pt x="740854" y="241841"/>
                    <a:pt x="746142" y="255012"/>
                    <a:pt x="744282" y="268188"/>
                  </a:cubicBezTo>
                  <a:lnTo>
                    <a:pt x="693509" y="628038"/>
                  </a:lnTo>
                  <a:cubicBezTo>
                    <a:pt x="691650" y="641214"/>
                    <a:pt x="682924" y="652408"/>
                    <a:pt x="670601" y="657427"/>
                  </a:cubicBezTo>
                  <a:lnTo>
                    <a:pt x="336197" y="793625"/>
                  </a:lnTo>
                  <a:cubicBezTo>
                    <a:pt x="323892" y="798636"/>
                    <a:pt x="309844" y="796654"/>
                    <a:pt x="299407" y="788434"/>
                  </a:cubicBezTo>
                  <a:lnTo>
                    <a:pt x="15742" y="565028"/>
                  </a:lnTo>
                  <a:cubicBezTo>
                    <a:pt x="5288" y="556795"/>
                    <a:pt x="0" y="543624"/>
                    <a:pt x="1860" y="530448"/>
                  </a:cubicBezTo>
                  <a:lnTo>
                    <a:pt x="52633" y="170598"/>
                  </a:lnTo>
                  <a:cubicBezTo>
                    <a:pt x="54492" y="157422"/>
                    <a:pt x="63218" y="146228"/>
                    <a:pt x="75541" y="141209"/>
                  </a:cubicBezTo>
                  <a:lnTo>
                    <a:pt x="409945" y="5011"/>
                  </a:lnTo>
                  <a:cubicBezTo>
                    <a:pt x="422250" y="0"/>
                    <a:pt x="436298" y="1982"/>
                    <a:pt x="446735" y="10202"/>
                  </a:cubicBezTo>
                  <a:close/>
                </a:path>
              </a:pathLst>
            </a:custGeom>
            <a:blipFill>
              <a:blip r:embed="rId5"/>
              <a:stretch>
                <a:fillRect l="-354" t="-980" r="-68043" b="-4218"/>
              </a:stretch>
            </a:blipFill>
          </p:spPr>
        </p:sp>
      </p:grpSp>
      <p:sp>
        <p:nvSpPr>
          <p:cNvPr id="13" name="TextBox 13"/>
          <p:cNvSpPr txBox="1"/>
          <p:nvPr/>
        </p:nvSpPr>
        <p:spPr>
          <a:xfrm>
            <a:off x="796605" y="1095375"/>
            <a:ext cx="9949171" cy="1763836"/>
          </a:xfrm>
          <a:prstGeom prst="rect">
            <a:avLst/>
          </a:prstGeom>
        </p:spPr>
        <p:txBody>
          <a:bodyPr lIns="0" tIns="0" rIns="0" bIns="0" rtlCol="0" anchor="t">
            <a:spAutoFit/>
          </a:bodyPr>
          <a:lstStyle/>
          <a:p>
            <a:pPr marL="0" lvl="0" indent="0" algn="l">
              <a:lnSpc>
                <a:spcPts val="6871"/>
              </a:lnSpc>
            </a:pPr>
            <a:r>
              <a:rPr lang="en-US" sz="6362" spc="-159">
                <a:solidFill>
                  <a:srgbClr val="112D4E"/>
                </a:solidFill>
                <a:latin typeface="Barlow Bold"/>
                <a:ea typeface="Barlow Bold"/>
                <a:cs typeface="Barlow Bold"/>
                <a:sym typeface="Barlow Bold"/>
              </a:rPr>
              <a:t>Pengaruh E-Business atas Rantai Nilai</a:t>
            </a:r>
          </a:p>
        </p:txBody>
      </p:sp>
      <p:grpSp>
        <p:nvGrpSpPr>
          <p:cNvPr id="14" name="Group 14"/>
          <p:cNvGrpSpPr/>
          <p:nvPr/>
        </p:nvGrpSpPr>
        <p:grpSpPr>
          <a:xfrm>
            <a:off x="600577" y="7502633"/>
            <a:ext cx="12169455" cy="433978"/>
            <a:chOff x="0" y="0"/>
            <a:chExt cx="16225940" cy="578637"/>
          </a:xfrm>
        </p:grpSpPr>
        <p:grpSp>
          <p:nvGrpSpPr>
            <p:cNvPr id="15" name="Group 15"/>
            <p:cNvGrpSpPr/>
            <p:nvPr/>
          </p:nvGrpSpPr>
          <p:grpSpPr>
            <a:xfrm>
              <a:off x="0" y="102653"/>
              <a:ext cx="373331" cy="373331"/>
              <a:chOff x="0" y="0"/>
              <a:chExt cx="78544" cy="78544"/>
            </a:xfrm>
          </p:grpSpPr>
          <p:sp>
            <p:nvSpPr>
              <p:cNvPr id="16" name="Freeform 16"/>
              <p:cNvSpPr/>
              <p:nvPr/>
            </p:nvSpPr>
            <p:spPr>
              <a:xfrm>
                <a:off x="0" y="0"/>
                <a:ext cx="78544" cy="78544"/>
              </a:xfrm>
              <a:custGeom>
                <a:avLst/>
                <a:gdLst/>
                <a:ahLst/>
                <a:cxnLst/>
                <a:rect l="l" t="t" r="r" b="b"/>
                <a:pathLst>
                  <a:path w="78544" h="78544">
                    <a:moveTo>
                      <a:pt x="0" y="0"/>
                    </a:moveTo>
                    <a:lnTo>
                      <a:pt x="78544" y="0"/>
                    </a:lnTo>
                    <a:lnTo>
                      <a:pt x="78544" y="78544"/>
                    </a:lnTo>
                    <a:lnTo>
                      <a:pt x="0" y="78544"/>
                    </a:lnTo>
                    <a:close/>
                  </a:path>
                </a:pathLst>
              </a:custGeom>
              <a:solidFill>
                <a:srgbClr val="FCC208"/>
              </a:solidFill>
            </p:spPr>
          </p:sp>
          <p:sp>
            <p:nvSpPr>
              <p:cNvPr id="17" name="TextBox 17"/>
              <p:cNvSpPr txBox="1"/>
              <p:nvPr/>
            </p:nvSpPr>
            <p:spPr>
              <a:xfrm>
                <a:off x="0" y="-38100"/>
                <a:ext cx="78544" cy="116644"/>
              </a:xfrm>
              <a:prstGeom prst="rect">
                <a:avLst/>
              </a:prstGeom>
            </p:spPr>
            <p:txBody>
              <a:bodyPr lIns="50800" tIns="50800" rIns="50800" bIns="50800" rtlCol="0" anchor="ctr"/>
              <a:lstStyle/>
              <a:p>
                <a:pPr algn="ctr">
                  <a:lnSpc>
                    <a:spcPts val="2659"/>
                  </a:lnSpc>
                </a:pPr>
                <a:endParaRPr/>
              </a:p>
            </p:txBody>
          </p:sp>
        </p:grpSp>
        <p:sp>
          <p:nvSpPr>
            <p:cNvPr id="18" name="TextBox 18"/>
            <p:cNvSpPr txBox="1"/>
            <p:nvPr/>
          </p:nvSpPr>
          <p:spPr>
            <a:xfrm>
              <a:off x="729123" y="-114300"/>
              <a:ext cx="15496817" cy="692937"/>
            </a:xfrm>
            <a:prstGeom prst="rect">
              <a:avLst/>
            </a:prstGeom>
          </p:spPr>
          <p:txBody>
            <a:bodyPr lIns="0" tIns="0" rIns="0" bIns="0" rtlCol="0" anchor="t">
              <a:spAutoFit/>
            </a:bodyPr>
            <a:lstStyle/>
            <a:p>
              <a:pPr marL="0" lvl="0" indent="0" algn="l">
                <a:lnSpc>
                  <a:spcPts val="4530"/>
                </a:lnSpc>
              </a:pPr>
              <a:r>
                <a:rPr lang="en-US" sz="2867" spc="-54">
                  <a:solidFill>
                    <a:srgbClr val="000000"/>
                  </a:solidFill>
                  <a:latin typeface="Clear Sans"/>
                  <a:ea typeface="Clear Sans"/>
                  <a:cs typeface="Clear Sans"/>
                  <a:sym typeface="Clear Sans"/>
                </a:rPr>
                <a:t>Informasi digunakan untuk negosiasi yang lebih baik mengenai harga</a:t>
              </a:r>
            </a:p>
          </p:txBody>
        </p:sp>
      </p:grpSp>
      <p:grpSp>
        <p:nvGrpSpPr>
          <p:cNvPr id="19" name="Group 19"/>
          <p:cNvGrpSpPr/>
          <p:nvPr/>
        </p:nvGrpSpPr>
        <p:grpSpPr>
          <a:xfrm>
            <a:off x="600577" y="8116779"/>
            <a:ext cx="4550454" cy="433978"/>
            <a:chOff x="0" y="0"/>
            <a:chExt cx="6067273" cy="578637"/>
          </a:xfrm>
        </p:grpSpPr>
        <p:grpSp>
          <p:nvGrpSpPr>
            <p:cNvPr id="20" name="Group 20"/>
            <p:cNvGrpSpPr/>
            <p:nvPr/>
          </p:nvGrpSpPr>
          <p:grpSpPr>
            <a:xfrm>
              <a:off x="0" y="102653"/>
              <a:ext cx="373331" cy="373331"/>
              <a:chOff x="0" y="0"/>
              <a:chExt cx="78544" cy="78544"/>
            </a:xfrm>
          </p:grpSpPr>
          <p:sp>
            <p:nvSpPr>
              <p:cNvPr id="21" name="Freeform 21"/>
              <p:cNvSpPr/>
              <p:nvPr/>
            </p:nvSpPr>
            <p:spPr>
              <a:xfrm>
                <a:off x="0" y="0"/>
                <a:ext cx="78544" cy="78544"/>
              </a:xfrm>
              <a:custGeom>
                <a:avLst/>
                <a:gdLst/>
                <a:ahLst/>
                <a:cxnLst/>
                <a:rect l="l" t="t" r="r" b="b"/>
                <a:pathLst>
                  <a:path w="78544" h="78544">
                    <a:moveTo>
                      <a:pt x="0" y="0"/>
                    </a:moveTo>
                    <a:lnTo>
                      <a:pt x="78544" y="0"/>
                    </a:lnTo>
                    <a:lnTo>
                      <a:pt x="78544" y="78544"/>
                    </a:lnTo>
                    <a:lnTo>
                      <a:pt x="0" y="78544"/>
                    </a:lnTo>
                    <a:close/>
                  </a:path>
                </a:pathLst>
              </a:custGeom>
              <a:solidFill>
                <a:srgbClr val="52C4F1"/>
              </a:solidFill>
            </p:spPr>
          </p:sp>
          <p:sp>
            <p:nvSpPr>
              <p:cNvPr id="22" name="TextBox 22"/>
              <p:cNvSpPr txBox="1"/>
              <p:nvPr/>
            </p:nvSpPr>
            <p:spPr>
              <a:xfrm>
                <a:off x="0" y="-38100"/>
                <a:ext cx="78544" cy="116644"/>
              </a:xfrm>
              <a:prstGeom prst="rect">
                <a:avLst/>
              </a:prstGeom>
            </p:spPr>
            <p:txBody>
              <a:bodyPr lIns="50800" tIns="50800" rIns="50800" bIns="50800" rtlCol="0" anchor="ctr"/>
              <a:lstStyle/>
              <a:p>
                <a:pPr algn="ctr">
                  <a:lnSpc>
                    <a:spcPts val="2659"/>
                  </a:lnSpc>
                </a:pPr>
                <a:endParaRPr/>
              </a:p>
            </p:txBody>
          </p:sp>
        </p:grpSp>
        <p:sp>
          <p:nvSpPr>
            <p:cNvPr id="23" name="TextBox 23"/>
            <p:cNvSpPr txBox="1"/>
            <p:nvPr/>
          </p:nvSpPr>
          <p:spPr>
            <a:xfrm>
              <a:off x="639531" y="-114300"/>
              <a:ext cx="5427742" cy="692937"/>
            </a:xfrm>
            <a:prstGeom prst="rect">
              <a:avLst/>
            </a:prstGeom>
          </p:spPr>
          <p:txBody>
            <a:bodyPr lIns="0" tIns="0" rIns="0" bIns="0" rtlCol="0" anchor="t">
              <a:spAutoFit/>
            </a:bodyPr>
            <a:lstStyle/>
            <a:p>
              <a:pPr marL="0" lvl="0" indent="0" algn="l">
                <a:lnSpc>
                  <a:spcPts val="4530"/>
                </a:lnSpc>
              </a:pPr>
              <a:r>
                <a:rPr lang="en-US" sz="2867" spc="-54">
                  <a:solidFill>
                    <a:srgbClr val="000000"/>
                  </a:solidFill>
                  <a:latin typeface="Clear Sans"/>
                  <a:ea typeface="Clear Sans"/>
                  <a:cs typeface="Clear Sans"/>
                  <a:sym typeface="Clear Sans"/>
                </a:rPr>
                <a:t>Melakukan lelang online</a:t>
              </a:r>
            </a:p>
          </p:txBody>
        </p:sp>
      </p:grpSp>
      <p:grpSp>
        <p:nvGrpSpPr>
          <p:cNvPr id="24" name="Group 24"/>
          <p:cNvGrpSpPr/>
          <p:nvPr/>
        </p:nvGrpSpPr>
        <p:grpSpPr>
          <a:xfrm>
            <a:off x="796605" y="3537758"/>
            <a:ext cx="9949171" cy="3964875"/>
            <a:chOff x="0" y="0"/>
            <a:chExt cx="13265562" cy="5286500"/>
          </a:xfrm>
        </p:grpSpPr>
        <p:sp>
          <p:nvSpPr>
            <p:cNvPr id="25" name="TextBox 25"/>
            <p:cNvSpPr txBox="1"/>
            <p:nvPr/>
          </p:nvSpPr>
          <p:spPr>
            <a:xfrm>
              <a:off x="0" y="1003043"/>
              <a:ext cx="12421573" cy="4283457"/>
            </a:xfrm>
            <a:prstGeom prst="rect">
              <a:avLst/>
            </a:prstGeom>
          </p:spPr>
          <p:txBody>
            <a:bodyPr lIns="0" tIns="0" rIns="0" bIns="0" rtlCol="0" anchor="t">
              <a:spAutoFit/>
            </a:bodyPr>
            <a:lstStyle/>
            <a:p>
              <a:pPr algn="l">
                <a:lnSpc>
                  <a:spcPts val="5213"/>
                </a:lnSpc>
              </a:pPr>
              <a:r>
                <a:rPr lang="en-US" sz="3299" spc="-62">
                  <a:solidFill>
                    <a:srgbClr val="000000"/>
                  </a:solidFill>
                  <a:latin typeface="Clear Sans"/>
                  <a:ea typeface="Clear Sans"/>
                  <a:cs typeface="Clear Sans"/>
                  <a:sym typeface="Clear Sans"/>
                </a:rPr>
                <a:t>•Internet meningkatkan aktivitas pembelian dengan cara mempermudah perusahaan mengidentifikasi para calon pemasok yang potensial dan membandingkan harga. </a:t>
              </a:r>
            </a:p>
            <a:p>
              <a:pPr marL="0" lvl="0" indent="0" algn="l">
                <a:lnSpc>
                  <a:spcPts val="5213"/>
                </a:lnSpc>
              </a:pPr>
              <a:endParaRPr lang="en-US" sz="3299" spc="-62">
                <a:solidFill>
                  <a:srgbClr val="000000"/>
                </a:solidFill>
                <a:latin typeface="Clear Sans"/>
                <a:ea typeface="Clear Sans"/>
                <a:cs typeface="Clear Sans"/>
                <a:sym typeface="Clear Sans"/>
              </a:endParaRPr>
            </a:p>
          </p:txBody>
        </p:sp>
        <p:sp>
          <p:nvSpPr>
            <p:cNvPr id="26" name="TextBox 26"/>
            <p:cNvSpPr txBox="1"/>
            <p:nvPr/>
          </p:nvSpPr>
          <p:spPr>
            <a:xfrm>
              <a:off x="0" y="38100"/>
              <a:ext cx="13265562" cy="837943"/>
            </a:xfrm>
            <a:prstGeom prst="rect">
              <a:avLst/>
            </a:prstGeom>
          </p:spPr>
          <p:txBody>
            <a:bodyPr lIns="0" tIns="0" rIns="0" bIns="0" rtlCol="0" anchor="t">
              <a:spAutoFit/>
            </a:bodyPr>
            <a:lstStyle/>
            <a:p>
              <a:pPr marL="0" lvl="0" indent="0" algn="l">
                <a:lnSpc>
                  <a:spcPts val="4711"/>
                </a:lnSpc>
              </a:pPr>
              <a:r>
                <a:rPr lang="en-US" sz="4362" spc="-109">
                  <a:solidFill>
                    <a:srgbClr val="112D4E"/>
                  </a:solidFill>
                  <a:latin typeface="Barlow Bold"/>
                  <a:ea typeface="Barlow Bold"/>
                  <a:cs typeface="Barlow Bold"/>
                  <a:sym typeface="Barlow Bold"/>
                </a:rPr>
                <a:t>1. Pembelian dan Logistik Lingkar Dalam</a:t>
              </a: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FFFF">
                <a:alpha val="100000"/>
              </a:srgbClr>
            </a:gs>
            <a:gs pos="100000">
              <a:srgbClr val="E6E6E6">
                <a:alpha val="100000"/>
              </a:srgbClr>
            </a:gs>
          </a:gsLst>
          <a:path path="circle">
            <a:fillToRect l="50000" t="50000" r="50000" b="50000"/>
          </a:path>
        </a:gradFill>
        <a:effectLst/>
      </p:bgPr>
    </p:bg>
    <p:spTree>
      <p:nvGrpSpPr>
        <p:cNvPr id="1" name=""/>
        <p:cNvGrpSpPr/>
        <p:nvPr/>
      </p:nvGrpSpPr>
      <p:grpSpPr>
        <a:xfrm>
          <a:off x="0" y="0"/>
          <a:ext cx="0" cy="0"/>
          <a:chOff x="0" y="0"/>
          <a:chExt cx="0" cy="0"/>
        </a:xfrm>
      </p:grpSpPr>
      <p:sp>
        <p:nvSpPr>
          <p:cNvPr id="2" name="Freeform 2"/>
          <p:cNvSpPr/>
          <p:nvPr/>
        </p:nvSpPr>
        <p:spPr>
          <a:xfrm>
            <a:off x="10844146" y="3076191"/>
            <a:ext cx="7443854" cy="5424708"/>
          </a:xfrm>
          <a:custGeom>
            <a:avLst/>
            <a:gdLst/>
            <a:ahLst/>
            <a:cxnLst/>
            <a:rect l="l" t="t" r="r" b="b"/>
            <a:pathLst>
              <a:path w="7443854" h="5424708">
                <a:moveTo>
                  <a:pt x="0" y="0"/>
                </a:moveTo>
                <a:lnTo>
                  <a:pt x="7443854" y="0"/>
                </a:lnTo>
                <a:lnTo>
                  <a:pt x="7443854" y="5424708"/>
                </a:lnTo>
                <a:lnTo>
                  <a:pt x="0" y="5424708"/>
                </a:lnTo>
                <a:lnTo>
                  <a:pt x="0" y="0"/>
                </a:lnTo>
                <a:close/>
              </a:path>
            </a:pathLst>
          </a:custGeom>
          <a:blipFill>
            <a:blip r:embed="rId2"/>
            <a:stretch>
              <a:fillRect/>
            </a:stretch>
          </a:blipFill>
        </p:spPr>
      </p:sp>
      <p:sp>
        <p:nvSpPr>
          <p:cNvPr id="3" name="Freeform 3"/>
          <p:cNvSpPr/>
          <p:nvPr/>
        </p:nvSpPr>
        <p:spPr>
          <a:xfrm>
            <a:off x="0" y="7282920"/>
            <a:ext cx="5340587" cy="3004080"/>
          </a:xfrm>
          <a:custGeom>
            <a:avLst/>
            <a:gdLst/>
            <a:ahLst/>
            <a:cxnLst/>
            <a:rect l="l" t="t" r="r" b="b"/>
            <a:pathLst>
              <a:path w="5340587" h="3004080">
                <a:moveTo>
                  <a:pt x="0" y="0"/>
                </a:moveTo>
                <a:lnTo>
                  <a:pt x="5340587" y="0"/>
                </a:lnTo>
                <a:lnTo>
                  <a:pt x="5340587" y="3004080"/>
                </a:lnTo>
                <a:lnTo>
                  <a:pt x="0" y="3004080"/>
                </a:lnTo>
                <a:lnTo>
                  <a:pt x="0" y="0"/>
                </a:lnTo>
                <a:close/>
              </a:path>
            </a:pathLst>
          </a:custGeom>
          <a:blipFill>
            <a:blip r:embed="rId3"/>
            <a:stretch>
              <a:fillRect t="-2370" b="-2370"/>
            </a:stretch>
          </a:blipFill>
        </p:spPr>
      </p:sp>
      <p:sp>
        <p:nvSpPr>
          <p:cNvPr id="4" name="TextBox 4"/>
          <p:cNvSpPr txBox="1"/>
          <p:nvPr/>
        </p:nvSpPr>
        <p:spPr>
          <a:xfrm>
            <a:off x="1028700" y="2111493"/>
            <a:ext cx="9432893" cy="2168821"/>
          </a:xfrm>
          <a:prstGeom prst="rect">
            <a:avLst/>
          </a:prstGeom>
        </p:spPr>
        <p:txBody>
          <a:bodyPr lIns="0" tIns="0" rIns="0" bIns="0" rtlCol="0" anchor="t">
            <a:spAutoFit/>
          </a:bodyPr>
          <a:lstStyle/>
          <a:p>
            <a:pPr algn="l">
              <a:lnSpc>
                <a:spcPts val="4316"/>
              </a:lnSpc>
            </a:pPr>
            <a:r>
              <a:rPr lang="en-US" sz="3453" spc="-65">
                <a:solidFill>
                  <a:srgbClr val="000000"/>
                </a:solidFill>
                <a:latin typeface="Clear Sans"/>
                <a:ea typeface="Clear Sans"/>
                <a:cs typeface="Clear Sans"/>
                <a:sym typeface="Clear Sans"/>
              </a:rPr>
              <a:t>•</a:t>
            </a:r>
            <a:r>
              <a:rPr lang="en-US" sz="3453" spc="-65">
                <a:solidFill>
                  <a:srgbClr val="000000"/>
                </a:solidFill>
                <a:latin typeface="Clear Sans Bold"/>
                <a:ea typeface="Clear Sans Bold"/>
                <a:cs typeface="Clear Sans Bold"/>
                <a:sym typeface="Clear Sans Bold"/>
              </a:rPr>
              <a:t>Penerapan teknologi komunikasi tingkat lanjut dapat secara signifikan meningkatkan:</a:t>
            </a:r>
          </a:p>
          <a:p>
            <a:pPr algn="l">
              <a:lnSpc>
                <a:spcPts val="4316"/>
              </a:lnSpc>
            </a:pPr>
            <a:r>
              <a:rPr lang="en-US" sz="3453" spc="-65">
                <a:solidFill>
                  <a:srgbClr val="000000"/>
                </a:solidFill>
                <a:latin typeface="Clear Sans"/>
                <a:ea typeface="Clear Sans"/>
                <a:cs typeface="Clear Sans"/>
                <a:sym typeface="Clear Sans"/>
              </a:rPr>
              <a:t> </a:t>
            </a:r>
          </a:p>
          <a:p>
            <a:pPr marL="0" lvl="0" indent="0" algn="l">
              <a:lnSpc>
                <a:spcPts val="4316"/>
              </a:lnSpc>
            </a:pPr>
            <a:endParaRPr lang="en-US" sz="3453" spc="-65">
              <a:solidFill>
                <a:srgbClr val="000000"/>
              </a:solidFill>
              <a:latin typeface="Clear Sans"/>
              <a:ea typeface="Clear Sans"/>
              <a:cs typeface="Clear Sans"/>
              <a:sym typeface="Clear Sans"/>
            </a:endParaRPr>
          </a:p>
        </p:txBody>
      </p:sp>
      <p:grpSp>
        <p:nvGrpSpPr>
          <p:cNvPr id="5" name="Group 5"/>
          <p:cNvGrpSpPr/>
          <p:nvPr/>
        </p:nvGrpSpPr>
        <p:grpSpPr>
          <a:xfrm>
            <a:off x="632772" y="3600450"/>
            <a:ext cx="10054278" cy="3682470"/>
            <a:chOff x="0" y="0"/>
            <a:chExt cx="2648040" cy="969869"/>
          </a:xfrm>
        </p:grpSpPr>
        <p:sp>
          <p:nvSpPr>
            <p:cNvPr id="6" name="Freeform 6"/>
            <p:cNvSpPr/>
            <p:nvPr/>
          </p:nvSpPr>
          <p:spPr>
            <a:xfrm>
              <a:off x="0" y="0"/>
              <a:ext cx="2648040" cy="969869"/>
            </a:xfrm>
            <a:custGeom>
              <a:avLst/>
              <a:gdLst/>
              <a:ahLst/>
              <a:cxnLst/>
              <a:rect l="l" t="t" r="r" b="b"/>
              <a:pathLst>
                <a:path w="2648040" h="969869">
                  <a:moveTo>
                    <a:pt x="39271" y="0"/>
                  </a:moveTo>
                  <a:lnTo>
                    <a:pt x="2608770" y="0"/>
                  </a:lnTo>
                  <a:cubicBezTo>
                    <a:pt x="2630458" y="0"/>
                    <a:pt x="2648040" y="17582"/>
                    <a:pt x="2648040" y="39271"/>
                  </a:cubicBezTo>
                  <a:lnTo>
                    <a:pt x="2648040" y="930598"/>
                  </a:lnTo>
                  <a:cubicBezTo>
                    <a:pt x="2648040" y="952287"/>
                    <a:pt x="2630458" y="969869"/>
                    <a:pt x="2608770" y="969869"/>
                  </a:cubicBezTo>
                  <a:lnTo>
                    <a:pt x="39271" y="969869"/>
                  </a:lnTo>
                  <a:cubicBezTo>
                    <a:pt x="17582" y="969869"/>
                    <a:pt x="0" y="952287"/>
                    <a:pt x="0" y="930598"/>
                  </a:cubicBezTo>
                  <a:lnTo>
                    <a:pt x="0" y="39271"/>
                  </a:lnTo>
                  <a:cubicBezTo>
                    <a:pt x="0" y="17582"/>
                    <a:pt x="17582" y="0"/>
                    <a:pt x="39271" y="0"/>
                  </a:cubicBezTo>
                  <a:close/>
                </a:path>
              </a:pathLst>
            </a:custGeom>
            <a:solidFill>
              <a:srgbClr val="FCC208"/>
            </a:solidFill>
          </p:spPr>
        </p:sp>
        <p:sp>
          <p:nvSpPr>
            <p:cNvPr id="7" name="TextBox 7"/>
            <p:cNvSpPr txBox="1"/>
            <p:nvPr/>
          </p:nvSpPr>
          <p:spPr>
            <a:xfrm>
              <a:off x="0" y="-38100"/>
              <a:ext cx="2648040" cy="1007969"/>
            </a:xfrm>
            <a:prstGeom prst="rect">
              <a:avLst/>
            </a:prstGeom>
          </p:spPr>
          <p:txBody>
            <a:bodyPr lIns="50800" tIns="50800" rIns="50800" bIns="50800" rtlCol="0" anchor="ctr"/>
            <a:lstStyle/>
            <a:p>
              <a:pPr algn="ctr">
                <a:lnSpc>
                  <a:spcPts val="2659"/>
                </a:lnSpc>
              </a:pPr>
              <a:endParaRPr/>
            </a:p>
          </p:txBody>
        </p:sp>
      </p:grpSp>
      <p:sp>
        <p:nvSpPr>
          <p:cNvPr id="8" name="TextBox 8"/>
          <p:cNvSpPr txBox="1"/>
          <p:nvPr/>
        </p:nvSpPr>
        <p:spPr>
          <a:xfrm>
            <a:off x="894975" y="1150904"/>
            <a:ext cx="5538916" cy="705800"/>
          </a:xfrm>
          <a:prstGeom prst="rect">
            <a:avLst/>
          </a:prstGeom>
        </p:spPr>
        <p:txBody>
          <a:bodyPr lIns="0" tIns="0" rIns="0" bIns="0" rtlCol="0" anchor="t">
            <a:spAutoFit/>
          </a:bodyPr>
          <a:lstStyle/>
          <a:p>
            <a:pPr marL="0" lvl="0" indent="0" algn="l">
              <a:lnSpc>
                <a:spcPts val="5467"/>
              </a:lnSpc>
            </a:pPr>
            <a:r>
              <a:rPr lang="en-US" sz="5062" spc="-126">
                <a:solidFill>
                  <a:srgbClr val="112D4E"/>
                </a:solidFill>
                <a:latin typeface="Barlow Bold"/>
                <a:ea typeface="Barlow Bold"/>
                <a:cs typeface="Barlow Bold"/>
                <a:sym typeface="Barlow Bold"/>
              </a:rPr>
              <a:t>2. Operasi Internal</a:t>
            </a:r>
          </a:p>
        </p:txBody>
      </p:sp>
      <p:sp>
        <p:nvSpPr>
          <p:cNvPr id="9" name="TextBox 9"/>
          <p:cNvSpPr txBox="1"/>
          <p:nvPr/>
        </p:nvSpPr>
        <p:spPr>
          <a:xfrm>
            <a:off x="1028700" y="3968454"/>
            <a:ext cx="9432893" cy="2770001"/>
          </a:xfrm>
          <a:prstGeom prst="rect">
            <a:avLst/>
          </a:prstGeom>
        </p:spPr>
        <p:txBody>
          <a:bodyPr lIns="0" tIns="0" rIns="0" bIns="0" rtlCol="0" anchor="t">
            <a:spAutoFit/>
          </a:bodyPr>
          <a:lstStyle/>
          <a:p>
            <a:pPr algn="l">
              <a:lnSpc>
                <a:spcPts val="3108"/>
              </a:lnSpc>
            </a:pPr>
            <a:r>
              <a:rPr lang="en-US" sz="3453" spc="-65">
                <a:solidFill>
                  <a:srgbClr val="000000"/>
                </a:solidFill>
                <a:latin typeface="Clear Sans"/>
                <a:ea typeface="Clear Sans"/>
                <a:cs typeface="Clear Sans"/>
                <a:sym typeface="Clear Sans"/>
              </a:rPr>
              <a:t>–Perencanaan strategis.</a:t>
            </a:r>
          </a:p>
          <a:p>
            <a:pPr algn="l">
              <a:lnSpc>
                <a:spcPts val="3108"/>
              </a:lnSpc>
            </a:pPr>
            <a:endParaRPr lang="en-US" sz="3453" spc="-65">
              <a:solidFill>
                <a:srgbClr val="000000"/>
              </a:solidFill>
              <a:latin typeface="Clear Sans"/>
              <a:ea typeface="Clear Sans"/>
              <a:cs typeface="Clear Sans"/>
              <a:sym typeface="Clear Sans"/>
            </a:endParaRPr>
          </a:p>
          <a:p>
            <a:pPr algn="l">
              <a:lnSpc>
                <a:spcPts val="3108"/>
              </a:lnSpc>
            </a:pPr>
            <a:r>
              <a:rPr lang="en-US" sz="3453" spc="-65">
                <a:solidFill>
                  <a:srgbClr val="000000"/>
                </a:solidFill>
                <a:latin typeface="Clear Sans"/>
                <a:ea typeface="Clear Sans"/>
                <a:cs typeface="Clear Sans"/>
                <a:sym typeface="Clear Sans"/>
              </a:rPr>
              <a:t>–Efisiensi dan efektivitas aktivitas pendukung</a:t>
            </a:r>
          </a:p>
          <a:p>
            <a:pPr algn="l">
              <a:lnSpc>
                <a:spcPts val="3108"/>
              </a:lnSpc>
            </a:pPr>
            <a:r>
              <a:rPr lang="en-US" sz="3453" spc="-65">
                <a:solidFill>
                  <a:srgbClr val="000000"/>
                </a:solidFill>
                <a:latin typeface="Clear Sans"/>
                <a:ea typeface="Clear Sans"/>
                <a:cs typeface="Clear Sans"/>
                <a:sym typeface="Clear Sans"/>
              </a:rPr>
              <a:t>  sumber daya manusia dalam rantai nilai.</a:t>
            </a:r>
          </a:p>
          <a:p>
            <a:pPr algn="l">
              <a:lnSpc>
                <a:spcPts val="3108"/>
              </a:lnSpc>
            </a:pPr>
            <a:endParaRPr lang="en-US" sz="3453" spc="-65">
              <a:solidFill>
                <a:srgbClr val="000000"/>
              </a:solidFill>
              <a:latin typeface="Clear Sans"/>
              <a:ea typeface="Clear Sans"/>
              <a:cs typeface="Clear Sans"/>
              <a:sym typeface="Clear Sans"/>
            </a:endParaRPr>
          </a:p>
          <a:p>
            <a:pPr algn="l">
              <a:lnSpc>
                <a:spcPts val="3108"/>
              </a:lnSpc>
            </a:pPr>
            <a:r>
              <a:rPr lang="en-US" sz="3453" spc="-65">
                <a:solidFill>
                  <a:srgbClr val="000000"/>
                </a:solidFill>
                <a:latin typeface="Clear Sans"/>
                <a:ea typeface="Clear Sans"/>
                <a:cs typeface="Clear Sans"/>
                <a:sym typeface="Clear Sans"/>
              </a:rPr>
              <a:t>–Efisiensi dan efektivitas pembayaran pegawai.</a:t>
            </a:r>
          </a:p>
          <a:p>
            <a:pPr marL="0" lvl="0" indent="0" algn="l">
              <a:lnSpc>
                <a:spcPts val="3108"/>
              </a:lnSpc>
            </a:pPr>
            <a:endParaRPr lang="en-US" sz="3453" spc="-65">
              <a:solidFill>
                <a:srgbClr val="000000"/>
              </a:solidFill>
              <a:latin typeface="Clear Sans"/>
              <a:ea typeface="Clear Sans"/>
              <a:cs typeface="Clear Sans"/>
              <a:sym typeface="Clear Sans"/>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FFFF">
                <a:alpha val="100000"/>
              </a:srgbClr>
            </a:gs>
            <a:gs pos="100000">
              <a:srgbClr val="E6E6E6">
                <a:alpha val="100000"/>
              </a:srgbClr>
            </a:gs>
          </a:gsLst>
          <a:path path="circle">
            <a:fillToRect l="50000" t="50000" r="50000" b="50000"/>
          </a:path>
        </a:gradFill>
        <a:effectLst/>
      </p:bgPr>
    </p:bg>
    <p:spTree>
      <p:nvGrpSpPr>
        <p:cNvPr id="1" name=""/>
        <p:cNvGrpSpPr/>
        <p:nvPr/>
      </p:nvGrpSpPr>
      <p:grpSpPr>
        <a:xfrm>
          <a:off x="0" y="0"/>
          <a:ext cx="0" cy="0"/>
          <a:chOff x="0" y="0"/>
          <a:chExt cx="0" cy="0"/>
        </a:xfrm>
      </p:grpSpPr>
      <p:sp>
        <p:nvSpPr>
          <p:cNvPr id="2" name="Freeform 2"/>
          <p:cNvSpPr/>
          <p:nvPr/>
        </p:nvSpPr>
        <p:spPr>
          <a:xfrm>
            <a:off x="10206421" y="5310846"/>
            <a:ext cx="7584623" cy="4181023"/>
          </a:xfrm>
          <a:custGeom>
            <a:avLst/>
            <a:gdLst/>
            <a:ahLst/>
            <a:cxnLst/>
            <a:rect l="l" t="t" r="r" b="b"/>
            <a:pathLst>
              <a:path w="7584623" h="4181023">
                <a:moveTo>
                  <a:pt x="0" y="0"/>
                </a:moveTo>
                <a:lnTo>
                  <a:pt x="7584622" y="0"/>
                </a:lnTo>
                <a:lnTo>
                  <a:pt x="7584622" y="4181024"/>
                </a:lnTo>
                <a:lnTo>
                  <a:pt x="0" y="4181024"/>
                </a:lnTo>
                <a:lnTo>
                  <a:pt x="0" y="0"/>
                </a:lnTo>
                <a:close/>
              </a:path>
            </a:pathLst>
          </a:custGeom>
          <a:blipFill>
            <a:blip r:embed="rId2"/>
            <a:stretch>
              <a:fillRect/>
            </a:stretch>
          </a:blipFill>
        </p:spPr>
      </p:sp>
      <p:sp>
        <p:nvSpPr>
          <p:cNvPr id="3" name="Freeform 3"/>
          <p:cNvSpPr/>
          <p:nvPr/>
        </p:nvSpPr>
        <p:spPr>
          <a:xfrm>
            <a:off x="386957" y="7331794"/>
            <a:ext cx="6146626" cy="3731006"/>
          </a:xfrm>
          <a:custGeom>
            <a:avLst/>
            <a:gdLst/>
            <a:ahLst/>
            <a:cxnLst/>
            <a:rect l="l" t="t" r="r" b="b"/>
            <a:pathLst>
              <a:path w="6146626" h="3731006">
                <a:moveTo>
                  <a:pt x="0" y="0"/>
                </a:moveTo>
                <a:lnTo>
                  <a:pt x="6146626" y="0"/>
                </a:lnTo>
                <a:lnTo>
                  <a:pt x="6146626" y="3731005"/>
                </a:lnTo>
                <a:lnTo>
                  <a:pt x="0" y="3731005"/>
                </a:lnTo>
                <a:lnTo>
                  <a:pt x="0" y="0"/>
                </a:lnTo>
                <a:close/>
              </a:path>
            </a:pathLst>
          </a:custGeom>
          <a:blipFill>
            <a:blip r:embed="rId3"/>
            <a:stretch>
              <a:fillRect r="-3026"/>
            </a:stretch>
          </a:blipFill>
        </p:spPr>
      </p:sp>
      <p:sp>
        <p:nvSpPr>
          <p:cNvPr id="4" name="TextBox 4"/>
          <p:cNvSpPr txBox="1"/>
          <p:nvPr/>
        </p:nvSpPr>
        <p:spPr>
          <a:xfrm>
            <a:off x="1047375" y="1303304"/>
            <a:ext cx="6731612" cy="705800"/>
          </a:xfrm>
          <a:prstGeom prst="rect">
            <a:avLst/>
          </a:prstGeom>
        </p:spPr>
        <p:txBody>
          <a:bodyPr lIns="0" tIns="0" rIns="0" bIns="0" rtlCol="0" anchor="t">
            <a:spAutoFit/>
          </a:bodyPr>
          <a:lstStyle/>
          <a:p>
            <a:pPr marL="0" lvl="0" indent="0" algn="l">
              <a:lnSpc>
                <a:spcPts val="5467"/>
              </a:lnSpc>
            </a:pPr>
            <a:r>
              <a:rPr lang="en-US" sz="5062" spc="-126">
                <a:solidFill>
                  <a:srgbClr val="112D4E"/>
                </a:solidFill>
                <a:latin typeface="Barlow Bold"/>
                <a:ea typeface="Barlow Bold"/>
                <a:cs typeface="Barlow Bold"/>
                <a:sym typeface="Barlow Bold"/>
              </a:rPr>
              <a:t>3. Logistik Lingkar Luar</a:t>
            </a:r>
          </a:p>
        </p:txBody>
      </p:sp>
      <p:sp>
        <p:nvSpPr>
          <p:cNvPr id="5" name="TextBox 5"/>
          <p:cNvSpPr txBox="1"/>
          <p:nvPr/>
        </p:nvSpPr>
        <p:spPr>
          <a:xfrm>
            <a:off x="1071702" y="2437828"/>
            <a:ext cx="9432893" cy="1625896"/>
          </a:xfrm>
          <a:prstGeom prst="rect">
            <a:avLst/>
          </a:prstGeom>
        </p:spPr>
        <p:txBody>
          <a:bodyPr lIns="0" tIns="0" rIns="0" bIns="0" rtlCol="0" anchor="t">
            <a:spAutoFit/>
          </a:bodyPr>
          <a:lstStyle/>
          <a:p>
            <a:pPr algn="l">
              <a:lnSpc>
                <a:spcPts val="4316"/>
              </a:lnSpc>
            </a:pPr>
            <a:r>
              <a:rPr lang="en-US" sz="3453" spc="-65">
                <a:solidFill>
                  <a:srgbClr val="000000"/>
                </a:solidFill>
                <a:latin typeface="Clear Sans"/>
                <a:ea typeface="Clear Sans"/>
                <a:cs typeface="Clear Sans"/>
                <a:sym typeface="Clear Sans"/>
              </a:rPr>
              <a:t>•</a:t>
            </a:r>
            <a:r>
              <a:rPr lang="en-US" sz="3453" spc="-65">
                <a:solidFill>
                  <a:srgbClr val="000000"/>
                </a:solidFill>
                <a:latin typeface="Clear Sans Bold"/>
                <a:ea typeface="Clear Sans Bold"/>
                <a:cs typeface="Clear Sans Bold"/>
                <a:sym typeface="Clear Sans Bold"/>
              </a:rPr>
              <a:t>Meningkatkan efisiensi dan efektivitas aktivitas logistik lingkar luar penjual:</a:t>
            </a:r>
            <a:r>
              <a:rPr lang="en-US" sz="3453" spc="-65">
                <a:solidFill>
                  <a:srgbClr val="000000"/>
                </a:solidFill>
                <a:latin typeface="Clear Sans"/>
                <a:ea typeface="Clear Sans"/>
                <a:cs typeface="Clear Sans"/>
                <a:sym typeface="Clear Sans"/>
              </a:rPr>
              <a:t> </a:t>
            </a:r>
          </a:p>
          <a:p>
            <a:pPr marL="0" lvl="0" indent="0" algn="l">
              <a:lnSpc>
                <a:spcPts val="4316"/>
              </a:lnSpc>
            </a:pPr>
            <a:endParaRPr lang="en-US" sz="3453" spc="-65">
              <a:solidFill>
                <a:srgbClr val="000000"/>
              </a:solidFill>
              <a:latin typeface="Clear Sans"/>
              <a:ea typeface="Clear Sans"/>
              <a:cs typeface="Clear Sans"/>
              <a:sym typeface="Clear Sans"/>
            </a:endParaRPr>
          </a:p>
        </p:txBody>
      </p:sp>
      <p:grpSp>
        <p:nvGrpSpPr>
          <p:cNvPr id="6" name="Group 6"/>
          <p:cNvGrpSpPr/>
          <p:nvPr/>
        </p:nvGrpSpPr>
        <p:grpSpPr>
          <a:xfrm>
            <a:off x="718007" y="3696536"/>
            <a:ext cx="10054278" cy="3187583"/>
            <a:chOff x="0" y="0"/>
            <a:chExt cx="2648040" cy="839528"/>
          </a:xfrm>
        </p:grpSpPr>
        <p:sp>
          <p:nvSpPr>
            <p:cNvPr id="7" name="Freeform 7"/>
            <p:cNvSpPr/>
            <p:nvPr/>
          </p:nvSpPr>
          <p:spPr>
            <a:xfrm>
              <a:off x="0" y="0"/>
              <a:ext cx="2648040" cy="839528"/>
            </a:xfrm>
            <a:custGeom>
              <a:avLst/>
              <a:gdLst/>
              <a:ahLst/>
              <a:cxnLst/>
              <a:rect l="l" t="t" r="r" b="b"/>
              <a:pathLst>
                <a:path w="2648040" h="839528">
                  <a:moveTo>
                    <a:pt x="39271" y="0"/>
                  </a:moveTo>
                  <a:lnTo>
                    <a:pt x="2608770" y="0"/>
                  </a:lnTo>
                  <a:cubicBezTo>
                    <a:pt x="2630458" y="0"/>
                    <a:pt x="2648040" y="17582"/>
                    <a:pt x="2648040" y="39271"/>
                  </a:cubicBezTo>
                  <a:lnTo>
                    <a:pt x="2648040" y="800257"/>
                  </a:lnTo>
                  <a:cubicBezTo>
                    <a:pt x="2648040" y="821946"/>
                    <a:pt x="2630458" y="839528"/>
                    <a:pt x="2608770" y="839528"/>
                  </a:cubicBezTo>
                  <a:lnTo>
                    <a:pt x="39271" y="839528"/>
                  </a:lnTo>
                  <a:cubicBezTo>
                    <a:pt x="17582" y="839528"/>
                    <a:pt x="0" y="821946"/>
                    <a:pt x="0" y="800257"/>
                  </a:cubicBezTo>
                  <a:lnTo>
                    <a:pt x="0" y="39271"/>
                  </a:lnTo>
                  <a:cubicBezTo>
                    <a:pt x="0" y="17582"/>
                    <a:pt x="17582" y="0"/>
                    <a:pt x="39271" y="0"/>
                  </a:cubicBezTo>
                  <a:close/>
                </a:path>
              </a:pathLst>
            </a:custGeom>
            <a:solidFill>
              <a:srgbClr val="FCC208"/>
            </a:solidFill>
          </p:spPr>
        </p:sp>
        <p:sp>
          <p:nvSpPr>
            <p:cNvPr id="8" name="TextBox 8"/>
            <p:cNvSpPr txBox="1"/>
            <p:nvPr/>
          </p:nvSpPr>
          <p:spPr>
            <a:xfrm>
              <a:off x="0" y="-38100"/>
              <a:ext cx="2648040" cy="877628"/>
            </a:xfrm>
            <a:prstGeom prst="rect">
              <a:avLst/>
            </a:prstGeom>
          </p:spPr>
          <p:txBody>
            <a:bodyPr lIns="50800" tIns="50800" rIns="50800" bIns="50800" rtlCol="0" anchor="ctr"/>
            <a:lstStyle/>
            <a:p>
              <a:pPr algn="ctr">
                <a:lnSpc>
                  <a:spcPts val="2659"/>
                </a:lnSpc>
              </a:pPr>
              <a:endParaRPr/>
            </a:p>
          </p:txBody>
        </p:sp>
      </p:grpSp>
      <p:sp>
        <p:nvSpPr>
          <p:cNvPr id="9" name="TextBox 9"/>
          <p:cNvSpPr txBox="1"/>
          <p:nvPr/>
        </p:nvSpPr>
        <p:spPr>
          <a:xfrm>
            <a:off x="1028700" y="4172373"/>
            <a:ext cx="9432893" cy="2711746"/>
          </a:xfrm>
          <a:prstGeom prst="rect">
            <a:avLst/>
          </a:prstGeom>
        </p:spPr>
        <p:txBody>
          <a:bodyPr lIns="0" tIns="0" rIns="0" bIns="0" rtlCol="0" anchor="t">
            <a:spAutoFit/>
          </a:bodyPr>
          <a:lstStyle/>
          <a:p>
            <a:pPr algn="l">
              <a:lnSpc>
                <a:spcPts val="4316"/>
              </a:lnSpc>
            </a:pPr>
            <a:r>
              <a:rPr lang="en-US" sz="3453" spc="-65">
                <a:solidFill>
                  <a:srgbClr val="000000"/>
                </a:solidFill>
                <a:latin typeface="Clear Sans"/>
                <a:ea typeface="Clear Sans"/>
                <a:cs typeface="Clear Sans"/>
                <a:sym typeface="Clear Sans"/>
              </a:rPr>
              <a:t>–Akses yang tepat waktu dan akurat atas</a:t>
            </a:r>
          </a:p>
          <a:p>
            <a:pPr algn="l">
              <a:lnSpc>
                <a:spcPts val="4316"/>
              </a:lnSpc>
            </a:pPr>
            <a:r>
              <a:rPr lang="en-US" sz="3453" spc="-65">
                <a:solidFill>
                  <a:srgbClr val="000000"/>
                </a:solidFill>
                <a:latin typeface="Clear Sans"/>
                <a:ea typeface="Clear Sans"/>
                <a:cs typeface="Clear Sans"/>
                <a:sym typeface="Clear Sans"/>
              </a:rPr>
              <a:t>  informasi rinci tentang pengiriman</a:t>
            </a:r>
          </a:p>
          <a:p>
            <a:pPr algn="l">
              <a:lnSpc>
                <a:spcPts val="4316"/>
              </a:lnSpc>
            </a:pPr>
            <a:r>
              <a:rPr lang="en-US" sz="3453" spc="-65">
                <a:solidFill>
                  <a:srgbClr val="000000"/>
                </a:solidFill>
                <a:latin typeface="Clear Sans"/>
                <a:ea typeface="Clear Sans"/>
                <a:cs typeface="Clear Sans"/>
                <a:sym typeface="Clear Sans"/>
              </a:rPr>
              <a:t>–Mengoptimalkan distribusi jumlah persediaan</a:t>
            </a:r>
          </a:p>
          <a:p>
            <a:pPr algn="l">
              <a:lnSpc>
                <a:spcPts val="4316"/>
              </a:lnSpc>
            </a:pPr>
            <a:r>
              <a:rPr lang="en-US" sz="3453" spc="-65">
                <a:solidFill>
                  <a:srgbClr val="000000"/>
                </a:solidFill>
                <a:latin typeface="Clear Sans"/>
                <a:ea typeface="Clear Sans"/>
                <a:cs typeface="Clear Sans"/>
                <a:sym typeface="Clear Sans"/>
              </a:rPr>
              <a:t>–Pelacakan barang-barang secara online</a:t>
            </a:r>
          </a:p>
          <a:p>
            <a:pPr marL="0" lvl="0" indent="0" algn="l">
              <a:lnSpc>
                <a:spcPts val="4316"/>
              </a:lnSpc>
            </a:pPr>
            <a:endParaRPr lang="en-US" sz="3453" spc="-65">
              <a:solidFill>
                <a:srgbClr val="000000"/>
              </a:solidFill>
              <a:latin typeface="Clear Sans"/>
              <a:ea typeface="Clear Sans"/>
              <a:cs typeface="Clear Sans"/>
              <a:sym typeface="Clear Sans"/>
            </a:endParaRPr>
          </a:p>
        </p:txBody>
      </p:sp>
      <p:sp>
        <p:nvSpPr>
          <p:cNvPr id="10" name="Freeform 10"/>
          <p:cNvSpPr/>
          <p:nvPr/>
        </p:nvSpPr>
        <p:spPr>
          <a:xfrm flipH="1" flipV="1">
            <a:off x="12297935" y="-1002318"/>
            <a:ext cx="6894546" cy="4062037"/>
          </a:xfrm>
          <a:custGeom>
            <a:avLst/>
            <a:gdLst/>
            <a:ahLst/>
            <a:cxnLst/>
            <a:rect l="l" t="t" r="r" b="b"/>
            <a:pathLst>
              <a:path w="6894546" h="4062037">
                <a:moveTo>
                  <a:pt x="6894546" y="4062036"/>
                </a:moveTo>
                <a:lnTo>
                  <a:pt x="0" y="4062036"/>
                </a:lnTo>
                <a:lnTo>
                  <a:pt x="0" y="0"/>
                </a:lnTo>
                <a:lnTo>
                  <a:pt x="6894546" y="0"/>
                </a:lnTo>
                <a:lnTo>
                  <a:pt x="6894546" y="4062036"/>
                </a:lnTo>
                <a:close/>
              </a:path>
            </a:pathLst>
          </a:custGeom>
          <a:blipFill>
            <a:blip r:embed="rId3"/>
            <a:stretch>
              <a:fillRect/>
            </a:stretch>
          </a:blipFill>
        </p:spPr>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FFFF">
                <a:alpha val="100000"/>
              </a:srgbClr>
            </a:gs>
            <a:gs pos="100000">
              <a:srgbClr val="E6E6E6">
                <a:alpha val="100000"/>
              </a:srgbClr>
            </a:gs>
          </a:gsLst>
          <a:path path="circle">
            <a:fillToRect l="50000" t="50000" r="50000" b="50000"/>
          </a:path>
        </a:gradFill>
        <a:effectLst/>
      </p:bgPr>
    </p:bg>
    <p:spTree>
      <p:nvGrpSpPr>
        <p:cNvPr id="1" name=""/>
        <p:cNvGrpSpPr/>
        <p:nvPr/>
      </p:nvGrpSpPr>
      <p:grpSpPr>
        <a:xfrm>
          <a:off x="0" y="0"/>
          <a:ext cx="0" cy="0"/>
          <a:chOff x="0" y="0"/>
          <a:chExt cx="0" cy="0"/>
        </a:xfrm>
      </p:grpSpPr>
      <p:grpSp>
        <p:nvGrpSpPr>
          <p:cNvPr id="2" name="Group 2"/>
          <p:cNvGrpSpPr/>
          <p:nvPr/>
        </p:nvGrpSpPr>
        <p:grpSpPr>
          <a:xfrm rot="-10800000">
            <a:off x="725764" y="5024687"/>
            <a:ext cx="5341164" cy="6836691"/>
            <a:chOff x="0" y="0"/>
            <a:chExt cx="635000" cy="812800"/>
          </a:xfrm>
        </p:grpSpPr>
        <p:sp>
          <p:nvSpPr>
            <p:cNvPr id="3" name="Freeform 3"/>
            <p:cNvSpPr/>
            <p:nvPr/>
          </p:nvSpPr>
          <p:spPr>
            <a:xfrm>
              <a:off x="0" y="0"/>
              <a:ext cx="635000" cy="810358"/>
            </a:xfrm>
            <a:custGeom>
              <a:avLst/>
              <a:gdLst/>
              <a:ahLst/>
              <a:cxnLst/>
              <a:rect l="l" t="t" r="r" b="b"/>
              <a:pathLst>
                <a:path w="635000" h="810358">
                  <a:moveTo>
                    <a:pt x="635000" y="20383"/>
                  </a:moveTo>
                  <a:lnTo>
                    <a:pt x="635000" y="678117"/>
                  </a:lnTo>
                  <a:cubicBezTo>
                    <a:pt x="635000" y="690346"/>
                    <a:pt x="627328" y="701262"/>
                    <a:pt x="615822" y="705404"/>
                  </a:cubicBezTo>
                  <a:lnTo>
                    <a:pt x="336678" y="805896"/>
                  </a:lnTo>
                  <a:cubicBezTo>
                    <a:pt x="324282" y="810358"/>
                    <a:pt x="310718" y="810358"/>
                    <a:pt x="298322" y="805896"/>
                  </a:cubicBezTo>
                  <a:lnTo>
                    <a:pt x="19178" y="705404"/>
                  </a:lnTo>
                  <a:cubicBezTo>
                    <a:pt x="7672" y="701262"/>
                    <a:pt x="0" y="690346"/>
                    <a:pt x="0" y="678117"/>
                  </a:cubicBezTo>
                  <a:lnTo>
                    <a:pt x="0" y="20383"/>
                  </a:lnTo>
                  <a:cubicBezTo>
                    <a:pt x="0" y="14977"/>
                    <a:pt x="2148" y="9793"/>
                    <a:pt x="5970" y="5970"/>
                  </a:cubicBezTo>
                  <a:cubicBezTo>
                    <a:pt x="9793" y="2148"/>
                    <a:pt x="14977" y="0"/>
                    <a:pt x="20383" y="0"/>
                  </a:cubicBezTo>
                  <a:lnTo>
                    <a:pt x="614617" y="0"/>
                  </a:lnTo>
                  <a:cubicBezTo>
                    <a:pt x="620023" y="0"/>
                    <a:pt x="625207" y="2148"/>
                    <a:pt x="629030" y="5970"/>
                  </a:cubicBezTo>
                  <a:cubicBezTo>
                    <a:pt x="632852" y="9793"/>
                    <a:pt x="635000" y="14977"/>
                    <a:pt x="635000" y="20383"/>
                  </a:cubicBezTo>
                  <a:close/>
                </a:path>
              </a:pathLst>
            </a:custGeom>
            <a:gradFill rotWithShape="1">
              <a:gsLst>
                <a:gs pos="0">
                  <a:srgbClr val="FFB613">
                    <a:alpha val="100000"/>
                  </a:srgbClr>
                </a:gs>
                <a:gs pos="100000">
                  <a:srgbClr val="FFE42F">
                    <a:alpha val="100000"/>
                  </a:srgbClr>
                </a:gs>
              </a:gsLst>
              <a:lin ang="5400000"/>
            </a:gradFill>
          </p:spPr>
        </p:sp>
        <p:sp>
          <p:nvSpPr>
            <p:cNvPr id="4" name="TextBox 4"/>
            <p:cNvSpPr txBox="1"/>
            <p:nvPr/>
          </p:nvSpPr>
          <p:spPr>
            <a:xfrm>
              <a:off x="0" y="-38100"/>
              <a:ext cx="635000" cy="736600"/>
            </a:xfrm>
            <a:prstGeom prst="rect">
              <a:avLst/>
            </a:prstGeom>
          </p:spPr>
          <p:txBody>
            <a:bodyPr lIns="50800" tIns="50800" rIns="50800" bIns="50800" rtlCol="0" anchor="ctr"/>
            <a:lstStyle/>
            <a:p>
              <a:pPr algn="ctr">
                <a:lnSpc>
                  <a:spcPts val="2659"/>
                </a:lnSpc>
              </a:pPr>
              <a:endParaRPr/>
            </a:p>
          </p:txBody>
        </p:sp>
      </p:grpSp>
      <p:sp>
        <p:nvSpPr>
          <p:cNvPr id="5" name="Freeform 5"/>
          <p:cNvSpPr/>
          <p:nvPr/>
        </p:nvSpPr>
        <p:spPr>
          <a:xfrm rot="-5400000">
            <a:off x="-1001040" y="7567563"/>
            <a:ext cx="8794773" cy="5397792"/>
          </a:xfrm>
          <a:custGeom>
            <a:avLst/>
            <a:gdLst/>
            <a:ahLst/>
            <a:cxnLst/>
            <a:rect l="l" t="t" r="r" b="b"/>
            <a:pathLst>
              <a:path w="8794773" h="5397792">
                <a:moveTo>
                  <a:pt x="0" y="0"/>
                </a:moveTo>
                <a:lnTo>
                  <a:pt x="8794773" y="0"/>
                </a:lnTo>
                <a:lnTo>
                  <a:pt x="8794773" y="5397792"/>
                </a:lnTo>
                <a:lnTo>
                  <a:pt x="0" y="5397792"/>
                </a:lnTo>
                <a:lnTo>
                  <a:pt x="0" y="0"/>
                </a:lnTo>
                <a:close/>
              </a:path>
            </a:pathLst>
          </a:custGeom>
          <a:blipFill>
            <a:blip r:embed="rId2">
              <a:alphaModFix amt="49000"/>
            </a:blip>
            <a:stretch>
              <a:fillRect/>
            </a:stretch>
          </a:blipFill>
        </p:spPr>
      </p:sp>
      <p:grpSp>
        <p:nvGrpSpPr>
          <p:cNvPr id="6" name="Group 6"/>
          <p:cNvGrpSpPr/>
          <p:nvPr/>
        </p:nvGrpSpPr>
        <p:grpSpPr>
          <a:xfrm rot="-10800000">
            <a:off x="6464218" y="5024687"/>
            <a:ext cx="5341164" cy="6836691"/>
            <a:chOff x="0" y="0"/>
            <a:chExt cx="635000" cy="812800"/>
          </a:xfrm>
        </p:grpSpPr>
        <p:sp>
          <p:nvSpPr>
            <p:cNvPr id="7" name="Freeform 7"/>
            <p:cNvSpPr/>
            <p:nvPr/>
          </p:nvSpPr>
          <p:spPr>
            <a:xfrm>
              <a:off x="0" y="0"/>
              <a:ext cx="635000" cy="810358"/>
            </a:xfrm>
            <a:custGeom>
              <a:avLst/>
              <a:gdLst/>
              <a:ahLst/>
              <a:cxnLst/>
              <a:rect l="l" t="t" r="r" b="b"/>
              <a:pathLst>
                <a:path w="635000" h="810358">
                  <a:moveTo>
                    <a:pt x="635000" y="20383"/>
                  </a:moveTo>
                  <a:lnTo>
                    <a:pt x="635000" y="678117"/>
                  </a:lnTo>
                  <a:cubicBezTo>
                    <a:pt x="635000" y="690346"/>
                    <a:pt x="627328" y="701262"/>
                    <a:pt x="615822" y="705404"/>
                  </a:cubicBezTo>
                  <a:lnTo>
                    <a:pt x="336678" y="805896"/>
                  </a:lnTo>
                  <a:cubicBezTo>
                    <a:pt x="324282" y="810358"/>
                    <a:pt x="310718" y="810358"/>
                    <a:pt x="298322" y="805896"/>
                  </a:cubicBezTo>
                  <a:lnTo>
                    <a:pt x="19178" y="705404"/>
                  </a:lnTo>
                  <a:cubicBezTo>
                    <a:pt x="7672" y="701262"/>
                    <a:pt x="0" y="690346"/>
                    <a:pt x="0" y="678117"/>
                  </a:cubicBezTo>
                  <a:lnTo>
                    <a:pt x="0" y="20383"/>
                  </a:lnTo>
                  <a:cubicBezTo>
                    <a:pt x="0" y="14977"/>
                    <a:pt x="2148" y="9793"/>
                    <a:pt x="5970" y="5970"/>
                  </a:cubicBezTo>
                  <a:cubicBezTo>
                    <a:pt x="9793" y="2148"/>
                    <a:pt x="14977" y="0"/>
                    <a:pt x="20383" y="0"/>
                  </a:cubicBezTo>
                  <a:lnTo>
                    <a:pt x="614617" y="0"/>
                  </a:lnTo>
                  <a:cubicBezTo>
                    <a:pt x="620023" y="0"/>
                    <a:pt x="625207" y="2148"/>
                    <a:pt x="629030" y="5970"/>
                  </a:cubicBezTo>
                  <a:cubicBezTo>
                    <a:pt x="632852" y="9793"/>
                    <a:pt x="635000" y="14977"/>
                    <a:pt x="635000" y="20383"/>
                  </a:cubicBezTo>
                  <a:close/>
                </a:path>
              </a:pathLst>
            </a:custGeom>
            <a:gradFill rotWithShape="1">
              <a:gsLst>
                <a:gs pos="0">
                  <a:srgbClr val="FFB613">
                    <a:alpha val="100000"/>
                  </a:srgbClr>
                </a:gs>
                <a:gs pos="100000">
                  <a:srgbClr val="FFE42F">
                    <a:alpha val="100000"/>
                  </a:srgbClr>
                </a:gs>
              </a:gsLst>
              <a:lin ang="5400000"/>
            </a:gradFill>
          </p:spPr>
        </p:sp>
        <p:sp>
          <p:nvSpPr>
            <p:cNvPr id="8" name="TextBox 8"/>
            <p:cNvSpPr txBox="1"/>
            <p:nvPr/>
          </p:nvSpPr>
          <p:spPr>
            <a:xfrm>
              <a:off x="0" y="-38100"/>
              <a:ext cx="635000" cy="736600"/>
            </a:xfrm>
            <a:prstGeom prst="rect">
              <a:avLst/>
            </a:prstGeom>
          </p:spPr>
          <p:txBody>
            <a:bodyPr lIns="50800" tIns="50800" rIns="50800" bIns="50800" rtlCol="0" anchor="ctr"/>
            <a:lstStyle/>
            <a:p>
              <a:pPr algn="ctr">
                <a:lnSpc>
                  <a:spcPts val="2659"/>
                </a:lnSpc>
              </a:pPr>
              <a:endParaRPr/>
            </a:p>
          </p:txBody>
        </p:sp>
      </p:grpSp>
      <p:grpSp>
        <p:nvGrpSpPr>
          <p:cNvPr id="9" name="Group 9"/>
          <p:cNvGrpSpPr/>
          <p:nvPr/>
        </p:nvGrpSpPr>
        <p:grpSpPr>
          <a:xfrm rot="-10800000">
            <a:off x="12201207" y="5024687"/>
            <a:ext cx="5341164" cy="6836691"/>
            <a:chOff x="0" y="0"/>
            <a:chExt cx="635000" cy="812800"/>
          </a:xfrm>
        </p:grpSpPr>
        <p:sp>
          <p:nvSpPr>
            <p:cNvPr id="10" name="Freeform 10"/>
            <p:cNvSpPr/>
            <p:nvPr/>
          </p:nvSpPr>
          <p:spPr>
            <a:xfrm>
              <a:off x="0" y="0"/>
              <a:ext cx="635000" cy="810358"/>
            </a:xfrm>
            <a:custGeom>
              <a:avLst/>
              <a:gdLst/>
              <a:ahLst/>
              <a:cxnLst/>
              <a:rect l="l" t="t" r="r" b="b"/>
              <a:pathLst>
                <a:path w="635000" h="810358">
                  <a:moveTo>
                    <a:pt x="635000" y="20383"/>
                  </a:moveTo>
                  <a:lnTo>
                    <a:pt x="635000" y="678117"/>
                  </a:lnTo>
                  <a:cubicBezTo>
                    <a:pt x="635000" y="690346"/>
                    <a:pt x="627328" y="701262"/>
                    <a:pt x="615822" y="705404"/>
                  </a:cubicBezTo>
                  <a:lnTo>
                    <a:pt x="336678" y="805896"/>
                  </a:lnTo>
                  <a:cubicBezTo>
                    <a:pt x="324282" y="810358"/>
                    <a:pt x="310718" y="810358"/>
                    <a:pt x="298322" y="805896"/>
                  </a:cubicBezTo>
                  <a:lnTo>
                    <a:pt x="19178" y="705404"/>
                  </a:lnTo>
                  <a:cubicBezTo>
                    <a:pt x="7672" y="701262"/>
                    <a:pt x="0" y="690346"/>
                    <a:pt x="0" y="678117"/>
                  </a:cubicBezTo>
                  <a:lnTo>
                    <a:pt x="0" y="20383"/>
                  </a:lnTo>
                  <a:cubicBezTo>
                    <a:pt x="0" y="14977"/>
                    <a:pt x="2148" y="9793"/>
                    <a:pt x="5970" y="5970"/>
                  </a:cubicBezTo>
                  <a:cubicBezTo>
                    <a:pt x="9793" y="2148"/>
                    <a:pt x="14977" y="0"/>
                    <a:pt x="20383" y="0"/>
                  </a:cubicBezTo>
                  <a:lnTo>
                    <a:pt x="614617" y="0"/>
                  </a:lnTo>
                  <a:cubicBezTo>
                    <a:pt x="620023" y="0"/>
                    <a:pt x="625207" y="2148"/>
                    <a:pt x="629030" y="5970"/>
                  </a:cubicBezTo>
                  <a:cubicBezTo>
                    <a:pt x="632852" y="9793"/>
                    <a:pt x="635000" y="14977"/>
                    <a:pt x="635000" y="20383"/>
                  </a:cubicBezTo>
                  <a:close/>
                </a:path>
              </a:pathLst>
            </a:custGeom>
            <a:gradFill rotWithShape="1">
              <a:gsLst>
                <a:gs pos="0">
                  <a:srgbClr val="FFB613">
                    <a:alpha val="100000"/>
                  </a:srgbClr>
                </a:gs>
                <a:gs pos="100000">
                  <a:srgbClr val="FFE42F">
                    <a:alpha val="100000"/>
                  </a:srgbClr>
                </a:gs>
              </a:gsLst>
              <a:lin ang="5400000"/>
            </a:gradFill>
          </p:spPr>
        </p:sp>
        <p:sp>
          <p:nvSpPr>
            <p:cNvPr id="11" name="TextBox 11"/>
            <p:cNvSpPr txBox="1"/>
            <p:nvPr/>
          </p:nvSpPr>
          <p:spPr>
            <a:xfrm>
              <a:off x="0" y="-38100"/>
              <a:ext cx="635000" cy="736600"/>
            </a:xfrm>
            <a:prstGeom prst="rect">
              <a:avLst/>
            </a:prstGeom>
          </p:spPr>
          <p:txBody>
            <a:bodyPr lIns="50800" tIns="50800" rIns="50800" bIns="50800" rtlCol="0" anchor="ctr"/>
            <a:lstStyle/>
            <a:p>
              <a:pPr algn="ctr">
                <a:lnSpc>
                  <a:spcPts val="2659"/>
                </a:lnSpc>
              </a:pPr>
              <a:endParaRPr/>
            </a:p>
          </p:txBody>
        </p:sp>
      </p:grpSp>
      <p:sp>
        <p:nvSpPr>
          <p:cNvPr id="12" name="Freeform 12"/>
          <p:cNvSpPr/>
          <p:nvPr/>
        </p:nvSpPr>
        <p:spPr>
          <a:xfrm rot="-5400000">
            <a:off x="10494267" y="7567563"/>
            <a:ext cx="8794773" cy="5397792"/>
          </a:xfrm>
          <a:custGeom>
            <a:avLst/>
            <a:gdLst/>
            <a:ahLst/>
            <a:cxnLst/>
            <a:rect l="l" t="t" r="r" b="b"/>
            <a:pathLst>
              <a:path w="8794773" h="5397792">
                <a:moveTo>
                  <a:pt x="0" y="0"/>
                </a:moveTo>
                <a:lnTo>
                  <a:pt x="8794773" y="0"/>
                </a:lnTo>
                <a:lnTo>
                  <a:pt x="8794773" y="5397792"/>
                </a:lnTo>
                <a:lnTo>
                  <a:pt x="0" y="5397792"/>
                </a:lnTo>
                <a:lnTo>
                  <a:pt x="0" y="0"/>
                </a:lnTo>
                <a:close/>
              </a:path>
            </a:pathLst>
          </a:custGeom>
          <a:blipFill>
            <a:blip r:embed="rId2">
              <a:alphaModFix amt="49000"/>
            </a:blip>
            <a:stretch>
              <a:fillRect/>
            </a:stretch>
          </a:blipFill>
        </p:spPr>
      </p:sp>
      <p:grpSp>
        <p:nvGrpSpPr>
          <p:cNvPr id="13" name="Group 13"/>
          <p:cNvGrpSpPr/>
          <p:nvPr/>
        </p:nvGrpSpPr>
        <p:grpSpPr>
          <a:xfrm>
            <a:off x="15847548" y="-1968163"/>
            <a:ext cx="7573225" cy="6508240"/>
            <a:chOff x="0" y="0"/>
            <a:chExt cx="812800" cy="698500"/>
          </a:xfrm>
        </p:grpSpPr>
        <p:sp>
          <p:nvSpPr>
            <p:cNvPr id="14" name="Freeform 14"/>
            <p:cNvSpPr/>
            <p:nvPr/>
          </p:nvSpPr>
          <p:spPr>
            <a:xfrm>
              <a:off x="7067" y="0"/>
              <a:ext cx="798666" cy="698500"/>
            </a:xfrm>
            <a:custGeom>
              <a:avLst/>
              <a:gdLst/>
              <a:ahLst/>
              <a:cxnLst/>
              <a:rect l="l" t="t" r="r" b="b"/>
              <a:pathLst>
                <a:path w="798666" h="698500">
                  <a:moveTo>
                    <a:pt x="787226" y="381060"/>
                  </a:moveTo>
                  <a:lnTo>
                    <a:pt x="621040" y="666690"/>
                  </a:lnTo>
                  <a:cubicBezTo>
                    <a:pt x="609582" y="686384"/>
                    <a:pt x="588516" y="698500"/>
                    <a:pt x="565731" y="698500"/>
                  </a:cubicBezTo>
                  <a:lnTo>
                    <a:pt x="232935" y="698500"/>
                  </a:lnTo>
                  <a:cubicBezTo>
                    <a:pt x="210150" y="698500"/>
                    <a:pt x="189084" y="686384"/>
                    <a:pt x="177626" y="666690"/>
                  </a:cubicBezTo>
                  <a:lnTo>
                    <a:pt x="11440" y="381060"/>
                  </a:lnTo>
                  <a:cubicBezTo>
                    <a:pt x="0" y="361396"/>
                    <a:pt x="0" y="337104"/>
                    <a:pt x="11440" y="317440"/>
                  </a:cubicBezTo>
                  <a:lnTo>
                    <a:pt x="177626" y="31810"/>
                  </a:lnTo>
                  <a:cubicBezTo>
                    <a:pt x="189084" y="12116"/>
                    <a:pt x="210150" y="0"/>
                    <a:pt x="232935" y="0"/>
                  </a:cubicBezTo>
                  <a:lnTo>
                    <a:pt x="565731" y="0"/>
                  </a:lnTo>
                  <a:cubicBezTo>
                    <a:pt x="588516" y="0"/>
                    <a:pt x="609582" y="12116"/>
                    <a:pt x="621040" y="31810"/>
                  </a:cubicBezTo>
                  <a:lnTo>
                    <a:pt x="787226" y="317440"/>
                  </a:lnTo>
                  <a:cubicBezTo>
                    <a:pt x="798666" y="337104"/>
                    <a:pt x="798666" y="361396"/>
                    <a:pt x="787226" y="381060"/>
                  </a:cubicBezTo>
                  <a:close/>
                </a:path>
              </a:pathLst>
            </a:custGeom>
            <a:gradFill rotWithShape="1">
              <a:gsLst>
                <a:gs pos="0">
                  <a:srgbClr val="153862">
                    <a:alpha val="100000"/>
                  </a:srgbClr>
                </a:gs>
                <a:gs pos="100000">
                  <a:srgbClr val="255389">
                    <a:alpha val="100000"/>
                  </a:srgbClr>
                </a:gs>
              </a:gsLst>
              <a:path path="circle">
                <a:fillToRect l="50000" t="50000" r="50000" b="50000"/>
              </a:path>
            </a:gradFill>
          </p:spPr>
        </p:sp>
        <p:sp>
          <p:nvSpPr>
            <p:cNvPr id="15" name="TextBox 15"/>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grpSp>
        <p:nvGrpSpPr>
          <p:cNvPr id="16" name="Group 16"/>
          <p:cNvGrpSpPr/>
          <p:nvPr/>
        </p:nvGrpSpPr>
        <p:grpSpPr>
          <a:xfrm>
            <a:off x="-5198104" y="-1968163"/>
            <a:ext cx="7573225" cy="6508240"/>
            <a:chOff x="0" y="0"/>
            <a:chExt cx="812800" cy="698500"/>
          </a:xfrm>
        </p:grpSpPr>
        <p:sp>
          <p:nvSpPr>
            <p:cNvPr id="17" name="Freeform 17"/>
            <p:cNvSpPr/>
            <p:nvPr/>
          </p:nvSpPr>
          <p:spPr>
            <a:xfrm>
              <a:off x="7067" y="0"/>
              <a:ext cx="798666" cy="698500"/>
            </a:xfrm>
            <a:custGeom>
              <a:avLst/>
              <a:gdLst/>
              <a:ahLst/>
              <a:cxnLst/>
              <a:rect l="l" t="t" r="r" b="b"/>
              <a:pathLst>
                <a:path w="798666" h="698500">
                  <a:moveTo>
                    <a:pt x="787226" y="381060"/>
                  </a:moveTo>
                  <a:lnTo>
                    <a:pt x="621040" y="666690"/>
                  </a:lnTo>
                  <a:cubicBezTo>
                    <a:pt x="609582" y="686384"/>
                    <a:pt x="588516" y="698500"/>
                    <a:pt x="565731" y="698500"/>
                  </a:cubicBezTo>
                  <a:lnTo>
                    <a:pt x="232935" y="698500"/>
                  </a:lnTo>
                  <a:cubicBezTo>
                    <a:pt x="210150" y="698500"/>
                    <a:pt x="189084" y="686384"/>
                    <a:pt x="177626" y="666690"/>
                  </a:cubicBezTo>
                  <a:lnTo>
                    <a:pt x="11440" y="381060"/>
                  </a:lnTo>
                  <a:cubicBezTo>
                    <a:pt x="0" y="361396"/>
                    <a:pt x="0" y="337104"/>
                    <a:pt x="11440" y="317440"/>
                  </a:cubicBezTo>
                  <a:lnTo>
                    <a:pt x="177626" y="31810"/>
                  </a:lnTo>
                  <a:cubicBezTo>
                    <a:pt x="189084" y="12116"/>
                    <a:pt x="210150" y="0"/>
                    <a:pt x="232935" y="0"/>
                  </a:cubicBezTo>
                  <a:lnTo>
                    <a:pt x="565731" y="0"/>
                  </a:lnTo>
                  <a:cubicBezTo>
                    <a:pt x="588516" y="0"/>
                    <a:pt x="609582" y="12116"/>
                    <a:pt x="621040" y="31810"/>
                  </a:cubicBezTo>
                  <a:lnTo>
                    <a:pt x="787226" y="317440"/>
                  </a:lnTo>
                  <a:cubicBezTo>
                    <a:pt x="798666" y="337104"/>
                    <a:pt x="798666" y="361396"/>
                    <a:pt x="787226" y="381060"/>
                  </a:cubicBezTo>
                  <a:close/>
                </a:path>
              </a:pathLst>
            </a:custGeom>
            <a:gradFill rotWithShape="1">
              <a:gsLst>
                <a:gs pos="0">
                  <a:srgbClr val="153862">
                    <a:alpha val="100000"/>
                  </a:srgbClr>
                </a:gs>
                <a:gs pos="100000">
                  <a:srgbClr val="255389">
                    <a:alpha val="100000"/>
                  </a:srgbClr>
                </a:gs>
              </a:gsLst>
              <a:path path="circle">
                <a:fillToRect l="50000" t="50000" r="50000" b="50000"/>
              </a:path>
            </a:gradFill>
          </p:spPr>
        </p:sp>
        <p:sp>
          <p:nvSpPr>
            <p:cNvPr id="18" name="TextBox 18"/>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grpSp>
        <p:nvGrpSpPr>
          <p:cNvPr id="19" name="Group 19"/>
          <p:cNvGrpSpPr/>
          <p:nvPr/>
        </p:nvGrpSpPr>
        <p:grpSpPr>
          <a:xfrm>
            <a:off x="16557252" y="-1309297"/>
            <a:ext cx="6172867" cy="5304807"/>
            <a:chOff x="0" y="0"/>
            <a:chExt cx="812800" cy="698500"/>
          </a:xfrm>
        </p:grpSpPr>
        <p:sp>
          <p:nvSpPr>
            <p:cNvPr id="20" name="Freeform 20"/>
            <p:cNvSpPr/>
            <p:nvPr/>
          </p:nvSpPr>
          <p:spPr>
            <a:xfrm>
              <a:off x="8670" y="0"/>
              <a:ext cx="795460" cy="698500"/>
            </a:xfrm>
            <a:custGeom>
              <a:avLst/>
              <a:gdLst/>
              <a:ahLst/>
              <a:cxnLst/>
              <a:rect l="l" t="t" r="r" b="b"/>
              <a:pathLst>
                <a:path w="795460" h="698500">
                  <a:moveTo>
                    <a:pt x="781424" y="388276"/>
                  </a:moveTo>
                  <a:lnTo>
                    <a:pt x="623636" y="659474"/>
                  </a:lnTo>
                  <a:cubicBezTo>
                    <a:pt x="609578" y="683636"/>
                    <a:pt x="583733" y="698500"/>
                    <a:pt x="555779" y="698500"/>
                  </a:cubicBezTo>
                  <a:lnTo>
                    <a:pt x="239681" y="698500"/>
                  </a:lnTo>
                  <a:cubicBezTo>
                    <a:pt x="211727" y="698500"/>
                    <a:pt x="185882" y="683636"/>
                    <a:pt x="171824" y="659474"/>
                  </a:cubicBezTo>
                  <a:lnTo>
                    <a:pt x="14036" y="388276"/>
                  </a:lnTo>
                  <a:cubicBezTo>
                    <a:pt x="0" y="364152"/>
                    <a:pt x="0" y="334348"/>
                    <a:pt x="14036" y="310224"/>
                  </a:cubicBezTo>
                  <a:lnTo>
                    <a:pt x="171824" y="39026"/>
                  </a:lnTo>
                  <a:cubicBezTo>
                    <a:pt x="185882" y="14864"/>
                    <a:pt x="211727" y="0"/>
                    <a:pt x="239681" y="0"/>
                  </a:cubicBezTo>
                  <a:lnTo>
                    <a:pt x="555779" y="0"/>
                  </a:lnTo>
                  <a:cubicBezTo>
                    <a:pt x="583733" y="0"/>
                    <a:pt x="609578" y="14864"/>
                    <a:pt x="623636" y="39026"/>
                  </a:cubicBezTo>
                  <a:lnTo>
                    <a:pt x="781424" y="310224"/>
                  </a:lnTo>
                  <a:cubicBezTo>
                    <a:pt x="795460" y="334348"/>
                    <a:pt x="795460" y="364152"/>
                    <a:pt x="781424" y="388276"/>
                  </a:cubicBezTo>
                  <a:close/>
                </a:path>
              </a:pathLst>
            </a:custGeom>
            <a:solidFill>
              <a:srgbClr val="000000">
                <a:alpha val="0"/>
              </a:srgbClr>
            </a:solidFill>
            <a:ln w="66675" cap="rnd">
              <a:gradFill>
                <a:gsLst>
                  <a:gs pos="0">
                    <a:srgbClr val="112D4E">
                      <a:alpha val="100000"/>
                    </a:srgbClr>
                  </a:gs>
                  <a:gs pos="50000">
                    <a:srgbClr val="255389">
                      <a:alpha val="100000"/>
                    </a:srgbClr>
                  </a:gs>
                  <a:gs pos="100000">
                    <a:srgbClr val="2A96E4">
                      <a:alpha val="100000"/>
                    </a:srgbClr>
                  </a:gs>
                </a:gsLst>
                <a:lin ang="5400000"/>
              </a:gradFill>
              <a:prstDash val="solid"/>
              <a:round/>
            </a:ln>
          </p:spPr>
        </p:sp>
        <p:sp>
          <p:nvSpPr>
            <p:cNvPr id="21" name="TextBox 21"/>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grpSp>
        <p:nvGrpSpPr>
          <p:cNvPr id="22" name="Group 22"/>
          <p:cNvGrpSpPr/>
          <p:nvPr/>
        </p:nvGrpSpPr>
        <p:grpSpPr>
          <a:xfrm>
            <a:off x="-4488400" y="-1309297"/>
            <a:ext cx="6172867" cy="5304807"/>
            <a:chOff x="0" y="0"/>
            <a:chExt cx="812800" cy="698500"/>
          </a:xfrm>
        </p:grpSpPr>
        <p:sp>
          <p:nvSpPr>
            <p:cNvPr id="23" name="Freeform 23"/>
            <p:cNvSpPr/>
            <p:nvPr/>
          </p:nvSpPr>
          <p:spPr>
            <a:xfrm>
              <a:off x="8670" y="0"/>
              <a:ext cx="795460" cy="698500"/>
            </a:xfrm>
            <a:custGeom>
              <a:avLst/>
              <a:gdLst/>
              <a:ahLst/>
              <a:cxnLst/>
              <a:rect l="l" t="t" r="r" b="b"/>
              <a:pathLst>
                <a:path w="795460" h="698500">
                  <a:moveTo>
                    <a:pt x="781424" y="388276"/>
                  </a:moveTo>
                  <a:lnTo>
                    <a:pt x="623636" y="659474"/>
                  </a:lnTo>
                  <a:cubicBezTo>
                    <a:pt x="609578" y="683636"/>
                    <a:pt x="583733" y="698500"/>
                    <a:pt x="555779" y="698500"/>
                  </a:cubicBezTo>
                  <a:lnTo>
                    <a:pt x="239681" y="698500"/>
                  </a:lnTo>
                  <a:cubicBezTo>
                    <a:pt x="211727" y="698500"/>
                    <a:pt x="185882" y="683636"/>
                    <a:pt x="171824" y="659474"/>
                  </a:cubicBezTo>
                  <a:lnTo>
                    <a:pt x="14036" y="388276"/>
                  </a:lnTo>
                  <a:cubicBezTo>
                    <a:pt x="0" y="364152"/>
                    <a:pt x="0" y="334348"/>
                    <a:pt x="14036" y="310224"/>
                  </a:cubicBezTo>
                  <a:lnTo>
                    <a:pt x="171824" y="39026"/>
                  </a:lnTo>
                  <a:cubicBezTo>
                    <a:pt x="185882" y="14864"/>
                    <a:pt x="211727" y="0"/>
                    <a:pt x="239681" y="0"/>
                  </a:cubicBezTo>
                  <a:lnTo>
                    <a:pt x="555779" y="0"/>
                  </a:lnTo>
                  <a:cubicBezTo>
                    <a:pt x="583733" y="0"/>
                    <a:pt x="609578" y="14864"/>
                    <a:pt x="623636" y="39026"/>
                  </a:cubicBezTo>
                  <a:lnTo>
                    <a:pt x="781424" y="310224"/>
                  </a:lnTo>
                  <a:cubicBezTo>
                    <a:pt x="795460" y="334348"/>
                    <a:pt x="795460" y="364152"/>
                    <a:pt x="781424" y="388276"/>
                  </a:cubicBezTo>
                  <a:close/>
                </a:path>
              </a:pathLst>
            </a:custGeom>
            <a:solidFill>
              <a:srgbClr val="000000">
                <a:alpha val="0"/>
              </a:srgbClr>
            </a:solidFill>
            <a:ln w="66675" cap="rnd">
              <a:gradFill>
                <a:gsLst>
                  <a:gs pos="0">
                    <a:srgbClr val="112D4E">
                      <a:alpha val="100000"/>
                    </a:srgbClr>
                  </a:gs>
                  <a:gs pos="50000">
                    <a:srgbClr val="255389">
                      <a:alpha val="100000"/>
                    </a:srgbClr>
                  </a:gs>
                  <a:gs pos="100000">
                    <a:srgbClr val="2A96E4">
                      <a:alpha val="100000"/>
                    </a:srgbClr>
                  </a:gs>
                </a:gsLst>
                <a:lin ang="5400000"/>
              </a:gradFill>
              <a:prstDash val="solid"/>
              <a:round/>
            </a:ln>
          </p:spPr>
        </p:sp>
        <p:sp>
          <p:nvSpPr>
            <p:cNvPr id="24" name="TextBox 24"/>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grpSp>
        <p:nvGrpSpPr>
          <p:cNvPr id="25" name="Group 25"/>
          <p:cNvGrpSpPr/>
          <p:nvPr/>
        </p:nvGrpSpPr>
        <p:grpSpPr>
          <a:xfrm>
            <a:off x="1257132" y="6289852"/>
            <a:ext cx="4278430" cy="6906022"/>
            <a:chOff x="0" y="0"/>
            <a:chExt cx="1080630" cy="1744297"/>
          </a:xfrm>
        </p:grpSpPr>
        <p:sp>
          <p:nvSpPr>
            <p:cNvPr id="26" name="Freeform 26"/>
            <p:cNvSpPr/>
            <p:nvPr/>
          </p:nvSpPr>
          <p:spPr>
            <a:xfrm>
              <a:off x="0" y="0"/>
              <a:ext cx="1080629" cy="1744297"/>
            </a:xfrm>
            <a:custGeom>
              <a:avLst/>
              <a:gdLst/>
              <a:ahLst/>
              <a:cxnLst/>
              <a:rect l="l" t="t" r="r" b="b"/>
              <a:pathLst>
                <a:path w="1080629" h="1744297">
                  <a:moveTo>
                    <a:pt x="65143" y="0"/>
                  </a:moveTo>
                  <a:lnTo>
                    <a:pt x="1015487" y="0"/>
                  </a:lnTo>
                  <a:cubicBezTo>
                    <a:pt x="1051464" y="0"/>
                    <a:pt x="1080629" y="29165"/>
                    <a:pt x="1080629" y="65143"/>
                  </a:cubicBezTo>
                  <a:lnTo>
                    <a:pt x="1080629" y="1679154"/>
                  </a:lnTo>
                  <a:cubicBezTo>
                    <a:pt x="1080629" y="1696431"/>
                    <a:pt x="1073766" y="1713000"/>
                    <a:pt x="1061550" y="1725217"/>
                  </a:cubicBezTo>
                  <a:cubicBezTo>
                    <a:pt x="1049333" y="1737434"/>
                    <a:pt x="1032764" y="1744297"/>
                    <a:pt x="1015487" y="1744297"/>
                  </a:cubicBezTo>
                  <a:lnTo>
                    <a:pt x="65143" y="1744297"/>
                  </a:lnTo>
                  <a:cubicBezTo>
                    <a:pt x="47866" y="1744297"/>
                    <a:pt x="31297" y="1737434"/>
                    <a:pt x="19080" y="1725217"/>
                  </a:cubicBezTo>
                  <a:cubicBezTo>
                    <a:pt x="6863" y="1713000"/>
                    <a:pt x="0" y="1696431"/>
                    <a:pt x="0" y="1679154"/>
                  </a:cubicBezTo>
                  <a:lnTo>
                    <a:pt x="0" y="65143"/>
                  </a:lnTo>
                  <a:cubicBezTo>
                    <a:pt x="0" y="47866"/>
                    <a:pt x="6863" y="31297"/>
                    <a:pt x="19080" y="19080"/>
                  </a:cubicBezTo>
                  <a:cubicBezTo>
                    <a:pt x="31297" y="6863"/>
                    <a:pt x="47866" y="0"/>
                    <a:pt x="65143" y="0"/>
                  </a:cubicBezTo>
                  <a:close/>
                </a:path>
              </a:pathLst>
            </a:custGeom>
            <a:solidFill>
              <a:srgbClr val="FFFFFF"/>
            </a:solidFill>
          </p:spPr>
        </p:sp>
        <p:sp>
          <p:nvSpPr>
            <p:cNvPr id="27" name="TextBox 27"/>
            <p:cNvSpPr txBox="1"/>
            <p:nvPr/>
          </p:nvSpPr>
          <p:spPr>
            <a:xfrm>
              <a:off x="0" y="-28575"/>
              <a:ext cx="1080630" cy="1772872"/>
            </a:xfrm>
            <a:prstGeom prst="rect">
              <a:avLst/>
            </a:prstGeom>
          </p:spPr>
          <p:txBody>
            <a:bodyPr lIns="50800" tIns="50800" rIns="50800" bIns="50800" rtlCol="0" anchor="ctr"/>
            <a:lstStyle/>
            <a:p>
              <a:pPr algn="ctr">
                <a:lnSpc>
                  <a:spcPts val="2659"/>
                </a:lnSpc>
              </a:pPr>
              <a:endParaRPr/>
            </a:p>
          </p:txBody>
        </p:sp>
      </p:grpSp>
      <p:grpSp>
        <p:nvGrpSpPr>
          <p:cNvPr id="28" name="Group 28"/>
          <p:cNvGrpSpPr/>
          <p:nvPr/>
        </p:nvGrpSpPr>
        <p:grpSpPr>
          <a:xfrm>
            <a:off x="6995585" y="6289852"/>
            <a:ext cx="4278430" cy="6906022"/>
            <a:chOff x="0" y="0"/>
            <a:chExt cx="1080630" cy="1744297"/>
          </a:xfrm>
        </p:grpSpPr>
        <p:sp>
          <p:nvSpPr>
            <p:cNvPr id="29" name="Freeform 29"/>
            <p:cNvSpPr/>
            <p:nvPr/>
          </p:nvSpPr>
          <p:spPr>
            <a:xfrm>
              <a:off x="0" y="0"/>
              <a:ext cx="1080629" cy="1744297"/>
            </a:xfrm>
            <a:custGeom>
              <a:avLst/>
              <a:gdLst/>
              <a:ahLst/>
              <a:cxnLst/>
              <a:rect l="l" t="t" r="r" b="b"/>
              <a:pathLst>
                <a:path w="1080629" h="1744297">
                  <a:moveTo>
                    <a:pt x="65143" y="0"/>
                  </a:moveTo>
                  <a:lnTo>
                    <a:pt x="1015487" y="0"/>
                  </a:lnTo>
                  <a:cubicBezTo>
                    <a:pt x="1051464" y="0"/>
                    <a:pt x="1080629" y="29165"/>
                    <a:pt x="1080629" y="65143"/>
                  </a:cubicBezTo>
                  <a:lnTo>
                    <a:pt x="1080629" y="1679154"/>
                  </a:lnTo>
                  <a:cubicBezTo>
                    <a:pt x="1080629" y="1696431"/>
                    <a:pt x="1073766" y="1713000"/>
                    <a:pt x="1061550" y="1725217"/>
                  </a:cubicBezTo>
                  <a:cubicBezTo>
                    <a:pt x="1049333" y="1737434"/>
                    <a:pt x="1032764" y="1744297"/>
                    <a:pt x="1015487" y="1744297"/>
                  </a:cubicBezTo>
                  <a:lnTo>
                    <a:pt x="65143" y="1744297"/>
                  </a:lnTo>
                  <a:cubicBezTo>
                    <a:pt x="47866" y="1744297"/>
                    <a:pt x="31297" y="1737434"/>
                    <a:pt x="19080" y="1725217"/>
                  </a:cubicBezTo>
                  <a:cubicBezTo>
                    <a:pt x="6863" y="1713000"/>
                    <a:pt x="0" y="1696431"/>
                    <a:pt x="0" y="1679154"/>
                  </a:cubicBezTo>
                  <a:lnTo>
                    <a:pt x="0" y="65143"/>
                  </a:lnTo>
                  <a:cubicBezTo>
                    <a:pt x="0" y="47866"/>
                    <a:pt x="6863" y="31297"/>
                    <a:pt x="19080" y="19080"/>
                  </a:cubicBezTo>
                  <a:cubicBezTo>
                    <a:pt x="31297" y="6863"/>
                    <a:pt x="47866" y="0"/>
                    <a:pt x="65143" y="0"/>
                  </a:cubicBezTo>
                  <a:close/>
                </a:path>
              </a:pathLst>
            </a:custGeom>
            <a:solidFill>
              <a:srgbClr val="FFFFFF"/>
            </a:solidFill>
          </p:spPr>
        </p:sp>
        <p:sp>
          <p:nvSpPr>
            <p:cNvPr id="30" name="TextBox 30"/>
            <p:cNvSpPr txBox="1"/>
            <p:nvPr/>
          </p:nvSpPr>
          <p:spPr>
            <a:xfrm>
              <a:off x="0" y="-38100"/>
              <a:ext cx="1080630" cy="1782397"/>
            </a:xfrm>
            <a:prstGeom prst="rect">
              <a:avLst/>
            </a:prstGeom>
          </p:spPr>
          <p:txBody>
            <a:bodyPr lIns="50800" tIns="50800" rIns="50800" bIns="50800" rtlCol="0" anchor="ctr"/>
            <a:lstStyle/>
            <a:p>
              <a:pPr algn="ctr">
                <a:lnSpc>
                  <a:spcPts val="2659"/>
                </a:lnSpc>
              </a:pPr>
              <a:endParaRPr/>
            </a:p>
          </p:txBody>
        </p:sp>
      </p:grpSp>
      <p:grpSp>
        <p:nvGrpSpPr>
          <p:cNvPr id="31" name="Group 31"/>
          <p:cNvGrpSpPr/>
          <p:nvPr/>
        </p:nvGrpSpPr>
        <p:grpSpPr>
          <a:xfrm>
            <a:off x="12732574" y="6289852"/>
            <a:ext cx="4278430" cy="6906022"/>
            <a:chOff x="0" y="0"/>
            <a:chExt cx="1080630" cy="1744297"/>
          </a:xfrm>
        </p:grpSpPr>
        <p:sp>
          <p:nvSpPr>
            <p:cNvPr id="32" name="Freeform 32"/>
            <p:cNvSpPr/>
            <p:nvPr/>
          </p:nvSpPr>
          <p:spPr>
            <a:xfrm>
              <a:off x="0" y="0"/>
              <a:ext cx="1080629" cy="1744297"/>
            </a:xfrm>
            <a:custGeom>
              <a:avLst/>
              <a:gdLst/>
              <a:ahLst/>
              <a:cxnLst/>
              <a:rect l="l" t="t" r="r" b="b"/>
              <a:pathLst>
                <a:path w="1080629" h="1744297">
                  <a:moveTo>
                    <a:pt x="65143" y="0"/>
                  </a:moveTo>
                  <a:lnTo>
                    <a:pt x="1015487" y="0"/>
                  </a:lnTo>
                  <a:cubicBezTo>
                    <a:pt x="1051464" y="0"/>
                    <a:pt x="1080629" y="29165"/>
                    <a:pt x="1080629" y="65143"/>
                  </a:cubicBezTo>
                  <a:lnTo>
                    <a:pt x="1080629" y="1679154"/>
                  </a:lnTo>
                  <a:cubicBezTo>
                    <a:pt x="1080629" y="1696431"/>
                    <a:pt x="1073766" y="1713000"/>
                    <a:pt x="1061550" y="1725217"/>
                  </a:cubicBezTo>
                  <a:cubicBezTo>
                    <a:pt x="1049333" y="1737434"/>
                    <a:pt x="1032764" y="1744297"/>
                    <a:pt x="1015487" y="1744297"/>
                  </a:cubicBezTo>
                  <a:lnTo>
                    <a:pt x="65143" y="1744297"/>
                  </a:lnTo>
                  <a:cubicBezTo>
                    <a:pt x="47866" y="1744297"/>
                    <a:pt x="31297" y="1737434"/>
                    <a:pt x="19080" y="1725217"/>
                  </a:cubicBezTo>
                  <a:cubicBezTo>
                    <a:pt x="6863" y="1713000"/>
                    <a:pt x="0" y="1696431"/>
                    <a:pt x="0" y="1679154"/>
                  </a:cubicBezTo>
                  <a:lnTo>
                    <a:pt x="0" y="65143"/>
                  </a:lnTo>
                  <a:cubicBezTo>
                    <a:pt x="0" y="47866"/>
                    <a:pt x="6863" y="31297"/>
                    <a:pt x="19080" y="19080"/>
                  </a:cubicBezTo>
                  <a:cubicBezTo>
                    <a:pt x="31297" y="6863"/>
                    <a:pt x="47866" y="0"/>
                    <a:pt x="65143" y="0"/>
                  </a:cubicBezTo>
                  <a:close/>
                </a:path>
              </a:pathLst>
            </a:custGeom>
            <a:solidFill>
              <a:srgbClr val="FFFFFF"/>
            </a:solidFill>
          </p:spPr>
        </p:sp>
        <p:sp>
          <p:nvSpPr>
            <p:cNvPr id="33" name="TextBox 33"/>
            <p:cNvSpPr txBox="1"/>
            <p:nvPr/>
          </p:nvSpPr>
          <p:spPr>
            <a:xfrm>
              <a:off x="0" y="-38100"/>
              <a:ext cx="1080630" cy="1782397"/>
            </a:xfrm>
            <a:prstGeom prst="rect">
              <a:avLst/>
            </a:prstGeom>
          </p:spPr>
          <p:txBody>
            <a:bodyPr lIns="50800" tIns="50800" rIns="50800" bIns="50800" rtlCol="0" anchor="ctr"/>
            <a:lstStyle/>
            <a:p>
              <a:pPr algn="ctr">
                <a:lnSpc>
                  <a:spcPts val="2659"/>
                </a:lnSpc>
              </a:pPr>
              <a:endParaRPr/>
            </a:p>
          </p:txBody>
        </p:sp>
      </p:grpSp>
      <p:sp>
        <p:nvSpPr>
          <p:cNvPr id="34" name="Freeform 34"/>
          <p:cNvSpPr/>
          <p:nvPr/>
        </p:nvSpPr>
        <p:spPr>
          <a:xfrm rot="-5400000">
            <a:off x="2354233" y="4329292"/>
            <a:ext cx="2084228" cy="1894042"/>
          </a:xfrm>
          <a:custGeom>
            <a:avLst/>
            <a:gdLst/>
            <a:ahLst/>
            <a:cxnLst/>
            <a:rect l="l" t="t" r="r" b="b"/>
            <a:pathLst>
              <a:path w="2084228" h="1894042">
                <a:moveTo>
                  <a:pt x="0" y="0"/>
                </a:moveTo>
                <a:lnTo>
                  <a:pt x="2084227" y="0"/>
                </a:lnTo>
                <a:lnTo>
                  <a:pt x="2084227" y="1894042"/>
                </a:lnTo>
                <a:lnTo>
                  <a:pt x="0" y="1894042"/>
                </a:lnTo>
                <a:lnTo>
                  <a:pt x="0" y="0"/>
                </a:lnTo>
                <a:close/>
              </a:path>
            </a:pathLst>
          </a:custGeom>
          <a:blipFill>
            <a:blip r:embed="rId3"/>
            <a:stretch>
              <a:fillRect/>
            </a:stretch>
          </a:blipFill>
        </p:spPr>
      </p:sp>
      <p:sp>
        <p:nvSpPr>
          <p:cNvPr id="35" name="Freeform 35"/>
          <p:cNvSpPr/>
          <p:nvPr/>
        </p:nvSpPr>
        <p:spPr>
          <a:xfrm rot="-5400000">
            <a:off x="8092686" y="4329292"/>
            <a:ext cx="2084228" cy="1894042"/>
          </a:xfrm>
          <a:custGeom>
            <a:avLst/>
            <a:gdLst/>
            <a:ahLst/>
            <a:cxnLst/>
            <a:rect l="l" t="t" r="r" b="b"/>
            <a:pathLst>
              <a:path w="2084228" h="1894042">
                <a:moveTo>
                  <a:pt x="0" y="0"/>
                </a:moveTo>
                <a:lnTo>
                  <a:pt x="2084228" y="0"/>
                </a:lnTo>
                <a:lnTo>
                  <a:pt x="2084228" y="1894042"/>
                </a:lnTo>
                <a:lnTo>
                  <a:pt x="0" y="1894042"/>
                </a:lnTo>
                <a:lnTo>
                  <a:pt x="0" y="0"/>
                </a:lnTo>
                <a:close/>
              </a:path>
            </a:pathLst>
          </a:custGeom>
          <a:blipFill>
            <a:blip r:embed="rId3"/>
            <a:stretch>
              <a:fillRect/>
            </a:stretch>
          </a:blipFill>
        </p:spPr>
      </p:sp>
      <p:grpSp>
        <p:nvGrpSpPr>
          <p:cNvPr id="36" name="Group 36"/>
          <p:cNvGrpSpPr/>
          <p:nvPr/>
        </p:nvGrpSpPr>
        <p:grpSpPr>
          <a:xfrm>
            <a:off x="2658443" y="4341655"/>
            <a:ext cx="1534815" cy="1785967"/>
            <a:chOff x="0" y="0"/>
            <a:chExt cx="698500" cy="812800"/>
          </a:xfrm>
        </p:grpSpPr>
        <p:sp>
          <p:nvSpPr>
            <p:cNvPr id="37" name="Freeform 37"/>
            <p:cNvSpPr/>
            <p:nvPr/>
          </p:nvSpPr>
          <p:spPr>
            <a:xfrm>
              <a:off x="0" y="14983"/>
              <a:ext cx="698500" cy="782834"/>
            </a:xfrm>
            <a:custGeom>
              <a:avLst/>
              <a:gdLst/>
              <a:ahLst/>
              <a:cxnLst/>
              <a:rect l="l" t="t" r="r" b="b"/>
              <a:pathLst>
                <a:path w="698500" h="782834">
                  <a:moveTo>
                    <a:pt x="416693" y="24257"/>
                  </a:moveTo>
                  <a:lnTo>
                    <a:pt x="631057" y="148977"/>
                  </a:lnTo>
                  <a:cubicBezTo>
                    <a:pt x="672812" y="173272"/>
                    <a:pt x="698500" y="217936"/>
                    <a:pt x="698500" y="266245"/>
                  </a:cubicBezTo>
                  <a:lnTo>
                    <a:pt x="698500" y="516589"/>
                  </a:lnTo>
                  <a:cubicBezTo>
                    <a:pt x="698500" y="564898"/>
                    <a:pt x="672812" y="609563"/>
                    <a:pt x="631057" y="633857"/>
                  </a:cubicBezTo>
                  <a:lnTo>
                    <a:pt x="416693" y="758577"/>
                  </a:lnTo>
                  <a:cubicBezTo>
                    <a:pt x="375002" y="782834"/>
                    <a:pt x="323498" y="782834"/>
                    <a:pt x="281807" y="758577"/>
                  </a:cubicBezTo>
                  <a:lnTo>
                    <a:pt x="67443" y="633857"/>
                  </a:lnTo>
                  <a:cubicBezTo>
                    <a:pt x="25688" y="609563"/>
                    <a:pt x="0" y="564898"/>
                    <a:pt x="0" y="516589"/>
                  </a:cubicBezTo>
                  <a:lnTo>
                    <a:pt x="0" y="266245"/>
                  </a:lnTo>
                  <a:cubicBezTo>
                    <a:pt x="0" y="217936"/>
                    <a:pt x="25688" y="173272"/>
                    <a:pt x="67443" y="148977"/>
                  </a:cubicBezTo>
                  <a:lnTo>
                    <a:pt x="281807" y="24257"/>
                  </a:lnTo>
                  <a:cubicBezTo>
                    <a:pt x="323498" y="0"/>
                    <a:pt x="375002" y="0"/>
                    <a:pt x="416693" y="24257"/>
                  </a:cubicBezTo>
                  <a:close/>
                </a:path>
              </a:pathLst>
            </a:custGeom>
            <a:gradFill rotWithShape="1">
              <a:gsLst>
                <a:gs pos="0">
                  <a:srgbClr val="3183ED">
                    <a:alpha val="100000"/>
                  </a:srgbClr>
                </a:gs>
                <a:gs pos="100000">
                  <a:srgbClr val="56CCF2">
                    <a:alpha val="100000"/>
                  </a:srgbClr>
                </a:gs>
              </a:gsLst>
              <a:lin ang="5400000"/>
            </a:gradFill>
            <a:ln w="12700" cap="sq">
              <a:solidFill>
                <a:srgbClr val="000000"/>
              </a:solidFill>
              <a:prstDash val="solid"/>
              <a:miter/>
            </a:ln>
          </p:spPr>
        </p:sp>
      </p:grpSp>
      <p:grpSp>
        <p:nvGrpSpPr>
          <p:cNvPr id="38" name="Group 38"/>
          <p:cNvGrpSpPr/>
          <p:nvPr/>
        </p:nvGrpSpPr>
        <p:grpSpPr>
          <a:xfrm>
            <a:off x="8396897" y="4341655"/>
            <a:ext cx="1534815" cy="1785967"/>
            <a:chOff x="0" y="0"/>
            <a:chExt cx="698500" cy="812800"/>
          </a:xfrm>
        </p:grpSpPr>
        <p:sp>
          <p:nvSpPr>
            <p:cNvPr id="39" name="Freeform 39"/>
            <p:cNvSpPr/>
            <p:nvPr/>
          </p:nvSpPr>
          <p:spPr>
            <a:xfrm>
              <a:off x="0" y="14983"/>
              <a:ext cx="698500" cy="782834"/>
            </a:xfrm>
            <a:custGeom>
              <a:avLst/>
              <a:gdLst/>
              <a:ahLst/>
              <a:cxnLst/>
              <a:rect l="l" t="t" r="r" b="b"/>
              <a:pathLst>
                <a:path w="698500" h="782834">
                  <a:moveTo>
                    <a:pt x="416693" y="24257"/>
                  </a:moveTo>
                  <a:lnTo>
                    <a:pt x="631057" y="148977"/>
                  </a:lnTo>
                  <a:cubicBezTo>
                    <a:pt x="672812" y="173272"/>
                    <a:pt x="698500" y="217936"/>
                    <a:pt x="698500" y="266245"/>
                  </a:cubicBezTo>
                  <a:lnTo>
                    <a:pt x="698500" y="516589"/>
                  </a:lnTo>
                  <a:cubicBezTo>
                    <a:pt x="698500" y="564898"/>
                    <a:pt x="672812" y="609563"/>
                    <a:pt x="631057" y="633857"/>
                  </a:cubicBezTo>
                  <a:lnTo>
                    <a:pt x="416693" y="758577"/>
                  </a:lnTo>
                  <a:cubicBezTo>
                    <a:pt x="375002" y="782834"/>
                    <a:pt x="323498" y="782834"/>
                    <a:pt x="281807" y="758577"/>
                  </a:cubicBezTo>
                  <a:lnTo>
                    <a:pt x="67443" y="633857"/>
                  </a:lnTo>
                  <a:cubicBezTo>
                    <a:pt x="25688" y="609563"/>
                    <a:pt x="0" y="564898"/>
                    <a:pt x="0" y="516589"/>
                  </a:cubicBezTo>
                  <a:lnTo>
                    <a:pt x="0" y="266245"/>
                  </a:lnTo>
                  <a:cubicBezTo>
                    <a:pt x="0" y="217936"/>
                    <a:pt x="25688" y="173272"/>
                    <a:pt x="67443" y="148977"/>
                  </a:cubicBezTo>
                  <a:lnTo>
                    <a:pt x="281807" y="24257"/>
                  </a:lnTo>
                  <a:cubicBezTo>
                    <a:pt x="323498" y="0"/>
                    <a:pt x="375002" y="0"/>
                    <a:pt x="416693" y="24257"/>
                  </a:cubicBezTo>
                  <a:close/>
                </a:path>
              </a:pathLst>
            </a:custGeom>
            <a:gradFill rotWithShape="1">
              <a:gsLst>
                <a:gs pos="0">
                  <a:srgbClr val="3183ED">
                    <a:alpha val="100000"/>
                  </a:srgbClr>
                </a:gs>
                <a:gs pos="100000">
                  <a:srgbClr val="56CCF2">
                    <a:alpha val="100000"/>
                  </a:srgbClr>
                </a:gs>
              </a:gsLst>
              <a:lin ang="5400000"/>
            </a:gradFill>
            <a:ln w="12700" cap="sq">
              <a:solidFill>
                <a:srgbClr val="000000"/>
              </a:solidFill>
              <a:prstDash val="solid"/>
              <a:miter/>
            </a:ln>
          </p:spPr>
        </p:sp>
      </p:grpSp>
      <p:sp>
        <p:nvSpPr>
          <p:cNvPr id="40" name="Freeform 40"/>
          <p:cNvSpPr/>
          <p:nvPr/>
        </p:nvSpPr>
        <p:spPr>
          <a:xfrm rot="-5400000">
            <a:off x="13829675" y="4329292"/>
            <a:ext cx="2084228" cy="1894042"/>
          </a:xfrm>
          <a:custGeom>
            <a:avLst/>
            <a:gdLst/>
            <a:ahLst/>
            <a:cxnLst/>
            <a:rect l="l" t="t" r="r" b="b"/>
            <a:pathLst>
              <a:path w="2084228" h="1894042">
                <a:moveTo>
                  <a:pt x="0" y="0"/>
                </a:moveTo>
                <a:lnTo>
                  <a:pt x="2084228" y="0"/>
                </a:lnTo>
                <a:lnTo>
                  <a:pt x="2084228" y="1894042"/>
                </a:lnTo>
                <a:lnTo>
                  <a:pt x="0" y="1894042"/>
                </a:lnTo>
                <a:lnTo>
                  <a:pt x="0" y="0"/>
                </a:lnTo>
                <a:close/>
              </a:path>
            </a:pathLst>
          </a:custGeom>
          <a:blipFill>
            <a:blip r:embed="rId3"/>
            <a:stretch>
              <a:fillRect/>
            </a:stretch>
          </a:blipFill>
        </p:spPr>
      </p:sp>
      <p:grpSp>
        <p:nvGrpSpPr>
          <p:cNvPr id="41" name="Group 41"/>
          <p:cNvGrpSpPr/>
          <p:nvPr/>
        </p:nvGrpSpPr>
        <p:grpSpPr>
          <a:xfrm>
            <a:off x="14133886" y="4341655"/>
            <a:ext cx="1534815" cy="1785967"/>
            <a:chOff x="0" y="0"/>
            <a:chExt cx="698500" cy="812800"/>
          </a:xfrm>
        </p:grpSpPr>
        <p:sp>
          <p:nvSpPr>
            <p:cNvPr id="42" name="Freeform 42"/>
            <p:cNvSpPr/>
            <p:nvPr/>
          </p:nvSpPr>
          <p:spPr>
            <a:xfrm>
              <a:off x="0" y="14983"/>
              <a:ext cx="698500" cy="782834"/>
            </a:xfrm>
            <a:custGeom>
              <a:avLst/>
              <a:gdLst/>
              <a:ahLst/>
              <a:cxnLst/>
              <a:rect l="l" t="t" r="r" b="b"/>
              <a:pathLst>
                <a:path w="698500" h="782834">
                  <a:moveTo>
                    <a:pt x="416693" y="24257"/>
                  </a:moveTo>
                  <a:lnTo>
                    <a:pt x="631057" y="148977"/>
                  </a:lnTo>
                  <a:cubicBezTo>
                    <a:pt x="672812" y="173272"/>
                    <a:pt x="698500" y="217936"/>
                    <a:pt x="698500" y="266245"/>
                  </a:cubicBezTo>
                  <a:lnTo>
                    <a:pt x="698500" y="516589"/>
                  </a:lnTo>
                  <a:cubicBezTo>
                    <a:pt x="698500" y="564898"/>
                    <a:pt x="672812" y="609563"/>
                    <a:pt x="631057" y="633857"/>
                  </a:cubicBezTo>
                  <a:lnTo>
                    <a:pt x="416693" y="758577"/>
                  </a:lnTo>
                  <a:cubicBezTo>
                    <a:pt x="375002" y="782834"/>
                    <a:pt x="323498" y="782834"/>
                    <a:pt x="281807" y="758577"/>
                  </a:cubicBezTo>
                  <a:lnTo>
                    <a:pt x="67443" y="633857"/>
                  </a:lnTo>
                  <a:cubicBezTo>
                    <a:pt x="25688" y="609563"/>
                    <a:pt x="0" y="564898"/>
                    <a:pt x="0" y="516589"/>
                  </a:cubicBezTo>
                  <a:lnTo>
                    <a:pt x="0" y="266245"/>
                  </a:lnTo>
                  <a:cubicBezTo>
                    <a:pt x="0" y="217936"/>
                    <a:pt x="25688" y="173272"/>
                    <a:pt x="67443" y="148977"/>
                  </a:cubicBezTo>
                  <a:lnTo>
                    <a:pt x="281807" y="24257"/>
                  </a:lnTo>
                  <a:cubicBezTo>
                    <a:pt x="323498" y="0"/>
                    <a:pt x="375002" y="0"/>
                    <a:pt x="416693" y="24257"/>
                  </a:cubicBezTo>
                  <a:close/>
                </a:path>
              </a:pathLst>
            </a:custGeom>
            <a:gradFill rotWithShape="1">
              <a:gsLst>
                <a:gs pos="0">
                  <a:srgbClr val="3183ED">
                    <a:alpha val="100000"/>
                  </a:srgbClr>
                </a:gs>
                <a:gs pos="100000">
                  <a:srgbClr val="56CCF2">
                    <a:alpha val="100000"/>
                  </a:srgbClr>
                </a:gs>
              </a:gsLst>
              <a:lin ang="5400000"/>
            </a:gradFill>
            <a:ln w="12700" cap="sq">
              <a:solidFill>
                <a:srgbClr val="000000"/>
              </a:solidFill>
              <a:prstDash val="solid"/>
              <a:miter/>
            </a:ln>
          </p:spPr>
        </p:sp>
      </p:grpSp>
      <p:sp>
        <p:nvSpPr>
          <p:cNvPr id="43" name="Freeform 43"/>
          <p:cNvSpPr/>
          <p:nvPr/>
        </p:nvSpPr>
        <p:spPr>
          <a:xfrm>
            <a:off x="3011459" y="4833759"/>
            <a:ext cx="828783" cy="885108"/>
          </a:xfrm>
          <a:custGeom>
            <a:avLst/>
            <a:gdLst/>
            <a:ahLst/>
            <a:cxnLst/>
            <a:rect l="l" t="t" r="r" b="b"/>
            <a:pathLst>
              <a:path w="828783" h="885108">
                <a:moveTo>
                  <a:pt x="0" y="0"/>
                </a:moveTo>
                <a:lnTo>
                  <a:pt x="828784" y="0"/>
                </a:lnTo>
                <a:lnTo>
                  <a:pt x="828784" y="885108"/>
                </a:lnTo>
                <a:lnTo>
                  <a:pt x="0" y="885108"/>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44" name="Freeform 44"/>
          <p:cNvSpPr/>
          <p:nvPr/>
        </p:nvSpPr>
        <p:spPr>
          <a:xfrm>
            <a:off x="14474789" y="4812293"/>
            <a:ext cx="834049" cy="906575"/>
          </a:xfrm>
          <a:custGeom>
            <a:avLst/>
            <a:gdLst/>
            <a:ahLst/>
            <a:cxnLst/>
            <a:rect l="l" t="t" r="r" b="b"/>
            <a:pathLst>
              <a:path w="834049" h="906575">
                <a:moveTo>
                  <a:pt x="0" y="0"/>
                </a:moveTo>
                <a:lnTo>
                  <a:pt x="834049" y="0"/>
                </a:lnTo>
                <a:lnTo>
                  <a:pt x="834049" y="906574"/>
                </a:lnTo>
                <a:lnTo>
                  <a:pt x="0" y="90657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grpSp>
        <p:nvGrpSpPr>
          <p:cNvPr id="45" name="Group 45"/>
          <p:cNvGrpSpPr/>
          <p:nvPr/>
        </p:nvGrpSpPr>
        <p:grpSpPr>
          <a:xfrm rot="-10800000">
            <a:off x="15401426" y="-1548695"/>
            <a:ext cx="3715747" cy="4323778"/>
            <a:chOff x="0" y="0"/>
            <a:chExt cx="698500" cy="812800"/>
          </a:xfrm>
        </p:grpSpPr>
        <p:sp>
          <p:nvSpPr>
            <p:cNvPr id="46" name="Freeform 46"/>
            <p:cNvSpPr/>
            <p:nvPr/>
          </p:nvSpPr>
          <p:spPr>
            <a:xfrm>
              <a:off x="0" y="7564"/>
              <a:ext cx="698500" cy="797671"/>
            </a:xfrm>
            <a:custGeom>
              <a:avLst/>
              <a:gdLst/>
              <a:ahLst/>
              <a:cxnLst/>
              <a:rect l="l" t="t" r="r" b="b"/>
              <a:pathLst>
                <a:path w="698500" h="797671">
                  <a:moveTo>
                    <a:pt x="383298" y="12246"/>
                  </a:moveTo>
                  <a:lnTo>
                    <a:pt x="664452" y="175826"/>
                  </a:lnTo>
                  <a:cubicBezTo>
                    <a:pt x="685532" y="188091"/>
                    <a:pt x="698500" y="210640"/>
                    <a:pt x="698500" y="235028"/>
                  </a:cubicBezTo>
                  <a:lnTo>
                    <a:pt x="698500" y="562644"/>
                  </a:lnTo>
                  <a:cubicBezTo>
                    <a:pt x="698500" y="587032"/>
                    <a:pt x="685532" y="609581"/>
                    <a:pt x="664452" y="621846"/>
                  </a:cubicBezTo>
                  <a:lnTo>
                    <a:pt x="383298" y="785426"/>
                  </a:lnTo>
                  <a:cubicBezTo>
                    <a:pt x="362251" y="797672"/>
                    <a:pt x="336249" y="797672"/>
                    <a:pt x="315202" y="785426"/>
                  </a:cubicBezTo>
                  <a:lnTo>
                    <a:pt x="34048" y="621846"/>
                  </a:lnTo>
                  <a:cubicBezTo>
                    <a:pt x="12968" y="609581"/>
                    <a:pt x="0" y="587032"/>
                    <a:pt x="0" y="562644"/>
                  </a:cubicBezTo>
                  <a:lnTo>
                    <a:pt x="0" y="235028"/>
                  </a:lnTo>
                  <a:cubicBezTo>
                    <a:pt x="0" y="210640"/>
                    <a:pt x="12968" y="188091"/>
                    <a:pt x="34048" y="175826"/>
                  </a:cubicBezTo>
                  <a:lnTo>
                    <a:pt x="315202" y="12246"/>
                  </a:lnTo>
                  <a:cubicBezTo>
                    <a:pt x="336249" y="0"/>
                    <a:pt x="362251" y="0"/>
                    <a:pt x="383298" y="12246"/>
                  </a:cubicBezTo>
                  <a:close/>
                </a:path>
              </a:pathLst>
            </a:custGeom>
            <a:solidFill>
              <a:srgbClr val="000000">
                <a:alpha val="0"/>
              </a:srgbClr>
            </a:solidFill>
            <a:ln w="133350" cap="rnd">
              <a:gradFill>
                <a:gsLst>
                  <a:gs pos="0">
                    <a:srgbClr val="FFB613">
                      <a:alpha val="100000"/>
                    </a:srgbClr>
                  </a:gs>
                  <a:gs pos="100000">
                    <a:srgbClr val="FFE42F">
                      <a:alpha val="100000"/>
                    </a:srgbClr>
                  </a:gs>
                </a:gsLst>
                <a:lin ang="5400000"/>
              </a:gradFill>
              <a:prstDash val="solid"/>
              <a:round/>
            </a:ln>
          </p:spPr>
        </p:sp>
        <p:sp>
          <p:nvSpPr>
            <p:cNvPr id="47" name="TextBox 47"/>
            <p:cNvSpPr txBox="1"/>
            <p:nvPr/>
          </p:nvSpPr>
          <p:spPr>
            <a:xfrm>
              <a:off x="0" y="101600"/>
              <a:ext cx="698500" cy="571500"/>
            </a:xfrm>
            <a:prstGeom prst="rect">
              <a:avLst/>
            </a:prstGeom>
          </p:spPr>
          <p:txBody>
            <a:bodyPr lIns="120277" tIns="120277" rIns="120277" bIns="120277" rtlCol="0" anchor="ctr"/>
            <a:lstStyle/>
            <a:p>
              <a:pPr algn="ctr">
                <a:lnSpc>
                  <a:spcPts val="2659"/>
                </a:lnSpc>
              </a:pPr>
              <a:endParaRPr/>
            </a:p>
          </p:txBody>
        </p:sp>
      </p:grpSp>
      <p:grpSp>
        <p:nvGrpSpPr>
          <p:cNvPr id="48" name="Group 48"/>
          <p:cNvGrpSpPr/>
          <p:nvPr/>
        </p:nvGrpSpPr>
        <p:grpSpPr>
          <a:xfrm rot="-10800000">
            <a:off x="-930682" y="-1548695"/>
            <a:ext cx="3715747" cy="4323778"/>
            <a:chOff x="0" y="0"/>
            <a:chExt cx="698500" cy="812800"/>
          </a:xfrm>
        </p:grpSpPr>
        <p:sp>
          <p:nvSpPr>
            <p:cNvPr id="49" name="Freeform 49"/>
            <p:cNvSpPr/>
            <p:nvPr/>
          </p:nvSpPr>
          <p:spPr>
            <a:xfrm>
              <a:off x="0" y="7564"/>
              <a:ext cx="698500" cy="797671"/>
            </a:xfrm>
            <a:custGeom>
              <a:avLst/>
              <a:gdLst/>
              <a:ahLst/>
              <a:cxnLst/>
              <a:rect l="l" t="t" r="r" b="b"/>
              <a:pathLst>
                <a:path w="698500" h="797671">
                  <a:moveTo>
                    <a:pt x="383298" y="12246"/>
                  </a:moveTo>
                  <a:lnTo>
                    <a:pt x="664452" y="175826"/>
                  </a:lnTo>
                  <a:cubicBezTo>
                    <a:pt x="685532" y="188091"/>
                    <a:pt x="698500" y="210640"/>
                    <a:pt x="698500" y="235028"/>
                  </a:cubicBezTo>
                  <a:lnTo>
                    <a:pt x="698500" y="562644"/>
                  </a:lnTo>
                  <a:cubicBezTo>
                    <a:pt x="698500" y="587032"/>
                    <a:pt x="685532" y="609581"/>
                    <a:pt x="664452" y="621846"/>
                  </a:cubicBezTo>
                  <a:lnTo>
                    <a:pt x="383298" y="785426"/>
                  </a:lnTo>
                  <a:cubicBezTo>
                    <a:pt x="362251" y="797672"/>
                    <a:pt x="336249" y="797672"/>
                    <a:pt x="315202" y="785426"/>
                  </a:cubicBezTo>
                  <a:lnTo>
                    <a:pt x="34048" y="621846"/>
                  </a:lnTo>
                  <a:cubicBezTo>
                    <a:pt x="12968" y="609581"/>
                    <a:pt x="0" y="587032"/>
                    <a:pt x="0" y="562644"/>
                  </a:cubicBezTo>
                  <a:lnTo>
                    <a:pt x="0" y="235028"/>
                  </a:lnTo>
                  <a:cubicBezTo>
                    <a:pt x="0" y="210640"/>
                    <a:pt x="12968" y="188091"/>
                    <a:pt x="34048" y="175826"/>
                  </a:cubicBezTo>
                  <a:lnTo>
                    <a:pt x="315202" y="12246"/>
                  </a:lnTo>
                  <a:cubicBezTo>
                    <a:pt x="336249" y="0"/>
                    <a:pt x="362251" y="0"/>
                    <a:pt x="383298" y="12246"/>
                  </a:cubicBezTo>
                  <a:close/>
                </a:path>
              </a:pathLst>
            </a:custGeom>
            <a:solidFill>
              <a:srgbClr val="000000">
                <a:alpha val="0"/>
              </a:srgbClr>
            </a:solidFill>
            <a:ln w="133350" cap="rnd">
              <a:gradFill>
                <a:gsLst>
                  <a:gs pos="0">
                    <a:srgbClr val="FFB613">
                      <a:alpha val="100000"/>
                    </a:srgbClr>
                  </a:gs>
                  <a:gs pos="100000">
                    <a:srgbClr val="FFE42F">
                      <a:alpha val="100000"/>
                    </a:srgbClr>
                  </a:gs>
                </a:gsLst>
                <a:lin ang="5400000"/>
              </a:gradFill>
              <a:prstDash val="solid"/>
              <a:round/>
            </a:ln>
          </p:spPr>
        </p:sp>
        <p:sp>
          <p:nvSpPr>
            <p:cNvPr id="50" name="TextBox 50"/>
            <p:cNvSpPr txBox="1"/>
            <p:nvPr/>
          </p:nvSpPr>
          <p:spPr>
            <a:xfrm>
              <a:off x="0" y="101600"/>
              <a:ext cx="698500" cy="571500"/>
            </a:xfrm>
            <a:prstGeom prst="rect">
              <a:avLst/>
            </a:prstGeom>
          </p:spPr>
          <p:txBody>
            <a:bodyPr lIns="120277" tIns="120277" rIns="120277" bIns="120277" rtlCol="0" anchor="ctr"/>
            <a:lstStyle/>
            <a:p>
              <a:pPr algn="ctr">
                <a:lnSpc>
                  <a:spcPts val="2659"/>
                </a:lnSpc>
              </a:pPr>
              <a:endParaRPr/>
            </a:p>
          </p:txBody>
        </p:sp>
      </p:grpSp>
      <p:sp>
        <p:nvSpPr>
          <p:cNvPr id="51" name="Freeform 51"/>
          <p:cNvSpPr/>
          <p:nvPr/>
        </p:nvSpPr>
        <p:spPr>
          <a:xfrm>
            <a:off x="8706438" y="4812293"/>
            <a:ext cx="915732" cy="906575"/>
          </a:xfrm>
          <a:custGeom>
            <a:avLst/>
            <a:gdLst/>
            <a:ahLst/>
            <a:cxnLst/>
            <a:rect l="l" t="t" r="r" b="b"/>
            <a:pathLst>
              <a:path w="915732" h="906575">
                <a:moveTo>
                  <a:pt x="0" y="0"/>
                </a:moveTo>
                <a:lnTo>
                  <a:pt x="915732" y="0"/>
                </a:lnTo>
                <a:lnTo>
                  <a:pt x="915732" y="906574"/>
                </a:lnTo>
                <a:lnTo>
                  <a:pt x="0" y="906574"/>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52" name="TextBox 52"/>
          <p:cNvSpPr txBox="1"/>
          <p:nvPr/>
        </p:nvSpPr>
        <p:spPr>
          <a:xfrm>
            <a:off x="3852750" y="1750908"/>
            <a:ext cx="10281136" cy="1110998"/>
          </a:xfrm>
          <a:prstGeom prst="rect">
            <a:avLst/>
          </a:prstGeom>
        </p:spPr>
        <p:txBody>
          <a:bodyPr lIns="0" tIns="0" rIns="0" bIns="0" rtlCol="0" anchor="t">
            <a:spAutoFit/>
          </a:bodyPr>
          <a:lstStyle/>
          <a:p>
            <a:pPr marL="0" lvl="0" indent="0" algn="ctr">
              <a:lnSpc>
                <a:spcPts val="8532"/>
              </a:lnSpc>
            </a:pPr>
            <a:r>
              <a:rPr lang="en-US" sz="7900" spc="-197">
                <a:solidFill>
                  <a:srgbClr val="112D4E"/>
                </a:solidFill>
                <a:latin typeface="Barlow Bold"/>
                <a:ea typeface="Barlow Bold"/>
                <a:cs typeface="Barlow Bold"/>
                <a:sym typeface="Barlow Bold"/>
              </a:rPr>
              <a:t>Penjualan &amp; Pemasaran</a:t>
            </a:r>
          </a:p>
        </p:txBody>
      </p:sp>
      <p:sp>
        <p:nvSpPr>
          <p:cNvPr id="53" name="TextBox 53"/>
          <p:cNvSpPr txBox="1"/>
          <p:nvPr/>
        </p:nvSpPr>
        <p:spPr>
          <a:xfrm>
            <a:off x="1642926" y="6629991"/>
            <a:ext cx="3506842" cy="3802380"/>
          </a:xfrm>
          <a:prstGeom prst="rect">
            <a:avLst/>
          </a:prstGeom>
        </p:spPr>
        <p:txBody>
          <a:bodyPr lIns="0" tIns="0" rIns="0" bIns="0" rtlCol="0" anchor="t">
            <a:spAutoFit/>
          </a:bodyPr>
          <a:lstStyle/>
          <a:p>
            <a:pPr algn="ctr">
              <a:lnSpc>
                <a:spcPts val="3849"/>
              </a:lnSpc>
            </a:pPr>
            <a:r>
              <a:rPr lang="en-US" sz="2749" spc="-46">
                <a:solidFill>
                  <a:srgbClr val="000000"/>
                </a:solidFill>
                <a:latin typeface="Clear Sans Bold"/>
                <a:ea typeface="Clear Sans Bold"/>
                <a:cs typeface="Clear Sans Bold"/>
                <a:sym typeface="Clear Sans Bold"/>
              </a:rPr>
              <a:t>•Perusahaan menciptakan katalog elektronik di Website untuk mengotomatisasikan input pesanan penjualan.</a:t>
            </a:r>
          </a:p>
          <a:p>
            <a:pPr algn="ctr">
              <a:lnSpc>
                <a:spcPts val="3289"/>
              </a:lnSpc>
            </a:pPr>
            <a:endParaRPr lang="en-US" sz="2749" spc="-46">
              <a:solidFill>
                <a:srgbClr val="000000"/>
              </a:solidFill>
              <a:latin typeface="Clear Sans Bold"/>
              <a:ea typeface="Clear Sans Bold"/>
              <a:cs typeface="Clear Sans Bold"/>
              <a:sym typeface="Clear Sans Bold"/>
            </a:endParaRPr>
          </a:p>
        </p:txBody>
      </p:sp>
      <p:sp>
        <p:nvSpPr>
          <p:cNvPr id="54" name="TextBox 54"/>
          <p:cNvSpPr txBox="1"/>
          <p:nvPr/>
        </p:nvSpPr>
        <p:spPr>
          <a:xfrm>
            <a:off x="7381379" y="6629991"/>
            <a:ext cx="3506842" cy="3180081"/>
          </a:xfrm>
          <a:prstGeom prst="rect">
            <a:avLst/>
          </a:prstGeom>
        </p:spPr>
        <p:txBody>
          <a:bodyPr lIns="0" tIns="0" rIns="0" bIns="0" rtlCol="0" anchor="t">
            <a:spAutoFit/>
          </a:bodyPr>
          <a:lstStyle/>
          <a:p>
            <a:pPr algn="ctr">
              <a:lnSpc>
                <a:spcPts val="4269"/>
              </a:lnSpc>
            </a:pPr>
            <a:r>
              <a:rPr lang="en-US" sz="3049" spc="-51">
                <a:solidFill>
                  <a:srgbClr val="000000"/>
                </a:solidFill>
                <a:latin typeface="Clear Sans Bold"/>
                <a:ea typeface="Clear Sans Bold"/>
                <a:cs typeface="Clear Sans Bold"/>
                <a:sym typeface="Clear Sans Bold"/>
              </a:rPr>
              <a:t>Signifikan mengurangi jumlah staf dengan cara meniadakan telepon, surat-menyurat</a:t>
            </a:r>
          </a:p>
        </p:txBody>
      </p:sp>
      <p:sp>
        <p:nvSpPr>
          <p:cNvPr id="55" name="TextBox 55"/>
          <p:cNvSpPr txBox="1"/>
          <p:nvPr/>
        </p:nvSpPr>
        <p:spPr>
          <a:xfrm>
            <a:off x="13050410" y="6629991"/>
            <a:ext cx="3506842" cy="2113281"/>
          </a:xfrm>
          <a:prstGeom prst="rect">
            <a:avLst/>
          </a:prstGeom>
        </p:spPr>
        <p:txBody>
          <a:bodyPr lIns="0" tIns="0" rIns="0" bIns="0" rtlCol="0" anchor="t">
            <a:spAutoFit/>
          </a:bodyPr>
          <a:lstStyle/>
          <a:p>
            <a:pPr algn="ctr">
              <a:lnSpc>
                <a:spcPts val="4269"/>
              </a:lnSpc>
            </a:pPr>
            <a:r>
              <a:rPr lang="en-US" sz="3049" spc="-51">
                <a:solidFill>
                  <a:srgbClr val="000000"/>
                </a:solidFill>
                <a:latin typeface="Clear Sans Bold"/>
                <a:ea typeface="Clear Sans Bold"/>
                <a:cs typeface="Clear Sans Bold"/>
                <a:sym typeface="Clear Sans Bold"/>
              </a:rPr>
              <a:t>Meningkatkan efektivitas pengiklanan dan mengurangi biaya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FFFF">
                <a:alpha val="100000"/>
              </a:srgbClr>
            </a:gs>
            <a:gs pos="100000">
              <a:srgbClr val="E6E6E6">
                <a:alpha val="100000"/>
              </a:srgbClr>
            </a:gs>
          </a:gsLst>
          <a:path path="circle">
            <a:fillToRect l="50000" t="50000" r="50000" b="50000"/>
          </a:path>
        </a:gradFill>
        <a:effectLst/>
      </p:bgPr>
    </p:bg>
    <p:spTree>
      <p:nvGrpSpPr>
        <p:cNvPr id="1" name=""/>
        <p:cNvGrpSpPr/>
        <p:nvPr/>
      </p:nvGrpSpPr>
      <p:grpSpPr>
        <a:xfrm>
          <a:off x="0" y="0"/>
          <a:ext cx="0" cy="0"/>
          <a:chOff x="0" y="0"/>
          <a:chExt cx="0" cy="0"/>
        </a:xfrm>
      </p:grpSpPr>
      <p:grpSp>
        <p:nvGrpSpPr>
          <p:cNvPr id="2" name="Group 2"/>
          <p:cNvGrpSpPr/>
          <p:nvPr/>
        </p:nvGrpSpPr>
        <p:grpSpPr>
          <a:xfrm>
            <a:off x="5381851" y="2563522"/>
            <a:ext cx="11421109" cy="5595643"/>
            <a:chOff x="0" y="0"/>
            <a:chExt cx="15228146" cy="7460858"/>
          </a:xfrm>
        </p:grpSpPr>
        <p:grpSp>
          <p:nvGrpSpPr>
            <p:cNvPr id="3" name="Group 3"/>
            <p:cNvGrpSpPr/>
            <p:nvPr/>
          </p:nvGrpSpPr>
          <p:grpSpPr>
            <a:xfrm>
              <a:off x="249407" y="0"/>
              <a:ext cx="1978159" cy="6729272"/>
              <a:chOff x="0" y="0"/>
              <a:chExt cx="580448" cy="1974560"/>
            </a:xfrm>
          </p:grpSpPr>
          <p:sp>
            <p:nvSpPr>
              <p:cNvPr id="4" name="Freeform 4"/>
              <p:cNvSpPr/>
              <p:nvPr/>
            </p:nvSpPr>
            <p:spPr>
              <a:xfrm>
                <a:off x="0" y="0"/>
                <a:ext cx="580448" cy="1974560"/>
              </a:xfrm>
              <a:custGeom>
                <a:avLst/>
                <a:gdLst/>
                <a:ahLst/>
                <a:cxnLst/>
                <a:rect l="l" t="t" r="r" b="b"/>
                <a:pathLst>
                  <a:path w="580448" h="1974560">
                    <a:moveTo>
                      <a:pt x="196866" y="0"/>
                    </a:moveTo>
                    <a:lnTo>
                      <a:pt x="383582" y="0"/>
                    </a:lnTo>
                    <a:cubicBezTo>
                      <a:pt x="492308" y="0"/>
                      <a:pt x="580448" y="88140"/>
                      <a:pt x="580448" y="196866"/>
                    </a:cubicBezTo>
                    <a:lnTo>
                      <a:pt x="580448" y="1777694"/>
                    </a:lnTo>
                    <a:cubicBezTo>
                      <a:pt x="580448" y="1829906"/>
                      <a:pt x="559707" y="1879979"/>
                      <a:pt x="522787" y="1916899"/>
                    </a:cubicBezTo>
                    <a:cubicBezTo>
                      <a:pt x="485868" y="1953819"/>
                      <a:pt x="435794" y="1974560"/>
                      <a:pt x="383582" y="1974560"/>
                    </a:cubicBezTo>
                    <a:lnTo>
                      <a:pt x="196866" y="1974560"/>
                    </a:lnTo>
                    <a:cubicBezTo>
                      <a:pt x="144654" y="1974560"/>
                      <a:pt x="94580" y="1953819"/>
                      <a:pt x="57661" y="1916899"/>
                    </a:cubicBezTo>
                    <a:cubicBezTo>
                      <a:pt x="20741" y="1879979"/>
                      <a:pt x="0" y="1829906"/>
                      <a:pt x="0" y="1777694"/>
                    </a:cubicBezTo>
                    <a:lnTo>
                      <a:pt x="0" y="196866"/>
                    </a:lnTo>
                    <a:cubicBezTo>
                      <a:pt x="0" y="144654"/>
                      <a:pt x="20741" y="94580"/>
                      <a:pt x="57661" y="57661"/>
                    </a:cubicBezTo>
                    <a:cubicBezTo>
                      <a:pt x="94580" y="20741"/>
                      <a:pt x="144654" y="0"/>
                      <a:pt x="196866" y="0"/>
                    </a:cubicBezTo>
                    <a:close/>
                  </a:path>
                </a:pathLst>
              </a:custGeom>
              <a:gradFill rotWithShape="1">
                <a:gsLst>
                  <a:gs pos="0">
                    <a:srgbClr val="FFE42F">
                      <a:alpha val="100000"/>
                    </a:srgbClr>
                  </a:gs>
                  <a:gs pos="100000">
                    <a:srgbClr val="FF9F2F">
                      <a:alpha val="100000"/>
                    </a:srgbClr>
                  </a:gs>
                </a:gsLst>
                <a:path path="circle">
                  <a:fillToRect l="50000" t="50000" r="50000" b="50000"/>
                </a:path>
              </a:gradFill>
            </p:spPr>
          </p:sp>
          <p:sp>
            <p:nvSpPr>
              <p:cNvPr id="5" name="TextBox 5"/>
              <p:cNvSpPr txBox="1"/>
              <p:nvPr/>
            </p:nvSpPr>
            <p:spPr>
              <a:xfrm>
                <a:off x="0" y="-38100"/>
                <a:ext cx="580448" cy="2012660"/>
              </a:xfrm>
              <a:prstGeom prst="rect">
                <a:avLst/>
              </a:prstGeom>
            </p:spPr>
            <p:txBody>
              <a:bodyPr lIns="50800" tIns="50800" rIns="50800" bIns="50800" rtlCol="0" anchor="ctr"/>
              <a:lstStyle/>
              <a:p>
                <a:pPr algn="ctr">
                  <a:lnSpc>
                    <a:spcPts val="2660"/>
                  </a:lnSpc>
                </a:pPr>
                <a:endParaRPr/>
              </a:p>
            </p:txBody>
          </p:sp>
        </p:grpSp>
        <p:sp>
          <p:nvSpPr>
            <p:cNvPr id="6" name="Freeform 6"/>
            <p:cNvSpPr/>
            <p:nvPr/>
          </p:nvSpPr>
          <p:spPr>
            <a:xfrm>
              <a:off x="819045" y="4078507"/>
              <a:ext cx="838884" cy="1985523"/>
            </a:xfrm>
            <a:custGeom>
              <a:avLst/>
              <a:gdLst/>
              <a:ahLst/>
              <a:cxnLst/>
              <a:rect l="l" t="t" r="r" b="b"/>
              <a:pathLst>
                <a:path w="838884" h="1985523">
                  <a:moveTo>
                    <a:pt x="0" y="0"/>
                  </a:moveTo>
                  <a:lnTo>
                    <a:pt x="838883" y="0"/>
                  </a:lnTo>
                  <a:lnTo>
                    <a:pt x="838883" y="1985523"/>
                  </a:lnTo>
                  <a:lnTo>
                    <a:pt x="0" y="198552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grpSp>
          <p:nvGrpSpPr>
            <p:cNvPr id="7" name="Group 7"/>
            <p:cNvGrpSpPr/>
            <p:nvPr/>
          </p:nvGrpSpPr>
          <p:grpSpPr>
            <a:xfrm>
              <a:off x="13125283" y="0"/>
              <a:ext cx="1978159" cy="6729272"/>
              <a:chOff x="0" y="0"/>
              <a:chExt cx="580448" cy="1974560"/>
            </a:xfrm>
          </p:grpSpPr>
          <p:sp>
            <p:nvSpPr>
              <p:cNvPr id="8" name="Freeform 8"/>
              <p:cNvSpPr/>
              <p:nvPr/>
            </p:nvSpPr>
            <p:spPr>
              <a:xfrm>
                <a:off x="0" y="0"/>
                <a:ext cx="580448" cy="1974560"/>
              </a:xfrm>
              <a:custGeom>
                <a:avLst/>
                <a:gdLst/>
                <a:ahLst/>
                <a:cxnLst/>
                <a:rect l="l" t="t" r="r" b="b"/>
                <a:pathLst>
                  <a:path w="580448" h="1974560">
                    <a:moveTo>
                      <a:pt x="196866" y="0"/>
                    </a:moveTo>
                    <a:lnTo>
                      <a:pt x="383582" y="0"/>
                    </a:lnTo>
                    <a:cubicBezTo>
                      <a:pt x="492308" y="0"/>
                      <a:pt x="580448" y="88140"/>
                      <a:pt x="580448" y="196866"/>
                    </a:cubicBezTo>
                    <a:lnTo>
                      <a:pt x="580448" y="1777694"/>
                    </a:lnTo>
                    <a:cubicBezTo>
                      <a:pt x="580448" y="1829906"/>
                      <a:pt x="559707" y="1879979"/>
                      <a:pt x="522787" y="1916899"/>
                    </a:cubicBezTo>
                    <a:cubicBezTo>
                      <a:pt x="485868" y="1953819"/>
                      <a:pt x="435794" y="1974560"/>
                      <a:pt x="383582" y="1974560"/>
                    </a:cubicBezTo>
                    <a:lnTo>
                      <a:pt x="196866" y="1974560"/>
                    </a:lnTo>
                    <a:cubicBezTo>
                      <a:pt x="144654" y="1974560"/>
                      <a:pt x="94580" y="1953819"/>
                      <a:pt x="57661" y="1916899"/>
                    </a:cubicBezTo>
                    <a:cubicBezTo>
                      <a:pt x="20741" y="1879979"/>
                      <a:pt x="0" y="1829906"/>
                      <a:pt x="0" y="1777694"/>
                    </a:cubicBezTo>
                    <a:lnTo>
                      <a:pt x="0" y="196866"/>
                    </a:lnTo>
                    <a:cubicBezTo>
                      <a:pt x="0" y="144654"/>
                      <a:pt x="20741" y="94580"/>
                      <a:pt x="57661" y="57661"/>
                    </a:cubicBezTo>
                    <a:cubicBezTo>
                      <a:pt x="94580" y="20741"/>
                      <a:pt x="144654" y="0"/>
                      <a:pt x="196866" y="0"/>
                    </a:cubicBezTo>
                    <a:close/>
                  </a:path>
                </a:pathLst>
              </a:custGeom>
              <a:gradFill rotWithShape="1">
                <a:gsLst>
                  <a:gs pos="0">
                    <a:srgbClr val="112D4E">
                      <a:alpha val="100000"/>
                    </a:srgbClr>
                  </a:gs>
                  <a:gs pos="50000">
                    <a:srgbClr val="255389">
                      <a:alpha val="100000"/>
                    </a:srgbClr>
                  </a:gs>
                  <a:gs pos="100000">
                    <a:srgbClr val="2A96E4">
                      <a:alpha val="100000"/>
                    </a:srgbClr>
                  </a:gs>
                </a:gsLst>
                <a:lin ang="5400000"/>
              </a:gradFill>
            </p:spPr>
          </p:sp>
          <p:sp>
            <p:nvSpPr>
              <p:cNvPr id="9" name="TextBox 9"/>
              <p:cNvSpPr txBox="1"/>
              <p:nvPr/>
            </p:nvSpPr>
            <p:spPr>
              <a:xfrm>
                <a:off x="0" y="-38100"/>
                <a:ext cx="580448" cy="2012660"/>
              </a:xfrm>
              <a:prstGeom prst="rect">
                <a:avLst/>
              </a:prstGeom>
            </p:spPr>
            <p:txBody>
              <a:bodyPr lIns="50800" tIns="50800" rIns="50800" bIns="50800" rtlCol="0" anchor="ctr"/>
              <a:lstStyle/>
              <a:p>
                <a:pPr algn="ctr">
                  <a:lnSpc>
                    <a:spcPts val="2660"/>
                  </a:lnSpc>
                </a:pPr>
                <a:endParaRPr/>
              </a:p>
            </p:txBody>
          </p:sp>
        </p:grpSp>
        <p:sp>
          <p:nvSpPr>
            <p:cNvPr id="10" name="Freeform 10"/>
            <p:cNvSpPr/>
            <p:nvPr/>
          </p:nvSpPr>
          <p:spPr>
            <a:xfrm flipH="1">
              <a:off x="13354437" y="4368826"/>
              <a:ext cx="1249707" cy="1538100"/>
            </a:xfrm>
            <a:custGeom>
              <a:avLst/>
              <a:gdLst/>
              <a:ahLst/>
              <a:cxnLst/>
              <a:rect l="l" t="t" r="r" b="b"/>
              <a:pathLst>
                <a:path w="1249707" h="1538100">
                  <a:moveTo>
                    <a:pt x="1249707" y="0"/>
                  </a:moveTo>
                  <a:lnTo>
                    <a:pt x="0" y="0"/>
                  </a:lnTo>
                  <a:lnTo>
                    <a:pt x="0" y="1538101"/>
                  </a:lnTo>
                  <a:lnTo>
                    <a:pt x="1249707" y="1538101"/>
                  </a:lnTo>
                  <a:lnTo>
                    <a:pt x="1249707"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11" name="TextBox 11"/>
            <p:cNvSpPr txBox="1"/>
            <p:nvPr/>
          </p:nvSpPr>
          <p:spPr>
            <a:xfrm>
              <a:off x="4785069" y="263991"/>
              <a:ext cx="5782711" cy="6114110"/>
            </a:xfrm>
            <a:prstGeom prst="rect">
              <a:avLst/>
            </a:prstGeom>
          </p:spPr>
          <p:txBody>
            <a:bodyPr lIns="0" tIns="0" rIns="0" bIns="0" rtlCol="0" anchor="t">
              <a:spAutoFit/>
            </a:bodyPr>
            <a:lstStyle/>
            <a:p>
              <a:pPr algn="ctr">
                <a:lnSpc>
                  <a:spcPts val="2495"/>
                </a:lnSpc>
              </a:pPr>
              <a:r>
                <a:rPr lang="en-US" sz="2310" spc="-57">
                  <a:solidFill>
                    <a:srgbClr val="00157C"/>
                  </a:solidFill>
                  <a:latin typeface="Barlow Bold"/>
                  <a:ea typeface="Barlow Bold"/>
                  <a:cs typeface="Barlow Bold"/>
                  <a:sym typeface="Barlow Bold"/>
                </a:rPr>
                <a:t>Permintaan keterangan</a:t>
              </a:r>
            </a:p>
            <a:p>
              <a:pPr algn="ctr">
                <a:lnSpc>
                  <a:spcPts val="2495"/>
                </a:lnSpc>
              </a:pPr>
              <a:endParaRPr lang="en-US" sz="2310" spc="-57">
                <a:solidFill>
                  <a:srgbClr val="00157C"/>
                </a:solidFill>
                <a:latin typeface="Barlow Bold"/>
                <a:ea typeface="Barlow Bold"/>
                <a:cs typeface="Barlow Bold"/>
                <a:sym typeface="Barlow Bold"/>
              </a:endParaRPr>
            </a:p>
            <a:p>
              <a:pPr algn="ctr">
                <a:lnSpc>
                  <a:spcPts val="2495"/>
                </a:lnSpc>
              </a:pPr>
              <a:r>
                <a:rPr lang="en-US" sz="2310" spc="-57">
                  <a:solidFill>
                    <a:srgbClr val="112D4E"/>
                  </a:solidFill>
                  <a:latin typeface="Barlow"/>
                  <a:ea typeface="Barlow"/>
                  <a:cs typeface="Barlow"/>
                  <a:sym typeface="Barlow"/>
                </a:rPr>
                <a:t>Tanggapan</a:t>
              </a:r>
            </a:p>
            <a:p>
              <a:pPr algn="ctr">
                <a:lnSpc>
                  <a:spcPts val="2495"/>
                </a:lnSpc>
              </a:pPr>
              <a:endParaRPr lang="en-US" sz="2310" spc="-57">
                <a:solidFill>
                  <a:srgbClr val="112D4E"/>
                </a:solidFill>
                <a:latin typeface="Barlow"/>
                <a:ea typeface="Barlow"/>
                <a:cs typeface="Barlow"/>
                <a:sym typeface="Barlow"/>
              </a:endParaRPr>
            </a:p>
            <a:p>
              <a:pPr algn="ctr">
                <a:lnSpc>
                  <a:spcPts val="2495"/>
                </a:lnSpc>
              </a:pPr>
              <a:r>
                <a:rPr lang="en-US" sz="2310" spc="-57">
                  <a:solidFill>
                    <a:srgbClr val="00157C"/>
                  </a:solidFill>
                  <a:latin typeface="Barlow Bold"/>
                  <a:ea typeface="Barlow Bold"/>
                  <a:cs typeface="Barlow Bold"/>
                  <a:sym typeface="Barlow Bold"/>
                </a:rPr>
                <a:t>Pesanan</a:t>
              </a:r>
            </a:p>
            <a:p>
              <a:pPr algn="ctr">
                <a:lnSpc>
                  <a:spcPts val="2495"/>
                </a:lnSpc>
              </a:pPr>
              <a:endParaRPr lang="en-US" sz="2310" spc="-57">
                <a:solidFill>
                  <a:srgbClr val="00157C"/>
                </a:solidFill>
                <a:latin typeface="Barlow Bold"/>
                <a:ea typeface="Barlow Bold"/>
                <a:cs typeface="Barlow Bold"/>
                <a:sym typeface="Barlow Bold"/>
              </a:endParaRPr>
            </a:p>
            <a:p>
              <a:pPr algn="ctr">
                <a:lnSpc>
                  <a:spcPts val="2495"/>
                </a:lnSpc>
              </a:pPr>
              <a:r>
                <a:rPr lang="en-US" sz="2310" spc="-57">
                  <a:solidFill>
                    <a:srgbClr val="112D4E"/>
                  </a:solidFill>
                  <a:latin typeface="Barlow"/>
                  <a:ea typeface="Barlow"/>
                  <a:cs typeface="Barlow"/>
                  <a:sym typeface="Barlow"/>
                </a:rPr>
                <a:t>Pengakuan Produk</a:t>
              </a:r>
            </a:p>
            <a:p>
              <a:pPr algn="ctr">
                <a:lnSpc>
                  <a:spcPts val="2495"/>
                </a:lnSpc>
              </a:pPr>
              <a:endParaRPr lang="en-US" sz="2310" spc="-57">
                <a:solidFill>
                  <a:srgbClr val="112D4E"/>
                </a:solidFill>
                <a:latin typeface="Barlow"/>
                <a:ea typeface="Barlow"/>
                <a:cs typeface="Barlow"/>
                <a:sym typeface="Barlow"/>
              </a:endParaRPr>
            </a:p>
            <a:p>
              <a:pPr algn="ctr">
                <a:lnSpc>
                  <a:spcPts val="2495"/>
                </a:lnSpc>
              </a:pPr>
              <a:r>
                <a:rPr lang="en-US" sz="2310" spc="-57">
                  <a:solidFill>
                    <a:srgbClr val="112D4E"/>
                  </a:solidFill>
                  <a:latin typeface="Barlow"/>
                  <a:ea typeface="Barlow"/>
                  <a:cs typeface="Barlow"/>
                  <a:sym typeface="Barlow"/>
                </a:rPr>
                <a:t>Penagihan</a:t>
              </a:r>
            </a:p>
            <a:p>
              <a:pPr algn="ctr">
                <a:lnSpc>
                  <a:spcPts val="2495"/>
                </a:lnSpc>
              </a:pPr>
              <a:endParaRPr lang="en-US" sz="2310" spc="-57">
                <a:solidFill>
                  <a:srgbClr val="112D4E"/>
                </a:solidFill>
                <a:latin typeface="Barlow"/>
                <a:ea typeface="Barlow"/>
                <a:cs typeface="Barlow"/>
                <a:sym typeface="Barlow"/>
              </a:endParaRPr>
            </a:p>
            <a:p>
              <a:pPr algn="ctr">
                <a:lnSpc>
                  <a:spcPts val="2495"/>
                </a:lnSpc>
              </a:pPr>
              <a:r>
                <a:rPr lang="en-US" sz="2310" spc="-57">
                  <a:solidFill>
                    <a:srgbClr val="00157C"/>
                  </a:solidFill>
                  <a:latin typeface="Barlow Bold"/>
                  <a:ea typeface="Barlow Bold"/>
                  <a:cs typeface="Barlow Bold"/>
                  <a:sym typeface="Barlow Bold"/>
                </a:rPr>
                <a:t>Data Pengiriman Uang</a:t>
              </a:r>
            </a:p>
            <a:p>
              <a:pPr algn="ctr">
                <a:lnSpc>
                  <a:spcPts val="2495"/>
                </a:lnSpc>
              </a:pPr>
              <a:endParaRPr lang="en-US" sz="2310" spc="-57">
                <a:solidFill>
                  <a:srgbClr val="00157C"/>
                </a:solidFill>
                <a:latin typeface="Barlow Bold"/>
                <a:ea typeface="Barlow Bold"/>
                <a:cs typeface="Barlow Bold"/>
                <a:sym typeface="Barlow Bold"/>
              </a:endParaRPr>
            </a:p>
            <a:p>
              <a:pPr algn="ctr">
                <a:lnSpc>
                  <a:spcPts val="2495"/>
                </a:lnSpc>
              </a:pPr>
              <a:r>
                <a:rPr lang="en-US" sz="2310" spc="-57">
                  <a:solidFill>
                    <a:srgbClr val="00157C"/>
                  </a:solidFill>
                  <a:latin typeface="Barlow Bold"/>
                  <a:ea typeface="Barlow Bold"/>
                  <a:cs typeface="Barlow Bold"/>
                  <a:sym typeface="Barlow Bold"/>
                </a:rPr>
                <a:t>Pembayaran</a:t>
              </a:r>
            </a:p>
            <a:p>
              <a:pPr algn="ctr">
                <a:lnSpc>
                  <a:spcPts val="1363"/>
                </a:lnSpc>
              </a:pPr>
              <a:endParaRPr lang="en-US" sz="2310" spc="-57">
                <a:solidFill>
                  <a:srgbClr val="00157C"/>
                </a:solidFill>
                <a:latin typeface="Barlow Bold"/>
                <a:ea typeface="Barlow Bold"/>
                <a:cs typeface="Barlow Bold"/>
                <a:sym typeface="Barlow Bold"/>
              </a:endParaRPr>
            </a:p>
            <a:p>
              <a:pPr marL="0" lvl="0" indent="0" algn="ctr">
                <a:lnSpc>
                  <a:spcPts val="2495"/>
                </a:lnSpc>
              </a:pPr>
              <a:r>
                <a:rPr lang="en-US" sz="2310" spc="-57">
                  <a:solidFill>
                    <a:srgbClr val="112D4E"/>
                  </a:solidFill>
                  <a:latin typeface="Barlow"/>
                  <a:ea typeface="Barlow"/>
                  <a:cs typeface="Barlow"/>
                  <a:sym typeface="Barlow"/>
                </a:rPr>
                <a:t>Pengiriman Barang</a:t>
              </a:r>
            </a:p>
          </p:txBody>
        </p:sp>
        <p:sp>
          <p:nvSpPr>
            <p:cNvPr id="12" name="AutoShape 12"/>
            <p:cNvSpPr/>
            <p:nvPr/>
          </p:nvSpPr>
          <p:spPr>
            <a:xfrm>
              <a:off x="9868241" y="553360"/>
              <a:ext cx="2488755" cy="0"/>
            </a:xfrm>
            <a:prstGeom prst="line">
              <a:avLst/>
            </a:prstGeom>
            <a:ln w="37578" cap="flat">
              <a:solidFill>
                <a:srgbClr val="000000"/>
              </a:solidFill>
              <a:prstDash val="solid"/>
              <a:headEnd type="none" w="sm" len="sm"/>
              <a:tailEnd type="triangle" w="lg" len="med"/>
            </a:ln>
          </p:spPr>
        </p:sp>
        <p:sp>
          <p:nvSpPr>
            <p:cNvPr id="13" name="AutoShape 13"/>
            <p:cNvSpPr/>
            <p:nvPr/>
          </p:nvSpPr>
          <p:spPr>
            <a:xfrm>
              <a:off x="8776861" y="2218145"/>
              <a:ext cx="3580135" cy="0"/>
            </a:xfrm>
            <a:prstGeom prst="line">
              <a:avLst/>
            </a:prstGeom>
            <a:ln w="37578" cap="flat">
              <a:solidFill>
                <a:srgbClr val="000000"/>
              </a:solidFill>
              <a:prstDash val="solid"/>
              <a:headEnd type="none" w="sm" len="sm"/>
              <a:tailEnd type="triangle" w="lg" len="med"/>
            </a:ln>
          </p:spPr>
        </p:sp>
        <p:sp>
          <p:nvSpPr>
            <p:cNvPr id="14" name="AutoShape 14"/>
            <p:cNvSpPr/>
            <p:nvPr/>
          </p:nvSpPr>
          <p:spPr>
            <a:xfrm>
              <a:off x="8776861" y="5610606"/>
              <a:ext cx="3580135" cy="0"/>
            </a:xfrm>
            <a:prstGeom prst="line">
              <a:avLst/>
            </a:prstGeom>
            <a:ln w="37578" cap="flat">
              <a:solidFill>
                <a:srgbClr val="000000"/>
              </a:solidFill>
              <a:prstDash val="solid"/>
              <a:headEnd type="none" w="sm" len="sm"/>
              <a:tailEnd type="triangle" w="lg" len="med"/>
            </a:ln>
          </p:spPr>
        </p:sp>
        <p:sp>
          <p:nvSpPr>
            <p:cNvPr id="15" name="AutoShape 15"/>
            <p:cNvSpPr/>
            <p:nvPr/>
          </p:nvSpPr>
          <p:spPr>
            <a:xfrm>
              <a:off x="9868241" y="4741531"/>
              <a:ext cx="2488755" cy="0"/>
            </a:xfrm>
            <a:prstGeom prst="line">
              <a:avLst/>
            </a:prstGeom>
            <a:ln w="37578" cap="flat">
              <a:solidFill>
                <a:srgbClr val="000000"/>
              </a:solidFill>
              <a:prstDash val="solid"/>
              <a:headEnd type="none" w="sm" len="sm"/>
              <a:tailEnd type="triangle" w="lg" len="med"/>
            </a:ln>
          </p:spPr>
        </p:sp>
        <p:sp>
          <p:nvSpPr>
            <p:cNvPr id="16" name="AutoShape 16"/>
            <p:cNvSpPr/>
            <p:nvPr/>
          </p:nvSpPr>
          <p:spPr>
            <a:xfrm flipH="1">
              <a:off x="3250139" y="3014522"/>
              <a:ext cx="2851142" cy="0"/>
            </a:xfrm>
            <a:prstGeom prst="line">
              <a:avLst/>
            </a:prstGeom>
            <a:ln w="37578" cap="flat">
              <a:solidFill>
                <a:srgbClr val="000000"/>
              </a:solidFill>
              <a:prstDash val="solid"/>
              <a:headEnd type="none" w="sm" len="sm"/>
              <a:tailEnd type="triangle" w="lg" len="med"/>
            </a:ln>
          </p:spPr>
        </p:sp>
        <p:sp>
          <p:nvSpPr>
            <p:cNvPr id="17" name="AutoShape 17"/>
            <p:cNvSpPr/>
            <p:nvPr/>
          </p:nvSpPr>
          <p:spPr>
            <a:xfrm flipH="1">
              <a:off x="3250139" y="3814757"/>
              <a:ext cx="3535987" cy="0"/>
            </a:xfrm>
            <a:prstGeom prst="line">
              <a:avLst/>
            </a:prstGeom>
            <a:ln w="37578" cap="flat">
              <a:solidFill>
                <a:srgbClr val="000000"/>
              </a:solidFill>
              <a:prstDash val="solid"/>
              <a:headEnd type="none" w="sm" len="sm"/>
              <a:tailEnd type="triangle" w="lg" len="med"/>
            </a:ln>
          </p:spPr>
        </p:sp>
        <p:sp>
          <p:nvSpPr>
            <p:cNvPr id="18" name="AutoShape 18"/>
            <p:cNvSpPr/>
            <p:nvPr/>
          </p:nvSpPr>
          <p:spPr>
            <a:xfrm flipH="1">
              <a:off x="3005892" y="6710483"/>
              <a:ext cx="2756728" cy="18789"/>
            </a:xfrm>
            <a:prstGeom prst="line">
              <a:avLst/>
            </a:prstGeom>
            <a:ln w="37578" cap="flat">
              <a:solidFill>
                <a:srgbClr val="000000"/>
              </a:solidFill>
              <a:prstDash val="solid"/>
              <a:headEnd type="none" w="sm" len="sm"/>
              <a:tailEnd type="triangle" w="lg" len="med"/>
            </a:ln>
          </p:spPr>
        </p:sp>
        <p:sp>
          <p:nvSpPr>
            <p:cNvPr id="19" name="AutoShape 19"/>
            <p:cNvSpPr/>
            <p:nvPr/>
          </p:nvSpPr>
          <p:spPr>
            <a:xfrm flipH="1">
              <a:off x="3250139" y="1310792"/>
              <a:ext cx="3535987" cy="0"/>
            </a:xfrm>
            <a:prstGeom prst="line">
              <a:avLst/>
            </a:prstGeom>
            <a:ln w="37578" cap="flat">
              <a:solidFill>
                <a:srgbClr val="000000"/>
              </a:solidFill>
              <a:prstDash val="solid"/>
              <a:headEnd type="none" w="sm" len="sm"/>
              <a:tailEnd type="triangle" w="lg" len="med"/>
            </a:ln>
          </p:spPr>
        </p:sp>
        <p:sp>
          <p:nvSpPr>
            <p:cNvPr id="20" name="TextBox 20"/>
            <p:cNvSpPr txBox="1"/>
            <p:nvPr/>
          </p:nvSpPr>
          <p:spPr>
            <a:xfrm>
              <a:off x="0" y="7018504"/>
              <a:ext cx="2227566" cy="442354"/>
            </a:xfrm>
            <a:prstGeom prst="rect">
              <a:avLst/>
            </a:prstGeom>
          </p:spPr>
          <p:txBody>
            <a:bodyPr lIns="0" tIns="0" rIns="0" bIns="0" rtlCol="0" anchor="t">
              <a:spAutoFit/>
            </a:bodyPr>
            <a:lstStyle/>
            <a:p>
              <a:pPr marL="0" lvl="0" indent="0" algn="ctr">
                <a:lnSpc>
                  <a:spcPts val="2453"/>
                </a:lnSpc>
              </a:pPr>
              <a:r>
                <a:rPr lang="en-US" sz="2271" spc="-56">
                  <a:solidFill>
                    <a:srgbClr val="112D4E"/>
                  </a:solidFill>
                  <a:latin typeface="Barlow Bold"/>
                  <a:ea typeface="Barlow Bold"/>
                  <a:cs typeface="Barlow Bold"/>
                  <a:sym typeface="Barlow Bold"/>
                </a:rPr>
                <a:t>Pembeli</a:t>
              </a:r>
            </a:p>
          </p:txBody>
        </p:sp>
        <p:sp>
          <p:nvSpPr>
            <p:cNvPr id="21" name="TextBox 21"/>
            <p:cNvSpPr txBox="1"/>
            <p:nvPr/>
          </p:nvSpPr>
          <p:spPr>
            <a:xfrm>
              <a:off x="13000580" y="7018504"/>
              <a:ext cx="2227566" cy="442354"/>
            </a:xfrm>
            <a:prstGeom prst="rect">
              <a:avLst/>
            </a:prstGeom>
          </p:spPr>
          <p:txBody>
            <a:bodyPr lIns="0" tIns="0" rIns="0" bIns="0" rtlCol="0" anchor="t">
              <a:spAutoFit/>
            </a:bodyPr>
            <a:lstStyle/>
            <a:p>
              <a:pPr marL="0" lvl="0" indent="0" algn="ctr">
                <a:lnSpc>
                  <a:spcPts val="2453"/>
                </a:lnSpc>
              </a:pPr>
              <a:r>
                <a:rPr lang="en-US" sz="2271" spc="-56">
                  <a:solidFill>
                    <a:srgbClr val="112D4E"/>
                  </a:solidFill>
                  <a:latin typeface="Barlow Bold"/>
                  <a:ea typeface="Barlow Bold"/>
                  <a:cs typeface="Barlow Bold"/>
                  <a:sym typeface="Barlow Bold"/>
                </a:rPr>
                <a:t>Penjual</a:t>
              </a:r>
            </a:p>
          </p:txBody>
        </p:sp>
      </p:grpSp>
      <p:sp>
        <p:nvSpPr>
          <p:cNvPr id="22" name="Freeform 22"/>
          <p:cNvSpPr/>
          <p:nvPr/>
        </p:nvSpPr>
        <p:spPr>
          <a:xfrm>
            <a:off x="0" y="6569569"/>
            <a:ext cx="6608766" cy="3717431"/>
          </a:xfrm>
          <a:custGeom>
            <a:avLst/>
            <a:gdLst/>
            <a:ahLst/>
            <a:cxnLst/>
            <a:rect l="l" t="t" r="r" b="b"/>
            <a:pathLst>
              <a:path w="6608766" h="3717431">
                <a:moveTo>
                  <a:pt x="0" y="0"/>
                </a:moveTo>
                <a:lnTo>
                  <a:pt x="6608766" y="0"/>
                </a:lnTo>
                <a:lnTo>
                  <a:pt x="6608766" y="3717431"/>
                </a:lnTo>
                <a:lnTo>
                  <a:pt x="0" y="3717431"/>
                </a:lnTo>
                <a:lnTo>
                  <a:pt x="0" y="0"/>
                </a:lnTo>
                <a:close/>
              </a:path>
            </a:pathLst>
          </a:custGeom>
          <a:blipFill>
            <a:blip r:embed="rId6"/>
            <a:stretch>
              <a:fillRect t="-2370" b="-2370"/>
            </a:stretch>
          </a:blipFill>
        </p:spPr>
      </p:sp>
      <p:sp>
        <p:nvSpPr>
          <p:cNvPr id="23" name="TextBox 23"/>
          <p:cNvSpPr txBox="1"/>
          <p:nvPr/>
        </p:nvSpPr>
        <p:spPr>
          <a:xfrm>
            <a:off x="710256" y="721998"/>
            <a:ext cx="13039274" cy="991691"/>
          </a:xfrm>
          <a:prstGeom prst="rect">
            <a:avLst/>
          </a:prstGeom>
        </p:spPr>
        <p:txBody>
          <a:bodyPr lIns="0" tIns="0" rIns="0" bIns="0" rtlCol="0" anchor="t">
            <a:spAutoFit/>
          </a:bodyPr>
          <a:lstStyle/>
          <a:p>
            <a:pPr marL="0" lvl="0" indent="0" algn="ctr">
              <a:lnSpc>
                <a:spcPts val="7502"/>
              </a:lnSpc>
            </a:pPr>
            <a:r>
              <a:rPr lang="en-US" sz="6946" spc="-173">
                <a:solidFill>
                  <a:srgbClr val="112D4E"/>
                </a:solidFill>
                <a:latin typeface="Barlow Bold"/>
                <a:ea typeface="Barlow Bold"/>
                <a:cs typeface="Barlow Bold"/>
                <a:sym typeface="Barlow Bold"/>
              </a:rPr>
              <a:t>Arus Informasi dalam E-Commers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FFFF">
                <a:alpha val="100000"/>
              </a:srgbClr>
            </a:gs>
            <a:gs pos="100000">
              <a:srgbClr val="E6E6E6">
                <a:alpha val="100000"/>
              </a:srgbClr>
            </a:gs>
          </a:gsLst>
          <a:path path="circle">
            <a:fillToRect l="50000" t="50000" r="50000" b="50000"/>
          </a:path>
        </a:gradFill>
        <a:effectLst/>
      </p:bgPr>
    </p:bg>
    <p:spTree>
      <p:nvGrpSpPr>
        <p:cNvPr id="1" name=""/>
        <p:cNvGrpSpPr/>
        <p:nvPr/>
      </p:nvGrpSpPr>
      <p:grpSpPr>
        <a:xfrm>
          <a:off x="0" y="0"/>
          <a:ext cx="0" cy="0"/>
          <a:chOff x="0" y="0"/>
          <a:chExt cx="0" cy="0"/>
        </a:xfrm>
      </p:grpSpPr>
      <p:grpSp>
        <p:nvGrpSpPr>
          <p:cNvPr id="2" name="Group 2"/>
          <p:cNvGrpSpPr/>
          <p:nvPr/>
        </p:nvGrpSpPr>
        <p:grpSpPr>
          <a:xfrm>
            <a:off x="-3368901" y="-661442"/>
            <a:ext cx="11627237" cy="11197896"/>
            <a:chOff x="0" y="0"/>
            <a:chExt cx="924493" cy="890355"/>
          </a:xfrm>
        </p:grpSpPr>
        <p:sp>
          <p:nvSpPr>
            <p:cNvPr id="3" name="Freeform 3"/>
            <p:cNvSpPr/>
            <p:nvPr/>
          </p:nvSpPr>
          <p:spPr>
            <a:xfrm>
              <a:off x="5952" y="0"/>
              <a:ext cx="912589" cy="890355"/>
            </a:xfrm>
            <a:custGeom>
              <a:avLst/>
              <a:gdLst/>
              <a:ahLst/>
              <a:cxnLst/>
              <a:rect l="l" t="t" r="r" b="b"/>
              <a:pathLst>
                <a:path w="912589" h="890355">
                  <a:moveTo>
                    <a:pt x="902228" y="480916"/>
                  </a:moveTo>
                  <a:lnTo>
                    <a:pt x="731653" y="854617"/>
                  </a:lnTo>
                  <a:cubicBezTo>
                    <a:pt x="721716" y="876388"/>
                    <a:pt x="699987" y="890355"/>
                    <a:pt x="676056" y="890355"/>
                  </a:cubicBezTo>
                  <a:lnTo>
                    <a:pt x="236533" y="890355"/>
                  </a:lnTo>
                  <a:cubicBezTo>
                    <a:pt x="212602" y="890355"/>
                    <a:pt x="190873" y="876388"/>
                    <a:pt x="180936" y="854617"/>
                  </a:cubicBezTo>
                  <a:lnTo>
                    <a:pt x="10360" y="480916"/>
                  </a:lnTo>
                  <a:cubicBezTo>
                    <a:pt x="0" y="458217"/>
                    <a:pt x="0" y="432139"/>
                    <a:pt x="10360" y="409440"/>
                  </a:cubicBezTo>
                  <a:lnTo>
                    <a:pt x="180936" y="35738"/>
                  </a:lnTo>
                  <a:cubicBezTo>
                    <a:pt x="190873" y="13968"/>
                    <a:pt x="212602" y="0"/>
                    <a:pt x="236533" y="0"/>
                  </a:cubicBezTo>
                  <a:lnTo>
                    <a:pt x="676056" y="0"/>
                  </a:lnTo>
                  <a:cubicBezTo>
                    <a:pt x="699987" y="0"/>
                    <a:pt x="721716" y="13968"/>
                    <a:pt x="731653" y="35738"/>
                  </a:cubicBezTo>
                  <a:lnTo>
                    <a:pt x="902228" y="409440"/>
                  </a:lnTo>
                  <a:cubicBezTo>
                    <a:pt x="912589" y="432139"/>
                    <a:pt x="912589" y="458217"/>
                    <a:pt x="902228" y="480916"/>
                  </a:cubicBezTo>
                  <a:close/>
                </a:path>
              </a:pathLst>
            </a:custGeom>
            <a:gradFill rotWithShape="1">
              <a:gsLst>
                <a:gs pos="0">
                  <a:srgbClr val="FFB613">
                    <a:alpha val="100000"/>
                  </a:srgbClr>
                </a:gs>
                <a:gs pos="100000">
                  <a:srgbClr val="FFE42F">
                    <a:alpha val="100000"/>
                  </a:srgbClr>
                </a:gs>
              </a:gsLst>
              <a:lin ang="5400000"/>
            </a:gradFill>
            <a:ln cap="rnd">
              <a:noFill/>
              <a:prstDash val="solid"/>
              <a:round/>
            </a:ln>
          </p:spPr>
        </p:sp>
        <p:sp>
          <p:nvSpPr>
            <p:cNvPr id="4" name="TextBox 4"/>
            <p:cNvSpPr txBox="1"/>
            <p:nvPr/>
          </p:nvSpPr>
          <p:spPr>
            <a:xfrm>
              <a:off x="114300" y="-38100"/>
              <a:ext cx="695893" cy="928455"/>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8896350" y="1387593"/>
            <a:ext cx="1188826" cy="1021647"/>
            <a:chOff x="0" y="0"/>
            <a:chExt cx="812800" cy="698500"/>
          </a:xfrm>
        </p:grpSpPr>
        <p:sp>
          <p:nvSpPr>
            <p:cNvPr id="6" name="Freeform 6"/>
            <p:cNvSpPr/>
            <p:nvPr/>
          </p:nvSpPr>
          <p:spPr>
            <a:xfrm>
              <a:off x="8754" y="0"/>
              <a:ext cx="795293" cy="698500"/>
            </a:xfrm>
            <a:custGeom>
              <a:avLst/>
              <a:gdLst/>
              <a:ahLst/>
              <a:cxnLst/>
              <a:rect l="l" t="t" r="r" b="b"/>
              <a:pathLst>
                <a:path w="795293" h="698500">
                  <a:moveTo>
                    <a:pt x="781121" y="388652"/>
                  </a:moveTo>
                  <a:lnTo>
                    <a:pt x="623771" y="659098"/>
                  </a:lnTo>
                  <a:cubicBezTo>
                    <a:pt x="609578" y="683493"/>
                    <a:pt x="583483" y="698500"/>
                    <a:pt x="555260" y="698500"/>
                  </a:cubicBezTo>
                  <a:lnTo>
                    <a:pt x="240032" y="698500"/>
                  </a:lnTo>
                  <a:cubicBezTo>
                    <a:pt x="211809" y="698500"/>
                    <a:pt x="185714" y="683493"/>
                    <a:pt x="171521" y="659098"/>
                  </a:cubicBezTo>
                  <a:lnTo>
                    <a:pt x="14171" y="388652"/>
                  </a:lnTo>
                  <a:cubicBezTo>
                    <a:pt x="0" y="364295"/>
                    <a:pt x="0" y="334205"/>
                    <a:pt x="14171" y="309848"/>
                  </a:cubicBezTo>
                  <a:lnTo>
                    <a:pt x="171521" y="39402"/>
                  </a:lnTo>
                  <a:cubicBezTo>
                    <a:pt x="185714" y="15007"/>
                    <a:pt x="211809" y="0"/>
                    <a:pt x="240032" y="0"/>
                  </a:cubicBezTo>
                  <a:lnTo>
                    <a:pt x="555260" y="0"/>
                  </a:lnTo>
                  <a:cubicBezTo>
                    <a:pt x="583483" y="0"/>
                    <a:pt x="609578" y="15007"/>
                    <a:pt x="623771" y="39402"/>
                  </a:cubicBezTo>
                  <a:lnTo>
                    <a:pt x="781121" y="309848"/>
                  </a:lnTo>
                  <a:cubicBezTo>
                    <a:pt x="795292" y="334205"/>
                    <a:pt x="795292" y="364295"/>
                    <a:pt x="781121" y="388652"/>
                  </a:cubicBezTo>
                  <a:close/>
                </a:path>
              </a:pathLst>
            </a:custGeom>
            <a:gradFill rotWithShape="1">
              <a:gsLst>
                <a:gs pos="0">
                  <a:srgbClr val="51AFFF">
                    <a:alpha val="100000"/>
                  </a:srgbClr>
                </a:gs>
                <a:gs pos="100000">
                  <a:srgbClr val="3183ED">
                    <a:alpha val="100000"/>
                  </a:srgbClr>
                </a:gs>
              </a:gsLst>
              <a:path path="circle">
                <a:fillToRect l="50000" t="50000" r="50000" b="50000"/>
              </a:path>
            </a:gradFill>
          </p:spPr>
        </p:sp>
        <p:sp>
          <p:nvSpPr>
            <p:cNvPr id="7" name="TextBox 7"/>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a:off x="8896350" y="3541412"/>
            <a:ext cx="1188826" cy="1021647"/>
            <a:chOff x="0" y="0"/>
            <a:chExt cx="812800" cy="698500"/>
          </a:xfrm>
        </p:grpSpPr>
        <p:sp>
          <p:nvSpPr>
            <p:cNvPr id="9" name="Freeform 9"/>
            <p:cNvSpPr/>
            <p:nvPr/>
          </p:nvSpPr>
          <p:spPr>
            <a:xfrm>
              <a:off x="8754" y="0"/>
              <a:ext cx="795293" cy="698500"/>
            </a:xfrm>
            <a:custGeom>
              <a:avLst/>
              <a:gdLst/>
              <a:ahLst/>
              <a:cxnLst/>
              <a:rect l="l" t="t" r="r" b="b"/>
              <a:pathLst>
                <a:path w="795293" h="698500">
                  <a:moveTo>
                    <a:pt x="781121" y="388652"/>
                  </a:moveTo>
                  <a:lnTo>
                    <a:pt x="623771" y="659098"/>
                  </a:lnTo>
                  <a:cubicBezTo>
                    <a:pt x="609578" y="683493"/>
                    <a:pt x="583483" y="698500"/>
                    <a:pt x="555260" y="698500"/>
                  </a:cubicBezTo>
                  <a:lnTo>
                    <a:pt x="240032" y="698500"/>
                  </a:lnTo>
                  <a:cubicBezTo>
                    <a:pt x="211809" y="698500"/>
                    <a:pt x="185714" y="683493"/>
                    <a:pt x="171521" y="659098"/>
                  </a:cubicBezTo>
                  <a:lnTo>
                    <a:pt x="14171" y="388652"/>
                  </a:lnTo>
                  <a:cubicBezTo>
                    <a:pt x="0" y="364295"/>
                    <a:pt x="0" y="334205"/>
                    <a:pt x="14171" y="309848"/>
                  </a:cubicBezTo>
                  <a:lnTo>
                    <a:pt x="171521" y="39402"/>
                  </a:lnTo>
                  <a:cubicBezTo>
                    <a:pt x="185714" y="15007"/>
                    <a:pt x="211809" y="0"/>
                    <a:pt x="240032" y="0"/>
                  </a:cubicBezTo>
                  <a:lnTo>
                    <a:pt x="555260" y="0"/>
                  </a:lnTo>
                  <a:cubicBezTo>
                    <a:pt x="583483" y="0"/>
                    <a:pt x="609578" y="15007"/>
                    <a:pt x="623771" y="39402"/>
                  </a:cubicBezTo>
                  <a:lnTo>
                    <a:pt x="781121" y="309848"/>
                  </a:lnTo>
                  <a:cubicBezTo>
                    <a:pt x="795292" y="334205"/>
                    <a:pt x="795292" y="364295"/>
                    <a:pt x="781121" y="388652"/>
                  </a:cubicBezTo>
                  <a:close/>
                </a:path>
              </a:pathLst>
            </a:custGeom>
            <a:gradFill rotWithShape="1">
              <a:gsLst>
                <a:gs pos="0">
                  <a:srgbClr val="51AFFF">
                    <a:alpha val="100000"/>
                  </a:srgbClr>
                </a:gs>
                <a:gs pos="100000">
                  <a:srgbClr val="3183ED">
                    <a:alpha val="100000"/>
                  </a:srgbClr>
                </a:gs>
              </a:gsLst>
              <a:path path="circle">
                <a:fillToRect l="50000" t="50000" r="50000" b="50000"/>
              </a:path>
            </a:gradFill>
          </p:spPr>
        </p:sp>
        <p:sp>
          <p:nvSpPr>
            <p:cNvPr id="10" name="TextBox 10"/>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grpSp>
        <p:nvGrpSpPr>
          <p:cNvPr id="11" name="Group 11"/>
          <p:cNvGrpSpPr/>
          <p:nvPr/>
        </p:nvGrpSpPr>
        <p:grpSpPr>
          <a:xfrm>
            <a:off x="8896350" y="5695230"/>
            <a:ext cx="1188826" cy="1021647"/>
            <a:chOff x="0" y="0"/>
            <a:chExt cx="812800" cy="698500"/>
          </a:xfrm>
        </p:grpSpPr>
        <p:sp>
          <p:nvSpPr>
            <p:cNvPr id="12" name="Freeform 12"/>
            <p:cNvSpPr/>
            <p:nvPr/>
          </p:nvSpPr>
          <p:spPr>
            <a:xfrm>
              <a:off x="8754" y="0"/>
              <a:ext cx="795293" cy="698500"/>
            </a:xfrm>
            <a:custGeom>
              <a:avLst/>
              <a:gdLst/>
              <a:ahLst/>
              <a:cxnLst/>
              <a:rect l="l" t="t" r="r" b="b"/>
              <a:pathLst>
                <a:path w="795293" h="698500">
                  <a:moveTo>
                    <a:pt x="781121" y="388652"/>
                  </a:moveTo>
                  <a:lnTo>
                    <a:pt x="623771" y="659098"/>
                  </a:lnTo>
                  <a:cubicBezTo>
                    <a:pt x="609578" y="683493"/>
                    <a:pt x="583483" y="698500"/>
                    <a:pt x="555260" y="698500"/>
                  </a:cubicBezTo>
                  <a:lnTo>
                    <a:pt x="240032" y="698500"/>
                  </a:lnTo>
                  <a:cubicBezTo>
                    <a:pt x="211809" y="698500"/>
                    <a:pt x="185714" y="683493"/>
                    <a:pt x="171521" y="659098"/>
                  </a:cubicBezTo>
                  <a:lnTo>
                    <a:pt x="14171" y="388652"/>
                  </a:lnTo>
                  <a:cubicBezTo>
                    <a:pt x="0" y="364295"/>
                    <a:pt x="0" y="334205"/>
                    <a:pt x="14171" y="309848"/>
                  </a:cubicBezTo>
                  <a:lnTo>
                    <a:pt x="171521" y="39402"/>
                  </a:lnTo>
                  <a:cubicBezTo>
                    <a:pt x="185714" y="15007"/>
                    <a:pt x="211809" y="0"/>
                    <a:pt x="240032" y="0"/>
                  </a:cubicBezTo>
                  <a:lnTo>
                    <a:pt x="555260" y="0"/>
                  </a:lnTo>
                  <a:cubicBezTo>
                    <a:pt x="583483" y="0"/>
                    <a:pt x="609578" y="15007"/>
                    <a:pt x="623771" y="39402"/>
                  </a:cubicBezTo>
                  <a:lnTo>
                    <a:pt x="781121" y="309848"/>
                  </a:lnTo>
                  <a:cubicBezTo>
                    <a:pt x="795292" y="334205"/>
                    <a:pt x="795292" y="364295"/>
                    <a:pt x="781121" y="388652"/>
                  </a:cubicBezTo>
                  <a:close/>
                </a:path>
              </a:pathLst>
            </a:custGeom>
            <a:gradFill rotWithShape="1">
              <a:gsLst>
                <a:gs pos="0">
                  <a:srgbClr val="51AFFF">
                    <a:alpha val="100000"/>
                  </a:srgbClr>
                </a:gs>
                <a:gs pos="100000">
                  <a:srgbClr val="3183ED">
                    <a:alpha val="100000"/>
                  </a:srgbClr>
                </a:gs>
              </a:gsLst>
              <a:path path="circle">
                <a:fillToRect l="50000" t="50000" r="50000" b="50000"/>
              </a:path>
            </a:gradFill>
          </p:spPr>
        </p:sp>
        <p:sp>
          <p:nvSpPr>
            <p:cNvPr id="13" name="TextBox 13"/>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grpSp>
        <p:nvGrpSpPr>
          <p:cNvPr id="14" name="Group 14"/>
          <p:cNvGrpSpPr/>
          <p:nvPr/>
        </p:nvGrpSpPr>
        <p:grpSpPr>
          <a:xfrm>
            <a:off x="3769592" y="-5272948"/>
            <a:ext cx="7129508" cy="6126921"/>
            <a:chOff x="0" y="0"/>
            <a:chExt cx="812800" cy="698500"/>
          </a:xfrm>
        </p:grpSpPr>
        <p:sp>
          <p:nvSpPr>
            <p:cNvPr id="15" name="Freeform 15"/>
            <p:cNvSpPr/>
            <p:nvPr/>
          </p:nvSpPr>
          <p:spPr>
            <a:xfrm>
              <a:off x="7507" y="0"/>
              <a:ext cx="797787" cy="698500"/>
            </a:xfrm>
            <a:custGeom>
              <a:avLst/>
              <a:gdLst/>
              <a:ahLst/>
              <a:cxnLst/>
              <a:rect l="l" t="t" r="r" b="b"/>
              <a:pathLst>
                <a:path w="797787" h="698500">
                  <a:moveTo>
                    <a:pt x="785634" y="383039"/>
                  </a:moveTo>
                  <a:lnTo>
                    <a:pt x="621752" y="664711"/>
                  </a:lnTo>
                  <a:cubicBezTo>
                    <a:pt x="609581" y="685630"/>
                    <a:pt x="587204" y="698500"/>
                    <a:pt x="563001" y="698500"/>
                  </a:cubicBezTo>
                  <a:lnTo>
                    <a:pt x="234785" y="698500"/>
                  </a:lnTo>
                  <a:cubicBezTo>
                    <a:pt x="210582" y="698500"/>
                    <a:pt x="188205" y="685630"/>
                    <a:pt x="176034" y="664711"/>
                  </a:cubicBezTo>
                  <a:lnTo>
                    <a:pt x="12152" y="383039"/>
                  </a:lnTo>
                  <a:cubicBezTo>
                    <a:pt x="0" y="362152"/>
                    <a:pt x="0" y="336348"/>
                    <a:pt x="12152" y="315461"/>
                  </a:cubicBezTo>
                  <a:lnTo>
                    <a:pt x="176034" y="33789"/>
                  </a:lnTo>
                  <a:cubicBezTo>
                    <a:pt x="188205" y="12870"/>
                    <a:pt x="210582" y="0"/>
                    <a:pt x="234785" y="0"/>
                  </a:cubicBezTo>
                  <a:lnTo>
                    <a:pt x="563001" y="0"/>
                  </a:lnTo>
                  <a:cubicBezTo>
                    <a:pt x="587204" y="0"/>
                    <a:pt x="609581" y="12870"/>
                    <a:pt x="621752" y="33789"/>
                  </a:cubicBezTo>
                  <a:lnTo>
                    <a:pt x="785634" y="315461"/>
                  </a:lnTo>
                  <a:cubicBezTo>
                    <a:pt x="797786" y="336348"/>
                    <a:pt x="797786" y="362152"/>
                    <a:pt x="785634" y="383039"/>
                  </a:cubicBezTo>
                  <a:close/>
                </a:path>
              </a:pathLst>
            </a:custGeom>
            <a:solidFill>
              <a:srgbClr val="000000">
                <a:alpha val="0"/>
              </a:srgbClr>
            </a:solidFill>
            <a:ln w="66675" cap="rnd">
              <a:gradFill>
                <a:gsLst>
                  <a:gs pos="0">
                    <a:srgbClr val="112D4E">
                      <a:alpha val="100000"/>
                    </a:srgbClr>
                  </a:gs>
                  <a:gs pos="50000">
                    <a:srgbClr val="255389">
                      <a:alpha val="100000"/>
                    </a:srgbClr>
                  </a:gs>
                  <a:gs pos="100000">
                    <a:srgbClr val="2A96E4">
                      <a:alpha val="100000"/>
                    </a:srgbClr>
                  </a:gs>
                </a:gsLst>
                <a:lin ang="5400000"/>
              </a:gradFill>
              <a:prstDash val="solid"/>
              <a:round/>
            </a:ln>
          </p:spPr>
        </p:sp>
        <p:sp>
          <p:nvSpPr>
            <p:cNvPr id="16" name="TextBox 16"/>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sp>
        <p:nvSpPr>
          <p:cNvPr id="17" name="Freeform 17"/>
          <p:cNvSpPr/>
          <p:nvPr/>
        </p:nvSpPr>
        <p:spPr>
          <a:xfrm>
            <a:off x="852578" y="5542232"/>
            <a:ext cx="7548472" cy="6859674"/>
          </a:xfrm>
          <a:custGeom>
            <a:avLst/>
            <a:gdLst/>
            <a:ahLst/>
            <a:cxnLst/>
            <a:rect l="l" t="t" r="r" b="b"/>
            <a:pathLst>
              <a:path w="7548472" h="6859674">
                <a:moveTo>
                  <a:pt x="0" y="0"/>
                </a:moveTo>
                <a:lnTo>
                  <a:pt x="7548472" y="0"/>
                </a:lnTo>
                <a:lnTo>
                  <a:pt x="7548472" y="6859675"/>
                </a:lnTo>
                <a:lnTo>
                  <a:pt x="0" y="6859675"/>
                </a:lnTo>
                <a:lnTo>
                  <a:pt x="0" y="0"/>
                </a:lnTo>
                <a:close/>
              </a:path>
            </a:pathLst>
          </a:custGeom>
          <a:blipFill>
            <a:blip r:embed="rId2"/>
            <a:stretch>
              <a:fillRect/>
            </a:stretch>
          </a:blipFill>
        </p:spPr>
      </p:sp>
      <p:grpSp>
        <p:nvGrpSpPr>
          <p:cNvPr id="18" name="Group 18"/>
          <p:cNvGrpSpPr/>
          <p:nvPr/>
        </p:nvGrpSpPr>
        <p:grpSpPr>
          <a:xfrm>
            <a:off x="1117458" y="5928973"/>
            <a:ext cx="6769646" cy="5817665"/>
            <a:chOff x="0" y="0"/>
            <a:chExt cx="812800" cy="698500"/>
          </a:xfrm>
        </p:grpSpPr>
        <p:sp>
          <p:nvSpPr>
            <p:cNvPr id="19" name="Freeform 19"/>
            <p:cNvSpPr/>
            <p:nvPr/>
          </p:nvSpPr>
          <p:spPr>
            <a:xfrm>
              <a:off x="8345" y="0"/>
              <a:ext cx="796110" cy="698500"/>
            </a:xfrm>
            <a:custGeom>
              <a:avLst/>
              <a:gdLst/>
              <a:ahLst/>
              <a:cxnLst/>
              <a:rect l="l" t="t" r="r" b="b"/>
              <a:pathLst>
                <a:path w="796110" h="698500">
                  <a:moveTo>
                    <a:pt x="782600" y="386813"/>
                  </a:moveTo>
                  <a:lnTo>
                    <a:pt x="623110" y="660937"/>
                  </a:lnTo>
                  <a:cubicBezTo>
                    <a:pt x="609579" y="684193"/>
                    <a:pt x="584703" y="698500"/>
                    <a:pt x="557797" y="698500"/>
                  </a:cubicBezTo>
                  <a:lnTo>
                    <a:pt x="238313" y="698500"/>
                  </a:lnTo>
                  <a:cubicBezTo>
                    <a:pt x="211407" y="698500"/>
                    <a:pt x="186531" y="684193"/>
                    <a:pt x="173000" y="660937"/>
                  </a:cubicBezTo>
                  <a:lnTo>
                    <a:pt x="13510" y="386813"/>
                  </a:lnTo>
                  <a:cubicBezTo>
                    <a:pt x="0" y="363593"/>
                    <a:pt x="0" y="334907"/>
                    <a:pt x="13510" y="311687"/>
                  </a:cubicBezTo>
                  <a:lnTo>
                    <a:pt x="173000" y="37563"/>
                  </a:lnTo>
                  <a:cubicBezTo>
                    <a:pt x="186531" y="14307"/>
                    <a:pt x="211407" y="0"/>
                    <a:pt x="238313" y="0"/>
                  </a:cubicBezTo>
                  <a:lnTo>
                    <a:pt x="557797" y="0"/>
                  </a:lnTo>
                  <a:cubicBezTo>
                    <a:pt x="584703" y="0"/>
                    <a:pt x="609579" y="14307"/>
                    <a:pt x="623110" y="37563"/>
                  </a:cubicBezTo>
                  <a:lnTo>
                    <a:pt x="782600" y="311687"/>
                  </a:lnTo>
                  <a:cubicBezTo>
                    <a:pt x="796110" y="334907"/>
                    <a:pt x="796110" y="363593"/>
                    <a:pt x="782600" y="386813"/>
                  </a:cubicBezTo>
                  <a:close/>
                </a:path>
              </a:pathLst>
            </a:custGeom>
            <a:gradFill rotWithShape="1">
              <a:gsLst>
                <a:gs pos="0">
                  <a:srgbClr val="3183ED">
                    <a:alpha val="100000"/>
                  </a:srgbClr>
                </a:gs>
                <a:gs pos="100000">
                  <a:srgbClr val="86E2FF">
                    <a:alpha val="100000"/>
                  </a:srgbClr>
                </a:gs>
              </a:gsLst>
              <a:lin ang="5400000"/>
            </a:gradFill>
          </p:spPr>
        </p:sp>
        <p:sp>
          <p:nvSpPr>
            <p:cNvPr id="20" name="TextBox 20"/>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grpSp>
        <p:nvGrpSpPr>
          <p:cNvPr id="21" name="Group 21"/>
          <p:cNvGrpSpPr/>
          <p:nvPr/>
        </p:nvGrpSpPr>
        <p:grpSpPr>
          <a:xfrm>
            <a:off x="1582508" y="6213105"/>
            <a:ext cx="5839545" cy="5181832"/>
            <a:chOff x="0" y="0"/>
            <a:chExt cx="4346359" cy="3856825"/>
          </a:xfrm>
        </p:grpSpPr>
        <p:sp>
          <p:nvSpPr>
            <p:cNvPr id="22" name="Freeform 22"/>
            <p:cNvSpPr/>
            <p:nvPr/>
          </p:nvSpPr>
          <p:spPr>
            <a:xfrm>
              <a:off x="-15494" y="0"/>
              <a:ext cx="4361815" cy="3856863"/>
            </a:xfrm>
            <a:custGeom>
              <a:avLst/>
              <a:gdLst/>
              <a:ahLst/>
              <a:cxnLst/>
              <a:rect l="l" t="t" r="r" b="b"/>
              <a:pathLst>
                <a:path w="4361815" h="3856863">
                  <a:moveTo>
                    <a:pt x="1275207" y="0"/>
                  </a:moveTo>
                  <a:cubicBezTo>
                    <a:pt x="1151509" y="0"/>
                    <a:pt x="1037336" y="65913"/>
                    <a:pt x="975487" y="173101"/>
                  </a:cubicBezTo>
                  <a:lnTo>
                    <a:pt x="61849" y="1755394"/>
                  </a:lnTo>
                  <a:cubicBezTo>
                    <a:pt x="0" y="1862455"/>
                    <a:pt x="0" y="1994408"/>
                    <a:pt x="61849" y="2101469"/>
                  </a:cubicBezTo>
                  <a:lnTo>
                    <a:pt x="975360" y="3683762"/>
                  </a:lnTo>
                  <a:cubicBezTo>
                    <a:pt x="1036701" y="3789934"/>
                    <a:pt x="1149477" y="3855720"/>
                    <a:pt x="1271905" y="3856863"/>
                  </a:cubicBezTo>
                  <a:lnTo>
                    <a:pt x="3105404" y="3856863"/>
                  </a:lnTo>
                  <a:cubicBezTo>
                    <a:pt x="3227832" y="3855720"/>
                    <a:pt x="3340608" y="3789934"/>
                    <a:pt x="3401949" y="3683762"/>
                  </a:cubicBezTo>
                  <a:lnTo>
                    <a:pt x="4315460" y="2101469"/>
                  </a:lnTo>
                  <a:cubicBezTo>
                    <a:pt x="4345940" y="2048764"/>
                    <a:pt x="4361307" y="1990090"/>
                    <a:pt x="4361815" y="1931162"/>
                  </a:cubicBezTo>
                  <a:lnTo>
                    <a:pt x="4361815" y="1925574"/>
                  </a:lnTo>
                  <a:cubicBezTo>
                    <a:pt x="4361307" y="1866773"/>
                    <a:pt x="4345940" y="1807972"/>
                    <a:pt x="4315460" y="1755267"/>
                  </a:cubicBezTo>
                  <a:lnTo>
                    <a:pt x="3401949" y="173101"/>
                  </a:lnTo>
                  <a:cubicBezTo>
                    <a:pt x="3340100" y="65913"/>
                    <a:pt x="3225927" y="0"/>
                    <a:pt x="3102229" y="0"/>
                  </a:cubicBezTo>
                  <a:close/>
                </a:path>
              </a:pathLst>
            </a:custGeom>
            <a:blipFill>
              <a:blip r:embed="rId3"/>
              <a:stretch>
                <a:fillRect l="-27994" r="-5196"/>
              </a:stretch>
            </a:blipFill>
          </p:spPr>
        </p:sp>
      </p:grpSp>
      <p:grpSp>
        <p:nvGrpSpPr>
          <p:cNvPr id="23" name="Group 23"/>
          <p:cNvGrpSpPr/>
          <p:nvPr/>
        </p:nvGrpSpPr>
        <p:grpSpPr>
          <a:xfrm>
            <a:off x="-4075405" y="6426507"/>
            <a:ext cx="7129508" cy="6126921"/>
            <a:chOff x="0" y="0"/>
            <a:chExt cx="812800" cy="698500"/>
          </a:xfrm>
        </p:grpSpPr>
        <p:sp>
          <p:nvSpPr>
            <p:cNvPr id="24" name="Freeform 24"/>
            <p:cNvSpPr/>
            <p:nvPr/>
          </p:nvSpPr>
          <p:spPr>
            <a:xfrm>
              <a:off x="7507" y="0"/>
              <a:ext cx="797787" cy="698500"/>
            </a:xfrm>
            <a:custGeom>
              <a:avLst/>
              <a:gdLst/>
              <a:ahLst/>
              <a:cxnLst/>
              <a:rect l="l" t="t" r="r" b="b"/>
              <a:pathLst>
                <a:path w="797787" h="698500">
                  <a:moveTo>
                    <a:pt x="785634" y="383039"/>
                  </a:moveTo>
                  <a:lnTo>
                    <a:pt x="621752" y="664711"/>
                  </a:lnTo>
                  <a:cubicBezTo>
                    <a:pt x="609581" y="685630"/>
                    <a:pt x="587204" y="698500"/>
                    <a:pt x="563001" y="698500"/>
                  </a:cubicBezTo>
                  <a:lnTo>
                    <a:pt x="234785" y="698500"/>
                  </a:lnTo>
                  <a:cubicBezTo>
                    <a:pt x="210582" y="698500"/>
                    <a:pt x="188205" y="685630"/>
                    <a:pt x="176034" y="664711"/>
                  </a:cubicBezTo>
                  <a:lnTo>
                    <a:pt x="12152" y="383039"/>
                  </a:lnTo>
                  <a:cubicBezTo>
                    <a:pt x="0" y="362152"/>
                    <a:pt x="0" y="336348"/>
                    <a:pt x="12152" y="315461"/>
                  </a:cubicBezTo>
                  <a:lnTo>
                    <a:pt x="176034" y="33789"/>
                  </a:lnTo>
                  <a:cubicBezTo>
                    <a:pt x="188205" y="12870"/>
                    <a:pt x="210582" y="0"/>
                    <a:pt x="234785" y="0"/>
                  </a:cubicBezTo>
                  <a:lnTo>
                    <a:pt x="563001" y="0"/>
                  </a:lnTo>
                  <a:cubicBezTo>
                    <a:pt x="587204" y="0"/>
                    <a:pt x="609581" y="12870"/>
                    <a:pt x="621752" y="33789"/>
                  </a:cubicBezTo>
                  <a:lnTo>
                    <a:pt x="785634" y="315461"/>
                  </a:lnTo>
                  <a:cubicBezTo>
                    <a:pt x="797786" y="336348"/>
                    <a:pt x="797786" y="362152"/>
                    <a:pt x="785634" y="383039"/>
                  </a:cubicBezTo>
                  <a:close/>
                </a:path>
              </a:pathLst>
            </a:custGeom>
            <a:solidFill>
              <a:srgbClr val="000000">
                <a:alpha val="0"/>
              </a:srgbClr>
            </a:solidFill>
            <a:ln w="66675" cap="rnd">
              <a:solidFill>
                <a:srgbClr val="F2F2F2"/>
              </a:solidFill>
              <a:prstDash val="solid"/>
              <a:round/>
            </a:ln>
          </p:spPr>
        </p:sp>
        <p:sp>
          <p:nvSpPr>
            <p:cNvPr id="25" name="TextBox 25"/>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sp>
        <p:nvSpPr>
          <p:cNvPr id="26" name="Freeform 26"/>
          <p:cNvSpPr/>
          <p:nvPr/>
        </p:nvSpPr>
        <p:spPr>
          <a:xfrm>
            <a:off x="9214272" y="3725928"/>
            <a:ext cx="605299" cy="652614"/>
          </a:xfrm>
          <a:custGeom>
            <a:avLst/>
            <a:gdLst/>
            <a:ahLst/>
            <a:cxnLst/>
            <a:rect l="l" t="t" r="r" b="b"/>
            <a:pathLst>
              <a:path w="605299" h="652614">
                <a:moveTo>
                  <a:pt x="0" y="0"/>
                </a:moveTo>
                <a:lnTo>
                  <a:pt x="605299" y="0"/>
                </a:lnTo>
                <a:lnTo>
                  <a:pt x="605299" y="652614"/>
                </a:lnTo>
                <a:lnTo>
                  <a:pt x="0" y="65261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27" name="Freeform 27"/>
          <p:cNvSpPr/>
          <p:nvPr/>
        </p:nvSpPr>
        <p:spPr>
          <a:xfrm>
            <a:off x="9104726" y="1481650"/>
            <a:ext cx="772075" cy="772075"/>
          </a:xfrm>
          <a:custGeom>
            <a:avLst/>
            <a:gdLst/>
            <a:ahLst/>
            <a:cxnLst/>
            <a:rect l="l" t="t" r="r" b="b"/>
            <a:pathLst>
              <a:path w="772075" h="772075">
                <a:moveTo>
                  <a:pt x="0" y="0"/>
                </a:moveTo>
                <a:lnTo>
                  <a:pt x="772074" y="0"/>
                </a:lnTo>
                <a:lnTo>
                  <a:pt x="772074" y="772075"/>
                </a:lnTo>
                <a:lnTo>
                  <a:pt x="0" y="772075"/>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28" name="Freeform 28"/>
          <p:cNvSpPr/>
          <p:nvPr/>
        </p:nvSpPr>
        <p:spPr>
          <a:xfrm>
            <a:off x="9126622" y="5814816"/>
            <a:ext cx="728282" cy="730107"/>
          </a:xfrm>
          <a:custGeom>
            <a:avLst/>
            <a:gdLst/>
            <a:ahLst/>
            <a:cxnLst/>
            <a:rect l="l" t="t" r="r" b="b"/>
            <a:pathLst>
              <a:path w="728282" h="730107">
                <a:moveTo>
                  <a:pt x="0" y="0"/>
                </a:moveTo>
                <a:lnTo>
                  <a:pt x="728282" y="0"/>
                </a:lnTo>
                <a:lnTo>
                  <a:pt x="728282" y="730107"/>
                </a:lnTo>
                <a:lnTo>
                  <a:pt x="0" y="730107"/>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29" name="TextBox 29"/>
          <p:cNvSpPr txBox="1"/>
          <p:nvPr/>
        </p:nvSpPr>
        <p:spPr>
          <a:xfrm>
            <a:off x="1117458" y="1454268"/>
            <a:ext cx="5379502" cy="3483238"/>
          </a:xfrm>
          <a:prstGeom prst="rect">
            <a:avLst/>
          </a:prstGeom>
        </p:spPr>
        <p:txBody>
          <a:bodyPr lIns="0" tIns="0" rIns="0" bIns="0" rtlCol="0" anchor="t">
            <a:spAutoFit/>
          </a:bodyPr>
          <a:lstStyle/>
          <a:p>
            <a:pPr marL="0" lvl="0" indent="0" algn="l">
              <a:lnSpc>
                <a:spcPts val="6827"/>
              </a:lnSpc>
            </a:pPr>
            <a:r>
              <a:rPr lang="en-US" sz="6321" spc="-158">
                <a:solidFill>
                  <a:srgbClr val="112D4E"/>
                </a:solidFill>
                <a:latin typeface="Barlow Bold"/>
                <a:ea typeface="Barlow Bold"/>
                <a:cs typeface="Barlow Bold"/>
                <a:sym typeface="Barlow Bold"/>
              </a:rPr>
              <a:t>Financial Electronic Data Interchange (FEDI)</a:t>
            </a:r>
          </a:p>
        </p:txBody>
      </p:sp>
      <p:sp>
        <p:nvSpPr>
          <p:cNvPr id="30" name="TextBox 30"/>
          <p:cNvSpPr txBox="1"/>
          <p:nvPr/>
        </p:nvSpPr>
        <p:spPr>
          <a:xfrm>
            <a:off x="10532851" y="1786567"/>
            <a:ext cx="7219819" cy="1207246"/>
          </a:xfrm>
          <a:prstGeom prst="rect">
            <a:avLst/>
          </a:prstGeom>
        </p:spPr>
        <p:txBody>
          <a:bodyPr lIns="0" tIns="0" rIns="0" bIns="0" rtlCol="0" anchor="t">
            <a:spAutoFit/>
          </a:bodyPr>
          <a:lstStyle/>
          <a:p>
            <a:pPr marL="0" lvl="0" indent="0" algn="l">
              <a:lnSpc>
                <a:spcPts val="3283"/>
              </a:lnSpc>
            </a:pPr>
            <a:r>
              <a:rPr lang="en-US" sz="2345" spc="-44">
                <a:solidFill>
                  <a:srgbClr val="000000"/>
                </a:solidFill>
                <a:latin typeface="Clear Sans"/>
                <a:ea typeface="Clear Sans"/>
                <a:cs typeface="Clear Sans"/>
                <a:sym typeface="Clear Sans"/>
              </a:rPr>
              <a:t>Penggunaan EDI untuk bertukar informasi hanyalah bagian dari hubungan pembeli-penjual dalam business-top business e-commerce.</a:t>
            </a:r>
          </a:p>
        </p:txBody>
      </p:sp>
      <p:sp>
        <p:nvSpPr>
          <p:cNvPr id="31" name="TextBox 31"/>
          <p:cNvSpPr txBox="1"/>
          <p:nvPr/>
        </p:nvSpPr>
        <p:spPr>
          <a:xfrm>
            <a:off x="10532851" y="3996402"/>
            <a:ext cx="7219819" cy="1207246"/>
          </a:xfrm>
          <a:prstGeom prst="rect">
            <a:avLst/>
          </a:prstGeom>
        </p:spPr>
        <p:txBody>
          <a:bodyPr lIns="0" tIns="0" rIns="0" bIns="0" rtlCol="0" anchor="t">
            <a:spAutoFit/>
          </a:bodyPr>
          <a:lstStyle/>
          <a:p>
            <a:pPr marL="0" lvl="0" indent="0" algn="l">
              <a:lnSpc>
                <a:spcPts val="3283"/>
              </a:lnSpc>
            </a:pPr>
            <a:r>
              <a:rPr lang="en-US" sz="2345" spc="-44">
                <a:solidFill>
                  <a:srgbClr val="000000"/>
                </a:solidFill>
                <a:latin typeface="Clear Sans"/>
                <a:ea typeface="Clear Sans"/>
                <a:cs typeface="Clear Sans"/>
                <a:sym typeface="Clear Sans"/>
              </a:rPr>
              <a:t>Electronic funds transfer (EFT) merujuk pada proses pembayaran tunai secara elektronik, daripada mempergunakan cek.</a:t>
            </a:r>
          </a:p>
        </p:txBody>
      </p:sp>
      <p:sp>
        <p:nvSpPr>
          <p:cNvPr id="32" name="TextBox 32"/>
          <p:cNvSpPr txBox="1"/>
          <p:nvPr/>
        </p:nvSpPr>
        <p:spPr>
          <a:xfrm>
            <a:off x="10532851" y="3451035"/>
            <a:ext cx="3162804" cy="519000"/>
          </a:xfrm>
          <a:prstGeom prst="rect">
            <a:avLst/>
          </a:prstGeom>
        </p:spPr>
        <p:txBody>
          <a:bodyPr lIns="0" tIns="0" rIns="0" bIns="0" rtlCol="0" anchor="t">
            <a:spAutoFit/>
          </a:bodyPr>
          <a:lstStyle/>
          <a:p>
            <a:pPr marL="0" lvl="0" indent="0" algn="l">
              <a:lnSpc>
                <a:spcPts val="3949"/>
              </a:lnSpc>
            </a:pPr>
            <a:r>
              <a:rPr lang="en-US" sz="3656" spc="-91">
                <a:solidFill>
                  <a:srgbClr val="112D4E"/>
                </a:solidFill>
                <a:latin typeface="Barlow Bold"/>
                <a:ea typeface="Barlow Bold"/>
                <a:cs typeface="Barlow Bold"/>
                <a:sym typeface="Barlow Bold"/>
              </a:rPr>
              <a:t>EFT</a:t>
            </a:r>
          </a:p>
        </p:txBody>
      </p:sp>
      <p:sp>
        <p:nvSpPr>
          <p:cNvPr id="33" name="TextBox 33"/>
          <p:cNvSpPr txBox="1"/>
          <p:nvPr/>
        </p:nvSpPr>
        <p:spPr>
          <a:xfrm>
            <a:off x="10532851" y="6206237"/>
            <a:ext cx="7219819" cy="797671"/>
          </a:xfrm>
          <a:prstGeom prst="rect">
            <a:avLst/>
          </a:prstGeom>
        </p:spPr>
        <p:txBody>
          <a:bodyPr lIns="0" tIns="0" rIns="0" bIns="0" rtlCol="0" anchor="t">
            <a:spAutoFit/>
          </a:bodyPr>
          <a:lstStyle/>
          <a:p>
            <a:pPr marL="0" lvl="0" indent="0" algn="l">
              <a:lnSpc>
                <a:spcPts val="3283"/>
              </a:lnSpc>
            </a:pPr>
            <a:r>
              <a:rPr lang="en-US" sz="2345" spc="-44">
                <a:solidFill>
                  <a:srgbClr val="000000"/>
                </a:solidFill>
                <a:latin typeface="Clear Sans"/>
                <a:ea typeface="Clear Sans"/>
                <a:cs typeface="Clear Sans"/>
                <a:sym typeface="Clear Sans"/>
              </a:rPr>
              <a:t>EFT biasanya dicapai melalui sistem perbankan yaitu jaringan Automated Clearing House (ACH)/Kliring</a:t>
            </a:r>
          </a:p>
        </p:txBody>
      </p:sp>
      <p:sp>
        <p:nvSpPr>
          <p:cNvPr id="34" name="TextBox 34"/>
          <p:cNvSpPr txBox="1"/>
          <p:nvPr/>
        </p:nvSpPr>
        <p:spPr>
          <a:xfrm>
            <a:off x="10532851" y="5660869"/>
            <a:ext cx="3162804" cy="519000"/>
          </a:xfrm>
          <a:prstGeom prst="rect">
            <a:avLst/>
          </a:prstGeom>
        </p:spPr>
        <p:txBody>
          <a:bodyPr lIns="0" tIns="0" rIns="0" bIns="0" rtlCol="0" anchor="t">
            <a:spAutoFit/>
          </a:bodyPr>
          <a:lstStyle/>
          <a:p>
            <a:pPr marL="0" lvl="0" indent="0" algn="l">
              <a:lnSpc>
                <a:spcPts val="3949"/>
              </a:lnSpc>
            </a:pPr>
            <a:r>
              <a:rPr lang="en-US" sz="3656" spc="-91">
                <a:solidFill>
                  <a:srgbClr val="112D4E"/>
                </a:solidFill>
                <a:latin typeface="Barlow Bold"/>
                <a:ea typeface="Barlow Bold"/>
                <a:cs typeface="Barlow Bold"/>
                <a:sym typeface="Barlow Bold"/>
              </a:rPr>
              <a:t>ACH</a:t>
            </a:r>
          </a:p>
        </p:txBody>
      </p:sp>
      <p:sp>
        <p:nvSpPr>
          <p:cNvPr id="35" name="TextBox 35"/>
          <p:cNvSpPr txBox="1"/>
          <p:nvPr/>
        </p:nvSpPr>
        <p:spPr>
          <a:xfrm>
            <a:off x="10532851" y="737618"/>
            <a:ext cx="3609910" cy="1020375"/>
          </a:xfrm>
          <a:prstGeom prst="rect">
            <a:avLst/>
          </a:prstGeom>
        </p:spPr>
        <p:txBody>
          <a:bodyPr lIns="0" tIns="0" rIns="0" bIns="0" rtlCol="0" anchor="t">
            <a:spAutoFit/>
          </a:bodyPr>
          <a:lstStyle/>
          <a:p>
            <a:pPr algn="l">
              <a:lnSpc>
                <a:spcPts val="3949"/>
              </a:lnSpc>
            </a:pPr>
            <a:endParaRPr/>
          </a:p>
          <a:p>
            <a:pPr marL="0" lvl="0" indent="0" algn="l">
              <a:lnSpc>
                <a:spcPts val="3949"/>
              </a:lnSpc>
            </a:pPr>
            <a:r>
              <a:rPr lang="en-US" sz="3656" spc="-91">
                <a:solidFill>
                  <a:srgbClr val="112D4E"/>
                </a:solidFill>
                <a:latin typeface="Barlow Bold"/>
                <a:ea typeface="Barlow Bold"/>
                <a:cs typeface="Barlow Bold"/>
                <a:sym typeface="Barlow Bold"/>
              </a:rPr>
              <a:t>Penggunaan EDI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FFFF">
                <a:alpha val="100000"/>
              </a:srgbClr>
            </a:gs>
            <a:gs pos="100000">
              <a:srgbClr val="E6E6E6">
                <a:alpha val="100000"/>
              </a:srgbClr>
            </a:gs>
          </a:gsLst>
          <a:path path="circle">
            <a:fillToRect l="50000" t="50000" r="50000" b="50000"/>
          </a:path>
        </a:gradFill>
        <a:effectLst/>
      </p:bgPr>
    </p:bg>
    <p:spTree>
      <p:nvGrpSpPr>
        <p:cNvPr id="1" name=""/>
        <p:cNvGrpSpPr/>
        <p:nvPr/>
      </p:nvGrpSpPr>
      <p:grpSpPr>
        <a:xfrm>
          <a:off x="0" y="0"/>
          <a:ext cx="0" cy="0"/>
          <a:chOff x="0" y="0"/>
          <a:chExt cx="0" cy="0"/>
        </a:xfrm>
      </p:grpSpPr>
      <p:sp>
        <p:nvSpPr>
          <p:cNvPr id="2" name="Freeform 2"/>
          <p:cNvSpPr/>
          <p:nvPr/>
        </p:nvSpPr>
        <p:spPr>
          <a:xfrm flipH="1" flipV="1">
            <a:off x="14877428" y="0"/>
            <a:ext cx="3410572" cy="1918446"/>
          </a:xfrm>
          <a:custGeom>
            <a:avLst/>
            <a:gdLst/>
            <a:ahLst/>
            <a:cxnLst/>
            <a:rect l="l" t="t" r="r" b="b"/>
            <a:pathLst>
              <a:path w="3410572" h="1918446">
                <a:moveTo>
                  <a:pt x="3410572" y="1918446"/>
                </a:moveTo>
                <a:lnTo>
                  <a:pt x="0" y="1918446"/>
                </a:lnTo>
                <a:lnTo>
                  <a:pt x="0" y="0"/>
                </a:lnTo>
                <a:lnTo>
                  <a:pt x="3410572" y="0"/>
                </a:lnTo>
                <a:lnTo>
                  <a:pt x="3410572" y="1918446"/>
                </a:lnTo>
                <a:close/>
              </a:path>
            </a:pathLst>
          </a:custGeom>
          <a:blipFill>
            <a:blip r:embed="rId2"/>
            <a:stretch>
              <a:fillRect t="-2370" b="-2370"/>
            </a:stretch>
          </a:blipFill>
        </p:spPr>
      </p:sp>
      <p:grpSp>
        <p:nvGrpSpPr>
          <p:cNvPr id="3" name="Group 3"/>
          <p:cNvGrpSpPr/>
          <p:nvPr/>
        </p:nvGrpSpPr>
        <p:grpSpPr>
          <a:xfrm>
            <a:off x="1028700" y="2480662"/>
            <a:ext cx="9627760" cy="7149471"/>
            <a:chOff x="0" y="0"/>
            <a:chExt cx="12837013" cy="9532628"/>
          </a:xfrm>
        </p:grpSpPr>
        <p:grpSp>
          <p:nvGrpSpPr>
            <p:cNvPr id="4" name="Group 4"/>
            <p:cNvGrpSpPr/>
            <p:nvPr/>
          </p:nvGrpSpPr>
          <p:grpSpPr>
            <a:xfrm>
              <a:off x="265821" y="6311135"/>
              <a:ext cx="3096004" cy="3096004"/>
              <a:chOff x="0" y="0"/>
              <a:chExt cx="812800" cy="812800"/>
            </a:xfrm>
          </p:grpSpPr>
          <p:sp>
            <p:nvSpPr>
              <p:cNvPr id="5" name="Freeform 5"/>
              <p:cNvSpPr/>
              <p:nvPr/>
            </p:nvSpPr>
            <p:spPr>
              <a:xfrm>
                <a:off x="0" y="0"/>
                <a:ext cx="812800" cy="812800"/>
              </a:xfrm>
              <a:custGeom>
                <a:avLst/>
                <a:gdLst/>
                <a:ahLst/>
                <a:cxnLst/>
                <a:rect l="l" t="t" r="r" b="b"/>
                <a:pathLst>
                  <a:path w="812800" h="812800">
                    <a:moveTo>
                      <a:pt x="127941" y="0"/>
                    </a:moveTo>
                    <a:lnTo>
                      <a:pt x="684859" y="0"/>
                    </a:lnTo>
                    <a:cubicBezTo>
                      <a:pt x="718791" y="0"/>
                      <a:pt x="751333" y="13479"/>
                      <a:pt x="775327" y="37473"/>
                    </a:cubicBezTo>
                    <a:cubicBezTo>
                      <a:pt x="799321" y="61467"/>
                      <a:pt x="812800" y="94009"/>
                      <a:pt x="812800" y="127941"/>
                    </a:cubicBezTo>
                    <a:lnTo>
                      <a:pt x="812800" y="684859"/>
                    </a:lnTo>
                    <a:cubicBezTo>
                      <a:pt x="812800" y="718791"/>
                      <a:pt x="799321" y="751333"/>
                      <a:pt x="775327" y="775327"/>
                    </a:cubicBezTo>
                    <a:cubicBezTo>
                      <a:pt x="751333" y="799321"/>
                      <a:pt x="718791" y="812800"/>
                      <a:pt x="684859" y="812800"/>
                    </a:cubicBezTo>
                    <a:lnTo>
                      <a:pt x="127941" y="812800"/>
                    </a:lnTo>
                    <a:cubicBezTo>
                      <a:pt x="94009" y="812800"/>
                      <a:pt x="61467" y="799321"/>
                      <a:pt x="37473" y="775327"/>
                    </a:cubicBezTo>
                    <a:cubicBezTo>
                      <a:pt x="13479" y="751333"/>
                      <a:pt x="0" y="718791"/>
                      <a:pt x="0" y="684859"/>
                    </a:cubicBezTo>
                    <a:lnTo>
                      <a:pt x="0" y="127941"/>
                    </a:lnTo>
                    <a:cubicBezTo>
                      <a:pt x="0" y="94009"/>
                      <a:pt x="13479" y="61467"/>
                      <a:pt x="37473" y="37473"/>
                    </a:cubicBezTo>
                    <a:cubicBezTo>
                      <a:pt x="61467" y="13479"/>
                      <a:pt x="94009" y="0"/>
                      <a:pt x="127941" y="0"/>
                    </a:cubicBezTo>
                    <a:close/>
                  </a:path>
                </a:pathLst>
              </a:custGeom>
              <a:gradFill rotWithShape="1">
                <a:gsLst>
                  <a:gs pos="0">
                    <a:srgbClr val="112D4E">
                      <a:alpha val="100000"/>
                    </a:srgbClr>
                  </a:gs>
                  <a:gs pos="100000">
                    <a:srgbClr val="255389">
                      <a:alpha val="100000"/>
                    </a:srgbClr>
                  </a:gs>
                </a:gsLst>
                <a:lin ang="5400000"/>
              </a:gradFill>
            </p:spPr>
          </p:sp>
          <p:sp>
            <p:nvSpPr>
              <p:cNvPr id="6" name="TextBox 6"/>
              <p:cNvSpPr txBox="1"/>
              <p:nvPr/>
            </p:nvSpPr>
            <p:spPr>
              <a:xfrm>
                <a:off x="0" y="-38100"/>
                <a:ext cx="812800" cy="850900"/>
              </a:xfrm>
              <a:prstGeom prst="rect">
                <a:avLst/>
              </a:prstGeom>
            </p:spPr>
            <p:txBody>
              <a:bodyPr lIns="50800" tIns="50800" rIns="50800" bIns="50800" rtlCol="0" anchor="ctr"/>
              <a:lstStyle/>
              <a:p>
                <a:pPr algn="ctr">
                  <a:lnSpc>
                    <a:spcPts val="2659"/>
                  </a:lnSpc>
                </a:pPr>
                <a:endParaRPr/>
              </a:p>
            </p:txBody>
          </p:sp>
        </p:grpSp>
        <p:sp>
          <p:nvSpPr>
            <p:cNvPr id="7" name="Freeform 7"/>
            <p:cNvSpPr/>
            <p:nvPr/>
          </p:nvSpPr>
          <p:spPr>
            <a:xfrm>
              <a:off x="1092926" y="6705523"/>
              <a:ext cx="1441795" cy="1378880"/>
            </a:xfrm>
            <a:custGeom>
              <a:avLst/>
              <a:gdLst/>
              <a:ahLst/>
              <a:cxnLst/>
              <a:rect l="l" t="t" r="r" b="b"/>
              <a:pathLst>
                <a:path w="1441795" h="1378880">
                  <a:moveTo>
                    <a:pt x="0" y="0"/>
                  </a:moveTo>
                  <a:lnTo>
                    <a:pt x="1441795" y="0"/>
                  </a:lnTo>
                  <a:lnTo>
                    <a:pt x="1441795" y="1378880"/>
                  </a:lnTo>
                  <a:lnTo>
                    <a:pt x="0" y="137888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8" name="TextBox 8"/>
            <p:cNvSpPr txBox="1"/>
            <p:nvPr/>
          </p:nvSpPr>
          <p:spPr>
            <a:xfrm>
              <a:off x="481424" y="8243228"/>
              <a:ext cx="2664800" cy="1289400"/>
            </a:xfrm>
            <a:prstGeom prst="rect">
              <a:avLst/>
            </a:prstGeom>
          </p:spPr>
          <p:txBody>
            <a:bodyPr lIns="0" tIns="0" rIns="0" bIns="0" rtlCol="0" anchor="t">
              <a:spAutoFit/>
            </a:bodyPr>
            <a:lstStyle/>
            <a:p>
              <a:pPr algn="ctr">
                <a:lnSpc>
                  <a:spcPts val="2504"/>
                </a:lnSpc>
              </a:pPr>
              <a:r>
                <a:rPr lang="en-US" sz="2318" spc="-57">
                  <a:solidFill>
                    <a:srgbClr val="FFFFFF"/>
                  </a:solidFill>
                  <a:latin typeface="Barlow"/>
                  <a:ea typeface="Barlow"/>
                  <a:cs typeface="Barlow"/>
                  <a:sym typeface="Barlow"/>
                </a:rPr>
                <a:t>Bank</a:t>
              </a:r>
            </a:p>
            <a:p>
              <a:pPr algn="ctr">
                <a:lnSpc>
                  <a:spcPts val="2504"/>
                </a:lnSpc>
              </a:pPr>
              <a:r>
                <a:rPr lang="en-US" sz="2318" spc="-57">
                  <a:solidFill>
                    <a:srgbClr val="FFFFFF"/>
                  </a:solidFill>
                  <a:latin typeface="Barlow"/>
                  <a:ea typeface="Barlow"/>
                  <a:cs typeface="Barlow"/>
                  <a:sym typeface="Barlow"/>
                </a:rPr>
                <a:t>Perusahaan A</a:t>
              </a:r>
            </a:p>
            <a:p>
              <a:pPr marL="0" lvl="0" indent="0" algn="ctr">
                <a:lnSpc>
                  <a:spcPts val="2504"/>
                </a:lnSpc>
              </a:pPr>
              <a:endParaRPr lang="en-US" sz="2318" spc="-57">
                <a:solidFill>
                  <a:srgbClr val="FFFFFF"/>
                </a:solidFill>
                <a:latin typeface="Barlow"/>
                <a:ea typeface="Barlow"/>
                <a:cs typeface="Barlow"/>
                <a:sym typeface="Barlow"/>
              </a:endParaRPr>
            </a:p>
          </p:txBody>
        </p:sp>
        <p:grpSp>
          <p:nvGrpSpPr>
            <p:cNvPr id="9" name="Group 9"/>
            <p:cNvGrpSpPr/>
            <p:nvPr/>
          </p:nvGrpSpPr>
          <p:grpSpPr>
            <a:xfrm>
              <a:off x="9718083" y="6400035"/>
              <a:ext cx="3096004" cy="3096004"/>
              <a:chOff x="0" y="0"/>
              <a:chExt cx="812800" cy="812800"/>
            </a:xfrm>
          </p:grpSpPr>
          <p:sp>
            <p:nvSpPr>
              <p:cNvPr id="10" name="Freeform 10"/>
              <p:cNvSpPr/>
              <p:nvPr/>
            </p:nvSpPr>
            <p:spPr>
              <a:xfrm>
                <a:off x="0" y="0"/>
                <a:ext cx="812800" cy="812800"/>
              </a:xfrm>
              <a:custGeom>
                <a:avLst/>
                <a:gdLst/>
                <a:ahLst/>
                <a:cxnLst/>
                <a:rect l="l" t="t" r="r" b="b"/>
                <a:pathLst>
                  <a:path w="812800" h="812800">
                    <a:moveTo>
                      <a:pt x="127941" y="0"/>
                    </a:moveTo>
                    <a:lnTo>
                      <a:pt x="684859" y="0"/>
                    </a:lnTo>
                    <a:cubicBezTo>
                      <a:pt x="718791" y="0"/>
                      <a:pt x="751333" y="13479"/>
                      <a:pt x="775327" y="37473"/>
                    </a:cubicBezTo>
                    <a:cubicBezTo>
                      <a:pt x="799321" y="61467"/>
                      <a:pt x="812800" y="94009"/>
                      <a:pt x="812800" y="127941"/>
                    </a:cubicBezTo>
                    <a:lnTo>
                      <a:pt x="812800" y="684859"/>
                    </a:lnTo>
                    <a:cubicBezTo>
                      <a:pt x="812800" y="718791"/>
                      <a:pt x="799321" y="751333"/>
                      <a:pt x="775327" y="775327"/>
                    </a:cubicBezTo>
                    <a:cubicBezTo>
                      <a:pt x="751333" y="799321"/>
                      <a:pt x="718791" y="812800"/>
                      <a:pt x="684859" y="812800"/>
                    </a:cubicBezTo>
                    <a:lnTo>
                      <a:pt x="127941" y="812800"/>
                    </a:lnTo>
                    <a:cubicBezTo>
                      <a:pt x="94009" y="812800"/>
                      <a:pt x="61467" y="799321"/>
                      <a:pt x="37473" y="775327"/>
                    </a:cubicBezTo>
                    <a:cubicBezTo>
                      <a:pt x="13479" y="751333"/>
                      <a:pt x="0" y="718791"/>
                      <a:pt x="0" y="684859"/>
                    </a:cubicBezTo>
                    <a:lnTo>
                      <a:pt x="0" y="127941"/>
                    </a:lnTo>
                    <a:cubicBezTo>
                      <a:pt x="0" y="94009"/>
                      <a:pt x="13479" y="61467"/>
                      <a:pt x="37473" y="37473"/>
                    </a:cubicBezTo>
                    <a:cubicBezTo>
                      <a:pt x="61467" y="13479"/>
                      <a:pt x="94009" y="0"/>
                      <a:pt x="127941" y="0"/>
                    </a:cubicBezTo>
                    <a:close/>
                  </a:path>
                </a:pathLst>
              </a:custGeom>
              <a:gradFill rotWithShape="1">
                <a:gsLst>
                  <a:gs pos="0">
                    <a:srgbClr val="112D4E">
                      <a:alpha val="100000"/>
                    </a:srgbClr>
                  </a:gs>
                  <a:gs pos="100000">
                    <a:srgbClr val="255389">
                      <a:alpha val="100000"/>
                    </a:srgbClr>
                  </a:gs>
                </a:gsLst>
                <a:lin ang="5400000"/>
              </a:gradFill>
            </p:spPr>
          </p:sp>
          <p:sp>
            <p:nvSpPr>
              <p:cNvPr id="11" name="TextBox 11"/>
              <p:cNvSpPr txBox="1"/>
              <p:nvPr/>
            </p:nvSpPr>
            <p:spPr>
              <a:xfrm>
                <a:off x="0" y="-38100"/>
                <a:ext cx="812800" cy="850900"/>
              </a:xfrm>
              <a:prstGeom prst="rect">
                <a:avLst/>
              </a:prstGeom>
            </p:spPr>
            <p:txBody>
              <a:bodyPr lIns="67517" tIns="67517" rIns="67517" bIns="67517" rtlCol="0" anchor="ctr"/>
              <a:lstStyle/>
              <a:p>
                <a:pPr algn="ctr">
                  <a:lnSpc>
                    <a:spcPts val="2659"/>
                  </a:lnSpc>
                </a:pPr>
                <a:endParaRPr/>
              </a:p>
            </p:txBody>
          </p:sp>
        </p:grpSp>
        <p:sp>
          <p:nvSpPr>
            <p:cNvPr id="12" name="Freeform 12"/>
            <p:cNvSpPr/>
            <p:nvPr/>
          </p:nvSpPr>
          <p:spPr>
            <a:xfrm>
              <a:off x="10496861" y="6705523"/>
              <a:ext cx="1441795" cy="1378880"/>
            </a:xfrm>
            <a:custGeom>
              <a:avLst/>
              <a:gdLst/>
              <a:ahLst/>
              <a:cxnLst/>
              <a:rect l="l" t="t" r="r" b="b"/>
              <a:pathLst>
                <a:path w="1441795" h="1378880">
                  <a:moveTo>
                    <a:pt x="0" y="0"/>
                  </a:moveTo>
                  <a:lnTo>
                    <a:pt x="1441795" y="0"/>
                  </a:lnTo>
                  <a:lnTo>
                    <a:pt x="1441795" y="1378880"/>
                  </a:lnTo>
                  <a:lnTo>
                    <a:pt x="0" y="137888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grpSp>
          <p:nvGrpSpPr>
            <p:cNvPr id="13" name="Group 13"/>
            <p:cNvGrpSpPr/>
            <p:nvPr/>
          </p:nvGrpSpPr>
          <p:grpSpPr>
            <a:xfrm>
              <a:off x="0" y="0"/>
              <a:ext cx="3141856" cy="3111617"/>
              <a:chOff x="0" y="0"/>
              <a:chExt cx="620614" cy="614640"/>
            </a:xfrm>
          </p:grpSpPr>
          <p:sp>
            <p:nvSpPr>
              <p:cNvPr id="14" name="Freeform 14"/>
              <p:cNvSpPr/>
              <p:nvPr/>
            </p:nvSpPr>
            <p:spPr>
              <a:xfrm>
                <a:off x="0" y="0"/>
                <a:ext cx="620614" cy="614640"/>
              </a:xfrm>
              <a:custGeom>
                <a:avLst/>
                <a:gdLst/>
                <a:ahLst/>
                <a:cxnLst/>
                <a:rect l="l" t="t" r="r" b="b"/>
                <a:pathLst>
                  <a:path w="620614" h="614640">
                    <a:moveTo>
                      <a:pt x="126074" y="0"/>
                    </a:moveTo>
                    <a:lnTo>
                      <a:pt x="494540" y="0"/>
                    </a:lnTo>
                    <a:cubicBezTo>
                      <a:pt x="564169" y="0"/>
                      <a:pt x="620614" y="56445"/>
                      <a:pt x="620614" y="126074"/>
                    </a:cubicBezTo>
                    <a:lnTo>
                      <a:pt x="620614" y="488567"/>
                    </a:lnTo>
                    <a:cubicBezTo>
                      <a:pt x="620614" y="558195"/>
                      <a:pt x="564169" y="614640"/>
                      <a:pt x="494540" y="614640"/>
                    </a:cubicBezTo>
                    <a:lnTo>
                      <a:pt x="126074" y="614640"/>
                    </a:lnTo>
                    <a:cubicBezTo>
                      <a:pt x="92637" y="614640"/>
                      <a:pt x="60569" y="601358"/>
                      <a:pt x="36926" y="577714"/>
                    </a:cubicBezTo>
                    <a:cubicBezTo>
                      <a:pt x="13283" y="554071"/>
                      <a:pt x="0" y="522004"/>
                      <a:pt x="0" y="488567"/>
                    </a:cubicBezTo>
                    <a:lnTo>
                      <a:pt x="0" y="126074"/>
                    </a:lnTo>
                    <a:cubicBezTo>
                      <a:pt x="0" y="56445"/>
                      <a:pt x="56445" y="0"/>
                      <a:pt x="126074" y="0"/>
                    </a:cubicBezTo>
                    <a:close/>
                  </a:path>
                </a:pathLst>
              </a:custGeom>
              <a:gradFill rotWithShape="1">
                <a:gsLst>
                  <a:gs pos="0">
                    <a:srgbClr val="FFB613">
                      <a:alpha val="100000"/>
                    </a:srgbClr>
                  </a:gs>
                  <a:gs pos="100000">
                    <a:srgbClr val="FFE42F">
                      <a:alpha val="100000"/>
                    </a:srgbClr>
                  </a:gs>
                </a:gsLst>
                <a:lin ang="5400000"/>
              </a:gradFill>
            </p:spPr>
          </p:sp>
          <p:sp>
            <p:nvSpPr>
              <p:cNvPr id="15" name="TextBox 15"/>
              <p:cNvSpPr txBox="1"/>
              <p:nvPr/>
            </p:nvSpPr>
            <p:spPr>
              <a:xfrm>
                <a:off x="0" y="-38100"/>
                <a:ext cx="620614" cy="652740"/>
              </a:xfrm>
              <a:prstGeom prst="rect">
                <a:avLst/>
              </a:prstGeom>
            </p:spPr>
            <p:txBody>
              <a:bodyPr lIns="67517" tIns="67517" rIns="67517" bIns="67517" rtlCol="0" anchor="ctr"/>
              <a:lstStyle/>
              <a:p>
                <a:pPr algn="ctr">
                  <a:lnSpc>
                    <a:spcPts val="2659"/>
                  </a:lnSpc>
                </a:pPr>
                <a:endParaRPr/>
              </a:p>
            </p:txBody>
          </p:sp>
        </p:grpSp>
        <p:sp>
          <p:nvSpPr>
            <p:cNvPr id="16" name="TextBox 16"/>
            <p:cNvSpPr txBox="1"/>
            <p:nvPr/>
          </p:nvSpPr>
          <p:spPr>
            <a:xfrm>
              <a:off x="9885359" y="8243228"/>
              <a:ext cx="2664800" cy="1289400"/>
            </a:xfrm>
            <a:prstGeom prst="rect">
              <a:avLst/>
            </a:prstGeom>
          </p:spPr>
          <p:txBody>
            <a:bodyPr lIns="0" tIns="0" rIns="0" bIns="0" rtlCol="0" anchor="t">
              <a:spAutoFit/>
            </a:bodyPr>
            <a:lstStyle/>
            <a:p>
              <a:pPr algn="ctr">
                <a:lnSpc>
                  <a:spcPts val="2504"/>
                </a:lnSpc>
              </a:pPr>
              <a:r>
                <a:rPr lang="en-US" sz="2318" spc="-57">
                  <a:solidFill>
                    <a:srgbClr val="FFFFFF"/>
                  </a:solidFill>
                  <a:latin typeface="Barlow"/>
                  <a:ea typeface="Barlow"/>
                  <a:cs typeface="Barlow"/>
                  <a:sym typeface="Barlow"/>
                </a:rPr>
                <a:t>Bank</a:t>
              </a:r>
            </a:p>
            <a:p>
              <a:pPr algn="ctr">
                <a:lnSpc>
                  <a:spcPts val="2504"/>
                </a:lnSpc>
              </a:pPr>
              <a:r>
                <a:rPr lang="en-US" sz="2318" spc="-57">
                  <a:solidFill>
                    <a:srgbClr val="FFFFFF"/>
                  </a:solidFill>
                  <a:latin typeface="Barlow"/>
                  <a:ea typeface="Barlow"/>
                  <a:cs typeface="Barlow"/>
                  <a:sym typeface="Barlow"/>
                </a:rPr>
                <a:t>Perusahaan B</a:t>
              </a:r>
            </a:p>
            <a:p>
              <a:pPr marL="0" lvl="0" indent="0" algn="ctr">
                <a:lnSpc>
                  <a:spcPts val="2504"/>
                </a:lnSpc>
              </a:pPr>
              <a:endParaRPr lang="en-US" sz="2318" spc="-57">
                <a:solidFill>
                  <a:srgbClr val="FFFFFF"/>
                </a:solidFill>
                <a:latin typeface="Barlow"/>
                <a:ea typeface="Barlow"/>
                <a:cs typeface="Barlow"/>
                <a:sym typeface="Barlow"/>
              </a:endParaRPr>
            </a:p>
          </p:txBody>
        </p:sp>
        <p:sp>
          <p:nvSpPr>
            <p:cNvPr id="17" name="TextBox 17"/>
            <p:cNvSpPr txBox="1"/>
            <p:nvPr/>
          </p:nvSpPr>
          <p:spPr>
            <a:xfrm>
              <a:off x="3597877" y="4149842"/>
              <a:ext cx="6173457" cy="1151644"/>
            </a:xfrm>
            <a:prstGeom prst="rect">
              <a:avLst/>
            </a:prstGeom>
          </p:spPr>
          <p:txBody>
            <a:bodyPr lIns="0" tIns="0" rIns="0" bIns="0" rtlCol="0" anchor="t">
              <a:spAutoFit/>
            </a:bodyPr>
            <a:lstStyle/>
            <a:p>
              <a:pPr algn="l">
                <a:lnSpc>
                  <a:spcPts val="3328"/>
                </a:lnSpc>
              </a:pPr>
              <a:r>
                <a:rPr lang="en-US" sz="3081" spc="-77">
                  <a:solidFill>
                    <a:srgbClr val="112D4E"/>
                  </a:solidFill>
                  <a:latin typeface="Barlow Bold"/>
                  <a:ea typeface="Barlow Bold"/>
                  <a:cs typeface="Barlow Bold"/>
                  <a:sym typeface="Barlow Bold"/>
                </a:rPr>
                <a:t>Data pengiriman uang dan </a:t>
              </a:r>
            </a:p>
            <a:p>
              <a:pPr marL="0" lvl="0" indent="0" algn="ctr">
                <a:lnSpc>
                  <a:spcPts val="3328"/>
                </a:lnSpc>
              </a:pPr>
              <a:r>
                <a:rPr lang="en-US" sz="3081" spc="-77">
                  <a:solidFill>
                    <a:srgbClr val="112D4E"/>
                  </a:solidFill>
                  <a:latin typeface="Barlow Bold"/>
                  <a:ea typeface="Barlow Bold"/>
                  <a:cs typeface="Barlow Bold"/>
                  <a:sym typeface="Barlow Bold"/>
                </a:rPr>
                <a:t>instruksi pembayaran</a:t>
              </a:r>
            </a:p>
          </p:txBody>
        </p:sp>
        <p:grpSp>
          <p:nvGrpSpPr>
            <p:cNvPr id="18" name="Group 18"/>
            <p:cNvGrpSpPr/>
            <p:nvPr/>
          </p:nvGrpSpPr>
          <p:grpSpPr>
            <a:xfrm>
              <a:off x="9695156" y="88900"/>
              <a:ext cx="3141856" cy="3111617"/>
              <a:chOff x="0" y="0"/>
              <a:chExt cx="620614" cy="614640"/>
            </a:xfrm>
          </p:grpSpPr>
          <p:sp>
            <p:nvSpPr>
              <p:cNvPr id="19" name="Freeform 19"/>
              <p:cNvSpPr/>
              <p:nvPr/>
            </p:nvSpPr>
            <p:spPr>
              <a:xfrm>
                <a:off x="0" y="0"/>
                <a:ext cx="620614" cy="614640"/>
              </a:xfrm>
              <a:custGeom>
                <a:avLst/>
                <a:gdLst/>
                <a:ahLst/>
                <a:cxnLst/>
                <a:rect l="l" t="t" r="r" b="b"/>
                <a:pathLst>
                  <a:path w="620614" h="614640">
                    <a:moveTo>
                      <a:pt x="126074" y="0"/>
                    </a:moveTo>
                    <a:lnTo>
                      <a:pt x="494540" y="0"/>
                    </a:lnTo>
                    <a:cubicBezTo>
                      <a:pt x="564169" y="0"/>
                      <a:pt x="620614" y="56445"/>
                      <a:pt x="620614" y="126074"/>
                    </a:cubicBezTo>
                    <a:lnTo>
                      <a:pt x="620614" y="488567"/>
                    </a:lnTo>
                    <a:cubicBezTo>
                      <a:pt x="620614" y="558195"/>
                      <a:pt x="564169" y="614640"/>
                      <a:pt x="494540" y="614640"/>
                    </a:cubicBezTo>
                    <a:lnTo>
                      <a:pt x="126074" y="614640"/>
                    </a:lnTo>
                    <a:cubicBezTo>
                      <a:pt x="92637" y="614640"/>
                      <a:pt x="60569" y="601358"/>
                      <a:pt x="36926" y="577714"/>
                    </a:cubicBezTo>
                    <a:cubicBezTo>
                      <a:pt x="13283" y="554071"/>
                      <a:pt x="0" y="522004"/>
                      <a:pt x="0" y="488567"/>
                    </a:cubicBezTo>
                    <a:lnTo>
                      <a:pt x="0" y="126074"/>
                    </a:lnTo>
                    <a:cubicBezTo>
                      <a:pt x="0" y="56445"/>
                      <a:pt x="56445" y="0"/>
                      <a:pt x="126074" y="0"/>
                    </a:cubicBezTo>
                    <a:close/>
                  </a:path>
                </a:pathLst>
              </a:custGeom>
              <a:gradFill rotWithShape="1">
                <a:gsLst>
                  <a:gs pos="0">
                    <a:srgbClr val="FFB613">
                      <a:alpha val="100000"/>
                    </a:srgbClr>
                  </a:gs>
                  <a:gs pos="100000">
                    <a:srgbClr val="FFE42F">
                      <a:alpha val="100000"/>
                    </a:srgbClr>
                  </a:gs>
                </a:gsLst>
                <a:lin ang="5400000"/>
              </a:gradFill>
            </p:spPr>
          </p:sp>
          <p:sp>
            <p:nvSpPr>
              <p:cNvPr id="20" name="TextBox 20"/>
              <p:cNvSpPr txBox="1"/>
              <p:nvPr/>
            </p:nvSpPr>
            <p:spPr>
              <a:xfrm>
                <a:off x="0" y="-38100"/>
                <a:ext cx="620614" cy="652740"/>
              </a:xfrm>
              <a:prstGeom prst="rect">
                <a:avLst/>
              </a:prstGeom>
            </p:spPr>
            <p:txBody>
              <a:bodyPr lIns="67517" tIns="67517" rIns="67517" bIns="67517" rtlCol="0" anchor="ctr"/>
              <a:lstStyle/>
              <a:p>
                <a:pPr algn="ctr">
                  <a:lnSpc>
                    <a:spcPts val="2659"/>
                  </a:lnSpc>
                </a:pPr>
                <a:endParaRPr/>
              </a:p>
            </p:txBody>
          </p:sp>
        </p:grpSp>
        <p:sp>
          <p:nvSpPr>
            <p:cNvPr id="21" name="TextBox 21"/>
            <p:cNvSpPr txBox="1"/>
            <p:nvPr/>
          </p:nvSpPr>
          <p:spPr>
            <a:xfrm>
              <a:off x="0" y="1291943"/>
              <a:ext cx="3141856" cy="865886"/>
            </a:xfrm>
            <a:prstGeom prst="rect">
              <a:avLst/>
            </a:prstGeom>
          </p:spPr>
          <p:txBody>
            <a:bodyPr lIns="0" tIns="0" rIns="0" bIns="0" rtlCol="0" anchor="t">
              <a:spAutoFit/>
            </a:bodyPr>
            <a:lstStyle/>
            <a:p>
              <a:pPr algn="ctr">
                <a:lnSpc>
                  <a:spcPts val="2483"/>
                </a:lnSpc>
              </a:pPr>
              <a:r>
                <a:rPr lang="en-US" sz="2299" spc="-57">
                  <a:solidFill>
                    <a:srgbClr val="112D4E"/>
                  </a:solidFill>
                  <a:latin typeface="Barlow Bold"/>
                  <a:ea typeface="Barlow Bold"/>
                  <a:cs typeface="Barlow Bold"/>
                  <a:sym typeface="Barlow Bold"/>
                </a:rPr>
                <a:t>PERUSAHAAN</a:t>
              </a:r>
            </a:p>
            <a:p>
              <a:pPr marL="0" lvl="0" indent="0" algn="ctr">
                <a:lnSpc>
                  <a:spcPts val="2483"/>
                </a:lnSpc>
              </a:pPr>
              <a:r>
                <a:rPr lang="en-US" sz="2299" spc="-57">
                  <a:solidFill>
                    <a:srgbClr val="112D4E"/>
                  </a:solidFill>
                  <a:latin typeface="Barlow Bold"/>
                  <a:ea typeface="Barlow Bold"/>
                  <a:cs typeface="Barlow Bold"/>
                  <a:sym typeface="Barlow Bold"/>
                </a:rPr>
                <a:t>A</a:t>
              </a:r>
            </a:p>
          </p:txBody>
        </p:sp>
        <p:sp>
          <p:nvSpPr>
            <p:cNvPr id="22" name="TextBox 22"/>
            <p:cNvSpPr txBox="1"/>
            <p:nvPr/>
          </p:nvSpPr>
          <p:spPr>
            <a:xfrm>
              <a:off x="9669756" y="1291943"/>
              <a:ext cx="3141856" cy="865886"/>
            </a:xfrm>
            <a:prstGeom prst="rect">
              <a:avLst/>
            </a:prstGeom>
          </p:spPr>
          <p:txBody>
            <a:bodyPr lIns="0" tIns="0" rIns="0" bIns="0" rtlCol="0" anchor="t">
              <a:spAutoFit/>
            </a:bodyPr>
            <a:lstStyle/>
            <a:p>
              <a:pPr algn="ctr">
                <a:lnSpc>
                  <a:spcPts val="2483"/>
                </a:lnSpc>
              </a:pPr>
              <a:r>
                <a:rPr lang="en-US" sz="2299" spc="-57">
                  <a:solidFill>
                    <a:srgbClr val="112D4E"/>
                  </a:solidFill>
                  <a:latin typeface="Barlow Bold"/>
                  <a:ea typeface="Barlow Bold"/>
                  <a:cs typeface="Barlow Bold"/>
                  <a:sym typeface="Barlow Bold"/>
                </a:rPr>
                <a:t>PERUSAHAAN</a:t>
              </a:r>
            </a:p>
            <a:p>
              <a:pPr marL="0" lvl="0" indent="0" algn="ctr">
                <a:lnSpc>
                  <a:spcPts val="2483"/>
                </a:lnSpc>
              </a:pPr>
              <a:r>
                <a:rPr lang="en-US" sz="2299" spc="-57">
                  <a:solidFill>
                    <a:srgbClr val="112D4E"/>
                  </a:solidFill>
                  <a:latin typeface="Barlow Bold"/>
                  <a:ea typeface="Barlow Bold"/>
                  <a:cs typeface="Barlow Bold"/>
                  <a:sym typeface="Barlow Bold"/>
                </a:rPr>
                <a:t>B</a:t>
              </a:r>
            </a:p>
          </p:txBody>
        </p:sp>
        <p:sp>
          <p:nvSpPr>
            <p:cNvPr id="23" name="AutoShape 23"/>
            <p:cNvSpPr/>
            <p:nvPr/>
          </p:nvSpPr>
          <p:spPr>
            <a:xfrm flipH="1" flipV="1">
              <a:off x="11291485" y="3391017"/>
              <a:ext cx="0" cy="2491127"/>
            </a:xfrm>
            <a:prstGeom prst="line">
              <a:avLst/>
            </a:prstGeom>
            <a:ln w="47778" cap="flat">
              <a:solidFill>
                <a:srgbClr val="000000"/>
              </a:solidFill>
              <a:prstDash val="solid"/>
              <a:headEnd type="none" w="sm" len="sm"/>
              <a:tailEnd type="triangle" w="lg" len="med"/>
            </a:ln>
          </p:spPr>
        </p:sp>
        <p:sp>
          <p:nvSpPr>
            <p:cNvPr id="24" name="AutoShape 24"/>
            <p:cNvSpPr/>
            <p:nvPr/>
          </p:nvSpPr>
          <p:spPr>
            <a:xfrm flipV="1">
              <a:off x="4035651" y="7577601"/>
              <a:ext cx="2391084" cy="25400"/>
            </a:xfrm>
            <a:prstGeom prst="line">
              <a:avLst/>
            </a:prstGeom>
            <a:ln w="47778" cap="flat">
              <a:solidFill>
                <a:srgbClr val="000000"/>
              </a:solidFill>
              <a:prstDash val="solid"/>
              <a:headEnd type="none" w="sm" len="sm"/>
              <a:tailEnd type="none" w="sm" len="sm"/>
            </a:ln>
          </p:spPr>
        </p:sp>
        <p:sp>
          <p:nvSpPr>
            <p:cNvPr id="25" name="AutoShape 25"/>
            <p:cNvSpPr/>
            <p:nvPr/>
          </p:nvSpPr>
          <p:spPr>
            <a:xfrm flipH="1">
              <a:off x="5374671" y="7577601"/>
              <a:ext cx="1052065" cy="988201"/>
            </a:xfrm>
            <a:prstGeom prst="line">
              <a:avLst/>
            </a:prstGeom>
            <a:ln w="47778" cap="flat">
              <a:solidFill>
                <a:srgbClr val="000000"/>
              </a:solidFill>
              <a:prstDash val="solid"/>
              <a:headEnd type="none" w="sm" len="sm"/>
              <a:tailEnd type="none" w="sm" len="sm"/>
            </a:ln>
          </p:spPr>
        </p:sp>
        <p:sp>
          <p:nvSpPr>
            <p:cNvPr id="26" name="AutoShape 26"/>
            <p:cNvSpPr/>
            <p:nvPr/>
          </p:nvSpPr>
          <p:spPr>
            <a:xfrm>
              <a:off x="5374671" y="8591203"/>
              <a:ext cx="3285449" cy="0"/>
            </a:xfrm>
            <a:prstGeom prst="line">
              <a:avLst/>
            </a:prstGeom>
            <a:ln w="47778" cap="flat">
              <a:solidFill>
                <a:srgbClr val="000000"/>
              </a:solidFill>
              <a:prstDash val="solid"/>
              <a:headEnd type="none" w="sm" len="sm"/>
              <a:tailEnd type="triangle" w="lg" len="med"/>
            </a:ln>
          </p:spPr>
        </p:sp>
        <p:sp>
          <p:nvSpPr>
            <p:cNvPr id="27" name="AutoShape 27"/>
            <p:cNvSpPr/>
            <p:nvPr/>
          </p:nvSpPr>
          <p:spPr>
            <a:xfrm>
              <a:off x="2052331" y="3401170"/>
              <a:ext cx="25400" cy="1355132"/>
            </a:xfrm>
            <a:prstGeom prst="line">
              <a:avLst/>
            </a:prstGeom>
            <a:ln w="47778" cap="flat">
              <a:solidFill>
                <a:srgbClr val="000000"/>
              </a:solidFill>
              <a:prstDash val="solid"/>
              <a:headEnd type="none" w="sm" len="sm"/>
              <a:tailEnd type="none" w="sm" len="sm"/>
            </a:ln>
          </p:spPr>
        </p:sp>
        <p:sp>
          <p:nvSpPr>
            <p:cNvPr id="28" name="AutoShape 28"/>
            <p:cNvSpPr/>
            <p:nvPr/>
          </p:nvSpPr>
          <p:spPr>
            <a:xfrm flipH="1" flipV="1">
              <a:off x="1089530" y="4160051"/>
              <a:ext cx="988201" cy="596251"/>
            </a:xfrm>
            <a:prstGeom prst="line">
              <a:avLst/>
            </a:prstGeom>
            <a:ln w="47778" cap="flat">
              <a:solidFill>
                <a:srgbClr val="000000"/>
              </a:solidFill>
              <a:prstDash val="solid"/>
              <a:headEnd type="none" w="sm" len="sm"/>
              <a:tailEnd type="none" w="sm" len="sm"/>
            </a:ln>
          </p:spPr>
        </p:sp>
        <p:sp>
          <p:nvSpPr>
            <p:cNvPr id="29" name="AutoShape 29"/>
            <p:cNvSpPr/>
            <p:nvPr/>
          </p:nvSpPr>
          <p:spPr>
            <a:xfrm>
              <a:off x="1064130" y="4160051"/>
              <a:ext cx="0" cy="1862008"/>
            </a:xfrm>
            <a:prstGeom prst="line">
              <a:avLst/>
            </a:prstGeom>
            <a:ln w="47778" cap="flat">
              <a:solidFill>
                <a:srgbClr val="000000"/>
              </a:solidFill>
              <a:prstDash val="solid"/>
              <a:headEnd type="none" w="sm" len="sm"/>
              <a:tailEnd type="triangle" w="lg" len="med"/>
            </a:ln>
          </p:spPr>
        </p:sp>
      </p:grpSp>
      <p:sp>
        <p:nvSpPr>
          <p:cNvPr id="30" name="TextBox 30"/>
          <p:cNvSpPr txBox="1"/>
          <p:nvPr/>
        </p:nvSpPr>
        <p:spPr>
          <a:xfrm>
            <a:off x="1028700" y="477243"/>
            <a:ext cx="12537322" cy="1441204"/>
          </a:xfrm>
          <a:prstGeom prst="rect">
            <a:avLst/>
          </a:prstGeom>
        </p:spPr>
        <p:txBody>
          <a:bodyPr lIns="0" tIns="0" rIns="0" bIns="0" rtlCol="0" anchor="t">
            <a:spAutoFit/>
          </a:bodyPr>
          <a:lstStyle/>
          <a:p>
            <a:pPr algn="l">
              <a:lnSpc>
                <a:spcPts val="5607"/>
              </a:lnSpc>
            </a:pPr>
            <a:r>
              <a:rPr lang="en-US" sz="5192" spc="-129">
                <a:solidFill>
                  <a:srgbClr val="112D4E"/>
                </a:solidFill>
                <a:latin typeface="Barlow Bold"/>
                <a:ea typeface="Barlow Bold"/>
                <a:cs typeface="Barlow Bold"/>
                <a:sym typeface="Barlow Bold"/>
              </a:rPr>
              <a:t>Financial Electronic Data</a:t>
            </a:r>
          </a:p>
          <a:p>
            <a:pPr marL="0" lvl="0" indent="0" algn="l">
              <a:lnSpc>
                <a:spcPts val="5607"/>
              </a:lnSpc>
            </a:pPr>
            <a:r>
              <a:rPr lang="en-US" sz="5192" spc="-129">
                <a:solidFill>
                  <a:srgbClr val="112D4E"/>
                </a:solidFill>
                <a:latin typeface="Barlow Bold"/>
                <a:ea typeface="Barlow Bold"/>
                <a:cs typeface="Barlow Bold"/>
                <a:sym typeface="Barlow Bold"/>
              </a:rPr>
              <a:t>Interchange (FEDI)</a:t>
            </a:r>
          </a:p>
        </p:txBody>
      </p:sp>
      <p:sp>
        <p:nvSpPr>
          <p:cNvPr id="31" name="TextBox 31"/>
          <p:cNvSpPr txBox="1"/>
          <p:nvPr/>
        </p:nvSpPr>
        <p:spPr>
          <a:xfrm>
            <a:off x="12023825" y="5672142"/>
            <a:ext cx="4151374" cy="785562"/>
          </a:xfrm>
          <a:prstGeom prst="rect">
            <a:avLst/>
          </a:prstGeom>
        </p:spPr>
        <p:txBody>
          <a:bodyPr lIns="0" tIns="0" rIns="0" bIns="0" rtlCol="0" anchor="t">
            <a:spAutoFit/>
          </a:bodyPr>
          <a:lstStyle/>
          <a:p>
            <a:pPr algn="l">
              <a:lnSpc>
                <a:spcPts val="3019"/>
              </a:lnSpc>
            </a:pPr>
            <a:r>
              <a:rPr lang="en-US" sz="2796" spc="-69">
                <a:solidFill>
                  <a:srgbClr val="112D4E"/>
                </a:solidFill>
                <a:latin typeface="Barlow"/>
                <a:ea typeface="Barlow"/>
                <a:cs typeface="Barlow"/>
                <a:sym typeface="Barlow"/>
              </a:rPr>
              <a:t>Gambaran Data pengiriman</a:t>
            </a:r>
          </a:p>
          <a:p>
            <a:pPr marL="0" lvl="0" indent="0" algn="ctr">
              <a:lnSpc>
                <a:spcPts val="3019"/>
              </a:lnSpc>
            </a:pPr>
            <a:r>
              <a:rPr lang="en-US" sz="2796" spc="-69">
                <a:solidFill>
                  <a:srgbClr val="112D4E"/>
                </a:solidFill>
                <a:latin typeface="Barlow"/>
                <a:ea typeface="Barlow"/>
                <a:cs typeface="Barlow"/>
                <a:sym typeface="Barlow"/>
              </a:rPr>
              <a:t>uang dan dana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FFFF">
                <a:alpha val="100000"/>
              </a:srgbClr>
            </a:gs>
            <a:gs pos="100000">
              <a:srgbClr val="E6E6E6">
                <a:alpha val="100000"/>
              </a:srgbClr>
            </a:gs>
          </a:gsLst>
          <a:path path="circle">
            <a:fillToRect l="50000" t="50000" r="50000" b="50000"/>
          </a:path>
        </a:gradFill>
        <a:effectLst/>
      </p:bgPr>
    </p:bg>
    <p:spTree>
      <p:nvGrpSpPr>
        <p:cNvPr id="1" name=""/>
        <p:cNvGrpSpPr/>
        <p:nvPr/>
      </p:nvGrpSpPr>
      <p:grpSpPr>
        <a:xfrm>
          <a:off x="0" y="0"/>
          <a:ext cx="0" cy="0"/>
          <a:chOff x="0" y="0"/>
          <a:chExt cx="0" cy="0"/>
        </a:xfrm>
      </p:grpSpPr>
      <p:sp>
        <p:nvSpPr>
          <p:cNvPr id="2" name="Freeform 2"/>
          <p:cNvSpPr/>
          <p:nvPr/>
        </p:nvSpPr>
        <p:spPr>
          <a:xfrm>
            <a:off x="11864245" y="3600785"/>
            <a:ext cx="5646079" cy="5208508"/>
          </a:xfrm>
          <a:custGeom>
            <a:avLst/>
            <a:gdLst/>
            <a:ahLst/>
            <a:cxnLst/>
            <a:rect l="l" t="t" r="r" b="b"/>
            <a:pathLst>
              <a:path w="5646079" h="5208508">
                <a:moveTo>
                  <a:pt x="0" y="0"/>
                </a:moveTo>
                <a:lnTo>
                  <a:pt x="5646079" y="0"/>
                </a:lnTo>
                <a:lnTo>
                  <a:pt x="5646079" y="5208508"/>
                </a:lnTo>
                <a:lnTo>
                  <a:pt x="0" y="520850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p:cNvSpPr/>
          <p:nvPr/>
        </p:nvSpPr>
        <p:spPr>
          <a:xfrm>
            <a:off x="0" y="7987605"/>
            <a:ext cx="4087814" cy="2299395"/>
          </a:xfrm>
          <a:custGeom>
            <a:avLst/>
            <a:gdLst/>
            <a:ahLst/>
            <a:cxnLst/>
            <a:rect l="l" t="t" r="r" b="b"/>
            <a:pathLst>
              <a:path w="4087814" h="2299395">
                <a:moveTo>
                  <a:pt x="0" y="0"/>
                </a:moveTo>
                <a:lnTo>
                  <a:pt x="4087814" y="0"/>
                </a:lnTo>
                <a:lnTo>
                  <a:pt x="4087814" y="2299395"/>
                </a:lnTo>
                <a:lnTo>
                  <a:pt x="0" y="2299395"/>
                </a:lnTo>
                <a:lnTo>
                  <a:pt x="0" y="0"/>
                </a:lnTo>
                <a:close/>
              </a:path>
            </a:pathLst>
          </a:custGeom>
          <a:blipFill>
            <a:blip r:embed="rId4"/>
            <a:stretch>
              <a:fillRect t="-2370" b="-2370"/>
            </a:stretch>
          </a:blipFill>
        </p:spPr>
      </p:sp>
      <p:grpSp>
        <p:nvGrpSpPr>
          <p:cNvPr id="4" name="Group 4"/>
          <p:cNvGrpSpPr/>
          <p:nvPr/>
        </p:nvGrpSpPr>
        <p:grpSpPr>
          <a:xfrm>
            <a:off x="1181100" y="2279679"/>
            <a:ext cx="9379095" cy="4779070"/>
            <a:chOff x="0" y="0"/>
            <a:chExt cx="2470214" cy="1258685"/>
          </a:xfrm>
        </p:grpSpPr>
        <p:sp>
          <p:nvSpPr>
            <p:cNvPr id="5" name="Freeform 5"/>
            <p:cNvSpPr/>
            <p:nvPr/>
          </p:nvSpPr>
          <p:spPr>
            <a:xfrm>
              <a:off x="0" y="0"/>
              <a:ext cx="2470214" cy="1258685"/>
            </a:xfrm>
            <a:custGeom>
              <a:avLst/>
              <a:gdLst/>
              <a:ahLst/>
              <a:cxnLst/>
              <a:rect l="l" t="t" r="r" b="b"/>
              <a:pathLst>
                <a:path w="2470214" h="1258685">
                  <a:moveTo>
                    <a:pt x="42098" y="0"/>
                  </a:moveTo>
                  <a:lnTo>
                    <a:pt x="2428117" y="0"/>
                  </a:lnTo>
                  <a:cubicBezTo>
                    <a:pt x="2451367" y="0"/>
                    <a:pt x="2470214" y="18848"/>
                    <a:pt x="2470214" y="42098"/>
                  </a:cubicBezTo>
                  <a:lnTo>
                    <a:pt x="2470214" y="1216588"/>
                  </a:lnTo>
                  <a:cubicBezTo>
                    <a:pt x="2470214" y="1239837"/>
                    <a:pt x="2451367" y="1258685"/>
                    <a:pt x="2428117" y="1258685"/>
                  </a:cubicBezTo>
                  <a:lnTo>
                    <a:pt x="42098" y="1258685"/>
                  </a:lnTo>
                  <a:cubicBezTo>
                    <a:pt x="18848" y="1258685"/>
                    <a:pt x="0" y="1239837"/>
                    <a:pt x="0" y="1216588"/>
                  </a:cubicBezTo>
                  <a:lnTo>
                    <a:pt x="0" y="42098"/>
                  </a:lnTo>
                  <a:cubicBezTo>
                    <a:pt x="0" y="18848"/>
                    <a:pt x="18848" y="0"/>
                    <a:pt x="42098" y="0"/>
                  </a:cubicBezTo>
                  <a:close/>
                </a:path>
              </a:pathLst>
            </a:custGeom>
            <a:gradFill rotWithShape="1">
              <a:gsLst>
                <a:gs pos="0">
                  <a:srgbClr val="FFB613">
                    <a:alpha val="100000"/>
                  </a:srgbClr>
                </a:gs>
                <a:gs pos="100000">
                  <a:srgbClr val="FFE42F">
                    <a:alpha val="100000"/>
                  </a:srgbClr>
                </a:gs>
              </a:gsLst>
              <a:lin ang="5400000"/>
            </a:gradFill>
          </p:spPr>
        </p:sp>
        <p:sp>
          <p:nvSpPr>
            <p:cNvPr id="6" name="TextBox 6"/>
            <p:cNvSpPr txBox="1"/>
            <p:nvPr/>
          </p:nvSpPr>
          <p:spPr>
            <a:xfrm>
              <a:off x="0" y="-38100"/>
              <a:ext cx="2470214" cy="1296785"/>
            </a:xfrm>
            <a:prstGeom prst="rect">
              <a:avLst/>
            </a:prstGeom>
          </p:spPr>
          <p:txBody>
            <a:bodyPr lIns="50800" tIns="50800" rIns="50800" bIns="50800" rtlCol="0" anchor="ctr"/>
            <a:lstStyle/>
            <a:p>
              <a:pPr algn="ctr">
                <a:lnSpc>
                  <a:spcPts val="2659"/>
                </a:lnSpc>
              </a:pPr>
              <a:endParaRPr/>
            </a:p>
          </p:txBody>
        </p:sp>
      </p:grpSp>
      <p:sp>
        <p:nvSpPr>
          <p:cNvPr id="7" name="TextBox 7"/>
          <p:cNvSpPr txBox="1"/>
          <p:nvPr/>
        </p:nvSpPr>
        <p:spPr>
          <a:xfrm>
            <a:off x="1181100" y="1009925"/>
            <a:ext cx="12537322" cy="736354"/>
          </a:xfrm>
          <a:prstGeom prst="rect">
            <a:avLst/>
          </a:prstGeom>
        </p:spPr>
        <p:txBody>
          <a:bodyPr lIns="0" tIns="0" rIns="0" bIns="0" rtlCol="0" anchor="t">
            <a:spAutoFit/>
          </a:bodyPr>
          <a:lstStyle/>
          <a:p>
            <a:pPr marL="0" lvl="0" indent="0" algn="l">
              <a:lnSpc>
                <a:spcPts val="5607"/>
              </a:lnSpc>
            </a:pPr>
            <a:r>
              <a:rPr lang="en-US" sz="5192" spc="-129">
                <a:solidFill>
                  <a:srgbClr val="112D4E"/>
                </a:solidFill>
                <a:latin typeface="Barlow Bold"/>
                <a:ea typeface="Barlow Bold"/>
                <a:cs typeface="Barlow Bold"/>
                <a:sym typeface="Barlow Bold"/>
              </a:rPr>
              <a:t>5. Pelayanan dan Dukungan Purnajual</a:t>
            </a:r>
          </a:p>
        </p:txBody>
      </p:sp>
      <p:sp>
        <p:nvSpPr>
          <p:cNvPr id="8" name="TextBox 8"/>
          <p:cNvSpPr txBox="1"/>
          <p:nvPr/>
        </p:nvSpPr>
        <p:spPr>
          <a:xfrm>
            <a:off x="1599085" y="2969133"/>
            <a:ext cx="8216658" cy="3851019"/>
          </a:xfrm>
          <a:prstGeom prst="rect">
            <a:avLst/>
          </a:prstGeom>
        </p:spPr>
        <p:txBody>
          <a:bodyPr lIns="0" tIns="0" rIns="0" bIns="0" rtlCol="0" anchor="t">
            <a:spAutoFit/>
          </a:bodyPr>
          <a:lstStyle/>
          <a:p>
            <a:pPr marL="885181" lvl="1" indent="-442590" algn="l">
              <a:lnSpc>
                <a:spcPts val="3771"/>
              </a:lnSpc>
              <a:buFont typeface="Arial"/>
              <a:buChar char="•"/>
            </a:pPr>
            <a:r>
              <a:rPr lang="en-US" sz="4099" spc="-102">
                <a:solidFill>
                  <a:srgbClr val="112D4E"/>
                </a:solidFill>
                <a:latin typeface="Barlow"/>
                <a:ea typeface="Barlow"/>
                <a:cs typeface="Barlow"/>
                <a:sym typeface="Barlow"/>
              </a:rPr>
              <a:t>Informasi yang konsisten yang ditujukan ke para pelanggan </a:t>
            </a:r>
          </a:p>
          <a:p>
            <a:pPr algn="l">
              <a:lnSpc>
                <a:spcPts val="3771"/>
              </a:lnSpc>
            </a:pPr>
            <a:r>
              <a:rPr lang="en-US" sz="4099" spc="-102">
                <a:solidFill>
                  <a:srgbClr val="112D4E"/>
                </a:solidFill>
                <a:latin typeface="Barlow"/>
                <a:ea typeface="Barlow"/>
                <a:cs typeface="Barlow"/>
                <a:sym typeface="Barlow"/>
              </a:rPr>
              <a:t> </a:t>
            </a:r>
          </a:p>
          <a:p>
            <a:pPr marL="885181" lvl="1" indent="-442590" algn="l">
              <a:lnSpc>
                <a:spcPts val="3771"/>
              </a:lnSpc>
              <a:buFont typeface="Arial"/>
              <a:buChar char="•"/>
            </a:pPr>
            <a:r>
              <a:rPr lang="en-US" sz="4099" spc="-102">
                <a:solidFill>
                  <a:srgbClr val="112D4E"/>
                </a:solidFill>
                <a:latin typeface="Barlow"/>
                <a:ea typeface="Barlow"/>
                <a:cs typeface="Barlow"/>
                <a:sym typeface="Barlow"/>
              </a:rPr>
              <a:t>Memberikan jawaban pertanyaan yang sering ditanyakan</a:t>
            </a:r>
          </a:p>
          <a:p>
            <a:pPr marL="885181" lvl="1" indent="-442590" algn="l">
              <a:lnSpc>
                <a:spcPts val="3771"/>
              </a:lnSpc>
              <a:buFont typeface="Arial"/>
              <a:buChar char="•"/>
            </a:pPr>
            <a:endParaRPr lang="en-US" sz="4099" spc="-102">
              <a:solidFill>
                <a:srgbClr val="112D4E"/>
              </a:solidFill>
              <a:latin typeface="Barlow"/>
              <a:ea typeface="Barlow"/>
              <a:cs typeface="Barlow"/>
              <a:sym typeface="Barlow"/>
            </a:endParaRPr>
          </a:p>
          <a:p>
            <a:pPr marL="885181" lvl="1" indent="-442590" algn="l">
              <a:lnSpc>
                <a:spcPts val="3771"/>
              </a:lnSpc>
              <a:buFont typeface="Arial"/>
              <a:buChar char="•"/>
            </a:pPr>
            <a:r>
              <a:rPr lang="en-US" sz="4099" spc="-102">
                <a:solidFill>
                  <a:srgbClr val="112D4E"/>
                </a:solidFill>
                <a:latin typeface="Barlow"/>
                <a:ea typeface="Barlow"/>
                <a:cs typeface="Barlow"/>
                <a:sym typeface="Barlow"/>
              </a:rPr>
              <a:t>Ketersediaan pelayanan 24/7</a:t>
            </a:r>
          </a:p>
          <a:p>
            <a:pPr marL="0" lvl="0" indent="0" algn="l">
              <a:lnSpc>
                <a:spcPts val="3771"/>
              </a:lnSpc>
            </a:pPr>
            <a:endParaRPr lang="en-US" sz="4099" spc="-102">
              <a:solidFill>
                <a:srgbClr val="112D4E"/>
              </a:solidFill>
              <a:latin typeface="Barlow"/>
              <a:ea typeface="Barlow"/>
              <a:cs typeface="Barlow"/>
              <a:sym typeface="Barlow"/>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FFFF">
                <a:alpha val="100000"/>
              </a:srgbClr>
            </a:gs>
            <a:gs pos="100000">
              <a:srgbClr val="E6E6E6">
                <a:alpha val="100000"/>
              </a:srgbClr>
            </a:gs>
          </a:gsLst>
          <a:path path="circle">
            <a:fillToRect l="50000" t="50000" r="50000" b="50000"/>
          </a:path>
        </a:gradFill>
        <a:effectLst/>
      </p:bgPr>
    </p:bg>
    <p:spTree>
      <p:nvGrpSpPr>
        <p:cNvPr id="1" name=""/>
        <p:cNvGrpSpPr/>
        <p:nvPr/>
      </p:nvGrpSpPr>
      <p:grpSpPr>
        <a:xfrm>
          <a:off x="0" y="0"/>
          <a:ext cx="0" cy="0"/>
          <a:chOff x="0" y="0"/>
          <a:chExt cx="0" cy="0"/>
        </a:xfrm>
      </p:grpSpPr>
      <p:sp>
        <p:nvSpPr>
          <p:cNvPr id="2" name="Freeform 2"/>
          <p:cNvSpPr/>
          <p:nvPr/>
        </p:nvSpPr>
        <p:spPr>
          <a:xfrm>
            <a:off x="8476559" y="8218936"/>
            <a:ext cx="8599530" cy="7814823"/>
          </a:xfrm>
          <a:custGeom>
            <a:avLst/>
            <a:gdLst/>
            <a:ahLst/>
            <a:cxnLst/>
            <a:rect l="l" t="t" r="r" b="b"/>
            <a:pathLst>
              <a:path w="8599530" h="7814823">
                <a:moveTo>
                  <a:pt x="0" y="0"/>
                </a:moveTo>
                <a:lnTo>
                  <a:pt x="8599531" y="0"/>
                </a:lnTo>
                <a:lnTo>
                  <a:pt x="8599531" y="7814823"/>
                </a:lnTo>
                <a:lnTo>
                  <a:pt x="0" y="7814823"/>
                </a:lnTo>
                <a:lnTo>
                  <a:pt x="0" y="0"/>
                </a:lnTo>
                <a:close/>
              </a:path>
            </a:pathLst>
          </a:custGeom>
          <a:blipFill>
            <a:blip r:embed="rId2"/>
            <a:stretch>
              <a:fillRect/>
            </a:stretch>
          </a:blipFill>
        </p:spPr>
      </p:sp>
      <p:grpSp>
        <p:nvGrpSpPr>
          <p:cNvPr id="3" name="Group 3"/>
          <p:cNvGrpSpPr/>
          <p:nvPr/>
        </p:nvGrpSpPr>
        <p:grpSpPr>
          <a:xfrm>
            <a:off x="8395845" y="8621339"/>
            <a:ext cx="8760958" cy="7528948"/>
            <a:chOff x="0" y="0"/>
            <a:chExt cx="812800" cy="698500"/>
          </a:xfrm>
        </p:grpSpPr>
        <p:sp>
          <p:nvSpPr>
            <p:cNvPr id="4" name="Freeform 4"/>
            <p:cNvSpPr/>
            <p:nvPr/>
          </p:nvSpPr>
          <p:spPr>
            <a:xfrm>
              <a:off x="6448" y="0"/>
              <a:ext cx="799904" cy="698500"/>
            </a:xfrm>
            <a:custGeom>
              <a:avLst/>
              <a:gdLst/>
              <a:ahLst/>
              <a:cxnLst/>
              <a:rect l="l" t="t" r="r" b="b"/>
              <a:pathLst>
                <a:path w="799904" h="698500">
                  <a:moveTo>
                    <a:pt x="789465" y="378275"/>
                  </a:moveTo>
                  <a:lnTo>
                    <a:pt x="620039" y="669475"/>
                  </a:lnTo>
                  <a:cubicBezTo>
                    <a:pt x="609584" y="687445"/>
                    <a:pt x="590362" y="698500"/>
                    <a:pt x="569572" y="698500"/>
                  </a:cubicBezTo>
                  <a:lnTo>
                    <a:pt x="230332" y="698500"/>
                  </a:lnTo>
                  <a:cubicBezTo>
                    <a:pt x="209542" y="698500"/>
                    <a:pt x="190320" y="687445"/>
                    <a:pt x="179865" y="669475"/>
                  </a:cubicBezTo>
                  <a:lnTo>
                    <a:pt x="10439" y="378275"/>
                  </a:lnTo>
                  <a:cubicBezTo>
                    <a:pt x="0" y="360333"/>
                    <a:pt x="0" y="338167"/>
                    <a:pt x="10439" y="320225"/>
                  </a:cubicBezTo>
                  <a:lnTo>
                    <a:pt x="179865" y="29025"/>
                  </a:lnTo>
                  <a:cubicBezTo>
                    <a:pt x="190320" y="11055"/>
                    <a:pt x="209542" y="0"/>
                    <a:pt x="230332" y="0"/>
                  </a:cubicBezTo>
                  <a:lnTo>
                    <a:pt x="569572" y="0"/>
                  </a:lnTo>
                  <a:cubicBezTo>
                    <a:pt x="590362" y="0"/>
                    <a:pt x="609584" y="11055"/>
                    <a:pt x="620039" y="29025"/>
                  </a:cubicBezTo>
                  <a:lnTo>
                    <a:pt x="789465" y="320225"/>
                  </a:lnTo>
                  <a:cubicBezTo>
                    <a:pt x="799904" y="338167"/>
                    <a:pt x="799904" y="360333"/>
                    <a:pt x="789465" y="378275"/>
                  </a:cubicBezTo>
                  <a:close/>
                </a:path>
              </a:pathLst>
            </a:custGeom>
            <a:gradFill rotWithShape="1">
              <a:gsLst>
                <a:gs pos="0">
                  <a:srgbClr val="FFDE00">
                    <a:alpha val="100000"/>
                  </a:srgbClr>
                </a:gs>
                <a:gs pos="50000">
                  <a:srgbClr val="FFDE00">
                    <a:alpha val="100000"/>
                  </a:srgbClr>
                </a:gs>
                <a:gs pos="100000">
                  <a:srgbClr val="FF992F">
                    <a:alpha val="100000"/>
                  </a:srgbClr>
                </a:gs>
              </a:gsLst>
              <a:path path="circle">
                <a:fillToRect l="50000" t="50000" r="50000" b="50000"/>
              </a:path>
            </a:gradFill>
            <a:ln cap="rnd">
              <a:noFill/>
              <a:prstDash val="solid"/>
              <a:round/>
            </a:ln>
          </p:spPr>
        </p:sp>
        <p:sp>
          <p:nvSpPr>
            <p:cNvPr id="5" name="TextBox 5"/>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grpSp>
        <p:nvGrpSpPr>
          <p:cNvPr id="6" name="Group 6"/>
          <p:cNvGrpSpPr/>
          <p:nvPr/>
        </p:nvGrpSpPr>
        <p:grpSpPr>
          <a:xfrm>
            <a:off x="15495340" y="3438536"/>
            <a:ext cx="7573225" cy="6508240"/>
            <a:chOff x="0" y="0"/>
            <a:chExt cx="812800" cy="698500"/>
          </a:xfrm>
        </p:grpSpPr>
        <p:sp>
          <p:nvSpPr>
            <p:cNvPr id="7" name="Freeform 7"/>
            <p:cNvSpPr/>
            <p:nvPr/>
          </p:nvSpPr>
          <p:spPr>
            <a:xfrm>
              <a:off x="7067" y="0"/>
              <a:ext cx="798666" cy="698500"/>
            </a:xfrm>
            <a:custGeom>
              <a:avLst/>
              <a:gdLst/>
              <a:ahLst/>
              <a:cxnLst/>
              <a:rect l="l" t="t" r="r" b="b"/>
              <a:pathLst>
                <a:path w="798666" h="698500">
                  <a:moveTo>
                    <a:pt x="787226" y="381060"/>
                  </a:moveTo>
                  <a:lnTo>
                    <a:pt x="621040" y="666690"/>
                  </a:lnTo>
                  <a:cubicBezTo>
                    <a:pt x="609582" y="686384"/>
                    <a:pt x="588516" y="698500"/>
                    <a:pt x="565731" y="698500"/>
                  </a:cubicBezTo>
                  <a:lnTo>
                    <a:pt x="232935" y="698500"/>
                  </a:lnTo>
                  <a:cubicBezTo>
                    <a:pt x="210150" y="698500"/>
                    <a:pt x="189084" y="686384"/>
                    <a:pt x="177626" y="666690"/>
                  </a:cubicBezTo>
                  <a:lnTo>
                    <a:pt x="11440" y="381060"/>
                  </a:lnTo>
                  <a:cubicBezTo>
                    <a:pt x="0" y="361396"/>
                    <a:pt x="0" y="337104"/>
                    <a:pt x="11440" y="317440"/>
                  </a:cubicBezTo>
                  <a:lnTo>
                    <a:pt x="177626" y="31810"/>
                  </a:lnTo>
                  <a:cubicBezTo>
                    <a:pt x="189084" y="12116"/>
                    <a:pt x="210150" y="0"/>
                    <a:pt x="232935" y="0"/>
                  </a:cubicBezTo>
                  <a:lnTo>
                    <a:pt x="565731" y="0"/>
                  </a:lnTo>
                  <a:cubicBezTo>
                    <a:pt x="588516" y="0"/>
                    <a:pt x="609582" y="12116"/>
                    <a:pt x="621040" y="31810"/>
                  </a:cubicBezTo>
                  <a:lnTo>
                    <a:pt x="787226" y="317440"/>
                  </a:lnTo>
                  <a:cubicBezTo>
                    <a:pt x="798666" y="337104"/>
                    <a:pt x="798666" y="361396"/>
                    <a:pt x="787226" y="381060"/>
                  </a:cubicBezTo>
                  <a:close/>
                </a:path>
              </a:pathLst>
            </a:custGeom>
            <a:solidFill>
              <a:srgbClr val="112D4E"/>
            </a:solidFill>
          </p:spPr>
        </p:sp>
        <p:sp>
          <p:nvSpPr>
            <p:cNvPr id="8" name="TextBox 8"/>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grpSp>
        <p:nvGrpSpPr>
          <p:cNvPr id="9" name="Group 9"/>
          <p:cNvGrpSpPr/>
          <p:nvPr/>
        </p:nvGrpSpPr>
        <p:grpSpPr>
          <a:xfrm>
            <a:off x="16205044" y="4097402"/>
            <a:ext cx="6172867" cy="5304807"/>
            <a:chOff x="0" y="0"/>
            <a:chExt cx="812800" cy="698500"/>
          </a:xfrm>
        </p:grpSpPr>
        <p:sp>
          <p:nvSpPr>
            <p:cNvPr id="10" name="Freeform 10"/>
            <p:cNvSpPr/>
            <p:nvPr/>
          </p:nvSpPr>
          <p:spPr>
            <a:xfrm>
              <a:off x="8670" y="0"/>
              <a:ext cx="795460" cy="698500"/>
            </a:xfrm>
            <a:custGeom>
              <a:avLst/>
              <a:gdLst/>
              <a:ahLst/>
              <a:cxnLst/>
              <a:rect l="l" t="t" r="r" b="b"/>
              <a:pathLst>
                <a:path w="795460" h="698500">
                  <a:moveTo>
                    <a:pt x="781424" y="388276"/>
                  </a:moveTo>
                  <a:lnTo>
                    <a:pt x="623636" y="659474"/>
                  </a:lnTo>
                  <a:cubicBezTo>
                    <a:pt x="609578" y="683636"/>
                    <a:pt x="583733" y="698500"/>
                    <a:pt x="555779" y="698500"/>
                  </a:cubicBezTo>
                  <a:lnTo>
                    <a:pt x="239681" y="698500"/>
                  </a:lnTo>
                  <a:cubicBezTo>
                    <a:pt x="211727" y="698500"/>
                    <a:pt x="185882" y="683636"/>
                    <a:pt x="171824" y="659474"/>
                  </a:cubicBezTo>
                  <a:lnTo>
                    <a:pt x="14036" y="388276"/>
                  </a:lnTo>
                  <a:cubicBezTo>
                    <a:pt x="0" y="364152"/>
                    <a:pt x="0" y="334348"/>
                    <a:pt x="14036" y="310224"/>
                  </a:cubicBezTo>
                  <a:lnTo>
                    <a:pt x="171824" y="39026"/>
                  </a:lnTo>
                  <a:cubicBezTo>
                    <a:pt x="185882" y="14864"/>
                    <a:pt x="211727" y="0"/>
                    <a:pt x="239681" y="0"/>
                  </a:cubicBezTo>
                  <a:lnTo>
                    <a:pt x="555779" y="0"/>
                  </a:lnTo>
                  <a:cubicBezTo>
                    <a:pt x="583733" y="0"/>
                    <a:pt x="609578" y="14864"/>
                    <a:pt x="623636" y="39026"/>
                  </a:cubicBezTo>
                  <a:lnTo>
                    <a:pt x="781424" y="310224"/>
                  </a:lnTo>
                  <a:cubicBezTo>
                    <a:pt x="795460" y="334348"/>
                    <a:pt x="795460" y="364152"/>
                    <a:pt x="781424" y="388276"/>
                  </a:cubicBezTo>
                  <a:close/>
                </a:path>
              </a:pathLst>
            </a:custGeom>
            <a:solidFill>
              <a:srgbClr val="000000">
                <a:alpha val="0"/>
              </a:srgbClr>
            </a:solidFill>
            <a:ln w="66675" cap="rnd">
              <a:gradFill>
                <a:gsLst>
                  <a:gs pos="0">
                    <a:srgbClr val="112D4E">
                      <a:alpha val="100000"/>
                    </a:srgbClr>
                  </a:gs>
                  <a:gs pos="50000">
                    <a:srgbClr val="255389">
                      <a:alpha val="100000"/>
                    </a:srgbClr>
                  </a:gs>
                  <a:gs pos="100000">
                    <a:srgbClr val="2A96E4">
                      <a:alpha val="100000"/>
                    </a:srgbClr>
                  </a:gs>
                </a:gsLst>
                <a:lin ang="5400000"/>
              </a:gradFill>
              <a:prstDash val="solid"/>
              <a:round/>
            </a:ln>
          </p:spPr>
        </p:sp>
        <p:sp>
          <p:nvSpPr>
            <p:cNvPr id="11" name="TextBox 11"/>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sp>
        <p:nvSpPr>
          <p:cNvPr id="12" name="Freeform 12"/>
          <p:cNvSpPr/>
          <p:nvPr/>
        </p:nvSpPr>
        <p:spPr>
          <a:xfrm>
            <a:off x="10325621" y="-2246414"/>
            <a:ext cx="7645588" cy="6947928"/>
          </a:xfrm>
          <a:custGeom>
            <a:avLst/>
            <a:gdLst/>
            <a:ahLst/>
            <a:cxnLst/>
            <a:rect l="l" t="t" r="r" b="b"/>
            <a:pathLst>
              <a:path w="7645588" h="6947928">
                <a:moveTo>
                  <a:pt x="0" y="0"/>
                </a:moveTo>
                <a:lnTo>
                  <a:pt x="7645589" y="0"/>
                </a:lnTo>
                <a:lnTo>
                  <a:pt x="7645589" y="6947929"/>
                </a:lnTo>
                <a:lnTo>
                  <a:pt x="0" y="6947929"/>
                </a:lnTo>
                <a:lnTo>
                  <a:pt x="0" y="0"/>
                </a:lnTo>
                <a:close/>
              </a:path>
            </a:pathLst>
          </a:custGeom>
          <a:blipFill>
            <a:blip r:embed="rId2"/>
            <a:stretch>
              <a:fillRect/>
            </a:stretch>
          </a:blipFill>
        </p:spPr>
      </p:sp>
      <p:grpSp>
        <p:nvGrpSpPr>
          <p:cNvPr id="13" name="Group 13"/>
          <p:cNvGrpSpPr/>
          <p:nvPr/>
        </p:nvGrpSpPr>
        <p:grpSpPr>
          <a:xfrm rot="-5478636">
            <a:off x="15809284" y="4405847"/>
            <a:ext cx="1845214" cy="2147158"/>
            <a:chOff x="0" y="0"/>
            <a:chExt cx="698500" cy="812800"/>
          </a:xfrm>
        </p:grpSpPr>
        <p:sp>
          <p:nvSpPr>
            <p:cNvPr id="14" name="Freeform 14"/>
            <p:cNvSpPr/>
            <p:nvPr/>
          </p:nvSpPr>
          <p:spPr>
            <a:xfrm>
              <a:off x="0" y="4847"/>
              <a:ext cx="698500" cy="803107"/>
            </a:xfrm>
            <a:custGeom>
              <a:avLst/>
              <a:gdLst/>
              <a:ahLst/>
              <a:cxnLst/>
              <a:rect l="l" t="t" r="r" b="b"/>
              <a:pathLst>
                <a:path w="698500" h="803107">
                  <a:moveTo>
                    <a:pt x="371066" y="7846"/>
                  </a:moveTo>
                  <a:lnTo>
                    <a:pt x="676684" y="185660"/>
                  </a:lnTo>
                  <a:cubicBezTo>
                    <a:pt x="690191" y="193519"/>
                    <a:pt x="698500" y="207966"/>
                    <a:pt x="698500" y="223593"/>
                  </a:cubicBezTo>
                  <a:lnTo>
                    <a:pt x="698500" y="579513"/>
                  </a:lnTo>
                  <a:cubicBezTo>
                    <a:pt x="698500" y="595140"/>
                    <a:pt x="690191" y="609587"/>
                    <a:pt x="676684" y="617446"/>
                  </a:cubicBezTo>
                  <a:lnTo>
                    <a:pt x="371066" y="795260"/>
                  </a:lnTo>
                  <a:cubicBezTo>
                    <a:pt x="357580" y="803106"/>
                    <a:pt x="340920" y="803106"/>
                    <a:pt x="327434" y="795260"/>
                  </a:cubicBezTo>
                  <a:lnTo>
                    <a:pt x="21816" y="617446"/>
                  </a:lnTo>
                  <a:cubicBezTo>
                    <a:pt x="8309" y="609587"/>
                    <a:pt x="0" y="595140"/>
                    <a:pt x="0" y="579513"/>
                  </a:cubicBezTo>
                  <a:lnTo>
                    <a:pt x="0" y="223593"/>
                  </a:lnTo>
                  <a:cubicBezTo>
                    <a:pt x="0" y="207966"/>
                    <a:pt x="8309" y="193519"/>
                    <a:pt x="21816" y="185660"/>
                  </a:cubicBezTo>
                  <a:lnTo>
                    <a:pt x="327434" y="7846"/>
                  </a:lnTo>
                  <a:cubicBezTo>
                    <a:pt x="340920" y="0"/>
                    <a:pt x="357580" y="0"/>
                    <a:pt x="371066" y="7846"/>
                  </a:cubicBezTo>
                  <a:close/>
                </a:path>
              </a:pathLst>
            </a:custGeom>
            <a:solidFill>
              <a:srgbClr val="000000">
                <a:alpha val="0"/>
              </a:srgbClr>
            </a:solidFill>
            <a:ln w="133350" cap="sq">
              <a:gradFill>
                <a:gsLst>
                  <a:gs pos="0">
                    <a:srgbClr val="FFB613">
                      <a:alpha val="100000"/>
                    </a:srgbClr>
                  </a:gs>
                  <a:gs pos="100000">
                    <a:srgbClr val="FFE42F">
                      <a:alpha val="100000"/>
                    </a:srgbClr>
                  </a:gs>
                </a:gsLst>
                <a:lin ang="5400000"/>
              </a:gradFill>
              <a:prstDash val="solid"/>
              <a:miter/>
            </a:ln>
          </p:spPr>
        </p:sp>
        <p:sp>
          <p:nvSpPr>
            <p:cNvPr id="15" name="TextBox 15"/>
            <p:cNvSpPr txBox="1"/>
            <p:nvPr/>
          </p:nvSpPr>
          <p:spPr>
            <a:xfrm>
              <a:off x="0" y="101600"/>
              <a:ext cx="698500" cy="571500"/>
            </a:xfrm>
            <a:prstGeom prst="rect">
              <a:avLst/>
            </a:prstGeom>
          </p:spPr>
          <p:txBody>
            <a:bodyPr lIns="120277" tIns="120277" rIns="120277" bIns="120277" rtlCol="0" anchor="ctr"/>
            <a:lstStyle/>
            <a:p>
              <a:pPr algn="ctr">
                <a:lnSpc>
                  <a:spcPts val="2659"/>
                </a:lnSpc>
              </a:pPr>
              <a:endParaRPr/>
            </a:p>
          </p:txBody>
        </p:sp>
      </p:grpSp>
      <p:grpSp>
        <p:nvGrpSpPr>
          <p:cNvPr id="16" name="Group 16"/>
          <p:cNvGrpSpPr/>
          <p:nvPr/>
        </p:nvGrpSpPr>
        <p:grpSpPr>
          <a:xfrm>
            <a:off x="1028700" y="4097402"/>
            <a:ext cx="866162" cy="866162"/>
            <a:chOff x="0" y="0"/>
            <a:chExt cx="812800" cy="812800"/>
          </a:xfrm>
        </p:grpSpPr>
        <p:sp>
          <p:nvSpPr>
            <p:cNvPr id="17" name="Freeform 1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FFB613">
                    <a:alpha val="100000"/>
                  </a:srgbClr>
                </a:gs>
                <a:gs pos="100000">
                  <a:srgbClr val="FFE42F">
                    <a:alpha val="100000"/>
                  </a:srgbClr>
                </a:gs>
              </a:gsLst>
              <a:lin ang="5400000"/>
            </a:gradFill>
            <a:ln w="66675" cap="sq">
              <a:gradFill>
                <a:gsLst>
                  <a:gs pos="0">
                    <a:srgbClr val="3183ED">
                      <a:alpha val="100000"/>
                    </a:srgbClr>
                  </a:gs>
                  <a:gs pos="100000">
                    <a:srgbClr val="56CCF2">
                      <a:alpha val="100000"/>
                    </a:srgbClr>
                  </a:gs>
                </a:gsLst>
                <a:lin ang="5400000"/>
              </a:gradFill>
              <a:prstDash val="solid"/>
              <a:miter/>
            </a:ln>
          </p:spPr>
        </p:sp>
        <p:sp>
          <p:nvSpPr>
            <p:cNvPr id="18" name="TextBox 18"/>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19" name="Group 19"/>
          <p:cNvGrpSpPr/>
          <p:nvPr/>
        </p:nvGrpSpPr>
        <p:grpSpPr>
          <a:xfrm>
            <a:off x="1028700" y="6426346"/>
            <a:ext cx="866162" cy="866162"/>
            <a:chOff x="0" y="0"/>
            <a:chExt cx="812800" cy="812800"/>
          </a:xfrm>
        </p:grpSpPr>
        <p:sp>
          <p:nvSpPr>
            <p:cNvPr id="20" name="Freeform 20"/>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FFB613">
                    <a:alpha val="100000"/>
                  </a:srgbClr>
                </a:gs>
                <a:gs pos="100000">
                  <a:srgbClr val="FFE42F">
                    <a:alpha val="100000"/>
                  </a:srgbClr>
                </a:gs>
              </a:gsLst>
              <a:lin ang="5400000"/>
            </a:gradFill>
            <a:ln w="66675" cap="sq">
              <a:gradFill>
                <a:gsLst>
                  <a:gs pos="0">
                    <a:srgbClr val="3183ED">
                      <a:alpha val="100000"/>
                    </a:srgbClr>
                  </a:gs>
                  <a:gs pos="100000">
                    <a:srgbClr val="56CCF2">
                      <a:alpha val="100000"/>
                    </a:srgbClr>
                  </a:gs>
                </a:gsLst>
                <a:lin ang="5400000"/>
              </a:gradFill>
              <a:prstDash val="solid"/>
              <a:miter/>
            </a:ln>
          </p:spPr>
        </p:sp>
        <p:sp>
          <p:nvSpPr>
            <p:cNvPr id="21" name="TextBox 21"/>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22" name="Group 22"/>
          <p:cNvGrpSpPr/>
          <p:nvPr/>
        </p:nvGrpSpPr>
        <p:grpSpPr>
          <a:xfrm>
            <a:off x="10794405" y="-1667303"/>
            <a:ext cx="6708021" cy="5764705"/>
            <a:chOff x="0" y="0"/>
            <a:chExt cx="812800" cy="698500"/>
          </a:xfrm>
        </p:grpSpPr>
        <p:sp>
          <p:nvSpPr>
            <p:cNvPr id="23" name="Freeform 23"/>
            <p:cNvSpPr/>
            <p:nvPr/>
          </p:nvSpPr>
          <p:spPr>
            <a:xfrm>
              <a:off x="8422" y="0"/>
              <a:ext cx="795957" cy="698500"/>
            </a:xfrm>
            <a:custGeom>
              <a:avLst/>
              <a:gdLst/>
              <a:ahLst/>
              <a:cxnLst/>
              <a:rect l="l" t="t" r="r" b="b"/>
              <a:pathLst>
                <a:path w="795957" h="698500">
                  <a:moveTo>
                    <a:pt x="782323" y="387158"/>
                  </a:moveTo>
                  <a:lnTo>
                    <a:pt x="623233" y="660592"/>
                  </a:lnTo>
                  <a:cubicBezTo>
                    <a:pt x="609578" y="684062"/>
                    <a:pt x="584474" y="698500"/>
                    <a:pt x="557321" y="698500"/>
                  </a:cubicBezTo>
                  <a:lnTo>
                    <a:pt x="238635" y="698500"/>
                  </a:lnTo>
                  <a:cubicBezTo>
                    <a:pt x="211482" y="698500"/>
                    <a:pt x="186378" y="684062"/>
                    <a:pt x="172723" y="660592"/>
                  </a:cubicBezTo>
                  <a:lnTo>
                    <a:pt x="13633" y="387158"/>
                  </a:lnTo>
                  <a:cubicBezTo>
                    <a:pt x="0" y="363725"/>
                    <a:pt x="0" y="334775"/>
                    <a:pt x="13633" y="311342"/>
                  </a:cubicBezTo>
                  <a:lnTo>
                    <a:pt x="172723" y="37908"/>
                  </a:lnTo>
                  <a:cubicBezTo>
                    <a:pt x="186378" y="14438"/>
                    <a:pt x="211482" y="0"/>
                    <a:pt x="238635" y="0"/>
                  </a:cubicBezTo>
                  <a:lnTo>
                    <a:pt x="557321" y="0"/>
                  </a:lnTo>
                  <a:cubicBezTo>
                    <a:pt x="584474" y="0"/>
                    <a:pt x="609578" y="14438"/>
                    <a:pt x="623233" y="37908"/>
                  </a:cubicBezTo>
                  <a:lnTo>
                    <a:pt x="782323" y="311342"/>
                  </a:lnTo>
                  <a:cubicBezTo>
                    <a:pt x="795956" y="334775"/>
                    <a:pt x="795956" y="363725"/>
                    <a:pt x="782323" y="387158"/>
                  </a:cubicBezTo>
                  <a:close/>
                </a:path>
              </a:pathLst>
            </a:custGeom>
            <a:gradFill rotWithShape="1">
              <a:gsLst>
                <a:gs pos="0">
                  <a:srgbClr val="3183ED">
                    <a:alpha val="100000"/>
                  </a:srgbClr>
                </a:gs>
                <a:gs pos="100000">
                  <a:srgbClr val="56CCF2">
                    <a:alpha val="100000"/>
                  </a:srgbClr>
                </a:gs>
              </a:gsLst>
              <a:lin ang="5400000"/>
            </a:gradFill>
          </p:spPr>
        </p:sp>
        <p:sp>
          <p:nvSpPr>
            <p:cNvPr id="24" name="TextBox 24"/>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grpSp>
        <p:nvGrpSpPr>
          <p:cNvPr id="25" name="Group 25"/>
          <p:cNvGrpSpPr/>
          <p:nvPr/>
        </p:nvGrpSpPr>
        <p:grpSpPr>
          <a:xfrm>
            <a:off x="11197013" y="-1380905"/>
            <a:ext cx="5879077" cy="5216911"/>
            <a:chOff x="0" y="0"/>
            <a:chExt cx="4346359" cy="3856825"/>
          </a:xfrm>
        </p:grpSpPr>
        <p:sp>
          <p:nvSpPr>
            <p:cNvPr id="26" name="Freeform 26"/>
            <p:cNvSpPr/>
            <p:nvPr/>
          </p:nvSpPr>
          <p:spPr>
            <a:xfrm>
              <a:off x="-15494" y="0"/>
              <a:ext cx="4361815" cy="3856863"/>
            </a:xfrm>
            <a:custGeom>
              <a:avLst/>
              <a:gdLst/>
              <a:ahLst/>
              <a:cxnLst/>
              <a:rect l="l" t="t" r="r" b="b"/>
              <a:pathLst>
                <a:path w="4361815" h="3856863">
                  <a:moveTo>
                    <a:pt x="1275207" y="0"/>
                  </a:moveTo>
                  <a:cubicBezTo>
                    <a:pt x="1151509" y="0"/>
                    <a:pt x="1037336" y="65913"/>
                    <a:pt x="975487" y="173101"/>
                  </a:cubicBezTo>
                  <a:lnTo>
                    <a:pt x="61849" y="1755394"/>
                  </a:lnTo>
                  <a:cubicBezTo>
                    <a:pt x="0" y="1862455"/>
                    <a:pt x="0" y="1994408"/>
                    <a:pt x="61849" y="2101469"/>
                  </a:cubicBezTo>
                  <a:lnTo>
                    <a:pt x="975360" y="3683762"/>
                  </a:lnTo>
                  <a:cubicBezTo>
                    <a:pt x="1036701" y="3789934"/>
                    <a:pt x="1149477" y="3855720"/>
                    <a:pt x="1271905" y="3856863"/>
                  </a:cubicBezTo>
                  <a:lnTo>
                    <a:pt x="3105404" y="3856863"/>
                  </a:lnTo>
                  <a:cubicBezTo>
                    <a:pt x="3227832" y="3855720"/>
                    <a:pt x="3340608" y="3789934"/>
                    <a:pt x="3401949" y="3683762"/>
                  </a:cubicBezTo>
                  <a:lnTo>
                    <a:pt x="4315460" y="2101469"/>
                  </a:lnTo>
                  <a:cubicBezTo>
                    <a:pt x="4345940" y="2048764"/>
                    <a:pt x="4361307" y="1990090"/>
                    <a:pt x="4361815" y="1931162"/>
                  </a:cubicBezTo>
                  <a:lnTo>
                    <a:pt x="4361815" y="1925574"/>
                  </a:lnTo>
                  <a:cubicBezTo>
                    <a:pt x="4361307" y="1866773"/>
                    <a:pt x="4345940" y="1807972"/>
                    <a:pt x="4315460" y="1755267"/>
                  </a:cubicBezTo>
                  <a:lnTo>
                    <a:pt x="3401949" y="173101"/>
                  </a:lnTo>
                  <a:cubicBezTo>
                    <a:pt x="3340100" y="65913"/>
                    <a:pt x="3225927" y="0"/>
                    <a:pt x="3102229" y="0"/>
                  </a:cubicBezTo>
                  <a:close/>
                </a:path>
              </a:pathLst>
            </a:custGeom>
            <a:blipFill>
              <a:blip r:embed="rId3"/>
              <a:stretch>
                <a:fillRect l="-16595" r="-16595"/>
              </a:stretch>
            </a:blipFill>
          </p:spPr>
        </p:sp>
      </p:grpSp>
      <p:sp>
        <p:nvSpPr>
          <p:cNvPr id="27" name="Freeform 27"/>
          <p:cNvSpPr/>
          <p:nvPr/>
        </p:nvSpPr>
        <p:spPr>
          <a:xfrm>
            <a:off x="11197013" y="5165302"/>
            <a:ext cx="2978867" cy="3169008"/>
          </a:xfrm>
          <a:custGeom>
            <a:avLst/>
            <a:gdLst/>
            <a:ahLst/>
            <a:cxnLst/>
            <a:rect l="l" t="t" r="r" b="b"/>
            <a:pathLst>
              <a:path w="2978867" h="3169008">
                <a:moveTo>
                  <a:pt x="0" y="0"/>
                </a:moveTo>
                <a:lnTo>
                  <a:pt x="2978867" y="0"/>
                </a:lnTo>
                <a:lnTo>
                  <a:pt x="2978867" y="3169008"/>
                </a:lnTo>
                <a:lnTo>
                  <a:pt x="0" y="3169008"/>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28" name="TextBox 28"/>
          <p:cNvSpPr txBox="1"/>
          <p:nvPr/>
        </p:nvSpPr>
        <p:spPr>
          <a:xfrm>
            <a:off x="812671" y="1044477"/>
            <a:ext cx="9981734" cy="2085978"/>
          </a:xfrm>
          <a:prstGeom prst="rect">
            <a:avLst/>
          </a:prstGeom>
        </p:spPr>
        <p:txBody>
          <a:bodyPr lIns="0" tIns="0" rIns="0" bIns="0" rtlCol="0" anchor="t">
            <a:spAutoFit/>
          </a:bodyPr>
          <a:lstStyle/>
          <a:p>
            <a:pPr marL="0" lvl="0" indent="0" algn="l">
              <a:lnSpc>
                <a:spcPts val="8100"/>
              </a:lnSpc>
            </a:pPr>
            <a:r>
              <a:rPr lang="en-US" sz="7500" spc="-187">
                <a:solidFill>
                  <a:srgbClr val="112D4E"/>
                </a:solidFill>
                <a:latin typeface="Barlow Bold"/>
                <a:ea typeface="Barlow Bold"/>
                <a:cs typeface="Barlow Bold"/>
                <a:sym typeface="Barlow Bold"/>
              </a:rPr>
              <a:t>Faktor-faktor Keberhasilan E-Business</a:t>
            </a:r>
          </a:p>
        </p:txBody>
      </p:sp>
      <p:sp>
        <p:nvSpPr>
          <p:cNvPr id="29" name="TextBox 29"/>
          <p:cNvSpPr txBox="1"/>
          <p:nvPr/>
        </p:nvSpPr>
        <p:spPr>
          <a:xfrm>
            <a:off x="1351178" y="4250429"/>
            <a:ext cx="221206" cy="560109"/>
          </a:xfrm>
          <a:prstGeom prst="rect">
            <a:avLst/>
          </a:prstGeom>
        </p:spPr>
        <p:txBody>
          <a:bodyPr lIns="0" tIns="0" rIns="0" bIns="0" rtlCol="0" anchor="t">
            <a:spAutoFit/>
          </a:bodyPr>
          <a:lstStyle/>
          <a:p>
            <a:pPr marL="0" lvl="0" indent="0" algn="l">
              <a:lnSpc>
                <a:spcPts val="4240"/>
              </a:lnSpc>
            </a:pPr>
            <a:r>
              <a:rPr lang="en-US" sz="3926" spc="-98">
                <a:solidFill>
                  <a:srgbClr val="FFFFFF"/>
                </a:solidFill>
                <a:latin typeface="Barlow Bold"/>
                <a:ea typeface="Barlow Bold"/>
                <a:cs typeface="Barlow Bold"/>
                <a:sym typeface="Barlow Bold"/>
              </a:rPr>
              <a:t>1</a:t>
            </a:r>
          </a:p>
        </p:txBody>
      </p:sp>
      <p:sp>
        <p:nvSpPr>
          <p:cNvPr id="30" name="TextBox 30"/>
          <p:cNvSpPr txBox="1"/>
          <p:nvPr/>
        </p:nvSpPr>
        <p:spPr>
          <a:xfrm>
            <a:off x="1313078" y="6550585"/>
            <a:ext cx="221206" cy="560109"/>
          </a:xfrm>
          <a:prstGeom prst="rect">
            <a:avLst/>
          </a:prstGeom>
        </p:spPr>
        <p:txBody>
          <a:bodyPr lIns="0" tIns="0" rIns="0" bIns="0" rtlCol="0" anchor="t">
            <a:spAutoFit/>
          </a:bodyPr>
          <a:lstStyle/>
          <a:p>
            <a:pPr marL="0" lvl="0" indent="0" algn="l">
              <a:lnSpc>
                <a:spcPts val="4240"/>
              </a:lnSpc>
            </a:pPr>
            <a:r>
              <a:rPr lang="en-US" sz="3926" spc="-98">
                <a:solidFill>
                  <a:srgbClr val="FFFFFF"/>
                </a:solidFill>
                <a:latin typeface="Barlow Bold"/>
                <a:ea typeface="Barlow Bold"/>
                <a:cs typeface="Barlow Bold"/>
                <a:sym typeface="Barlow Bold"/>
              </a:rPr>
              <a:t>2</a:t>
            </a:r>
          </a:p>
        </p:txBody>
      </p:sp>
      <p:sp>
        <p:nvSpPr>
          <p:cNvPr id="31" name="TextBox 31"/>
          <p:cNvSpPr txBox="1"/>
          <p:nvPr/>
        </p:nvSpPr>
        <p:spPr>
          <a:xfrm>
            <a:off x="2233822" y="4040252"/>
            <a:ext cx="7173771" cy="1486867"/>
          </a:xfrm>
          <a:prstGeom prst="rect">
            <a:avLst/>
          </a:prstGeom>
        </p:spPr>
        <p:txBody>
          <a:bodyPr lIns="0" tIns="0" rIns="0" bIns="0" rtlCol="0" anchor="t">
            <a:spAutoFit/>
          </a:bodyPr>
          <a:lstStyle/>
          <a:p>
            <a:pPr marL="0" lvl="0" indent="0" algn="l">
              <a:lnSpc>
                <a:spcPts val="4022"/>
              </a:lnSpc>
            </a:pPr>
            <a:r>
              <a:rPr lang="en-US" sz="2545" spc="-48">
                <a:solidFill>
                  <a:srgbClr val="000000"/>
                </a:solidFill>
                <a:latin typeface="Clear Sans Bold"/>
                <a:ea typeface="Clear Sans Bold"/>
                <a:cs typeface="Clear Sans Bold"/>
                <a:sym typeface="Clear Sans Bold"/>
              </a:rPr>
              <a:t>Faktor pertama</a:t>
            </a:r>
            <a:r>
              <a:rPr lang="en-US" sz="2545" spc="-48">
                <a:solidFill>
                  <a:srgbClr val="000000"/>
                </a:solidFill>
                <a:latin typeface="Clear Sans"/>
                <a:ea typeface="Clear Sans"/>
                <a:cs typeface="Clear Sans"/>
                <a:sym typeface="Clear Sans"/>
              </a:rPr>
              <a:t> adalah tingkat kesesuaian dan dukungan aktivitas e-business atas strategi keseluruhan perusahaan.</a:t>
            </a:r>
          </a:p>
        </p:txBody>
      </p:sp>
      <p:sp>
        <p:nvSpPr>
          <p:cNvPr id="32" name="TextBox 32"/>
          <p:cNvSpPr txBox="1"/>
          <p:nvPr/>
        </p:nvSpPr>
        <p:spPr>
          <a:xfrm>
            <a:off x="2233822" y="6406354"/>
            <a:ext cx="7173771" cy="2496517"/>
          </a:xfrm>
          <a:prstGeom prst="rect">
            <a:avLst/>
          </a:prstGeom>
        </p:spPr>
        <p:txBody>
          <a:bodyPr lIns="0" tIns="0" rIns="0" bIns="0" rtlCol="0" anchor="t">
            <a:spAutoFit/>
          </a:bodyPr>
          <a:lstStyle/>
          <a:p>
            <a:pPr marL="0" lvl="0" indent="0" algn="l">
              <a:lnSpc>
                <a:spcPts val="4022"/>
              </a:lnSpc>
            </a:pPr>
            <a:r>
              <a:rPr lang="en-US" sz="2545" spc="-48">
                <a:solidFill>
                  <a:srgbClr val="000000"/>
                </a:solidFill>
                <a:latin typeface="Clear Sans Bold"/>
                <a:ea typeface="Clear Sans Bold"/>
                <a:cs typeface="Clear Sans Bold"/>
                <a:sym typeface="Clear Sans Bold"/>
              </a:rPr>
              <a:t>Faktor kedua</a:t>
            </a:r>
            <a:r>
              <a:rPr lang="en-US" sz="2545" spc="-48">
                <a:solidFill>
                  <a:srgbClr val="000000"/>
                </a:solidFill>
                <a:latin typeface="Clear Sans"/>
                <a:ea typeface="Clear Sans"/>
                <a:cs typeface="Clear Sans"/>
                <a:sym typeface="Clear Sans"/>
              </a:rPr>
              <a:t> adalah kemampuan untuk menjamin bahwa proses e-business memenuhi tiga karakteristik kunci yang dibutuhkan dalam transaksi bisnis apapun, yaitu : Validitas, Integritas, dan Privasi.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FFFF">
                <a:alpha val="100000"/>
              </a:srgbClr>
            </a:gs>
            <a:gs pos="100000">
              <a:srgbClr val="E6E6E6">
                <a:alpha val="100000"/>
              </a:srgbClr>
            </a:gs>
          </a:gsLst>
          <a:path path="circle">
            <a:fillToRect l="50000" t="50000" r="50000" b="50000"/>
          </a:path>
        </a:gradFill>
        <a:effectLst/>
      </p:bgPr>
    </p:bg>
    <p:spTree>
      <p:nvGrpSpPr>
        <p:cNvPr id="1" name=""/>
        <p:cNvGrpSpPr/>
        <p:nvPr/>
      </p:nvGrpSpPr>
      <p:grpSpPr>
        <a:xfrm>
          <a:off x="0" y="0"/>
          <a:ext cx="0" cy="0"/>
          <a:chOff x="0" y="0"/>
          <a:chExt cx="0" cy="0"/>
        </a:xfrm>
      </p:grpSpPr>
      <p:grpSp>
        <p:nvGrpSpPr>
          <p:cNvPr id="2" name="Group 2"/>
          <p:cNvGrpSpPr/>
          <p:nvPr/>
        </p:nvGrpSpPr>
        <p:grpSpPr>
          <a:xfrm>
            <a:off x="-5801627" y="4589544"/>
            <a:ext cx="11271991" cy="13116499"/>
            <a:chOff x="0" y="0"/>
            <a:chExt cx="698500" cy="812800"/>
          </a:xfrm>
        </p:grpSpPr>
        <p:sp>
          <p:nvSpPr>
            <p:cNvPr id="3" name="Freeform 3"/>
            <p:cNvSpPr/>
            <p:nvPr/>
          </p:nvSpPr>
          <p:spPr>
            <a:xfrm>
              <a:off x="0" y="4760"/>
              <a:ext cx="698500" cy="803279"/>
            </a:xfrm>
            <a:custGeom>
              <a:avLst/>
              <a:gdLst/>
              <a:ahLst/>
              <a:cxnLst/>
              <a:rect l="l" t="t" r="r" b="b"/>
              <a:pathLst>
                <a:path w="698500" h="803279">
                  <a:moveTo>
                    <a:pt x="370677" y="7707"/>
                  </a:moveTo>
                  <a:lnTo>
                    <a:pt x="677073" y="185973"/>
                  </a:lnTo>
                  <a:cubicBezTo>
                    <a:pt x="690339" y="193692"/>
                    <a:pt x="698500" y="207882"/>
                    <a:pt x="698500" y="223230"/>
                  </a:cubicBezTo>
                  <a:lnTo>
                    <a:pt x="698500" y="580050"/>
                  </a:lnTo>
                  <a:cubicBezTo>
                    <a:pt x="698500" y="595398"/>
                    <a:pt x="690339" y="609588"/>
                    <a:pt x="677073" y="617307"/>
                  </a:cubicBezTo>
                  <a:lnTo>
                    <a:pt x="370677" y="795573"/>
                  </a:lnTo>
                  <a:cubicBezTo>
                    <a:pt x="357432" y="803280"/>
                    <a:pt x="341068" y="803280"/>
                    <a:pt x="327823" y="795573"/>
                  </a:cubicBezTo>
                  <a:lnTo>
                    <a:pt x="21427" y="617307"/>
                  </a:lnTo>
                  <a:cubicBezTo>
                    <a:pt x="8161" y="609588"/>
                    <a:pt x="0" y="595398"/>
                    <a:pt x="0" y="580050"/>
                  </a:cubicBezTo>
                  <a:lnTo>
                    <a:pt x="0" y="223230"/>
                  </a:lnTo>
                  <a:cubicBezTo>
                    <a:pt x="0" y="207882"/>
                    <a:pt x="8161" y="193692"/>
                    <a:pt x="21427" y="185973"/>
                  </a:cubicBezTo>
                  <a:lnTo>
                    <a:pt x="327823" y="7707"/>
                  </a:lnTo>
                  <a:cubicBezTo>
                    <a:pt x="341068" y="0"/>
                    <a:pt x="357432" y="0"/>
                    <a:pt x="370677" y="7707"/>
                  </a:cubicBezTo>
                  <a:close/>
                </a:path>
              </a:pathLst>
            </a:custGeom>
            <a:gradFill rotWithShape="1">
              <a:gsLst>
                <a:gs pos="0">
                  <a:srgbClr val="FFE42F">
                    <a:alpha val="100000"/>
                  </a:srgbClr>
                </a:gs>
                <a:gs pos="100000">
                  <a:srgbClr val="FF9F2F">
                    <a:alpha val="100000"/>
                  </a:srgbClr>
                </a:gs>
              </a:gsLst>
              <a:path path="circle">
                <a:fillToRect l="50000" t="50000" r="50000" b="50000"/>
              </a:path>
            </a:gradFill>
            <a:ln w="12700">
              <a:solidFill>
                <a:srgbClr val="000000"/>
              </a:solidFill>
            </a:ln>
          </p:spPr>
        </p:sp>
      </p:grpSp>
      <p:grpSp>
        <p:nvGrpSpPr>
          <p:cNvPr id="4" name="Group 4"/>
          <p:cNvGrpSpPr/>
          <p:nvPr/>
        </p:nvGrpSpPr>
        <p:grpSpPr>
          <a:xfrm>
            <a:off x="-1145085" y="-2211363"/>
            <a:ext cx="6530478" cy="7599102"/>
            <a:chOff x="0" y="0"/>
            <a:chExt cx="698500" cy="812800"/>
          </a:xfrm>
        </p:grpSpPr>
        <p:sp>
          <p:nvSpPr>
            <p:cNvPr id="5" name="Freeform 5"/>
            <p:cNvSpPr/>
            <p:nvPr/>
          </p:nvSpPr>
          <p:spPr>
            <a:xfrm>
              <a:off x="0" y="8217"/>
              <a:ext cx="698500" cy="796367"/>
            </a:xfrm>
            <a:custGeom>
              <a:avLst/>
              <a:gdLst/>
              <a:ahLst/>
              <a:cxnLst/>
              <a:rect l="l" t="t" r="r" b="b"/>
              <a:pathLst>
                <a:path w="698500" h="796367">
                  <a:moveTo>
                    <a:pt x="386235" y="13301"/>
                  </a:moveTo>
                  <a:lnTo>
                    <a:pt x="661515" y="173465"/>
                  </a:lnTo>
                  <a:cubicBezTo>
                    <a:pt x="684413" y="186787"/>
                    <a:pt x="698500" y="211281"/>
                    <a:pt x="698500" y="237772"/>
                  </a:cubicBezTo>
                  <a:lnTo>
                    <a:pt x="698500" y="558594"/>
                  </a:lnTo>
                  <a:cubicBezTo>
                    <a:pt x="698500" y="585085"/>
                    <a:pt x="684413" y="609579"/>
                    <a:pt x="661515" y="622902"/>
                  </a:cubicBezTo>
                  <a:lnTo>
                    <a:pt x="386235" y="783064"/>
                  </a:lnTo>
                  <a:cubicBezTo>
                    <a:pt x="363372" y="796366"/>
                    <a:pt x="335128" y="796366"/>
                    <a:pt x="312265" y="783064"/>
                  </a:cubicBezTo>
                  <a:lnTo>
                    <a:pt x="36985" y="622902"/>
                  </a:lnTo>
                  <a:cubicBezTo>
                    <a:pt x="14087" y="609579"/>
                    <a:pt x="0" y="585085"/>
                    <a:pt x="0" y="558594"/>
                  </a:cubicBezTo>
                  <a:lnTo>
                    <a:pt x="0" y="237772"/>
                  </a:lnTo>
                  <a:cubicBezTo>
                    <a:pt x="0" y="211281"/>
                    <a:pt x="14087" y="186787"/>
                    <a:pt x="36985" y="173465"/>
                  </a:cubicBezTo>
                  <a:lnTo>
                    <a:pt x="312265" y="13301"/>
                  </a:lnTo>
                  <a:cubicBezTo>
                    <a:pt x="335128" y="0"/>
                    <a:pt x="363372" y="0"/>
                    <a:pt x="386235" y="13301"/>
                  </a:cubicBezTo>
                  <a:close/>
                </a:path>
              </a:pathLst>
            </a:custGeom>
            <a:gradFill rotWithShape="1">
              <a:gsLst>
                <a:gs pos="0">
                  <a:srgbClr val="112D4E">
                    <a:alpha val="100000"/>
                  </a:srgbClr>
                </a:gs>
                <a:gs pos="100000">
                  <a:srgbClr val="255389">
                    <a:alpha val="100000"/>
                  </a:srgbClr>
                </a:gs>
              </a:gsLst>
              <a:lin ang="5400000"/>
            </a:gradFill>
            <a:ln w="12700">
              <a:solidFill>
                <a:srgbClr val="000000"/>
              </a:solidFill>
            </a:ln>
          </p:spPr>
        </p:sp>
      </p:grpSp>
      <p:grpSp>
        <p:nvGrpSpPr>
          <p:cNvPr id="6" name="Group 6"/>
          <p:cNvGrpSpPr/>
          <p:nvPr/>
        </p:nvGrpSpPr>
        <p:grpSpPr>
          <a:xfrm rot="-5400000">
            <a:off x="-1421899" y="-4351331"/>
            <a:ext cx="9617076" cy="8264675"/>
            <a:chOff x="0" y="0"/>
            <a:chExt cx="812800" cy="698500"/>
          </a:xfrm>
        </p:grpSpPr>
        <p:sp>
          <p:nvSpPr>
            <p:cNvPr id="7" name="Freeform 7"/>
            <p:cNvSpPr/>
            <p:nvPr/>
          </p:nvSpPr>
          <p:spPr>
            <a:xfrm>
              <a:off x="5565" y="0"/>
              <a:ext cx="801670" cy="698500"/>
            </a:xfrm>
            <a:custGeom>
              <a:avLst/>
              <a:gdLst/>
              <a:ahLst/>
              <a:cxnLst/>
              <a:rect l="l" t="t" r="r" b="b"/>
              <a:pathLst>
                <a:path w="801670" h="698500">
                  <a:moveTo>
                    <a:pt x="792661" y="374299"/>
                  </a:moveTo>
                  <a:lnTo>
                    <a:pt x="618609" y="673451"/>
                  </a:lnTo>
                  <a:cubicBezTo>
                    <a:pt x="609586" y="688959"/>
                    <a:pt x="592997" y="698500"/>
                    <a:pt x="575054" y="698500"/>
                  </a:cubicBezTo>
                  <a:lnTo>
                    <a:pt x="226616" y="698500"/>
                  </a:lnTo>
                  <a:cubicBezTo>
                    <a:pt x="208673" y="698500"/>
                    <a:pt x="192084" y="688959"/>
                    <a:pt x="183061" y="673451"/>
                  </a:cubicBezTo>
                  <a:lnTo>
                    <a:pt x="9009" y="374299"/>
                  </a:lnTo>
                  <a:cubicBezTo>
                    <a:pt x="0" y="358815"/>
                    <a:pt x="0" y="339685"/>
                    <a:pt x="9009" y="324201"/>
                  </a:cubicBezTo>
                  <a:lnTo>
                    <a:pt x="183061" y="25049"/>
                  </a:lnTo>
                  <a:cubicBezTo>
                    <a:pt x="192084" y="9541"/>
                    <a:pt x="208673" y="0"/>
                    <a:pt x="226616" y="0"/>
                  </a:cubicBezTo>
                  <a:lnTo>
                    <a:pt x="575054" y="0"/>
                  </a:lnTo>
                  <a:cubicBezTo>
                    <a:pt x="592997" y="0"/>
                    <a:pt x="609586" y="9541"/>
                    <a:pt x="618609" y="25049"/>
                  </a:cubicBezTo>
                  <a:lnTo>
                    <a:pt x="792661" y="324201"/>
                  </a:lnTo>
                  <a:cubicBezTo>
                    <a:pt x="801670" y="339685"/>
                    <a:pt x="801670" y="358815"/>
                    <a:pt x="792661" y="374299"/>
                  </a:cubicBezTo>
                  <a:close/>
                </a:path>
              </a:pathLst>
            </a:custGeom>
            <a:solidFill>
              <a:srgbClr val="000000">
                <a:alpha val="0"/>
              </a:srgbClr>
            </a:solidFill>
            <a:ln w="66675" cap="rnd">
              <a:solidFill>
                <a:srgbClr val="F4F4F4"/>
              </a:solidFill>
              <a:prstDash val="solid"/>
              <a:round/>
            </a:ln>
          </p:spPr>
        </p:sp>
        <p:sp>
          <p:nvSpPr>
            <p:cNvPr id="8" name="TextBox 8"/>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sp>
        <p:nvSpPr>
          <p:cNvPr id="9" name="Freeform 9"/>
          <p:cNvSpPr/>
          <p:nvPr/>
        </p:nvSpPr>
        <p:spPr>
          <a:xfrm rot="-5400000">
            <a:off x="-188338" y="633728"/>
            <a:ext cx="9778481" cy="8886195"/>
          </a:xfrm>
          <a:custGeom>
            <a:avLst/>
            <a:gdLst/>
            <a:ahLst/>
            <a:cxnLst/>
            <a:rect l="l" t="t" r="r" b="b"/>
            <a:pathLst>
              <a:path w="9778481" h="8886195">
                <a:moveTo>
                  <a:pt x="0" y="0"/>
                </a:moveTo>
                <a:lnTo>
                  <a:pt x="9778481" y="0"/>
                </a:lnTo>
                <a:lnTo>
                  <a:pt x="9778481" y="8886194"/>
                </a:lnTo>
                <a:lnTo>
                  <a:pt x="0" y="8886194"/>
                </a:lnTo>
                <a:lnTo>
                  <a:pt x="0" y="0"/>
                </a:lnTo>
                <a:close/>
              </a:path>
            </a:pathLst>
          </a:custGeom>
          <a:blipFill>
            <a:blip r:embed="rId2"/>
            <a:stretch>
              <a:fillRect/>
            </a:stretch>
          </a:blipFill>
        </p:spPr>
      </p:sp>
      <p:grpSp>
        <p:nvGrpSpPr>
          <p:cNvPr id="10" name="Group 10"/>
          <p:cNvGrpSpPr/>
          <p:nvPr/>
        </p:nvGrpSpPr>
        <p:grpSpPr>
          <a:xfrm>
            <a:off x="-4120744" y="7220467"/>
            <a:ext cx="6750092" cy="7854652"/>
            <a:chOff x="0" y="0"/>
            <a:chExt cx="698500" cy="812800"/>
          </a:xfrm>
        </p:grpSpPr>
        <p:sp>
          <p:nvSpPr>
            <p:cNvPr id="11" name="Freeform 11"/>
            <p:cNvSpPr/>
            <p:nvPr/>
          </p:nvSpPr>
          <p:spPr>
            <a:xfrm>
              <a:off x="0" y="9274"/>
              <a:ext cx="698500" cy="794252"/>
            </a:xfrm>
            <a:custGeom>
              <a:avLst/>
              <a:gdLst/>
              <a:ahLst/>
              <a:cxnLst/>
              <a:rect l="l" t="t" r="r" b="b"/>
              <a:pathLst>
                <a:path w="698500" h="794252">
                  <a:moveTo>
                    <a:pt x="390995" y="15014"/>
                  </a:moveTo>
                  <a:lnTo>
                    <a:pt x="656755" y="169638"/>
                  </a:lnTo>
                  <a:cubicBezTo>
                    <a:pt x="682600" y="184675"/>
                    <a:pt x="698500" y="212321"/>
                    <a:pt x="698500" y="242223"/>
                  </a:cubicBezTo>
                  <a:lnTo>
                    <a:pt x="698500" y="552029"/>
                  </a:lnTo>
                  <a:cubicBezTo>
                    <a:pt x="698500" y="581931"/>
                    <a:pt x="682600" y="609577"/>
                    <a:pt x="656755" y="624614"/>
                  </a:cubicBezTo>
                  <a:lnTo>
                    <a:pt x="390995" y="779238"/>
                  </a:lnTo>
                  <a:cubicBezTo>
                    <a:pt x="365190" y="794252"/>
                    <a:pt x="333310" y="794252"/>
                    <a:pt x="307505" y="779238"/>
                  </a:cubicBezTo>
                  <a:lnTo>
                    <a:pt x="41745" y="624614"/>
                  </a:lnTo>
                  <a:cubicBezTo>
                    <a:pt x="15900" y="609577"/>
                    <a:pt x="0" y="581931"/>
                    <a:pt x="0" y="552029"/>
                  </a:cubicBezTo>
                  <a:lnTo>
                    <a:pt x="0" y="242223"/>
                  </a:lnTo>
                  <a:cubicBezTo>
                    <a:pt x="0" y="212321"/>
                    <a:pt x="15900" y="184675"/>
                    <a:pt x="41745" y="169638"/>
                  </a:cubicBezTo>
                  <a:lnTo>
                    <a:pt x="307505" y="15014"/>
                  </a:lnTo>
                  <a:cubicBezTo>
                    <a:pt x="333310" y="0"/>
                    <a:pt x="365190" y="0"/>
                    <a:pt x="390995" y="15014"/>
                  </a:cubicBezTo>
                  <a:close/>
                </a:path>
              </a:pathLst>
            </a:custGeom>
            <a:gradFill rotWithShape="1">
              <a:gsLst>
                <a:gs pos="0">
                  <a:srgbClr val="3183ED">
                    <a:alpha val="100000"/>
                  </a:srgbClr>
                </a:gs>
                <a:gs pos="100000">
                  <a:srgbClr val="56CCF2">
                    <a:alpha val="100000"/>
                  </a:srgbClr>
                </a:gs>
              </a:gsLst>
              <a:lin ang="5400000"/>
            </a:gradFill>
            <a:ln w="952500" cap="rnd">
              <a:solidFill>
                <a:srgbClr val="FFFFFF"/>
              </a:solidFill>
              <a:prstDash val="solid"/>
              <a:round/>
            </a:ln>
          </p:spPr>
        </p:sp>
        <p:sp>
          <p:nvSpPr>
            <p:cNvPr id="12" name="TextBox 12"/>
            <p:cNvSpPr txBox="1"/>
            <p:nvPr/>
          </p:nvSpPr>
          <p:spPr>
            <a:xfrm>
              <a:off x="0" y="101600"/>
              <a:ext cx="698500" cy="571500"/>
            </a:xfrm>
            <a:prstGeom prst="rect">
              <a:avLst/>
            </a:prstGeom>
          </p:spPr>
          <p:txBody>
            <a:bodyPr lIns="50800" tIns="50800" rIns="50800" bIns="50800" rtlCol="0" anchor="ctr"/>
            <a:lstStyle/>
            <a:p>
              <a:pPr algn="ctr">
                <a:lnSpc>
                  <a:spcPts val="2659"/>
                </a:lnSpc>
              </a:pPr>
              <a:endParaRPr/>
            </a:p>
          </p:txBody>
        </p:sp>
      </p:grpSp>
      <p:grpSp>
        <p:nvGrpSpPr>
          <p:cNvPr id="13" name="Group 13"/>
          <p:cNvGrpSpPr/>
          <p:nvPr/>
        </p:nvGrpSpPr>
        <p:grpSpPr>
          <a:xfrm>
            <a:off x="1209062" y="958691"/>
            <a:ext cx="7497828" cy="8724745"/>
            <a:chOff x="0" y="0"/>
            <a:chExt cx="698500" cy="812800"/>
          </a:xfrm>
        </p:grpSpPr>
        <p:sp>
          <p:nvSpPr>
            <p:cNvPr id="14" name="Freeform 14"/>
            <p:cNvSpPr/>
            <p:nvPr/>
          </p:nvSpPr>
          <p:spPr>
            <a:xfrm>
              <a:off x="0" y="7157"/>
              <a:ext cx="698500" cy="798487"/>
            </a:xfrm>
            <a:custGeom>
              <a:avLst/>
              <a:gdLst/>
              <a:ahLst/>
              <a:cxnLst/>
              <a:rect l="l" t="t" r="r" b="b"/>
              <a:pathLst>
                <a:path w="698500" h="798487">
                  <a:moveTo>
                    <a:pt x="381463" y="11585"/>
                  </a:moveTo>
                  <a:lnTo>
                    <a:pt x="666287" y="177301"/>
                  </a:lnTo>
                  <a:cubicBezTo>
                    <a:pt x="686231" y="188904"/>
                    <a:pt x="698500" y="210238"/>
                    <a:pt x="698500" y="233312"/>
                  </a:cubicBezTo>
                  <a:lnTo>
                    <a:pt x="698500" y="565174"/>
                  </a:lnTo>
                  <a:cubicBezTo>
                    <a:pt x="698500" y="588248"/>
                    <a:pt x="686231" y="609582"/>
                    <a:pt x="666287" y="621185"/>
                  </a:cubicBezTo>
                  <a:lnTo>
                    <a:pt x="381463" y="786901"/>
                  </a:lnTo>
                  <a:cubicBezTo>
                    <a:pt x="361550" y="798486"/>
                    <a:pt x="336950" y="798486"/>
                    <a:pt x="317037" y="786901"/>
                  </a:cubicBezTo>
                  <a:lnTo>
                    <a:pt x="32213" y="621185"/>
                  </a:lnTo>
                  <a:cubicBezTo>
                    <a:pt x="12269" y="609582"/>
                    <a:pt x="0" y="588248"/>
                    <a:pt x="0" y="565174"/>
                  </a:cubicBezTo>
                  <a:lnTo>
                    <a:pt x="0" y="233312"/>
                  </a:lnTo>
                  <a:cubicBezTo>
                    <a:pt x="0" y="210238"/>
                    <a:pt x="12269" y="188904"/>
                    <a:pt x="32213" y="177301"/>
                  </a:cubicBezTo>
                  <a:lnTo>
                    <a:pt x="317037" y="11585"/>
                  </a:lnTo>
                  <a:cubicBezTo>
                    <a:pt x="336950" y="0"/>
                    <a:pt x="361550" y="0"/>
                    <a:pt x="381463" y="11585"/>
                  </a:cubicBezTo>
                  <a:close/>
                </a:path>
              </a:pathLst>
            </a:custGeom>
            <a:gradFill rotWithShape="1">
              <a:gsLst>
                <a:gs pos="0">
                  <a:srgbClr val="3183ED">
                    <a:alpha val="100000"/>
                  </a:srgbClr>
                </a:gs>
                <a:gs pos="100000">
                  <a:srgbClr val="56CCF2">
                    <a:alpha val="100000"/>
                  </a:srgbClr>
                </a:gs>
              </a:gsLst>
              <a:lin ang="5400000"/>
            </a:gradFill>
            <a:ln w="12700">
              <a:solidFill>
                <a:srgbClr val="000000"/>
              </a:solidFill>
            </a:ln>
          </p:spPr>
        </p:sp>
      </p:grpSp>
      <p:grpSp>
        <p:nvGrpSpPr>
          <p:cNvPr id="15" name="Group 15"/>
          <p:cNvGrpSpPr/>
          <p:nvPr/>
        </p:nvGrpSpPr>
        <p:grpSpPr>
          <a:xfrm>
            <a:off x="1611725" y="1427245"/>
            <a:ext cx="6692501" cy="7787638"/>
            <a:chOff x="0" y="0"/>
            <a:chExt cx="698500" cy="812800"/>
          </a:xfrm>
        </p:grpSpPr>
        <p:sp>
          <p:nvSpPr>
            <p:cNvPr id="16" name="Freeform 16"/>
            <p:cNvSpPr/>
            <p:nvPr/>
          </p:nvSpPr>
          <p:spPr>
            <a:xfrm>
              <a:off x="0" y="8018"/>
              <a:ext cx="698500" cy="796765"/>
            </a:xfrm>
            <a:custGeom>
              <a:avLst/>
              <a:gdLst/>
              <a:ahLst/>
              <a:cxnLst/>
              <a:rect l="l" t="t" r="r" b="b"/>
              <a:pathLst>
                <a:path w="698500" h="796765">
                  <a:moveTo>
                    <a:pt x="385340" y="12980"/>
                  </a:moveTo>
                  <a:lnTo>
                    <a:pt x="662410" y="174184"/>
                  </a:lnTo>
                  <a:cubicBezTo>
                    <a:pt x="684754" y="187184"/>
                    <a:pt x="698500" y="211085"/>
                    <a:pt x="698500" y="236935"/>
                  </a:cubicBezTo>
                  <a:lnTo>
                    <a:pt x="698500" y="559829"/>
                  </a:lnTo>
                  <a:cubicBezTo>
                    <a:pt x="698500" y="585679"/>
                    <a:pt x="684754" y="609580"/>
                    <a:pt x="662410" y="622580"/>
                  </a:cubicBezTo>
                  <a:lnTo>
                    <a:pt x="385340" y="783784"/>
                  </a:lnTo>
                  <a:cubicBezTo>
                    <a:pt x="363030" y="796764"/>
                    <a:pt x="335470" y="796764"/>
                    <a:pt x="313160" y="783784"/>
                  </a:cubicBezTo>
                  <a:lnTo>
                    <a:pt x="36090" y="622580"/>
                  </a:lnTo>
                  <a:cubicBezTo>
                    <a:pt x="13746" y="609580"/>
                    <a:pt x="0" y="585679"/>
                    <a:pt x="0" y="559829"/>
                  </a:cubicBezTo>
                  <a:lnTo>
                    <a:pt x="0" y="236935"/>
                  </a:lnTo>
                  <a:cubicBezTo>
                    <a:pt x="0" y="211085"/>
                    <a:pt x="13746" y="187184"/>
                    <a:pt x="36090" y="174184"/>
                  </a:cubicBezTo>
                  <a:lnTo>
                    <a:pt x="313160" y="12980"/>
                  </a:lnTo>
                  <a:cubicBezTo>
                    <a:pt x="335470" y="0"/>
                    <a:pt x="363030" y="0"/>
                    <a:pt x="385340" y="12980"/>
                  </a:cubicBezTo>
                  <a:close/>
                </a:path>
              </a:pathLst>
            </a:custGeom>
            <a:blipFill>
              <a:blip r:embed="rId3"/>
              <a:stretch>
                <a:fillRect l="-36365" r="-36365"/>
              </a:stretch>
            </a:blipFill>
          </p:spPr>
        </p:sp>
      </p:grpSp>
      <p:grpSp>
        <p:nvGrpSpPr>
          <p:cNvPr id="17" name="Group 17"/>
          <p:cNvGrpSpPr/>
          <p:nvPr/>
        </p:nvGrpSpPr>
        <p:grpSpPr>
          <a:xfrm rot="-5400000">
            <a:off x="7518976" y="8627532"/>
            <a:ext cx="1084133" cy="1261537"/>
            <a:chOff x="0" y="0"/>
            <a:chExt cx="698500" cy="812800"/>
          </a:xfrm>
        </p:grpSpPr>
        <p:sp>
          <p:nvSpPr>
            <p:cNvPr id="18" name="Freeform 18"/>
            <p:cNvSpPr/>
            <p:nvPr/>
          </p:nvSpPr>
          <p:spPr>
            <a:xfrm>
              <a:off x="0" y="12963"/>
              <a:ext cx="698500" cy="786874"/>
            </a:xfrm>
            <a:custGeom>
              <a:avLst/>
              <a:gdLst/>
              <a:ahLst/>
              <a:cxnLst/>
              <a:rect l="l" t="t" r="r" b="b"/>
              <a:pathLst>
                <a:path w="698500" h="786874">
                  <a:moveTo>
                    <a:pt x="407599" y="20985"/>
                  </a:moveTo>
                  <a:lnTo>
                    <a:pt x="640151" y="156289"/>
                  </a:lnTo>
                  <a:cubicBezTo>
                    <a:pt x="676276" y="177307"/>
                    <a:pt x="698500" y="215949"/>
                    <a:pt x="698500" y="257743"/>
                  </a:cubicBezTo>
                  <a:lnTo>
                    <a:pt x="698500" y="529131"/>
                  </a:lnTo>
                  <a:cubicBezTo>
                    <a:pt x="698500" y="570925"/>
                    <a:pt x="676276" y="609567"/>
                    <a:pt x="640151" y="630585"/>
                  </a:cubicBezTo>
                  <a:lnTo>
                    <a:pt x="407599" y="765889"/>
                  </a:lnTo>
                  <a:cubicBezTo>
                    <a:pt x="371530" y="786874"/>
                    <a:pt x="326970" y="786874"/>
                    <a:pt x="290901" y="765889"/>
                  </a:cubicBezTo>
                  <a:lnTo>
                    <a:pt x="58349" y="630585"/>
                  </a:lnTo>
                  <a:cubicBezTo>
                    <a:pt x="22224" y="609567"/>
                    <a:pt x="0" y="570925"/>
                    <a:pt x="0" y="529131"/>
                  </a:cubicBezTo>
                  <a:lnTo>
                    <a:pt x="0" y="257743"/>
                  </a:lnTo>
                  <a:cubicBezTo>
                    <a:pt x="0" y="215949"/>
                    <a:pt x="22224" y="177307"/>
                    <a:pt x="58349" y="156289"/>
                  </a:cubicBezTo>
                  <a:lnTo>
                    <a:pt x="290901" y="20985"/>
                  </a:lnTo>
                  <a:cubicBezTo>
                    <a:pt x="326970" y="0"/>
                    <a:pt x="371530" y="0"/>
                    <a:pt x="407599" y="20985"/>
                  </a:cubicBezTo>
                  <a:close/>
                </a:path>
              </a:pathLst>
            </a:custGeom>
            <a:solidFill>
              <a:srgbClr val="000000">
                <a:alpha val="0"/>
              </a:srgbClr>
            </a:solidFill>
            <a:ln w="114300" cap="sq">
              <a:gradFill>
                <a:gsLst>
                  <a:gs pos="0">
                    <a:srgbClr val="FFB613">
                      <a:alpha val="100000"/>
                    </a:srgbClr>
                  </a:gs>
                  <a:gs pos="100000">
                    <a:srgbClr val="FFE42F">
                      <a:alpha val="100000"/>
                    </a:srgbClr>
                  </a:gs>
                </a:gsLst>
                <a:lin ang="5400000"/>
              </a:gradFill>
              <a:prstDash val="solid"/>
              <a:miter/>
            </a:ln>
          </p:spPr>
        </p:sp>
        <p:sp>
          <p:nvSpPr>
            <p:cNvPr id="19" name="TextBox 19"/>
            <p:cNvSpPr txBox="1"/>
            <p:nvPr/>
          </p:nvSpPr>
          <p:spPr>
            <a:xfrm>
              <a:off x="0" y="101600"/>
              <a:ext cx="698500" cy="571500"/>
            </a:xfrm>
            <a:prstGeom prst="rect">
              <a:avLst/>
            </a:prstGeom>
          </p:spPr>
          <p:txBody>
            <a:bodyPr lIns="50800" tIns="50800" rIns="50800" bIns="50800" rtlCol="0" anchor="ctr"/>
            <a:lstStyle/>
            <a:p>
              <a:pPr algn="ctr">
                <a:lnSpc>
                  <a:spcPts val="2659"/>
                </a:lnSpc>
              </a:pPr>
              <a:endParaRPr/>
            </a:p>
          </p:txBody>
        </p:sp>
      </p:grpSp>
      <p:grpSp>
        <p:nvGrpSpPr>
          <p:cNvPr id="20" name="Group 20"/>
          <p:cNvGrpSpPr/>
          <p:nvPr/>
        </p:nvGrpSpPr>
        <p:grpSpPr>
          <a:xfrm rot="-5400000">
            <a:off x="7697306" y="8835043"/>
            <a:ext cx="727472" cy="846513"/>
            <a:chOff x="0" y="0"/>
            <a:chExt cx="698500" cy="812800"/>
          </a:xfrm>
        </p:grpSpPr>
        <p:sp>
          <p:nvSpPr>
            <p:cNvPr id="21" name="Freeform 21"/>
            <p:cNvSpPr/>
            <p:nvPr/>
          </p:nvSpPr>
          <p:spPr>
            <a:xfrm>
              <a:off x="0" y="3512"/>
              <a:ext cx="698500" cy="805775"/>
            </a:xfrm>
            <a:custGeom>
              <a:avLst/>
              <a:gdLst/>
              <a:ahLst/>
              <a:cxnLst/>
              <a:rect l="l" t="t" r="r" b="b"/>
              <a:pathLst>
                <a:path w="698500" h="805775">
                  <a:moveTo>
                    <a:pt x="365060" y="5687"/>
                  </a:moveTo>
                  <a:lnTo>
                    <a:pt x="682690" y="190489"/>
                  </a:lnTo>
                  <a:cubicBezTo>
                    <a:pt x="692478" y="196184"/>
                    <a:pt x="698500" y="206655"/>
                    <a:pt x="698500" y="217979"/>
                  </a:cubicBezTo>
                  <a:lnTo>
                    <a:pt x="698500" y="587797"/>
                  </a:lnTo>
                  <a:cubicBezTo>
                    <a:pt x="698500" y="599121"/>
                    <a:pt x="692478" y="609592"/>
                    <a:pt x="682690" y="615287"/>
                  </a:cubicBezTo>
                  <a:lnTo>
                    <a:pt x="365060" y="800089"/>
                  </a:lnTo>
                  <a:cubicBezTo>
                    <a:pt x="355287" y="805776"/>
                    <a:pt x="343213" y="805776"/>
                    <a:pt x="333440" y="800089"/>
                  </a:cubicBezTo>
                  <a:lnTo>
                    <a:pt x="15810" y="615287"/>
                  </a:lnTo>
                  <a:cubicBezTo>
                    <a:pt x="6022" y="609592"/>
                    <a:pt x="0" y="599121"/>
                    <a:pt x="0" y="587797"/>
                  </a:cubicBezTo>
                  <a:lnTo>
                    <a:pt x="0" y="217979"/>
                  </a:lnTo>
                  <a:cubicBezTo>
                    <a:pt x="0" y="206655"/>
                    <a:pt x="6022" y="196184"/>
                    <a:pt x="15810" y="190489"/>
                  </a:cubicBezTo>
                  <a:lnTo>
                    <a:pt x="333440" y="5687"/>
                  </a:lnTo>
                  <a:cubicBezTo>
                    <a:pt x="343213" y="0"/>
                    <a:pt x="355287" y="0"/>
                    <a:pt x="365060" y="5687"/>
                  </a:cubicBezTo>
                  <a:close/>
                </a:path>
              </a:pathLst>
            </a:custGeom>
            <a:gradFill rotWithShape="1">
              <a:gsLst>
                <a:gs pos="0">
                  <a:srgbClr val="FFB613">
                    <a:alpha val="100000"/>
                  </a:srgbClr>
                </a:gs>
                <a:gs pos="100000">
                  <a:srgbClr val="FFE42F">
                    <a:alpha val="100000"/>
                  </a:srgbClr>
                </a:gs>
              </a:gsLst>
              <a:lin ang="5400000"/>
            </a:gradFill>
            <a:ln cap="sq">
              <a:noFill/>
              <a:prstDash val="solid"/>
              <a:miter/>
            </a:ln>
          </p:spPr>
        </p:sp>
        <p:sp>
          <p:nvSpPr>
            <p:cNvPr id="22" name="TextBox 22"/>
            <p:cNvSpPr txBox="1"/>
            <p:nvPr/>
          </p:nvSpPr>
          <p:spPr>
            <a:xfrm>
              <a:off x="0" y="101600"/>
              <a:ext cx="698500" cy="571500"/>
            </a:xfrm>
            <a:prstGeom prst="rect">
              <a:avLst/>
            </a:prstGeom>
          </p:spPr>
          <p:txBody>
            <a:bodyPr lIns="50800" tIns="50800" rIns="50800" bIns="50800" rtlCol="0" anchor="ctr"/>
            <a:lstStyle/>
            <a:p>
              <a:pPr algn="ctr">
                <a:lnSpc>
                  <a:spcPts val="2659"/>
                </a:lnSpc>
              </a:pPr>
              <a:endParaRPr/>
            </a:p>
          </p:txBody>
        </p:sp>
      </p:grpSp>
      <p:grpSp>
        <p:nvGrpSpPr>
          <p:cNvPr id="23" name="Group 23"/>
          <p:cNvGrpSpPr/>
          <p:nvPr/>
        </p:nvGrpSpPr>
        <p:grpSpPr>
          <a:xfrm rot="-5400000">
            <a:off x="1252837" y="635410"/>
            <a:ext cx="1084133" cy="1261537"/>
            <a:chOff x="0" y="0"/>
            <a:chExt cx="698500" cy="812800"/>
          </a:xfrm>
        </p:grpSpPr>
        <p:sp>
          <p:nvSpPr>
            <p:cNvPr id="24" name="Freeform 24"/>
            <p:cNvSpPr/>
            <p:nvPr/>
          </p:nvSpPr>
          <p:spPr>
            <a:xfrm>
              <a:off x="0" y="12963"/>
              <a:ext cx="698500" cy="786874"/>
            </a:xfrm>
            <a:custGeom>
              <a:avLst/>
              <a:gdLst/>
              <a:ahLst/>
              <a:cxnLst/>
              <a:rect l="l" t="t" r="r" b="b"/>
              <a:pathLst>
                <a:path w="698500" h="786874">
                  <a:moveTo>
                    <a:pt x="407599" y="20985"/>
                  </a:moveTo>
                  <a:lnTo>
                    <a:pt x="640151" y="156289"/>
                  </a:lnTo>
                  <a:cubicBezTo>
                    <a:pt x="676276" y="177307"/>
                    <a:pt x="698500" y="215949"/>
                    <a:pt x="698500" y="257743"/>
                  </a:cubicBezTo>
                  <a:lnTo>
                    <a:pt x="698500" y="529131"/>
                  </a:lnTo>
                  <a:cubicBezTo>
                    <a:pt x="698500" y="570925"/>
                    <a:pt x="676276" y="609567"/>
                    <a:pt x="640151" y="630585"/>
                  </a:cubicBezTo>
                  <a:lnTo>
                    <a:pt x="407599" y="765889"/>
                  </a:lnTo>
                  <a:cubicBezTo>
                    <a:pt x="371530" y="786874"/>
                    <a:pt x="326970" y="786874"/>
                    <a:pt x="290901" y="765889"/>
                  </a:cubicBezTo>
                  <a:lnTo>
                    <a:pt x="58349" y="630585"/>
                  </a:lnTo>
                  <a:cubicBezTo>
                    <a:pt x="22224" y="609567"/>
                    <a:pt x="0" y="570925"/>
                    <a:pt x="0" y="529131"/>
                  </a:cubicBezTo>
                  <a:lnTo>
                    <a:pt x="0" y="257743"/>
                  </a:lnTo>
                  <a:cubicBezTo>
                    <a:pt x="0" y="215949"/>
                    <a:pt x="22224" y="177307"/>
                    <a:pt x="58349" y="156289"/>
                  </a:cubicBezTo>
                  <a:lnTo>
                    <a:pt x="290901" y="20985"/>
                  </a:lnTo>
                  <a:cubicBezTo>
                    <a:pt x="326970" y="0"/>
                    <a:pt x="371530" y="0"/>
                    <a:pt x="407599" y="20985"/>
                  </a:cubicBezTo>
                  <a:close/>
                </a:path>
              </a:pathLst>
            </a:custGeom>
            <a:solidFill>
              <a:srgbClr val="000000">
                <a:alpha val="0"/>
              </a:srgbClr>
            </a:solidFill>
            <a:ln w="114300" cap="sq">
              <a:gradFill>
                <a:gsLst>
                  <a:gs pos="0">
                    <a:srgbClr val="FFB613">
                      <a:alpha val="100000"/>
                    </a:srgbClr>
                  </a:gs>
                  <a:gs pos="100000">
                    <a:srgbClr val="FFE42F">
                      <a:alpha val="100000"/>
                    </a:srgbClr>
                  </a:gs>
                </a:gsLst>
                <a:lin ang="5400000"/>
              </a:gradFill>
              <a:prstDash val="solid"/>
              <a:miter/>
            </a:ln>
          </p:spPr>
        </p:sp>
        <p:sp>
          <p:nvSpPr>
            <p:cNvPr id="25" name="TextBox 25"/>
            <p:cNvSpPr txBox="1"/>
            <p:nvPr/>
          </p:nvSpPr>
          <p:spPr>
            <a:xfrm>
              <a:off x="0" y="101600"/>
              <a:ext cx="698500" cy="571500"/>
            </a:xfrm>
            <a:prstGeom prst="rect">
              <a:avLst/>
            </a:prstGeom>
          </p:spPr>
          <p:txBody>
            <a:bodyPr lIns="50800" tIns="50800" rIns="50800" bIns="50800" rtlCol="0" anchor="ctr"/>
            <a:lstStyle/>
            <a:p>
              <a:pPr algn="ctr">
                <a:lnSpc>
                  <a:spcPts val="2659"/>
                </a:lnSpc>
              </a:pPr>
              <a:endParaRPr/>
            </a:p>
          </p:txBody>
        </p:sp>
      </p:grpSp>
      <p:grpSp>
        <p:nvGrpSpPr>
          <p:cNvPr id="26" name="Group 26"/>
          <p:cNvGrpSpPr/>
          <p:nvPr/>
        </p:nvGrpSpPr>
        <p:grpSpPr>
          <a:xfrm rot="-5400000">
            <a:off x="1431168" y="842922"/>
            <a:ext cx="727472" cy="846513"/>
            <a:chOff x="0" y="0"/>
            <a:chExt cx="698500" cy="812800"/>
          </a:xfrm>
        </p:grpSpPr>
        <p:sp>
          <p:nvSpPr>
            <p:cNvPr id="27" name="Freeform 27"/>
            <p:cNvSpPr/>
            <p:nvPr/>
          </p:nvSpPr>
          <p:spPr>
            <a:xfrm>
              <a:off x="0" y="3512"/>
              <a:ext cx="698500" cy="805775"/>
            </a:xfrm>
            <a:custGeom>
              <a:avLst/>
              <a:gdLst/>
              <a:ahLst/>
              <a:cxnLst/>
              <a:rect l="l" t="t" r="r" b="b"/>
              <a:pathLst>
                <a:path w="698500" h="805775">
                  <a:moveTo>
                    <a:pt x="365060" y="5687"/>
                  </a:moveTo>
                  <a:lnTo>
                    <a:pt x="682690" y="190489"/>
                  </a:lnTo>
                  <a:cubicBezTo>
                    <a:pt x="692478" y="196184"/>
                    <a:pt x="698500" y="206655"/>
                    <a:pt x="698500" y="217979"/>
                  </a:cubicBezTo>
                  <a:lnTo>
                    <a:pt x="698500" y="587797"/>
                  </a:lnTo>
                  <a:cubicBezTo>
                    <a:pt x="698500" y="599121"/>
                    <a:pt x="692478" y="609592"/>
                    <a:pt x="682690" y="615287"/>
                  </a:cubicBezTo>
                  <a:lnTo>
                    <a:pt x="365060" y="800089"/>
                  </a:lnTo>
                  <a:cubicBezTo>
                    <a:pt x="355287" y="805776"/>
                    <a:pt x="343213" y="805776"/>
                    <a:pt x="333440" y="800089"/>
                  </a:cubicBezTo>
                  <a:lnTo>
                    <a:pt x="15810" y="615287"/>
                  </a:lnTo>
                  <a:cubicBezTo>
                    <a:pt x="6022" y="609592"/>
                    <a:pt x="0" y="599121"/>
                    <a:pt x="0" y="587797"/>
                  </a:cubicBezTo>
                  <a:lnTo>
                    <a:pt x="0" y="217979"/>
                  </a:lnTo>
                  <a:cubicBezTo>
                    <a:pt x="0" y="206655"/>
                    <a:pt x="6022" y="196184"/>
                    <a:pt x="15810" y="190489"/>
                  </a:cubicBezTo>
                  <a:lnTo>
                    <a:pt x="333440" y="5687"/>
                  </a:lnTo>
                  <a:cubicBezTo>
                    <a:pt x="343213" y="0"/>
                    <a:pt x="355287" y="0"/>
                    <a:pt x="365060" y="5687"/>
                  </a:cubicBezTo>
                  <a:close/>
                </a:path>
              </a:pathLst>
            </a:custGeom>
            <a:gradFill rotWithShape="1">
              <a:gsLst>
                <a:gs pos="0">
                  <a:srgbClr val="FFB613">
                    <a:alpha val="100000"/>
                  </a:srgbClr>
                </a:gs>
                <a:gs pos="100000">
                  <a:srgbClr val="FFE42F">
                    <a:alpha val="100000"/>
                  </a:srgbClr>
                </a:gs>
              </a:gsLst>
              <a:lin ang="5400000"/>
            </a:gradFill>
            <a:ln cap="sq">
              <a:noFill/>
              <a:prstDash val="solid"/>
              <a:miter/>
            </a:ln>
          </p:spPr>
        </p:sp>
        <p:sp>
          <p:nvSpPr>
            <p:cNvPr id="28" name="TextBox 28"/>
            <p:cNvSpPr txBox="1"/>
            <p:nvPr/>
          </p:nvSpPr>
          <p:spPr>
            <a:xfrm>
              <a:off x="0" y="101600"/>
              <a:ext cx="698500" cy="571500"/>
            </a:xfrm>
            <a:prstGeom prst="rect">
              <a:avLst/>
            </a:prstGeom>
          </p:spPr>
          <p:txBody>
            <a:bodyPr lIns="50800" tIns="50800" rIns="50800" bIns="50800" rtlCol="0" anchor="ctr"/>
            <a:lstStyle/>
            <a:p>
              <a:pPr algn="ctr">
                <a:lnSpc>
                  <a:spcPts val="2659"/>
                </a:lnSpc>
              </a:pPr>
              <a:endParaRPr/>
            </a:p>
          </p:txBody>
        </p:sp>
      </p:grpSp>
      <p:sp>
        <p:nvSpPr>
          <p:cNvPr id="29" name="TextBox 29"/>
          <p:cNvSpPr txBox="1"/>
          <p:nvPr/>
        </p:nvSpPr>
        <p:spPr>
          <a:xfrm>
            <a:off x="9744520" y="2341268"/>
            <a:ext cx="7083625" cy="2479471"/>
          </a:xfrm>
          <a:prstGeom prst="rect">
            <a:avLst/>
          </a:prstGeom>
        </p:spPr>
        <p:txBody>
          <a:bodyPr lIns="0" tIns="0" rIns="0" bIns="0" rtlCol="0" anchor="t">
            <a:spAutoFit/>
          </a:bodyPr>
          <a:lstStyle/>
          <a:p>
            <a:pPr marL="0" lvl="0" indent="0" algn="l">
              <a:lnSpc>
                <a:spcPts val="9660"/>
              </a:lnSpc>
            </a:pPr>
            <a:r>
              <a:rPr lang="en-US" sz="8944" spc="-223">
                <a:solidFill>
                  <a:srgbClr val="112D4E"/>
                </a:solidFill>
                <a:latin typeface="Barlow Bold"/>
                <a:ea typeface="Barlow Bold"/>
                <a:cs typeface="Barlow Bold"/>
                <a:sym typeface="Barlow Bold"/>
              </a:rPr>
              <a:t>Tujuan Pembelajaran</a:t>
            </a:r>
          </a:p>
        </p:txBody>
      </p:sp>
      <p:sp>
        <p:nvSpPr>
          <p:cNvPr id="30" name="TextBox 30"/>
          <p:cNvSpPr txBox="1"/>
          <p:nvPr/>
        </p:nvSpPr>
        <p:spPr>
          <a:xfrm>
            <a:off x="9744520" y="5109674"/>
            <a:ext cx="7671252" cy="5269841"/>
          </a:xfrm>
          <a:prstGeom prst="rect">
            <a:avLst/>
          </a:prstGeom>
        </p:spPr>
        <p:txBody>
          <a:bodyPr lIns="0" tIns="0" rIns="0" bIns="0" rtlCol="0" anchor="t">
            <a:spAutoFit/>
          </a:bodyPr>
          <a:lstStyle/>
          <a:p>
            <a:pPr marL="514350" indent="-514350" algn="just">
              <a:lnSpc>
                <a:spcPts val="4654"/>
              </a:lnSpc>
              <a:buFont typeface="+mj-lt"/>
              <a:buAutoNum type="arabicPeriod"/>
            </a:pPr>
            <a:r>
              <a:rPr lang="en-US" sz="2945" spc="-55" dirty="0" err="1">
                <a:solidFill>
                  <a:srgbClr val="000000"/>
                </a:solidFill>
                <a:latin typeface="Clear Sans"/>
                <a:ea typeface="Clear Sans"/>
                <a:cs typeface="Clear Sans"/>
                <a:sym typeface="Clear Sans"/>
              </a:rPr>
              <a:t>Menjelaskan</a:t>
            </a:r>
            <a:r>
              <a:rPr lang="en-US" sz="2945" spc="-55" dirty="0">
                <a:solidFill>
                  <a:srgbClr val="000000"/>
                </a:solidFill>
                <a:latin typeface="Clear Sans"/>
                <a:ea typeface="Clear Sans"/>
                <a:cs typeface="Clear Sans"/>
                <a:sym typeface="Clear Sans"/>
              </a:rPr>
              <a:t> </a:t>
            </a:r>
            <a:r>
              <a:rPr lang="en-US" sz="2945" spc="-55" dirty="0" err="1">
                <a:solidFill>
                  <a:srgbClr val="000000"/>
                </a:solidFill>
                <a:latin typeface="Clear Sans"/>
                <a:ea typeface="Clear Sans"/>
                <a:cs typeface="Clear Sans"/>
                <a:sym typeface="Clear Sans"/>
              </a:rPr>
              <a:t>pengertian</a:t>
            </a:r>
            <a:r>
              <a:rPr lang="en-US" sz="2945" spc="-55" dirty="0">
                <a:solidFill>
                  <a:srgbClr val="000000"/>
                </a:solidFill>
                <a:latin typeface="Clear Sans"/>
                <a:ea typeface="Clear Sans"/>
                <a:cs typeface="Clear Sans"/>
                <a:sym typeface="Clear Sans"/>
              </a:rPr>
              <a:t> dan </a:t>
            </a:r>
            <a:r>
              <a:rPr lang="en-US" sz="2945" spc="-55" dirty="0" err="1">
                <a:solidFill>
                  <a:srgbClr val="000000"/>
                </a:solidFill>
                <a:latin typeface="Clear Sans"/>
                <a:ea typeface="Clear Sans"/>
                <a:cs typeface="Clear Sans"/>
                <a:sym typeface="Clear Sans"/>
              </a:rPr>
              <a:t>kategori</a:t>
            </a:r>
            <a:r>
              <a:rPr lang="en-US" sz="2945" spc="-55" dirty="0">
                <a:solidFill>
                  <a:srgbClr val="000000"/>
                </a:solidFill>
                <a:latin typeface="Clear Sans"/>
                <a:ea typeface="Clear Sans"/>
                <a:cs typeface="Clear Sans"/>
                <a:sym typeface="Clear Sans"/>
              </a:rPr>
              <a:t> e-bisnis</a:t>
            </a:r>
          </a:p>
          <a:p>
            <a:pPr marL="514350" indent="-514350" algn="just">
              <a:lnSpc>
                <a:spcPts val="4654"/>
              </a:lnSpc>
              <a:buFont typeface="+mj-lt"/>
              <a:buAutoNum type="arabicPeriod"/>
            </a:pPr>
            <a:r>
              <a:rPr lang="en-US" sz="2945" spc="-55" dirty="0" err="1">
                <a:solidFill>
                  <a:srgbClr val="000000"/>
                </a:solidFill>
                <a:latin typeface="Clear Sans"/>
                <a:ea typeface="Clear Sans"/>
                <a:cs typeface="Clear Sans"/>
                <a:sym typeface="Clear Sans"/>
              </a:rPr>
              <a:t>Menjelaskan</a:t>
            </a:r>
            <a:r>
              <a:rPr lang="en-US" sz="2945" spc="-55" dirty="0">
                <a:solidFill>
                  <a:srgbClr val="000000"/>
                </a:solidFill>
                <a:latin typeface="Clear Sans"/>
                <a:ea typeface="Clear Sans"/>
                <a:cs typeface="Clear Sans"/>
                <a:sym typeface="Clear Sans"/>
              </a:rPr>
              <a:t> </a:t>
            </a:r>
            <a:r>
              <a:rPr lang="en-US" sz="2945" spc="-55" dirty="0" err="1">
                <a:solidFill>
                  <a:srgbClr val="000000"/>
                </a:solidFill>
                <a:latin typeface="Clear Sans"/>
                <a:ea typeface="Clear Sans"/>
                <a:cs typeface="Clear Sans"/>
                <a:sym typeface="Clear Sans"/>
              </a:rPr>
              <a:t>implementasi</a:t>
            </a:r>
            <a:r>
              <a:rPr lang="en-US" sz="2945" spc="-55" dirty="0">
                <a:solidFill>
                  <a:srgbClr val="000000"/>
                </a:solidFill>
                <a:latin typeface="Clear Sans"/>
                <a:ea typeface="Clear Sans"/>
                <a:cs typeface="Clear Sans"/>
                <a:sym typeface="Clear Sans"/>
              </a:rPr>
              <a:t> </a:t>
            </a:r>
            <a:r>
              <a:rPr lang="en-US" sz="2945" spc="-55" dirty="0" err="1">
                <a:solidFill>
                  <a:srgbClr val="000000"/>
                </a:solidFill>
                <a:latin typeface="Clear Sans"/>
                <a:ea typeface="Clear Sans"/>
                <a:cs typeface="Clear Sans"/>
                <a:sym typeface="Clear Sans"/>
              </a:rPr>
              <a:t>danmanfaat</a:t>
            </a:r>
            <a:r>
              <a:rPr lang="en-US" sz="2945" spc="-55" dirty="0">
                <a:solidFill>
                  <a:srgbClr val="000000"/>
                </a:solidFill>
                <a:latin typeface="Clear Sans"/>
                <a:ea typeface="Clear Sans"/>
                <a:cs typeface="Clear Sans"/>
                <a:sym typeface="Clear Sans"/>
              </a:rPr>
              <a:t> e-bisnis</a:t>
            </a:r>
          </a:p>
          <a:p>
            <a:pPr marL="514350" indent="-514350" algn="just">
              <a:lnSpc>
                <a:spcPts val="4654"/>
              </a:lnSpc>
              <a:buFont typeface="+mj-lt"/>
              <a:buAutoNum type="arabicPeriod"/>
            </a:pPr>
            <a:r>
              <a:rPr lang="en-US" sz="2945" spc="-55" dirty="0" err="1">
                <a:solidFill>
                  <a:srgbClr val="000000"/>
                </a:solidFill>
                <a:latin typeface="Clear Sans"/>
                <a:ea typeface="Clear Sans"/>
                <a:cs typeface="Clear Sans"/>
                <a:sym typeface="Clear Sans"/>
              </a:rPr>
              <a:t>Menjelaskan</a:t>
            </a:r>
            <a:r>
              <a:rPr lang="en-US" sz="2945" spc="-55" dirty="0">
                <a:solidFill>
                  <a:srgbClr val="000000"/>
                </a:solidFill>
                <a:latin typeface="Clear Sans"/>
                <a:ea typeface="Clear Sans"/>
                <a:cs typeface="Clear Sans"/>
                <a:sym typeface="Clear Sans"/>
              </a:rPr>
              <a:t> </a:t>
            </a:r>
            <a:r>
              <a:rPr lang="en-US" sz="2945" spc="-55" dirty="0" err="1">
                <a:solidFill>
                  <a:srgbClr val="000000"/>
                </a:solidFill>
                <a:latin typeface="Clear Sans"/>
                <a:ea typeface="Clear Sans"/>
                <a:cs typeface="Clear Sans"/>
                <a:sym typeface="Clear Sans"/>
              </a:rPr>
              <a:t>pengaruh</a:t>
            </a:r>
            <a:r>
              <a:rPr lang="en-US" sz="2945" spc="-55" dirty="0">
                <a:solidFill>
                  <a:srgbClr val="000000"/>
                </a:solidFill>
                <a:latin typeface="Clear Sans"/>
                <a:ea typeface="Clear Sans"/>
                <a:cs typeface="Clear Sans"/>
                <a:sym typeface="Clear Sans"/>
              </a:rPr>
              <a:t> e-bisnis </a:t>
            </a:r>
            <a:r>
              <a:rPr lang="en-US" sz="2945" spc="-55" dirty="0" err="1">
                <a:solidFill>
                  <a:srgbClr val="000000"/>
                </a:solidFill>
                <a:latin typeface="Clear Sans"/>
                <a:ea typeface="Clear Sans"/>
                <a:cs typeface="Clear Sans"/>
                <a:sym typeface="Clear Sans"/>
              </a:rPr>
              <a:t>terhadap</a:t>
            </a:r>
            <a:r>
              <a:rPr lang="en-US" sz="2945" spc="-55" dirty="0">
                <a:solidFill>
                  <a:srgbClr val="000000"/>
                </a:solidFill>
                <a:latin typeface="Clear Sans"/>
                <a:ea typeface="Clear Sans"/>
                <a:cs typeface="Clear Sans"/>
                <a:sym typeface="Clear Sans"/>
              </a:rPr>
              <a:t> </a:t>
            </a:r>
            <a:r>
              <a:rPr lang="en-US" sz="2945" spc="-55" dirty="0" err="1">
                <a:solidFill>
                  <a:srgbClr val="000000"/>
                </a:solidFill>
                <a:latin typeface="Clear Sans"/>
                <a:ea typeface="Clear Sans"/>
                <a:cs typeface="Clear Sans"/>
                <a:sym typeface="Clear Sans"/>
              </a:rPr>
              <a:t>rantai</a:t>
            </a:r>
            <a:r>
              <a:rPr lang="en-US" sz="2945" spc="-55" dirty="0">
                <a:solidFill>
                  <a:srgbClr val="000000"/>
                </a:solidFill>
                <a:latin typeface="Clear Sans"/>
                <a:ea typeface="Clear Sans"/>
                <a:cs typeface="Clear Sans"/>
                <a:sym typeface="Clear Sans"/>
              </a:rPr>
              <a:t> </a:t>
            </a:r>
            <a:r>
              <a:rPr lang="en-US" sz="2945" spc="-55" dirty="0" err="1">
                <a:solidFill>
                  <a:srgbClr val="000000"/>
                </a:solidFill>
                <a:latin typeface="Clear Sans"/>
                <a:ea typeface="Clear Sans"/>
                <a:cs typeface="Clear Sans"/>
                <a:sym typeface="Clear Sans"/>
              </a:rPr>
              <a:t>nilai</a:t>
            </a:r>
            <a:endParaRPr lang="en-US" sz="2945" spc="-55" dirty="0">
              <a:solidFill>
                <a:srgbClr val="000000"/>
              </a:solidFill>
              <a:latin typeface="Clear Sans"/>
              <a:ea typeface="Clear Sans"/>
              <a:cs typeface="Clear Sans"/>
              <a:sym typeface="Clear Sans"/>
            </a:endParaRPr>
          </a:p>
          <a:p>
            <a:pPr marL="514350" indent="-514350" algn="just">
              <a:lnSpc>
                <a:spcPts val="4654"/>
              </a:lnSpc>
              <a:buFont typeface="+mj-lt"/>
              <a:buAutoNum type="arabicPeriod"/>
            </a:pPr>
            <a:r>
              <a:rPr lang="en-US" sz="2945" spc="-55" dirty="0" err="1">
                <a:solidFill>
                  <a:srgbClr val="000000"/>
                </a:solidFill>
                <a:latin typeface="Clear Sans"/>
                <a:ea typeface="Clear Sans"/>
                <a:cs typeface="Clear Sans"/>
                <a:sym typeface="Clear Sans"/>
              </a:rPr>
              <a:t>Menjelaskan</a:t>
            </a:r>
            <a:r>
              <a:rPr lang="en-US" sz="2945" spc="-55" dirty="0">
                <a:solidFill>
                  <a:srgbClr val="000000"/>
                </a:solidFill>
                <a:latin typeface="Clear Sans"/>
                <a:ea typeface="Clear Sans"/>
                <a:cs typeface="Clear Sans"/>
                <a:sym typeface="Clear Sans"/>
              </a:rPr>
              <a:t> </a:t>
            </a:r>
            <a:r>
              <a:rPr lang="en-US" sz="2945" spc="-55" dirty="0" err="1">
                <a:solidFill>
                  <a:srgbClr val="000000"/>
                </a:solidFill>
                <a:latin typeface="Clear Sans"/>
                <a:ea typeface="Clear Sans"/>
                <a:cs typeface="Clear Sans"/>
                <a:sym typeface="Clear Sans"/>
              </a:rPr>
              <a:t>faktor-faktor</a:t>
            </a:r>
            <a:r>
              <a:rPr lang="en-US" sz="2945" spc="-55" dirty="0">
                <a:solidFill>
                  <a:srgbClr val="000000"/>
                </a:solidFill>
                <a:latin typeface="Clear Sans"/>
                <a:ea typeface="Clear Sans"/>
                <a:cs typeface="Clear Sans"/>
                <a:sym typeface="Clear Sans"/>
              </a:rPr>
              <a:t> </a:t>
            </a:r>
            <a:r>
              <a:rPr lang="en-US" sz="2945" spc="-55" dirty="0" err="1">
                <a:solidFill>
                  <a:srgbClr val="000000"/>
                </a:solidFill>
                <a:latin typeface="Clear Sans"/>
                <a:ea typeface="Clear Sans"/>
                <a:cs typeface="Clear Sans"/>
                <a:sym typeface="Clear Sans"/>
              </a:rPr>
              <a:t>keberhasilan</a:t>
            </a:r>
            <a:r>
              <a:rPr lang="en-US" sz="2945" spc="-55" dirty="0">
                <a:solidFill>
                  <a:srgbClr val="000000"/>
                </a:solidFill>
                <a:latin typeface="Clear Sans"/>
                <a:ea typeface="Clear Sans"/>
                <a:cs typeface="Clear Sans"/>
                <a:sym typeface="Clear Sans"/>
              </a:rPr>
              <a:t> e-bisnis</a:t>
            </a:r>
          </a:p>
          <a:p>
            <a:pPr marL="514350" lvl="0" indent="-514350" algn="l">
              <a:lnSpc>
                <a:spcPts val="3706"/>
              </a:lnSpc>
              <a:buFont typeface="+mj-lt"/>
              <a:buAutoNum type="arabicPeriod"/>
            </a:pPr>
            <a:endParaRPr lang="en-US" sz="2945" spc="-55" dirty="0">
              <a:solidFill>
                <a:srgbClr val="000000"/>
              </a:solidFill>
              <a:latin typeface="Clear Sans"/>
              <a:ea typeface="Clear Sans"/>
              <a:cs typeface="Clear Sans"/>
              <a:sym typeface="Clear Sans"/>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FFFF">
                <a:alpha val="100000"/>
              </a:srgbClr>
            </a:gs>
            <a:gs pos="100000">
              <a:srgbClr val="E6E6E6">
                <a:alpha val="100000"/>
              </a:srgbClr>
            </a:gs>
          </a:gsLst>
          <a:path path="circle">
            <a:fillToRect l="50000" t="50000" r="50000" b="50000"/>
          </a:path>
        </a:gradFill>
        <a:effectLst/>
      </p:bgPr>
    </p:bg>
    <p:spTree>
      <p:nvGrpSpPr>
        <p:cNvPr id="1" name=""/>
        <p:cNvGrpSpPr/>
        <p:nvPr/>
      </p:nvGrpSpPr>
      <p:grpSpPr>
        <a:xfrm>
          <a:off x="0" y="0"/>
          <a:ext cx="0" cy="0"/>
          <a:chOff x="0" y="0"/>
          <a:chExt cx="0" cy="0"/>
        </a:xfrm>
      </p:grpSpPr>
      <p:grpSp>
        <p:nvGrpSpPr>
          <p:cNvPr id="2" name="Group 2"/>
          <p:cNvGrpSpPr/>
          <p:nvPr/>
        </p:nvGrpSpPr>
        <p:grpSpPr>
          <a:xfrm>
            <a:off x="-5801627" y="4589544"/>
            <a:ext cx="11271991" cy="13116499"/>
            <a:chOff x="0" y="0"/>
            <a:chExt cx="698500" cy="812800"/>
          </a:xfrm>
        </p:grpSpPr>
        <p:sp>
          <p:nvSpPr>
            <p:cNvPr id="3" name="Freeform 3"/>
            <p:cNvSpPr/>
            <p:nvPr/>
          </p:nvSpPr>
          <p:spPr>
            <a:xfrm>
              <a:off x="0" y="4760"/>
              <a:ext cx="698500" cy="803279"/>
            </a:xfrm>
            <a:custGeom>
              <a:avLst/>
              <a:gdLst/>
              <a:ahLst/>
              <a:cxnLst/>
              <a:rect l="l" t="t" r="r" b="b"/>
              <a:pathLst>
                <a:path w="698500" h="803279">
                  <a:moveTo>
                    <a:pt x="370677" y="7707"/>
                  </a:moveTo>
                  <a:lnTo>
                    <a:pt x="677073" y="185973"/>
                  </a:lnTo>
                  <a:cubicBezTo>
                    <a:pt x="690339" y="193692"/>
                    <a:pt x="698500" y="207882"/>
                    <a:pt x="698500" y="223230"/>
                  </a:cubicBezTo>
                  <a:lnTo>
                    <a:pt x="698500" y="580050"/>
                  </a:lnTo>
                  <a:cubicBezTo>
                    <a:pt x="698500" y="595398"/>
                    <a:pt x="690339" y="609588"/>
                    <a:pt x="677073" y="617307"/>
                  </a:cubicBezTo>
                  <a:lnTo>
                    <a:pt x="370677" y="795573"/>
                  </a:lnTo>
                  <a:cubicBezTo>
                    <a:pt x="357432" y="803280"/>
                    <a:pt x="341068" y="803280"/>
                    <a:pt x="327823" y="795573"/>
                  </a:cubicBezTo>
                  <a:lnTo>
                    <a:pt x="21427" y="617307"/>
                  </a:lnTo>
                  <a:cubicBezTo>
                    <a:pt x="8161" y="609588"/>
                    <a:pt x="0" y="595398"/>
                    <a:pt x="0" y="580050"/>
                  </a:cubicBezTo>
                  <a:lnTo>
                    <a:pt x="0" y="223230"/>
                  </a:lnTo>
                  <a:cubicBezTo>
                    <a:pt x="0" y="207882"/>
                    <a:pt x="8161" y="193692"/>
                    <a:pt x="21427" y="185973"/>
                  </a:cubicBezTo>
                  <a:lnTo>
                    <a:pt x="327823" y="7707"/>
                  </a:lnTo>
                  <a:cubicBezTo>
                    <a:pt x="341068" y="0"/>
                    <a:pt x="357432" y="0"/>
                    <a:pt x="370677" y="7707"/>
                  </a:cubicBezTo>
                  <a:close/>
                </a:path>
              </a:pathLst>
            </a:custGeom>
            <a:gradFill rotWithShape="1">
              <a:gsLst>
                <a:gs pos="0">
                  <a:srgbClr val="FFE42F">
                    <a:alpha val="100000"/>
                  </a:srgbClr>
                </a:gs>
                <a:gs pos="100000">
                  <a:srgbClr val="FF9F2F">
                    <a:alpha val="100000"/>
                  </a:srgbClr>
                </a:gs>
              </a:gsLst>
              <a:path path="circle">
                <a:fillToRect l="50000" t="50000" r="50000" b="50000"/>
              </a:path>
            </a:gradFill>
            <a:ln w="12700">
              <a:solidFill>
                <a:srgbClr val="000000"/>
              </a:solidFill>
            </a:ln>
          </p:spPr>
        </p:sp>
      </p:grpSp>
      <p:grpSp>
        <p:nvGrpSpPr>
          <p:cNvPr id="4" name="Group 4"/>
          <p:cNvGrpSpPr/>
          <p:nvPr/>
        </p:nvGrpSpPr>
        <p:grpSpPr>
          <a:xfrm>
            <a:off x="-1145085" y="-2211363"/>
            <a:ext cx="6530478" cy="7599102"/>
            <a:chOff x="0" y="0"/>
            <a:chExt cx="698500" cy="812800"/>
          </a:xfrm>
        </p:grpSpPr>
        <p:sp>
          <p:nvSpPr>
            <p:cNvPr id="5" name="Freeform 5"/>
            <p:cNvSpPr/>
            <p:nvPr/>
          </p:nvSpPr>
          <p:spPr>
            <a:xfrm>
              <a:off x="0" y="8217"/>
              <a:ext cx="698500" cy="796367"/>
            </a:xfrm>
            <a:custGeom>
              <a:avLst/>
              <a:gdLst/>
              <a:ahLst/>
              <a:cxnLst/>
              <a:rect l="l" t="t" r="r" b="b"/>
              <a:pathLst>
                <a:path w="698500" h="796367">
                  <a:moveTo>
                    <a:pt x="386235" y="13301"/>
                  </a:moveTo>
                  <a:lnTo>
                    <a:pt x="661515" y="173465"/>
                  </a:lnTo>
                  <a:cubicBezTo>
                    <a:pt x="684413" y="186787"/>
                    <a:pt x="698500" y="211281"/>
                    <a:pt x="698500" y="237772"/>
                  </a:cubicBezTo>
                  <a:lnTo>
                    <a:pt x="698500" y="558594"/>
                  </a:lnTo>
                  <a:cubicBezTo>
                    <a:pt x="698500" y="585085"/>
                    <a:pt x="684413" y="609579"/>
                    <a:pt x="661515" y="622902"/>
                  </a:cubicBezTo>
                  <a:lnTo>
                    <a:pt x="386235" y="783064"/>
                  </a:lnTo>
                  <a:cubicBezTo>
                    <a:pt x="363372" y="796366"/>
                    <a:pt x="335128" y="796366"/>
                    <a:pt x="312265" y="783064"/>
                  </a:cubicBezTo>
                  <a:lnTo>
                    <a:pt x="36985" y="622902"/>
                  </a:lnTo>
                  <a:cubicBezTo>
                    <a:pt x="14087" y="609579"/>
                    <a:pt x="0" y="585085"/>
                    <a:pt x="0" y="558594"/>
                  </a:cubicBezTo>
                  <a:lnTo>
                    <a:pt x="0" y="237772"/>
                  </a:lnTo>
                  <a:cubicBezTo>
                    <a:pt x="0" y="211281"/>
                    <a:pt x="14087" y="186787"/>
                    <a:pt x="36985" y="173465"/>
                  </a:cubicBezTo>
                  <a:lnTo>
                    <a:pt x="312265" y="13301"/>
                  </a:lnTo>
                  <a:cubicBezTo>
                    <a:pt x="335128" y="0"/>
                    <a:pt x="363372" y="0"/>
                    <a:pt x="386235" y="13301"/>
                  </a:cubicBezTo>
                  <a:close/>
                </a:path>
              </a:pathLst>
            </a:custGeom>
            <a:gradFill rotWithShape="1">
              <a:gsLst>
                <a:gs pos="0">
                  <a:srgbClr val="112D4E">
                    <a:alpha val="100000"/>
                  </a:srgbClr>
                </a:gs>
                <a:gs pos="100000">
                  <a:srgbClr val="255389">
                    <a:alpha val="100000"/>
                  </a:srgbClr>
                </a:gs>
              </a:gsLst>
              <a:lin ang="5400000"/>
            </a:gradFill>
            <a:ln w="12700">
              <a:solidFill>
                <a:srgbClr val="000000"/>
              </a:solidFill>
            </a:ln>
          </p:spPr>
        </p:sp>
      </p:grpSp>
      <p:grpSp>
        <p:nvGrpSpPr>
          <p:cNvPr id="6" name="Group 6"/>
          <p:cNvGrpSpPr/>
          <p:nvPr/>
        </p:nvGrpSpPr>
        <p:grpSpPr>
          <a:xfrm rot="-5400000">
            <a:off x="-1421899" y="-4351331"/>
            <a:ext cx="9617076" cy="8264675"/>
            <a:chOff x="0" y="0"/>
            <a:chExt cx="812800" cy="698500"/>
          </a:xfrm>
        </p:grpSpPr>
        <p:sp>
          <p:nvSpPr>
            <p:cNvPr id="7" name="Freeform 7"/>
            <p:cNvSpPr/>
            <p:nvPr/>
          </p:nvSpPr>
          <p:spPr>
            <a:xfrm>
              <a:off x="5565" y="0"/>
              <a:ext cx="801670" cy="698500"/>
            </a:xfrm>
            <a:custGeom>
              <a:avLst/>
              <a:gdLst/>
              <a:ahLst/>
              <a:cxnLst/>
              <a:rect l="l" t="t" r="r" b="b"/>
              <a:pathLst>
                <a:path w="801670" h="698500">
                  <a:moveTo>
                    <a:pt x="792661" y="374299"/>
                  </a:moveTo>
                  <a:lnTo>
                    <a:pt x="618609" y="673451"/>
                  </a:lnTo>
                  <a:cubicBezTo>
                    <a:pt x="609586" y="688959"/>
                    <a:pt x="592997" y="698500"/>
                    <a:pt x="575054" y="698500"/>
                  </a:cubicBezTo>
                  <a:lnTo>
                    <a:pt x="226616" y="698500"/>
                  </a:lnTo>
                  <a:cubicBezTo>
                    <a:pt x="208673" y="698500"/>
                    <a:pt x="192084" y="688959"/>
                    <a:pt x="183061" y="673451"/>
                  </a:cubicBezTo>
                  <a:lnTo>
                    <a:pt x="9009" y="374299"/>
                  </a:lnTo>
                  <a:cubicBezTo>
                    <a:pt x="0" y="358815"/>
                    <a:pt x="0" y="339685"/>
                    <a:pt x="9009" y="324201"/>
                  </a:cubicBezTo>
                  <a:lnTo>
                    <a:pt x="183061" y="25049"/>
                  </a:lnTo>
                  <a:cubicBezTo>
                    <a:pt x="192084" y="9541"/>
                    <a:pt x="208673" y="0"/>
                    <a:pt x="226616" y="0"/>
                  </a:cubicBezTo>
                  <a:lnTo>
                    <a:pt x="575054" y="0"/>
                  </a:lnTo>
                  <a:cubicBezTo>
                    <a:pt x="592997" y="0"/>
                    <a:pt x="609586" y="9541"/>
                    <a:pt x="618609" y="25049"/>
                  </a:cubicBezTo>
                  <a:lnTo>
                    <a:pt x="792661" y="324201"/>
                  </a:lnTo>
                  <a:cubicBezTo>
                    <a:pt x="801670" y="339685"/>
                    <a:pt x="801670" y="358815"/>
                    <a:pt x="792661" y="374299"/>
                  </a:cubicBezTo>
                  <a:close/>
                </a:path>
              </a:pathLst>
            </a:custGeom>
            <a:solidFill>
              <a:srgbClr val="000000">
                <a:alpha val="0"/>
              </a:srgbClr>
            </a:solidFill>
            <a:ln w="66675" cap="rnd">
              <a:solidFill>
                <a:srgbClr val="F4F4F4"/>
              </a:solidFill>
              <a:prstDash val="solid"/>
              <a:round/>
            </a:ln>
          </p:spPr>
        </p:sp>
        <p:sp>
          <p:nvSpPr>
            <p:cNvPr id="8" name="TextBox 8"/>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sp>
        <p:nvSpPr>
          <p:cNvPr id="9" name="Freeform 9"/>
          <p:cNvSpPr/>
          <p:nvPr/>
        </p:nvSpPr>
        <p:spPr>
          <a:xfrm rot="-5400000">
            <a:off x="-188338" y="633728"/>
            <a:ext cx="9778481" cy="8886195"/>
          </a:xfrm>
          <a:custGeom>
            <a:avLst/>
            <a:gdLst/>
            <a:ahLst/>
            <a:cxnLst/>
            <a:rect l="l" t="t" r="r" b="b"/>
            <a:pathLst>
              <a:path w="9778481" h="8886195">
                <a:moveTo>
                  <a:pt x="0" y="0"/>
                </a:moveTo>
                <a:lnTo>
                  <a:pt x="9778481" y="0"/>
                </a:lnTo>
                <a:lnTo>
                  <a:pt x="9778481" y="8886194"/>
                </a:lnTo>
                <a:lnTo>
                  <a:pt x="0" y="8886194"/>
                </a:lnTo>
                <a:lnTo>
                  <a:pt x="0" y="0"/>
                </a:lnTo>
                <a:close/>
              </a:path>
            </a:pathLst>
          </a:custGeom>
          <a:blipFill>
            <a:blip r:embed="rId2"/>
            <a:stretch>
              <a:fillRect/>
            </a:stretch>
          </a:blipFill>
        </p:spPr>
      </p:sp>
      <p:grpSp>
        <p:nvGrpSpPr>
          <p:cNvPr id="10" name="Group 10"/>
          <p:cNvGrpSpPr/>
          <p:nvPr/>
        </p:nvGrpSpPr>
        <p:grpSpPr>
          <a:xfrm>
            <a:off x="-4120744" y="7220467"/>
            <a:ext cx="6750092" cy="7854652"/>
            <a:chOff x="0" y="0"/>
            <a:chExt cx="698500" cy="812800"/>
          </a:xfrm>
        </p:grpSpPr>
        <p:sp>
          <p:nvSpPr>
            <p:cNvPr id="11" name="Freeform 11"/>
            <p:cNvSpPr/>
            <p:nvPr/>
          </p:nvSpPr>
          <p:spPr>
            <a:xfrm>
              <a:off x="0" y="9274"/>
              <a:ext cx="698500" cy="794252"/>
            </a:xfrm>
            <a:custGeom>
              <a:avLst/>
              <a:gdLst/>
              <a:ahLst/>
              <a:cxnLst/>
              <a:rect l="l" t="t" r="r" b="b"/>
              <a:pathLst>
                <a:path w="698500" h="794252">
                  <a:moveTo>
                    <a:pt x="390995" y="15014"/>
                  </a:moveTo>
                  <a:lnTo>
                    <a:pt x="656755" y="169638"/>
                  </a:lnTo>
                  <a:cubicBezTo>
                    <a:pt x="682600" y="184675"/>
                    <a:pt x="698500" y="212321"/>
                    <a:pt x="698500" y="242223"/>
                  </a:cubicBezTo>
                  <a:lnTo>
                    <a:pt x="698500" y="552029"/>
                  </a:lnTo>
                  <a:cubicBezTo>
                    <a:pt x="698500" y="581931"/>
                    <a:pt x="682600" y="609577"/>
                    <a:pt x="656755" y="624614"/>
                  </a:cubicBezTo>
                  <a:lnTo>
                    <a:pt x="390995" y="779238"/>
                  </a:lnTo>
                  <a:cubicBezTo>
                    <a:pt x="365190" y="794252"/>
                    <a:pt x="333310" y="794252"/>
                    <a:pt x="307505" y="779238"/>
                  </a:cubicBezTo>
                  <a:lnTo>
                    <a:pt x="41745" y="624614"/>
                  </a:lnTo>
                  <a:cubicBezTo>
                    <a:pt x="15900" y="609577"/>
                    <a:pt x="0" y="581931"/>
                    <a:pt x="0" y="552029"/>
                  </a:cubicBezTo>
                  <a:lnTo>
                    <a:pt x="0" y="242223"/>
                  </a:lnTo>
                  <a:cubicBezTo>
                    <a:pt x="0" y="212321"/>
                    <a:pt x="15900" y="184675"/>
                    <a:pt x="41745" y="169638"/>
                  </a:cubicBezTo>
                  <a:lnTo>
                    <a:pt x="307505" y="15014"/>
                  </a:lnTo>
                  <a:cubicBezTo>
                    <a:pt x="333310" y="0"/>
                    <a:pt x="365190" y="0"/>
                    <a:pt x="390995" y="15014"/>
                  </a:cubicBezTo>
                  <a:close/>
                </a:path>
              </a:pathLst>
            </a:custGeom>
            <a:gradFill rotWithShape="1">
              <a:gsLst>
                <a:gs pos="0">
                  <a:srgbClr val="3183ED">
                    <a:alpha val="100000"/>
                  </a:srgbClr>
                </a:gs>
                <a:gs pos="100000">
                  <a:srgbClr val="56CCF2">
                    <a:alpha val="100000"/>
                  </a:srgbClr>
                </a:gs>
              </a:gsLst>
              <a:lin ang="5400000"/>
            </a:gradFill>
            <a:ln w="952500" cap="rnd">
              <a:solidFill>
                <a:srgbClr val="FFFFFF"/>
              </a:solidFill>
              <a:prstDash val="solid"/>
              <a:round/>
            </a:ln>
          </p:spPr>
        </p:sp>
        <p:sp>
          <p:nvSpPr>
            <p:cNvPr id="12" name="TextBox 12"/>
            <p:cNvSpPr txBox="1"/>
            <p:nvPr/>
          </p:nvSpPr>
          <p:spPr>
            <a:xfrm>
              <a:off x="0" y="101600"/>
              <a:ext cx="698500" cy="571500"/>
            </a:xfrm>
            <a:prstGeom prst="rect">
              <a:avLst/>
            </a:prstGeom>
          </p:spPr>
          <p:txBody>
            <a:bodyPr lIns="50800" tIns="50800" rIns="50800" bIns="50800" rtlCol="0" anchor="ctr"/>
            <a:lstStyle/>
            <a:p>
              <a:pPr algn="ctr">
                <a:lnSpc>
                  <a:spcPts val="2659"/>
                </a:lnSpc>
              </a:pPr>
              <a:endParaRPr/>
            </a:p>
          </p:txBody>
        </p:sp>
      </p:grpSp>
      <p:grpSp>
        <p:nvGrpSpPr>
          <p:cNvPr id="13" name="Group 13"/>
          <p:cNvGrpSpPr/>
          <p:nvPr/>
        </p:nvGrpSpPr>
        <p:grpSpPr>
          <a:xfrm>
            <a:off x="1209062" y="958691"/>
            <a:ext cx="7497828" cy="8724745"/>
            <a:chOff x="0" y="0"/>
            <a:chExt cx="698500" cy="812800"/>
          </a:xfrm>
        </p:grpSpPr>
        <p:sp>
          <p:nvSpPr>
            <p:cNvPr id="14" name="Freeform 14"/>
            <p:cNvSpPr/>
            <p:nvPr/>
          </p:nvSpPr>
          <p:spPr>
            <a:xfrm>
              <a:off x="0" y="7157"/>
              <a:ext cx="698500" cy="798487"/>
            </a:xfrm>
            <a:custGeom>
              <a:avLst/>
              <a:gdLst/>
              <a:ahLst/>
              <a:cxnLst/>
              <a:rect l="l" t="t" r="r" b="b"/>
              <a:pathLst>
                <a:path w="698500" h="798487">
                  <a:moveTo>
                    <a:pt x="381463" y="11585"/>
                  </a:moveTo>
                  <a:lnTo>
                    <a:pt x="666287" y="177301"/>
                  </a:lnTo>
                  <a:cubicBezTo>
                    <a:pt x="686231" y="188904"/>
                    <a:pt x="698500" y="210238"/>
                    <a:pt x="698500" y="233312"/>
                  </a:cubicBezTo>
                  <a:lnTo>
                    <a:pt x="698500" y="565174"/>
                  </a:lnTo>
                  <a:cubicBezTo>
                    <a:pt x="698500" y="588248"/>
                    <a:pt x="686231" y="609582"/>
                    <a:pt x="666287" y="621185"/>
                  </a:cubicBezTo>
                  <a:lnTo>
                    <a:pt x="381463" y="786901"/>
                  </a:lnTo>
                  <a:cubicBezTo>
                    <a:pt x="361550" y="798486"/>
                    <a:pt x="336950" y="798486"/>
                    <a:pt x="317037" y="786901"/>
                  </a:cubicBezTo>
                  <a:lnTo>
                    <a:pt x="32213" y="621185"/>
                  </a:lnTo>
                  <a:cubicBezTo>
                    <a:pt x="12269" y="609582"/>
                    <a:pt x="0" y="588248"/>
                    <a:pt x="0" y="565174"/>
                  </a:cubicBezTo>
                  <a:lnTo>
                    <a:pt x="0" y="233312"/>
                  </a:lnTo>
                  <a:cubicBezTo>
                    <a:pt x="0" y="210238"/>
                    <a:pt x="12269" y="188904"/>
                    <a:pt x="32213" y="177301"/>
                  </a:cubicBezTo>
                  <a:lnTo>
                    <a:pt x="317037" y="11585"/>
                  </a:lnTo>
                  <a:cubicBezTo>
                    <a:pt x="336950" y="0"/>
                    <a:pt x="361550" y="0"/>
                    <a:pt x="381463" y="11585"/>
                  </a:cubicBezTo>
                  <a:close/>
                </a:path>
              </a:pathLst>
            </a:custGeom>
            <a:gradFill rotWithShape="1">
              <a:gsLst>
                <a:gs pos="0">
                  <a:srgbClr val="3183ED">
                    <a:alpha val="100000"/>
                  </a:srgbClr>
                </a:gs>
                <a:gs pos="100000">
                  <a:srgbClr val="56CCF2">
                    <a:alpha val="100000"/>
                  </a:srgbClr>
                </a:gs>
              </a:gsLst>
              <a:lin ang="5400000"/>
            </a:gradFill>
            <a:ln w="12700">
              <a:solidFill>
                <a:srgbClr val="000000"/>
              </a:solidFill>
            </a:ln>
          </p:spPr>
        </p:sp>
      </p:grpSp>
      <p:grpSp>
        <p:nvGrpSpPr>
          <p:cNvPr id="15" name="Group 15"/>
          <p:cNvGrpSpPr/>
          <p:nvPr/>
        </p:nvGrpSpPr>
        <p:grpSpPr>
          <a:xfrm>
            <a:off x="1611725" y="1427245"/>
            <a:ext cx="6692501" cy="7787638"/>
            <a:chOff x="0" y="0"/>
            <a:chExt cx="698500" cy="812800"/>
          </a:xfrm>
        </p:grpSpPr>
        <p:sp>
          <p:nvSpPr>
            <p:cNvPr id="16" name="Freeform 16"/>
            <p:cNvSpPr/>
            <p:nvPr/>
          </p:nvSpPr>
          <p:spPr>
            <a:xfrm>
              <a:off x="0" y="8018"/>
              <a:ext cx="698500" cy="796765"/>
            </a:xfrm>
            <a:custGeom>
              <a:avLst/>
              <a:gdLst/>
              <a:ahLst/>
              <a:cxnLst/>
              <a:rect l="l" t="t" r="r" b="b"/>
              <a:pathLst>
                <a:path w="698500" h="796765">
                  <a:moveTo>
                    <a:pt x="385340" y="12980"/>
                  </a:moveTo>
                  <a:lnTo>
                    <a:pt x="662410" y="174184"/>
                  </a:lnTo>
                  <a:cubicBezTo>
                    <a:pt x="684754" y="187184"/>
                    <a:pt x="698500" y="211085"/>
                    <a:pt x="698500" y="236935"/>
                  </a:cubicBezTo>
                  <a:lnTo>
                    <a:pt x="698500" y="559829"/>
                  </a:lnTo>
                  <a:cubicBezTo>
                    <a:pt x="698500" y="585679"/>
                    <a:pt x="684754" y="609580"/>
                    <a:pt x="662410" y="622580"/>
                  </a:cubicBezTo>
                  <a:lnTo>
                    <a:pt x="385340" y="783784"/>
                  </a:lnTo>
                  <a:cubicBezTo>
                    <a:pt x="363030" y="796764"/>
                    <a:pt x="335470" y="796764"/>
                    <a:pt x="313160" y="783784"/>
                  </a:cubicBezTo>
                  <a:lnTo>
                    <a:pt x="36090" y="622580"/>
                  </a:lnTo>
                  <a:cubicBezTo>
                    <a:pt x="13746" y="609580"/>
                    <a:pt x="0" y="585679"/>
                    <a:pt x="0" y="559829"/>
                  </a:cubicBezTo>
                  <a:lnTo>
                    <a:pt x="0" y="236935"/>
                  </a:lnTo>
                  <a:cubicBezTo>
                    <a:pt x="0" y="211085"/>
                    <a:pt x="13746" y="187184"/>
                    <a:pt x="36090" y="174184"/>
                  </a:cubicBezTo>
                  <a:lnTo>
                    <a:pt x="313160" y="12980"/>
                  </a:lnTo>
                  <a:cubicBezTo>
                    <a:pt x="335470" y="0"/>
                    <a:pt x="363030" y="0"/>
                    <a:pt x="385340" y="12980"/>
                  </a:cubicBezTo>
                  <a:close/>
                </a:path>
              </a:pathLst>
            </a:custGeom>
            <a:blipFill>
              <a:blip r:embed="rId3"/>
              <a:stretch>
                <a:fillRect l="-13630" t="-1425" r="-30758" b="-1425"/>
              </a:stretch>
            </a:blipFill>
          </p:spPr>
        </p:sp>
      </p:grpSp>
      <p:sp>
        <p:nvSpPr>
          <p:cNvPr id="17" name="TextBox 17"/>
          <p:cNvSpPr txBox="1"/>
          <p:nvPr/>
        </p:nvSpPr>
        <p:spPr>
          <a:xfrm>
            <a:off x="9744520" y="2350793"/>
            <a:ext cx="6586668" cy="1271320"/>
          </a:xfrm>
          <a:prstGeom prst="rect">
            <a:avLst/>
          </a:prstGeom>
        </p:spPr>
        <p:txBody>
          <a:bodyPr lIns="0" tIns="0" rIns="0" bIns="0" rtlCol="0" anchor="t">
            <a:spAutoFit/>
          </a:bodyPr>
          <a:lstStyle/>
          <a:p>
            <a:pPr marL="0" lvl="0" indent="0" algn="l">
              <a:lnSpc>
                <a:spcPts val="9768"/>
              </a:lnSpc>
            </a:pPr>
            <a:r>
              <a:rPr lang="en-US" sz="9044" spc="-226">
                <a:solidFill>
                  <a:srgbClr val="112D4E"/>
                </a:solidFill>
                <a:latin typeface="Barlow Bold"/>
                <a:ea typeface="Barlow Bold"/>
                <a:cs typeface="Barlow Bold"/>
                <a:sym typeface="Barlow Bold"/>
              </a:rPr>
              <a:t>KESIMPULAN</a:t>
            </a:r>
          </a:p>
        </p:txBody>
      </p:sp>
      <p:sp>
        <p:nvSpPr>
          <p:cNvPr id="18" name="TextBox 18"/>
          <p:cNvSpPr txBox="1"/>
          <p:nvPr/>
        </p:nvSpPr>
        <p:spPr>
          <a:xfrm>
            <a:off x="9744520" y="4315976"/>
            <a:ext cx="7671252" cy="3239594"/>
          </a:xfrm>
          <a:prstGeom prst="rect">
            <a:avLst/>
          </a:prstGeom>
        </p:spPr>
        <p:txBody>
          <a:bodyPr lIns="0" tIns="0" rIns="0" bIns="0" rtlCol="0" anchor="t">
            <a:spAutoFit/>
          </a:bodyPr>
          <a:lstStyle/>
          <a:p>
            <a:pPr marL="506448" lvl="1" indent="-253224" algn="l">
              <a:lnSpc>
                <a:spcPts val="3706"/>
              </a:lnSpc>
              <a:buFont typeface="Arial"/>
              <a:buChar char="•"/>
            </a:pPr>
            <a:r>
              <a:rPr lang="en-US" sz="2345" spc="-44">
                <a:solidFill>
                  <a:srgbClr val="000000"/>
                </a:solidFill>
                <a:latin typeface="Clear Sans"/>
                <a:ea typeface="Clear Sans"/>
                <a:cs typeface="Clear Sans"/>
                <a:sym typeface="Clear Sans"/>
              </a:rPr>
              <a:t>Penerapan strategi e-business tidak dapat diimplementasikan begitu saja tanpa memperhatikan strategi bisnis dan kondisi dari sebuah unit usaha, </a:t>
            </a:r>
          </a:p>
          <a:p>
            <a:pPr algn="l">
              <a:lnSpc>
                <a:spcPts val="3706"/>
              </a:lnSpc>
            </a:pPr>
            <a:endParaRPr lang="en-US" sz="2345" spc="-44">
              <a:solidFill>
                <a:srgbClr val="000000"/>
              </a:solidFill>
              <a:latin typeface="Clear Sans"/>
              <a:ea typeface="Clear Sans"/>
              <a:cs typeface="Clear Sans"/>
              <a:sym typeface="Clear Sans"/>
            </a:endParaRPr>
          </a:p>
          <a:p>
            <a:pPr marL="506448" lvl="1" indent="-253224" algn="l">
              <a:lnSpc>
                <a:spcPts val="3706"/>
              </a:lnSpc>
              <a:buFont typeface="Arial"/>
              <a:buChar char="•"/>
            </a:pPr>
            <a:r>
              <a:rPr lang="en-US" sz="2345" spc="-44">
                <a:solidFill>
                  <a:srgbClr val="000000"/>
                </a:solidFill>
                <a:latin typeface="Clear Sans"/>
                <a:ea typeface="Clear Sans"/>
                <a:cs typeface="Clear Sans"/>
                <a:sym typeface="Clear Sans"/>
              </a:rPr>
              <a:t>Perusahaan perlu untuk memastikan bahwa strategi e-business yang mereka pilih tepat dan bisa meningkatkan keunggulan kompetitif mereka</a:t>
            </a:r>
          </a:p>
        </p:txBody>
      </p:sp>
      <p:grpSp>
        <p:nvGrpSpPr>
          <p:cNvPr id="19" name="Group 19"/>
          <p:cNvGrpSpPr/>
          <p:nvPr/>
        </p:nvGrpSpPr>
        <p:grpSpPr>
          <a:xfrm rot="-5400000">
            <a:off x="7518976" y="8627532"/>
            <a:ext cx="1084133" cy="1261537"/>
            <a:chOff x="0" y="0"/>
            <a:chExt cx="698500" cy="812800"/>
          </a:xfrm>
        </p:grpSpPr>
        <p:sp>
          <p:nvSpPr>
            <p:cNvPr id="20" name="Freeform 20"/>
            <p:cNvSpPr/>
            <p:nvPr/>
          </p:nvSpPr>
          <p:spPr>
            <a:xfrm>
              <a:off x="0" y="12963"/>
              <a:ext cx="698500" cy="786874"/>
            </a:xfrm>
            <a:custGeom>
              <a:avLst/>
              <a:gdLst/>
              <a:ahLst/>
              <a:cxnLst/>
              <a:rect l="l" t="t" r="r" b="b"/>
              <a:pathLst>
                <a:path w="698500" h="786874">
                  <a:moveTo>
                    <a:pt x="407599" y="20985"/>
                  </a:moveTo>
                  <a:lnTo>
                    <a:pt x="640151" y="156289"/>
                  </a:lnTo>
                  <a:cubicBezTo>
                    <a:pt x="676276" y="177307"/>
                    <a:pt x="698500" y="215949"/>
                    <a:pt x="698500" y="257743"/>
                  </a:cubicBezTo>
                  <a:lnTo>
                    <a:pt x="698500" y="529131"/>
                  </a:lnTo>
                  <a:cubicBezTo>
                    <a:pt x="698500" y="570925"/>
                    <a:pt x="676276" y="609567"/>
                    <a:pt x="640151" y="630585"/>
                  </a:cubicBezTo>
                  <a:lnTo>
                    <a:pt x="407599" y="765889"/>
                  </a:lnTo>
                  <a:cubicBezTo>
                    <a:pt x="371530" y="786874"/>
                    <a:pt x="326970" y="786874"/>
                    <a:pt x="290901" y="765889"/>
                  </a:cubicBezTo>
                  <a:lnTo>
                    <a:pt x="58349" y="630585"/>
                  </a:lnTo>
                  <a:cubicBezTo>
                    <a:pt x="22224" y="609567"/>
                    <a:pt x="0" y="570925"/>
                    <a:pt x="0" y="529131"/>
                  </a:cubicBezTo>
                  <a:lnTo>
                    <a:pt x="0" y="257743"/>
                  </a:lnTo>
                  <a:cubicBezTo>
                    <a:pt x="0" y="215949"/>
                    <a:pt x="22224" y="177307"/>
                    <a:pt x="58349" y="156289"/>
                  </a:cubicBezTo>
                  <a:lnTo>
                    <a:pt x="290901" y="20985"/>
                  </a:lnTo>
                  <a:cubicBezTo>
                    <a:pt x="326970" y="0"/>
                    <a:pt x="371530" y="0"/>
                    <a:pt x="407599" y="20985"/>
                  </a:cubicBezTo>
                  <a:close/>
                </a:path>
              </a:pathLst>
            </a:custGeom>
            <a:solidFill>
              <a:srgbClr val="000000">
                <a:alpha val="0"/>
              </a:srgbClr>
            </a:solidFill>
            <a:ln w="114300" cap="sq">
              <a:gradFill>
                <a:gsLst>
                  <a:gs pos="0">
                    <a:srgbClr val="FFB613">
                      <a:alpha val="100000"/>
                    </a:srgbClr>
                  </a:gs>
                  <a:gs pos="100000">
                    <a:srgbClr val="FFE42F">
                      <a:alpha val="100000"/>
                    </a:srgbClr>
                  </a:gs>
                </a:gsLst>
                <a:lin ang="5400000"/>
              </a:gradFill>
              <a:prstDash val="solid"/>
              <a:miter/>
            </a:ln>
          </p:spPr>
        </p:sp>
        <p:sp>
          <p:nvSpPr>
            <p:cNvPr id="21" name="TextBox 21"/>
            <p:cNvSpPr txBox="1"/>
            <p:nvPr/>
          </p:nvSpPr>
          <p:spPr>
            <a:xfrm>
              <a:off x="0" y="101600"/>
              <a:ext cx="698500" cy="571500"/>
            </a:xfrm>
            <a:prstGeom prst="rect">
              <a:avLst/>
            </a:prstGeom>
          </p:spPr>
          <p:txBody>
            <a:bodyPr lIns="50800" tIns="50800" rIns="50800" bIns="50800" rtlCol="0" anchor="ctr"/>
            <a:lstStyle/>
            <a:p>
              <a:pPr algn="ctr">
                <a:lnSpc>
                  <a:spcPts val="2659"/>
                </a:lnSpc>
              </a:pPr>
              <a:endParaRPr/>
            </a:p>
          </p:txBody>
        </p:sp>
      </p:grpSp>
      <p:grpSp>
        <p:nvGrpSpPr>
          <p:cNvPr id="22" name="Group 22"/>
          <p:cNvGrpSpPr/>
          <p:nvPr/>
        </p:nvGrpSpPr>
        <p:grpSpPr>
          <a:xfrm rot="-5400000">
            <a:off x="7697306" y="8835043"/>
            <a:ext cx="727472" cy="846513"/>
            <a:chOff x="0" y="0"/>
            <a:chExt cx="698500" cy="812800"/>
          </a:xfrm>
        </p:grpSpPr>
        <p:sp>
          <p:nvSpPr>
            <p:cNvPr id="23" name="Freeform 23"/>
            <p:cNvSpPr/>
            <p:nvPr/>
          </p:nvSpPr>
          <p:spPr>
            <a:xfrm>
              <a:off x="0" y="3512"/>
              <a:ext cx="698500" cy="805775"/>
            </a:xfrm>
            <a:custGeom>
              <a:avLst/>
              <a:gdLst/>
              <a:ahLst/>
              <a:cxnLst/>
              <a:rect l="l" t="t" r="r" b="b"/>
              <a:pathLst>
                <a:path w="698500" h="805775">
                  <a:moveTo>
                    <a:pt x="365060" y="5687"/>
                  </a:moveTo>
                  <a:lnTo>
                    <a:pt x="682690" y="190489"/>
                  </a:lnTo>
                  <a:cubicBezTo>
                    <a:pt x="692478" y="196184"/>
                    <a:pt x="698500" y="206655"/>
                    <a:pt x="698500" y="217979"/>
                  </a:cubicBezTo>
                  <a:lnTo>
                    <a:pt x="698500" y="587797"/>
                  </a:lnTo>
                  <a:cubicBezTo>
                    <a:pt x="698500" y="599121"/>
                    <a:pt x="692478" y="609592"/>
                    <a:pt x="682690" y="615287"/>
                  </a:cubicBezTo>
                  <a:lnTo>
                    <a:pt x="365060" y="800089"/>
                  </a:lnTo>
                  <a:cubicBezTo>
                    <a:pt x="355287" y="805776"/>
                    <a:pt x="343213" y="805776"/>
                    <a:pt x="333440" y="800089"/>
                  </a:cubicBezTo>
                  <a:lnTo>
                    <a:pt x="15810" y="615287"/>
                  </a:lnTo>
                  <a:cubicBezTo>
                    <a:pt x="6022" y="609592"/>
                    <a:pt x="0" y="599121"/>
                    <a:pt x="0" y="587797"/>
                  </a:cubicBezTo>
                  <a:lnTo>
                    <a:pt x="0" y="217979"/>
                  </a:lnTo>
                  <a:cubicBezTo>
                    <a:pt x="0" y="206655"/>
                    <a:pt x="6022" y="196184"/>
                    <a:pt x="15810" y="190489"/>
                  </a:cubicBezTo>
                  <a:lnTo>
                    <a:pt x="333440" y="5687"/>
                  </a:lnTo>
                  <a:cubicBezTo>
                    <a:pt x="343213" y="0"/>
                    <a:pt x="355287" y="0"/>
                    <a:pt x="365060" y="5687"/>
                  </a:cubicBezTo>
                  <a:close/>
                </a:path>
              </a:pathLst>
            </a:custGeom>
            <a:gradFill rotWithShape="1">
              <a:gsLst>
                <a:gs pos="0">
                  <a:srgbClr val="FFB613">
                    <a:alpha val="100000"/>
                  </a:srgbClr>
                </a:gs>
                <a:gs pos="100000">
                  <a:srgbClr val="FFE42F">
                    <a:alpha val="100000"/>
                  </a:srgbClr>
                </a:gs>
              </a:gsLst>
              <a:lin ang="5400000"/>
            </a:gradFill>
            <a:ln cap="sq">
              <a:noFill/>
              <a:prstDash val="solid"/>
              <a:miter/>
            </a:ln>
          </p:spPr>
        </p:sp>
        <p:sp>
          <p:nvSpPr>
            <p:cNvPr id="24" name="TextBox 24"/>
            <p:cNvSpPr txBox="1"/>
            <p:nvPr/>
          </p:nvSpPr>
          <p:spPr>
            <a:xfrm>
              <a:off x="0" y="101600"/>
              <a:ext cx="698500" cy="571500"/>
            </a:xfrm>
            <a:prstGeom prst="rect">
              <a:avLst/>
            </a:prstGeom>
          </p:spPr>
          <p:txBody>
            <a:bodyPr lIns="50800" tIns="50800" rIns="50800" bIns="50800" rtlCol="0" anchor="ctr"/>
            <a:lstStyle/>
            <a:p>
              <a:pPr algn="ctr">
                <a:lnSpc>
                  <a:spcPts val="2659"/>
                </a:lnSpc>
              </a:pPr>
              <a:endParaRPr/>
            </a:p>
          </p:txBody>
        </p:sp>
      </p:grpSp>
      <p:grpSp>
        <p:nvGrpSpPr>
          <p:cNvPr id="25" name="Group 25"/>
          <p:cNvGrpSpPr/>
          <p:nvPr/>
        </p:nvGrpSpPr>
        <p:grpSpPr>
          <a:xfrm rot="-5400000">
            <a:off x="1252837" y="635410"/>
            <a:ext cx="1084133" cy="1261537"/>
            <a:chOff x="0" y="0"/>
            <a:chExt cx="698500" cy="812800"/>
          </a:xfrm>
        </p:grpSpPr>
        <p:sp>
          <p:nvSpPr>
            <p:cNvPr id="26" name="Freeform 26"/>
            <p:cNvSpPr/>
            <p:nvPr/>
          </p:nvSpPr>
          <p:spPr>
            <a:xfrm>
              <a:off x="0" y="12963"/>
              <a:ext cx="698500" cy="786874"/>
            </a:xfrm>
            <a:custGeom>
              <a:avLst/>
              <a:gdLst/>
              <a:ahLst/>
              <a:cxnLst/>
              <a:rect l="l" t="t" r="r" b="b"/>
              <a:pathLst>
                <a:path w="698500" h="786874">
                  <a:moveTo>
                    <a:pt x="407599" y="20985"/>
                  </a:moveTo>
                  <a:lnTo>
                    <a:pt x="640151" y="156289"/>
                  </a:lnTo>
                  <a:cubicBezTo>
                    <a:pt x="676276" y="177307"/>
                    <a:pt x="698500" y="215949"/>
                    <a:pt x="698500" y="257743"/>
                  </a:cubicBezTo>
                  <a:lnTo>
                    <a:pt x="698500" y="529131"/>
                  </a:lnTo>
                  <a:cubicBezTo>
                    <a:pt x="698500" y="570925"/>
                    <a:pt x="676276" y="609567"/>
                    <a:pt x="640151" y="630585"/>
                  </a:cubicBezTo>
                  <a:lnTo>
                    <a:pt x="407599" y="765889"/>
                  </a:lnTo>
                  <a:cubicBezTo>
                    <a:pt x="371530" y="786874"/>
                    <a:pt x="326970" y="786874"/>
                    <a:pt x="290901" y="765889"/>
                  </a:cubicBezTo>
                  <a:lnTo>
                    <a:pt x="58349" y="630585"/>
                  </a:lnTo>
                  <a:cubicBezTo>
                    <a:pt x="22224" y="609567"/>
                    <a:pt x="0" y="570925"/>
                    <a:pt x="0" y="529131"/>
                  </a:cubicBezTo>
                  <a:lnTo>
                    <a:pt x="0" y="257743"/>
                  </a:lnTo>
                  <a:cubicBezTo>
                    <a:pt x="0" y="215949"/>
                    <a:pt x="22224" y="177307"/>
                    <a:pt x="58349" y="156289"/>
                  </a:cubicBezTo>
                  <a:lnTo>
                    <a:pt x="290901" y="20985"/>
                  </a:lnTo>
                  <a:cubicBezTo>
                    <a:pt x="326970" y="0"/>
                    <a:pt x="371530" y="0"/>
                    <a:pt x="407599" y="20985"/>
                  </a:cubicBezTo>
                  <a:close/>
                </a:path>
              </a:pathLst>
            </a:custGeom>
            <a:solidFill>
              <a:srgbClr val="000000">
                <a:alpha val="0"/>
              </a:srgbClr>
            </a:solidFill>
            <a:ln w="114300" cap="sq">
              <a:gradFill>
                <a:gsLst>
                  <a:gs pos="0">
                    <a:srgbClr val="FFB613">
                      <a:alpha val="100000"/>
                    </a:srgbClr>
                  </a:gs>
                  <a:gs pos="100000">
                    <a:srgbClr val="FFE42F">
                      <a:alpha val="100000"/>
                    </a:srgbClr>
                  </a:gs>
                </a:gsLst>
                <a:lin ang="5400000"/>
              </a:gradFill>
              <a:prstDash val="solid"/>
              <a:miter/>
            </a:ln>
          </p:spPr>
        </p:sp>
        <p:sp>
          <p:nvSpPr>
            <p:cNvPr id="27" name="TextBox 27"/>
            <p:cNvSpPr txBox="1"/>
            <p:nvPr/>
          </p:nvSpPr>
          <p:spPr>
            <a:xfrm>
              <a:off x="0" y="101600"/>
              <a:ext cx="698500" cy="571500"/>
            </a:xfrm>
            <a:prstGeom prst="rect">
              <a:avLst/>
            </a:prstGeom>
          </p:spPr>
          <p:txBody>
            <a:bodyPr lIns="50800" tIns="50800" rIns="50800" bIns="50800" rtlCol="0" anchor="ctr"/>
            <a:lstStyle/>
            <a:p>
              <a:pPr algn="ctr">
                <a:lnSpc>
                  <a:spcPts val="2659"/>
                </a:lnSpc>
              </a:pPr>
              <a:endParaRPr/>
            </a:p>
          </p:txBody>
        </p:sp>
      </p:grpSp>
      <p:grpSp>
        <p:nvGrpSpPr>
          <p:cNvPr id="28" name="Group 28"/>
          <p:cNvGrpSpPr/>
          <p:nvPr/>
        </p:nvGrpSpPr>
        <p:grpSpPr>
          <a:xfrm rot="-5400000">
            <a:off x="1431168" y="842922"/>
            <a:ext cx="727472" cy="846513"/>
            <a:chOff x="0" y="0"/>
            <a:chExt cx="698500" cy="812800"/>
          </a:xfrm>
        </p:grpSpPr>
        <p:sp>
          <p:nvSpPr>
            <p:cNvPr id="29" name="Freeform 29"/>
            <p:cNvSpPr/>
            <p:nvPr/>
          </p:nvSpPr>
          <p:spPr>
            <a:xfrm>
              <a:off x="0" y="3512"/>
              <a:ext cx="698500" cy="805775"/>
            </a:xfrm>
            <a:custGeom>
              <a:avLst/>
              <a:gdLst/>
              <a:ahLst/>
              <a:cxnLst/>
              <a:rect l="l" t="t" r="r" b="b"/>
              <a:pathLst>
                <a:path w="698500" h="805775">
                  <a:moveTo>
                    <a:pt x="365060" y="5687"/>
                  </a:moveTo>
                  <a:lnTo>
                    <a:pt x="682690" y="190489"/>
                  </a:lnTo>
                  <a:cubicBezTo>
                    <a:pt x="692478" y="196184"/>
                    <a:pt x="698500" y="206655"/>
                    <a:pt x="698500" y="217979"/>
                  </a:cubicBezTo>
                  <a:lnTo>
                    <a:pt x="698500" y="587797"/>
                  </a:lnTo>
                  <a:cubicBezTo>
                    <a:pt x="698500" y="599121"/>
                    <a:pt x="692478" y="609592"/>
                    <a:pt x="682690" y="615287"/>
                  </a:cubicBezTo>
                  <a:lnTo>
                    <a:pt x="365060" y="800089"/>
                  </a:lnTo>
                  <a:cubicBezTo>
                    <a:pt x="355287" y="805776"/>
                    <a:pt x="343213" y="805776"/>
                    <a:pt x="333440" y="800089"/>
                  </a:cubicBezTo>
                  <a:lnTo>
                    <a:pt x="15810" y="615287"/>
                  </a:lnTo>
                  <a:cubicBezTo>
                    <a:pt x="6022" y="609592"/>
                    <a:pt x="0" y="599121"/>
                    <a:pt x="0" y="587797"/>
                  </a:cubicBezTo>
                  <a:lnTo>
                    <a:pt x="0" y="217979"/>
                  </a:lnTo>
                  <a:cubicBezTo>
                    <a:pt x="0" y="206655"/>
                    <a:pt x="6022" y="196184"/>
                    <a:pt x="15810" y="190489"/>
                  </a:cubicBezTo>
                  <a:lnTo>
                    <a:pt x="333440" y="5687"/>
                  </a:lnTo>
                  <a:cubicBezTo>
                    <a:pt x="343213" y="0"/>
                    <a:pt x="355287" y="0"/>
                    <a:pt x="365060" y="5687"/>
                  </a:cubicBezTo>
                  <a:close/>
                </a:path>
              </a:pathLst>
            </a:custGeom>
            <a:gradFill rotWithShape="1">
              <a:gsLst>
                <a:gs pos="0">
                  <a:srgbClr val="FFB613">
                    <a:alpha val="100000"/>
                  </a:srgbClr>
                </a:gs>
                <a:gs pos="100000">
                  <a:srgbClr val="FFE42F">
                    <a:alpha val="100000"/>
                  </a:srgbClr>
                </a:gs>
              </a:gsLst>
              <a:lin ang="5400000"/>
            </a:gradFill>
            <a:ln cap="sq">
              <a:noFill/>
              <a:prstDash val="solid"/>
              <a:miter/>
            </a:ln>
          </p:spPr>
        </p:sp>
        <p:sp>
          <p:nvSpPr>
            <p:cNvPr id="30" name="TextBox 30"/>
            <p:cNvSpPr txBox="1"/>
            <p:nvPr/>
          </p:nvSpPr>
          <p:spPr>
            <a:xfrm>
              <a:off x="0" y="101600"/>
              <a:ext cx="698500" cy="571500"/>
            </a:xfrm>
            <a:prstGeom prst="rect">
              <a:avLst/>
            </a:prstGeom>
          </p:spPr>
          <p:txBody>
            <a:bodyPr lIns="50800" tIns="50800" rIns="50800" bIns="50800" rtlCol="0" anchor="ctr"/>
            <a:lstStyle/>
            <a:p>
              <a:pPr algn="ctr">
                <a:lnSpc>
                  <a:spcPts val="2659"/>
                </a:lnSpc>
              </a:pPr>
              <a:endParaRPr/>
            </a:p>
          </p:txBody>
        </p:sp>
      </p:gr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FFFF">
                <a:alpha val="100000"/>
              </a:srgbClr>
            </a:gs>
            <a:gs pos="100000">
              <a:srgbClr val="E6E6E6">
                <a:alpha val="100000"/>
              </a:srgbClr>
            </a:gs>
          </a:gsLst>
          <a:path path="circle">
            <a:fillToRect l="50000" t="50000" r="50000" b="50000"/>
          </a:path>
        </a:gradFill>
        <a:effectLst/>
      </p:bgPr>
    </p:bg>
    <p:spTree>
      <p:nvGrpSpPr>
        <p:cNvPr id="1" name=""/>
        <p:cNvGrpSpPr/>
        <p:nvPr/>
      </p:nvGrpSpPr>
      <p:grpSpPr>
        <a:xfrm>
          <a:off x="0" y="0"/>
          <a:ext cx="0" cy="0"/>
          <a:chOff x="0" y="0"/>
          <a:chExt cx="0" cy="0"/>
        </a:xfrm>
      </p:grpSpPr>
      <p:grpSp>
        <p:nvGrpSpPr>
          <p:cNvPr id="2" name="Group 2"/>
          <p:cNvGrpSpPr/>
          <p:nvPr/>
        </p:nvGrpSpPr>
        <p:grpSpPr>
          <a:xfrm>
            <a:off x="8777467" y="-4182086"/>
            <a:ext cx="7676727" cy="6372158"/>
            <a:chOff x="0" y="0"/>
            <a:chExt cx="841504" cy="698500"/>
          </a:xfrm>
        </p:grpSpPr>
        <p:sp>
          <p:nvSpPr>
            <p:cNvPr id="3" name="Freeform 3"/>
            <p:cNvSpPr/>
            <p:nvPr/>
          </p:nvSpPr>
          <p:spPr>
            <a:xfrm>
              <a:off x="8715" y="0"/>
              <a:ext cx="824075" cy="698500"/>
            </a:xfrm>
            <a:custGeom>
              <a:avLst/>
              <a:gdLst/>
              <a:ahLst/>
              <a:cxnLst/>
              <a:rect l="l" t="t" r="r" b="b"/>
              <a:pathLst>
                <a:path w="824075" h="698500">
                  <a:moveTo>
                    <a:pt x="809966" y="388476"/>
                  </a:moveTo>
                  <a:lnTo>
                    <a:pt x="652411" y="659274"/>
                  </a:lnTo>
                  <a:cubicBezTo>
                    <a:pt x="638281" y="683560"/>
                    <a:pt x="612304" y="698500"/>
                    <a:pt x="584206" y="698500"/>
                  </a:cubicBezTo>
                  <a:lnTo>
                    <a:pt x="239867" y="698500"/>
                  </a:lnTo>
                  <a:cubicBezTo>
                    <a:pt x="211770" y="698500"/>
                    <a:pt x="185792" y="683560"/>
                    <a:pt x="171663" y="659274"/>
                  </a:cubicBezTo>
                  <a:lnTo>
                    <a:pt x="14107" y="388476"/>
                  </a:lnTo>
                  <a:cubicBezTo>
                    <a:pt x="0" y="364228"/>
                    <a:pt x="0" y="334272"/>
                    <a:pt x="14107" y="310024"/>
                  </a:cubicBezTo>
                  <a:lnTo>
                    <a:pt x="171663" y="39226"/>
                  </a:lnTo>
                  <a:cubicBezTo>
                    <a:pt x="185792" y="14940"/>
                    <a:pt x="211770" y="0"/>
                    <a:pt x="239867" y="0"/>
                  </a:cubicBezTo>
                  <a:lnTo>
                    <a:pt x="584206" y="0"/>
                  </a:lnTo>
                  <a:cubicBezTo>
                    <a:pt x="612304" y="0"/>
                    <a:pt x="638281" y="14940"/>
                    <a:pt x="652411" y="39226"/>
                  </a:cubicBezTo>
                  <a:lnTo>
                    <a:pt x="809966" y="310024"/>
                  </a:lnTo>
                  <a:cubicBezTo>
                    <a:pt x="824074" y="334272"/>
                    <a:pt x="824074" y="364228"/>
                    <a:pt x="809966" y="388476"/>
                  </a:cubicBezTo>
                  <a:close/>
                </a:path>
              </a:pathLst>
            </a:custGeom>
            <a:gradFill rotWithShape="1">
              <a:gsLst>
                <a:gs pos="0">
                  <a:srgbClr val="255389">
                    <a:alpha val="100000"/>
                  </a:srgbClr>
                </a:gs>
                <a:gs pos="100000">
                  <a:srgbClr val="112D4E">
                    <a:alpha val="100000"/>
                  </a:srgbClr>
                </a:gs>
              </a:gsLst>
              <a:path path="circle">
                <a:fillToRect l="50000" t="50000" r="50000" b="50000"/>
              </a:path>
            </a:gradFill>
          </p:spPr>
        </p:sp>
        <p:sp>
          <p:nvSpPr>
            <p:cNvPr id="4" name="TextBox 4"/>
            <p:cNvSpPr txBox="1"/>
            <p:nvPr/>
          </p:nvSpPr>
          <p:spPr>
            <a:xfrm>
              <a:off x="114300" y="-38100"/>
              <a:ext cx="612904" cy="736600"/>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9438876" y="-3575866"/>
            <a:ext cx="6353909" cy="5145894"/>
            <a:chOff x="0" y="0"/>
            <a:chExt cx="862475" cy="698500"/>
          </a:xfrm>
        </p:grpSpPr>
        <p:sp>
          <p:nvSpPr>
            <p:cNvPr id="6" name="Freeform 6"/>
            <p:cNvSpPr/>
            <p:nvPr/>
          </p:nvSpPr>
          <p:spPr>
            <a:xfrm>
              <a:off x="10529" y="0"/>
              <a:ext cx="841418" cy="698500"/>
            </a:xfrm>
            <a:custGeom>
              <a:avLst/>
              <a:gdLst/>
              <a:ahLst/>
              <a:cxnLst/>
              <a:rect l="l" t="t" r="r" b="b"/>
              <a:pathLst>
                <a:path w="841418" h="698500">
                  <a:moveTo>
                    <a:pt x="824372" y="396642"/>
                  </a:moveTo>
                  <a:lnTo>
                    <a:pt x="676320" y="651108"/>
                  </a:lnTo>
                  <a:cubicBezTo>
                    <a:pt x="659248" y="680449"/>
                    <a:pt x="627862" y="698500"/>
                    <a:pt x="593916" y="698500"/>
                  </a:cubicBezTo>
                  <a:lnTo>
                    <a:pt x="247501" y="698500"/>
                  </a:lnTo>
                  <a:cubicBezTo>
                    <a:pt x="213555" y="698500"/>
                    <a:pt x="182169" y="680449"/>
                    <a:pt x="165097" y="651108"/>
                  </a:cubicBezTo>
                  <a:lnTo>
                    <a:pt x="17045" y="396642"/>
                  </a:lnTo>
                  <a:cubicBezTo>
                    <a:pt x="0" y="367346"/>
                    <a:pt x="0" y="331154"/>
                    <a:pt x="17045" y="301858"/>
                  </a:cubicBezTo>
                  <a:lnTo>
                    <a:pt x="165097" y="47392"/>
                  </a:lnTo>
                  <a:cubicBezTo>
                    <a:pt x="182169" y="18051"/>
                    <a:pt x="213555" y="0"/>
                    <a:pt x="247501" y="0"/>
                  </a:cubicBezTo>
                  <a:lnTo>
                    <a:pt x="593916" y="0"/>
                  </a:lnTo>
                  <a:cubicBezTo>
                    <a:pt x="627862" y="0"/>
                    <a:pt x="659248" y="18051"/>
                    <a:pt x="676320" y="47392"/>
                  </a:cubicBezTo>
                  <a:lnTo>
                    <a:pt x="824372" y="301858"/>
                  </a:lnTo>
                  <a:cubicBezTo>
                    <a:pt x="841417" y="331154"/>
                    <a:pt x="841417" y="367346"/>
                    <a:pt x="824372" y="396642"/>
                  </a:cubicBezTo>
                  <a:close/>
                </a:path>
              </a:pathLst>
            </a:custGeom>
            <a:solidFill>
              <a:srgbClr val="000000">
                <a:alpha val="0"/>
              </a:srgbClr>
            </a:solidFill>
            <a:ln w="47625" cap="rnd">
              <a:solidFill>
                <a:srgbClr val="FFFFFF"/>
              </a:solidFill>
              <a:prstDash val="solid"/>
              <a:round/>
            </a:ln>
          </p:spPr>
        </p:sp>
        <p:sp>
          <p:nvSpPr>
            <p:cNvPr id="7" name="TextBox 7"/>
            <p:cNvSpPr txBox="1"/>
            <p:nvPr/>
          </p:nvSpPr>
          <p:spPr>
            <a:xfrm>
              <a:off x="114300" y="-38100"/>
              <a:ext cx="633875" cy="736600"/>
            </a:xfrm>
            <a:prstGeom prst="rect">
              <a:avLst/>
            </a:prstGeom>
          </p:spPr>
          <p:txBody>
            <a:bodyPr lIns="50800" tIns="50800" rIns="50800" bIns="50800" rtlCol="0" anchor="ctr"/>
            <a:lstStyle/>
            <a:p>
              <a:pPr algn="ctr">
                <a:lnSpc>
                  <a:spcPts val="2659"/>
                </a:lnSpc>
              </a:pPr>
              <a:endParaRPr/>
            </a:p>
          </p:txBody>
        </p:sp>
      </p:grpSp>
      <p:sp>
        <p:nvSpPr>
          <p:cNvPr id="8" name="TextBox 8"/>
          <p:cNvSpPr txBox="1"/>
          <p:nvPr/>
        </p:nvSpPr>
        <p:spPr>
          <a:xfrm>
            <a:off x="757844" y="3234809"/>
            <a:ext cx="8889450" cy="1309929"/>
          </a:xfrm>
          <a:prstGeom prst="rect">
            <a:avLst/>
          </a:prstGeom>
        </p:spPr>
        <p:txBody>
          <a:bodyPr lIns="0" tIns="0" rIns="0" bIns="0" rtlCol="0" anchor="t">
            <a:spAutoFit/>
          </a:bodyPr>
          <a:lstStyle/>
          <a:p>
            <a:pPr marL="0" lvl="0" indent="0" algn="l">
              <a:lnSpc>
                <a:spcPts val="9951"/>
              </a:lnSpc>
            </a:pPr>
            <a:r>
              <a:rPr lang="en-US" sz="9388">
                <a:solidFill>
                  <a:srgbClr val="112D4E"/>
                </a:solidFill>
                <a:latin typeface="Barlow Bold"/>
                <a:ea typeface="Barlow Bold"/>
                <a:cs typeface="Barlow Bold"/>
                <a:sym typeface="Barlow Bold"/>
              </a:rPr>
              <a:t>TERIMAKASIH</a:t>
            </a:r>
          </a:p>
        </p:txBody>
      </p:sp>
      <p:grpSp>
        <p:nvGrpSpPr>
          <p:cNvPr id="11" name="Group 11"/>
          <p:cNvGrpSpPr/>
          <p:nvPr/>
        </p:nvGrpSpPr>
        <p:grpSpPr>
          <a:xfrm rot="-10800000">
            <a:off x="16776854" y="308492"/>
            <a:ext cx="1084133" cy="1261537"/>
            <a:chOff x="0" y="0"/>
            <a:chExt cx="1445511" cy="1682049"/>
          </a:xfrm>
        </p:grpSpPr>
        <p:grpSp>
          <p:nvGrpSpPr>
            <p:cNvPr id="12" name="Group 12"/>
            <p:cNvGrpSpPr/>
            <p:nvPr/>
          </p:nvGrpSpPr>
          <p:grpSpPr>
            <a:xfrm>
              <a:off x="0" y="0"/>
              <a:ext cx="1445511" cy="1682049"/>
              <a:chOff x="0" y="0"/>
              <a:chExt cx="698500" cy="812800"/>
            </a:xfrm>
          </p:grpSpPr>
          <p:sp>
            <p:nvSpPr>
              <p:cNvPr id="13" name="Freeform 13"/>
              <p:cNvSpPr/>
              <p:nvPr/>
            </p:nvSpPr>
            <p:spPr>
              <a:xfrm>
                <a:off x="0" y="12963"/>
                <a:ext cx="698500" cy="786874"/>
              </a:xfrm>
              <a:custGeom>
                <a:avLst/>
                <a:gdLst/>
                <a:ahLst/>
                <a:cxnLst/>
                <a:rect l="l" t="t" r="r" b="b"/>
                <a:pathLst>
                  <a:path w="698500" h="786874">
                    <a:moveTo>
                      <a:pt x="407599" y="20985"/>
                    </a:moveTo>
                    <a:lnTo>
                      <a:pt x="640151" y="156289"/>
                    </a:lnTo>
                    <a:cubicBezTo>
                      <a:pt x="676276" y="177307"/>
                      <a:pt x="698500" y="215949"/>
                      <a:pt x="698500" y="257743"/>
                    </a:cubicBezTo>
                    <a:lnTo>
                      <a:pt x="698500" y="529131"/>
                    </a:lnTo>
                    <a:cubicBezTo>
                      <a:pt x="698500" y="570925"/>
                      <a:pt x="676276" y="609567"/>
                      <a:pt x="640151" y="630585"/>
                    </a:cubicBezTo>
                    <a:lnTo>
                      <a:pt x="407599" y="765889"/>
                    </a:lnTo>
                    <a:cubicBezTo>
                      <a:pt x="371530" y="786874"/>
                      <a:pt x="326970" y="786874"/>
                      <a:pt x="290901" y="765889"/>
                    </a:cubicBezTo>
                    <a:lnTo>
                      <a:pt x="58349" y="630585"/>
                    </a:lnTo>
                    <a:cubicBezTo>
                      <a:pt x="22224" y="609567"/>
                      <a:pt x="0" y="570925"/>
                      <a:pt x="0" y="529131"/>
                    </a:cubicBezTo>
                    <a:lnTo>
                      <a:pt x="0" y="257743"/>
                    </a:lnTo>
                    <a:cubicBezTo>
                      <a:pt x="0" y="215949"/>
                      <a:pt x="22224" y="177307"/>
                      <a:pt x="58349" y="156289"/>
                    </a:cubicBezTo>
                    <a:lnTo>
                      <a:pt x="290901" y="20985"/>
                    </a:lnTo>
                    <a:cubicBezTo>
                      <a:pt x="326970" y="0"/>
                      <a:pt x="371530" y="0"/>
                      <a:pt x="407599" y="20985"/>
                    </a:cubicBezTo>
                    <a:close/>
                  </a:path>
                </a:pathLst>
              </a:custGeom>
              <a:solidFill>
                <a:srgbClr val="000000">
                  <a:alpha val="0"/>
                </a:srgbClr>
              </a:solidFill>
              <a:ln w="114300" cap="sq">
                <a:gradFill>
                  <a:gsLst>
                    <a:gs pos="0">
                      <a:srgbClr val="FFB613">
                        <a:alpha val="100000"/>
                      </a:srgbClr>
                    </a:gs>
                    <a:gs pos="100000">
                      <a:srgbClr val="FFE42F">
                        <a:alpha val="100000"/>
                      </a:srgbClr>
                    </a:gs>
                  </a:gsLst>
                  <a:lin ang="5400000"/>
                </a:gradFill>
                <a:prstDash val="solid"/>
                <a:miter/>
              </a:ln>
            </p:spPr>
          </p:sp>
          <p:sp>
            <p:nvSpPr>
              <p:cNvPr id="14" name="TextBox 14"/>
              <p:cNvSpPr txBox="1"/>
              <p:nvPr/>
            </p:nvSpPr>
            <p:spPr>
              <a:xfrm>
                <a:off x="0" y="101600"/>
                <a:ext cx="698500" cy="571500"/>
              </a:xfrm>
              <a:prstGeom prst="rect">
                <a:avLst/>
              </a:prstGeom>
            </p:spPr>
            <p:txBody>
              <a:bodyPr lIns="50800" tIns="50800" rIns="50800" bIns="50800" rtlCol="0" anchor="ctr"/>
              <a:lstStyle/>
              <a:p>
                <a:pPr algn="ctr">
                  <a:lnSpc>
                    <a:spcPts val="2659"/>
                  </a:lnSpc>
                </a:pPr>
                <a:endParaRPr/>
              </a:p>
            </p:txBody>
          </p:sp>
        </p:grpSp>
        <p:grpSp>
          <p:nvGrpSpPr>
            <p:cNvPr id="15" name="Group 15"/>
            <p:cNvGrpSpPr/>
            <p:nvPr/>
          </p:nvGrpSpPr>
          <p:grpSpPr>
            <a:xfrm>
              <a:off x="237774" y="276682"/>
              <a:ext cx="969963" cy="1128685"/>
              <a:chOff x="0" y="0"/>
              <a:chExt cx="698500" cy="812800"/>
            </a:xfrm>
          </p:grpSpPr>
          <p:sp>
            <p:nvSpPr>
              <p:cNvPr id="16" name="Freeform 16"/>
              <p:cNvSpPr/>
              <p:nvPr/>
            </p:nvSpPr>
            <p:spPr>
              <a:xfrm>
                <a:off x="0" y="3512"/>
                <a:ext cx="698500" cy="805775"/>
              </a:xfrm>
              <a:custGeom>
                <a:avLst/>
                <a:gdLst/>
                <a:ahLst/>
                <a:cxnLst/>
                <a:rect l="l" t="t" r="r" b="b"/>
                <a:pathLst>
                  <a:path w="698500" h="805775">
                    <a:moveTo>
                      <a:pt x="365060" y="5687"/>
                    </a:moveTo>
                    <a:lnTo>
                      <a:pt x="682690" y="190489"/>
                    </a:lnTo>
                    <a:cubicBezTo>
                      <a:pt x="692478" y="196184"/>
                      <a:pt x="698500" y="206655"/>
                      <a:pt x="698500" y="217979"/>
                    </a:cubicBezTo>
                    <a:lnTo>
                      <a:pt x="698500" y="587797"/>
                    </a:lnTo>
                    <a:cubicBezTo>
                      <a:pt x="698500" y="599121"/>
                      <a:pt x="692478" y="609592"/>
                      <a:pt x="682690" y="615287"/>
                    </a:cubicBezTo>
                    <a:lnTo>
                      <a:pt x="365060" y="800089"/>
                    </a:lnTo>
                    <a:cubicBezTo>
                      <a:pt x="355287" y="805776"/>
                      <a:pt x="343213" y="805776"/>
                      <a:pt x="333440" y="800089"/>
                    </a:cubicBezTo>
                    <a:lnTo>
                      <a:pt x="15810" y="615287"/>
                    </a:lnTo>
                    <a:cubicBezTo>
                      <a:pt x="6022" y="609592"/>
                      <a:pt x="0" y="599121"/>
                      <a:pt x="0" y="587797"/>
                    </a:cubicBezTo>
                    <a:lnTo>
                      <a:pt x="0" y="217979"/>
                    </a:lnTo>
                    <a:cubicBezTo>
                      <a:pt x="0" y="206655"/>
                      <a:pt x="6022" y="196184"/>
                      <a:pt x="15810" y="190489"/>
                    </a:cubicBezTo>
                    <a:lnTo>
                      <a:pt x="333440" y="5687"/>
                    </a:lnTo>
                    <a:cubicBezTo>
                      <a:pt x="343213" y="0"/>
                      <a:pt x="355287" y="0"/>
                      <a:pt x="365060" y="5687"/>
                    </a:cubicBezTo>
                    <a:close/>
                  </a:path>
                </a:pathLst>
              </a:custGeom>
              <a:gradFill rotWithShape="1">
                <a:gsLst>
                  <a:gs pos="0">
                    <a:srgbClr val="FFB613">
                      <a:alpha val="100000"/>
                    </a:srgbClr>
                  </a:gs>
                  <a:gs pos="100000">
                    <a:srgbClr val="FFE42F">
                      <a:alpha val="100000"/>
                    </a:srgbClr>
                  </a:gs>
                </a:gsLst>
                <a:lin ang="5400000"/>
              </a:gradFill>
              <a:ln cap="sq">
                <a:noFill/>
                <a:prstDash val="solid"/>
                <a:miter/>
              </a:ln>
            </p:spPr>
          </p:sp>
          <p:sp>
            <p:nvSpPr>
              <p:cNvPr id="17" name="TextBox 17"/>
              <p:cNvSpPr txBox="1"/>
              <p:nvPr/>
            </p:nvSpPr>
            <p:spPr>
              <a:xfrm>
                <a:off x="0" y="101600"/>
                <a:ext cx="698500" cy="571500"/>
              </a:xfrm>
              <a:prstGeom prst="rect">
                <a:avLst/>
              </a:prstGeom>
            </p:spPr>
            <p:txBody>
              <a:bodyPr lIns="50800" tIns="50800" rIns="50800" bIns="50800" rtlCol="0" anchor="ctr"/>
              <a:lstStyle/>
              <a:p>
                <a:pPr algn="ctr">
                  <a:lnSpc>
                    <a:spcPts val="2659"/>
                  </a:lnSpc>
                </a:pPr>
                <a:endParaRPr/>
              </a:p>
            </p:txBody>
          </p:sp>
        </p:grpSp>
      </p:grpSp>
      <p:sp>
        <p:nvSpPr>
          <p:cNvPr id="18" name="Freeform 18"/>
          <p:cNvSpPr/>
          <p:nvPr/>
        </p:nvSpPr>
        <p:spPr>
          <a:xfrm flipH="1">
            <a:off x="12873728" y="2872624"/>
            <a:ext cx="13246520" cy="7798888"/>
          </a:xfrm>
          <a:custGeom>
            <a:avLst/>
            <a:gdLst/>
            <a:ahLst/>
            <a:cxnLst/>
            <a:rect l="l" t="t" r="r" b="b"/>
            <a:pathLst>
              <a:path w="13246520" h="7798888">
                <a:moveTo>
                  <a:pt x="13246520" y="0"/>
                </a:moveTo>
                <a:lnTo>
                  <a:pt x="0" y="0"/>
                </a:lnTo>
                <a:lnTo>
                  <a:pt x="0" y="7798888"/>
                </a:lnTo>
                <a:lnTo>
                  <a:pt x="13246520" y="7798888"/>
                </a:lnTo>
                <a:lnTo>
                  <a:pt x="13246520" y="0"/>
                </a:lnTo>
                <a:close/>
              </a:path>
            </a:pathLst>
          </a:custGeom>
          <a:blipFill>
            <a:blip r:embed="rId2"/>
            <a:stretch>
              <a:fillRect/>
            </a:stretch>
          </a:blipFill>
        </p:spPr>
      </p:sp>
      <p:sp>
        <p:nvSpPr>
          <p:cNvPr id="19" name="Freeform 19"/>
          <p:cNvSpPr/>
          <p:nvPr/>
        </p:nvSpPr>
        <p:spPr>
          <a:xfrm>
            <a:off x="10398333" y="3832623"/>
            <a:ext cx="7102478" cy="6454377"/>
          </a:xfrm>
          <a:custGeom>
            <a:avLst/>
            <a:gdLst/>
            <a:ahLst/>
            <a:cxnLst/>
            <a:rect l="l" t="t" r="r" b="b"/>
            <a:pathLst>
              <a:path w="7102478" h="6454377">
                <a:moveTo>
                  <a:pt x="0" y="0"/>
                </a:moveTo>
                <a:lnTo>
                  <a:pt x="7102478" y="0"/>
                </a:lnTo>
                <a:lnTo>
                  <a:pt x="7102478" y="6454377"/>
                </a:lnTo>
                <a:lnTo>
                  <a:pt x="0" y="6454377"/>
                </a:lnTo>
                <a:lnTo>
                  <a:pt x="0" y="0"/>
                </a:lnTo>
                <a:close/>
              </a:path>
            </a:pathLst>
          </a:custGeom>
          <a:blipFill>
            <a:blip r:embed="rId3"/>
            <a:stretch>
              <a:fillRect/>
            </a:stretch>
          </a:blipFill>
        </p:spPr>
      </p:sp>
      <p:grpSp>
        <p:nvGrpSpPr>
          <p:cNvPr id="20" name="Group 20"/>
          <p:cNvGrpSpPr/>
          <p:nvPr/>
        </p:nvGrpSpPr>
        <p:grpSpPr>
          <a:xfrm>
            <a:off x="9477932" y="3421219"/>
            <a:ext cx="7506561" cy="6450951"/>
            <a:chOff x="0" y="0"/>
            <a:chExt cx="812800" cy="698500"/>
          </a:xfrm>
        </p:grpSpPr>
        <p:sp>
          <p:nvSpPr>
            <p:cNvPr id="21" name="Freeform 21"/>
            <p:cNvSpPr/>
            <p:nvPr/>
          </p:nvSpPr>
          <p:spPr>
            <a:xfrm>
              <a:off x="10100" y="0"/>
              <a:ext cx="792599" cy="698500"/>
            </a:xfrm>
            <a:custGeom>
              <a:avLst/>
              <a:gdLst/>
              <a:ahLst/>
              <a:cxnLst/>
              <a:rect l="l" t="t" r="r" b="b"/>
              <a:pathLst>
                <a:path w="792599" h="698500">
                  <a:moveTo>
                    <a:pt x="776248" y="394714"/>
                  </a:moveTo>
                  <a:lnTo>
                    <a:pt x="625952" y="653036"/>
                  </a:lnTo>
                  <a:cubicBezTo>
                    <a:pt x="609575" y="681184"/>
                    <a:pt x="579466" y="698500"/>
                    <a:pt x="546901" y="698500"/>
                  </a:cubicBezTo>
                  <a:lnTo>
                    <a:pt x="245699" y="698500"/>
                  </a:lnTo>
                  <a:cubicBezTo>
                    <a:pt x="213134" y="698500"/>
                    <a:pt x="183025" y="681184"/>
                    <a:pt x="166648" y="653036"/>
                  </a:cubicBezTo>
                  <a:lnTo>
                    <a:pt x="16352" y="394714"/>
                  </a:lnTo>
                  <a:cubicBezTo>
                    <a:pt x="0" y="366610"/>
                    <a:pt x="0" y="331890"/>
                    <a:pt x="16352" y="303786"/>
                  </a:cubicBezTo>
                  <a:lnTo>
                    <a:pt x="166648" y="45464"/>
                  </a:lnTo>
                  <a:cubicBezTo>
                    <a:pt x="183025" y="17316"/>
                    <a:pt x="213134" y="0"/>
                    <a:pt x="245699" y="0"/>
                  </a:cubicBezTo>
                  <a:lnTo>
                    <a:pt x="546901" y="0"/>
                  </a:lnTo>
                  <a:cubicBezTo>
                    <a:pt x="579466" y="0"/>
                    <a:pt x="609575" y="17316"/>
                    <a:pt x="625952" y="45464"/>
                  </a:cubicBezTo>
                  <a:lnTo>
                    <a:pt x="776248" y="303786"/>
                  </a:lnTo>
                  <a:cubicBezTo>
                    <a:pt x="792600" y="331890"/>
                    <a:pt x="792600" y="366610"/>
                    <a:pt x="776248" y="394714"/>
                  </a:cubicBezTo>
                  <a:close/>
                </a:path>
              </a:pathLst>
            </a:custGeom>
            <a:gradFill rotWithShape="1">
              <a:gsLst>
                <a:gs pos="0">
                  <a:srgbClr val="FFB613">
                    <a:alpha val="100000"/>
                  </a:srgbClr>
                </a:gs>
                <a:gs pos="100000">
                  <a:srgbClr val="FFE42F">
                    <a:alpha val="100000"/>
                  </a:srgbClr>
                </a:gs>
              </a:gsLst>
              <a:lin ang="5400000"/>
            </a:gradFill>
          </p:spPr>
        </p:sp>
        <p:sp>
          <p:nvSpPr>
            <p:cNvPr id="22" name="TextBox 22"/>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grpSp>
        <p:nvGrpSpPr>
          <p:cNvPr id="23" name="Group 23"/>
          <p:cNvGrpSpPr/>
          <p:nvPr/>
        </p:nvGrpSpPr>
        <p:grpSpPr>
          <a:xfrm>
            <a:off x="10059960" y="3832623"/>
            <a:ext cx="6342505" cy="5628143"/>
            <a:chOff x="0" y="0"/>
            <a:chExt cx="4346359" cy="3856825"/>
          </a:xfrm>
        </p:grpSpPr>
        <p:sp>
          <p:nvSpPr>
            <p:cNvPr id="24" name="Freeform 24"/>
            <p:cNvSpPr/>
            <p:nvPr/>
          </p:nvSpPr>
          <p:spPr>
            <a:xfrm rot="10800000" flipV="1">
              <a:off x="-32" y="0"/>
              <a:ext cx="4361815" cy="3856863"/>
            </a:xfrm>
            <a:custGeom>
              <a:avLst/>
              <a:gdLst/>
              <a:ahLst/>
              <a:cxnLst/>
              <a:rect l="l" t="t" r="r" b="b"/>
              <a:pathLst>
                <a:path w="4361815" h="3856863">
                  <a:moveTo>
                    <a:pt x="3086608" y="0"/>
                  </a:moveTo>
                  <a:cubicBezTo>
                    <a:pt x="3210306" y="0"/>
                    <a:pt x="3324479" y="65913"/>
                    <a:pt x="3386328" y="173101"/>
                  </a:cubicBezTo>
                  <a:lnTo>
                    <a:pt x="4299966" y="1755394"/>
                  </a:lnTo>
                  <a:cubicBezTo>
                    <a:pt x="4361815" y="1862455"/>
                    <a:pt x="4361815" y="1994408"/>
                    <a:pt x="4299966" y="2101469"/>
                  </a:cubicBezTo>
                  <a:lnTo>
                    <a:pt x="3386455" y="3683762"/>
                  </a:lnTo>
                  <a:cubicBezTo>
                    <a:pt x="3325114" y="3789934"/>
                    <a:pt x="3212338" y="3855720"/>
                    <a:pt x="3089910" y="3856863"/>
                  </a:cubicBezTo>
                  <a:lnTo>
                    <a:pt x="1256411" y="3856863"/>
                  </a:lnTo>
                  <a:cubicBezTo>
                    <a:pt x="1133983" y="3855720"/>
                    <a:pt x="1021207" y="3789934"/>
                    <a:pt x="959866" y="3683762"/>
                  </a:cubicBezTo>
                  <a:lnTo>
                    <a:pt x="46355" y="2101469"/>
                  </a:lnTo>
                  <a:cubicBezTo>
                    <a:pt x="15875" y="2048764"/>
                    <a:pt x="508" y="1990090"/>
                    <a:pt x="0" y="1931162"/>
                  </a:cubicBezTo>
                  <a:lnTo>
                    <a:pt x="0" y="1925574"/>
                  </a:lnTo>
                  <a:cubicBezTo>
                    <a:pt x="508" y="1866773"/>
                    <a:pt x="15875" y="1807972"/>
                    <a:pt x="46355" y="1755267"/>
                  </a:cubicBezTo>
                  <a:lnTo>
                    <a:pt x="959866" y="173101"/>
                  </a:lnTo>
                  <a:cubicBezTo>
                    <a:pt x="1021715" y="65913"/>
                    <a:pt x="1135888" y="0"/>
                    <a:pt x="1259586" y="0"/>
                  </a:cubicBezTo>
                  <a:close/>
                </a:path>
              </a:pathLst>
            </a:custGeom>
            <a:blipFill>
              <a:blip r:embed="rId4"/>
              <a:stretch>
                <a:fillRect l="-16470" r="-39053" b="-16987"/>
              </a:stretch>
            </a:blipFill>
          </p:spPr>
        </p:sp>
      </p:grpSp>
      <p:sp>
        <p:nvSpPr>
          <p:cNvPr id="25" name="Freeform 25"/>
          <p:cNvSpPr/>
          <p:nvPr/>
        </p:nvSpPr>
        <p:spPr>
          <a:xfrm>
            <a:off x="11520751" y="18673"/>
            <a:ext cx="5545092" cy="5039102"/>
          </a:xfrm>
          <a:custGeom>
            <a:avLst/>
            <a:gdLst/>
            <a:ahLst/>
            <a:cxnLst/>
            <a:rect l="l" t="t" r="r" b="b"/>
            <a:pathLst>
              <a:path w="5545092" h="5039102">
                <a:moveTo>
                  <a:pt x="0" y="0"/>
                </a:moveTo>
                <a:lnTo>
                  <a:pt x="5545092" y="0"/>
                </a:lnTo>
                <a:lnTo>
                  <a:pt x="5545092" y="5039102"/>
                </a:lnTo>
                <a:lnTo>
                  <a:pt x="0" y="5039102"/>
                </a:lnTo>
                <a:lnTo>
                  <a:pt x="0" y="0"/>
                </a:lnTo>
                <a:close/>
              </a:path>
            </a:pathLst>
          </a:custGeom>
          <a:blipFill>
            <a:blip r:embed="rId3"/>
            <a:stretch>
              <a:fillRect/>
            </a:stretch>
          </a:blipFill>
        </p:spPr>
      </p:sp>
      <p:grpSp>
        <p:nvGrpSpPr>
          <p:cNvPr id="26" name="Group 26"/>
          <p:cNvGrpSpPr/>
          <p:nvPr/>
        </p:nvGrpSpPr>
        <p:grpSpPr>
          <a:xfrm>
            <a:off x="12051651" y="560219"/>
            <a:ext cx="5142392" cy="4419243"/>
            <a:chOff x="0" y="0"/>
            <a:chExt cx="812800" cy="698500"/>
          </a:xfrm>
        </p:grpSpPr>
        <p:sp>
          <p:nvSpPr>
            <p:cNvPr id="27" name="Freeform 27"/>
            <p:cNvSpPr/>
            <p:nvPr/>
          </p:nvSpPr>
          <p:spPr>
            <a:xfrm>
              <a:off x="10407" y="0"/>
              <a:ext cx="791985" cy="698500"/>
            </a:xfrm>
            <a:custGeom>
              <a:avLst/>
              <a:gdLst/>
              <a:ahLst/>
              <a:cxnLst/>
              <a:rect l="l" t="t" r="r" b="b"/>
              <a:pathLst>
                <a:path w="791985" h="698500">
                  <a:moveTo>
                    <a:pt x="775137" y="396096"/>
                  </a:moveTo>
                  <a:lnTo>
                    <a:pt x="626449" y="651654"/>
                  </a:lnTo>
                  <a:cubicBezTo>
                    <a:pt x="609574" y="680657"/>
                    <a:pt x="578550" y="698500"/>
                    <a:pt x="544995" y="698500"/>
                  </a:cubicBezTo>
                  <a:lnTo>
                    <a:pt x="246991" y="698500"/>
                  </a:lnTo>
                  <a:cubicBezTo>
                    <a:pt x="213436" y="698500"/>
                    <a:pt x="182412" y="680657"/>
                    <a:pt x="165537" y="651654"/>
                  </a:cubicBezTo>
                  <a:lnTo>
                    <a:pt x="16849" y="396096"/>
                  </a:lnTo>
                  <a:cubicBezTo>
                    <a:pt x="0" y="367138"/>
                    <a:pt x="0" y="331362"/>
                    <a:pt x="16849" y="302404"/>
                  </a:cubicBezTo>
                  <a:lnTo>
                    <a:pt x="165537" y="46846"/>
                  </a:lnTo>
                  <a:cubicBezTo>
                    <a:pt x="182412" y="17843"/>
                    <a:pt x="213436" y="0"/>
                    <a:pt x="246991" y="0"/>
                  </a:cubicBezTo>
                  <a:lnTo>
                    <a:pt x="544995" y="0"/>
                  </a:lnTo>
                  <a:cubicBezTo>
                    <a:pt x="578550" y="0"/>
                    <a:pt x="609574" y="17843"/>
                    <a:pt x="626449" y="46846"/>
                  </a:cubicBezTo>
                  <a:lnTo>
                    <a:pt x="775137" y="302404"/>
                  </a:lnTo>
                  <a:cubicBezTo>
                    <a:pt x="791986" y="331362"/>
                    <a:pt x="791986" y="367138"/>
                    <a:pt x="775137" y="396096"/>
                  </a:cubicBezTo>
                  <a:close/>
                </a:path>
              </a:pathLst>
            </a:custGeom>
            <a:gradFill rotWithShape="1">
              <a:gsLst>
                <a:gs pos="0">
                  <a:srgbClr val="3183ED">
                    <a:alpha val="100000"/>
                  </a:srgbClr>
                </a:gs>
                <a:gs pos="100000">
                  <a:srgbClr val="86E2FF">
                    <a:alpha val="100000"/>
                  </a:srgbClr>
                </a:gs>
              </a:gsLst>
              <a:lin ang="5400000"/>
            </a:gradFill>
          </p:spPr>
        </p:sp>
        <p:sp>
          <p:nvSpPr>
            <p:cNvPr id="28" name="TextBox 28"/>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grpSp>
        <p:nvGrpSpPr>
          <p:cNvPr id="29" name="Group 29"/>
          <p:cNvGrpSpPr/>
          <p:nvPr/>
        </p:nvGrpSpPr>
        <p:grpSpPr>
          <a:xfrm>
            <a:off x="12494123" y="880876"/>
            <a:ext cx="4257448" cy="3777928"/>
            <a:chOff x="0" y="0"/>
            <a:chExt cx="4346359" cy="3856825"/>
          </a:xfrm>
        </p:grpSpPr>
        <p:sp>
          <p:nvSpPr>
            <p:cNvPr id="30" name="Freeform 30"/>
            <p:cNvSpPr/>
            <p:nvPr/>
          </p:nvSpPr>
          <p:spPr>
            <a:xfrm>
              <a:off x="-15494" y="0"/>
              <a:ext cx="4361815" cy="3856863"/>
            </a:xfrm>
            <a:custGeom>
              <a:avLst/>
              <a:gdLst/>
              <a:ahLst/>
              <a:cxnLst/>
              <a:rect l="l" t="t" r="r" b="b"/>
              <a:pathLst>
                <a:path w="4361815" h="3856863">
                  <a:moveTo>
                    <a:pt x="1275207" y="0"/>
                  </a:moveTo>
                  <a:cubicBezTo>
                    <a:pt x="1151509" y="0"/>
                    <a:pt x="1037336" y="65913"/>
                    <a:pt x="975487" y="173101"/>
                  </a:cubicBezTo>
                  <a:lnTo>
                    <a:pt x="61849" y="1755394"/>
                  </a:lnTo>
                  <a:cubicBezTo>
                    <a:pt x="0" y="1862455"/>
                    <a:pt x="0" y="1994408"/>
                    <a:pt x="61849" y="2101469"/>
                  </a:cubicBezTo>
                  <a:lnTo>
                    <a:pt x="975360" y="3683762"/>
                  </a:lnTo>
                  <a:cubicBezTo>
                    <a:pt x="1036701" y="3789934"/>
                    <a:pt x="1149477" y="3855720"/>
                    <a:pt x="1271905" y="3856863"/>
                  </a:cubicBezTo>
                  <a:lnTo>
                    <a:pt x="3105404" y="3856863"/>
                  </a:lnTo>
                  <a:cubicBezTo>
                    <a:pt x="3227832" y="3855720"/>
                    <a:pt x="3340608" y="3789934"/>
                    <a:pt x="3401949" y="3683762"/>
                  </a:cubicBezTo>
                  <a:lnTo>
                    <a:pt x="4315460" y="2101469"/>
                  </a:lnTo>
                  <a:cubicBezTo>
                    <a:pt x="4345940" y="2048764"/>
                    <a:pt x="4361307" y="1990090"/>
                    <a:pt x="4361815" y="1931162"/>
                  </a:cubicBezTo>
                  <a:lnTo>
                    <a:pt x="4361815" y="1925574"/>
                  </a:lnTo>
                  <a:cubicBezTo>
                    <a:pt x="4361307" y="1866773"/>
                    <a:pt x="4345940" y="1807972"/>
                    <a:pt x="4315460" y="1755267"/>
                  </a:cubicBezTo>
                  <a:lnTo>
                    <a:pt x="3401949" y="173101"/>
                  </a:lnTo>
                  <a:cubicBezTo>
                    <a:pt x="3340100" y="65913"/>
                    <a:pt x="3225927" y="0"/>
                    <a:pt x="3102229" y="0"/>
                  </a:cubicBezTo>
                  <a:close/>
                </a:path>
              </a:pathLst>
            </a:custGeom>
            <a:blipFill>
              <a:blip r:embed="rId5"/>
              <a:stretch>
                <a:fillRect l="-26699" r="-6491"/>
              </a:stretch>
            </a:blipFill>
          </p:spPr>
        </p:sp>
      </p:grpSp>
      <p:grpSp>
        <p:nvGrpSpPr>
          <p:cNvPr id="31" name="Group 31"/>
          <p:cNvGrpSpPr/>
          <p:nvPr/>
        </p:nvGrpSpPr>
        <p:grpSpPr>
          <a:xfrm>
            <a:off x="757844" y="910635"/>
            <a:ext cx="8652457" cy="1699079"/>
            <a:chOff x="0" y="0"/>
            <a:chExt cx="11536609" cy="2265439"/>
          </a:xfrm>
        </p:grpSpPr>
        <p:sp>
          <p:nvSpPr>
            <p:cNvPr id="32" name="Freeform 32"/>
            <p:cNvSpPr/>
            <p:nvPr/>
          </p:nvSpPr>
          <p:spPr>
            <a:xfrm>
              <a:off x="0" y="134382"/>
              <a:ext cx="2131058" cy="2131058"/>
            </a:xfrm>
            <a:custGeom>
              <a:avLst/>
              <a:gdLst/>
              <a:ahLst/>
              <a:cxnLst/>
              <a:rect l="l" t="t" r="r" b="b"/>
              <a:pathLst>
                <a:path w="2131058" h="2131058">
                  <a:moveTo>
                    <a:pt x="0" y="0"/>
                  </a:moveTo>
                  <a:lnTo>
                    <a:pt x="2131058" y="0"/>
                  </a:lnTo>
                  <a:lnTo>
                    <a:pt x="2131058" y="2131057"/>
                  </a:lnTo>
                  <a:lnTo>
                    <a:pt x="0" y="2131057"/>
                  </a:lnTo>
                  <a:lnTo>
                    <a:pt x="0" y="0"/>
                  </a:lnTo>
                  <a:close/>
                </a:path>
              </a:pathLst>
            </a:custGeom>
            <a:blipFill>
              <a:blip r:embed="rId6"/>
              <a:stretch>
                <a:fillRect/>
              </a:stretch>
            </a:blipFill>
          </p:spPr>
        </p:sp>
        <p:sp>
          <p:nvSpPr>
            <p:cNvPr id="33" name="Freeform 33"/>
            <p:cNvSpPr/>
            <p:nvPr/>
          </p:nvSpPr>
          <p:spPr>
            <a:xfrm>
              <a:off x="2644531" y="211365"/>
              <a:ext cx="3536772" cy="1884436"/>
            </a:xfrm>
            <a:custGeom>
              <a:avLst/>
              <a:gdLst/>
              <a:ahLst/>
              <a:cxnLst/>
              <a:rect l="l" t="t" r="r" b="b"/>
              <a:pathLst>
                <a:path w="3536772" h="1884436">
                  <a:moveTo>
                    <a:pt x="0" y="0"/>
                  </a:moveTo>
                  <a:lnTo>
                    <a:pt x="3536771" y="0"/>
                  </a:lnTo>
                  <a:lnTo>
                    <a:pt x="3536771" y="1884436"/>
                  </a:lnTo>
                  <a:lnTo>
                    <a:pt x="0" y="1884436"/>
                  </a:lnTo>
                  <a:lnTo>
                    <a:pt x="0" y="0"/>
                  </a:lnTo>
                  <a:close/>
                </a:path>
              </a:pathLst>
            </a:custGeom>
            <a:blipFill>
              <a:blip r:embed="rId7"/>
              <a:stretch>
                <a:fillRect/>
              </a:stretch>
            </a:blipFill>
          </p:spPr>
        </p:sp>
        <p:sp>
          <p:nvSpPr>
            <p:cNvPr id="34" name="Freeform 34"/>
            <p:cNvSpPr/>
            <p:nvPr/>
          </p:nvSpPr>
          <p:spPr>
            <a:xfrm>
              <a:off x="6642974" y="0"/>
              <a:ext cx="2265439" cy="2265439"/>
            </a:xfrm>
            <a:custGeom>
              <a:avLst/>
              <a:gdLst/>
              <a:ahLst/>
              <a:cxnLst/>
              <a:rect l="l" t="t" r="r" b="b"/>
              <a:pathLst>
                <a:path w="2265439" h="2265439">
                  <a:moveTo>
                    <a:pt x="0" y="0"/>
                  </a:moveTo>
                  <a:lnTo>
                    <a:pt x="2265439" y="0"/>
                  </a:lnTo>
                  <a:lnTo>
                    <a:pt x="2265439" y="2265439"/>
                  </a:lnTo>
                  <a:lnTo>
                    <a:pt x="0" y="2265439"/>
                  </a:lnTo>
                  <a:lnTo>
                    <a:pt x="0" y="0"/>
                  </a:lnTo>
                  <a:close/>
                </a:path>
              </a:pathLst>
            </a:custGeom>
            <a:blipFill>
              <a:blip r:embed="rId8"/>
              <a:stretch>
                <a:fillRect/>
              </a:stretch>
            </a:blipFill>
          </p:spPr>
        </p:sp>
        <p:sp>
          <p:nvSpPr>
            <p:cNvPr id="35" name="Freeform 35"/>
            <p:cNvSpPr/>
            <p:nvPr/>
          </p:nvSpPr>
          <p:spPr>
            <a:xfrm>
              <a:off x="9367213" y="88055"/>
              <a:ext cx="2169395" cy="2007747"/>
            </a:xfrm>
            <a:custGeom>
              <a:avLst/>
              <a:gdLst/>
              <a:ahLst/>
              <a:cxnLst/>
              <a:rect l="l" t="t" r="r" b="b"/>
              <a:pathLst>
                <a:path w="2169395" h="2007747">
                  <a:moveTo>
                    <a:pt x="0" y="0"/>
                  </a:moveTo>
                  <a:lnTo>
                    <a:pt x="2169396" y="0"/>
                  </a:lnTo>
                  <a:lnTo>
                    <a:pt x="2169396" y="2007746"/>
                  </a:lnTo>
                  <a:lnTo>
                    <a:pt x="0" y="2007746"/>
                  </a:lnTo>
                  <a:lnTo>
                    <a:pt x="0" y="0"/>
                  </a:lnTo>
                  <a:close/>
                </a:path>
              </a:pathLst>
            </a:custGeom>
            <a:blipFill>
              <a:blip r:embed="rId9"/>
              <a:stretch>
                <a:fillRect/>
              </a:stretch>
            </a:blipFill>
          </p:spPr>
        </p:sp>
      </p:grpSp>
      <p:sp>
        <p:nvSpPr>
          <p:cNvPr id="36" name="TextBox 27">
            <a:extLst>
              <a:ext uri="{FF2B5EF4-FFF2-40B4-BE49-F238E27FC236}">
                <a16:creationId xmlns:a16="http://schemas.microsoft.com/office/drawing/2014/main" id="{C6B0BAC5-C1BE-4BA7-8840-2162006AD32B}"/>
              </a:ext>
            </a:extLst>
          </p:cNvPr>
          <p:cNvSpPr txBox="1"/>
          <p:nvPr/>
        </p:nvSpPr>
        <p:spPr>
          <a:xfrm>
            <a:off x="1171286" y="5323137"/>
            <a:ext cx="7869336" cy="2900794"/>
          </a:xfrm>
          <a:prstGeom prst="rect">
            <a:avLst/>
          </a:prstGeom>
        </p:spPr>
        <p:txBody>
          <a:bodyPr lIns="0" tIns="0" rIns="0" bIns="0" rtlCol="0" anchor="t">
            <a:spAutoFit/>
          </a:bodyPr>
          <a:lstStyle/>
          <a:p>
            <a:pPr algn="ctr">
              <a:lnSpc>
                <a:spcPts val="4659"/>
              </a:lnSpc>
            </a:pPr>
            <a:r>
              <a:rPr lang="en-US" sz="4000" b="1" dirty="0">
                <a:latin typeface="Poppins Semi-Bold" panose="020B0604020202020204" charset="0"/>
                <a:ea typeface="Poppins Semi-Bold"/>
                <a:cs typeface="Poppins Semi-Bold" panose="020B0604020202020204" charset="0"/>
                <a:sym typeface="Poppins Semi-Bold"/>
              </a:rPr>
              <a:t>Universitas </a:t>
            </a:r>
            <a:r>
              <a:rPr lang="en-US" sz="4000" b="1" dirty="0" err="1">
                <a:latin typeface="Poppins Semi-Bold" panose="020B0604020202020204" charset="0"/>
                <a:ea typeface="Poppins Semi-Bold"/>
                <a:cs typeface="Poppins Semi-Bold" panose="020B0604020202020204" charset="0"/>
                <a:sym typeface="Poppins Semi-Bold"/>
              </a:rPr>
              <a:t>Sains</a:t>
            </a:r>
            <a:r>
              <a:rPr lang="en-US" sz="4000" b="1" dirty="0">
                <a:latin typeface="Poppins Semi-Bold" panose="020B0604020202020204" charset="0"/>
                <a:ea typeface="Poppins Semi-Bold"/>
                <a:cs typeface="Poppins Semi-Bold" panose="020B0604020202020204" charset="0"/>
                <a:sym typeface="Poppins Semi-Bold"/>
              </a:rPr>
              <a:t> dan Teknologi Komputer </a:t>
            </a:r>
          </a:p>
          <a:p>
            <a:pPr algn="ctr">
              <a:lnSpc>
                <a:spcPts val="4659"/>
              </a:lnSpc>
            </a:pPr>
            <a:r>
              <a:rPr lang="en-US" sz="4000" b="1" dirty="0">
                <a:latin typeface="Poppins Semi-Bold" panose="020B0604020202020204" charset="0"/>
                <a:ea typeface="Poppins Semi-Bold"/>
                <a:cs typeface="Poppins Semi-Bold" panose="020B0604020202020204" charset="0"/>
                <a:sym typeface="Poppins Semi-Bold"/>
              </a:rPr>
              <a:t>&amp;</a:t>
            </a:r>
          </a:p>
          <a:p>
            <a:pPr algn="ctr">
              <a:lnSpc>
                <a:spcPts val="4659"/>
              </a:lnSpc>
            </a:pPr>
            <a:r>
              <a:rPr lang="en-US" sz="4000" b="1" dirty="0" err="1">
                <a:latin typeface="Poppins Semi-Bold" panose="020B0604020202020204" charset="0"/>
                <a:ea typeface="Poppins Semi-Bold"/>
                <a:cs typeface="Poppins Semi-Bold" panose="020B0604020202020204" charset="0"/>
                <a:sym typeface="Poppins Semi-Bold"/>
              </a:rPr>
              <a:t>Sekolah</a:t>
            </a:r>
            <a:r>
              <a:rPr lang="en-US" sz="4000" b="1" dirty="0">
                <a:latin typeface="Poppins Semi-Bold" panose="020B0604020202020204" charset="0"/>
                <a:ea typeface="Poppins Semi-Bold"/>
                <a:cs typeface="Poppins Semi-Bold" panose="020B0604020202020204" charset="0"/>
                <a:sym typeface="Poppins Semi-Bold"/>
              </a:rPr>
              <a:t> Tinggi </a:t>
            </a:r>
            <a:r>
              <a:rPr lang="en-US" sz="4000" b="1" dirty="0" err="1">
                <a:latin typeface="Poppins Semi-Bold" panose="020B0604020202020204" charset="0"/>
                <a:ea typeface="Poppins Semi-Bold"/>
                <a:cs typeface="Poppins Semi-Bold" panose="020B0604020202020204" charset="0"/>
                <a:sym typeface="Poppins Semi-Bold"/>
              </a:rPr>
              <a:t>Ilmu</a:t>
            </a:r>
            <a:r>
              <a:rPr lang="en-US" sz="4000" b="1" dirty="0">
                <a:latin typeface="Poppins Semi-Bold" panose="020B0604020202020204" charset="0"/>
                <a:ea typeface="Poppins Semi-Bold"/>
                <a:cs typeface="Poppins Semi-Bold" panose="020B0604020202020204" charset="0"/>
                <a:sym typeface="Poppins Semi-Bold"/>
              </a:rPr>
              <a:t> </a:t>
            </a:r>
            <a:r>
              <a:rPr lang="en-US" sz="4000" b="1" dirty="0" err="1">
                <a:latin typeface="Poppins Semi-Bold" panose="020B0604020202020204" charset="0"/>
                <a:ea typeface="Poppins Semi-Bold"/>
                <a:cs typeface="Poppins Semi-Bold" panose="020B0604020202020204" charset="0"/>
                <a:sym typeface="Poppins Semi-Bold"/>
              </a:rPr>
              <a:t>Ekonomi</a:t>
            </a:r>
            <a:r>
              <a:rPr lang="en-US" sz="4000" b="1" dirty="0">
                <a:latin typeface="Poppins Semi-Bold" panose="020B0604020202020204" charset="0"/>
                <a:ea typeface="Poppins Semi-Bold"/>
                <a:cs typeface="Poppins Semi-Bold" panose="020B0604020202020204" charset="0"/>
                <a:sym typeface="Poppins Semi-Bold"/>
              </a:rPr>
              <a:t> </a:t>
            </a:r>
          </a:p>
          <a:p>
            <a:pPr algn="ctr">
              <a:lnSpc>
                <a:spcPts val="3633"/>
              </a:lnSpc>
            </a:pPr>
            <a:r>
              <a:rPr lang="en-US" sz="4000" b="1" dirty="0">
                <a:latin typeface="Poppins Semi-Bold" panose="020B0604020202020204" charset="0"/>
                <a:ea typeface="Poppins"/>
                <a:cs typeface="Poppins Semi-Bold" panose="020B0604020202020204" charset="0"/>
                <a:sym typeface="Poppins"/>
              </a:rPr>
              <a:t>Studi </a:t>
            </a:r>
            <a:r>
              <a:rPr lang="en-US" sz="4000" b="1" dirty="0" err="1">
                <a:latin typeface="Poppins Semi-Bold" panose="020B0604020202020204" charset="0"/>
                <a:ea typeface="Poppins"/>
                <a:cs typeface="Poppins Semi-Bold" panose="020B0604020202020204" charset="0"/>
                <a:sym typeface="Poppins"/>
              </a:rPr>
              <a:t>Ekonomi</a:t>
            </a:r>
            <a:r>
              <a:rPr lang="en-US" sz="4000" b="1" dirty="0">
                <a:latin typeface="Poppins Semi-Bold" panose="020B0604020202020204" charset="0"/>
                <a:ea typeface="Poppins"/>
                <a:cs typeface="Poppins Semi-Bold" panose="020B0604020202020204" charset="0"/>
                <a:sym typeface="Poppins"/>
              </a:rPr>
              <a:t> Modern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FFFF">
                <a:alpha val="100000"/>
              </a:srgbClr>
            </a:gs>
            <a:gs pos="100000">
              <a:srgbClr val="E6E6E6">
                <a:alpha val="100000"/>
              </a:srgbClr>
            </a:gs>
          </a:gsLst>
          <a:path path="circle">
            <a:fillToRect l="50000" t="50000" r="50000" b="50000"/>
          </a:path>
        </a:gradFill>
        <a:effectLst/>
      </p:bgPr>
    </p:bg>
    <p:spTree>
      <p:nvGrpSpPr>
        <p:cNvPr id="1" name=""/>
        <p:cNvGrpSpPr/>
        <p:nvPr/>
      </p:nvGrpSpPr>
      <p:grpSpPr>
        <a:xfrm>
          <a:off x="0" y="0"/>
          <a:ext cx="0" cy="0"/>
          <a:chOff x="0" y="0"/>
          <a:chExt cx="0" cy="0"/>
        </a:xfrm>
      </p:grpSpPr>
      <p:grpSp>
        <p:nvGrpSpPr>
          <p:cNvPr id="2" name="Group 2"/>
          <p:cNvGrpSpPr/>
          <p:nvPr/>
        </p:nvGrpSpPr>
        <p:grpSpPr>
          <a:xfrm>
            <a:off x="8245529" y="5647635"/>
            <a:ext cx="10771697" cy="12534338"/>
            <a:chOff x="0" y="0"/>
            <a:chExt cx="698500" cy="812800"/>
          </a:xfrm>
        </p:grpSpPr>
        <p:sp>
          <p:nvSpPr>
            <p:cNvPr id="3" name="Freeform 3"/>
            <p:cNvSpPr/>
            <p:nvPr/>
          </p:nvSpPr>
          <p:spPr>
            <a:xfrm>
              <a:off x="0" y="4981"/>
              <a:ext cx="698500" cy="802837"/>
            </a:xfrm>
            <a:custGeom>
              <a:avLst/>
              <a:gdLst/>
              <a:ahLst/>
              <a:cxnLst/>
              <a:rect l="l" t="t" r="r" b="b"/>
              <a:pathLst>
                <a:path w="698500" h="802837">
                  <a:moveTo>
                    <a:pt x="371673" y="8065"/>
                  </a:moveTo>
                  <a:lnTo>
                    <a:pt x="676077" y="185173"/>
                  </a:lnTo>
                  <a:cubicBezTo>
                    <a:pt x="689960" y="193250"/>
                    <a:pt x="698500" y="208100"/>
                    <a:pt x="698500" y="224161"/>
                  </a:cubicBezTo>
                  <a:lnTo>
                    <a:pt x="698500" y="578677"/>
                  </a:lnTo>
                  <a:cubicBezTo>
                    <a:pt x="698500" y="594738"/>
                    <a:pt x="689960" y="609588"/>
                    <a:pt x="676077" y="617665"/>
                  </a:cubicBezTo>
                  <a:lnTo>
                    <a:pt x="371673" y="794773"/>
                  </a:lnTo>
                  <a:cubicBezTo>
                    <a:pt x="357812" y="802838"/>
                    <a:pt x="340688" y="802838"/>
                    <a:pt x="326827" y="794773"/>
                  </a:cubicBezTo>
                  <a:lnTo>
                    <a:pt x="22423" y="617665"/>
                  </a:lnTo>
                  <a:cubicBezTo>
                    <a:pt x="8540" y="609588"/>
                    <a:pt x="0" y="594738"/>
                    <a:pt x="0" y="578677"/>
                  </a:cubicBezTo>
                  <a:lnTo>
                    <a:pt x="0" y="224161"/>
                  </a:lnTo>
                  <a:cubicBezTo>
                    <a:pt x="0" y="208100"/>
                    <a:pt x="8540" y="193250"/>
                    <a:pt x="22423" y="185173"/>
                  </a:cubicBezTo>
                  <a:lnTo>
                    <a:pt x="326827" y="8065"/>
                  </a:lnTo>
                  <a:cubicBezTo>
                    <a:pt x="340688" y="0"/>
                    <a:pt x="357812" y="0"/>
                    <a:pt x="371673" y="8065"/>
                  </a:cubicBezTo>
                  <a:close/>
                </a:path>
              </a:pathLst>
            </a:custGeom>
            <a:gradFill rotWithShape="1">
              <a:gsLst>
                <a:gs pos="0">
                  <a:srgbClr val="FFE42F">
                    <a:alpha val="100000"/>
                  </a:srgbClr>
                </a:gs>
                <a:gs pos="100000">
                  <a:srgbClr val="FF9F2F">
                    <a:alpha val="100000"/>
                  </a:srgbClr>
                </a:gs>
              </a:gsLst>
              <a:path path="circle">
                <a:fillToRect l="50000" t="50000" r="50000" b="50000"/>
              </a:path>
            </a:gradFill>
            <a:ln w="12700">
              <a:solidFill>
                <a:srgbClr val="000000"/>
              </a:solidFill>
            </a:ln>
          </p:spPr>
        </p:sp>
      </p:grpSp>
      <p:grpSp>
        <p:nvGrpSpPr>
          <p:cNvPr id="4" name="Group 4"/>
          <p:cNvGrpSpPr/>
          <p:nvPr/>
        </p:nvGrpSpPr>
        <p:grpSpPr>
          <a:xfrm>
            <a:off x="10455180" y="8246629"/>
            <a:ext cx="6450497" cy="7506033"/>
            <a:chOff x="0" y="0"/>
            <a:chExt cx="698500" cy="812800"/>
          </a:xfrm>
        </p:grpSpPr>
        <p:sp>
          <p:nvSpPr>
            <p:cNvPr id="5" name="Freeform 5"/>
            <p:cNvSpPr/>
            <p:nvPr/>
          </p:nvSpPr>
          <p:spPr>
            <a:xfrm>
              <a:off x="0" y="19806"/>
              <a:ext cx="698500" cy="773188"/>
            </a:xfrm>
            <a:custGeom>
              <a:avLst/>
              <a:gdLst/>
              <a:ahLst/>
              <a:cxnLst/>
              <a:rect l="l" t="t" r="r" b="b"/>
              <a:pathLst>
                <a:path w="698500" h="773188">
                  <a:moveTo>
                    <a:pt x="438401" y="32064"/>
                  </a:moveTo>
                  <a:lnTo>
                    <a:pt x="609349" y="131524"/>
                  </a:lnTo>
                  <a:cubicBezTo>
                    <a:pt x="664544" y="163638"/>
                    <a:pt x="698500" y="222679"/>
                    <a:pt x="698500" y="286537"/>
                  </a:cubicBezTo>
                  <a:lnTo>
                    <a:pt x="698500" y="486651"/>
                  </a:lnTo>
                  <a:cubicBezTo>
                    <a:pt x="698500" y="550509"/>
                    <a:pt x="664544" y="609550"/>
                    <a:pt x="609349" y="641664"/>
                  </a:cubicBezTo>
                  <a:lnTo>
                    <a:pt x="438401" y="741124"/>
                  </a:lnTo>
                  <a:cubicBezTo>
                    <a:pt x="383292" y="773188"/>
                    <a:pt x="315208" y="773188"/>
                    <a:pt x="260099" y="741124"/>
                  </a:cubicBezTo>
                  <a:lnTo>
                    <a:pt x="89151" y="641664"/>
                  </a:lnTo>
                  <a:cubicBezTo>
                    <a:pt x="33956" y="609550"/>
                    <a:pt x="0" y="550509"/>
                    <a:pt x="0" y="486651"/>
                  </a:cubicBezTo>
                  <a:lnTo>
                    <a:pt x="0" y="286537"/>
                  </a:lnTo>
                  <a:cubicBezTo>
                    <a:pt x="0" y="222679"/>
                    <a:pt x="33956" y="163638"/>
                    <a:pt x="89151" y="131524"/>
                  </a:cubicBezTo>
                  <a:lnTo>
                    <a:pt x="260099" y="32064"/>
                  </a:lnTo>
                  <a:cubicBezTo>
                    <a:pt x="315208" y="0"/>
                    <a:pt x="383292" y="0"/>
                    <a:pt x="438401" y="32064"/>
                  </a:cubicBezTo>
                  <a:close/>
                </a:path>
              </a:pathLst>
            </a:custGeom>
            <a:gradFill rotWithShape="1">
              <a:gsLst>
                <a:gs pos="0">
                  <a:srgbClr val="3183ED">
                    <a:alpha val="100000"/>
                  </a:srgbClr>
                </a:gs>
                <a:gs pos="100000">
                  <a:srgbClr val="56CCF2">
                    <a:alpha val="100000"/>
                  </a:srgbClr>
                </a:gs>
              </a:gsLst>
              <a:lin ang="5400000"/>
            </a:gradFill>
            <a:ln w="952500" cap="rnd">
              <a:solidFill>
                <a:srgbClr val="FFFFFF"/>
              </a:solidFill>
              <a:prstDash val="solid"/>
              <a:round/>
            </a:ln>
          </p:spPr>
        </p:sp>
        <p:sp>
          <p:nvSpPr>
            <p:cNvPr id="6" name="TextBox 6"/>
            <p:cNvSpPr txBox="1"/>
            <p:nvPr/>
          </p:nvSpPr>
          <p:spPr>
            <a:xfrm>
              <a:off x="0" y="101600"/>
              <a:ext cx="698500" cy="571500"/>
            </a:xfrm>
            <a:prstGeom prst="rect">
              <a:avLst/>
            </a:prstGeom>
          </p:spPr>
          <p:txBody>
            <a:bodyPr lIns="50800" tIns="50800" rIns="50800" bIns="50800" rtlCol="0" anchor="ctr"/>
            <a:lstStyle/>
            <a:p>
              <a:pPr algn="ctr">
                <a:lnSpc>
                  <a:spcPts val="2659"/>
                </a:lnSpc>
              </a:pPr>
              <a:endParaRPr/>
            </a:p>
          </p:txBody>
        </p:sp>
      </p:grpSp>
      <p:grpSp>
        <p:nvGrpSpPr>
          <p:cNvPr id="7" name="Group 7"/>
          <p:cNvGrpSpPr/>
          <p:nvPr/>
        </p:nvGrpSpPr>
        <p:grpSpPr>
          <a:xfrm>
            <a:off x="16011216" y="-1663032"/>
            <a:ext cx="7573225" cy="6508240"/>
            <a:chOff x="0" y="0"/>
            <a:chExt cx="812800" cy="698500"/>
          </a:xfrm>
        </p:grpSpPr>
        <p:sp>
          <p:nvSpPr>
            <p:cNvPr id="8" name="Freeform 8"/>
            <p:cNvSpPr/>
            <p:nvPr/>
          </p:nvSpPr>
          <p:spPr>
            <a:xfrm>
              <a:off x="7067" y="0"/>
              <a:ext cx="798666" cy="698500"/>
            </a:xfrm>
            <a:custGeom>
              <a:avLst/>
              <a:gdLst/>
              <a:ahLst/>
              <a:cxnLst/>
              <a:rect l="l" t="t" r="r" b="b"/>
              <a:pathLst>
                <a:path w="798666" h="698500">
                  <a:moveTo>
                    <a:pt x="787226" y="381060"/>
                  </a:moveTo>
                  <a:lnTo>
                    <a:pt x="621040" y="666690"/>
                  </a:lnTo>
                  <a:cubicBezTo>
                    <a:pt x="609582" y="686384"/>
                    <a:pt x="588516" y="698500"/>
                    <a:pt x="565731" y="698500"/>
                  </a:cubicBezTo>
                  <a:lnTo>
                    <a:pt x="232935" y="698500"/>
                  </a:lnTo>
                  <a:cubicBezTo>
                    <a:pt x="210150" y="698500"/>
                    <a:pt x="189084" y="686384"/>
                    <a:pt x="177626" y="666690"/>
                  </a:cubicBezTo>
                  <a:lnTo>
                    <a:pt x="11440" y="381060"/>
                  </a:lnTo>
                  <a:cubicBezTo>
                    <a:pt x="0" y="361396"/>
                    <a:pt x="0" y="337104"/>
                    <a:pt x="11440" y="317440"/>
                  </a:cubicBezTo>
                  <a:lnTo>
                    <a:pt x="177626" y="31810"/>
                  </a:lnTo>
                  <a:cubicBezTo>
                    <a:pt x="189084" y="12116"/>
                    <a:pt x="210150" y="0"/>
                    <a:pt x="232935" y="0"/>
                  </a:cubicBezTo>
                  <a:lnTo>
                    <a:pt x="565731" y="0"/>
                  </a:lnTo>
                  <a:cubicBezTo>
                    <a:pt x="588516" y="0"/>
                    <a:pt x="609582" y="12116"/>
                    <a:pt x="621040" y="31810"/>
                  </a:cubicBezTo>
                  <a:lnTo>
                    <a:pt x="787226" y="317440"/>
                  </a:lnTo>
                  <a:cubicBezTo>
                    <a:pt x="798666" y="337104"/>
                    <a:pt x="798666" y="361396"/>
                    <a:pt x="787226" y="381060"/>
                  </a:cubicBezTo>
                  <a:close/>
                </a:path>
              </a:pathLst>
            </a:custGeom>
            <a:gradFill rotWithShape="1">
              <a:gsLst>
                <a:gs pos="0">
                  <a:srgbClr val="112D4E">
                    <a:alpha val="100000"/>
                  </a:srgbClr>
                </a:gs>
                <a:gs pos="50000">
                  <a:srgbClr val="255389">
                    <a:alpha val="100000"/>
                  </a:srgbClr>
                </a:gs>
                <a:gs pos="100000">
                  <a:srgbClr val="2A96E4">
                    <a:alpha val="100000"/>
                  </a:srgbClr>
                </a:gs>
              </a:gsLst>
              <a:lin ang="5400000"/>
            </a:gradFill>
          </p:spPr>
        </p:sp>
        <p:sp>
          <p:nvSpPr>
            <p:cNvPr id="9" name="TextBox 9"/>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grpSp>
        <p:nvGrpSpPr>
          <p:cNvPr id="10" name="Group 10"/>
          <p:cNvGrpSpPr/>
          <p:nvPr/>
        </p:nvGrpSpPr>
        <p:grpSpPr>
          <a:xfrm>
            <a:off x="9880151" y="572939"/>
            <a:ext cx="1084133" cy="1261537"/>
            <a:chOff x="0" y="0"/>
            <a:chExt cx="698500" cy="812800"/>
          </a:xfrm>
        </p:grpSpPr>
        <p:sp>
          <p:nvSpPr>
            <p:cNvPr id="11" name="Freeform 11"/>
            <p:cNvSpPr/>
            <p:nvPr/>
          </p:nvSpPr>
          <p:spPr>
            <a:xfrm>
              <a:off x="0" y="12963"/>
              <a:ext cx="698500" cy="786874"/>
            </a:xfrm>
            <a:custGeom>
              <a:avLst/>
              <a:gdLst/>
              <a:ahLst/>
              <a:cxnLst/>
              <a:rect l="l" t="t" r="r" b="b"/>
              <a:pathLst>
                <a:path w="698500" h="786874">
                  <a:moveTo>
                    <a:pt x="407599" y="20985"/>
                  </a:moveTo>
                  <a:lnTo>
                    <a:pt x="640151" y="156289"/>
                  </a:lnTo>
                  <a:cubicBezTo>
                    <a:pt x="676276" y="177307"/>
                    <a:pt x="698500" y="215949"/>
                    <a:pt x="698500" y="257743"/>
                  </a:cubicBezTo>
                  <a:lnTo>
                    <a:pt x="698500" y="529131"/>
                  </a:lnTo>
                  <a:cubicBezTo>
                    <a:pt x="698500" y="570925"/>
                    <a:pt x="676276" y="609567"/>
                    <a:pt x="640151" y="630585"/>
                  </a:cubicBezTo>
                  <a:lnTo>
                    <a:pt x="407599" y="765889"/>
                  </a:lnTo>
                  <a:cubicBezTo>
                    <a:pt x="371530" y="786874"/>
                    <a:pt x="326970" y="786874"/>
                    <a:pt x="290901" y="765889"/>
                  </a:cubicBezTo>
                  <a:lnTo>
                    <a:pt x="58349" y="630585"/>
                  </a:lnTo>
                  <a:cubicBezTo>
                    <a:pt x="22224" y="609567"/>
                    <a:pt x="0" y="570925"/>
                    <a:pt x="0" y="529131"/>
                  </a:cubicBezTo>
                  <a:lnTo>
                    <a:pt x="0" y="257743"/>
                  </a:lnTo>
                  <a:cubicBezTo>
                    <a:pt x="0" y="215949"/>
                    <a:pt x="22224" y="177307"/>
                    <a:pt x="58349" y="156289"/>
                  </a:cubicBezTo>
                  <a:lnTo>
                    <a:pt x="290901" y="20985"/>
                  </a:lnTo>
                  <a:cubicBezTo>
                    <a:pt x="326970" y="0"/>
                    <a:pt x="371530" y="0"/>
                    <a:pt x="407599" y="20985"/>
                  </a:cubicBezTo>
                  <a:close/>
                </a:path>
              </a:pathLst>
            </a:custGeom>
            <a:solidFill>
              <a:srgbClr val="000000">
                <a:alpha val="0"/>
              </a:srgbClr>
            </a:solidFill>
            <a:ln w="114300" cap="sq">
              <a:gradFill>
                <a:gsLst>
                  <a:gs pos="0">
                    <a:srgbClr val="3183ED">
                      <a:alpha val="100000"/>
                    </a:srgbClr>
                  </a:gs>
                  <a:gs pos="100000">
                    <a:srgbClr val="56CCF2">
                      <a:alpha val="100000"/>
                    </a:srgbClr>
                  </a:gs>
                </a:gsLst>
                <a:lin ang="5400000"/>
              </a:gradFill>
              <a:prstDash val="solid"/>
              <a:miter/>
            </a:ln>
          </p:spPr>
        </p:sp>
        <p:sp>
          <p:nvSpPr>
            <p:cNvPr id="12" name="TextBox 12"/>
            <p:cNvSpPr txBox="1"/>
            <p:nvPr/>
          </p:nvSpPr>
          <p:spPr>
            <a:xfrm>
              <a:off x="0" y="101600"/>
              <a:ext cx="698500" cy="571500"/>
            </a:xfrm>
            <a:prstGeom prst="rect">
              <a:avLst/>
            </a:prstGeom>
          </p:spPr>
          <p:txBody>
            <a:bodyPr lIns="50800" tIns="50800" rIns="50800" bIns="50800" rtlCol="0" anchor="ctr"/>
            <a:lstStyle/>
            <a:p>
              <a:pPr algn="ctr">
                <a:lnSpc>
                  <a:spcPts val="2659"/>
                </a:lnSpc>
              </a:pPr>
              <a:endParaRPr/>
            </a:p>
          </p:txBody>
        </p:sp>
      </p:grpSp>
      <p:grpSp>
        <p:nvGrpSpPr>
          <p:cNvPr id="13" name="Group 13"/>
          <p:cNvGrpSpPr/>
          <p:nvPr/>
        </p:nvGrpSpPr>
        <p:grpSpPr>
          <a:xfrm>
            <a:off x="10058481" y="780451"/>
            <a:ext cx="727472" cy="846513"/>
            <a:chOff x="0" y="0"/>
            <a:chExt cx="698500" cy="812800"/>
          </a:xfrm>
        </p:grpSpPr>
        <p:sp>
          <p:nvSpPr>
            <p:cNvPr id="14" name="Freeform 14"/>
            <p:cNvSpPr/>
            <p:nvPr/>
          </p:nvSpPr>
          <p:spPr>
            <a:xfrm>
              <a:off x="0" y="3512"/>
              <a:ext cx="698500" cy="805775"/>
            </a:xfrm>
            <a:custGeom>
              <a:avLst/>
              <a:gdLst/>
              <a:ahLst/>
              <a:cxnLst/>
              <a:rect l="l" t="t" r="r" b="b"/>
              <a:pathLst>
                <a:path w="698500" h="805775">
                  <a:moveTo>
                    <a:pt x="365060" y="5687"/>
                  </a:moveTo>
                  <a:lnTo>
                    <a:pt x="682690" y="190489"/>
                  </a:lnTo>
                  <a:cubicBezTo>
                    <a:pt x="692478" y="196184"/>
                    <a:pt x="698500" y="206655"/>
                    <a:pt x="698500" y="217979"/>
                  </a:cubicBezTo>
                  <a:lnTo>
                    <a:pt x="698500" y="587797"/>
                  </a:lnTo>
                  <a:cubicBezTo>
                    <a:pt x="698500" y="599121"/>
                    <a:pt x="692478" y="609592"/>
                    <a:pt x="682690" y="615287"/>
                  </a:cubicBezTo>
                  <a:lnTo>
                    <a:pt x="365060" y="800089"/>
                  </a:lnTo>
                  <a:cubicBezTo>
                    <a:pt x="355287" y="805776"/>
                    <a:pt x="343213" y="805776"/>
                    <a:pt x="333440" y="800089"/>
                  </a:cubicBezTo>
                  <a:lnTo>
                    <a:pt x="15810" y="615287"/>
                  </a:lnTo>
                  <a:cubicBezTo>
                    <a:pt x="6022" y="609592"/>
                    <a:pt x="0" y="599121"/>
                    <a:pt x="0" y="587797"/>
                  </a:cubicBezTo>
                  <a:lnTo>
                    <a:pt x="0" y="217979"/>
                  </a:lnTo>
                  <a:cubicBezTo>
                    <a:pt x="0" y="206655"/>
                    <a:pt x="6022" y="196184"/>
                    <a:pt x="15810" y="190489"/>
                  </a:cubicBezTo>
                  <a:lnTo>
                    <a:pt x="333440" y="5687"/>
                  </a:lnTo>
                  <a:cubicBezTo>
                    <a:pt x="343213" y="0"/>
                    <a:pt x="355287" y="0"/>
                    <a:pt x="365060" y="5687"/>
                  </a:cubicBezTo>
                  <a:close/>
                </a:path>
              </a:pathLst>
            </a:custGeom>
            <a:gradFill rotWithShape="1">
              <a:gsLst>
                <a:gs pos="0">
                  <a:srgbClr val="3183ED">
                    <a:alpha val="100000"/>
                  </a:srgbClr>
                </a:gs>
                <a:gs pos="100000">
                  <a:srgbClr val="56CCF2">
                    <a:alpha val="100000"/>
                  </a:srgbClr>
                </a:gs>
              </a:gsLst>
              <a:lin ang="5400000"/>
            </a:gradFill>
            <a:ln cap="sq">
              <a:noFill/>
              <a:prstDash val="solid"/>
              <a:miter/>
            </a:ln>
          </p:spPr>
        </p:sp>
        <p:sp>
          <p:nvSpPr>
            <p:cNvPr id="15" name="TextBox 15"/>
            <p:cNvSpPr txBox="1"/>
            <p:nvPr/>
          </p:nvSpPr>
          <p:spPr>
            <a:xfrm>
              <a:off x="0" y="101600"/>
              <a:ext cx="698500" cy="571500"/>
            </a:xfrm>
            <a:prstGeom prst="rect">
              <a:avLst/>
            </a:prstGeom>
          </p:spPr>
          <p:txBody>
            <a:bodyPr lIns="50800" tIns="50800" rIns="50800" bIns="50800" rtlCol="0" anchor="ctr"/>
            <a:lstStyle/>
            <a:p>
              <a:pPr algn="ctr">
                <a:lnSpc>
                  <a:spcPts val="2659"/>
                </a:lnSpc>
              </a:pPr>
              <a:endParaRPr/>
            </a:p>
          </p:txBody>
        </p:sp>
      </p:grpSp>
      <p:grpSp>
        <p:nvGrpSpPr>
          <p:cNvPr id="16" name="Group 16"/>
          <p:cNvGrpSpPr/>
          <p:nvPr/>
        </p:nvGrpSpPr>
        <p:grpSpPr>
          <a:xfrm>
            <a:off x="9662797" y="1873679"/>
            <a:ext cx="7994311" cy="7093905"/>
            <a:chOff x="0" y="0"/>
            <a:chExt cx="4346359" cy="3856825"/>
          </a:xfrm>
        </p:grpSpPr>
        <p:sp>
          <p:nvSpPr>
            <p:cNvPr id="17" name="Freeform 17"/>
            <p:cNvSpPr/>
            <p:nvPr/>
          </p:nvSpPr>
          <p:spPr>
            <a:xfrm>
              <a:off x="-15494" y="0"/>
              <a:ext cx="4361815" cy="3856863"/>
            </a:xfrm>
            <a:custGeom>
              <a:avLst/>
              <a:gdLst/>
              <a:ahLst/>
              <a:cxnLst/>
              <a:rect l="l" t="t" r="r" b="b"/>
              <a:pathLst>
                <a:path w="4361815" h="3856863">
                  <a:moveTo>
                    <a:pt x="1275207" y="0"/>
                  </a:moveTo>
                  <a:cubicBezTo>
                    <a:pt x="1151509" y="0"/>
                    <a:pt x="1037336" y="65913"/>
                    <a:pt x="975487" y="173101"/>
                  </a:cubicBezTo>
                  <a:lnTo>
                    <a:pt x="61849" y="1755394"/>
                  </a:lnTo>
                  <a:cubicBezTo>
                    <a:pt x="0" y="1862455"/>
                    <a:pt x="0" y="1994408"/>
                    <a:pt x="61849" y="2101469"/>
                  </a:cubicBezTo>
                  <a:lnTo>
                    <a:pt x="975360" y="3683762"/>
                  </a:lnTo>
                  <a:cubicBezTo>
                    <a:pt x="1036701" y="3789934"/>
                    <a:pt x="1149477" y="3855720"/>
                    <a:pt x="1271905" y="3856863"/>
                  </a:cubicBezTo>
                  <a:lnTo>
                    <a:pt x="3105404" y="3856863"/>
                  </a:lnTo>
                  <a:cubicBezTo>
                    <a:pt x="3227832" y="3855720"/>
                    <a:pt x="3340608" y="3789934"/>
                    <a:pt x="3401949" y="3683762"/>
                  </a:cubicBezTo>
                  <a:lnTo>
                    <a:pt x="4315460" y="2101469"/>
                  </a:lnTo>
                  <a:cubicBezTo>
                    <a:pt x="4345940" y="2048764"/>
                    <a:pt x="4361307" y="1990090"/>
                    <a:pt x="4361815" y="1931162"/>
                  </a:cubicBezTo>
                  <a:lnTo>
                    <a:pt x="4361815" y="1925574"/>
                  </a:lnTo>
                  <a:cubicBezTo>
                    <a:pt x="4361307" y="1866773"/>
                    <a:pt x="4345940" y="1807972"/>
                    <a:pt x="4315460" y="1755267"/>
                  </a:cubicBezTo>
                  <a:lnTo>
                    <a:pt x="3401949" y="173101"/>
                  </a:lnTo>
                  <a:cubicBezTo>
                    <a:pt x="3340100" y="65913"/>
                    <a:pt x="3225927" y="0"/>
                    <a:pt x="3102229" y="0"/>
                  </a:cubicBezTo>
                  <a:close/>
                </a:path>
              </a:pathLst>
            </a:custGeom>
            <a:gradFill rotWithShape="1">
              <a:gsLst>
                <a:gs pos="0">
                  <a:srgbClr val="3183ED">
                    <a:alpha val="100000"/>
                  </a:srgbClr>
                </a:gs>
                <a:gs pos="100000">
                  <a:srgbClr val="56CCF2">
                    <a:alpha val="100000"/>
                  </a:srgbClr>
                </a:gs>
              </a:gsLst>
              <a:lin ang="5400000"/>
            </a:gradFill>
            <a:ln w="12700">
              <a:solidFill>
                <a:srgbClr val="000000"/>
              </a:solidFill>
            </a:ln>
          </p:spPr>
        </p:sp>
      </p:grpSp>
      <p:grpSp>
        <p:nvGrpSpPr>
          <p:cNvPr id="18" name="Group 18"/>
          <p:cNvGrpSpPr/>
          <p:nvPr/>
        </p:nvGrpSpPr>
        <p:grpSpPr>
          <a:xfrm>
            <a:off x="10254113" y="2398395"/>
            <a:ext cx="6811677" cy="6044472"/>
            <a:chOff x="0" y="0"/>
            <a:chExt cx="4346359" cy="3856825"/>
          </a:xfrm>
        </p:grpSpPr>
        <p:sp>
          <p:nvSpPr>
            <p:cNvPr id="19" name="Freeform 19"/>
            <p:cNvSpPr/>
            <p:nvPr/>
          </p:nvSpPr>
          <p:spPr>
            <a:xfrm>
              <a:off x="-15494" y="0"/>
              <a:ext cx="4361815" cy="3856863"/>
            </a:xfrm>
            <a:custGeom>
              <a:avLst/>
              <a:gdLst/>
              <a:ahLst/>
              <a:cxnLst/>
              <a:rect l="l" t="t" r="r" b="b"/>
              <a:pathLst>
                <a:path w="4361815" h="3856863">
                  <a:moveTo>
                    <a:pt x="1275207" y="0"/>
                  </a:moveTo>
                  <a:cubicBezTo>
                    <a:pt x="1151509" y="0"/>
                    <a:pt x="1037336" y="65913"/>
                    <a:pt x="975487" y="173101"/>
                  </a:cubicBezTo>
                  <a:lnTo>
                    <a:pt x="61849" y="1755394"/>
                  </a:lnTo>
                  <a:cubicBezTo>
                    <a:pt x="0" y="1862455"/>
                    <a:pt x="0" y="1994408"/>
                    <a:pt x="61849" y="2101469"/>
                  </a:cubicBezTo>
                  <a:lnTo>
                    <a:pt x="975360" y="3683762"/>
                  </a:lnTo>
                  <a:cubicBezTo>
                    <a:pt x="1036701" y="3789934"/>
                    <a:pt x="1149477" y="3855720"/>
                    <a:pt x="1271905" y="3856863"/>
                  </a:cubicBezTo>
                  <a:lnTo>
                    <a:pt x="3105404" y="3856863"/>
                  </a:lnTo>
                  <a:cubicBezTo>
                    <a:pt x="3227832" y="3855720"/>
                    <a:pt x="3340608" y="3789934"/>
                    <a:pt x="3401949" y="3683762"/>
                  </a:cubicBezTo>
                  <a:lnTo>
                    <a:pt x="4315460" y="2101469"/>
                  </a:lnTo>
                  <a:cubicBezTo>
                    <a:pt x="4345940" y="2048764"/>
                    <a:pt x="4361307" y="1990090"/>
                    <a:pt x="4361815" y="1931162"/>
                  </a:cubicBezTo>
                  <a:lnTo>
                    <a:pt x="4361815" y="1925574"/>
                  </a:lnTo>
                  <a:cubicBezTo>
                    <a:pt x="4361307" y="1866773"/>
                    <a:pt x="4345940" y="1807972"/>
                    <a:pt x="4315460" y="1755267"/>
                  </a:cubicBezTo>
                  <a:lnTo>
                    <a:pt x="3401949" y="173101"/>
                  </a:lnTo>
                  <a:cubicBezTo>
                    <a:pt x="3340100" y="65913"/>
                    <a:pt x="3225927" y="0"/>
                    <a:pt x="3102229" y="0"/>
                  </a:cubicBezTo>
                  <a:close/>
                </a:path>
              </a:pathLst>
            </a:custGeom>
            <a:blipFill>
              <a:blip r:embed="rId2"/>
              <a:stretch>
                <a:fillRect l="-37211" r="-37211"/>
              </a:stretch>
            </a:blipFill>
          </p:spPr>
        </p:sp>
      </p:grpSp>
      <p:grpSp>
        <p:nvGrpSpPr>
          <p:cNvPr id="20" name="Group 20"/>
          <p:cNvGrpSpPr/>
          <p:nvPr/>
        </p:nvGrpSpPr>
        <p:grpSpPr>
          <a:xfrm rot="-5400000">
            <a:off x="14595458" y="760897"/>
            <a:ext cx="1845214" cy="2147158"/>
            <a:chOff x="0" y="0"/>
            <a:chExt cx="698500" cy="812800"/>
          </a:xfrm>
        </p:grpSpPr>
        <p:sp>
          <p:nvSpPr>
            <p:cNvPr id="21" name="Freeform 21"/>
            <p:cNvSpPr/>
            <p:nvPr/>
          </p:nvSpPr>
          <p:spPr>
            <a:xfrm>
              <a:off x="0" y="7616"/>
              <a:ext cx="698500" cy="797568"/>
            </a:xfrm>
            <a:custGeom>
              <a:avLst/>
              <a:gdLst/>
              <a:ahLst/>
              <a:cxnLst/>
              <a:rect l="l" t="t" r="r" b="b"/>
              <a:pathLst>
                <a:path w="698500" h="797568">
                  <a:moveTo>
                    <a:pt x="383532" y="12330"/>
                  </a:moveTo>
                  <a:lnTo>
                    <a:pt x="664218" y="175638"/>
                  </a:lnTo>
                  <a:cubicBezTo>
                    <a:pt x="685443" y="187987"/>
                    <a:pt x="698500" y="210690"/>
                    <a:pt x="698500" y="235246"/>
                  </a:cubicBezTo>
                  <a:lnTo>
                    <a:pt x="698500" y="562322"/>
                  </a:lnTo>
                  <a:cubicBezTo>
                    <a:pt x="698500" y="586878"/>
                    <a:pt x="685443" y="609581"/>
                    <a:pt x="664218" y="621930"/>
                  </a:cubicBezTo>
                  <a:lnTo>
                    <a:pt x="383532" y="785238"/>
                  </a:lnTo>
                  <a:cubicBezTo>
                    <a:pt x="362340" y="797568"/>
                    <a:pt x="336160" y="797568"/>
                    <a:pt x="314968" y="785238"/>
                  </a:cubicBezTo>
                  <a:lnTo>
                    <a:pt x="34282" y="621930"/>
                  </a:lnTo>
                  <a:cubicBezTo>
                    <a:pt x="13057" y="609581"/>
                    <a:pt x="0" y="586878"/>
                    <a:pt x="0" y="562322"/>
                  </a:cubicBezTo>
                  <a:lnTo>
                    <a:pt x="0" y="235246"/>
                  </a:lnTo>
                  <a:cubicBezTo>
                    <a:pt x="0" y="210690"/>
                    <a:pt x="13057" y="187987"/>
                    <a:pt x="34282" y="175638"/>
                  </a:cubicBezTo>
                  <a:lnTo>
                    <a:pt x="314968" y="12330"/>
                  </a:lnTo>
                  <a:cubicBezTo>
                    <a:pt x="336160" y="0"/>
                    <a:pt x="362340" y="0"/>
                    <a:pt x="383532" y="12330"/>
                  </a:cubicBezTo>
                  <a:close/>
                </a:path>
              </a:pathLst>
            </a:custGeom>
            <a:solidFill>
              <a:srgbClr val="000000">
                <a:alpha val="0"/>
              </a:srgbClr>
            </a:solidFill>
            <a:ln w="133350" cap="sq">
              <a:gradFill>
                <a:gsLst>
                  <a:gs pos="0">
                    <a:srgbClr val="FFB613">
                      <a:alpha val="100000"/>
                    </a:srgbClr>
                  </a:gs>
                  <a:gs pos="100000">
                    <a:srgbClr val="FFE42F">
                      <a:alpha val="100000"/>
                    </a:srgbClr>
                  </a:gs>
                </a:gsLst>
                <a:lin ang="5400000"/>
              </a:gradFill>
              <a:prstDash val="solid"/>
              <a:miter/>
            </a:ln>
          </p:spPr>
        </p:sp>
        <p:sp>
          <p:nvSpPr>
            <p:cNvPr id="22" name="TextBox 22"/>
            <p:cNvSpPr txBox="1"/>
            <p:nvPr/>
          </p:nvSpPr>
          <p:spPr>
            <a:xfrm>
              <a:off x="0" y="101600"/>
              <a:ext cx="698500" cy="571500"/>
            </a:xfrm>
            <a:prstGeom prst="rect">
              <a:avLst/>
            </a:prstGeom>
          </p:spPr>
          <p:txBody>
            <a:bodyPr lIns="120277" tIns="120277" rIns="120277" bIns="120277" rtlCol="0" anchor="ctr"/>
            <a:lstStyle/>
            <a:p>
              <a:pPr algn="ctr">
                <a:lnSpc>
                  <a:spcPts val="2659"/>
                </a:lnSpc>
              </a:pPr>
              <a:endParaRPr/>
            </a:p>
          </p:txBody>
        </p:sp>
      </p:grpSp>
      <p:sp>
        <p:nvSpPr>
          <p:cNvPr id="23" name="TextBox 23"/>
          <p:cNvSpPr txBox="1"/>
          <p:nvPr/>
        </p:nvSpPr>
        <p:spPr>
          <a:xfrm>
            <a:off x="765848" y="1273643"/>
            <a:ext cx="6866890" cy="1345540"/>
          </a:xfrm>
          <a:prstGeom prst="rect">
            <a:avLst/>
          </a:prstGeom>
        </p:spPr>
        <p:txBody>
          <a:bodyPr lIns="0" tIns="0" rIns="0" bIns="0" rtlCol="0" anchor="t">
            <a:spAutoFit/>
          </a:bodyPr>
          <a:lstStyle/>
          <a:p>
            <a:pPr marL="0" lvl="0" indent="0" algn="l">
              <a:lnSpc>
                <a:spcPts val="10303"/>
              </a:lnSpc>
            </a:pPr>
            <a:r>
              <a:rPr lang="en-US" sz="9540" spc="-238">
                <a:solidFill>
                  <a:srgbClr val="112D4E"/>
                </a:solidFill>
                <a:latin typeface="Barlow Bold"/>
                <a:ea typeface="Barlow Bold"/>
                <a:cs typeface="Barlow Bold"/>
                <a:sym typeface="Barlow Bold"/>
              </a:rPr>
              <a:t>Pendahuluan</a:t>
            </a:r>
          </a:p>
        </p:txBody>
      </p:sp>
      <p:sp>
        <p:nvSpPr>
          <p:cNvPr id="24" name="TextBox 24"/>
          <p:cNvSpPr txBox="1"/>
          <p:nvPr/>
        </p:nvSpPr>
        <p:spPr>
          <a:xfrm>
            <a:off x="765848" y="3002820"/>
            <a:ext cx="7937231" cy="5674615"/>
          </a:xfrm>
          <a:prstGeom prst="rect">
            <a:avLst/>
          </a:prstGeom>
        </p:spPr>
        <p:txBody>
          <a:bodyPr lIns="0" tIns="0" rIns="0" bIns="0" rtlCol="0" anchor="t">
            <a:spAutoFit/>
          </a:bodyPr>
          <a:lstStyle/>
          <a:p>
            <a:pPr algn="l">
              <a:lnSpc>
                <a:spcPts val="5687"/>
              </a:lnSpc>
            </a:pPr>
            <a:r>
              <a:rPr lang="en-US" sz="3599" spc="-68">
                <a:solidFill>
                  <a:srgbClr val="000000"/>
                </a:solidFill>
                <a:latin typeface="Clear Sans Bold"/>
                <a:ea typeface="Clear Sans Bold"/>
                <a:cs typeface="Clear Sans Bold"/>
                <a:sym typeface="Clear Sans Bold"/>
              </a:rPr>
              <a:t>E-business </a:t>
            </a:r>
            <a:r>
              <a:rPr lang="en-US" sz="3599" spc="-68">
                <a:solidFill>
                  <a:srgbClr val="000000"/>
                </a:solidFill>
                <a:latin typeface="Clear Sans"/>
                <a:ea typeface="Clear Sans"/>
                <a:cs typeface="Clear Sans"/>
                <a:sym typeface="Clear Sans"/>
              </a:rPr>
              <a:t>untuk merujuk pada seluruh penggunaan tingkat lanjut dalam pemanfaatan teknologi informasi, khususnya teknologi jaringan dan komunikasi, untuk meningkatkan proses bisnis organisasi secara eksternal maupun internal.</a:t>
            </a:r>
          </a:p>
          <a:p>
            <a:pPr marL="0" lvl="0" indent="0" algn="l">
              <a:lnSpc>
                <a:spcPts val="5687"/>
              </a:lnSpc>
            </a:pPr>
            <a:endParaRPr lang="en-US" sz="3599" spc="-68">
              <a:solidFill>
                <a:srgbClr val="000000"/>
              </a:solidFill>
              <a:latin typeface="Clear Sans"/>
              <a:ea typeface="Clear Sans"/>
              <a:cs typeface="Clear Sans"/>
              <a:sym typeface="Clear Sans"/>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FFFF">
                <a:alpha val="100000"/>
              </a:srgbClr>
            </a:gs>
            <a:gs pos="100000">
              <a:srgbClr val="E6E6E6">
                <a:alpha val="100000"/>
              </a:srgbClr>
            </a:gs>
          </a:gsLst>
          <a:path path="circle">
            <a:fillToRect l="50000" t="50000" r="50000" b="50000"/>
          </a:path>
        </a:gradFill>
        <a:effectLst/>
      </p:bgPr>
    </p:bg>
    <p:spTree>
      <p:nvGrpSpPr>
        <p:cNvPr id="1" name=""/>
        <p:cNvGrpSpPr/>
        <p:nvPr/>
      </p:nvGrpSpPr>
      <p:grpSpPr>
        <a:xfrm>
          <a:off x="0" y="0"/>
          <a:ext cx="0" cy="0"/>
          <a:chOff x="0" y="0"/>
          <a:chExt cx="0" cy="0"/>
        </a:xfrm>
      </p:grpSpPr>
      <p:sp>
        <p:nvSpPr>
          <p:cNvPr id="2" name="Freeform 2"/>
          <p:cNvSpPr/>
          <p:nvPr/>
        </p:nvSpPr>
        <p:spPr>
          <a:xfrm>
            <a:off x="8476559" y="8218936"/>
            <a:ext cx="8599530" cy="7814823"/>
          </a:xfrm>
          <a:custGeom>
            <a:avLst/>
            <a:gdLst/>
            <a:ahLst/>
            <a:cxnLst/>
            <a:rect l="l" t="t" r="r" b="b"/>
            <a:pathLst>
              <a:path w="8599530" h="7814823">
                <a:moveTo>
                  <a:pt x="0" y="0"/>
                </a:moveTo>
                <a:lnTo>
                  <a:pt x="8599531" y="0"/>
                </a:lnTo>
                <a:lnTo>
                  <a:pt x="8599531" y="7814823"/>
                </a:lnTo>
                <a:lnTo>
                  <a:pt x="0" y="7814823"/>
                </a:lnTo>
                <a:lnTo>
                  <a:pt x="0" y="0"/>
                </a:lnTo>
                <a:close/>
              </a:path>
            </a:pathLst>
          </a:custGeom>
          <a:blipFill>
            <a:blip r:embed="rId2"/>
            <a:stretch>
              <a:fillRect/>
            </a:stretch>
          </a:blipFill>
        </p:spPr>
      </p:sp>
      <p:grpSp>
        <p:nvGrpSpPr>
          <p:cNvPr id="3" name="Group 3"/>
          <p:cNvGrpSpPr/>
          <p:nvPr/>
        </p:nvGrpSpPr>
        <p:grpSpPr>
          <a:xfrm>
            <a:off x="8395845" y="8621339"/>
            <a:ext cx="8760958" cy="7528948"/>
            <a:chOff x="0" y="0"/>
            <a:chExt cx="812800" cy="698500"/>
          </a:xfrm>
        </p:grpSpPr>
        <p:sp>
          <p:nvSpPr>
            <p:cNvPr id="4" name="Freeform 4"/>
            <p:cNvSpPr/>
            <p:nvPr/>
          </p:nvSpPr>
          <p:spPr>
            <a:xfrm>
              <a:off x="6448" y="0"/>
              <a:ext cx="799904" cy="698500"/>
            </a:xfrm>
            <a:custGeom>
              <a:avLst/>
              <a:gdLst/>
              <a:ahLst/>
              <a:cxnLst/>
              <a:rect l="l" t="t" r="r" b="b"/>
              <a:pathLst>
                <a:path w="799904" h="698500">
                  <a:moveTo>
                    <a:pt x="789465" y="378275"/>
                  </a:moveTo>
                  <a:lnTo>
                    <a:pt x="620039" y="669475"/>
                  </a:lnTo>
                  <a:cubicBezTo>
                    <a:pt x="609584" y="687445"/>
                    <a:pt x="590362" y="698500"/>
                    <a:pt x="569572" y="698500"/>
                  </a:cubicBezTo>
                  <a:lnTo>
                    <a:pt x="230332" y="698500"/>
                  </a:lnTo>
                  <a:cubicBezTo>
                    <a:pt x="209542" y="698500"/>
                    <a:pt x="190320" y="687445"/>
                    <a:pt x="179865" y="669475"/>
                  </a:cubicBezTo>
                  <a:lnTo>
                    <a:pt x="10439" y="378275"/>
                  </a:lnTo>
                  <a:cubicBezTo>
                    <a:pt x="0" y="360333"/>
                    <a:pt x="0" y="338167"/>
                    <a:pt x="10439" y="320225"/>
                  </a:cubicBezTo>
                  <a:lnTo>
                    <a:pt x="179865" y="29025"/>
                  </a:lnTo>
                  <a:cubicBezTo>
                    <a:pt x="190320" y="11055"/>
                    <a:pt x="209542" y="0"/>
                    <a:pt x="230332" y="0"/>
                  </a:cubicBezTo>
                  <a:lnTo>
                    <a:pt x="569572" y="0"/>
                  </a:lnTo>
                  <a:cubicBezTo>
                    <a:pt x="590362" y="0"/>
                    <a:pt x="609584" y="11055"/>
                    <a:pt x="620039" y="29025"/>
                  </a:cubicBezTo>
                  <a:lnTo>
                    <a:pt x="789465" y="320225"/>
                  </a:lnTo>
                  <a:cubicBezTo>
                    <a:pt x="799904" y="338167"/>
                    <a:pt x="799904" y="360333"/>
                    <a:pt x="789465" y="378275"/>
                  </a:cubicBezTo>
                  <a:close/>
                </a:path>
              </a:pathLst>
            </a:custGeom>
            <a:gradFill rotWithShape="1">
              <a:gsLst>
                <a:gs pos="0">
                  <a:srgbClr val="FFDE00">
                    <a:alpha val="100000"/>
                  </a:srgbClr>
                </a:gs>
                <a:gs pos="50000">
                  <a:srgbClr val="FFDE00">
                    <a:alpha val="100000"/>
                  </a:srgbClr>
                </a:gs>
                <a:gs pos="100000">
                  <a:srgbClr val="FF992F">
                    <a:alpha val="100000"/>
                  </a:srgbClr>
                </a:gs>
              </a:gsLst>
              <a:path path="circle">
                <a:fillToRect l="50000" t="50000" r="50000" b="50000"/>
              </a:path>
            </a:gradFill>
            <a:ln cap="rnd">
              <a:noFill/>
              <a:prstDash val="solid"/>
              <a:round/>
            </a:ln>
          </p:spPr>
        </p:sp>
        <p:sp>
          <p:nvSpPr>
            <p:cNvPr id="5" name="TextBox 5"/>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grpSp>
        <p:nvGrpSpPr>
          <p:cNvPr id="6" name="Group 6"/>
          <p:cNvGrpSpPr/>
          <p:nvPr/>
        </p:nvGrpSpPr>
        <p:grpSpPr>
          <a:xfrm>
            <a:off x="15495340" y="3438536"/>
            <a:ext cx="7573225" cy="6508240"/>
            <a:chOff x="0" y="0"/>
            <a:chExt cx="812800" cy="698500"/>
          </a:xfrm>
        </p:grpSpPr>
        <p:sp>
          <p:nvSpPr>
            <p:cNvPr id="7" name="Freeform 7"/>
            <p:cNvSpPr/>
            <p:nvPr/>
          </p:nvSpPr>
          <p:spPr>
            <a:xfrm>
              <a:off x="7067" y="0"/>
              <a:ext cx="798666" cy="698500"/>
            </a:xfrm>
            <a:custGeom>
              <a:avLst/>
              <a:gdLst/>
              <a:ahLst/>
              <a:cxnLst/>
              <a:rect l="l" t="t" r="r" b="b"/>
              <a:pathLst>
                <a:path w="798666" h="698500">
                  <a:moveTo>
                    <a:pt x="787226" y="381060"/>
                  </a:moveTo>
                  <a:lnTo>
                    <a:pt x="621040" y="666690"/>
                  </a:lnTo>
                  <a:cubicBezTo>
                    <a:pt x="609582" y="686384"/>
                    <a:pt x="588516" y="698500"/>
                    <a:pt x="565731" y="698500"/>
                  </a:cubicBezTo>
                  <a:lnTo>
                    <a:pt x="232935" y="698500"/>
                  </a:lnTo>
                  <a:cubicBezTo>
                    <a:pt x="210150" y="698500"/>
                    <a:pt x="189084" y="686384"/>
                    <a:pt x="177626" y="666690"/>
                  </a:cubicBezTo>
                  <a:lnTo>
                    <a:pt x="11440" y="381060"/>
                  </a:lnTo>
                  <a:cubicBezTo>
                    <a:pt x="0" y="361396"/>
                    <a:pt x="0" y="337104"/>
                    <a:pt x="11440" y="317440"/>
                  </a:cubicBezTo>
                  <a:lnTo>
                    <a:pt x="177626" y="31810"/>
                  </a:lnTo>
                  <a:cubicBezTo>
                    <a:pt x="189084" y="12116"/>
                    <a:pt x="210150" y="0"/>
                    <a:pt x="232935" y="0"/>
                  </a:cubicBezTo>
                  <a:lnTo>
                    <a:pt x="565731" y="0"/>
                  </a:lnTo>
                  <a:cubicBezTo>
                    <a:pt x="588516" y="0"/>
                    <a:pt x="609582" y="12116"/>
                    <a:pt x="621040" y="31810"/>
                  </a:cubicBezTo>
                  <a:lnTo>
                    <a:pt x="787226" y="317440"/>
                  </a:lnTo>
                  <a:cubicBezTo>
                    <a:pt x="798666" y="337104"/>
                    <a:pt x="798666" y="361396"/>
                    <a:pt x="787226" y="381060"/>
                  </a:cubicBezTo>
                  <a:close/>
                </a:path>
              </a:pathLst>
            </a:custGeom>
            <a:solidFill>
              <a:srgbClr val="112D4E"/>
            </a:solidFill>
          </p:spPr>
        </p:sp>
        <p:sp>
          <p:nvSpPr>
            <p:cNvPr id="8" name="TextBox 8"/>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grpSp>
        <p:nvGrpSpPr>
          <p:cNvPr id="9" name="Group 9"/>
          <p:cNvGrpSpPr/>
          <p:nvPr/>
        </p:nvGrpSpPr>
        <p:grpSpPr>
          <a:xfrm>
            <a:off x="16205044" y="4097402"/>
            <a:ext cx="6172867" cy="5304807"/>
            <a:chOff x="0" y="0"/>
            <a:chExt cx="812800" cy="698500"/>
          </a:xfrm>
        </p:grpSpPr>
        <p:sp>
          <p:nvSpPr>
            <p:cNvPr id="10" name="Freeform 10"/>
            <p:cNvSpPr/>
            <p:nvPr/>
          </p:nvSpPr>
          <p:spPr>
            <a:xfrm>
              <a:off x="8670" y="0"/>
              <a:ext cx="795460" cy="698500"/>
            </a:xfrm>
            <a:custGeom>
              <a:avLst/>
              <a:gdLst/>
              <a:ahLst/>
              <a:cxnLst/>
              <a:rect l="l" t="t" r="r" b="b"/>
              <a:pathLst>
                <a:path w="795460" h="698500">
                  <a:moveTo>
                    <a:pt x="781424" y="388276"/>
                  </a:moveTo>
                  <a:lnTo>
                    <a:pt x="623636" y="659474"/>
                  </a:lnTo>
                  <a:cubicBezTo>
                    <a:pt x="609578" y="683636"/>
                    <a:pt x="583733" y="698500"/>
                    <a:pt x="555779" y="698500"/>
                  </a:cubicBezTo>
                  <a:lnTo>
                    <a:pt x="239681" y="698500"/>
                  </a:lnTo>
                  <a:cubicBezTo>
                    <a:pt x="211727" y="698500"/>
                    <a:pt x="185882" y="683636"/>
                    <a:pt x="171824" y="659474"/>
                  </a:cubicBezTo>
                  <a:lnTo>
                    <a:pt x="14036" y="388276"/>
                  </a:lnTo>
                  <a:cubicBezTo>
                    <a:pt x="0" y="364152"/>
                    <a:pt x="0" y="334348"/>
                    <a:pt x="14036" y="310224"/>
                  </a:cubicBezTo>
                  <a:lnTo>
                    <a:pt x="171824" y="39026"/>
                  </a:lnTo>
                  <a:cubicBezTo>
                    <a:pt x="185882" y="14864"/>
                    <a:pt x="211727" y="0"/>
                    <a:pt x="239681" y="0"/>
                  </a:cubicBezTo>
                  <a:lnTo>
                    <a:pt x="555779" y="0"/>
                  </a:lnTo>
                  <a:cubicBezTo>
                    <a:pt x="583733" y="0"/>
                    <a:pt x="609578" y="14864"/>
                    <a:pt x="623636" y="39026"/>
                  </a:cubicBezTo>
                  <a:lnTo>
                    <a:pt x="781424" y="310224"/>
                  </a:lnTo>
                  <a:cubicBezTo>
                    <a:pt x="795460" y="334348"/>
                    <a:pt x="795460" y="364152"/>
                    <a:pt x="781424" y="388276"/>
                  </a:cubicBezTo>
                  <a:close/>
                </a:path>
              </a:pathLst>
            </a:custGeom>
            <a:solidFill>
              <a:srgbClr val="000000">
                <a:alpha val="0"/>
              </a:srgbClr>
            </a:solidFill>
            <a:ln w="66675" cap="rnd">
              <a:gradFill>
                <a:gsLst>
                  <a:gs pos="0">
                    <a:srgbClr val="112D4E">
                      <a:alpha val="100000"/>
                    </a:srgbClr>
                  </a:gs>
                  <a:gs pos="50000">
                    <a:srgbClr val="255389">
                      <a:alpha val="100000"/>
                    </a:srgbClr>
                  </a:gs>
                  <a:gs pos="100000">
                    <a:srgbClr val="2A96E4">
                      <a:alpha val="100000"/>
                    </a:srgbClr>
                  </a:gs>
                </a:gsLst>
                <a:lin ang="5400000"/>
              </a:gradFill>
              <a:prstDash val="solid"/>
              <a:round/>
            </a:ln>
          </p:spPr>
        </p:sp>
        <p:sp>
          <p:nvSpPr>
            <p:cNvPr id="11" name="TextBox 11"/>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sp>
        <p:nvSpPr>
          <p:cNvPr id="12" name="Freeform 12"/>
          <p:cNvSpPr/>
          <p:nvPr/>
        </p:nvSpPr>
        <p:spPr>
          <a:xfrm>
            <a:off x="10325621" y="-2246414"/>
            <a:ext cx="7645588" cy="6947928"/>
          </a:xfrm>
          <a:custGeom>
            <a:avLst/>
            <a:gdLst/>
            <a:ahLst/>
            <a:cxnLst/>
            <a:rect l="l" t="t" r="r" b="b"/>
            <a:pathLst>
              <a:path w="7645588" h="6947928">
                <a:moveTo>
                  <a:pt x="0" y="0"/>
                </a:moveTo>
                <a:lnTo>
                  <a:pt x="7645589" y="0"/>
                </a:lnTo>
                <a:lnTo>
                  <a:pt x="7645589" y="6947929"/>
                </a:lnTo>
                <a:lnTo>
                  <a:pt x="0" y="6947929"/>
                </a:lnTo>
                <a:lnTo>
                  <a:pt x="0" y="0"/>
                </a:lnTo>
                <a:close/>
              </a:path>
            </a:pathLst>
          </a:custGeom>
          <a:blipFill>
            <a:blip r:embed="rId2"/>
            <a:stretch>
              <a:fillRect/>
            </a:stretch>
          </a:blipFill>
        </p:spPr>
      </p:sp>
      <p:sp>
        <p:nvSpPr>
          <p:cNvPr id="13" name="Freeform 13"/>
          <p:cNvSpPr/>
          <p:nvPr/>
        </p:nvSpPr>
        <p:spPr>
          <a:xfrm>
            <a:off x="10794405" y="4423713"/>
            <a:ext cx="4286500" cy="5585016"/>
          </a:xfrm>
          <a:custGeom>
            <a:avLst/>
            <a:gdLst/>
            <a:ahLst/>
            <a:cxnLst/>
            <a:rect l="l" t="t" r="r" b="b"/>
            <a:pathLst>
              <a:path w="4286500" h="5585016">
                <a:moveTo>
                  <a:pt x="0" y="0"/>
                </a:moveTo>
                <a:lnTo>
                  <a:pt x="4286500" y="0"/>
                </a:lnTo>
                <a:lnTo>
                  <a:pt x="4286500" y="5585016"/>
                </a:lnTo>
                <a:lnTo>
                  <a:pt x="0" y="558501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grpSp>
        <p:nvGrpSpPr>
          <p:cNvPr id="14" name="Group 14"/>
          <p:cNvGrpSpPr/>
          <p:nvPr/>
        </p:nvGrpSpPr>
        <p:grpSpPr>
          <a:xfrm rot="-5478636">
            <a:off x="15809284" y="4405847"/>
            <a:ext cx="1845214" cy="2147158"/>
            <a:chOff x="0" y="0"/>
            <a:chExt cx="698500" cy="812800"/>
          </a:xfrm>
        </p:grpSpPr>
        <p:sp>
          <p:nvSpPr>
            <p:cNvPr id="15" name="Freeform 15"/>
            <p:cNvSpPr/>
            <p:nvPr/>
          </p:nvSpPr>
          <p:spPr>
            <a:xfrm>
              <a:off x="0" y="4847"/>
              <a:ext cx="698500" cy="803107"/>
            </a:xfrm>
            <a:custGeom>
              <a:avLst/>
              <a:gdLst/>
              <a:ahLst/>
              <a:cxnLst/>
              <a:rect l="l" t="t" r="r" b="b"/>
              <a:pathLst>
                <a:path w="698500" h="803107">
                  <a:moveTo>
                    <a:pt x="371066" y="7846"/>
                  </a:moveTo>
                  <a:lnTo>
                    <a:pt x="676684" y="185660"/>
                  </a:lnTo>
                  <a:cubicBezTo>
                    <a:pt x="690191" y="193519"/>
                    <a:pt x="698500" y="207966"/>
                    <a:pt x="698500" y="223593"/>
                  </a:cubicBezTo>
                  <a:lnTo>
                    <a:pt x="698500" y="579513"/>
                  </a:lnTo>
                  <a:cubicBezTo>
                    <a:pt x="698500" y="595140"/>
                    <a:pt x="690191" y="609587"/>
                    <a:pt x="676684" y="617446"/>
                  </a:cubicBezTo>
                  <a:lnTo>
                    <a:pt x="371066" y="795260"/>
                  </a:lnTo>
                  <a:cubicBezTo>
                    <a:pt x="357580" y="803106"/>
                    <a:pt x="340920" y="803106"/>
                    <a:pt x="327434" y="795260"/>
                  </a:cubicBezTo>
                  <a:lnTo>
                    <a:pt x="21816" y="617446"/>
                  </a:lnTo>
                  <a:cubicBezTo>
                    <a:pt x="8309" y="609587"/>
                    <a:pt x="0" y="595140"/>
                    <a:pt x="0" y="579513"/>
                  </a:cubicBezTo>
                  <a:lnTo>
                    <a:pt x="0" y="223593"/>
                  </a:lnTo>
                  <a:cubicBezTo>
                    <a:pt x="0" y="207966"/>
                    <a:pt x="8309" y="193519"/>
                    <a:pt x="21816" y="185660"/>
                  </a:cubicBezTo>
                  <a:lnTo>
                    <a:pt x="327434" y="7846"/>
                  </a:lnTo>
                  <a:cubicBezTo>
                    <a:pt x="340920" y="0"/>
                    <a:pt x="357580" y="0"/>
                    <a:pt x="371066" y="7846"/>
                  </a:cubicBezTo>
                  <a:close/>
                </a:path>
              </a:pathLst>
            </a:custGeom>
            <a:solidFill>
              <a:srgbClr val="000000">
                <a:alpha val="0"/>
              </a:srgbClr>
            </a:solidFill>
            <a:ln w="133350" cap="sq">
              <a:gradFill>
                <a:gsLst>
                  <a:gs pos="0">
                    <a:srgbClr val="FFB613">
                      <a:alpha val="100000"/>
                    </a:srgbClr>
                  </a:gs>
                  <a:gs pos="100000">
                    <a:srgbClr val="FFE42F">
                      <a:alpha val="100000"/>
                    </a:srgbClr>
                  </a:gs>
                </a:gsLst>
                <a:lin ang="5400000"/>
              </a:gradFill>
              <a:prstDash val="solid"/>
              <a:miter/>
            </a:ln>
          </p:spPr>
        </p:sp>
        <p:sp>
          <p:nvSpPr>
            <p:cNvPr id="16" name="TextBox 16"/>
            <p:cNvSpPr txBox="1"/>
            <p:nvPr/>
          </p:nvSpPr>
          <p:spPr>
            <a:xfrm>
              <a:off x="0" y="101600"/>
              <a:ext cx="698500" cy="571500"/>
            </a:xfrm>
            <a:prstGeom prst="rect">
              <a:avLst/>
            </a:prstGeom>
          </p:spPr>
          <p:txBody>
            <a:bodyPr lIns="120277" tIns="120277" rIns="120277" bIns="120277" rtlCol="0" anchor="ctr"/>
            <a:lstStyle/>
            <a:p>
              <a:pPr algn="ctr">
                <a:lnSpc>
                  <a:spcPts val="2659"/>
                </a:lnSpc>
              </a:pPr>
              <a:endParaRPr/>
            </a:p>
          </p:txBody>
        </p:sp>
      </p:grpSp>
      <p:grpSp>
        <p:nvGrpSpPr>
          <p:cNvPr id="17" name="Group 17"/>
          <p:cNvGrpSpPr/>
          <p:nvPr/>
        </p:nvGrpSpPr>
        <p:grpSpPr>
          <a:xfrm>
            <a:off x="765107" y="5276639"/>
            <a:ext cx="866162" cy="866162"/>
            <a:chOff x="0" y="0"/>
            <a:chExt cx="812800" cy="812800"/>
          </a:xfrm>
        </p:grpSpPr>
        <p:sp>
          <p:nvSpPr>
            <p:cNvPr id="18" name="Freeform 18"/>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FFB613">
                    <a:alpha val="100000"/>
                  </a:srgbClr>
                </a:gs>
                <a:gs pos="100000">
                  <a:srgbClr val="FFE42F">
                    <a:alpha val="100000"/>
                  </a:srgbClr>
                </a:gs>
              </a:gsLst>
              <a:lin ang="5400000"/>
            </a:gradFill>
            <a:ln w="66675" cap="sq">
              <a:gradFill>
                <a:gsLst>
                  <a:gs pos="0">
                    <a:srgbClr val="3183ED">
                      <a:alpha val="100000"/>
                    </a:srgbClr>
                  </a:gs>
                  <a:gs pos="100000">
                    <a:srgbClr val="56CCF2">
                      <a:alpha val="100000"/>
                    </a:srgbClr>
                  </a:gs>
                </a:gsLst>
                <a:lin ang="5400000"/>
              </a:gradFill>
              <a:prstDash val="solid"/>
              <a:miter/>
            </a:ln>
          </p:spPr>
        </p:sp>
        <p:sp>
          <p:nvSpPr>
            <p:cNvPr id="19" name="TextBox 19"/>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grpSp>
        <p:nvGrpSpPr>
          <p:cNvPr id="20" name="Group 20"/>
          <p:cNvGrpSpPr/>
          <p:nvPr/>
        </p:nvGrpSpPr>
        <p:grpSpPr>
          <a:xfrm>
            <a:off x="765107" y="7573258"/>
            <a:ext cx="866162" cy="866162"/>
            <a:chOff x="0" y="0"/>
            <a:chExt cx="812800" cy="812800"/>
          </a:xfrm>
        </p:grpSpPr>
        <p:sp>
          <p:nvSpPr>
            <p:cNvPr id="21" name="Freeform 2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gradFill rotWithShape="1">
              <a:gsLst>
                <a:gs pos="0">
                  <a:srgbClr val="FFB613">
                    <a:alpha val="100000"/>
                  </a:srgbClr>
                </a:gs>
                <a:gs pos="100000">
                  <a:srgbClr val="FFE42F">
                    <a:alpha val="100000"/>
                  </a:srgbClr>
                </a:gs>
              </a:gsLst>
              <a:lin ang="5400000"/>
            </a:gradFill>
            <a:ln w="66675" cap="sq">
              <a:gradFill>
                <a:gsLst>
                  <a:gs pos="0">
                    <a:srgbClr val="3183ED">
                      <a:alpha val="100000"/>
                    </a:srgbClr>
                  </a:gs>
                  <a:gs pos="100000">
                    <a:srgbClr val="56CCF2">
                      <a:alpha val="100000"/>
                    </a:srgbClr>
                  </a:gs>
                </a:gsLst>
                <a:lin ang="5400000"/>
              </a:gradFill>
              <a:prstDash val="solid"/>
              <a:miter/>
            </a:ln>
          </p:spPr>
        </p:sp>
        <p:sp>
          <p:nvSpPr>
            <p:cNvPr id="22" name="TextBox 22"/>
            <p:cNvSpPr txBox="1"/>
            <p:nvPr/>
          </p:nvSpPr>
          <p:spPr>
            <a:xfrm>
              <a:off x="76200" y="38100"/>
              <a:ext cx="660400" cy="698500"/>
            </a:xfrm>
            <a:prstGeom prst="rect">
              <a:avLst/>
            </a:prstGeom>
          </p:spPr>
          <p:txBody>
            <a:bodyPr lIns="50800" tIns="50800" rIns="50800" bIns="50800" rtlCol="0" anchor="ctr"/>
            <a:lstStyle/>
            <a:p>
              <a:pPr algn="ctr">
                <a:lnSpc>
                  <a:spcPts val="2659"/>
                </a:lnSpc>
              </a:pPr>
              <a:endParaRPr/>
            </a:p>
          </p:txBody>
        </p:sp>
      </p:grpSp>
      <p:sp>
        <p:nvSpPr>
          <p:cNvPr id="23" name="TextBox 23"/>
          <p:cNvSpPr txBox="1"/>
          <p:nvPr/>
        </p:nvSpPr>
        <p:spPr>
          <a:xfrm>
            <a:off x="1472748" y="1070621"/>
            <a:ext cx="7671252" cy="2367915"/>
          </a:xfrm>
          <a:prstGeom prst="rect">
            <a:avLst/>
          </a:prstGeom>
        </p:spPr>
        <p:txBody>
          <a:bodyPr lIns="0" tIns="0" rIns="0" bIns="0" rtlCol="0" anchor="t">
            <a:spAutoFit/>
          </a:bodyPr>
          <a:lstStyle/>
          <a:p>
            <a:pPr algn="l">
              <a:lnSpc>
                <a:spcPts val="9179"/>
              </a:lnSpc>
            </a:pPr>
            <a:r>
              <a:rPr lang="en-US" sz="8499" spc="-212">
                <a:solidFill>
                  <a:srgbClr val="112D4E"/>
                </a:solidFill>
                <a:latin typeface="Barlow Bold"/>
                <a:ea typeface="Barlow Bold"/>
                <a:cs typeface="Barlow Bold"/>
                <a:sym typeface="Barlow Bold"/>
              </a:rPr>
              <a:t>Latar Belakang</a:t>
            </a:r>
          </a:p>
          <a:p>
            <a:pPr marL="0" lvl="0" indent="0" algn="l">
              <a:lnSpc>
                <a:spcPts val="9179"/>
              </a:lnSpc>
            </a:pPr>
            <a:r>
              <a:rPr lang="en-US" sz="8499" spc="-212">
                <a:solidFill>
                  <a:srgbClr val="112D4E"/>
                </a:solidFill>
                <a:latin typeface="Barlow Bold"/>
                <a:ea typeface="Barlow Bold"/>
                <a:cs typeface="Barlow Bold"/>
                <a:sym typeface="Barlow Bold"/>
              </a:rPr>
              <a:t>E-Business</a:t>
            </a:r>
          </a:p>
        </p:txBody>
      </p:sp>
      <p:sp>
        <p:nvSpPr>
          <p:cNvPr id="24" name="TextBox 24"/>
          <p:cNvSpPr txBox="1"/>
          <p:nvPr/>
        </p:nvSpPr>
        <p:spPr>
          <a:xfrm>
            <a:off x="1087585" y="5429666"/>
            <a:ext cx="221206" cy="560109"/>
          </a:xfrm>
          <a:prstGeom prst="rect">
            <a:avLst/>
          </a:prstGeom>
        </p:spPr>
        <p:txBody>
          <a:bodyPr lIns="0" tIns="0" rIns="0" bIns="0" rtlCol="0" anchor="t">
            <a:spAutoFit/>
          </a:bodyPr>
          <a:lstStyle/>
          <a:p>
            <a:pPr marL="0" lvl="0" indent="0" algn="l">
              <a:lnSpc>
                <a:spcPts val="4240"/>
              </a:lnSpc>
            </a:pPr>
            <a:r>
              <a:rPr lang="en-US" sz="3926" spc="-98">
                <a:solidFill>
                  <a:srgbClr val="FFFFFF"/>
                </a:solidFill>
                <a:latin typeface="Barlow Bold"/>
                <a:ea typeface="Barlow Bold"/>
                <a:cs typeface="Barlow Bold"/>
                <a:sym typeface="Barlow Bold"/>
              </a:rPr>
              <a:t>1</a:t>
            </a:r>
          </a:p>
        </p:txBody>
      </p:sp>
      <p:sp>
        <p:nvSpPr>
          <p:cNvPr id="25" name="TextBox 25"/>
          <p:cNvSpPr txBox="1"/>
          <p:nvPr/>
        </p:nvSpPr>
        <p:spPr>
          <a:xfrm>
            <a:off x="1049485" y="7697497"/>
            <a:ext cx="221206" cy="560109"/>
          </a:xfrm>
          <a:prstGeom prst="rect">
            <a:avLst/>
          </a:prstGeom>
        </p:spPr>
        <p:txBody>
          <a:bodyPr lIns="0" tIns="0" rIns="0" bIns="0" rtlCol="0" anchor="t">
            <a:spAutoFit/>
          </a:bodyPr>
          <a:lstStyle/>
          <a:p>
            <a:pPr marL="0" lvl="0" indent="0" algn="l">
              <a:lnSpc>
                <a:spcPts val="4240"/>
              </a:lnSpc>
            </a:pPr>
            <a:r>
              <a:rPr lang="en-US" sz="3926" spc="-98">
                <a:solidFill>
                  <a:srgbClr val="FFFFFF"/>
                </a:solidFill>
                <a:latin typeface="Barlow Bold"/>
                <a:ea typeface="Barlow Bold"/>
                <a:cs typeface="Barlow Bold"/>
                <a:sym typeface="Barlow Bold"/>
              </a:rPr>
              <a:t>2</a:t>
            </a:r>
          </a:p>
        </p:txBody>
      </p:sp>
      <p:sp>
        <p:nvSpPr>
          <p:cNvPr id="26" name="TextBox 26"/>
          <p:cNvSpPr txBox="1"/>
          <p:nvPr/>
        </p:nvSpPr>
        <p:spPr>
          <a:xfrm>
            <a:off x="1970229" y="5276639"/>
            <a:ext cx="7173771" cy="1526997"/>
          </a:xfrm>
          <a:prstGeom prst="rect">
            <a:avLst/>
          </a:prstGeom>
        </p:spPr>
        <p:txBody>
          <a:bodyPr lIns="0" tIns="0" rIns="0" bIns="0" rtlCol="0" anchor="t">
            <a:spAutoFit/>
          </a:bodyPr>
          <a:lstStyle/>
          <a:p>
            <a:pPr marL="0" lvl="0" indent="0" algn="l">
              <a:lnSpc>
                <a:spcPts val="4081"/>
              </a:lnSpc>
            </a:pPr>
            <a:r>
              <a:rPr lang="en-US" sz="3045" spc="-57">
                <a:solidFill>
                  <a:srgbClr val="000000"/>
                </a:solidFill>
                <a:latin typeface="Clear Sans Bold"/>
                <a:ea typeface="Clear Sans Bold"/>
                <a:cs typeface="Clear Sans Bold"/>
                <a:sym typeface="Clear Sans Bold"/>
              </a:rPr>
              <a:t>E-business </a:t>
            </a:r>
            <a:r>
              <a:rPr lang="en-US" sz="3045" spc="-57">
                <a:solidFill>
                  <a:srgbClr val="000000"/>
                </a:solidFill>
                <a:latin typeface="Clear Sans"/>
                <a:ea typeface="Clear Sans"/>
                <a:cs typeface="Clear Sans"/>
                <a:sym typeface="Clear Sans"/>
              </a:rPr>
              <a:t>dalam berbagai industri, bukan lagi merupakan pilihan, tetapi suatu kebutuhan</a:t>
            </a:r>
          </a:p>
        </p:txBody>
      </p:sp>
      <p:sp>
        <p:nvSpPr>
          <p:cNvPr id="27" name="TextBox 27"/>
          <p:cNvSpPr txBox="1"/>
          <p:nvPr/>
        </p:nvSpPr>
        <p:spPr>
          <a:xfrm>
            <a:off x="1970229" y="7591366"/>
            <a:ext cx="7173771" cy="2004168"/>
          </a:xfrm>
          <a:prstGeom prst="rect">
            <a:avLst/>
          </a:prstGeom>
        </p:spPr>
        <p:txBody>
          <a:bodyPr lIns="0" tIns="0" rIns="0" bIns="0" rtlCol="0" anchor="t">
            <a:spAutoFit/>
          </a:bodyPr>
          <a:lstStyle/>
          <a:p>
            <a:pPr marL="0" lvl="0" indent="0" algn="l">
              <a:lnSpc>
                <a:spcPts val="3984"/>
              </a:lnSpc>
            </a:pPr>
            <a:r>
              <a:rPr lang="en-US" sz="2845" spc="-54">
                <a:solidFill>
                  <a:srgbClr val="000000"/>
                </a:solidFill>
                <a:latin typeface="Clear Sans Bold"/>
                <a:ea typeface="Clear Sans Bold"/>
                <a:cs typeface="Clear Sans Bold"/>
                <a:sym typeface="Clear Sans Bold"/>
              </a:rPr>
              <a:t>E-business </a:t>
            </a:r>
            <a:r>
              <a:rPr lang="en-US" sz="2845" spc="-54">
                <a:solidFill>
                  <a:srgbClr val="000000"/>
                </a:solidFill>
                <a:latin typeface="Clear Sans"/>
                <a:ea typeface="Clear Sans"/>
                <a:cs typeface="Clear Sans"/>
                <a:sym typeface="Clear Sans"/>
              </a:rPr>
              <a:t>dapat digunakan sebagai bentuk implementasi strategi dasar perusahaan dan meningkatkan efektivitas serta efisiensi aktivitas-aktivitas rantai nilainya</a:t>
            </a:r>
          </a:p>
        </p:txBody>
      </p:sp>
      <p:grpSp>
        <p:nvGrpSpPr>
          <p:cNvPr id="28" name="Group 28"/>
          <p:cNvGrpSpPr/>
          <p:nvPr/>
        </p:nvGrpSpPr>
        <p:grpSpPr>
          <a:xfrm>
            <a:off x="10794405" y="-1667303"/>
            <a:ext cx="6708021" cy="5764705"/>
            <a:chOff x="0" y="0"/>
            <a:chExt cx="812800" cy="698500"/>
          </a:xfrm>
        </p:grpSpPr>
        <p:sp>
          <p:nvSpPr>
            <p:cNvPr id="29" name="Freeform 29"/>
            <p:cNvSpPr/>
            <p:nvPr/>
          </p:nvSpPr>
          <p:spPr>
            <a:xfrm>
              <a:off x="8422" y="0"/>
              <a:ext cx="795957" cy="698500"/>
            </a:xfrm>
            <a:custGeom>
              <a:avLst/>
              <a:gdLst/>
              <a:ahLst/>
              <a:cxnLst/>
              <a:rect l="l" t="t" r="r" b="b"/>
              <a:pathLst>
                <a:path w="795957" h="698500">
                  <a:moveTo>
                    <a:pt x="782323" y="387158"/>
                  </a:moveTo>
                  <a:lnTo>
                    <a:pt x="623233" y="660592"/>
                  </a:lnTo>
                  <a:cubicBezTo>
                    <a:pt x="609578" y="684062"/>
                    <a:pt x="584474" y="698500"/>
                    <a:pt x="557321" y="698500"/>
                  </a:cubicBezTo>
                  <a:lnTo>
                    <a:pt x="238635" y="698500"/>
                  </a:lnTo>
                  <a:cubicBezTo>
                    <a:pt x="211482" y="698500"/>
                    <a:pt x="186378" y="684062"/>
                    <a:pt x="172723" y="660592"/>
                  </a:cubicBezTo>
                  <a:lnTo>
                    <a:pt x="13633" y="387158"/>
                  </a:lnTo>
                  <a:cubicBezTo>
                    <a:pt x="0" y="363725"/>
                    <a:pt x="0" y="334775"/>
                    <a:pt x="13633" y="311342"/>
                  </a:cubicBezTo>
                  <a:lnTo>
                    <a:pt x="172723" y="37908"/>
                  </a:lnTo>
                  <a:cubicBezTo>
                    <a:pt x="186378" y="14438"/>
                    <a:pt x="211482" y="0"/>
                    <a:pt x="238635" y="0"/>
                  </a:cubicBezTo>
                  <a:lnTo>
                    <a:pt x="557321" y="0"/>
                  </a:lnTo>
                  <a:cubicBezTo>
                    <a:pt x="584474" y="0"/>
                    <a:pt x="609578" y="14438"/>
                    <a:pt x="623233" y="37908"/>
                  </a:cubicBezTo>
                  <a:lnTo>
                    <a:pt x="782323" y="311342"/>
                  </a:lnTo>
                  <a:cubicBezTo>
                    <a:pt x="795956" y="334775"/>
                    <a:pt x="795956" y="363725"/>
                    <a:pt x="782323" y="387158"/>
                  </a:cubicBezTo>
                  <a:close/>
                </a:path>
              </a:pathLst>
            </a:custGeom>
            <a:gradFill rotWithShape="1">
              <a:gsLst>
                <a:gs pos="0">
                  <a:srgbClr val="3183ED">
                    <a:alpha val="100000"/>
                  </a:srgbClr>
                </a:gs>
                <a:gs pos="100000">
                  <a:srgbClr val="56CCF2">
                    <a:alpha val="100000"/>
                  </a:srgbClr>
                </a:gs>
              </a:gsLst>
              <a:lin ang="5400000"/>
            </a:gradFill>
          </p:spPr>
        </p:sp>
        <p:sp>
          <p:nvSpPr>
            <p:cNvPr id="30" name="TextBox 30"/>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grpSp>
        <p:nvGrpSpPr>
          <p:cNvPr id="31" name="Group 31"/>
          <p:cNvGrpSpPr/>
          <p:nvPr/>
        </p:nvGrpSpPr>
        <p:grpSpPr>
          <a:xfrm>
            <a:off x="11197013" y="-1380905"/>
            <a:ext cx="5879077" cy="5216911"/>
            <a:chOff x="0" y="0"/>
            <a:chExt cx="4346359" cy="3856825"/>
          </a:xfrm>
        </p:grpSpPr>
        <p:sp>
          <p:nvSpPr>
            <p:cNvPr id="32" name="Freeform 32"/>
            <p:cNvSpPr/>
            <p:nvPr/>
          </p:nvSpPr>
          <p:spPr>
            <a:xfrm>
              <a:off x="-15494" y="0"/>
              <a:ext cx="4361815" cy="3856863"/>
            </a:xfrm>
            <a:custGeom>
              <a:avLst/>
              <a:gdLst/>
              <a:ahLst/>
              <a:cxnLst/>
              <a:rect l="l" t="t" r="r" b="b"/>
              <a:pathLst>
                <a:path w="4361815" h="3856863">
                  <a:moveTo>
                    <a:pt x="1275207" y="0"/>
                  </a:moveTo>
                  <a:cubicBezTo>
                    <a:pt x="1151509" y="0"/>
                    <a:pt x="1037336" y="65913"/>
                    <a:pt x="975487" y="173101"/>
                  </a:cubicBezTo>
                  <a:lnTo>
                    <a:pt x="61849" y="1755394"/>
                  </a:lnTo>
                  <a:cubicBezTo>
                    <a:pt x="0" y="1862455"/>
                    <a:pt x="0" y="1994408"/>
                    <a:pt x="61849" y="2101469"/>
                  </a:cubicBezTo>
                  <a:lnTo>
                    <a:pt x="975360" y="3683762"/>
                  </a:lnTo>
                  <a:cubicBezTo>
                    <a:pt x="1036701" y="3789934"/>
                    <a:pt x="1149477" y="3855720"/>
                    <a:pt x="1271905" y="3856863"/>
                  </a:cubicBezTo>
                  <a:lnTo>
                    <a:pt x="3105404" y="3856863"/>
                  </a:lnTo>
                  <a:cubicBezTo>
                    <a:pt x="3227832" y="3855720"/>
                    <a:pt x="3340608" y="3789934"/>
                    <a:pt x="3401949" y="3683762"/>
                  </a:cubicBezTo>
                  <a:lnTo>
                    <a:pt x="4315460" y="2101469"/>
                  </a:lnTo>
                  <a:cubicBezTo>
                    <a:pt x="4345940" y="2048764"/>
                    <a:pt x="4361307" y="1990090"/>
                    <a:pt x="4361815" y="1931162"/>
                  </a:cubicBezTo>
                  <a:lnTo>
                    <a:pt x="4361815" y="1925574"/>
                  </a:lnTo>
                  <a:cubicBezTo>
                    <a:pt x="4361307" y="1866773"/>
                    <a:pt x="4345940" y="1807972"/>
                    <a:pt x="4315460" y="1755267"/>
                  </a:cubicBezTo>
                  <a:lnTo>
                    <a:pt x="3401949" y="173101"/>
                  </a:lnTo>
                  <a:cubicBezTo>
                    <a:pt x="3340100" y="65913"/>
                    <a:pt x="3225927" y="0"/>
                    <a:pt x="3102229" y="0"/>
                  </a:cubicBezTo>
                  <a:close/>
                </a:path>
              </a:pathLst>
            </a:custGeom>
            <a:blipFill>
              <a:blip r:embed="rId5"/>
              <a:stretch>
                <a:fillRect l="-11304" r="-11304"/>
              </a:stretch>
            </a:blipFill>
          </p:spPr>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FFFF">
                <a:alpha val="100000"/>
              </a:srgbClr>
            </a:gs>
            <a:gs pos="100000">
              <a:srgbClr val="E6E6E6">
                <a:alpha val="100000"/>
              </a:srgbClr>
            </a:gs>
          </a:gsLst>
          <a:path path="circle">
            <a:fillToRect l="50000" t="50000" r="50000" b="50000"/>
          </a:path>
        </a:gradFill>
        <a:effectLst/>
      </p:bgPr>
    </p:bg>
    <p:spTree>
      <p:nvGrpSpPr>
        <p:cNvPr id="1" name=""/>
        <p:cNvGrpSpPr/>
        <p:nvPr/>
      </p:nvGrpSpPr>
      <p:grpSpPr>
        <a:xfrm>
          <a:off x="0" y="0"/>
          <a:ext cx="0" cy="0"/>
          <a:chOff x="0" y="0"/>
          <a:chExt cx="0" cy="0"/>
        </a:xfrm>
      </p:grpSpPr>
      <p:sp>
        <p:nvSpPr>
          <p:cNvPr id="2" name="Freeform 2"/>
          <p:cNvSpPr/>
          <p:nvPr/>
        </p:nvSpPr>
        <p:spPr>
          <a:xfrm rot="-5400000" flipH="1">
            <a:off x="11711556" y="473809"/>
            <a:ext cx="7735657" cy="6788039"/>
          </a:xfrm>
          <a:custGeom>
            <a:avLst/>
            <a:gdLst/>
            <a:ahLst/>
            <a:cxnLst/>
            <a:rect l="l" t="t" r="r" b="b"/>
            <a:pathLst>
              <a:path w="7735657" h="6788039">
                <a:moveTo>
                  <a:pt x="7735658" y="0"/>
                </a:moveTo>
                <a:lnTo>
                  <a:pt x="0" y="0"/>
                </a:lnTo>
                <a:lnTo>
                  <a:pt x="0" y="6788039"/>
                </a:lnTo>
                <a:lnTo>
                  <a:pt x="7735658" y="6788039"/>
                </a:lnTo>
                <a:lnTo>
                  <a:pt x="7735658" y="0"/>
                </a:lnTo>
                <a:close/>
              </a:path>
            </a:pathLst>
          </a:custGeom>
          <a:blipFill>
            <a:blip r:embed="rId2"/>
            <a:stretch>
              <a:fillRect/>
            </a:stretch>
          </a:blipFill>
        </p:spPr>
      </p:sp>
      <p:sp>
        <p:nvSpPr>
          <p:cNvPr id="3" name="Freeform 3"/>
          <p:cNvSpPr/>
          <p:nvPr/>
        </p:nvSpPr>
        <p:spPr>
          <a:xfrm rot="-5400000">
            <a:off x="12212232" y="3957676"/>
            <a:ext cx="8166999" cy="7421760"/>
          </a:xfrm>
          <a:custGeom>
            <a:avLst/>
            <a:gdLst/>
            <a:ahLst/>
            <a:cxnLst/>
            <a:rect l="l" t="t" r="r" b="b"/>
            <a:pathLst>
              <a:path w="8166999" h="7421760">
                <a:moveTo>
                  <a:pt x="0" y="0"/>
                </a:moveTo>
                <a:lnTo>
                  <a:pt x="8166998" y="0"/>
                </a:lnTo>
                <a:lnTo>
                  <a:pt x="8166998" y="7421760"/>
                </a:lnTo>
                <a:lnTo>
                  <a:pt x="0" y="7421760"/>
                </a:lnTo>
                <a:lnTo>
                  <a:pt x="0" y="0"/>
                </a:lnTo>
                <a:close/>
              </a:path>
            </a:pathLst>
          </a:custGeom>
          <a:blipFill>
            <a:blip r:embed="rId3"/>
            <a:stretch>
              <a:fillRect/>
            </a:stretch>
          </a:blipFill>
        </p:spPr>
      </p:sp>
      <p:grpSp>
        <p:nvGrpSpPr>
          <p:cNvPr id="4" name="Group 4"/>
          <p:cNvGrpSpPr/>
          <p:nvPr/>
        </p:nvGrpSpPr>
        <p:grpSpPr>
          <a:xfrm>
            <a:off x="13042425" y="3585056"/>
            <a:ext cx="6737837" cy="7840392"/>
            <a:chOff x="0" y="0"/>
            <a:chExt cx="698500" cy="812800"/>
          </a:xfrm>
        </p:grpSpPr>
        <p:sp>
          <p:nvSpPr>
            <p:cNvPr id="5" name="Freeform 5"/>
            <p:cNvSpPr/>
            <p:nvPr/>
          </p:nvSpPr>
          <p:spPr>
            <a:xfrm>
              <a:off x="0" y="7964"/>
              <a:ext cx="698500" cy="796872"/>
            </a:xfrm>
            <a:custGeom>
              <a:avLst/>
              <a:gdLst/>
              <a:ahLst/>
              <a:cxnLst/>
              <a:rect l="l" t="t" r="r" b="b"/>
              <a:pathLst>
                <a:path w="698500" h="796872">
                  <a:moveTo>
                    <a:pt x="385097" y="12892"/>
                  </a:moveTo>
                  <a:lnTo>
                    <a:pt x="662653" y="174380"/>
                  </a:lnTo>
                  <a:cubicBezTo>
                    <a:pt x="684847" y="187292"/>
                    <a:pt x="698500" y="211032"/>
                    <a:pt x="698500" y="236708"/>
                  </a:cubicBezTo>
                  <a:lnTo>
                    <a:pt x="698500" y="560163"/>
                  </a:lnTo>
                  <a:cubicBezTo>
                    <a:pt x="698500" y="585840"/>
                    <a:pt x="684847" y="609580"/>
                    <a:pt x="662653" y="622492"/>
                  </a:cubicBezTo>
                  <a:lnTo>
                    <a:pt x="385097" y="783980"/>
                  </a:lnTo>
                  <a:cubicBezTo>
                    <a:pt x="362938" y="796872"/>
                    <a:pt x="335562" y="796872"/>
                    <a:pt x="313403" y="783980"/>
                  </a:cubicBezTo>
                  <a:lnTo>
                    <a:pt x="35847" y="622492"/>
                  </a:lnTo>
                  <a:cubicBezTo>
                    <a:pt x="13653" y="609580"/>
                    <a:pt x="0" y="585840"/>
                    <a:pt x="0" y="560163"/>
                  </a:cubicBezTo>
                  <a:lnTo>
                    <a:pt x="0" y="236708"/>
                  </a:lnTo>
                  <a:cubicBezTo>
                    <a:pt x="0" y="211032"/>
                    <a:pt x="13653" y="187292"/>
                    <a:pt x="35847" y="174380"/>
                  </a:cubicBezTo>
                  <a:lnTo>
                    <a:pt x="313403" y="12892"/>
                  </a:lnTo>
                  <a:cubicBezTo>
                    <a:pt x="335562" y="0"/>
                    <a:pt x="362938" y="0"/>
                    <a:pt x="385097" y="12892"/>
                  </a:cubicBezTo>
                  <a:close/>
                </a:path>
              </a:pathLst>
            </a:custGeom>
            <a:gradFill rotWithShape="1">
              <a:gsLst>
                <a:gs pos="0">
                  <a:srgbClr val="3183ED">
                    <a:alpha val="100000"/>
                  </a:srgbClr>
                </a:gs>
                <a:gs pos="100000">
                  <a:srgbClr val="56CCF2">
                    <a:alpha val="100000"/>
                  </a:srgbClr>
                </a:gs>
              </a:gsLst>
              <a:lin ang="5400000"/>
            </a:gradFill>
            <a:ln w="12700">
              <a:solidFill>
                <a:srgbClr val="000000"/>
              </a:solidFill>
            </a:ln>
          </p:spPr>
        </p:sp>
      </p:grpSp>
      <p:grpSp>
        <p:nvGrpSpPr>
          <p:cNvPr id="6" name="Group 6"/>
          <p:cNvGrpSpPr/>
          <p:nvPr/>
        </p:nvGrpSpPr>
        <p:grpSpPr>
          <a:xfrm>
            <a:off x="13404274" y="4006117"/>
            <a:ext cx="6014139" cy="6998271"/>
            <a:chOff x="0" y="0"/>
            <a:chExt cx="698500" cy="812800"/>
          </a:xfrm>
        </p:grpSpPr>
        <p:sp>
          <p:nvSpPr>
            <p:cNvPr id="7" name="Freeform 7"/>
            <p:cNvSpPr/>
            <p:nvPr/>
          </p:nvSpPr>
          <p:spPr>
            <a:xfrm>
              <a:off x="0" y="8922"/>
              <a:ext cx="698500" cy="794956"/>
            </a:xfrm>
            <a:custGeom>
              <a:avLst/>
              <a:gdLst/>
              <a:ahLst/>
              <a:cxnLst/>
              <a:rect l="l" t="t" r="r" b="b"/>
              <a:pathLst>
                <a:path w="698500" h="794956">
                  <a:moveTo>
                    <a:pt x="389410" y="14444"/>
                  </a:moveTo>
                  <a:lnTo>
                    <a:pt x="658340" y="170912"/>
                  </a:lnTo>
                  <a:cubicBezTo>
                    <a:pt x="683204" y="185378"/>
                    <a:pt x="698500" y="211975"/>
                    <a:pt x="698500" y="240741"/>
                  </a:cubicBezTo>
                  <a:lnTo>
                    <a:pt x="698500" y="554215"/>
                  </a:lnTo>
                  <a:cubicBezTo>
                    <a:pt x="698500" y="582981"/>
                    <a:pt x="683204" y="609578"/>
                    <a:pt x="658340" y="624044"/>
                  </a:cubicBezTo>
                  <a:lnTo>
                    <a:pt x="389410" y="780512"/>
                  </a:lnTo>
                  <a:cubicBezTo>
                    <a:pt x="364585" y="794956"/>
                    <a:pt x="333915" y="794956"/>
                    <a:pt x="309090" y="780512"/>
                  </a:cubicBezTo>
                  <a:lnTo>
                    <a:pt x="40160" y="624044"/>
                  </a:lnTo>
                  <a:cubicBezTo>
                    <a:pt x="15296" y="609578"/>
                    <a:pt x="0" y="582981"/>
                    <a:pt x="0" y="554215"/>
                  </a:cubicBezTo>
                  <a:lnTo>
                    <a:pt x="0" y="240741"/>
                  </a:lnTo>
                  <a:cubicBezTo>
                    <a:pt x="0" y="211975"/>
                    <a:pt x="15296" y="185378"/>
                    <a:pt x="40160" y="170912"/>
                  </a:cubicBezTo>
                  <a:lnTo>
                    <a:pt x="309090" y="14444"/>
                  </a:lnTo>
                  <a:cubicBezTo>
                    <a:pt x="333915" y="0"/>
                    <a:pt x="364585" y="0"/>
                    <a:pt x="389410" y="14444"/>
                  </a:cubicBezTo>
                  <a:close/>
                </a:path>
              </a:pathLst>
            </a:custGeom>
            <a:blipFill>
              <a:blip r:embed="rId4"/>
              <a:stretch>
                <a:fillRect l="-46714" t="-1591" r="-26639" b="-1591"/>
              </a:stretch>
            </a:blipFill>
          </p:spPr>
        </p:sp>
      </p:grpSp>
      <p:sp>
        <p:nvSpPr>
          <p:cNvPr id="8" name="Freeform 8"/>
          <p:cNvSpPr/>
          <p:nvPr/>
        </p:nvSpPr>
        <p:spPr>
          <a:xfrm rot="-5400000">
            <a:off x="10959448" y="-40142"/>
            <a:ext cx="5024185" cy="4565728"/>
          </a:xfrm>
          <a:custGeom>
            <a:avLst/>
            <a:gdLst/>
            <a:ahLst/>
            <a:cxnLst/>
            <a:rect l="l" t="t" r="r" b="b"/>
            <a:pathLst>
              <a:path w="5024185" h="4565728">
                <a:moveTo>
                  <a:pt x="0" y="0"/>
                </a:moveTo>
                <a:lnTo>
                  <a:pt x="5024185" y="0"/>
                </a:lnTo>
                <a:lnTo>
                  <a:pt x="5024185" y="4565728"/>
                </a:lnTo>
                <a:lnTo>
                  <a:pt x="0" y="4565728"/>
                </a:lnTo>
                <a:lnTo>
                  <a:pt x="0" y="0"/>
                </a:lnTo>
                <a:close/>
              </a:path>
            </a:pathLst>
          </a:custGeom>
          <a:blipFill>
            <a:blip r:embed="rId3">
              <a:alphaModFix amt="42000"/>
            </a:blip>
            <a:stretch>
              <a:fillRect/>
            </a:stretch>
          </a:blipFill>
        </p:spPr>
      </p:sp>
      <p:grpSp>
        <p:nvGrpSpPr>
          <p:cNvPr id="9" name="Group 9"/>
          <p:cNvGrpSpPr/>
          <p:nvPr/>
        </p:nvGrpSpPr>
        <p:grpSpPr>
          <a:xfrm>
            <a:off x="11390175" y="135558"/>
            <a:ext cx="3854195" cy="4484882"/>
            <a:chOff x="0" y="0"/>
            <a:chExt cx="698500" cy="812800"/>
          </a:xfrm>
        </p:grpSpPr>
        <p:sp>
          <p:nvSpPr>
            <p:cNvPr id="10" name="Freeform 10"/>
            <p:cNvSpPr/>
            <p:nvPr/>
          </p:nvSpPr>
          <p:spPr>
            <a:xfrm>
              <a:off x="0" y="6298"/>
              <a:ext cx="698500" cy="800204"/>
            </a:xfrm>
            <a:custGeom>
              <a:avLst/>
              <a:gdLst/>
              <a:ahLst/>
              <a:cxnLst/>
              <a:rect l="l" t="t" r="r" b="b"/>
              <a:pathLst>
                <a:path w="698500" h="800204">
                  <a:moveTo>
                    <a:pt x="377599" y="10196"/>
                  </a:moveTo>
                  <a:lnTo>
                    <a:pt x="670151" y="180408"/>
                  </a:lnTo>
                  <a:cubicBezTo>
                    <a:pt x="687702" y="190620"/>
                    <a:pt x="698500" y="209394"/>
                    <a:pt x="698500" y="229700"/>
                  </a:cubicBezTo>
                  <a:lnTo>
                    <a:pt x="698500" y="570504"/>
                  </a:lnTo>
                  <a:cubicBezTo>
                    <a:pt x="698500" y="590810"/>
                    <a:pt x="687702" y="609584"/>
                    <a:pt x="670151" y="619796"/>
                  </a:cubicBezTo>
                  <a:lnTo>
                    <a:pt x="377599" y="790008"/>
                  </a:lnTo>
                  <a:cubicBezTo>
                    <a:pt x="360075" y="800204"/>
                    <a:pt x="338425" y="800204"/>
                    <a:pt x="320901" y="790008"/>
                  </a:cubicBezTo>
                  <a:lnTo>
                    <a:pt x="28349" y="619796"/>
                  </a:lnTo>
                  <a:cubicBezTo>
                    <a:pt x="10798" y="609584"/>
                    <a:pt x="0" y="590810"/>
                    <a:pt x="0" y="570504"/>
                  </a:cubicBezTo>
                  <a:lnTo>
                    <a:pt x="0" y="229700"/>
                  </a:lnTo>
                  <a:cubicBezTo>
                    <a:pt x="0" y="209394"/>
                    <a:pt x="10798" y="190620"/>
                    <a:pt x="28349" y="180408"/>
                  </a:cubicBezTo>
                  <a:lnTo>
                    <a:pt x="320901" y="10196"/>
                  </a:lnTo>
                  <a:cubicBezTo>
                    <a:pt x="338425" y="0"/>
                    <a:pt x="360075" y="0"/>
                    <a:pt x="377599" y="10196"/>
                  </a:cubicBezTo>
                  <a:close/>
                </a:path>
              </a:pathLst>
            </a:custGeom>
            <a:gradFill rotWithShape="1">
              <a:gsLst>
                <a:gs pos="0">
                  <a:srgbClr val="FFB613">
                    <a:alpha val="100000"/>
                  </a:srgbClr>
                </a:gs>
                <a:gs pos="100000">
                  <a:srgbClr val="FFE42F">
                    <a:alpha val="100000"/>
                  </a:srgbClr>
                </a:gs>
              </a:gsLst>
              <a:lin ang="5400000"/>
            </a:gradFill>
            <a:ln w="12700">
              <a:solidFill>
                <a:srgbClr val="000000"/>
              </a:solidFill>
            </a:ln>
          </p:spPr>
        </p:sp>
      </p:grpSp>
      <p:grpSp>
        <p:nvGrpSpPr>
          <p:cNvPr id="11" name="Group 11"/>
          <p:cNvGrpSpPr/>
          <p:nvPr/>
        </p:nvGrpSpPr>
        <p:grpSpPr>
          <a:xfrm>
            <a:off x="11682322" y="489874"/>
            <a:ext cx="3246771" cy="3778060"/>
            <a:chOff x="0" y="0"/>
            <a:chExt cx="698500" cy="812800"/>
          </a:xfrm>
        </p:grpSpPr>
        <p:sp>
          <p:nvSpPr>
            <p:cNvPr id="12" name="Freeform 12"/>
            <p:cNvSpPr/>
            <p:nvPr/>
          </p:nvSpPr>
          <p:spPr>
            <a:xfrm>
              <a:off x="0" y="4328"/>
              <a:ext cx="698500" cy="804143"/>
            </a:xfrm>
            <a:custGeom>
              <a:avLst/>
              <a:gdLst/>
              <a:ahLst/>
              <a:cxnLst/>
              <a:rect l="l" t="t" r="r" b="b"/>
              <a:pathLst>
                <a:path w="698500" h="804143">
                  <a:moveTo>
                    <a:pt x="368733" y="7008"/>
                  </a:moveTo>
                  <a:lnTo>
                    <a:pt x="679017" y="187536"/>
                  </a:lnTo>
                  <a:cubicBezTo>
                    <a:pt x="691079" y="194554"/>
                    <a:pt x="698500" y="207457"/>
                    <a:pt x="698500" y="221413"/>
                  </a:cubicBezTo>
                  <a:lnTo>
                    <a:pt x="698500" y="582731"/>
                  </a:lnTo>
                  <a:cubicBezTo>
                    <a:pt x="698500" y="596687"/>
                    <a:pt x="691079" y="609590"/>
                    <a:pt x="679017" y="616608"/>
                  </a:cubicBezTo>
                  <a:lnTo>
                    <a:pt x="368733" y="797136"/>
                  </a:lnTo>
                  <a:cubicBezTo>
                    <a:pt x="356689" y="804144"/>
                    <a:pt x="341811" y="804144"/>
                    <a:pt x="329767" y="797136"/>
                  </a:cubicBezTo>
                  <a:lnTo>
                    <a:pt x="19483" y="616608"/>
                  </a:lnTo>
                  <a:cubicBezTo>
                    <a:pt x="7421" y="609590"/>
                    <a:pt x="0" y="596687"/>
                    <a:pt x="0" y="582731"/>
                  </a:cubicBezTo>
                  <a:lnTo>
                    <a:pt x="0" y="221413"/>
                  </a:lnTo>
                  <a:cubicBezTo>
                    <a:pt x="0" y="207457"/>
                    <a:pt x="7421" y="194554"/>
                    <a:pt x="19483" y="187536"/>
                  </a:cubicBezTo>
                  <a:lnTo>
                    <a:pt x="329767" y="7008"/>
                  </a:lnTo>
                  <a:cubicBezTo>
                    <a:pt x="341811" y="0"/>
                    <a:pt x="356689" y="0"/>
                    <a:pt x="368733" y="7008"/>
                  </a:cubicBezTo>
                  <a:close/>
                </a:path>
              </a:pathLst>
            </a:custGeom>
            <a:blipFill>
              <a:blip r:embed="rId5"/>
              <a:stretch>
                <a:fillRect l="-94590" t="-759" r="-19904" b="-3332"/>
              </a:stretch>
            </a:blipFill>
          </p:spPr>
        </p:sp>
      </p:grpSp>
      <p:sp>
        <p:nvSpPr>
          <p:cNvPr id="13" name="Freeform 13"/>
          <p:cNvSpPr/>
          <p:nvPr/>
        </p:nvSpPr>
        <p:spPr>
          <a:xfrm>
            <a:off x="11283926" y="4594560"/>
            <a:ext cx="682364" cy="682364"/>
          </a:xfrm>
          <a:custGeom>
            <a:avLst/>
            <a:gdLst/>
            <a:ahLst/>
            <a:cxnLst/>
            <a:rect l="l" t="t" r="r" b="b"/>
            <a:pathLst>
              <a:path w="682364" h="682364">
                <a:moveTo>
                  <a:pt x="0" y="0"/>
                </a:moveTo>
                <a:lnTo>
                  <a:pt x="682364" y="0"/>
                </a:lnTo>
                <a:lnTo>
                  <a:pt x="682364" y="682365"/>
                </a:lnTo>
                <a:lnTo>
                  <a:pt x="0" y="682365"/>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14" name="TextBox 14"/>
          <p:cNvSpPr txBox="1"/>
          <p:nvPr/>
        </p:nvSpPr>
        <p:spPr>
          <a:xfrm>
            <a:off x="1028700" y="969877"/>
            <a:ext cx="7277505" cy="2650465"/>
          </a:xfrm>
          <a:prstGeom prst="rect">
            <a:avLst/>
          </a:prstGeom>
        </p:spPr>
        <p:txBody>
          <a:bodyPr lIns="0" tIns="0" rIns="0" bIns="0" rtlCol="0" anchor="t">
            <a:spAutoFit/>
          </a:bodyPr>
          <a:lstStyle/>
          <a:p>
            <a:pPr algn="l">
              <a:lnSpc>
                <a:spcPts val="10303"/>
              </a:lnSpc>
            </a:pPr>
            <a:r>
              <a:rPr lang="en-US" sz="9540" spc="-238">
                <a:solidFill>
                  <a:srgbClr val="112D4E"/>
                </a:solidFill>
                <a:latin typeface="Barlow Bold"/>
                <a:ea typeface="Barlow Bold"/>
                <a:cs typeface="Barlow Bold"/>
                <a:sym typeface="Barlow Bold"/>
              </a:rPr>
              <a:t>Pengertian</a:t>
            </a:r>
          </a:p>
          <a:p>
            <a:pPr marL="0" lvl="0" indent="0" algn="l">
              <a:lnSpc>
                <a:spcPts val="10303"/>
              </a:lnSpc>
            </a:pPr>
            <a:r>
              <a:rPr lang="en-US" sz="9540" spc="-238">
                <a:solidFill>
                  <a:srgbClr val="112D4E"/>
                </a:solidFill>
                <a:latin typeface="Barlow Bold"/>
                <a:ea typeface="Barlow Bold"/>
                <a:cs typeface="Barlow Bold"/>
                <a:sym typeface="Barlow Bold"/>
              </a:rPr>
              <a:t>E-business</a:t>
            </a:r>
          </a:p>
        </p:txBody>
      </p:sp>
      <p:sp>
        <p:nvSpPr>
          <p:cNvPr id="15" name="TextBox 15"/>
          <p:cNvSpPr txBox="1"/>
          <p:nvPr/>
        </p:nvSpPr>
        <p:spPr>
          <a:xfrm>
            <a:off x="1028700" y="4034118"/>
            <a:ext cx="10937590" cy="3930616"/>
          </a:xfrm>
          <a:prstGeom prst="rect">
            <a:avLst/>
          </a:prstGeom>
        </p:spPr>
        <p:txBody>
          <a:bodyPr lIns="0" tIns="0" rIns="0" bIns="0" rtlCol="0" anchor="t">
            <a:spAutoFit/>
          </a:bodyPr>
          <a:lstStyle/>
          <a:p>
            <a:pPr marL="0" lvl="0" indent="0" algn="l">
              <a:lnSpc>
                <a:spcPts val="5218"/>
              </a:lnSpc>
            </a:pPr>
            <a:r>
              <a:rPr lang="en-US" sz="3302" spc="-33">
                <a:solidFill>
                  <a:srgbClr val="000000"/>
                </a:solidFill>
                <a:latin typeface="Clear Sans Bold"/>
                <a:ea typeface="Clear Sans Bold"/>
                <a:cs typeface="Clear Sans Bold"/>
                <a:sym typeface="Clear Sans Bold"/>
              </a:rPr>
              <a:t>Merupakan </a:t>
            </a:r>
            <a:r>
              <a:rPr lang="en-US" sz="3302" spc="-33">
                <a:solidFill>
                  <a:srgbClr val="000000"/>
                </a:solidFill>
                <a:latin typeface="Clear Sans"/>
                <a:ea typeface="Clear Sans"/>
                <a:cs typeface="Clear Sans"/>
                <a:sym typeface="Clear Sans"/>
              </a:rPr>
              <a:t>praktek pelaksanaan dan pengelolaan proses bisnis utama antara lain perancangan produk, pengelolaan pasokan bahan baku, manufaktur, penjualan, pemenuhan pesanan, bahkan penyediaan service melalui penggunaan teknologi komunikasi komputer dan data yang telah terkomputerisasi. </a:t>
            </a:r>
          </a:p>
        </p:txBody>
      </p:sp>
      <p:sp>
        <p:nvSpPr>
          <p:cNvPr id="16" name="TextBox 16"/>
          <p:cNvSpPr txBox="1"/>
          <p:nvPr/>
        </p:nvSpPr>
        <p:spPr>
          <a:xfrm>
            <a:off x="1028700" y="8587198"/>
            <a:ext cx="6313256" cy="585708"/>
          </a:xfrm>
          <a:prstGeom prst="rect">
            <a:avLst/>
          </a:prstGeom>
        </p:spPr>
        <p:txBody>
          <a:bodyPr lIns="0" tIns="0" rIns="0" bIns="0" rtlCol="0" anchor="t">
            <a:spAutoFit/>
          </a:bodyPr>
          <a:lstStyle/>
          <a:p>
            <a:pPr algn="l">
              <a:lnSpc>
                <a:spcPts val="2325"/>
              </a:lnSpc>
            </a:pPr>
            <a:r>
              <a:rPr lang="en-US" sz="1906" spc="-19">
                <a:solidFill>
                  <a:srgbClr val="000000"/>
                </a:solidFill>
                <a:latin typeface="Clear Sans Bold"/>
                <a:ea typeface="Clear Sans Bold"/>
                <a:cs typeface="Clear Sans Bold"/>
                <a:sym typeface="Clear Sans Bold"/>
              </a:rPr>
              <a:t>(Steven Alter (Information System: </a:t>
            </a:r>
          </a:p>
          <a:p>
            <a:pPr marL="0" lvl="0" indent="0" algn="l">
              <a:lnSpc>
                <a:spcPts val="2325"/>
              </a:lnSpc>
            </a:pPr>
            <a:r>
              <a:rPr lang="en-US" sz="1906" spc="-19">
                <a:solidFill>
                  <a:srgbClr val="000000"/>
                </a:solidFill>
                <a:latin typeface="Clear Sans Bold"/>
                <a:ea typeface="Clear Sans Bold"/>
                <a:cs typeface="Clear Sans Bold"/>
                <a:sym typeface="Clear Sans Bold"/>
              </a:rPr>
              <a:t>Foundation of E-Business. Prentice Hall.2002)</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FFFF">
                <a:alpha val="100000"/>
              </a:srgbClr>
            </a:gs>
            <a:gs pos="100000">
              <a:srgbClr val="E6E6E6">
                <a:alpha val="100000"/>
              </a:srgbClr>
            </a:gs>
          </a:gsLst>
          <a:path path="circle">
            <a:fillToRect l="50000" t="50000" r="50000" b="50000"/>
          </a:path>
        </a:gradFill>
        <a:effectLst/>
      </p:bgPr>
    </p:bg>
    <p:spTree>
      <p:nvGrpSpPr>
        <p:cNvPr id="1" name=""/>
        <p:cNvGrpSpPr/>
        <p:nvPr/>
      </p:nvGrpSpPr>
      <p:grpSpPr>
        <a:xfrm>
          <a:off x="0" y="0"/>
          <a:ext cx="0" cy="0"/>
          <a:chOff x="0" y="0"/>
          <a:chExt cx="0" cy="0"/>
        </a:xfrm>
      </p:grpSpPr>
      <p:sp>
        <p:nvSpPr>
          <p:cNvPr id="2" name="Freeform 2"/>
          <p:cNvSpPr/>
          <p:nvPr/>
        </p:nvSpPr>
        <p:spPr>
          <a:xfrm>
            <a:off x="0" y="6636793"/>
            <a:ext cx="5867714" cy="3650207"/>
          </a:xfrm>
          <a:custGeom>
            <a:avLst/>
            <a:gdLst/>
            <a:ahLst/>
            <a:cxnLst/>
            <a:rect l="l" t="t" r="r" b="b"/>
            <a:pathLst>
              <a:path w="5867714" h="3650207">
                <a:moveTo>
                  <a:pt x="0" y="0"/>
                </a:moveTo>
                <a:lnTo>
                  <a:pt x="5867714" y="0"/>
                </a:lnTo>
                <a:lnTo>
                  <a:pt x="5867714" y="3650207"/>
                </a:lnTo>
                <a:lnTo>
                  <a:pt x="0" y="3650207"/>
                </a:lnTo>
                <a:lnTo>
                  <a:pt x="0" y="0"/>
                </a:lnTo>
                <a:close/>
              </a:path>
            </a:pathLst>
          </a:custGeom>
          <a:blipFill>
            <a:blip r:embed="rId2"/>
            <a:stretch>
              <a:fillRect/>
            </a:stretch>
          </a:blipFill>
        </p:spPr>
      </p:sp>
      <p:sp>
        <p:nvSpPr>
          <p:cNvPr id="3" name="Freeform 3"/>
          <p:cNvSpPr/>
          <p:nvPr/>
        </p:nvSpPr>
        <p:spPr>
          <a:xfrm>
            <a:off x="9225690" y="6276898"/>
            <a:ext cx="643756" cy="680323"/>
          </a:xfrm>
          <a:custGeom>
            <a:avLst/>
            <a:gdLst/>
            <a:ahLst/>
            <a:cxnLst/>
            <a:rect l="l" t="t" r="r" b="b"/>
            <a:pathLst>
              <a:path w="643756" h="680323">
                <a:moveTo>
                  <a:pt x="0" y="0"/>
                </a:moveTo>
                <a:lnTo>
                  <a:pt x="643757" y="0"/>
                </a:lnTo>
                <a:lnTo>
                  <a:pt x="643757" y="680324"/>
                </a:lnTo>
                <a:lnTo>
                  <a:pt x="0" y="680324"/>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grpSp>
        <p:nvGrpSpPr>
          <p:cNvPr id="4" name="Group 4"/>
          <p:cNvGrpSpPr/>
          <p:nvPr/>
        </p:nvGrpSpPr>
        <p:grpSpPr>
          <a:xfrm>
            <a:off x="543440" y="2546586"/>
            <a:ext cx="8378687" cy="3100223"/>
            <a:chOff x="0" y="0"/>
            <a:chExt cx="2206732" cy="816520"/>
          </a:xfrm>
        </p:grpSpPr>
        <p:sp>
          <p:nvSpPr>
            <p:cNvPr id="5" name="Freeform 5"/>
            <p:cNvSpPr/>
            <p:nvPr/>
          </p:nvSpPr>
          <p:spPr>
            <a:xfrm>
              <a:off x="0" y="0"/>
              <a:ext cx="2206732" cy="816520"/>
            </a:xfrm>
            <a:custGeom>
              <a:avLst/>
              <a:gdLst/>
              <a:ahLst/>
              <a:cxnLst/>
              <a:rect l="l" t="t" r="r" b="b"/>
              <a:pathLst>
                <a:path w="2206732" h="816520">
                  <a:moveTo>
                    <a:pt x="47124" y="0"/>
                  </a:moveTo>
                  <a:lnTo>
                    <a:pt x="2159608" y="0"/>
                  </a:lnTo>
                  <a:cubicBezTo>
                    <a:pt x="2172106" y="0"/>
                    <a:pt x="2184093" y="4965"/>
                    <a:pt x="2192930" y="13802"/>
                  </a:cubicBezTo>
                  <a:cubicBezTo>
                    <a:pt x="2201768" y="22640"/>
                    <a:pt x="2206732" y="34626"/>
                    <a:pt x="2206732" y="47124"/>
                  </a:cubicBezTo>
                  <a:lnTo>
                    <a:pt x="2206732" y="769396"/>
                  </a:lnTo>
                  <a:cubicBezTo>
                    <a:pt x="2206732" y="781894"/>
                    <a:pt x="2201768" y="793880"/>
                    <a:pt x="2192930" y="802717"/>
                  </a:cubicBezTo>
                  <a:cubicBezTo>
                    <a:pt x="2184093" y="811555"/>
                    <a:pt x="2172106" y="816520"/>
                    <a:pt x="2159608" y="816520"/>
                  </a:cubicBezTo>
                  <a:lnTo>
                    <a:pt x="47124" y="816520"/>
                  </a:lnTo>
                  <a:cubicBezTo>
                    <a:pt x="34626" y="816520"/>
                    <a:pt x="22640" y="811555"/>
                    <a:pt x="13802" y="802717"/>
                  </a:cubicBezTo>
                  <a:cubicBezTo>
                    <a:pt x="4965" y="793880"/>
                    <a:pt x="0" y="781894"/>
                    <a:pt x="0" y="769396"/>
                  </a:cubicBezTo>
                  <a:lnTo>
                    <a:pt x="0" y="47124"/>
                  </a:lnTo>
                  <a:cubicBezTo>
                    <a:pt x="0" y="34626"/>
                    <a:pt x="4965" y="22640"/>
                    <a:pt x="13802" y="13802"/>
                  </a:cubicBezTo>
                  <a:cubicBezTo>
                    <a:pt x="22640" y="4965"/>
                    <a:pt x="34626" y="0"/>
                    <a:pt x="47124" y="0"/>
                  </a:cubicBezTo>
                  <a:close/>
                </a:path>
              </a:pathLst>
            </a:custGeom>
            <a:gradFill rotWithShape="1">
              <a:gsLst>
                <a:gs pos="0">
                  <a:srgbClr val="FFE42F">
                    <a:alpha val="100000"/>
                  </a:srgbClr>
                </a:gs>
                <a:gs pos="100000">
                  <a:srgbClr val="FFB613">
                    <a:alpha val="100000"/>
                  </a:srgbClr>
                </a:gs>
              </a:gsLst>
              <a:path path="circle">
                <a:fillToRect l="50000" t="50000" r="50000" b="50000"/>
              </a:path>
            </a:gradFill>
          </p:spPr>
        </p:sp>
        <p:sp>
          <p:nvSpPr>
            <p:cNvPr id="6" name="TextBox 6"/>
            <p:cNvSpPr txBox="1"/>
            <p:nvPr/>
          </p:nvSpPr>
          <p:spPr>
            <a:xfrm>
              <a:off x="0" y="-38100"/>
              <a:ext cx="2206732" cy="854620"/>
            </a:xfrm>
            <a:prstGeom prst="rect">
              <a:avLst/>
            </a:prstGeom>
          </p:spPr>
          <p:txBody>
            <a:bodyPr lIns="50800" tIns="50800" rIns="50800" bIns="50800" rtlCol="0" anchor="ctr"/>
            <a:lstStyle/>
            <a:p>
              <a:pPr algn="ctr">
                <a:lnSpc>
                  <a:spcPts val="2659"/>
                </a:lnSpc>
              </a:pPr>
              <a:endParaRPr/>
            </a:p>
          </p:txBody>
        </p:sp>
      </p:grpSp>
      <p:sp>
        <p:nvSpPr>
          <p:cNvPr id="7" name="TextBox 7"/>
          <p:cNvSpPr txBox="1"/>
          <p:nvPr/>
        </p:nvSpPr>
        <p:spPr>
          <a:xfrm>
            <a:off x="543440" y="591120"/>
            <a:ext cx="12094165" cy="951361"/>
          </a:xfrm>
          <a:prstGeom prst="rect">
            <a:avLst/>
          </a:prstGeom>
        </p:spPr>
        <p:txBody>
          <a:bodyPr lIns="0" tIns="0" rIns="0" bIns="0" rtlCol="0" anchor="t">
            <a:spAutoFit/>
          </a:bodyPr>
          <a:lstStyle/>
          <a:p>
            <a:pPr marL="0" lvl="0" indent="0" algn="l">
              <a:lnSpc>
                <a:spcPts val="7344"/>
              </a:lnSpc>
            </a:pPr>
            <a:r>
              <a:rPr lang="en-US" sz="6800" spc="-170">
                <a:solidFill>
                  <a:srgbClr val="112D4E"/>
                </a:solidFill>
                <a:latin typeface="Barlow Bold"/>
                <a:ea typeface="Barlow Bold"/>
                <a:cs typeface="Barlow Bold"/>
                <a:sym typeface="Barlow Bold"/>
              </a:rPr>
              <a:t>Kategori-Kategori e-Business</a:t>
            </a:r>
          </a:p>
        </p:txBody>
      </p:sp>
      <p:sp>
        <p:nvSpPr>
          <p:cNvPr id="8" name="TextBox 8"/>
          <p:cNvSpPr txBox="1"/>
          <p:nvPr/>
        </p:nvSpPr>
        <p:spPr>
          <a:xfrm>
            <a:off x="1080487" y="3474807"/>
            <a:ext cx="6419083" cy="2172003"/>
          </a:xfrm>
          <a:prstGeom prst="rect">
            <a:avLst/>
          </a:prstGeom>
        </p:spPr>
        <p:txBody>
          <a:bodyPr lIns="0" tIns="0" rIns="0" bIns="0" rtlCol="0" anchor="t">
            <a:spAutoFit/>
          </a:bodyPr>
          <a:lstStyle/>
          <a:p>
            <a:pPr algn="l">
              <a:lnSpc>
                <a:spcPts val="3466"/>
              </a:lnSpc>
            </a:pPr>
            <a:r>
              <a:rPr lang="en-US" sz="2390" spc="-45">
                <a:solidFill>
                  <a:srgbClr val="000000"/>
                </a:solidFill>
                <a:latin typeface="Clear Sans"/>
                <a:ea typeface="Clear Sans"/>
                <a:cs typeface="Clear Sans"/>
                <a:sym typeface="Clear Sans"/>
              </a:rPr>
              <a:t>•Hubungan antar organisasi dengan perorangan</a:t>
            </a:r>
          </a:p>
          <a:p>
            <a:pPr algn="l">
              <a:lnSpc>
                <a:spcPts val="3466"/>
              </a:lnSpc>
            </a:pPr>
            <a:r>
              <a:rPr lang="en-US" sz="2390" spc="-45">
                <a:solidFill>
                  <a:srgbClr val="000000"/>
                </a:solidFill>
                <a:latin typeface="Clear Sans"/>
                <a:ea typeface="Clear Sans"/>
                <a:cs typeface="Clear Sans"/>
                <a:sym typeface="Clear Sans"/>
              </a:rPr>
              <a:t>•Nilai uang yang dilibatkan lebih kecil</a:t>
            </a:r>
          </a:p>
          <a:p>
            <a:pPr algn="l">
              <a:lnSpc>
                <a:spcPts val="3466"/>
              </a:lnSpc>
            </a:pPr>
            <a:r>
              <a:rPr lang="en-US" sz="2390" spc="-45">
                <a:solidFill>
                  <a:srgbClr val="000000"/>
                </a:solidFill>
                <a:latin typeface="Clear Sans"/>
                <a:ea typeface="Clear Sans"/>
                <a:cs typeface="Clear Sans"/>
                <a:sym typeface="Clear Sans"/>
              </a:rPr>
              <a:t>•Transaksi tidak rutin terjadi</a:t>
            </a:r>
          </a:p>
          <a:p>
            <a:pPr algn="l">
              <a:lnSpc>
                <a:spcPts val="3466"/>
              </a:lnSpc>
            </a:pPr>
            <a:r>
              <a:rPr lang="en-US" sz="2390" spc="-45">
                <a:solidFill>
                  <a:srgbClr val="000000"/>
                </a:solidFill>
                <a:latin typeface="Clear Sans"/>
                <a:ea typeface="Clear Sans"/>
                <a:cs typeface="Clear Sans"/>
                <a:sym typeface="Clear Sans"/>
              </a:rPr>
              <a:t>•Secara relatif sederhana</a:t>
            </a:r>
          </a:p>
          <a:p>
            <a:pPr marL="0" lvl="0" indent="0" algn="l">
              <a:lnSpc>
                <a:spcPts val="3466"/>
              </a:lnSpc>
            </a:pPr>
            <a:endParaRPr lang="en-US" sz="2390" spc="-45">
              <a:solidFill>
                <a:srgbClr val="000000"/>
              </a:solidFill>
              <a:latin typeface="Clear Sans"/>
              <a:ea typeface="Clear Sans"/>
              <a:cs typeface="Clear Sans"/>
              <a:sym typeface="Clear Sans"/>
            </a:endParaRPr>
          </a:p>
        </p:txBody>
      </p:sp>
      <p:sp>
        <p:nvSpPr>
          <p:cNvPr id="9" name="TextBox 9"/>
          <p:cNvSpPr txBox="1"/>
          <p:nvPr/>
        </p:nvSpPr>
        <p:spPr>
          <a:xfrm>
            <a:off x="1080487" y="2845096"/>
            <a:ext cx="7841640" cy="512926"/>
          </a:xfrm>
          <a:prstGeom prst="rect">
            <a:avLst/>
          </a:prstGeom>
        </p:spPr>
        <p:txBody>
          <a:bodyPr lIns="0" tIns="0" rIns="0" bIns="0" rtlCol="0" anchor="t">
            <a:spAutoFit/>
          </a:bodyPr>
          <a:lstStyle/>
          <a:p>
            <a:pPr marL="0" lvl="0" indent="0" algn="l">
              <a:lnSpc>
                <a:spcPts val="3949"/>
              </a:lnSpc>
            </a:pPr>
            <a:r>
              <a:rPr lang="en-US" sz="3656">
                <a:solidFill>
                  <a:srgbClr val="112D4E"/>
                </a:solidFill>
                <a:latin typeface="Barlow Bold"/>
                <a:ea typeface="Barlow Bold"/>
                <a:cs typeface="Barlow Bold"/>
                <a:sym typeface="Barlow Bold"/>
              </a:rPr>
              <a:t>B2C (Business to Consumers)</a:t>
            </a:r>
          </a:p>
        </p:txBody>
      </p:sp>
      <p:grpSp>
        <p:nvGrpSpPr>
          <p:cNvPr id="10" name="Group 10"/>
          <p:cNvGrpSpPr/>
          <p:nvPr/>
        </p:nvGrpSpPr>
        <p:grpSpPr>
          <a:xfrm>
            <a:off x="9225690" y="2515726"/>
            <a:ext cx="8378687" cy="7285383"/>
            <a:chOff x="0" y="0"/>
            <a:chExt cx="2206732" cy="1918784"/>
          </a:xfrm>
        </p:grpSpPr>
        <p:sp>
          <p:nvSpPr>
            <p:cNvPr id="11" name="Freeform 11"/>
            <p:cNvSpPr/>
            <p:nvPr/>
          </p:nvSpPr>
          <p:spPr>
            <a:xfrm>
              <a:off x="0" y="0"/>
              <a:ext cx="2206732" cy="1918784"/>
            </a:xfrm>
            <a:custGeom>
              <a:avLst/>
              <a:gdLst/>
              <a:ahLst/>
              <a:cxnLst/>
              <a:rect l="l" t="t" r="r" b="b"/>
              <a:pathLst>
                <a:path w="2206732" h="1918784">
                  <a:moveTo>
                    <a:pt x="47124" y="0"/>
                  </a:moveTo>
                  <a:lnTo>
                    <a:pt x="2159608" y="0"/>
                  </a:lnTo>
                  <a:cubicBezTo>
                    <a:pt x="2172106" y="0"/>
                    <a:pt x="2184093" y="4965"/>
                    <a:pt x="2192930" y="13802"/>
                  </a:cubicBezTo>
                  <a:cubicBezTo>
                    <a:pt x="2201768" y="22640"/>
                    <a:pt x="2206732" y="34626"/>
                    <a:pt x="2206732" y="47124"/>
                  </a:cubicBezTo>
                  <a:lnTo>
                    <a:pt x="2206732" y="1871660"/>
                  </a:lnTo>
                  <a:cubicBezTo>
                    <a:pt x="2206732" y="1884158"/>
                    <a:pt x="2201768" y="1896144"/>
                    <a:pt x="2192930" y="1904982"/>
                  </a:cubicBezTo>
                  <a:cubicBezTo>
                    <a:pt x="2184093" y="1913819"/>
                    <a:pt x="2172106" y="1918784"/>
                    <a:pt x="2159608" y="1918784"/>
                  </a:cubicBezTo>
                  <a:lnTo>
                    <a:pt x="47124" y="1918784"/>
                  </a:lnTo>
                  <a:cubicBezTo>
                    <a:pt x="34626" y="1918784"/>
                    <a:pt x="22640" y="1913819"/>
                    <a:pt x="13802" y="1904982"/>
                  </a:cubicBezTo>
                  <a:cubicBezTo>
                    <a:pt x="4965" y="1896144"/>
                    <a:pt x="0" y="1884158"/>
                    <a:pt x="0" y="1871660"/>
                  </a:cubicBezTo>
                  <a:lnTo>
                    <a:pt x="0" y="47124"/>
                  </a:lnTo>
                  <a:cubicBezTo>
                    <a:pt x="0" y="34626"/>
                    <a:pt x="4965" y="22640"/>
                    <a:pt x="13802" y="13802"/>
                  </a:cubicBezTo>
                  <a:cubicBezTo>
                    <a:pt x="22640" y="4965"/>
                    <a:pt x="34626" y="0"/>
                    <a:pt x="47124" y="0"/>
                  </a:cubicBezTo>
                  <a:close/>
                </a:path>
              </a:pathLst>
            </a:custGeom>
            <a:gradFill rotWithShape="1">
              <a:gsLst>
                <a:gs pos="0">
                  <a:srgbClr val="112D4E">
                    <a:alpha val="100000"/>
                  </a:srgbClr>
                </a:gs>
                <a:gs pos="50000">
                  <a:srgbClr val="255389">
                    <a:alpha val="100000"/>
                  </a:srgbClr>
                </a:gs>
                <a:gs pos="100000">
                  <a:srgbClr val="2A96E4">
                    <a:alpha val="100000"/>
                  </a:srgbClr>
                </a:gs>
              </a:gsLst>
              <a:lin ang="5400000"/>
            </a:gradFill>
          </p:spPr>
        </p:sp>
        <p:sp>
          <p:nvSpPr>
            <p:cNvPr id="12" name="TextBox 12"/>
            <p:cNvSpPr txBox="1"/>
            <p:nvPr/>
          </p:nvSpPr>
          <p:spPr>
            <a:xfrm>
              <a:off x="0" y="-38100"/>
              <a:ext cx="2206732" cy="1956884"/>
            </a:xfrm>
            <a:prstGeom prst="rect">
              <a:avLst/>
            </a:prstGeom>
          </p:spPr>
          <p:txBody>
            <a:bodyPr lIns="50800" tIns="50800" rIns="50800" bIns="50800" rtlCol="0" anchor="ctr"/>
            <a:lstStyle/>
            <a:p>
              <a:pPr algn="ctr">
                <a:lnSpc>
                  <a:spcPts val="2659"/>
                </a:lnSpc>
              </a:pPr>
              <a:endParaRPr/>
            </a:p>
          </p:txBody>
        </p:sp>
      </p:grpSp>
      <p:sp>
        <p:nvSpPr>
          <p:cNvPr id="13" name="TextBox 13"/>
          <p:cNvSpPr txBox="1"/>
          <p:nvPr/>
        </p:nvSpPr>
        <p:spPr>
          <a:xfrm>
            <a:off x="543440" y="1580580"/>
            <a:ext cx="8600560" cy="512926"/>
          </a:xfrm>
          <a:prstGeom prst="rect">
            <a:avLst/>
          </a:prstGeom>
        </p:spPr>
        <p:txBody>
          <a:bodyPr lIns="0" tIns="0" rIns="0" bIns="0" rtlCol="0" anchor="t">
            <a:spAutoFit/>
          </a:bodyPr>
          <a:lstStyle/>
          <a:p>
            <a:pPr marL="0" lvl="0" indent="0" algn="l">
              <a:lnSpc>
                <a:spcPts val="3949"/>
              </a:lnSpc>
            </a:pPr>
            <a:r>
              <a:rPr lang="en-US" sz="3656">
                <a:solidFill>
                  <a:srgbClr val="112D4E"/>
                </a:solidFill>
                <a:latin typeface="Barlow Bold"/>
                <a:ea typeface="Barlow Bold"/>
                <a:cs typeface="Barlow Bold"/>
                <a:sym typeface="Barlow Bold"/>
              </a:rPr>
              <a:t>Jenis E-Business dan Karakteristiknya</a:t>
            </a:r>
          </a:p>
        </p:txBody>
      </p:sp>
      <p:sp>
        <p:nvSpPr>
          <p:cNvPr id="14" name="TextBox 14"/>
          <p:cNvSpPr txBox="1"/>
          <p:nvPr/>
        </p:nvSpPr>
        <p:spPr>
          <a:xfrm>
            <a:off x="9762737" y="3474807"/>
            <a:ext cx="6419083" cy="1733853"/>
          </a:xfrm>
          <a:prstGeom prst="rect">
            <a:avLst/>
          </a:prstGeom>
        </p:spPr>
        <p:txBody>
          <a:bodyPr lIns="0" tIns="0" rIns="0" bIns="0" rtlCol="0" anchor="t">
            <a:spAutoFit/>
          </a:bodyPr>
          <a:lstStyle/>
          <a:p>
            <a:pPr algn="l">
              <a:lnSpc>
                <a:spcPts val="3466"/>
              </a:lnSpc>
            </a:pPr>
            <a:r>
              <a:rPr lang="en-US" sz="2390" spc="-45">
                <a:solidFill>
                  <a:srgbClr val="FFFFFF"/>
                </a:solidFill>
                <a:latin typeface="Clear Sans"/>
                <a:ea typeface="Clear Sans"/>
                <a:cs typeface="Clear Sans"/>
                <a:sym typeface="Clear Sans"/>
              </a:rPr>
              <a:t>•Hubungan antar organisasi</a:t>
            </a:r>
          </a:p>
          <a:p>
            <a:pPr algn="l">
              <a:lnSpc>
                <a:spcPts val="3466"/>
              </a:lnSpc>
            </a:pPr>
            <a:r>
              <a:rPr lang="en-US" sz="2390" spc="-45">
                <a:solidFill>
                  <a:srgbClr val="FFFFFF"/>
                </a:solidFill>
                <a:latin typeface="Clear Sans"/>
                <a:ea typeface="Clear Sans"/>
                <a:cs typeface="Clear Sans"/>
                <a:sym typeface="Clear Sans"/>
              </a:rPr>
              <a:t>•Nilai uang yang dilibatkan lebih besar</a:t>
            </a:r>
          </a:p>
          <a:p>
            <a:pPr algn="l">
              <a:lnSpc>
                <a:spcPts val="3466"/>
              </a:lnSpc>
            </a:pPr>
            <a:endParaRPr lang="en-US" sz="2390" spc="-45">
              <a:solidFill>
                <a:srgbClr val="FFFFFF"/>
              </a:solidFill>
              <a:latin typeface="Clear Sans"/>
              <a:ea typeface="Clear Sans"/>
              <a:cs typeface="Clear Sans"/>
              <a:sym typeface="Clear Sans"/>
            </a:endParaRPr>
          </a:p>
          <a:p>
            <a:pPr marL="0" lvl="0" indent="0" algn="l">
              <a:lnSpc>
                <a:spcPts val="3466"/>
              </a:lnSpc>
            </a:pPr>
            <a:endParaRPr lang="en-US" sz="2390" spc="-45">
              <a:solidFill>
                <a:srgbClr val="FFFFFF"/>
              </a:solidFill>
              <a:latin typeface="Clear Sans"/>
              <a:ea typeface="Clear Sans"/>
              <a:cs typeface="Clear Sans"/>
              <a:sym typeface="Clear Sans"/>
            </a:endParaRPr>
          </a:p>
        </p:txBody>
      </p:sp>
      <p:sp>
        <p:nvSpPr>
          <p:cNvPr id="15" name="TextBox 15"/>
          <p:cNvSpPr txBox="1"/>
          <p:nvPr/>
        </p:nvSpPr>
        <p:spPr>
          <a:xfrm>
            <a:off x="9762737" y="2845096"/>
            <a:ext cx="7841640" cy="512926"/>
          </a:xfrm>
          <a:prstGeom prst="rect">
            <a:avLst/>
          </a:prstGeom>
        </p:spPr>
        <p:txBody>
          <a:bodyPr lIns="0" tIns="0" rIns="0" bIns="0" rtlCol="0" anchor="t">
            <a:spAutoFit/>
          </a:bodyPr>
          <a:lstStyle/>
          <a:p>
            <a:pPr marL="0" lvl="0" indent="0" algn="l">
              <a:lnSpc>
                <a:spcPts val="3949"/>
              </a:lnSpc>
            </a:pPr>
            <a:r>
              <a:rPr lang="en-US" sz="3656">
                <a:solidFill>
                  <a:srgbClr val="FFFFFF"/>
                </a:solidFill>
                <a:latin typeface="Barlow Bold"/>
                <a:ea typeface="Barlow Bold"/>
                <a:cs typeface="Barlow Bold"/>
                <a:sym typeface="Barlow Bold"/>
              </a:rPr>
              <a:t>B2B (Business to Business)</a:t>
            </a:r>
          </a:p>
        </p:txBody>
      </p:sp>
      <p:sp>
        <p:nvSpPr>
          <p:cNvPr id="16" name="TextBox 16"/>
          <p:cNvSpPr txBox="1"/>
          <p:nvPr/>
        </p:nvSpPr>
        <p:spPr>
          <a:xfrm>
            <a:off x="9762737" y="5625396"/>
            <a:ext cx="7322918" cy="2196501"/>
          </a:xfrm>
          <a:prstGeom prst="rect">
            <a:avLst/>
          </a:prstGeom>
        </p:spPr>
        <p:txBody>
          <a:bodyPr lIns="0" tIns="0" rIns="0" bIns="0" rtlCol="0" anchor="t">
            <a:spAutoFit/>
          </a:bodyPr>
          <a:lstStyle/>
          <a:p>
            <a:pPr algn="l">
              <a:lnSpc>
                <a:spcPts val="3506"/>
              </a:lnSpc>
            </a:pPr>
            <a:r>
              <a:rPr lang="en-US" sz="2418" spc="-45">
                <a:solidFill>
                  <a:srgbClr val="FFFFFF"/>
                </a:solidFill>
                <a:latin typeface="Clear Sans"/>
                <a:ea typeface="Clear Sans"/>
                <a:cs typeface="Clear Sans"/>
                <a:sym typeface="Clear Sans"/>
              </a:rPr>
              <a:t>•Hubungan yang berkelanjutan</a:t>
            </a:r>
          </a:p>
          <a:p>
            <a:pPr algn="l">
              <a:lnSpc>
                <a:spcPts val="3506"/>
              </a:lnSpc>
            </a:pPr>
            <a:r>
              <a:rPr lang="en-US" sz="2418" spc="-45">
                <a:solidFill>
                  <a:srgbClr val="FFFFFF"/>
                </a:solidFill>
                <a:latin typeface="Clear Sans"/>
                <a:ea typeface="Clear Sans"/>
                <a:cs typeface="Clear Sans"/>
                <a:sym typeface="Clear Sans"/>
              </a:rPr>
              <a:t>•Terjadi pemberian kredit oleh penjual ke pembeli</a:t>
            </a:r>
          </a:p>
          <a:p>
            <a:pPr algn="l">
              <a:lnSpc>
                <a:spcPts val="3506"/>
              </a:lnSpc>
            </a:pPr>
            <a:endParaRPr lang="en-US" sz="2418" spc="-45">
              <a:solidFill>
                <a:srgbClr val="FFFFFF"/>
              </a:solidFill>
              <a:latin typeface="Clear Sans"/>
              <a:ea typeface="Clear Sans"/>
              <a:cs typeface="Clear Sans"/>
              <a:sym typeface="Clear Sans"/>
            </a:endParaRPr>
          </a:p>
          <a:p>
            <a:pPr algn="l">
              <a:lnSpc>
                <a:spcPts val="3506"/>
              </a:lnSpc>
            </a:pPr>
            <a:endParaRPr lang="en-US" sz="2418" spc="-45">
              <a:solidFill>
                <a:srgbClr val="FFFFFF"/>
              </a:solidFill>
              <a:latin typeface="Clear Sans"/>
              <a:ea typeface="Clear Sans"/>
              <a:cs typeface="Clear Sans"/>
              <a:sym typeface="Clear Sans"/>
            </a:endParaRPr>
          </a:p>
          <a:p>
            <a:pPr marL="0" lvl="0" indent="0" algn="l">
              <a:lnSpc>
                <a:spcPts val="3506"/>
              </a:lnSpc>
            </a:pPr>
            <a:endParaRPr lang="en-US" sz="2418" spc="-45">
              <a:solidFill>
                <a:srgbClr val="FFFFFF"/>
              </a:solidFill>
              <a:latin typeface="Clear Sans"/>
              <a:ea typeface="Clear Sans"/>
              <a:cs typeface="Clear Sans"/>
              <a:sym typeface="Clear Sans"/>
            </a:endParaRPr>
          </a:p>
        </p:txBody>
      </p:sp>
      <p:sp>
        <p:nvSpPr>
          <p:cNvPr id="17" name="TextBox 17"/>
          <p:cNvSpPr txBox="1"/>
          <p:nvPr/>
        </p:nvSpPr>
        <p:spPr>
          <a:xfrm>
            <a:off x="9762737" y="4995686"/>
            <a:ext cx="7841640" cy="512926"/>
          </a:xfrm>
          <a:prstGeom prst="rect">
            <a:avLst/>
          </a:prstGeom>
        </p:spPr>
        <p:txBody>
          <a:bodyPr lIns="0" tIns="0" rIns="0" bIns="0" rtlCol="0" anchor="t">
            <a:spAutoFit/>
          </a:bodyPr>
          <a:lstStyle/>
          <a:p>
            <a:pPr marL="0" lvl="0" indent="0" algn="l">
              <a:lnSpc>
                <a:spcPts val="3949"/>
              </a:lnSpc>
            </a:pPr>
            <a:r>
              <a:rPr lang="en-US" sz="3656">
                <a:solidFill>
                  <a:srgbClr val="FFFFFF"/>
                </a:solidFill>
                <a:latin typeface="Barlow Bold"/>
                <a:ea typeface="Barlow Bold"/>
                <a:cs typeface="Barlow Bold"/>
                <a:sym typeface="Barlow Bold"/>
              </a:rPr>
              <a:t>B2G (Business to Goverment</a:t>
            </a:r>
          </a:p>
        </p:txBody>
      </p:sp>
      <p:sp>
        <p:nvSpPr>
          <p:cNvPr id="18" name="TextBox 18"/>
          <p:cNvSpPr txBox="1"/>
          <p:nvPr/>
        </p:nvSpPr>
        <p:spPr>
          <a:xfrm>
            <a:off x="9762737" y="7308972"/>
            <a:ext cx="7841640" cy="512926"/>
          </a:xfrm>
          <a:prstGeom prst="rect">
            <a:avLst/>
          </a:prstGeom>
        </p:spPr>
        <p:txBody>
          <a:bodyPr lIns="0" tIns="0" rIns="0" bIns="0" rtlCol="0" anchor="t">
            <a:spAutoFit/>
          </a:bodyPr>
          <a:lstStyle/>
          <a:p>
            <a:pPr marL="0" lvl="0" indent="0" algn="l">
              <a:lnSpc>
                <a:spcPts val="3949"/>
              </a:lnSpc>
            </a:pPr>
            <a:r>
              <a:rPr lang="en-US" sz="3656">
                <a:solidFill>
                  <a:srgbClr val="FFFFFF"/>
                </a:solidFill>
                <a:latin typeface="Barlow Bold"/>
                <a:ea typeface="Barlow Bold"/>
                <a:cs typeface="Barlow Bold"/>
                <a:sym typeface="Barlow Bold"/>
              </a:rPr>
              <a:t>B2E (Business to Education)</a:t>
            </a:r>
          </a:p>
        </p:txBody>
      </p:sp>
      <p:sp>
        <p:nvSpPr>
          <p:cNvPr id="19" name="TextBox 19"/>
          <p:cNvSpPr txBox="1"/>
          <p:nvPr/>
        </p:nvSpPr>
        <p:spPr>
          <a:xfrm>
            <a:off x="9753575" y="7936198"/>
            <a:ext cx="7505725" cy="2249907"/>
          </a:xfrm>
          <a:prstGeom prst="rect">
            <a:avLst/>
          </a:prstGeom>
        </p:spPr>
        <p:txBody>
          <a:bodyPr lIns="0" tIns="0" rIns="0" bIns="0" rtlCol="0" anchor="t">
            <a:spAutoFit/>
          </a:bodyPr>
          <a:lstStyle/>
          <a:p>
            <a:pPr algn="l">
              <a:lnSpc>
                <a:spcPts val="3593"/>
              </a:lnSpc>
            </a:pPr>
            <a:r>
              <a:rPr lang="en-US" sz="2478" spc="-47">
                <a:solidFill>
                  <a:srgbClr val="FFFFFF"/>
                </a:solidFill>
                <a:latin typeface="Clear Sans"/>
                <a:ea typeface="Clear Sans"/>
                <a:cs typeface="Clear Sans"/>
                <a:sym typeface="Clear Sans"/>
              </a:rPr>
              <a:t>•Transaksi Lebih Kompleks</a:t>
            </a:r>
          </a:p>
          <a:p>
            <a:pPr algn="l">
              <a:lnSpc>
                <a:spcPts val="3593"/>
              </a:lnSpc>
            </a:pPr>
            <a:endParaRPr lang="en-US" sz="2478" spc="-47">
              <a:solidFill>
                <a:srgbClr val="FFFFFF"/>
              </a:solidFill>
              <a:latin typeface="Clear Sans"/>
              <a:ea typeface="Clear Sans"/>
              <a:cs typeface="Clear Sans"/>
              <a:sym typeface="Clear Sans"/>
            </a:endParaRPr>
          </a:p>
          <a:p>
            <a:pPr algn="l">
              <a:lnSpc>
                <a:spcPts val="3593"/>
              </a:lnSpc>
            </a:pPr>
            <a:endParaRPr lang="en-US" sz="2478" spc="-47">
              <a:solidFill>
                <a:srgbClr val="FFFFFF"/>
              </a:solidFill>
              <a:latin typeface="Clear Sans"/>
              <a:ea typeface="Clear Sans"/>
              <a:cs typeface="Clear Sans"/>
              <a:sym typeface="Clear Sans"/>
            </a:endParaRPr>
          </a:p>
          <a:p>
            <a:pPr algn="l">
              <a:lnSpc>
                <a:spcPts val="3593"/>
              </a:lnSpc>
            </a:pPr>
            <a:endParaRPr lang="en-US" sz="2478" spc="-47">
              <a:solidFill>
                <a:srgbClr val="FFFFFF"/>
              </a:solidFill>
              <a:latin typeface="Clear Sans"/>
              <a:ea typeface="Clear Sans"/>
              <a:cs typeface="Clear Sans"/>
              <a:sym typeface="Clear Sans"/>
            </a:endParaRPr>
          </a:p>
          <a:p>
            <a:pPr marL="0" lvl="0" indent="0" algn="l">
              <a:lnSpc>
                <a:spcPts val="3593"/>
              </a:lnSpc>
            </a:pPr>
            <a:endParaRPr lang="en-US" sz="2478" spc="-47">
              <a:solidFill>
                <a:srgbClr val="FFFFFF"/>
              </a:solidFill>
              <a:latin typeface="Clear Sans"/>
              <a:ea typeface="Clear Sans"/>
              <a:cs typeface="Clear Sans"/>
              <a:sym typeface="Clear Sans"/>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FFFF">
                <a:alpha val="100000"/>
              </a:srgbClr>
            </a:gs>
            <a:gs pos="100000">
              <a:srgbClr val="E6E6E6">
                <a:alpha val="100000"/>
              </a:srgbClr>
            </a:gs>
          </a:gsLst>
          <a:path path="circle">
            <a:fillToRect l="50000" t="50000" r="50000" b="50000"/>
          </a:path>
        </a:gradFill>
        <a:effectLst/>
      </p:bgPr>
    </p:bg>
    <p:spTree>
      <p:nvGrpSpPr>
        <p:cNvPr id="1" name=""/>
        <p:cNvGrpSpPr/>
        <p:nvPr/>
      </p:nvGrpSpPr>
      <p:grpSpPr>
        <a:xfrm>
          <a:off x="0" y="0"/>
          <a:ext cx="0" cy="0"/>
          <a:chOff x="0" y="0"/>
          <a:chExt cx="0" cy="0"/>
        </a:xfrm>
      </p:grpSpPr>
      <p:sp>
        <p:nvSpPr>
          <p:cNvPr id="2" name="Freeform 2"/>
          <p:cNvSpPr/>
          <p:nvPr/>
        </p:nvSpPr>
        <p:spPr>
          <a:xfrm>
            <a:off x="8483922" y="8107224"/>
            <a:ext cx="8838610" cy="8032087"/>
          </a:xfrm>
          <a:custGeom>
            <a:avLst/>
            <a:gdLst/>
            <a:ahLst/>
            <a:cxnLst/>
            <a:rect l="l" t="t" r="r" b="b"/>
            <a:pathLst>
              <a:path w="8838610" h="8032087">
                <a:moveTo>
                  <a:pt x="0" y="0"/>
                </a:moveTo>
                <a:lnTo>
                  <a:pt x="8838611" y="0"/>
                </a:lnTo>
                <a:lnTo>
                  <a:pt x="8838611" y="8032087"/>
                </a:lnTo>
                <a:lnTo>
                  <a:pt x="0" y="8032087"/>
                </a:lnTo>
                <a:lnTo>
                  <a:pt x="0" y="0"/>
                </a:lnTo>
                <a:close/>
              </a:path>
            </a:pathLst>
          </a:custGeom>
          <a:blipFill>
            <a:blip r:embed="rId2"/>
            <a:stretch>
              <a:fillRect/>
            </a:stretch>
          </a:blipFill>
        </p:spPr>
      </p:sp>
      <p:grpSp>
        <p:nvGrpSpPr>
          <p:cNvPr id="3" name="Group 3"/>
          <p:cNvGrpSpPr/>
          <p:nvPr/>
        </p:nvGrpSpPr>
        <p:grpSpPr>
          <a:xfrm>
            <a:off x="8400965" y="8520814"/>
            <a:ext cx="9004526" cy="7738264"/>
            <a:chOff x="0" y="0"/>
            <a:chExt cx="812800" cy="698500"/>
          </a:xfrm>
        </p:grpSpPr>
        <p:sp>
          <p:nvSpPr>
            <p:cNvPr id="4" name="Freeform 4"/>
            <p:cNvSpPr/>
            <p:nvPr/>
          </p:nvSpPr>
          <p:spPr>
            <a:xfrm>
              <a:off x="6274" y="0"/>
              <a:ext cx="800252" cy="698500"/>
            </a:xfrm>
            <a:custGeom>
              <a:avLst/>
              <a:gdLst/>
              <a:ahLst/>
              <a:cxnLst/>
              <a:rect l="l" t="t" r="r" b="b"/>
              <a:pathLst>
                <a:path w="800252" h="698500">
                  <a:moveTo>
                    <a:pt x="790096" y="377490"/>
                  </a:moveTo>
                  <a:lnTo>
                    <a:pt x="619756" y="670260"/>
                  </a:lnTo>
                  <a:cubicBezTo>
                    <a:pt x="609584" y="687744"/>
                    <a:pt x="590882" y="698500"/>
                    <a:pt x="570654" y="698500"/>
                  </a:cubicBezTo>
                  <a:lnTo>
                    <a:pt x="229598" y="698500"/>
                  </a:lnTo>
                  <a:cubicBezTo>
                    <a:pt x="209370" y="698500"/>
                    <a:pt x="190668" y="687744"/>
                    <a:pt x="180496" y="670260"/>
                  </a:cubicBezTo>
                  <a:lnTo>
                    <a:pt x="10156" y="377490"/>
                  </a:lnTo>
                  <a:cubicBezTo>
                    <a:pt x="0" y="360033"/>
                    <a:pt x="0" y="338467"/>
                    <a:pt x="10156" y="321010"/>
                  </a:cubicBezTo>
                  <a:lnTo>
                    <a:pt x="180496" y="28240"/>
                  </a:lnTo>
                  <a:cubicBezTo>
                    <a:pt x="190668" y="10756"/>
                    <a:pt x="209370" y="0"/>
                    <a:pt x="229598" y="0"/>
                  </a:cubicBezTo>
                  <a:lnTo>
                    <a:pt x="570654" y="0"/>
                  </a:lnTo>
                  <a:cubicBezTo>
                    <a:pt x="590882" y="0"/>
                    <a:pt x="609584" y="10756"/>
                    <a:pt x="619756" y="28240"/>
                  </a:cubicBezTo>
                  <a:lnTo>
                    <a:pt x="790096" y="321010"/>
                  </a:lnTo>
                  <a:cubicBezTo>
                    <a:pt x="800252" y="338467"/>
                    <a:pt x="800252" y="360033"/>
                    <a:pt x="790096" y="377490"/>
                  </a:cubicBezTo>
                  <a:close/>
                </a:path>
              </a:pathLst>
            </a:custGeom>
            <a:gradFill rotWithShape="1">
              <a:gsLst>
                <a:gs pos="0">
                  <a:srgbClr val="56CCF2">
                    <a:alpha val="100000"/>
                  </a:srgbClr>
                </a:gs>
                <a:gs pos="50000">
                  <a:srgbClr val="56CCF2">
                    <a:alpha val="100000"/>
                  </a:srgbClr>
                </a:gs>
                <a:gs pos="100000">
                  <a:srgbClr val="3183ED">
                    <a:alpha val="100000"/>
                  </a:srgbClr>
                </a:gs>
              </a:gsLst>
              <a:path path="circle">
                <a:fillToRect l="50000" t="50000" r="50000" b="50000"/>
              </a:path>
            </a:gradFill>
            <a:ln cap="rnd">
              <a:noFill/>
              <a:prstDash val="solid"/>
              <a:round/>
            </a:ln>
          </p:spPr>
        </p:sp>
        <p:sp>
          <p:nvSpPr>
            <p:cNvPr id="5" name="TextBox 5"/>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grpSp>
        <p:nvGrpSpPr>
          <p:cNvPr id="6" name="Group 6"/>
          <p:cNvGrpSpPr/>
          <p:nvPr/>
        </p:nvGrpSpPr>
        <p:grpSpPr>
          <a:xfrm>
            <a:off x="15495340" y="3438536"/>
            <a:ext cx="7573225" cy="6508240"/>
            <a:chOff x="0" y="0"/>
            <a:chExt cx="812800" cy="698500"/>
          </a:xfrm>
        </p:grpSpPr>
        <p:sp>
          <p:nvSpPr>
            <p:cNvPr id="7" name="Freeform 7"/>
            <p:cNvSpPr/>
            <p:nvPr/>
          </p:nvSpPr>
          <p:spPr>
            <a:xfrm>
              <a:off x="7067" y="0"/>
              <a:ext cx="798666" cy="698500"/>
            </a:xfrm>
            <a:custGeom>
              <a:avLst/>
              <a:gdLst/>
              <a:ahLst/>
              <a:cxnLst/>
              <a:rect l="l" t="t" r="r" b="b"/>
              <a:pathLst>
                <a:path w="798666" h="698500">
                  <a:moveTo>
                    <a:pt x="787226" y="381060"/>
                  </a:moveTo>
                  <a:lnTo>
                    <a:pt x="621040" y="666690"/>
                  </a:lnTo>
                  <a:cubicBezTo>
                    <a:pt x="609582" y="686384"/>
                    <a:pt x="588516" y="698500"/>
                    <a:pt x="565731" y="698500"/>
                  </a:cubicBezTo>
                  <a:lnTo>
                    <a:pt x="232935" y="698500"/>
                  </a:lnTo>
                  <a:cubicBezTo>
                    <a:pt x="210150" y="698500"/>
                    <a:pt x="189084" y="686384"/>
                    <a:pt x="177626" y="666690"/>
                  </a:cubicBezTo>
                  <a:lnTo>
                    <a:pt x="11440" y="381060"/>
                  </a:lnTo>
                  <a:cubicBezTo>
                    <a:pt x="0" y="361396"/>
                    <a:pt x="0" y="337104"/>
                    <a:pt x="11440" y="317440"/>
                  </a:cubicBezTo>
                  <a:lnTo>
                    <a:pt x="177626" y="31810"/>
                  </a:lnTo>
                  <a:cubicBezTo>
                    <a:pt x="189084" y="12116"/>
                    <a:pt x="210150" y="0"/>
                    <a:pt x="232935" y="0"/>
                  </a:cubicBezTo>
                  <a:lnTo>
                    <a:pt x="565731" y="0"/>
                  </a:lnTo>
                  <a:cubicBezTo>
                    <a:pt x="588516" y="0"/>
                    <a:pt x="609582" y="12116"/>
                    <a:pt x="621040" y="31810"/>
                  </a:cubicBezTo>
                  <a:lnTo>
                    <a:pt x="787226" y="317440"/>
                  </a:lnTo>
                  <a:cubicBezTo>
                    <a:pt x="798666" y="337104"/>
                    <a:pt x="798666" y="361396"/>
                    <a:pt x="787226" y="381060"/>
                  </a:cubicBezTo>
                  <a:close/>
                </a:path>
              </a:pathLst>
            </a:custGeom>
            <a:solidFill>
              <a:srgbClr val="112D4E"/>
            </a:solidFill>
          </p:spPr>
        </p:sp>
        <p:sp>
          <p:nvSpPr>
            <p:cNvPr id="8" name="TextBox 8"/>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grpSp>
        <p:nvGrpSpPr>
          <p:cNvPr id="9" name="Group 9"/>
          <p:cNvGrpSpPr/>
          <p:nvPr/>
        </p:nvGrpSpPr>
        <p:grpSpPr>
          <a:xfrm>
            <a:off x="16205044" y="4097402"/>
            <a:ext cx="6172867" cy="5304807"/>
            <a:chOff x="0" y="0"/>
            <a:chExt cx="812800" cy="698500"/>
          </a:xfrm>
        </p:grpSpPr>
        <p:sp>
          <p:nvSpPr>
            <p:cNvPr id="10" name="Freeform 10"/>
            <p:cNvSpPr/>
            <p:nvPr/>
          </p:nvSpPr>
          <p:spPr>
            <a:xfrm>
              <a:off x="8670" y="0"/>
              <a:ext cx="795460" cy="698500"/>
            </a:xfrm>
            <a:custGeom>
              <a:avLst/>
              <a:gdLst/>
              <a:ahLst/>
              <a:cxnLst/>
              <a:rect l="l" t="t" r="r" b="b"/>
              <a:pathLst>
                <a:path w="795460" h="698500">
                  <a:moveTo>
                    <a:pt x="781424" y="388276"/>
                  </a:moveTo>
                  <a:lnTo>
                    <a:pt x="623636" y="659474"/>
                  </a:lnTo>
                  <a:cubicBezTo>
                    <a:pt x="609578" y="683636"/>
                    <a:pt x="583733" y="698500"/>
                    <a:pt x="555779" y="698500"/>
                  </a:cubicBezTo>
                  <a:lnTo>
                    <a:pt x="239681" y="698500"/>
                  </a:lnTo>
                  <a:cubicBezTo>
                    <a:pt x="211727" y="698500"/>
                    <a:pt x="185882" y="683636"/>
                    <a:pt x="171824" y="659474"/>
                  </a:cubicBezTo>
                  <a:lnTo>
                    <a:pt x="14036" y="388276"/>
                  </a:lnTo>
                  <a:cubicBezTo>
                    <a:pt x="0" y="364152"/>
                    <a:pt x="0" y="334348"/>
                    <a:pt x="14036" y="310224"/>
                  </a:cubicBezTo>
                  <a:lnTo>
                    <a:pt x="171824" y="39026"/>
                  </a:lnTo>
                  <a:cubicBezTo>
                    <a:pt x="185882" y="14864"/>
                    <a:pt x="211727" y="0"/>
                    <a:pt x="239681" y="0"/>
                  </a:cubicBezTo>
                  <a:lnTo>
                    <a:pt x="555779" y="0"/>
                  </a:lnTo>
                  <a:cubicBezTo>
                    <a:pt x="583733" y="0"/>
                    <a:pt x="609578" y="14864"/>
                    <a:pt x="623636" y="39026"/>
                  </a:cubicBezTo>
                  <a:lnTo>
                    <a:pt x="781424" y="310224"/>
                  </a:lnTo>
                  <a:cubicBezTo>
                    <a:pt x="795460" y="334348"/>
                    <a:pt x="795460" y="364152"/>
                    <a:pt x="781424" y="388276"/>
                  </a:cubicBezTo>
                  <a:close/>
                </a:path>
              </a:pathLst>
            </a:custGeom>
            <a:solidFill>
              <a:srgbClr val="000000">
                <a:alpha val="0"/>
              </a:srgbClr>
            </a:solidFill>
            <a:ln w="66675" cap="rnd">
              <a:gradFill>
                <a:gsLst>
                  <a:gs pos="0">
                    <a:srgbClr val="112D4E">
                      <a:alpha val="100000"/>
                    </a:srgbClr>
                  </a:gs>
                  <a:gs pos="50000">
                    <a:srgbClr val="255389">
                      <a:alpha val="100000"/>
                    </a:srgbClr>
                  </a:gs>
                  <a:gs pos="100000">
                    <a:srgbClr val="2A96E4">
                      <a:alpha val="100000"/>
                    </a:srgbClr>
                  </a:gs>
                </a:gsLst>
                <a:lin ang="5400000"/>
              </a:gradFill>
              <a:prstDash val="solid"/>
              <a:round/>
            </a:ln>
          </p:spPr>
        </p:sp>
        <p:sp>
          <p:nvSpPr>
            <p:cNvPr id="11" name="TextBox 11"/>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grpSp>
        <p:nvGrpSpPr>
          <p:cNvPr id="12" name="Group 12"/>
          <p:cNvGrpSpPr/>
          <p:nvPr/>
        </p:nvGrpSpPr>
        <p:grpSpPr>
          <a:xfrm rot="-5478636">
            <a:off x="15809284" y="4405847"/>
            <a:ext cx="1845214" cy="2147158"/>
            <a:chOff x="0" y="0"/>
            <a:chExt cx="698500" cy="812800"/>
          </a:xfrm>
        </p:grpSpPr>
        <p:sp>
          <p:nvSpPr>
            <p:cNvPr id="13" name="Freeform 13"/>
            <p:cNvSpPr/>
            <p:nvPr/>
          </p:nvSpPr>
          <p:spPr>
            <a:xfrm>
              <a:off x="0" y="4847"/>
              <a:ext cx="698500" cy="803107"/>
            </a:xfrm>
            <a:custGeom>
              <a:avLst/>
              <a:gdLst/>
              <a:ahLst/>
              <a:cxnLst/>
              <a:rect l="l" t="t" r="r" b="b"/>
              <a:pathLst>
                <a:path w="698500" h="803107">
                  <a:moveTo>
                    <a:pt x="371066" y="7846"/>
                  </a:moveTo>
                  <a:lnTo>
                    <a:pt x="676684" y="185660"/>
                  </a:lnTo>
                  <a:cubicBezTo>
                    <a:pt x="690191" y="193519"/>
                    <a:pt x="698500" y="207966"/>
                    <a:pt x="698500" y="223593"/>
                  </a:cubicBezTo>
                  <a:lnTo>
                    <a:pt x="698500" y="579513"/>
                  </a:lnTo>
                  <a:cubicBezTo>
                    <a:pt x="698500" y="595140"/>
                    <a:pt x="690191" y="609587"/>
                    <a:pt x="676684" y="617446"/>
                  </a:cubicBezTo>
                  <a:lnTo>
                    <a:pt x="371066" y="795260"/>
                  </a:lnTo>
                  <a:cubicBezTo>
                    <a:pt x="357580" y="803106"/>
                    <a:pt x="340920" y="803106"/>
                    <a:pt x="327434" y="795260"/>
                  </a:cubicBezTo>
                  <a:lnTo>
                    <a:pt x="21816" y="617446"/>
                  </a:lnTo>
                  <a:cubicBezTo>
                    <a:pt x="8309" y="609587"/>
                    <a:pt x="0" y="595140"/>
                    <a:pt x="0" y="579513"/>
                  </a:cubicBezTo>
                  <a:lnTo>
                    <a:pt x="0" y="223593"/>
                  </a:lnTo>
                  <a:cubicBezTo>
                    <a:pt x="0" y="207966"/>
                    <a:pt x="8309" y="193519"/>
                    <a:pt x="21816" y="185660"/>
                  </a:cubicBezTo>
                  <a:lnTo>
                    <a:pt x="327434" y="7846"/>
                  </a:lnTo>
                  <a:cubicBezTo>
                    <a:pt x="340920" y="0"/>
                    <a:pt x="357580" y="0"/>
                    <a:pt x="371066" y="7846"/>
                  </a:cubicBezTo>
                  <a:close/>
                </a:path>
              </a:pathLst>
            </a:custGeom>
            <a:solidFill>
              <a:srgbClr val="000000">
                <a:alpha val="0"/>
              </a:srgbClr>
            </a:solidFill>
            <a:ln w="133350" cap="sq">
              <a:gradFill>
                <a:gsLst>
                  <a:gs pos="0">
                    <a:srgbClr val="FFB613">
                      <a:alpha val="100000"/>
                    </a:srgbClr>
                  </a:gs>
                  <a:gs pos="100000">
                    <a:srgbClr val="FFE42F">
                      <a:alpha val="100000"/>
                    </a:srgbClr>
                  </a:gs>
                </a:gsLst>
                <a:lin ang="5400000"/>
              </a:gradFill>
              <a:prstDash val="solid"/>
              <a:miter/>
            </a:ln>
          </p:spPr>
        </p:sp>
        <p:sp>
          <p:nvSpPr>
            <p:cNvPr id="14" name="TextBox 14"/>
            <p:cNvSpPr txBox="1"/>
            <p:nvPr/>
          </p:nvSpPr>
          <p:spPr>
            <a:xfrm>
              <a:off x="0" y="101600"/>
              <a:ext cx="698500" cy="571500"/>
            </a:xfrm>
            <a:prstGeom prst="rect">
              <a:avLst/>
            </a:prstGeom>
          </p:spPr>
          <p:txBody>
            <a:bodyPr lIns="120277" tIns="120277" rIns="120277" bIns="120277" rtlCol="0" anchor="ctr"/>
            <a:lstStyle/>
            <a:p>
              <a:pPr algn="ctr">
                <a:lnSpc>
                  <a:spcPts val="2659"/>
                </a:lnSpc>
              </a:pPr>
              <a:endParaRPr/>
            </a:p>
          </p:txBody>
        </p:sp>
      </p:grpSp>
      <p:sp>
        <p:nvSpPr>
          <p:cNvPr id="15" name="Freeform 15"/>
          <p:cNvSpPr/>
          <p:nvPr/>
        </p:nvSpPr>
        <p:spPr>
          <a:xfrm>
            <a:off x="10405119" y="4340031"/>
            <a:ext cx="5090221" cy="5274840"/>
          </a:xfrm>
          <a:custGeom>
            <a:avLst/>
            <a:gdLst/>
            <a:ahLst/>
            <a:cxnLst/>
            <a:rect l="l" t="t" r="r" b="b"/>
            <a:pathLst>
              <a:path w="5090221" h="5274840">
                <a:moveTo>
                  <a:pt x="0" y="0"/>
                </a:moveTo>
                <a:lnTo>
                  <a:pt x="5090221" y="0"/>
                </a:lnTo>
                <a:lnTo>
                  <a:pt x="5090221" y="5274840"/>
                </a:lnTo>
                <a:lnTo>
                  <a:pt x="0" y="527484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16" name="TextBox 16"/>
          <p:cNvSpPr txBox="1"/>
          <p:nvPr/>
        </p:nvSpPr>
        <p:spPr>
          <a:xfrm>
            <a:off x="959384" y="898997"/>
            <a:ext cx="8988186" cy="1875286"/>
          </a:xfrm>
          <a:prstGeom prst="rect">
            <a:avLst/>
          </a:prstGeom>
        </p:spPr>
        <p:txBody>
          <a:bodyPr lIns="0" tIns="0" rIns="0" bIns="0" rtlCol="0" anchor="t">
            <a:spAutoFit/>
          </a:bodyPr>
          <a:lstStyle/>
          <a:p>
            <a:pPr marL="0" lvl="0" indent="0" algn="l">
              <a:lnSpc>
                <a:spcPts val="7344"/>
              </a:lnSpc>
            </a:pPr>
            <a:r>
              <a:rPr lang="en-US" sz="6800" spc="-170">
                <a:solidFill>
                  <a:srgbClr val="112D4E"/>
                </a:solidFill>
                <a:latin typeface="Barlow Bold"/>
                <a:ea typeface="Barlow Bold"/>
                <a:cs typeface="Barlow Bold"/>
                <a:sym typeface="Barlow Bold"/>
              </a:rPr>
              <a:t>E-Business pada proses Bisnis</a:t>
            </a:r>
          </a:p>
        </p:txBody>
      </p:sp>
      <p:sp>
        <p:nvSpPr>
          <p:cNvPr id="17" name="TextBox 17"/>
          <p:cNvSpPr txBox="1"/>
          <p:nvPr/>
        </p:nvSpPr>
        <p:spPr>
          <a:xfrm>
            <a:off x="995222" y="4605977"/>
            <a:ext cx="8148778" cy="2063066"/>
          </a:xfrm>
          <a:prstGeom prst="rect">
            <a:avLst/>
          </a:prstGeom>
        </p:spPr>
        <p:txBody>
          <a:bodyPr lIns="0" tIns="0" rIns="0" bIns="0" rtlCol="0" anchor="t">
            <a:spAutoFit/>
          </a:bodyPr>
          <a:lstStyle/>
          <a:p>
            <a:pPr algn="l">
              <a:lnSpc>
                <a:spcPts val="4180"/>
              </a:lnSpc>
            </a:pPr>
            <a:r>
              <a:rPr lang="en-US" sz="2645" spc="-50">
                <a:solidFill>
                  <a:srgbClr val="000000"/>
                </a:solidFill>
                <a:latin typeface="Clear Sans"/>
                <a:ea typeface="Clear Sans"/>
                <a:cs typeface="Clear Sans"/>
                <a:sym typeface="Clear Sans"/>
              </a:rPr>
              <a:t>adalah protokol Standar, ada sejak era tahun 1970, untuk secara elektronik mentransfer (mengirimkan) informasi antar organisasi serta dalam berbagai proses bisnis</a:t>
            </a:r>
          </a:p>
        </p:txBody>
      </p:sp>
      <p:sp>
        <p:nvSpPr>
          <p:cNvPr id="18" name="TextBox 18"/>
          <p:cNvSpPr txBox="1"/>
          <p:nvPr/>
        </p:nvSpPr>
        <p:spPr>
          <a:xfrm>
            <a:off x="959384" y="7823752"/>
            <a:ext cx="8079462" cy="1054296"/>
          </a:xfrm>
          <a:prstGeom prst="rect">
            <a:avLst/>
          </a:prstGeom>
        </p:spPr>
        <p:txBody>
          <a:bodyPr lIns="0" tIns="0" rIns="0" bIns="0" rtlCol="0" anchor="t">
            <a:spAutoFit/>
          </a:bodyPr>
          <a:lstStyle/>
          <a:p>
            <a:pPr algn="l">
              <a:lnSpc>
                <a:spcPts val="2838"/>
              </a:lnSpc>
            </a:pPr>
            <a:r>
              <a:rPr lang="en-US" sz="2345" spc="-44">
                <a:solidFill>
                  <a:srgbClr val="000000"/>
                </a:solidFill>
                <a:latin typeface="Clear Sans"/>
                <a:ea typeface="Clear Sans"/>
                <a:cs typeface="Clear Sans"/>
                <a:sym typeface="Clear Sans"/>
              </a:rPr>
              <a:t>•</a:t>
            </a:r>
            <a:r>
              <a:rPr lang="en-US" sz="2345" spc="-44">
                <a:solidFill>
                  <a:srgbClr val="000000"/>
                </a:solidFill>
                <a:latin typeface="Clear Sans Bold"/>
                <a:ea typeface="Clear Sans Bold"/>
                <a:cs typeface="Clear Sans Bold"/>
                <a:sym typeface="Clear Sans Bold"/>
              </a:rPr>
              <a:t>Meningkatkan tingkat akurasi </a:t>
            </a:r>
          </a:p>
          <a:p>
            <a:pPr algn="l">
              <a:lnSpc>
                <a:spcPts val="2838"/>
              </a:lnSpc>
            </a:pPr>
            <a:r>
              <a:rPr lang="en-US" sz="2345" spc="-44">
                <a:solidFill>
                  <a:srgbClr val="000000"/>
                </a:solidFill>
                <a:latin typeface="Clear Sans Bold"/>
                <a:ea typeface="Clear Sans Bold"/>
                <a:cs typeface="Clear Sans Bold"/>
                <a:sym typeface="Clear Sans Bold"/>
              </a:rPr>
              <a:t>•Mengurangi biaya (produksi, pemasaran, distribusi, dll)</a:t>
            </a:r>
          </a:p>
          <a:p>
            <a:pPr marL="0" lvl="0" indent="0" algn="l">
              <a:lnSpc>
                <a:spcPts val="2838"/>
              </a:lnSpc>
            </a:pPr>
            <a:endParaRPr lang="en-US" sz="2345" spc="-44">
              <a:solidFill>
                <a:srgbClr val="000000"/>
              </a:solidFill>
              <a:latin typeface="Clear Sans Bold"/>
              <a:ea typeface="Clear Sans Bold"/>
              <a:cs typeface="Clear Sans Bold"/>
              <a:sym typeface="Clear Sans Bold"/>
            </a:endParaRPr>
          </a:p>
        </p:txBody>
      </p:sp>
      <p:grpSp>
        <p:nvGrpSpPr>
          <p:cNvPr id="19" name="Group 19"/>
          <p:cNvGrpSpPr/>
          <p:nvPr/>
        </p:nvGrpSpPr>
        <p:grpSpPr>
          <a:xfrm>
            <a:off x="-1567933" y="3761831"/>
            <a:ext cx="10429530" cy="681609"/>
            <a:chOff x="0" y="0"/>
            <a:chExt cx="9327700" cy="609600"/>
          </a:xfrm>
        </p:grpSpPr>
        <p:sp>
          <p:nvSpPr>
            <p:cNvPr id="20" name="Freeform 20"/>
            <p:cNvSpPr/>
            <p:nvPr/>
          </p:nvSpPr>
          <p:spPr>
            <a:xfrm>
              <a:off x="1443" y="0"/>
              <a:ext cx="9324815" cy="609600"/>
            </a:xfrm>
            <a:custGeom>
              <a:avLst/>
              <a:gdLst/>
              <a:ahLst/>
              <a:cxnLst/>
              <a:rect l="l" t="t" r="r" b="b"/>
              <a:pathLst>
                <a:path w="9324815" h="609600">
                  <a:moveTo>
                    <a:pt x="9117119" y="0"/>
                  </a:moveTo>
                  <a:lnTo>
                    <a:pt x="4495" y="0"/>
                  </a:lnTo>
                  <a:cubicBezTo>
                    <a:pt x="3120" y="0"/>
                    <a:pt x="1828" y="661"/>
                    <a:pt x="1023" y="1778"/>
                  </a:cubicBezTo>
                  <a:cubicBezTo>
                    <a:pt x="219" y="2894"/>
                    <a:pt x="0" y="4328"/>
                    <a:pt x="435" y="5634"/>
                  </a:cubicBezTo>
                  <a:lnTo>
                    <a:pt x="199879" y="603966"/>
                  </a:lnTo>
                  <a:cubicBezTo>
                    <a:pt x="201001" y="607331"/>
                    <a:pt x="204149" y="609600"/>
                    <a:pt x="207695" y="609600"/>
                  </a:cubicBezTo>
                  <a:lnTo>
                    <a:pt x="9320319" y="609600"/>
                  </a:lnTo>
                  <a:cubicBezTo>
                    <a:pt x="9321695" y="609600"/>
                    <a:pt x="9322987" y="608939"/>
                    <a:pt x="9323791" y="607822"/>
                  </a:cubicBezTo>
                  <a:cubicBezTo>
                    <a:pt x="9324596" y="606706"/>
                    <a:pt x="9324815" y="605272"/>
                    <a:pt x="9324379" y="603966"/>
                  </a:cubicBezTo>
                  <a:lnTo>
                    <a:pt x="9124936" y="5634"/>
                  </a:lnTo>
                  <a:cubicBezTo>
                    <a:pt x="9123814" y="2269"/>
                    <a:pt x="9120665" y="0"/>
                    <a:pt x="9117119" y="0"/>
                  </a:cubicBezTo>
                  <a:close/>
                </a:path>
              </a:pathLst>
            </a:custGeom>
            <a:gradFill rotWithShape="1">
              <a:gsLst>
                <a:gs pos="0">
                  <a:srgbClr val="56CCF2">
                    <a:alpha val="100000"/>
                  </a:srgbClr>
                </a:gs>
                <a:gs pos="50000">
                  <a:srgbClr val="56CCF2">
                    <a:alpha val="100000"/>
                  </a:srgbClr>
                </a:gs>
                <a:gs pos="100000">
                  <a:srgbClr val="3183ED">
                    <a:alpha val="100000"/>
                  </a:srgbClr>
                </a:gs>
              </a:gsLst>
              <a:path path="circle">
                <a:fillToRect l="50000" t="50000" r="50000" b="50000"/>
              </a:path>
            </a:gradFill>
          </p:spPr>
        </p:sp>
        <p:sp>
          <p:nvSpPr>
            <p:cNvPr id="21" name="TextBox 21"/>
            <p:cNvSpPr txBox="1"/>
            <p:nvPr/>
          </p:nvSpPr>
          <p:spPr>
            <a:xfrm>
              <a:off x="101600" y="-38100"/>
              <a:ext cx="9124500" cy="647700"/>
            </a:xfrm>
            <a:prstGeom prst="rect">
              <a:avLst/>
            </a:prstGeom>
          </p:spPr>
          <p:txBody>
            <a:bodyPr lIns="50800" tIns="50800" rIns="50800" bIns="50800" rtlCol="0" anchor="ctr"/>
            <a:lstStyle/>
            <a:p>
              <a:pPr algn="ctr">
                <a:lnSpc>
                  <a:spcPts val="2659"/>
                </a:lnSpc>
              </a:pPr>
              <a:endParaRPr/>
            </a:p>
          </p:txBody>
        </p:sp>
      </p:grpSp>
      <p:sp>
        <p:nvSpPr>
          <p:cNvPr id="22" name="TextBox 22"/>
          <p:cNvSpPr txBox="1"/>
          <p:nvPr/>
        </p:nvSpPr>
        <p:spPr>
          <a:xfrm>
            <a:off x="959384" y="3821031"/>
            <a:ext cx="7524539" cy="512926"/>
          </a:xfrm>
          <a:prstGeom prst="rect">
            <a:avLst/>
          </a:prstGeom>
        </p:spPr>
        <p:txBody>
          <a:bodyPr lIns="0" tIns="0" rIns="0" bIns="0" rtlCol="0" anchor="t">
            <a:spAutoFit/>
          </a:bodyPr>
          <a:lstStyle/>
          <a:p>
            <a:pPr marL="0" lvl="0" indent="0" algn="l">
              <a:lnSpc>
                <a:spcPts val="3949"/>
              </a:lnSpc>
            </a:pPr>
            <a:r>
              <a:rPr lang="en-US" sz="3656">
                <a:solidFill>
                  <a:srgbClr val="112D4E"/>
                </a:solidFill>
                <a:latin typeface="Barlow Bold"/>
                <a:ea typeface="Barlow Bold"/>
                <a:cs typeface="Barlow Bold"/>
                <a:sym typeface="Barlow Bold"/>
              </a:rPr>
              <a:t>Electronic Data Interchange (EDI): </a:t>
            </a:r>
          </a:p>
        </p:txBody>
      </p:sp>
      <p:sp>
        <p:nvSpPr>
          <p:cNvPr id="23" name="TextBox 23"/>
          <p:cNvSpPr txBox="1"/>
          <p:nvPr/>
        </p:nvSpPr>
        <p:spPr>
          <a:xfrm>
            <a:off x="1028700" y="7053651"/>
            <a:ext cx="3539038" cy="512926"/>
          </a:xfrm>
          <a:prstGeom prst="rect">
            <a:avLst/>
          </a:prstGeom>
        </p:spPr>
        <p:txBody>
          <a:bodyPr lIns="0" tIns="0" rIns="0" bIns="0" rtlCol="0" anchor="t">
            <a:spAutoFit/>
          </a:bodyPr>
          <a:lstStyle/>
          <a:p>
            <a:pPr marL="0" lvl="0" indent="0" algn="l">
              <a:lnSpc>
                <a:spcPts val="3949"/>
              </a:lnSpc>
            </a:pPr>
            <a:r>
              <a:rPr lang="en-US" sz="3656">
                <a:solidFill>
                  <a:srgbClr val="112D4E"/>
                </a:solidFill>
                <a:latin typeface="Barlow Bold"/>
                <a:ea typeface="Barlow Bold"/>
                <a:cs typeface="Barlow Bold"/>
                <a:sym typeface="Barlow Bold"/>
              </a:rPr>
              <a:t>Manfaat EDI :</a:t>
            </a:r>
          </a:p>
        </p:txBody>
      </p:sp>
      <p:sp>
        <p:nvSpPr>
          <p:cNvPr id="24" name="Freeform 24"/>
          <p:cNvSpPr/>
          <p:nvPr/>
        </p:nvSpPr>
        <p:spPr>
          <a:xfrm>
            <a:off x="10325621" y="-2246414"/>
            <a:ext cx="7645588" cy="6947928"/>
          </a:xfrm>
          <a:custGeom>
            <a:avLst/>
            <a:gdLst/>
            <a:ahLst/>
            <a:cxnLst/>
            <a:rect l="l" t="t" r="r" b="b"/>
            <a:pathLst>
              <a:path w="7645588" h="6947928">
                <a:moveTo>
                  <a:pt x="0" y="0"/>
                </a:moveTo>
                <a:lnTo>
                  <a:pt x="7645589" y="0"/>
                </a:lnTo>
                <a:lnTo>
                  <a:pt x="7645589" y="6947929"/>
                </a:lnTo>
                <a:lnTo>
                  <a:pt x="0" y="6947929"/>
                </a:lnTo>
                <a:lnTo>
                  <a:pt x="0" y="0"/>
                </a:lnTo>
                <a:close/>
              </a:path>
            </a:pathLst>
          </a:custGeom>
          <a:blipFill>
            <a:blip r:embed="rId2"/>
            <a:stretch>
              <a:fillRect/>
            </a:stretch>
          </a:blipFill>
        </p:spPr>
      </p:sp>
      <p:grpSp>
        <p:nvGrpSpPr>
          <p:cNvPr id="25" name="Group 25"/>
          <p:cNvGrpSpPr/>
          <p:nvPr/>
        </p:nvGrpSpPr>
        <p:grpSpPr>
          <a:xfrm>
            <a:off x="10794405" y="-1667303"/>
            <a:ext cx="6708021" cy="5764705"/>
            <a:chOff x="0" y="0"/>
            <a:chExt cx="812800" cy="698500"/>
          </a:xfrm>
        </p:grpSpPr>
        <p:sp>
          <p:nvSpPr>
            <p:cNvPr id="26" name="Freeform 26"/>
            <p:cNvSpPr/>
            <p:nvPr/>
          </p:nvSpPr>
          <p:spPr>
            <a:xfrm>
              <a:off x="8422" y="0"/>
              <a:ext cx="795957" cy="698500"/>
            </a:xfrm>
            <a:custGeom>
              <a:avLst/>
              <a:gdLst/>
              <a:ahLst/>
              <a:cxnLst/>
              <a:rect l="l" t="t" r="r" b="b"/>
              <a:pathLst>
                <a:path w="795957" h="698500">
                  <a:moveTo>
                    <a:pt x="782323" y="387158"/>
                  </a:moveTo>
                  <a:lnTo>
                    <a:pt x="623233" y="660592"/>
                  </a:lnTo>
                  <a:cubicBezTo>
                    <a:pt x="609578" y="684062"/>
                    <a:pt x="584474" y="698500"/>
                    <a:pt x="557321" y="698500"/>
                  </a:cubicBezTo>
                  <a:lnTo>
                    <a:pt x="238635" y="698500"/>
                  </a:lnTo>
                  <a:cubicBezTo>
                    <a:pt x="211482" y="698500"/>
                    <a:pt x="186378" y="684062"/>
                    <a:pt x="172723" y="660592"/>
                  </a:cubicBezTo>
                  <a:lnTo>
                    <a:pt x="13633" y="387158"/>
                  </a:lnTo>
                  <a:cubicBezTo>
                    <a:pt x="0" y="363725"/>
                    <a:pt x="0" y="334775"/>
                    <a:pt x="13633" y="311342"/>
                  </a:cubicBezTo>
                  <a:lnTo>
                    <a:pt x="172723" y="37908"/>
                  </a:lnTo>
                  <a:cubicBezTo>
                    <a:pt x="186378" y="14438"/>
                    <a:pt x="211482" y="0"/>
                    <a:pt x="238635" y="0"/>
                  </a:cubicBezTo>
                  <a:lnTo>
                    <a:pt x="557321" y="0"/>
                  </a:lnTo>
                  <a:cubicBezTo>
                    <a:pt x="584474" y="0"/>
                    <a:pt x="609578" y="14438"/>
                    <a:pt x="623233" y="37908"/>
                  </a:cubicBezTo>
                  <a:lnTo>
                    <a:pt x="782323" y="311342"/>
                  </a:lnTo>
                  <a:cubicBezTo>
                    <a:pt x="795956" y="334775"/>
                    <a:pt x="795956" y="363725"/>
                    <a:pt x="782323" y="387158"/>
                  </a:cubicBezTo>
                  <a:close/>
                </a:path>
              </a:pathLst>
            </a:custGeom>
            <a:gradFill rotWithShape="1">
              <a:gsLst>
                <a:gs pos="0">
                  <a:srgbClr val="3183ED">
                    <a:alpha val="100000"/>
                  </a:srgbClr>
                </a:gs>
                <a:gs pos="100000">
                  <a:srgbClr val="56CCF2">
                    <a:alpha val="100000"/>
                  </a:srgbClr>
                </a:gs>
              </a:gsLst>
              <a:lin ang="5400000"/>
            </a:gradFill>
          </p:spPr>
        </p:sp>
        <p:sp>
          <p:nvSpPr>
            <p:cNvPr id="27" name="TextBox 27"/>
            <p:cNvSpPr txBox="1"/>
            <p:nvPr/>
          </p:nvSpPr>
          <p:spPr>
            <a:xfrm>
              <a:off x="114300" y="-38100"/>
              <a:ext cx="584200" cy="736600"/>
            </a:xfrm>
            <a:prstGeom prst="rect">
              <a:avLst/>
            </a:prstGeom>
          </p:spPr>
          <p:txBody>
            <a:bodyPr lIns="50800" tIns="50800" rIns="50800" bIns="50800" rtlCol="0" anchor="ctr"/>
            <a:lstStyle/>
            <a:p>
              <a:pPr algn="ctr">
                <a:lnSpc>
                  <a:spcPts val="2659"/>
                </a:lnSpc>
              </a:pPr>
              <a:endParaRPr/>
            </a:p>
          </p:txBody>
        </p:sp>
      </p:grpSp>
      <p:grpSp>
        <p:nvGrpSpPr>
          <p:cNvPr id="28" name="Group 28"/>
          <p:cNvGrpSpPr/>
          <p:nvPr/>
        </p:nvGrpSpPr>
        <p:grpSpPr>
          <a:xfrm>
            <a:off x="11197013" y="-1380905"/>
            <a:ext cx="5879077" cy="5216911"/>
            <a:chOff x="0" y="0"/>
            <a:chExt cx="4346359" cy="3856825"/>
          </a:xfrm>
        </p:grpSpPr>
        <p:sp>
          <p:nvSpPr>
            <p:cNvPr id="29" name="Freeform 29"/>
            <p:cNvSpPr/>
            <p:nvPr/>
          </p:nvSpPr>
          <p:spPr>
            <a:xfrm>
              <a:off x="-15494" y="0"/>
              <a:ext cx="4361815" cy="3856863"/>
            </a:xfrm>
            <a:custGeom>
              <a:avLst/>
              <a:gdLst/>
              <a:ahLst/>
              <a:cxnLst/>
              <a:rect l="l" t="t" r="r" b="b"/>
              <a:pathLst>
                <a:path w="4361815" h="3856863">
                  <a:moveTo>
                    <a:pt x="1275207" y="0"/>
                  </a:moveTo>
                  <a:cubicBezTo>
                    <a:pt x="1151509" y="0"/>
                    <a:pt x="1037336" y="65913"/>
                    <a:pt x="975487" y="173101"/>
                  </a:cubicBezTo>
                  <a:lnTo>
                    <a:pt x="61849" y="1755394"/>
                  </a:lnTo>
                  <a:cubicBezTo>
                    <a:pt x="0" y="1862455"/>
                    <a:pt x="0" y="1994408"/>
                    <a:pt x="61849" y="2101469"/>
                  </a:cubicBezTo>
                  <a:lnTo>
                    <a:pt x="975360" y="3683762"/>
                  </a:lnTo>
                  <a:cubicBezTo>
                    <a:pt x="1036701" y="3789934"/>
                    <a:pt x="1149477" y="3855720"/>
                    <a:pt x="1271905" y="3856863"/>
                  </a:cubicBezTo>
                  <a:lnTo>
                    <a:pt x="3105404" y="3856863"/>
                  </a:lnTo>
                  <a:cubicBezTo>
                    <a:pt x="3227832" y="3855720"/>
                    <a:pt x="3340608" y="3789934"/>
                    <a:pt x="3401949" y="3683762"/>
                  </a:cubicBezTo>
                  <a:lnTo>
                    <a:pt x="4315460" y="2101469"/>
                  </a:lnTo>
                  <a:cubicBezTo>
                    <a:pt x="4345940" y="2048764"/>
                    <a:pt x="4361307" y="1990090"/>
                    <a:pt x="4361815" y="1931162"/>
                  </a:cubicBezTo>
                  <a:lnTo>
                    <a:pt x="4361815" y="1925574"/>
                  </a:lnTo>
                  <a:cubicBezTo>
                    <a:pt x="4361307" y="1866773"/>
                    <a:pt x="4345940" y="1807972"/>
                    <a:pt x="4315460" y="1755267"/>
                  </a:cubicBezTo>
                  <a:lnTo>
                    <a:pt x="3401949" y="173101"/>
                  </a:lnTo>
                  <a:cubicBezTo>
                    <a:pt x="3340100" y="65913"/>
                    <a:pt x="3225927" y="0"/>
                    <a:pt x="3102229" y="0"/>
                  </a:cubicBezTo>
                  <a:close/>
                </a:path>
              </a:pathLst>
            </a:custGeom>
            <a:blipFill>
              <a:blip r:embed="rId5"/>
              <a:stretch>
                <a:fillRect l="-29866" t="-12462" r="-27954" b="-6029"/>
              </a:stretch>
            </a:blipFill>
          </p:spPr>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FFFF">
                <a:alpha val="100000"/>
              </a:srgbClr>
            </a:gs>
            <a:gs pos="100000">
              <a:srgbClr val="E6E6E6">
                <a:alpha val="100000"/>
              </a:srgbClr>
            </a:gs>
          </a:gsLst>
          <a:path path="circle">
            <a:fillToRect l="50000" t="50000" r="50000" b="50000"/>
          </a:path>
        </a:gradFill>
        <a:effectLst/>
      </p:bgPr>
    </p:bg>
    <p:spTree>
      <p:nvGrpSpPr>
        <p:cNvPr id="1" name=""/>
        <p:cNvGrpSpPr/>
        <p:nvPr/>
      </p:nvGrpSpPr>
      <p:grpSpPr>
        <a:xfrm>
          <a:off x="0" y="0"/>
          <a:ext cx="0" cy="0"/>
          <a:chOff x="0" y="0"/>
          <a:chExt cx="0" cy="0"/>
        </a:xfrm>
      </p:grpSpPr>
      <p:sp>
        <p:nvSpPr>
          <p:cNvPr id="2" name="Freeform 2"/>
          <p:cNvSpPr/>
          <p:nvPr/>
        </p:nvSpPr>
        <p:spPr>
          <a:xfrm>
            <a:off x="0" y="8214603"/>
            <a:ext cx="3684262" cy="2072397"/>
          </a:xfrm>
          <a:custGeom>
            <a:avLst/>
            <a:gdLst/>
            <a:ahLst/>
            <a:cxnLst/>
            <a:rect l="l" t="t" r="r" b="b"/>
            <a:pathLst>
              <a:path w="3684262" h="2072397">
                <a:moveTo>
                  <a:pt x="0" y="0"/>
                </a:moveTo>
                <a:lnTo>
                  <a:pt x="3684262" y="0"/>
                </a:lnTo>
                <a:lnTo>
                  <a:pt x="3684262" y="2072397"/>
                </a:lnTo>
                <a:lnTo>
                  <a:pt x="0" y="2072397"/>
                </a:lnTo>
                <a:lnTo>
                  <a:pt x="0" y="0"/>
                </a:lnTo>
                <a:close/>
              </a:path>
            </a:pathLst>
          </a:custGeom>
          <a:blipFill>
            <a:blip r:embed="rId2"/>
            <a:stretch>
              <a:fillRect t="-2370" b="-2370"/>
            </a:stretch>
          </a:blipFill>
        </p:spPr>
      </p:sp>
      <p:sp>
        <p:nvSpPr>
          <p:cNvPr id="3" name="Freeform 3"/>
          <p:cNvSpPr/>
          <p:nvPr/>
        </p:nvSpPr>
        <p:spPr>
          <a:xfrm flipH="1" flipV="1">
            <a:off x="14770494" y="0"/>
            <a:ext cx="3517506" cy="1600288"/>
          </a:xfrm>
          <a:custGeom>
            <a:avLst/>
            <a:gdLst/>
            <a:ahLst/>
            <a:cxnLst/>
            <a:rect l="l" t="t" r="r" b="b"/>
            <a:pathLst>
              <a:path w="3517506" h="1600288">
                <a:moveTo>
                  <a:pt x="3517506" y="1600288"/>
                </a:moveTo>
                <a:lnTo>
                  <a:pt x="0" y="1600288"/>
                </a:lnTo>
                <a:lnTo>
                  <a:pt x="0" y="0"/>
                </a:lnTo>
                <a:lnTo>
                  <a:pt x="3517506" y="0"/>
                </a:lnTo>
                <a:lnTo>
                  <a:pt x="3517506" y="1600288"/>
                </a:lnTo>
                <a:close/>
              </a:path>
            </a:pathLst>
          </a:custGeom>
          <a:blipFill>
            <a:blip r:embed="rId2"/>
            <a:stretch>
              <a:fillRect b="-29501"/>
            </a:stretch>
          </a:blipFill>
        </p:spPr>
      </p:sp>
      <p:grpSp>
        <p:nvGrpSpPr>
          <p:cNvPr id="4" name="Group 4"/>
          <p:cNvGrpSpPr/>
          <p:nvPr/>
        </p:nvGrpSpPr>
        <p:grpSpPr>
          <a:xfrm>
            <a:off x="1111784" y="3922017"/>
            <a:ext cx="3488294" cy="1851923"/>
            <a:chOff x="0" y="0"/>
            <a:chExt cx="1530995" cy="812800"/>
          </a:xfrm>
        </p:grpSpPr>
        <p:sp>
          <p:nvSpPr>
            <p:cNvPr id="5" name="Freeform 5"/>
            <p:cNvSpPr/>
            <p:nvPr/>
          </p:nvSpPr>
          <p:spPr>
            <a:xfrm>
              <a:off x="0" y="0"/>
              <a:ext cx="1530995" cy="812800"/>
            </a:xfrm>
            <a:custGeom>
              <a:avLst/>
              <a:gdLst/>
              <a:ahLst/>
              <a:cxnLst/>
              <a:rect l="l" t="t" r="r" b="b"/>
              <a:pathLst>
                <a:path w="1530995" h="812800">
                  <a:moveTo>
                    <a:pt x="765498" y="0"/>
                  </a:moveTo>
                  <a:cubicBezTo>
                    <a:pt x="342725" y="0"/>
                    <a:pt x="0" y="181951"/>
                    <a:pt x="0" y="406400"/>
                  </a:cubicBezTo>
                  <a:cubicBezTo>
                    <a:pt x="0" y="630849"/>
                    <a:pt x="342725" y="812800"/>
                    <a:pt x="765498" y="812800"/>
                  </a:cubicBezTo>
                  <a:cubicBezTo>
                    <a:pt x="1188270" y="812800"/>
                    <a:pt x="1530995" y="630849"/>
                    <a:pt x="1530995" y="406400"/>
                  </a:cubicBezTo>
                  <a:cubicBezTo>
                    <a:pt x="1530995" y="181951"/>
                    <a:pt x="1188270" y="0"/>
                    <a:pt x="765498" y="0"/>
                  </a:cubicBezTo>
                  <a:close/>
                </a:path>
              </a:pathLst>
            </a:custGeom>
            <a:gradFill rotWithShape="1">
              <a:gsLst>
                <a:gs pos="0">
                  <a:srgbClr val="FFE42F">
                    <a:alpha val="100000"/>
                  </a:srgbClr>
                </a:gs>
                <a:gs pos="100000">
                  <a:srgbClr val="FF9F2F">
                    <a:alpha val="100000"/>
                  </a:srgbClr>
                </a:gs>
              </a:gsLst>
              <a:path path="circle">
                <a:fillToRect l="50000" t="50000" r="50000" b="50000"/>
              </a:path>
            </a:gradFill>
          </p:spPr>
        </p:sp>
        <p:sp>
          <p:nvSpPr>
            <p:cNvPr id="6" name="TextBox 6"/>
            <p:cNvSpPr txBox="1"/>
            <p:nvPr/>
          </p:nvSpPr>
          <p:spPr>
            <a:xfrm>
              <a:off x="143531" y="38100"/>
              <a:ext cx="1243934" cy="698500"/>
            </a:xfrm>
            <a:prstGeom prst="rect">
              <a:avLst/>
            </a:prstGeom>
          </p:spPr>
          <p:txBody>
            <a:bodyPr lIns="50800" tIns="50800" rIns="50800" bIns="50800" rtlCol="0" anchor="ctr"/>
            <a:lstStyle/>
            <a:p>
              <a:pPr algn="ctr">
                <a:lnSpc>
                  <a:spcPts val="2659"/>
                </a:lnSpc>
              </a:pPr>
              <a:endParaRPr/>
            </a:p>
          </p:txBody>
        </p:sp>
      </p:grpSp>
      <p:grpSp>
        <p:nvGrpSpPr>
          <p:cNvPr id="7" name="Group 7"/>
          <p:cNvGrpSpPr/>
          <p:nvPr/>
        </p:nvGrpSpPr>
        <p:grpSpPr>
          <a:xfrm>
            <a:off x="1111784" y="6362679"/>
            <a:ext cx="3488294" cy="1851923"/>
            <a:chOff x="0" y="0"/>
            <a:chExt cx="1530995" cy="812800"/>
          </a:xfrm>
        </p:grpSpPr>
        <p:sp>
          <p:nvSpPr>
            <p:cNvPr id="8" name="Freeform 8"/>
            <p:cNvSpPr/>
            <p:nvPr/>
          </p:nvSpPr>
          <p:spPr>
            <a:xfrm>
              <a:off x="0" y="0"/>
              <a:ext cx="1530995" cy="812800"/>
            </a:xfrm>
            <a:custGeom>
              <a:avLst/>
              <a:gdLst/>
              <a:ahLst/>
              <a:cxnLst/>
              <a:rect l="l" t="t" r="r" b="b"/>
              <a:pathLst>
                <a:path w="1530995" h="812800">
                  <a:moveTo>
                    <a:pt x="765498" y="0"/>
                  </a:moveTo>
                  <a:cubicBezTo>
                    <a:pt x="342725" y="0"/>
                    <a:pt x="0" y="181951"/>
                    <a:pt x="0" y="406400"/>
                  </a:cubicBezTo>
                  <a:cubicBezTo>
                    <a:pt x="0" y="630849"/>
                    <a:pt x="342725" y="812800"/>
                    <a:pt x="765498" y="812800"/>
                  </a:cubicBezTo>
                  <a:cubicBezTo>
                    <a:pt x="1188270" y="812800"/>
                    <a:pt x="1530995" y="630849"/>
                    <a:pt x="1530995" y="406400"/>
                  </a:cubicBezTo>
                  <a:cubicBezTo>
                    <a:pt x="1530995" y="181951"/>
                    <a:pt x="1188270" y="0"/>
                    <a:pt x="765498" y="0"/>
                  </a:cubicBezTo>
                  <a:close/>
                </a:path>
              </a:pathLst>
            </a:custGeom>
            <a:gradFill rotWithShape="1">
              <a:gsLst>
                <a:gs pos="0">
                  <a:srgbClr val="112D4E">
                    <a:alpha val="100000"/>
                  </a:srgbClr>
                </a:gs>
                <a:gs pos="50000">
                  <a:srgbClr val="255389">
                    <a:alpha val="100000"/>
                  </a:srgbClr>
                </a:gs>
                <a:gs pos="100000">
                  <a:srgbClr val="227BBB">
                    <a:alpha val="100000"/>
                  </a:srgbClr>
                </a:gs>
              </a:gsLst>
              <a:lin ang="5400000"/>
            </a:gradFill>
          </p:spPr>
        </p:sp>
        <p:sp>
          <p:nvSpPr>
            <p:cNvPr id="9" name="TextBox 9"/>
            <p:cNvSpPr txBox="1"/>
            <p:nvPr/>
          </p:nvSpPr>
          <p:spPr>
            <a:xfrm>
              <a:off x="143531" y="38100"/>
              <a:ext cx="1243934" cy="698500"/>
            </a:xfrm>
            <a:prstGeom prst="rect">
              <a:avLst/>
            </a:prstGeom>
          </p:spPr>
          <p:txBody>
            <a:bodyPr lIns="50800" tIns="50800" rIns="50800" bIns="50800" rtlCol="0" anchor="ctr"/>
            <a:lstStyle/>
            <a:p>
              <a:pPr algn="ctr">
                <a:lnSpc>
                  <a:spcPts val="2659"/>
                </a:lnSpc>
              </a:pPr>
              <a:endParaRPr/>
            </a:p>
          </p:txBody>
        </p:sp>
      </p:grpSp>
      <p:grpSp>
        <p:nvGrpSpPr>
          <p:cNvPr id="10" name="Group 10"/>
          <p:cNvGrpSpPr/>
          <p:nvPr/>
        </p:nvGrpSpPr>
        <p:grpSpPr>
          <a:xfrm>
            <a:off x="11008060" y="3648691"/>
            <a:ext cx="6440557" cy="5602111"/>
            <a:chOff x="0" y="0"/>
            <a:chExt cx="1696278" cy="1475453"/>
          </a:xfrm>
        </p:grpSpPr>
        <p:sp>
          <p:nvSpPr>
            <p:cNvPr id="11" name="Freeform 11"/>
            <p:cNvSpPr/>
            <p:nvPr/>
          </p:nvSpPr>
          <p:spPr>
            <a:xfrm>
              <a:off x="0" y="0"/>
              <a:ext cx="1696278" cy="1475453"/>
            </a:xfrm>
            <a:custGeom>
              <a:avLst/>
              <a:gdLst/>
              <a:ahLst/>
              <a:cxnLst/>
              <a:rect l="l" t="t" r="r" b="b"/>
              <a:pathLst>
                <a:path w="1696278" h="1475453">
                  <a:moveTo>
                    <a:pt x="61305" y="0"/>
                  </a:moveTo>
                  <a:lnTo>
                    <a:pt x="1634973" y="0"/>
                  </a:lnTo>
                  <a:cubicBezTo>
                    <a:pt x="1668831" y="0"/>
                    <a:pt x="1696278" y="27447"/>
                    <a:pt x="1696278" y="61305"/>
                  </a:cubicBezTo>
                  <a:lnTo>
                    <a:pt x="1696278" y="1414148"/>
                  </a:lnTo>
                  <a:cubicBezTo>
                    <a:pt x="1696278" y="1430407"/>
                    <a:pt x="1689819" y="1446000"/>
                    <a:pt x="1678322" y="1457497"/>
                  </a:cubicBezTo>
                  <a:cubicBezTo>
                    <a:pt x="1666826" y="1468994"/>
                    <a:pt x="1651232" y="1475453"/>
                    <a:pt x="1634973" y="1475453"/>
                  </a:cubicBezTo>
                  <a:lnTo>
                    <a:pt x="61305" y="1475453"/>
                  </a:lnTo>
                  <a:cubicBezTo>
                    <a:pt x="45046" y="1475453"/>
                    <a:pt x="29453" y="1468994"/>
                    <a:pt x="17956" y="1457497"/>
                  </a:cubicBezTo>
                  <a:cubicBezTo>
                    <a:pt x="6459" y="1446000"/>
                    <a:pt x="0" y="1430407"/>
                    <a:pt x="0" y="1414148"/>
                  </a:cubicBezTo>
                  <a:lnTo>
                    <a:pt x="0" y="61305"/>
                  </a:lnTo>
                  <a:cubicBezTo>
                    <a:pt x="0" y="45046"/>
                    <a:pt x="6459" y="29453"/>
                    <a:pt x="17956" y="17956"/>
                  </a:cubicBezTo>
                  <a:cubicBezTo>
                    <a:pt x="29453" y="6459"/>
                    <a:pt x="45046" y="0"/>
                    <a:pt x="61305" y="0"/>
                  </a:cubicBezTo>
                  <a:close/>
                </a:path>
              </a:pathLst>
            </a:custGeom>
            <a:gradFill rotWithShape="1">
              <a:gsLst>
                <a:gs pos="0">
                  <a:srgbClr val="FFE42F">
                    <a:alpha val="100000"/>
                  </a:srgbClr>
                </a:gs>
                <a:gs pos="100000">
                  <a:srgbClr val="FFB613">
                    <a:alpha val="100000"/>
                  </a:srgbClr>
                </a:gs>
              </a:gsLst>
              <a:path path="circle">
                <a:fillToRect l="50000" t="50000" r="50000" b="50000"/>
              </a:path>
            </a:gradFill>
          </p:spPr>
        </p:sp>
        <p:sp>
          <p:nvSpPr>
            <p:cNvPr id="12" name="TextBox 12"/>
            <p:cNvSpPr txBox="1"/>
            <p:nvPr/>
          </p:nvSpPr>
          <p:spPr>
            <a:xfrm>
              <a:off x="0" y="-38100"/>
              <a:ext cx="1696278" cy="1513553"/>
            </a:xfrm>
            <a:prstGeom prst="rect">
              <a:avLst/>
            </a:prstGeom>
          </p:spPr>
          <p:txBody>
            <a:bodyPr lIns="50800" tIns="50800" rIns="50800" bIns="50800" rtlCol="0" anchor="ctr"/>
            <a:lstStyle/>
            <a:p>
              <a:pPr algn="ctr">
                <a:lnSpc>
                  <a:spcPts val="2659"/>
                </a:lnSpc>
              </a:pPr>
              <a:endParaRPr/>
            </a:p>
          </p:txBody>
        </p:sp>
      </p:grpSp>
      <p:sp>
        <p:nvSpPr>
          <p:cNvPr id="13" name="AutoShape 13"/>
          <p:cNvSpPr/>
          <p:nvPr/>
        </p:nvSpPr>
        <p:spPr>
          <a:xfrm flipV="1">
            <a:off x="4906659" y="7458441"/>
            <a:ext cx="7883718" cy="19050"/>
          </a:xfrm>
          <a:prstGeom prst="line">
            <a:avLst/>
          </a:prstGeom>
          <a:ln w="38100" cap="flat">
            <a:solidFill>
              <a:srgbClr val="000000"/>
            </a:solidFill>
            <a:prstDash val="solid"/>
            <a:headEnd type="none" w="sm" len="sm"/>
            <a:tailEnd type="none" w="sm" len="sm"/>
          </a:ln>
        </p:spPr>
      </p:sp>
      <p:sp>
        <p:nvSpPr>
          <p:cNvPr id="14" name="AutoShape 14"/>
          <p:cNvSpPr/>
          <p:nvPr/>
        </p:nvSpPr>
        <p:spPr>
          <a:xfrm>
            <a:off x="12159532" y="6907415"/>
            <a:ext cx="630845" cy="551026"/>
          </a:xfrm>
          <a:prstGeom prst="line">
            <a:avLst/>
          </a:prstGeom>
          <a:ln w="38100" cap="flat">
            <a:solidFill>
              <a:srgbClr val="000000"/>
            </a:solidFill>
            <a:prstDash val="solid"/>
            <a:headEnd type="none" w="sm" len="sm"/>
            <a:tailEnd type="none" w="sm" len="sm"/>
          </a:ln>
        </p:spPr>
      </p:sp>
      <p:sp>
        <p:nvSpPr>
          <p:cNvPr id="15" name="AutoShape 15"/>
          <p:cNvSpPr/>
          <p:nvPr/>
        </p:nvSpPr>
        <p:spPr>
          <a:xfrm>
            <a:off x="12159532" y="6907415"/>
            <a:ext cx="1945088" cy="0"/>
          </a:xfrm>
          <a:prstGeom prst="line">
            <a:avLst/>
          </a:prstGeom>
          <a:ln w="38100" cap="flat">
            <a:solidFill>
              <a:srgbClr val="000000"/>
            </a:solidFill>
            <a:prstDash val="solid"/>
            <a:headEnd type="none" w="sm" len="sm"/>
            <a:tailEnd type="arrow" w="med" len="sm"/>
          </a:ln>
        </p:spPr>
      </p:sp>
      <p:grpSp>
        <p:nvGrpSpPr>
          <p:cNvPr id="16" name="Group 16"/>
          <p:cNvGrpSpPr/>
          <p:nvPr/>
        </p:nvGrpSpPr>
        <p:grpSpPr>
          <a:xfrm>
            <a:off x="5053965" y="4800354"/>
            <a:ext cx="8714689" cy="992637"/>
            <a:chOff x="0" y="0"/>
            <a:chExt cx="11619585" cy="1323516"/>
          </a:xfrm>
        </p:grpSpPr>
        <p:sp>
          <p:nvSpPr>
            <p:cNvPr id="17" name="AutoShape 17"/>
            <p:cNvSpPr/>
            <p:nvPr/>
          </p:nvSpPr>
          <p:spPr>
            <a:xfrm flipH="1" flipV="1">
              <a:off x="0" y="25400"/>
              <a:ext cx="3014152" cy="0"/>
            </a:xfrm>
            <a:prstGeom prst="line">
              <a:avLst/>
            </a:prstGeom>
            <a:ln w="50800" cap="flat">
              <a:solidFill>
                <a:srgbClr val="000000"/>
              </a:solidFill>
              <a:prstDash val="solid"/>
              <a:headEnd type="none" w="sm" len="sm"/>
              <a:tailEnd type="arrow" w="med" len="sm"/>
            </a:ln>
          </p:spPr>
        </p:sp>
        <p:sp>
          <p:nvSpPr>
            <p:cNvPr id="18" name="AutoShape 18"/>
            <p:cNvSpPr/>
            <p:nvPr/>
          </p:nvSpPr>
          <p:spPr>
            <a:xfrm flipV="1">
              <a:off x="1456524" y="63500"/>
              <a:ext cx="1557628" cy="1234616"/>
            </a:xfrm>
            <a:prstGeom prst="line">
              <a:avLst/>
            </a:prstGeom>
            <a:ln w="50800" cap="flat">
              <a:solidFill>
                <a:srgbClr val="000000"/>
              </a:solidFill>
              <a:prstDash val="solid"/>
              <a:headEnd type="none" w="sm" len="sm"/>
              <a:tailEnd type="none" w="sm" len="sm"/>
            </a:ln>
          </p:spPr>
        </p:sp>
        <p:sp>
          <p:nvSpPr>
            <p:cNvPr id="19" name="AutoShape 19"/>
            <p:cNvSpPr/>
            <p:nvPr/>
          </p:nvSpPr>
          <p:spPr>
            <a:xfrm>
              <a:off x="1456524" y="1298116"/>
              <a:ext cx="10163060" cy="0"/>
            </a:xfrm>
            <a:prstGeom prst="line">
              <a:avLst/>
            </a:prstGeom>
            <a:ln w="50800" cap="flat">
              <a:solidFill>
                <a:srgbClr val="000000"/>
              </a:solidFill>
              <a:prstDash val="solid"/>
              <a:headEnd type="none" w="sm" len="sm"/>
              <a:tailEnd type="none" w="sm" len="sm"/>
            </a:ln>
          </p:spPr>
        </p:sp>
      </p:grpSp>
      <p:grpSp>
        <p:nvGrpSpPr>
          <p:cNvPr id="20" name="Group 20"/>
          <p:cNvGrpSpPr/>
          <p:nvPr/>
        </p:nvGrpSpPr>
        <p:grpSpPr>
          <a:xfrm>
            <a:off x="14228338" y="5116942"/>
            <a:ext cx="2748720" cy="2171699"/>
            <a:chOff x="0" y="0"/>
            <a:chExt cx="1028761" cy="812800"/>
          </a:xfrm>
        </p:grpSpPr>
        <p:sp>
          <p:nvSpPr>
            <p:cNvPr id="21" name="Freeform 21"/>
            <p:cNvSpPr/>
            <p:nvPr/>
          </p:nvSpPr>
          <p:spPr>
            <a:xfrm>
              <a:off x="0" y="0"/>
              <a:ext cx="1028761" cy="812800"/>
            </a:xfrm>
            <a:custGeom>
              <a:avLst/>
              <a:gdLst/>
              <a:ahLst/>
              <a:cxnLst/>
              <a:rect l="l" t="t" r="r" b="b"/>
              <a:pathLst>
                <a:path w="1028761" h="812800">
                  <a:moveTo>
                    <a:pt x="514381" y="0"/>
                  </a:moveTo>
                  <a:cubicBezTo>
                    <a:pt x="230296" y="0"/>
                    <a:pt x="0" y="181951"/>
                    <a:pt x="0" y="406400"/>
                  </a:cubicBezTo>
                  <a:cubicBezTo>
                    <a:pt x="0" y="630849"/>
                    <a:pt x="230296" y="812800"/>
                    <a:pt x="514381" y="812800"/>
                  </a:cubicBezTo>
                  <a:cubicBezTo>
                    <a:pt x="798465" y="812800"/>
                    <a:pt x="1028761" y="630849"/>
                    <a:pt x="1028761" y="406400"/>
                  </a:cubicBezTo>
                  <a:cubicBezTo>
                    <a:pt x="1028761" y="181951"/>
                    <a:pt x="798465" y="0"/>
                    <a:pt x="514381" y="0"/>
                  </a:cubicBezTo>
                  <a:close/>
                </a:path>
              </a:pathLst>
            </a:custGeom>
            <a:gradFill rotWithShape="1">
              <a:gsLst>
                <a:gs pos="0">
                  <a:srgbClr val="56CCF2">
                    <a:alpha val="100000"/>
                  </a:srgbClr>
                </a:gs>
                <a:gs pos="50000">
                  <a:srgbClr val="56CCF2">
                    <a:alpha val="100000"/>
                  </a:srgbClr>
                </a:gs>
                <a:gs pos="100000">
                  <a:srgbClr val="3183ED">
                    <a:alpha val="100000"/>
                  </a:srgbClr>
                </a:gs>
              </a:gsLst>
              <a:path path="circle">
                <a:fillToRect l="50000" t="50000" r="50000" b="50000"/>
              </a:path>
            </a:gradFill>
          </p:spPr>
        </p:sp>
        <p:sp>
          <p:nvSpPr>
            <p:cNvPr id="22" name="TextBox 22"/>
            <p:cNvSpPr txBox="1"/>
            <p:nvPr/>
          </p:nvSpPr>
          <p:spPr>
            <a:xfrm>
              <a:off x="96446" y="38100"/>
              <a:ext cx="835869" cy="698500"/>
            </a:xfrm>
            <a:prstGeom prst="rect">
              <a:avLst/>
            </a:prstGeom>
          </p:spPr>
          <p:txBody>
            <a:bodyPr lIns="50800" tIns="50800" rIns="50800" bIns="50800" rtlCol="0" anchor="ctr"/>
            <a:lstStyle/>
            <a:p>
              <a:pPr algn="ctr">
                <a:lnSpc>
                  <a:spcPts val="2659"/>
                </a:lnSpc>
              </a:pPr>
              <a:endParaRPr/>
            </a:p>
          </p:txBody>
        </p:sp>
      </p:grpSp>
      <p:sp>
        <p:nvSpPr>
          <p:cNvPr id="23" name="TextBox 23"/>
          <p:cNvSpPr txBox="1"/>
          <p:nvPr/>
        </p:nvSpPr>
        <p:spPr>
          <a:xfrm>
            <a:off x="1111784" y="1051397"/>
            <a:ext cx="14081991" cy="951361"/>
          </a:xfrm>
          <a:prstGeom prst="rect">
            <a:avLst/>
          </a:prstGeom>
        </p:spPr>
        <p:txBody>
          <a:bodyPr lIns="0" tIns="0" rIns="0" bIns="0" rtlCol="0" anchor="t">
            <a:spAutoFit/>
          </a:bodyPr>
          <a:lstStyle/>
          <a:p>
            <a:pPr marL="0" lvl="0" indent="0" algn="l">
              <a:lnSpc>
                <a:spcPts val="7344"/>
              </a:lnSpc>
            </a:pPr>
            <a:r>
              <a:rPr lang="en-US" sz="6800" spc="-170">
                <a:solidFill>
                  <a:srgbClr val="112D4E"/>
                </a:solidFill>
                <a:latin typeface="Barlow Bold"/>
                <a:ea typeface="Barlow Bold"/>
                <a:cs typeface="Barlow Bold"/>
                <a:sym typeface="Barlow Bold"/>
              </a:rPr>
              <a:t>Gambaran Elektronik Data Interchange</a:t>
            </a:r>
          </a:p>
        </p:txBody>
      </p:sp>
      <p:sp>
        <p:nvSpPr>
          <p:cNvPr id="24" name="TextBox 24"/>
          <p:cNvSpPr txBox="1"/>
          <p:nvPr/>
        </p:nvSpPr>
        <p:spPr>
          <a:xfrm>
            <a:off x="1111784" y="2432866"/>
            <a:ext cx="7524539" cy="1008226"/>
          </a:xfrm>
          <a:prstGeom prst="rect">
            <a:avLst/>
          </a:prstGeom>
        </p:spPr>
        <p:txBody>
          <a:bodyPr lIns="0" tIns="0" rIns="0" bIns="0" rtlCol="0" anchor="t">
            <a:spAutoFit/>
          </a:bodyPr>
          <a:lstStyle/>
          <a:p>
            <a:pPr marL="0" lvl="0" indent="0" algn="l">
              <a:lnSpc>
                <a:spcPts val="3949"/>
              </a:lnSpc>
            </a:pPr>
            <a:r>
              <a:rPr lang="en-US" sz="3656">
                <a:solidFill>
                  <a:srgbClr val="112D4E"/>
                </a:solidFill>
                <a:latin typeface="Barlow Bold"/>
                <a:ea typeface="Barlow Bold"/>
                <a:cs typeface="Barlow Bold"/>
                <a:sym typeface="Barlow Bold"/>
              </a:rPr>
              <a:t>Contoh pemanfaatan EDI :</a:t>
            </a:r>
            <a:r>
              <a:rPr lang="en-US" sz="3656">
                <a:solidFill>
                  <a:srgbClr val="112D4E"/>
                </a:solidFill>
                <a:latin typeface="Barlow"/>
                <a:ea typeface="Barlow"/>
                <a:cs typeface="Barlow"/>
                <a:sym typeface="Barlow"/>
              </a:rPr>
              <a:t> integrasi antara EDI dengan SIA perusahaan</a:t>
            </a:r>
          </a:p>
        </p:txBody>
      </p:sp>
      <p:sp>
        <p:nvSpPr>
          <p:cNvPr id="25" name="TextBox 25"/>
          <p:cNvSpPr txBox="1"/>
          <p:nvPr/>
        </p:nvSpPr>
        <p:spPr>
          <a:xfrm>
            <a:off x="1842131" y="4610566"/>
            <a:ext cx="1958626" cy="512926"/>
          </a:xfrm>
          <a:prstGeom prst="rect">
            <a:avLst/>
          </a:prstGeom>
        </p:spPr>
        <p:txBody>
          <a:bodyPr lIns="0" tIns="0" rIns="0" bIns="0" rtlCol="0" anchor="t">
            <a:spAutoFit/>
          </a:bodyPr>
          <a:lstStyle/>
          <a:p>
            <a:pPr marL="0" lvl="0" indent="0" algn="l">
              <a:lnSpc>
                <a:spcPts val="3949"/>
              </a:lnSpc>
            </a:pPr>
            <a:r>
              <a:rPr lang="en-US" sz="3656">
                <a:solidFill>
                  <a:srgbClr val="112D4E"/>
                </a:solidFill>
                <a:latin typeface="Barlow Bold"/>
                <a:ea typeface="Barlow Bold"/>
                <a:cs typeface="Barlow Bold"/>
                <a:sym typeface="Barlow Bold"/>
              </a:rPr>
              <a:t>Pemasok</a:t>
            </a:r>
          </a:p>
        </p:txBody>
      </p:sp>
      <p:sp>
        <p:nvSpPr>
          <p:cNvPr id="26" name="TextBox 26"/>
          <p:cNvSpPr txBox="1"/>
          <p:nvPr/>
        </p:nvSpPr>
        <p:spPr>
          <a:xfrm>
            <a:off x="1652988" y="6945515"/>
            <a:ext cx="2405887" cy="512926"/>
          </a:xfrm>
          <a:prstGeom prst="rect">
            <a:avLst/>
          </a:prstGeom>
        </p:spPr>
        <p:txBody>
          <a:bodyPr lIns="0" tIns="0" rIns="0" bIns="0" rtlCol="0" anchor="t">
            <a:spAutoFit/>
          </a:bodyPr>
          <a:lstStyle/>
          <a:p>
            <a:pPr marL="0" lvl="0" indent="0" algn="l">
              <a:lnSpc>
                <a:spcPts val="3949"/>
              </a:lnSpc>
            </a:pPr>
            <a:r>
              <a:rPr lang="en-US" sz="3656">
                <a:solidFill>
                  <a:srgbClr val="FFFFFF"/>
                </a:solidFill>
                <a:latin typeface="Barlow Bold"/>
                <a:ea typeface="Barlow Bold"/>
                <a:cs typeface="Barlow Bold"/>
                <a:sym typeface="Barlow Bold"/>
              </a:rPr>
              <a:t>Pelanggan</a:t>
            </a:r>
          </a:p>
        </p:txBody>
      </p:sp>
      <p:sp>
        <p:nvSpPr>
          <p:cNvPr id="27" name="TextBox 27"/>
          <p:cNvSpPr txBox="1"/>
          <p:nvPr/>
        </p:nvSpPr>
        <p:spPr>
          <a:xfrm>
            <a:off x="15193774" y="5944043"/>
            <a:ext cx="1032077" cy="555597"/>
          </a:xfrm>
          <a:prstGeom prst="rect">
            <a:avLst/>
          </a:prstGeom>
        </p:spPr>
        <p:txBody>
          <a:bodyPr lIns="0" tIns="0" rIns="0" bIns="0" rtlCol="0" anchor="t">
            <a:spAutoFit/>
          </a:bodyPr>
          <a:lstStyle/>
          <a:p>
            <a:pPr marL="0" lvl="0" indent="0" algn="l">
              <a:lnSpc>
                <a:spcPts val="4273"/>
              </a:lnSpc>
            </a:pPr>
            <a:r>
              <a:rPr lang="en-US" sz="3956">
                <a:solidFill>
                  <a:srgbClr val="112D4E"/>
                </a:solidFill>
                <a:latin typeface="Barlow Bold"/>
                <a:ea typeface="Barlow Bold"/>
                <a:cs typeface="Barlow Bold"/>
                <a:sym typeface="Barlow Bold"/>
              </a:rPr>
              <a:t>SIA</a:t>
            </a:r>
          </a:p>
        </p:txBody>
      </p:sp>
      <p:sp>
        <p:nvSpPr>
          <p:cNvPr id="28" name="TextBox 28"/>
          <p:cNvSpPr txBox="1"/>
          <p:nvPr/>
        </p:nvSpPr>
        <p:spPr>
          <a:xfrm>
            <a:off x="12526368" y="4173128"/>
            <a:ext cx="3403940" cy="512926"/>
          </a:xfrm>
          <a:prstGeom prst="rect">
            <a:avLst/>
          </a:prstGeom>
        </p:spPr>
        <p:txBody>
          <a:bodyPr lIns="0" tIns="0" rIns="0" bIns="0" rtlCol="0" anchor="t">
            <a:spAutoFit/>
          </a:bodyPr>
          <a:lstStyle/>
          <a:p>
            <a:pPr marL="0" lvl="0" indent="0" algn="l">
              <a:lnSpc>
                <a:spcPts val="3949"/>
              </a:lnSpc>
            </a:pPr>
            <a:r>
              <a:rPr lang="en-US" sz="3656">
                <a:solidFill>
                  <a:srgbClr val="112D4E"/>
                </a:solidFill>
                <a:latin typeface="Barlow Bold"/>
                <a:ea typeface="Barlow Bold"/>
                <a:cs typeface="Barlow Bold"/>
                <a:sym typeface="Barlow Bold"/>
              </a:rPr>
              <a:t>PERUSAHAAN</a:t>
            </a:r>
          </a:p>
        </p:txBody>
      </p:sp>
      <p:sp>
        <p:nvSpPr>
          <p:cNvPr id="29" name="TextBox 29"/>
          <p:cNvSpPr txBox="1"/>
          <p:nvPr/>
        </p:nvSpPr>
        <p:spPr>
          <a:xfrm>
            <a:off x="5902233" y="7701677"/>
            <a:ext cx="4194930" cy="512926"/>
          </a:xfrm>
          <a:prstGeom prst="rect">
            <a:avLst/>
          </a:prstGeom>
        </p:spPr>
        <p:txBody>
          <a:bodyPr lIns="0" tIns="0" rIns="0" bIns="0" rtlCol="0" anchor="t">
            <a:spAutoFit/>
          </a:bodyPr>
          <a:lstStyle/>
          <a:p>
            <a:pPr marL="0" lvl="0" indent="0" algn="l">
              <a:lnSpc>
                <a:spcPts val="3949"/>
              </a:lnSpc>
            </a:pPr>
            <a:r>
              <a:rPr lang="en-US" sz="3656">
                <a:solidFill>
                  <a:srgbClr val="112D4E"/>
                </a:solidFill>
                <a:latin typeface="Barlow"/>
                <a:ea typeface="Barlow"/>
                <a:cs typeface="Barlow"/>
                <a:sym typeface="Barlow"/>
              </a:rPr>
              <a:t>Pesanan Pelanggan</a:t>
            </a:r>
          </a:p>
        </p:txBody>
      </p:sp>
      <p:sp>
        <p:nvSpPr>
          <p:cNvPr id="30" name="TextBox 30"/>
          <p:cNvSpPr txBox="1"/>
          <p:nvPr/>
        </p:nvSpPr>
        <p:spPr>
          <a:xfrm>
            <a:off x="6538857" y="5965379"/>
            <a:ext cx="4194930" cy="512926"/>
          </a:xfrm>
          <a:prstGeom prst="rect">
            <a:avLst/>
          </a:prstGeom>
        </p:spPr>
        <p:txBody>
          <a:bodyPr lIns="0" tIns="0" rIns="0" bIns="0" rtlCol="0" anchor="t">
            <a:spAutoFit/>
          </a:bodyPr>
          <a:lstStyle/>
          <a:p>
            <a:pPr marL="0" lvl="0" indent="0" algn="l">
              <a:lnSpc>
                <a:spcPts val="3949"/>
              </a:lnSpc>
            </a:pPr>
            <a:r>
              <a:rPr lang="en-US" sz="3656">
                <a:solidFill>
                  <a:srgbClr val="112D4E"/>
                </a:solidFill>
                <a:latin typeface="Barlow"/>
                <a:ea typeface="Barlow"/>
                <a:cs typeface="Barlow"/>
                <a:sym typeface="Barlow"/>
              </a:rPr>
              <a:t>Pesanan Pembeli</a:t>
            </a:r>
          </a:p>
        </p:txBody>
      </p:sp>
      <p:sp>
        <p:nvSpPr>
          <p:cNvPr id="31" name="TextBox 31"/>
          <p:cNvSpPr txBox="1"/>
          <p:nvPr/>
        </p:nvSpPr>
        <p:spPr>
          <a:xfrm>
            <a:off x="5702438" y="4046636"/>
            <a:ext cx="836419" cy="639417"/>
          </a:xfrm>
          <a:prstGeom prst="rect">
            <a:avLst/>
          </a:prstGeom>
        </p:spPr>
        <p:txBody>
          <a:bodyPr lIns="0" tIns="0" rIns="0" bIns="0" rtlCol="0" anchor="t">
            <a:spAutoFit/>
          </a:bodyPr>
          <a:lstStyle/>
          <a:p>
            <a:pPr marL="0" lvl="0" indent="0" algn="l">
              <a:lnSpc>
                <a:spcPts val="4813"/>
              </a:lnSpc>
            </a:pPr>
            <a:r>
              <a:rPr lang="en-US" sz="4456">
                <a:solidFill>
                  <a:srgbClr val="112D4E"/>
                </a:solidFill>
                <a:latin typeface="Barlow Bold"/>
                <a:ea typeface="Barlow Bold"/>
                <a:cs typeface="Barlow Bold"/>
                <a:sym typeface="Barlow Bold"/>
              </a:rPr>
              <a:t>EDI</a:t>
            </a:r>
          </a:p>
        </p:txBody>
      </p:sp>
      <p:sp>
        <p:nvSpPr>
          <p:cNvPr id="32" name="TextBox 32"/>
          <p:cNvSpPr txBox="1"/>
          <p:nvPr/>
        </p:nvSpPr>
        <p:spPr>
          <a:xfrm>
            <a:off x="7581488" y="6819024"/>
            <a:ext cx="836419" cy="639417"/>
          </a:xfrm>
          <a:prstGeom prst="rect">
            <a:avLst/>
          </a:prstGeom>
        </p:spPr>
        <p:txBody>
          <a:bodyPr lIns="0" tIns="0" rIns="0" bIns="0" rtlCol="0" anchor="t">
            <a:spAutoFit/>
          </a:bodyPr>
          <a:lstStyle/>
          <a:p>
            <a:pPr marL="0" lvl="0" indent="0" algn="l">
              <a:lnSpc>
                <a:spcPts val="4813"/>
              </a:lnSpc>
            </a:pPr>
            <a:r>
              <a:rPr lang="en-US" sz="4456">
                <a:solidFill>
                  <a:srgbClr val="112D4E"/>
                </a:solidFill>
                <a:latin typeface="Barlow Bold"/>
                <a:ea typeface="Barlow Bold"/>
                <a:cs typeface="Barlow Bold"/>
                <a:sym typeface="Barlow Bold"/>
              </a:rPr>
              <a:t>EDI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1">
          <a:gsLst>
            <a:gs pos="0">
              <a:srgbClr val="FFFFFF">
                <a:alpha val="100000"/>
              </a:srgbClr>
            </a:gs>
            <a:gs pos="100000">
              <a:srgbClr val="E6E6E6">
                <a:alpha val="100000"/>
              </a:srgbClr>
            </a:gs>
          </a:gsLst>
          <a:path path="circle">
            <a:fillToRect l="50000" t="50000" r="50000" b="50000"/>
          </a:path>
        </a:gradFill>
        <a:effectLst/>
      </p:bgPr>
    </p:bg>
    <p:spTree>
      <p:nvGrpSpPr>
        <p:cNvPr id="1" name=""/>
        <p:cNvGrpSpPr/>
        <p:nvPr/>
      </p:nvGrpSpPr>
      <p:grpSpPr>
        <a:xfrm>
          <a:off x="0" y="0"/>
          <a:ext cx="0" cy="0"/>
          <a:chOff x="0" y="0"/>
          <a:chExt cx="0" cy="0"/>
        </a:xfrm>
      </p:grpSpPr>
      <p:sp>
        <p:nvSpPr>
          <p:cNvPr id="2" name="TextBox 2"/>
          <p:cNvSpPr txBox="1"/>
          <p:nvPr/>
        </p:nvSpPr>
        <p:spPr>
          <a:xfrm>
            <a:off x="2437722" y="723807"/>
            <a:ext cx="13617312" cy="1175766"/>
          </a:xfrm>
          <a:prstGeom prst="rect">
            <a:avLst/>
          </a:prstGeom>
        </p:spPr>
        <p:txBody>
          <a:bodyPr lIns="0" tIns="0" rIns="0" bIns="0" rtlCol="0" anchor="t">
            <a:spAutoFit/>
          </a:bodyPr>
          <a:lstStyle/>
          <a:p>
            <a:pPr marL="0" lvl="0" indent="0" algn="ctr">
              <a:lnSpc>
                <a:spcPts val="9072"/>
              </a:lnSpc>
            </a:pPr>
            <a:r>
              <a:rPr lang="en-US" sz="8400" spc="-210">
                <a:solidFill>
                  <a:srgbClr val="112D4E"/>
                </a:solidFill>
                <a:latin typeface="Barlow Bold"/>
                <a:ea typeface="Barlow Bold"/>
                <a:cs typeface="Barlow Bold"/>
                <a:sym typeface="Barlow Bold"/>
              </a:rPr>
              <a:t>Implementasi E-Busines</a:t>
            </a:r>
          </a:p>
        </p:txBody>
      </p:sp>
      <p:sp>
        <p:nvSpPr>
          <p:cNvPr id="3" name="Freeform 3"/>
          <p:cNvSpPr/>
          <p:nvPr/>
        </p:nvSpPr>
        <p:spPr>
          <a:xfrm rot="-5400000">
            <a:off x="1339944" y="2224136"/>
            <a:ext cx="3147115" cy="2859941"/>
          </a:xfrm>
          <a:custGeom>
            <a:avLst/>
            <a:gdLst/>
            <a:ahLst/>
            <a:cxnLst/>
            <a:rect l="l" t="t" r="r" b="b"/>
            <a:pathLst>
              <a:path w="3147115" h="2859941">
                <a:moveTo>
                  <a:pt x="0" y="0"/>
                </a:moveTo>
                <a:lnTo>
                  <a:pt x="3147115" y="0"/>
                </a:lnTo>
                <a:lnTo>
                  <a:pt x="3147115" y="2859940"/>
                </a:lnTo>
                <a:lnTo>
                  <a:pt x="0" y="2859940"/>
                </a:lnTo>
                <a:lnTo>
                  <a:pt x="0" y="0"/>
                </a:lnTo>
                <a:close/>
              </a:path>
            </a:pathLst>
          </a:custGeom>
          <a:blipFill>
            <a:blip r:embed="rId2"/>
            <a:stretch>
              <a:fillRect/>
            </a:stretch>
          </a:blipFill>
        </p:spPr>
      </p:sp>
      <p:grpSp>
        <p:nvGrpSpPr>
          <p:cNvPr id="4" name="Group 4"/>
          <p:cNvGrpSpPr/>
          <p:nvPr/>
        </p:nvGrpSpPr>
        <p:grpSpPr>
          <a:xfrm>
            <a:off x="1480184" y="2130701"/>
            <a:ext cx="2595892" cy="3046809"/>
            <a:chOff x="0" y="0"/>
            <a:chExt cx="698500" cy="819832"/>
          </a:xfrm>
        </p:grpSpPr>
        <p:sp>
          <p:nvSpPr>
            <p:cNvPr id="5" name="Freeform 5"/>
            <p:cNvSpPr/>
            <p:nvPr/>
          </p:nvSpPr>
          <p:spPr>
            <a:xfrm>
              <a:off x="0" y="13288"/>
              <a:ext cx="698500" cy="793256"/>
            </a:xfrm>
            <a:custGeom>
              <a:avLst/>
              <a:gdLst/>
              <a:ahLst/>
              <a:cxnLst/>
              <a:rect l="l" t="t" r="r" b="b"/>
              <a:pathLst>
                <a:path w="698500" h="793256">
                  <a:moveTo>
                    <a:pt x="409063" y="21512"/>
                  </a:moveTo>
                  <a:lnTo>
                    <a:pt x="638687" y="155112"/>
                  </a:lnTo>
                  <a:cubicBezTo>
                    <a:pt x="675718" y="176657"/>
                    <a:pt x="698500" y="216269"/>
                    <a:pt x="698500" y="259112"/>
                  </a:cubicBezTo>
                  <a:lnTo>
                    <a:pt x="698500" y="534144"/>
                  </a:lnTo>
                  <a:cubicBezTo>
                    <a:pt x="698500" y="576987"/>
                    <a:pt x="675718" y="616599"/>
                    <a:pt x="638687" y="638145"/>
                  </a:cubicBezTo>
                  <a:lnTo>
                    <a:pt x="409063" y="771744"/>
                  </a:lnTo>
                  <a:cubicBezTo>
                    <a:pt x="372089" y="793256"/>
                    <a:pt x="326411" y="793256"/>
                    <a:pt x="289437" y="771744"/>
                  </a:cubicBezTo>
                  <a:lnTo>
                    <a:pt x="59813" y="638145"/>
                  </a:lnTo>
                  <a:cubicBezTo>
                    <a:pt x="22782" y="616599"/>
                    <a:pt x="0" y="576987"/>
                    <a:pt x="0" y="534144"/>
                  </a:cubicBezTo>
                  <a:lnTo>
                    <a:pt x="0" y="259112"/>
                  </a:lnTo>
                  <a:cubicBezTo>
                    <a:pt x="0" y="216269"/>
                    <a:pt x="22782" y="176657"/>
                    <a:pt x="59813" y="155112"/>
                  </a:cubicBezTo>
                  <a:lnTo>
                    <a:pt x="289437" y="21512"/>
                  </a:lnTo>
                  <a:cubicBezTo>
                    <a:pt x="326411" y="0"/>
                    <a:pt x="372089" y="0"/>
                    <a:pt x="409063" y="21512"/>
                  </a:cubicBezTo>
                  <a:close/>
                </a:path>
              </a:pathLst>
            </a:custGeom>
            <a:solidFill>
              <a:srgbClr val="F2F2F2"/>
            </a:solidFill>
            <a:ln w="12700" cap="rnd">
              <a:solidFill>
                <a:srgbClr val="000000"/>
              </a:solidFill>
              <a:prstDash val="solid"/>
              <a:round/>
            </a:ln>
          </p:spPr>
        </p:sp>
      </p:grpSp>
      <p:grpSp>
        <p:nvGrpSpPr>
          <p:cNvPr id="6" name="Group 6"/>
          <p:cNvGrpSpPr/>
          <p:nvPr/>
        </p:nvGrpSpPr>
        <p:grpSpPr>
          <a:xfrm>
            <a:off x="1696351" y="2419878"/>
            <a:ext cx="2163558" cy="2517595"/>
            <a:chOff x="0" y="0"/>
            <a:chExt cx="698500" cy="812800"/>
          </a:xfrm>
        </p:grpSpPr>
        <p:sp>
          <p:nvSpPr>
            <p:cNvPr id="7" name="Freeform 7"/>
            <p:cNvSpPr/>
            <p:nvPr/>
          </p:nvSpPr>
          <p:spPr>
            <a:xfrm>
              <a:off x="0" y="15944"/>
              <a:ext cx="698500" cy="780913"/>
            </a:xfrm>
            <a:custGeom>
              <a:avLst/>
              <a:gdLst/>
              <a:ahLst/>
              <a:cxnLst/>
              <a:rect l="l" t="t" r="r" b="b"/>
              <a:pathLst>
                <a:path w="698500" h="780913">
                  <a:moveTo>
                    <a:pt x="421015" y="25810"/>
                  </a:moveTo>
                  <a:lnTo>
                    <a:pt x="626735" y="145502"/>
                  </a:lnTo>
                  <a:cubicBezTo>
                    <a:pt x="671166" y="171353"/>
                    <a:pt x="698500" y="218880"/>
                    <a:pt x="698500" y="270284"/>
                  </a:cubicBezTo>
                  <a:lnTo>
                    <a:pt x="698500" y="510628"/>
                  </a:lnTo>
                  <a:cubicBezTo>
                    <a:pt x="698500" y="562032"/>
                    <a:pt x="671166" y="609559"/>
                    <a:pt x="626735" y="635410"/>
                  </a:cubicBezTo>
                  <a:lnTo>
                    <a:pt x="421015" y="755102"/>
                  </a:lnTo>
                  <a:cubicBezTo>
                    <a:pt x="376653" y="780912"/>
                    <a:pt x="321847" y="780912"/>
                    <a:pt x="277485" y="755102"/>
                  </a:cubicBezTo>
                  <a:lnTo>
                    <a:pt x="71765" y="635410"/>
                  </a:lnTo>
                  <a:cubicBezTo>
                    <a:pt x="27334" y="609559"/>
                    <a:pt x="0" y="562032"/>
                    <a:pt x="0" y="510628"/>
                  </a:cubicBezTo>
                  <a:lnTo>
                    <a:pt x="0" y="270284"/>
                  </a:lnTo>
                  <a:cubicBezTo>
                    <a:pt x="0" y="218880"/>
                    <a:pt x="27334" y="171353"/>
                    <a:pt x="71765" y="145502"/>
                  </a:cubicBezTo>
                  <a:lnTo>
                    <a:pt x="277485" y="25810"/>
                  </a:lnTo>
                  <a:cubicBezTo>
                    <a:pt x="321847" y="0"/>
                    <a:pt x="376653" y="0"/>
                    <a:pt x="421015" y="25810"/>
                  </a:cubicBezTo>
                  <a:close/>
                </a:path>
              </a:pathLst>
            </a:custGeom>
            <a:gradFill rotWithShape="1">
              <a:gsLst>
                <a:gs pos="0">
                  <a:srgbClr val="3183ED">
                    <a:alpha val="100000"/>
                  </a:srgbClr>
                </a:gs>
                <a:gs pos="100000">
                  <a:srgbClr val="56CCF2">
                    <a:alpha val="100000"/>
                  </a:srgbClr>
                </a:gs>
              </a:gsLst>
              <a:lin ang="5400000"/>
            </a:gradFill>
            <a:ln w="12700" cap="rnd">
              <a:solidFill>
                <a:srgbClr val="000000"/>
              </a:solidFill>
              <a:prstDash val="solid"/>
              <a:round/>
            </a:ln>
          </p:spPr>
        </p:sp>
      </p:grpSp>
      <p:grpSp>
        <p:nvGrpSpPr>
          <p:cNvPr id="8" name="Group 8"/>
          <p:cNvGrpSpPr/>
          <p:nvPr/>
        </p:nvGrpSpPr>
        <p:grpSpPr>
          <a:xfrm>
            <a:off x="679970" y="5377504"/>
            <a:ext cx="4027640" cy="947001"/>
            <a:chOff x="0" y="0"/>
            <a:chExt cx="1179492" cy="277329"/>
          </a:xfrm>
        </p:grpSpPr>
        <p:sp>
          <p:nvSpPr>
            <p:cNvPr id="9" name="Freeform 9"/>
            <p:cNvSpPr/>
            <p:nvPr/>
          </p:nvSpPr>
          <p:spPr>
            <a:xfrm>
              <a:off x="0" y="0"/>
              <a:ext cx="1179492" cy="277329"/>
            </a:xfrm>
            <a:custGeom>
              <a:avLst/>
              <a:gdLst/>
              <a:ahLst/>
              <a:cxnLst/>
              <a:rect l="l" t="t" r="r" b="b"/>
              <a:pathLst>
                <a:path w="1179492" h="277329">
                  <a:moveTo>
                    <a:pt x="98032" y="0"/>
                  </a:moveTo>
                  <a:lnTo>
                    <a:pt x="1081460" y="0"/>
                  </a:lnTo>
                  <a:cubicBezTo>
                    <a:pt x="1135602" y="0"/>
                    <a:pt x="1179492" y="43890"/>
                    <a:pt x="1179492" y="98032"/>
                  </a:cubicBezTo>
                  <a:lnTo>
                    <a:pt x="1179492" y="179297"/>
                  </a:lnTo>
                  <a:cubicBezTo>
                    <a:pt x="1179492" y="233438"/>
                    <a:pt x="1135602" y="277329"/>
                    <a:pt x="1081460" y="277329"/>
                  </a:cubicBezTo>
                  <a:lnTo>
                    <a:pt x="98032" y="277329"/>
                  </a:lnTo>
                  <a:cubicBezTo>
                    <a:pt x="43890" y="277329"/>
                    <a:pt x="0" y="233438"/>
                    <a:pt x="0" y="179297"/>
                  </a:cubicBezTo>
                  <a:lnTo>
                    <a:pt x="0" y="98032"/>
                  </a:lnTo>
                  <a:cubicBezTo>
                    <a:pt x="0" y="43890"/>
                    <a:pt x="43890" y="0"/>
                    <a:pt x="98032" y="0"/>
                  </a:cubicBezTo>
                  <a:close/>
                </a:path>
              </a:pathLst>
            </a:custGeom>
            <a:gradFill rotWithShape="1">
              <a:gsLst>
                <a:gs pos="0">
                  <a:srgbClr val="FFB613">
                    <a:alpha val="100000"/>
                  </a:srgbClr>
                </a:gs>
                <a:gs pos="100000">
                  <a:srgbClr val="FFE42F">
                    <a:alpha val="100000"/>
                  </a:srgbClr>
                </a:gs>
              </a:gsLst>
              <a:lin ang="5400000"/>
            </a:gradFill>
          </p:spPr>
        </p:sp>
        <p:sp>
          <p:nvSpPr>
            <p:cNvPr id="10" name="TextBox 10"/>
            <p:cNvSpPr txBox="1"/>
            <p:nvPr/>
          </p:nvSpPr>
          <p:spPr>
            <a:xfrm>
              <a:off x="0" y="-38100"/>
              <a:ext cx="1179492" cy="315429"/>
            </a:xfrm>
            <a:prstGeom prst="rect">
              <a:avLst/>
            </a:prstGeom>
          </p:spPr>
          <p:txBody>
            <a:bodyPr lIns="50800" tIns="50800" rIns="50800" bIns="50800" rtlCol="0" anchor="ctr"/>
            <a:lstStyle/>
            <a:p>
              <a:pPr algn="ctr">
                <a:lnSpc>
                  <a:spcPts val="2659"/>
                </a:lnSpc>
              </a:pPr>
              <a:endParaRPr/>
            </a:p>
          </p:txBody>
        </p:sp>
      </p:grpSp>
      <p:sp>
        <p:nvSpPr>
          <p:cNvPr id="11" name="TextBox 11"/>
          <p:cNvSpPr txBox="1"/>
          <p:nvPr/>
        </p:nvSpPr>
        <p:spPr>
          <a:xfrm>
            <a:off x="218869" y="5494770"/>
            <a:ext cx="5066046" cy="665226"/>
          </a:xfrm>
          <a:prstGeom prst="rect">
            <a:avLst/>
          </a:prstGeom>
        </p:spPr>
        <p:txBody>
          <a:bodyPr lIns="0" tIns="0" rIns="0" bIns="0" rtlCol="0" anchor="t">
            <a:spAutoFit/>
          </a:bodyPr>
          <a:lstStyle/>
          <a:p>
            <a:pPr algn="ctr">
              <a:lnSpc>
                <a:spcPts val="2592"/>
              </a:lnSpc>
            </a:pPr>
            <a:r>
              <a:rPr lang="en-US" sz="2400">
                <a:solidFill>
                  <a:srgbClr val="112D4E"/>
                </a:solidFill>
                <a:latin typeface="Barlow Bold"/>
                <a:ea typeface="Barlow Bold"/>
                <a:cs typeface="Barlow Bold"/>
                <a:sym typeface="Barlow Bold"/>
              </a:rPr>
              <a:t>(Enterprise Resource </a:t>
            </a:r>
          </a:p>
          <a:p>
            <a:pPr marL="0" lvl="0" indent="0" algn="ctr">
              <a:lnSpc>
                <a:spcPts val="2592"/>
              </a:lnSpc>
            </a:pPr>
            <a:r>
              <a:rPr lang="en-US" sz="2400">
                <a:solidFill>
                  <a:srgbClr val="112D4E"/>
                </a:solidFill>
                <a:latin typeface="Barlow Bold"/>
                <a:ea typeface="Barlow Bold"/>
                <a:cs typeface="Barlow Bold"/>
                <a:sym typeface="Barlow Bold"/>
              </a:rPr>
              <a:t>Planning</a:t>
            </a:r>
          </a:p>
        </p:txBody>
      </p:sp>
      <p:sp>
        <p:nvSpPr>
          <p:cNvPr id="12" name="Freeform 12"/>
          <p:cNvSpPr/>
          <p:nvPr/>
        </p:nvSpPr>
        <p:spPr>
          <a:xfrm rot="-5400000">
            <a:off x="9977574" y="2224136"/>
            <a:ext cx="3147115" cy="2859941"/>
          </a:xfrm>
          <a:custGeom>
            <a:avLst/>
            <a:gdLst/>
            <a:ahLst/>
            <a:cxnLst/>
            <a:rect l="l" t="t" r="r" b="b"/>
            <a:pathLst>
              <a:path w="3147115" h="2859941">
                <a:moveTo>
                  <a:pt x="0" y="0"/>
                </a:moveTo>
                <a:lnTo>
                  <a:pt x="3147115" y="0"/>
                </a:lnTo>
                <a:lnTo>
                  <a:pt x="3147115" y="2859940"/>
                </a:lnTo>
                <a:lnTo>
                  <a:pt x="0" y="2859940"/>
                </a:lnTo>
                <a:lnTo>
                  <a:pt x="0" y="0"/>
                </a:lnTo>
                <a:close/>
              </a:path>
            </a:pathLst>
          </a:custGeom>
          <a:blipFill>
            <a:blip r:embed="rId2"/>
            <a:stretch>
              <a:fillRect/>
            </a:stretch>
          </a:blipFill>
        </p:spPr>
      </p:sp>
      <p:grpSp>
        <p:nvGrpSpPr>
          <p:cNvPr id="13" name="Group 13"/>
          <p:cNvGrpSpPr/>
          <p:nvPr/>
        </p:nvGrpSpPr>
        <p:grpSpPr>
          <a:xfrm>
            <a:off x="10033780" y="2130701"/>
            <a:ext cx="2595892" cy="3046809"/>
            <a:chOff x="0" y="0"/>
            <a:chExt cx="698500" cy="819832"/>
          </a:xfrm>
        </p:grpSpPr>
        <p:sp>
          <p:nvSpPr>
            <p:cNvPr id="14" name="Freeform 14"/>
            <p:cNvSpPr/>
            <p:nvPr/>
          </p:nvSpPr>
          <p:spPr>
            <a:xfrm>
              <a:off x="0" y="13288"/>
              <a:ext cx="698500" cy="793256"/>
            </a:xfrm>
            <a:custGeom>
              <a:avLst/>
              <a:gdLst/>
              <a:ahLst/>
              <a:cxnLst/>
              <a:rect l="l" t="t" r="r" b="b"/>
              <a:pathLst>
                <a:path w="698500" h="793256">
                  <a:moveTo>
                    <a:pt x="409063" y="21512"/>
                  </a:moveTo>
                  <a:lnTo>
                    <a:pt x="638687" y="155112"/>
                  </a:lnTo>
                  <a:cubicBezTo>
                    <a:pt x="675718" y="176657"/>
                    <a:pt x="698500" y="216269"/>
                    <a:pt x="698500" y="259112"/>
                  </a:cubicBezTo>
                  <a:lnTo>
                    <a:pt x="698500" y="534144"/>
                  </a:lnTo>
                  <a:cubicBezTo>
                    <a:pt x="698500" y="576987"/>
                    <a:pt x="675718" y="616599"/>
                    <a:pt x="638687" y="638145"/>
                  </a:cubicBezTo>
                  <a:lnTo>
                    <a:pt x="409063" y="771744"/>
                  </a:lnTo>
                  <a:cubicBezTo>
                    <a:pt x="372089" y="793256"/>
                    <a:pt x="326411" y="793256"/>
                    <a:pt x="289437" y="771744"/>
                  </a:cubicBezTo>
                  <a:lnTo>
                    <a:pt x="59813" y="638145"/>
                  </a:lnTo>
                  <a:cubicBezTo>
                    <a:pt x="22782" y="616599"/>
                    <a:pt x="0" y="576987"/>
                    <a:pt x="0" y="534144"/>
                  </a:cubicBezTo>
                  <a:lnTo>
                    <a:pt x="0" y="259112"/>
                  </a:lnTo>
                  <a:cubicBezTo>
                    <a:pt x="0" y="216269"/>
                    <a:pt x="22782" y="176657"/>
                    <a:pt x="59813" y="155112"/>
                  </a:cubicBezTo>
                  <a:lnTo>
                    <a:pt x="289437" y="21512"/>
                  </a:lnTo>
                  <a:cubicBezTo>
                    <a:pt x="326411" y="0"/>
                    <a:pt x="372089" y="0"/>
                    <a:pt x="409063" y="21512"/>
                  </a:cubicBezTo>
                  <a:close/>
                </a:path>
              </a:pathLst>
            </a:custGeom>
            <a:solidFill>
              <a:srgbClr val="F2F2F2"/>
            </a:solidFill>
            <a:ln w="12700" cap="rnd">
              <a:solidFill>
                <a:srgbClr val="000000"/>
              </a:solidFill>
              <a:prstDash val="solid"/>
              <a:round/>
            </a:ln>
          </p:spPr>
        </p:sp>
      </p:grpSp>
      <p:grpSp>
        <p:nvGrpSpPr>
          <p:cNvPr id="15" name="Group 15"/>
          <p:cNvGrpSpPr/>
          <p:nvPr/>
        </p:nvGrpSpPr>
        <p:grpSpPr>
          <a:xfrm>
            <a:off x="10249947" y="2419878"/>
            <a:ext cx="2163558" cy="2517595"/>
            <a:chOff x="0" y="0"/>
            <a:chExt cx="698500" cy="812800"/>
          </a:xfrm>
        </p:grpSpPr>
        <p:sp>
          <p:nvSpPr>
            <p:cNvPr id="16" name="Freeform 16"/>
            <p:cNvSpPr/>
            <p:nvPr/>
          </p:nvSpPr>
          <p:spPr>
            <a:xfrm>
              <a:off x="0" y="15944"/>
              <a:ext cx="698500" cy="780913"/>
            </a:xfrm>
            <a:custGeom>
              <a:avLst/>
              <a:gdLst/>
              <a:ahLst/>
              <a:cxnLst/>
              <a:rect l="l" t="t" r="r" b="b"/>
              <a:pathLst>
                <a:path w="698500" h="780913">
                  <a:moveTo>
                    <a:pt x="421015" y="25810"/>
                  </a:moveTo>
                  <a:lnTo>
                    <a:pt x="626735" y="145502"/>
                  </a:lnTo>
                  <a:cubicBezTo>
                    <a:pt x="671166" y="171353"/>
                    <a:pt x="698500" y="218880"/>
                    <a:pt x="698500" y="270284"/>
                  </a:cubicBezTo>
                  <a:lnTo>
                    <a:pt x="698500" y="510628"/>
                  </a:lnTo>
                  <a:cubicBezTo>
                    <a:pt x="698500" y="562032"/>
                    <a:pt x="671166" y="609559"/>
                    <a:pt x="626735" y="635410"/>
                  </a:cubicBezTo>
                  <a:lnTo>
                    <a:pt x="421015" y="755102"/>
                  </a:lnTo>
                  <a:cubicBezTo>
                    <a:pt x="376653" y="780912"/>
                    <a:pt x="321847" y="780912"/>
                    <a:pt x="277485" y="755102"/>
                  </a:cubicBezTo>
                  <a:lnTo>
                    <a:pt x="71765" y="635410"/>
                  </a:lnTo>
                  <a:cubicBezTo>
                    <a:pt x="27334" y="609559"/>
                    <a:pt x="0" y="562032"/>
                    <a:pt x="0" y="510628"/>
                  </a:cubicBezTo>
                  <a:lnTo>
                    <a:pt x="0" y="270284"/>
                  </a:lnTo>
                  <a:cubicBezTo>
                    <a:pt x="0" y="218880"/>
                    <a:pt x="27334" y="171353"/>
                    <a:pt x="71765" y="145502"/>
                  </a:cubicBezTo>
                  <a:lnTo>
                    <a:pt x="277485" y="25810"/>
                  </a:lnTo>
                  <a:cubicBezTo>
                    <a:pt x="321847" y="0"/>
                    <a:pt x="376653" y="0"/>
                    <a:pt x="421015" y="25810"/>
                  </a:cubicBezTo>
                  <a:close/>
                </a:path>
              </a:pathLst>
            </a:custGeom>
            <a:gradFill rotWithShape="1">
              <a:gsLst>
                <a:gs pos="0">
                  <a:srgbClr val="3183ED">
                    <a:alpha val="100000"/>
                  </a:srgbClr>
                </a:gs>
                <a:gs pos="100000">
                  <a:srgbClr val="56CCF2">
                    <a:alpha val="100000"/>
                  </a:srgbClr>
                </a:gs>
              </a:gsLst>
              <a:lin ang="5400000"/>
            </a:gradFill>
            <a:ln w="12700" cap="rnd">
              <a:solidFill>
                <a:srgbClr val="000000"/>
              </a:solidFill>
              <a:prstDash val="solid"/>
              <a:round/>
            </a:ln>
          </p:spPr>
        </p:sp>
      </p:grpSp>
      <p:grpSp>
        <p:nvGrpSpPr>
          <p:cNvPr id="17" name="Group 17"/>
          <p:cNvGrpSpPr/>
          <p:nvPr/>
        </p:nvGrpSpPr>
        <p:grpSpPr>
          <a:xfrm>
            <a:off x="9666188" y="5377504"/>
            <a:ext cx="3533858" cy="947001"/>
            <a:chOff x="0" y="0"/>
            <a:chExt cx="1034888" cy="277329"/>
          </a:xfrm>
        </p:grpSpPr>
        <p:sp>
          <p:nvSpPr>
            <p:cNvPr id="18" name="Freeform 18"/>
            <p:cNvSpPr/>
            <p:nvPr/>
          </p:nvSpPr>
          <p:spPr>
            <a:xfrm>
              <a:off x="0" y="0"/>
              <a:ext cx="1034888" cy="277329"/>
            </a:xfrm>
            <a:custGeom>
              <a:avLst/>
              <a:gdLst/>
              <a:ahLst/>
              <a:cxnLst/>
              <a:rect l="l" t="t" r="r" b="b"/>
              <a:pathLst>
                <a:path w="1034888" h="277329">
                  <a:moveTo>
                    <a:pt x="111730" y="0"/>
                  </a:moveTo>
                  <a:lnTo>
                    <a:pt x="923158" y="0"/>
                  </a:lnTo>
                  <a:cubicBezTo>
                    <a:pt x="952791" y="0"/>
                    <a:pt x="981210" y="11772"/>
                    <a:pt x="1002163" y="32725"/>
                  </a:cubicBezTo>
                  <a:cubicBezTo>
                    <a:pt x="1023117" y="53678"/>
                    <a:pt x="1034888" y="82097"/>
                    <a:pt x="1034888" y="111730"/>
                  </a:cubicBezTo>
                  <a:lnTo>
                    <a:pt x="1034888" y="165599"/>
                  </a:lnTo>
                  <a:cubicBezTo>
                    <a:pt x="1034888" y="195231"/>
                    <a:pt x="1023117" y="223650"/>
                    <a:pt x="1002163" y="244604"/>
                  </a:cubicBezTo>
                  <a:cubicBezTo>
                    <a:pt x="981210" y="265557"/>
                    <a:pt x="952791" y="277329"/>
                    <a:pt x="923158" y="277329"/>
                  </a:cubicBezTo>
                  <a:lnTo>
                    <a:pt x="111730" y="277329"/>
                  </a:lnTo>
                  <a:cubicBezTo>
                    <a:pt x="82097" y="277329"/>
                    <a:pt x="53678" y="265557"/>
                    <a:pt x="32725" y="244604"/>
                  </a:cubicBezTo>
                  <a:cubicBezTo>
                    <a:pt x="11772" y="223650"/>
                    <a:pt x="0" y="195231"/>
                    <a:pt x="0" y="165599"/>
                  </a:cubicBezTo>
                  <a:lnTo>
                    <a:pt x="0" y="111730"/>
                  </a:lnTo>
                  <a:cubicBezTo>
                    <a:pt x="0" y="82097"/>
                    <a:pt x="11772" y="53678"/>
                    <a:pt x="32725" y="32725"/>
                  </a:cubicBezTo>
                  <a:cubicBezTo>
                    <a:pt x="53678" y="11772"/>
                    <a:pt x="82097" y="0"/>
                    <a:pt x="111730" y="0"/>
                  </a:cubicBezTo>
                  <a:close/>
                </a:path>
              </a:pathLst>
            </a:custGeom>
            <a:gradFill rotWithShape="1">
              <a:gsLst>
                <a:gs pos="0">
                  <a:srgbClr val="FFB613">
                    <a:alpha val="100000"/>
                  </a:srgbClr>
                </a:gs>
                <a:gs pos="100000">
                  <a:srgbClr val="FFE42F">
                    <a:alpha val="100000"/>
                  </a:srgbClr>
                </a:gs>
              </a:gsLst>
              <a:lin ang="5400000"/>
            </a:gradFill>
          </p:spPr>
        </p:sp>
        <p:sp>
          <p:nvSpPr>
            <p:cNvPr id="19" name="TextBox 19"/>
            <p:cNvSpPr txBox="1"/>
            <p:nvPr/>
          </p:nvSpPr>
          <p:spPr>
            <a:xfrm>
              <a:off x="0" y="-38100"/>
              <a:ext cx="1034888" cy="315429"/>
            </a:xfrm>
            <a:prstGeom prst="rect">
              <a:avLst/>
            </a:prstGeom>
          </p:spPr>
          <p:txBody>
            <a:bodyPr lIns="50800" tIns="50800" rIns="50800" bIns="50800" rtlCol="0" anchor="ctr"/>
            <a:lstStyle/>
            <a:p>
              <a:pPr algn="ctr">
                <a:lnSpc>
                  <a:spcPts val="2659"/>
                </a:lnSpc>
              </a:pPr>
              <a:endParaRPr/>
            </a:p>
          </p:txBody>
        </p:sp>
      </p:grpSp>
      <p:sp>
        <p:nvSpPr>
          <p:cNvPr id="20" name="Freeform 20"/>
          <p:cNvSpPr/>
          <p:nvPr/>
        </p:nvSpPr>
        <p:spPr>
          <a:xfrm rot="-5400000">
            <a:off x="5609602" y="2981142"/>
            <a:ext cx="3147115" cy="2859941"/>
          </a:xfrm>
          <a:custGeom>
            <a:avLst/>
            <a:gdLst/>
            <a:ahLst/>
            <a:cxnLst/>
            <a:rect l="l" t="t" r="r" b="b"/>
            <a:pathLst>
              <a:path w="3147115" h="2859941">
                <a:moveTo>
                  <a:pt x="0" y="0"/>
                </a:moveTo>
                <a:lnTo>
                  <a:pt x="3147115" y="0"/>
                </a:lnTo>
                <a:lnTo>
                  <a:pt x="3147115" y="2859941"/>
                </a:lnTo>
                <a:lnTo>
                  <a:pt x="0" y="2859941"/>
                </a:lnTo>
                <a:lnTo>
                  <a:pt x="0" y="0"/>
                </a:lnTo>
                <a:close/>
              </a:path>
            </a:pathLst>
          </a:custGeom>
          <a:blipFill>
            <a:blip r:embed="rId2"/>
            <a:stretch>
              <a:fillRect/>
            </a:stretch>
          </a:blipFill>
        </p:spPr>
      </p:sp>
      <p:grpSp>
        <p:nvGrpSpPr>
          <p:cNvPr id="21" name="Group 21"/>
          <p:cNvGrpSpPr/>
          <p:nvPr/>
        </p:nvGrpSpPr>
        <p:grpSpPr>
          <a:xfrm>
            <a:off x="5752962" y="2887708"/>
            <a:ext cx="2595892" cy="3046809"/>
            <a:chOff x="0" y="0"/>
            <a:chExt cx="698500" cy="819832"/>
          </a:xfrm>
        </p:grpSpPr>
        <p:sp>
          <p:nvSpPr>
            <p:cNvPr id="22" name="Freeform 22"/>
            <p:cNvSpPr/>
            <p:nvPr/>
          </p:nvSpPr>
          <p:spPr>
            <a:xfrm>
              <a:off x="0" y="13288"/>
              <a:ext cx="698500" cy="793256"/>
            </a:xfrm>
            <a:custGeom>
              <a:avLst/>
              <a:gdLst/>
              <a:ahLst/>
              <a:cxnLst/>
              <a:rect l="l" t="t" r="r" b="b"/>
              <a:pathLst>
                <a:path w="698500" h="793256">
                  <a:moveTo>
                    <a:pt x="409063" y="21512"/>
                  </a:moveTo>
                  <a:lnTo>
                    <a:pt x="638687" y="155112"/>
                  </a:lnTo>
                  <a:cubicBezTo>
                    <a:pt x="675718" y="176657"/>
                    <a:pt x="698500" y="216269"/>
                    <a:pt x="698500" y="259112"/>
                  </a:cubicBezTo>
                  <a:lnTo>
                    <a:pt x="698500" y="534144"/>
                  </a:lnTo>
                  <a:cubicBezTo>
                    <a:pt x="698500" y="576987"/>
                    <a:pt x="675718" y="616599"/>
                    <a:pt x="638687" y="638145"/>
                  </a:cubicBezTo>
                  <a:lnTo>
                    <a:pt x="409063" y="771744"/>
                  </a:lnTo>
                  <a:cubicBezTo>
                    <a:pt x="372089" y="793256"/>
                    <a:pt x="326411" y="793256"/>
                    <a:pt x="289437" y="771744"/>
                  </a:cubicBezTo>
                  <a:lnTo>
                    <a:pt x="59813" y="638145"/>
                  </a:lnTo>
                  <a:cubicBezTo>
                    <a:pt x="22782" y="616599"/>
                    <a:pt x="0" y="576987"/>
                    <a:pt x="0" y="534144"/>
                  </a:cubicBezTo>
                  <a:lnTo>
                    <a:pt x="0" y="259112"/>
                  </a:lnTo>
                  <a:cubicBezTo>
                    <a:pt x="0" y="216269"/>
                    <a:pt x="22782" y="176657"/>
                    <a:pt x="59813" y="155112"/>
                  </a:cubicBezTo>
                  <a:lnTo>
                    <a:pt x="289437" y="21512"/>
                  </a:lnTo>
                  <a:cubicBezTo>
                    <a:pt x="326411" y="0"/>
                    <a:pt x="372089" y="0"/>
                    <a:pt x="409063" y="21512"/>
                  </a:cubicBezTo>
                  <a:close/>
                </a:path>
              </a:pathLst>
            </a:custGeom>
            <a:solidFill>
              <a:srgbClr val="F2F2F2"/>
            </a:solidFill>
            <a:ln w="12700" cap="rnd">
              <a:solidFill>
                <a:srgbClr val="000000"/>
              </a:solidFill>
              <a:prstDash val="solid"/>
              <a:round/>
            </a:ln>
          </p:spPr>
        </p:sp>
      </p:grpSp>
      <p:grpSp>
        <p:nvGrpSpPr>
          <p:cNvPr id="23" name="Group 23"/>
          <p:cNvGrpSpPr/>
          <p:nvPr/>
        </p:nvGrpSpPr>
        <p:grpSpPr>
          <a:xfrm>
            <a:off x="5969128" y="3171365"/>
            <a:ext cx="2163558" cy="2517595"/>
            <a:chOff x="0" y="0"/>
            <a:chExt cx="698500" cy="812800"/>
          </a:xfrm>
        </p:grpSpPr>
        <p:sp>
          <p:nvSpPr>
            <p:cNvPr id="24" name="Freeform 24"/>
            <p:cNvSpPr/>
            <p:nvPr/>
          </p:nvSpPr>
          <p:spPr>
            <a:xfrm>
              <a:off x="0" y="15944"/>
              <a:ext cx="698500" cy="780913"/>
            </a:xfrm>
            <a:custGeom>
              <a:avLst/>
              <a:gdLst/>
              <a:ahLst/>
              <a:cxnLst/>
              <a:rect l="l" t="t" r="r" b="b"/>
              <a:pathLst>
                <a:path w="698500" h="780913">
                  <a:moveTo>
                    <a:pt x="421015" y="25810"/>
                  </a:moveTo>
                  <a:lnTo>
                    <a:pt x="626735" y="145502"/>
                  </a:lnTo>
                  <a:cubicBezTo>
                    <a:pt x="671166" y="171353"/>
                    <a:pt x="698500" y="218880"/>
                    <a:pt x="698500" y="270284"/>
                  </a:cubicBezTo>
                  <a:lnTo>
                    <a:pt x="698500" y="510628"/>
                  </a:lnTo>
                  <a:cubicBezTo>
                    <a:pt x="698500" y="562032"/>
                    <a:pt x="671166" y="609559"/>
                    <a:pt x="626735" y="635410"/>
                  </a:cubicBezTo>
                  <a:lnTo>
                    <a:pt x="421015" y="755102"/>
                  </a:lnTo>
                  <a:cubicBezTo>
                    <a:pt x="376653" y="780912"/>
                    <a:pt x="321847" y="780912"/>
                    <a:pt x="277485" y="755102"/>
                  </a:cubicBezTo>
                  <a:lnTo>
                    <a:pt x="71765" y="635410"/>
                  </a:lnTo>
                  <a:cubicBezTo>
                    <a:pt x="27334" y="609559"/>
                    <a:pt x="0" y="562032"/>
                    <a:pt x="0" y="510628"/>
                  </a:cubicBezTo>
                  <a:lnTo>
                    <a:pt x="0" y="270284"/>
                  </a:lnTo>
                  <a:cubicBezTo>
                    <a:pt x="0" y="218880"/>
                    <a:pt x="27334" y="171353"/>
                    <a:pt x="71765" y="145502"/>
                  </a:cubicBezTo>
                  <a:lnTo>
                    <a:pt x="277485" y="25810"/>
                  </a:lnTo>
                  <a:cubicBezTo>
                    <a:pt x="321847" y="0"/>
                    <a:pt x="376653" y="0"/>
                    <a:pt x="421015" y="25810"/>
                  </a:cubicBezTo>
                  <a:close/>
                </a:path>
              </a:pathLst>
            </a:custGeom>
            <a:gradFill rotWithShape="1">
              <a:gsLst>
                <a:gs pos="0">
                  <a:srgbClr val="FFB613">
                    <a:alpha val="100000"/>
                  </a:srgbClr>
                </a:gs>
                <a:gs pos="100000">
                  <a:srgbClr val="FFE42F">
                    <a:alpha val="100000"/>
                  </a:srgbClr>
                </a:gs>
              </a:gsLst>
              <a:lin ang="5400000"/>
            </a:gradFill>
            <a:ln w="12700" cap="rnd">
              <a:solidFill>
                <a:srgbClr val="000000"/>
              </a:solidFill>
              <a:prstDash val="solid"/>
              <a:round/>
            </a:ln>
          </p:spPr>
        </p:sp>
      </p:grpSp>
      <p:grpSp>
        <p:nvGrpSpPr>
          <p:cNvPr id="25" name="Group 25"/>
          <p:cNvGrpSpPr/>
          <p:nvPr/>
        </p:nvGrpSpPr>
        <p:grpSpPr>
          <a:xfrm>
            <a:off x="5284916" y="6077465"/>
            <a:ext cx="3695472" cy="870801"/>
            <a:chOff x="0" y="0"/>
            <a:chExt cx="1082217" cy="255014"/>
          </a:xfrm>
        </p:grpSpPr>
        <p:sp>
          <p:nvSpPr>
            <p:cNvPr id="26" name="Freeform 26"/>
            <p:cNvSpPr/>
            <p:nvPr/>
          </p:nvSpPr>
          <p:spPr>
            <a:xfrm>
              <a:off x="0" y="0"/>
              <a:ext cx="1082217" cy="255014"/>
            </a:xfrm>
            <a:custGeom>
              <a:avLst/>
              <a:gdLst/>
              <a:ahLst/>
              <a:cxnLst/>
              <a:rect l="l" t="t" r="r" b="b"/>
              <a:pathLst>
                <a:path w="1082217" h="255014">
                  <a:moveTo>
                    <a:pt x="106844" y="0"/>
                  </a:moveTo>
                  <a:lnTo>
                    <a:pt x="975373" y="0"/>
                  </a:lnTo>
                  <a:cubicBezTo>
                    <a:pt x="1003710" y="0"/>
                    <a:pt x="1030886" y="11257"/>
                    <a:pt x="1050923" y="31294"/>
                  </a:cubicBezTo>
                  <a:cubicBezTo>
                    <a:pt x="1070960" y="51331"/>
                    <a:pt x="1082217" y="78507"/>
                    <a:pt x="1082217" y="106844"/>
                  </a:cubicBezTo>
                  <a:lnTo>
                    <a:pt x="1082217" y="148170"/>
                  </a:lnTo>
                  <a:cubicBezTo>
                    <a:pt x="1082217" y="176507"/>
                    <a:pt x="1070960" y="203683"/>
                    <a:pt x="1050923" y="223720"/>
                  </a:cubicBezTo>
                  <a:cubicBezTo>
                    <a:pt x="1030886" y="243757"/>
                    <a:pt x="1003710" y="255014"/>
                    <a:pt x="975373" y="255014"/>
                  </a:cubicBezTo>
                  <a:lnTo>
                    <a:pt x="106844" y="255014"/>
                  </a:lnTo>
                  <a:cubicBezTo>
                    <a:pt x="78507" y="255014"/>
                    <a:pt x="51331" y="243757"/>
                    <a:pt x="31294" y="223720"/>
                  </a:cubicBezTo>
                  <a:cubicBezTo>
                    <a:pt x="11257" y="203683"/>
                    <a:pt x="0" y="176507"/>
                    <a:pt x="0" y="148170"/>
                  </a:cubicBezTo>
                  <a:lnTo>
                    <a:pt x="0" y="106844"/>
                  </a:lnTo>
                  <a:cubicBezTo>
                    <a:pt x="0" y="78507"/>
                    <a:pt x="11257" y="51331"/>
                    <a:pt x="31294" y="31294"/>
                  </a:cubicBezTo>
                  <a:cubicBezTo>
                    <a:pt x="51331" y="11257"/>
                    <a:pt x="78507" y="0"/>
                    <a:pt x="106844" y="0"/>
                  </a:cubicBezTo>
                  <a:close/>
                </a:path>
              </a:pathLst>
            </a:custGeom>
            <a:gradFill rotWithShape="1">
              <a:gsLst>
                <a:gs pos="0">
                  <a:srgbClr val="3183ED">
                    <a:alpha val="100000"/>
                  </a:srgbClr>
                </a:gs>
                <a:gs pos="100000">
                  <a:srgbClr val="56CCF2">
                    <a:alpha val="100000"/>
                  </a:srgbClr>
                </a:gs>
              </a:gsLst>
              <a:lin ang="5400000"/>
            </a:gradFill>
          </p:spPr>
        </p:sp>
        <p:sp>
          <p:nvSpPr>
            <p:cNvPr id="27" name="TextBox 27"/>
            <p:cNvSpPr txBox="1"/>
            <p:nvPr/>
          </p:nvSpPr>
          <p:spPr>
            <a:xfrm>
              <a:off x="0" y="-38100"/>
              <a:ext cx="1082217" cy="293114"/>
            </a:xfrm>
            <a:prstGeom prst="rect">
              <a:avLst/>
            </a:prstGeom>
          </p:spPr>
          <p:txBody>
            <a:bodyPr lIns="50800" tIns="50800" rIns="50800" bIns="50800" rtlCol="0" anchor="ctr"/>
            <a:lstStyle/>
            <a:p>
              <a:pPr algn="ctr">
                <a:lnSpc>
                  <a:spcPts val="2659"/>
                </a:lnSpc>
              </a:pPr>
              <a:endParaRPr/>
            </a:p>
          </p:txBody>
        </p:sp>
      </p:grpSp>
      <p:sp>
        <p:nvSpPr>
          <p:cNvPr id="28" name="Freeform 28"/>
          <p:cNvSpPr/>
          <p:nvPr/>
        </p:nvSpPr>
        <p:spPr>
          <a:xfrm rot="-5400000">
            <a:off x="14154996" y="2981142"/>
            <a:ext cx="3147115" cy="2859941"/>
          </a:xfrm>
          <a:custGeom>
            <a:avLst/>
            <a:gdLst/>
            <a:ahLst/>
            <a:cxnLst/>
            <a:rect l="l" t="t" r="r" b="b"/>
            <a:pathLst>
              <a:path w="3147115" h="2859941">
                <a:moveTo>
                  <a:pt x="0" y="0"/>
                </a:moveTo>
                <a:lnTo>
                  <a:pt x="3147115" y="0"/>
                </a:lnTo>
                <a:lnTo>
                  <a:pt x="3147115" y="2859941"/>
                </a:lnTo>
                <a:lnTo>
                  <a:pt x="0" y="2859941"/>
                </a:lnTo>
                <a:lnTo>
                  <a:pt x="0" y="0"/>
                </a:lnTo>
                <a:close/>
              </a:path>
            </a:pathLst>
          </a:custGeom>
          <a:blipFill>
            <a:blip r:embed="rId2"/>
            <a:stretch>
              <a:fillRect/>
            </a:stretch>
          </a:blipFill>
        </p:spPr>
      </p:sp>
      <p:grpSp>
        <p:nvGrpSpPr>
          <p:cNvPr id="29" name="Group 29"/>
          <p:cNvGrpSpPr/>
          <p:nvPr/>
        </p:nvGrpSpPr>
        <p:grpSpPr>
          <a:xfrm>
            <a:off x="14314393" y="2887708"/>
            <a:ext cx="2595892" cy="3046809"/>
            <a:chOff x="0" y="0"/>
            <a:chExt cx="698500" cy="819832"/>
          </a:xfrm>
        </p:grpSpPr>
        <p:sp>
          <p:nvSpPr>
            <p:cNvPr id="30" name="Freeform 30"/>
            <p:cNvSpPr/>
            <p:nvPr/>
          </p:nvSpPr>
          <p:spPr>
            <a:xfrm>
              <a:off x="0" y="13288"/>
              <a:ext cx="698500" cy="793256"/>
            </a:xfrm>
            <a:custGeom>
              <a:avLst/>
              <a:gdLst/>
              <a:ahLst/>
              <a:cxnLst/>
              <a:rect l="l" t="t" r="r" b="b"/>
              <a:pathLst>
                <a:path w="698500" h="793256">
                  <a:moveTo>
                    <a:pt x="409063" y="21512"/>
                  </a:moveTo>
                  <a:lnTo>
                    <a:pt x="638687" y="155112"/>
                  </a:lnTo>
                  <a:cubicBezTo>
                    <a:pt x="675718" y="176657"/>
                    <a:pt x="698500" y="216269"/>
                    <a:pt x="698500" y="259112"/>
                  </a:cubicBezTo>
                  <a:lnTo>
                    <a:pt x="698500" y="534144"/>
                  </a:lnTo>
                  <a:cubicBezTo>
                    <a:pt x="698500" y="576987"/>
                    <a:pt x="675718" y="616599"/>
                    <a:pt x="638687" y="638145"/>
                  </a:cubicBezTo>
                  <a:lnTo>
                    <a:pt x="409063" y="771744"/>
                  </a:lnTo>
                  <a:cubicBezTo>
                    <a:pt x="372089" y="793256"/>
                    <a:pt x="326411" y="793256"/>
                    <a:pt x="289437" y="771744"/>
                  </a:cubicBezTo>
                  <a:lnTo>
                    <a:pt x="59813" y="638145"/>
                  </a:lnTo>
                  <a:cubicBezTo>
                    <a:pt x="22782" y="616599"/>
                    <a:pt x="0" y="576987"/>
                    <a:pt x="0" y="534144"/>
                  </a:cubicBezTo>
                  <a:lnTo>
                    <a:pt x="0" y="259112"/>
                  </a:lnTo>
                  <a:cubicBezTo>
                    <a:pt x="0" y="216269"/>
                    <a:pt x="22782" y="176657"/>
                    <a:pt x="59813" y="155112"/>
                  </a:cubicBezTo>
                  <a:lnTo>
                    <a:pt x="289437" y="21512"/>
                  </a:lnTo>
                  <a:cubicBezTo>
                    <a:pt x="326411" y="0"/>
                    <a:pt x="372089" y="0"/>
                    <a:pt x="409063" y="21512"/>
                  </a:cubicBezTo>
                  <a:close/>
                </a:path>
              </a:pathLst>
            </a:custGeom>
            <a:solidFill>
              <a:srgbClr val="F2F2F2"/>
            </a:solidFill>
            <a:ln w="12700" cap="rnd">
              <a:solidFill>
                <a:srgbClr val="000000"/>
              </a:solidFill>
              <a:prstDash val="solid"/>
              <a:round/>
            </a:ln>
          </p:spPr>
        </p:sp>
      </p:grpSp>
      <p:grpSp>
        <p:nvGrpSpPr>
          <p:cNvPr id="31" name="Group 31"/>
          <p:cNvGrpSpPr/>
          <p:nvPr/>
        </p:nvGrpSpPr>
        <p:grpSpPr>
          <a:xfrm>
            <a:off x="14530560" y="3171365"/>
            <a:ext cx="2163558" cy="2517595"/>
            <a:chOff x="0" y="0"/>
            <a:chExt cx="698500" cy="812800"/>
          </a:xfrm>
        </p:grpSpPr>
        <p:sp>
          <p:nvSpPr>
            <p:cNvPr id="32" name="Freeform 32"/>
            <p:cNvSpPr/>
            <p:nvPr/>
          </p:nvSpPr>
          <p:spPr>
            <a:xfrm>
              <a:off x="0" y="15944"/>
              <a:ext cx="698500" cy="780913"/>
            </a:xfrm>
            <a:custGeom>
              <a:avLst/>
              <a:gdLst/>
              <a:ahLst/>
              <a:cxnLst/>
              <a:rect l="l" t="t" r="r" b="b"/>
              <a:pathLst>
                <a:path w="698500" h="780913">
                  <a:moveTo>
                    <a:pt x="421015" y="25810"/>
                  </a:moveTo>
                  <a:lnTo>
                    <a:pt x="626735" y="145502"/>
                  </a:lnTo>
                  <a:cubicBezTo>
                    <a:pt x="671166" y="171353"/>
                    <a:pt x="698500" y="218880"/>
                    <a:pt x="698500" y="270284"/>
                  </a:cubicBezTo>
                  <a:lnTo>
                    <a:pt x="698500" y="510628"/>
                  </a:lnTo>
                  <a:cubicBezTo>
                    <a:pt x="698500" y="562032"/>
                    <a:pt x="671166" y="609559"/>
                    <a:pt x="626735" y="635410"/>
                  </a:cubicBezTo>
                  <a:lnTo>
                    <a:pt x="421015" y="755102"/>
                  </a:lnTo>
                  <a:cubicBezTo>
                    <a:pt x="376653" y="780912"/>
                    <a:pt x="321847" y="780912"/>
                    <a:pt x="277485" y="755102"/>
                  </a:cubicBezTo>
                  <a:lnTo>
                    <a:pt x="71765" y="635410"/>
                  </a:lnTo>
                  <a:cubicBezTo>
                    <a:pt x="27334" y="609559"/>
                    <a:pt x="0" y="562032"/>
                    <a:pt x="0" y="510628"/>
                  </a:cubicBezTo>
                  <a:lnTo>
                    <a:pt x="0" y="270284"/>
                  </a:lnTo>
                  <a:cubicBezTo>
                    <a:pt x="0" y="218880"/>
                    <a:pt x="27334" y="171353"/>
                    <a:pt x="71765" y="145502"/>
                  </a:cubicBezTo>
                  <a:lnTo>
                    <a:pt x="277485" y="25810"/>
                  </a:lnTo>
                  <a:cubicBezTo>
                    <a:pt x="321847" y="0"/>
                    <a:pt x="376653" y="0"/>
                    <a:pt x="421015" y="25810"/>
                  </a:cubicBezTo>
                  <a:close/>
                </a:path>
              </a:pathLst>
            </a:custGeom>
            <a:gradFill rotWithShape="1">
              <a:gsLst>
                <a:gs pos="0">
                  <a:srgbClr val="FFB613">
                    <a:alpha val="100000"/>
                  </a:srgbClr>
                </a:gs>
                <a:gs pos="100000">
                  <a:srgbClr val="FFE42F">
                    <a:alpha val="100000"/>
                  </a:srgbClr>
                </a:gs>
              </a:gsLst>
              <a:lin ang="5400000"/>
            </a:gradFill>
            <a:ln w="12700" cap="rnd">
              <a:solidFill>
                <a:srgbClr val="000000"/>
              </a:solidFill>
              <a:prstDash val="solid"/>
              <a:round/>
            </a:ln>
          </p:spPr>
        </p:sp>
      </p:grpSp>
      <p:grpSp>
        <p:nvGrpSpPr>
          <p:cNvPr id="33" name="Group 33"/>
          <p:cNvGrpSpPr/>
          <p:nvPr/>
        </p:nvGrpSpPr>
        <p:grpSpPr>
          <a:xfrm>
            <a:off x="13966362" y="5984670"/>
            <a:ext cx="3174403" cy="870801"/>
            <a:chOff x="0" y="0"/>
            <a:chExt cx="929622" cy="255014"/>
          </a:xfrm>
        </p:grpSpPr>
        <p:sp>
          <p:nvSpPr>
            <p:cNvPr id="34" name="Freeform 34"/>
            <p:cNvSpPr/>
            <p:nvPr/>
          </p:nvSpPr>
          <p:spPr>
            <a:xfrm>
              <a:off x="0" y="0"/>
              <a:ext cx="929622" cy="255014"/>
            </a:xfrm>
            <a:custGeom>
              <a:avLst/>
              <a:gdLst/>
              <a:ahLst/>
              <a:cxnLst/>
              <a:rect l="l" t="t" r="r" b="b"/>
              <a:pathLst>
                <a:path w="929622" h="255014">
                  <a:moveTo>
                    <a:pt x="124382" y="0"/>
                  </a:moveTo>
                  <a:lnTo>
                    <a:pt x="805240" y="0"/>
                  </a:lnTo>
                  <a:cubicBezTo>
                    <a:pt x="873935" y="0"/>
                    <a:pt x="929622" y="55688"/>
                    <a:pt x="929622" y="124382"/>
                  </a:cubicBezTo>
                  <a:lnTo>
                    <a:pt x="929622" y="130632"/>
                  </a:lnTo>
                  <a:cubicBezTo>
                    <a:pt x="929622" y="163620"/>
                    <a:pt x="916518" y="195257"/>
                    <a:pt x="893192" y="218583"/>
                  </a:cubicBezTo>
                  <a:cubicBezTo>
                    <a:pt x="869865" y="241909"/>
                    <a:pt x="838228" y="255014"/>
                    <a:pt x="805240" y="255014"/>
                  </a:cubicBezTo>
                  <a:lnTo>
                    <a:pt x="124382" y="255014"/>
                  </a:lnTo>
                  <a:cubicBezTo>
                    <a:pt x="55688" y="255014"/>
                    <a:pt x="0" y="199326"/>
                    <a:pt x="0" y="130632"/>
                  </a:cubicBezTo>
                  <a:lnTo>
                    <a:pt x="0" y="124382"/>
                  </a:lnTo>
                  <a:cubicBezTo>
                    <a:pt x="0" y="55688"/>
                    <a:pt x="55688" y="0"/>
                    <a:pt x="124382" y="0"/>
                  </a:cubicBezTo>
                  <a:close/>
                </a:path>
              </a:pathLst>
            </a:custGeom>
            <a:gradFill rotWithShape="1">
              <a:gsLst>
                <a:gs pos="0">
                  <a:srgbClr val="3183ED">
                    <a:alpha val="100000"/>
                  </a:srgbClr>
                </a:gs>
                <a:gs pos="100000">
                  <a:srgbClr val="56CCF2">
                    <a:alpha val="100000"/>
                  </a:srgbClr>
                </a:gs>
              </a:gsLst>
              <a:lin ang="5400000"/>
            </a:gradFill>
          </p:spPr>
        </p:sp>
        <p:sp>
          <p:nvSpPr>
            <p:cNvPr id="35" name="TextBox 35"/>
            <p:cNvSpPr txBox="1"/>
            <p:nvPr/>
          </p:nvSpPr>
          <p:spPr>
            <a:xfrm>
              <a:off x="0" y="-38100"/>
              <a:ext cx="929622" cy="293114"/>
            </a:xfrm>
            <a:prstGeom prst="rect">
              <a:avLst/>
            </a:prstGeom>
          </p:spPr>
          <p:txBody>
            <a:bodyPr lIns="50800" tIns="50800" rIns="50800" bIns="50800" rtlCol="0" anchor="ctr"/>
            <a:lstStyle/>
            <a:p>
              <a:pPr algn="ctr">
                <a:lnSpc>
                  <a:spcPts val="2659"/>
                </a:lnSpc>
              </a:pPr>
              <a:endParaRPr/>
            </a:p>
          </p:txBody>
        </p:sp>
      </p:grpSp>
      <p:sp>
        <p:nvSpPr>
          <p:cNvPr id="36" name="TextBox 36"/>
          <p:cNvSpPr txBox="1"/>
          <p:nvPr/>
        </p:nvSpPr>
        <p:spPr>
          <a:xfrm>
            <a:off x="14971827" y="4033832"/>
            <a:ext cx="1258688" cy="684280"/>
          </a:xfrm>
          <a:prstGeom prst="rect">
            <a:avLst/>
          </a:prstGeom>
        </p:spPr>
        <p:txBody>
          <a:bodyPr lIns="0" tIns="0" rIns="0" bIns="0" rtlCol="0" anchor="t">
            <a:spAutoFit/>
          </a:bodyPr>
          <a:lstStyle/>
          <a:p>
            <a:pPr marL="0" lvl="0" indent="0" algn="ctr">
              <a:lnSpc>
                <a:spcPts val="5292"/>
              </a:lnSpc>
            </a:pPr>
            <a:r>
              <a:rPr lang="en-US" sz="4900" spc="-122">
                <a:solidFill>
                  <a:srgbClr val="FFFFFF"/>
                </a:solidFill>
                <a:latin typeface="Barlow Bold"/>
                <a:ea typeface="Barlow Bold"/>
                <a:cs typeface="Barlow Bold"/>
                <a:sym typeface="Barlow Bold"/>
              </a:rPr>
              <a:t>SCM</a:t>
            </a:r>
          </a:p>
        </p:txBody>
      </p:sp>
      <p:sp>
        <p:nvSpPr>
          <p:cNvPr id="37" name="TextBox 37"/>
          <p:cNvSpPr txBox="1"/>
          <p:nvPr/>
        </p:nvSpPr>
        <p:spPr>
          <a:xfrm>
            <a:off x="902081" y="6543581"/>
            <a:ext cx="3858960" cy="3334893"/>
          </a:xfrm>
          <a:prstGeom prst="rect">
            <a:avLst/>
          </a:prstGeom>
        </p:spPr>
        <p:txBody>
          <a:bodyPr lIns="0" tIns="0" rIns="0" bIns="0" rtlCol="0" anchor="t">
            <a:spAutoFit/>
          </a:bodyPr>
          <a:lstStyle/>
          <a:p>
            <a:pPr algn="l">
              <a:lnSpc>
                <a:spcPts val="2960"/>
              </a:lnSpc>
            </a:pPr>
            <a:r>
              <a:rPr lang="en-US" sz="2349" spc="-39">
                <a:solidFill>
                  <a:srgbClr val="000000"/>
                </a:solidFill>
                <a:latin typeface="Clear Sans"/>
                <a:ea typeface="Clear Sans"/>
                <a:cs typeface="Clear Sans"/>
                <a:sym typeface="Clear Sans"/>
              </a:rPr>
              <a:t>–Merupakan strategi bisnis dari sistem informasi perusahaan yang dapat digunakan untuk berkoordinasi mengenai sumber daya dan informasi yang digunakan untuk proses dalam berbisnis.</a:t>
            </a:r>
          </a:p>
          <a:p>
            <a:pPr algn="l">
              <a:lnSpc>
                <a:spcPts val="2960"/>
              </a:lnSpc>
            </a:pPr>
            <a:endParaRPr lang="en-US" sz="2349" spc="-39">
              <a:solidFill>
                <a:srgbClr val="000000"/>
              </a:solidFill>
              <a:latin typeface="Clear Sans"/>
              <a:ea typeface="Clear Sans"/>
              <a:cs typeface="Clear Sans"/>
              <a:sym typeface="Clear Sans"/>
            </a:endParaRPr>
          </a:p>
        </p:txBody>
      </p:sp>
      <p:sp>
        <p:nvSpPr>
          <p:cNvPr id="38" name="TextBox 38"/>
          <p:cNvSpPr txBox="1"/>
          <p:nvPr/>
        </p:nvSpPr>
        <p:spPr>
          <a:xfrm>
            <a:off x="9773657" y="6543581"/>
            <a:ext cx="3858960" cy="2217484"/>
          </a:xfrm>
          <a:prstGeom prst="rect">
            <a:avLst/>
          </a:prstGeom>
        </p:spPr>
        <p:txBody>
          <a:bodyPr lIns="0" tIns="0" rIns="0" bIns="0" rtlCol="0" anchor="t">
            <a:spAutoFit/>
          </a:bodyPr>
          <a:lstStyle/>
          <a:p>
            <a:pPr algn="l">
              <a:lnSpc>
                <a:spcPts val="2984"/>
              </a:lnSpc>
            </a:pPr>
            <a:r>
              <a:rPr lang="en-US" sz="2349" spc="-39">
                <a:solidFill>
                  <a:srgbClr val="000000"/>
                </a:solidFill>
                <a:latin typeface="Clear Sans"/>
                <a:ea typeface="Clear Sans"/>
                <a:cs typeface="Clear Sans"/>
                <a:sym typeface="Clear Sans"/>
              </a:rPr>
              <a:t>strategi bisnis dari layanan dan perangkat lunak (softwere) yang di desain untuk meningkatkan keuntungan dan kepuasan para konsumen</a:t>
            </a:r>
          </a:p>
        </p:txBody>
      </p:sp>
      <p:sp>
        <p:nvSpPr>
          <p:cNvPr id="39" name="TextBox 39"/>
          <p:cNvSpPr txBox="1"/>
          <p:nvPr/>
        </p:nvSpPr>
        <p:spPr>
          <a:xfrm>
            <a:off x="5387418" y="7167341"/>
            <a:ext cx="3858960" cy="1851978"/>
          </a:xfrm>
          <a:prstGeom prst="rect">
            <a:avLst/>
          </a:prstGeom>
        </p:spPr>
        <p:txBody>
          <a:bodyPr lIns="0" tIns="0" rIns="0" bIns="0" rtlCol="0" anchor="t">
            <a:spAutoFit/>
          </a:bodyPr>
          <a:lstStyle/>
          <a:p>
            <a:pPr algn="l">
              <a:lnSpc>
                <a:spcPts val="2937"/>
              </a:lnSpc>
            </a:pPr>
            <a:r>
              <a:rPr lang="en-US" sz="2349" spc="-39">
                <a:solidFill>
                  <a:srgbClr val="000000"/>
                </a:solidFill>
                <a:latin typeface="Clear Sans"/>
                <a:ea typeface="Clear Sans"/>
                <a:cs typeface="Clear Sans"/>
                <a:sym typeface="Clear Sans"/>
              </a:rPr>
              <a:t>strategi bisnis menganai konsep integrasi dari proses bisnis yang memungkinkan antar perusahaan dapat bertukar informasi</a:t>
            </a:r>
          </a:p>
        </p:txBody>
      </p:sp>
      <p:sp>
        <p:nvSpPr>
          <p:cNvPr id="40" name="TextBox 40"/>
          <p:cNvSpPr txBox="1"/>
          <p:nvPr/>
        </p:nvSpPr>
        <p:spPr>
          <a:xfrm>
            <a:off x="13988880" y="7150746"/>
            <a:ext cx="3858960" cy="1409700"/>
          </a:xfrm>
          <a:prstGeom prst="rect">
            <a:avLst/>
          </a:prstGeom>
        </p:spPr>
        <p:txBody>
          <a:bodyPr lIns="0" tIns="0" rIns="0" bIns="0" rtlCol="0" anchor="t">
            <a:spAutoFit/>
          </a:bodyPr>
          <a:lstStyle/>
          <a:p>
            <a:pPr algn="l">
              <a:lnSpc>
                <a:spcPts val="2819"/>
              </a:lnSpc>
            </a:pPr>
            <a:r>
              <a:rPr lang="en-US" sz="2349" spc="-39">
                <a:solidFill>
                  <a:srgbClr val="000000"/>
                </a:solidFill>
                <a:latin typeface="Clear Sans"/>
                <a:ea typeface="Clear Sans"/>
                <a:cs typeface="Clear Sans"/>
                <a:sym typeface="Clear Sans"/>
              </a:rPr>
              <a:t>strategi manajemen mengenai rantai suplai yang secara otomatis akan terkomputerisasi</a:t>
            </a:r>
          </a:p>
        </p:txBody>
      </p:sp>
      <p:sp>
        <p:nvSpPr>
          <p:cNvPr id="41" name="TextBox 41"/>
          <p:cNvSpPr txBox="1"/>
          <p:nvPr/>
        </p:nvSpPr>
        <p:spPr>
          <a:xfrm>
            <a:off x="10718155" y="3292402"/>
            <a:ext cx="1258688" cy="684280"/>
          </a:xfrm>
          <a:prstGeom prst="rect">
            <a:avLst/>
          </a:prstGeom>
        </p:spPr>
        <p:txBody>
          <a:bodyPr lIns="0" tIns="0" rIns="0" bIns="0" rtlCol="0" anchor="t">
            <a:spAutoFit/>
          </a:bodyPr>
          <a:lstStyle/>
          <a:p>
            <a:pPr marL="0" lvl="0" indent="0" algn="ctr">
              <a:lnSpc>
                <a:spcPts val="5292"/>
              </a:lnSpc>
            </a:pPr>
            <a:r>
              <a:rPr lang="en-US" sz="4900" spc="-122">
                <a:solidFill>
                  <a:srgbClr val="FFFFFF"/>
                </a:solidFill>
                <a:latin typeface="Barlow Bold"/>
                <a:ea typeface="Barlow Bold"/>
                <a:cs typeface="Barlow Bold"/>
                <a:sym typeface="Barlow Bold"/>
              </a:rPr>
              <a:t>CRM</a:t>
            </a:r>
          </a:p>
        </p:txBody>
      </p:sp>
      <p:sp>
        <p:nvSpPr>
          <p:cNvPr id="42" name="TextBox 42"/>
          <p:cNvSpPr txBox="1"/>
          <p:nvPr/>
        </p:nvSpPr>
        <p:spPr>
          <a:xfrm>
            <a:off x="6464483" y="2550971"/>
            <a:ext cx="1258688" cy="684280"/>
          </a:xfrm>
          <a:prstGeom prst="rect">
            <a:avLst/>
          </a:prstGeom>
        </p:spPr>
        <p:txBody>
          <a:bodyPr lIns="0" tIns="0" rIns="0" bIns="0" rtlCol="0" anchor="t">
            <a:spAutoFit/>
          </a:bodyPr>
          <a:lstStyle/>
          <a:p>
            <a:pPr marL="0" lvl="0" indent="0" algn="ctr">
              <a:lnSpc>
                <a:spcPts val="5292"/>
              </a:lnSpc>
            </a:pPr>
            <a:r>
              <a:rPr lang="en-US" sz="4900" spc="-122">
                <a:solidFill>
                  <a:srgbClr val="FFFFFF"/>
                </a:solidFill>
                <a:latin typeface="Barlow Bold"/>
                <a:ea typeface="Barlow Bold"/>
                <a:cs typeface="Barlow Bold"/>
                <a:sym typeface="Barlow Bold"/>
              </a:rPr>
              <a:t>SCM</a:t>
            </a:r>
          </a:p>
        </p:txBody>
      </p:sp>
      <p:sp>
        <p:nvSpPr>
          <p:cNvPr id="43" name="TextBox 43"/>
          <p:cNvSpPr txBox="1"/>
          <p:nvPr/>
        </p:nvSpPr>
        <p:spPr>
          <a:xfrm>
            <a:off x="6421564" y="4033832"/>
            <a:ext cx="1258688" cy="684280"/>
          </a:xfrm>
          <a:prstGeom prst="rect">
            <a:avLst/>
          </a:prstGeom>
        </p:spPr>
        <p:txBody>
          <a:bodyPr lIns="0" tIns="0" rIns="0" bIns="0" rtlCol="0" anchor="t">
            <a:spAutoFit/>
          </a:bodyPr>
          <a:lstStyle/>
          <a:p>
            <a:pPr marL="0" lvl="0" indent="0" algn="ctr">
              <a:lnSpc>
                <a:spcPts val="5292"/>
              </a:lnSpc>
            </a:pPr>
            <a:r>
              <a:rPr lang="en-US" sz="4900" spc="-122">
                <a:solidFill>
                  <a:srgbClr val="FFFFFF"/>
                </a:solidFill>
                <a:latin typeface="Barlow Bold"/>
                <a:ea typeface="Barlow Bold"/>
                <a:cs typeface="Barlow Bold"/>
                <a:sym typeface="Barlow Bold"/>
              </a:rPr>
              <a:t>EAI</a:t>
            </a:r>
          </a:p>
        </p:txBody>
      </p:sp>
      <p:sp>
        <p:nvSpPr>
          <p:cNvPr id="44" name="TextBox 44"/>
          <p:cNvSpPr txBox="1"/>
          <p:nvPr/>
        </p:nvSpPr>
        <p:spPr>
          <a:xfrm>
            <a:off x="2122549" y="3324974"/>
            <a:ext cx="1258688" cy="684280"/>
          </a:xfrm>
          <a:prstGeom prst="rect">
            <a:avLst/>
          </a:prstGeom>
        </p:spPr>
        <p:txBody>
          <a:bodyPr lIns="0" tIns="0" rIns="0" bIns="0" rtlCol="0" anchor="t">
            <a:spAutoFit/>
          </a:bodyPr>
          <a:lstStyle/>
          <a:p>
            <a:pPr marL="0" lvl="0" indent="0" algn="ctr">
              <a:lnSpc>
                <a:spcPts val="5292"/>
              </a:lnSpc>
            </a:pPr>
            <a:r>
              <a:rPr lang="en-US" sz="4900" spc="-122">
                <a:solidFill>
                  <a:srgbClr val="FFFFFF"/>
                </a:solidFill>
                <a:latin typeface="Barlow Bold"/>
                <a:ea typeface="Barlow Bold"/>
                <a:cs typeface="Barlow Bold"/>
                <a:sym typeface="Barlow Bold"/>
              </a:rPr>
              <a:t>ERP</a:t>
            </a:r>
          </a:p>
        </p:txBody>
      </p:sp>
      <p:sp>
        <p:nvSpPr>
          <p:cNvPr id="45" name="TextBox 45"/>
          <p:cNvSpPr txBox="1"/>
          <p:nvPr/>
        </p:nvSpPr>
        <p:spPr>
          <a:xfrm>
            <a:off x="4707610" y="6179046"/>
            <a:ext cx="5066046" cy="665226"/>
          </a:xfrm>
          <a:prstGeom prst="rect">
            <a:avLst/>
          </a:prstGeom>
        </p:spPr>
        <p:txBody>
          <a:bodyPr lIns="0" tIns="0" rIns="0" bIns="0" rtlCol="0" anchor="t">
            <a:spAutoFit/>
          </a:bodyPr>
          <a:lstStyle/>
          <a:p>
            <a:pPr algn="ctr">
              <a:lnSpc>
                <a:spcPts val="2592"/>
              </a:lnSpc>
            </a:pPr>
            <a:r>
              <a:rPr lang="en-US" sz="2400">
                <a:solidFill>
                  <a:srgbClr val="112D4E"/>
                </a:solidFill>
                <a:latin typeface="Barlow Bold"/>
                <a:ea typeface="Barlow Bold"/>
                <a:cs typeface="Barlow Bold"/>
                <a:sym typeface="Barlow Bold"/>
              </a:rPr>
              <a:t>Enterprise Application</a:t>
            </a:r>
          </a:p>
          <a:p>
            <a:pPr marL="0" lvl="0" indent="0" algn="ctr">
              <a:lnSpc>
                <a:spcPts val="2592"/>
              </a:lnSpc>
            </a:pPr>
            <a:r>
              <a:rPr lang="en-US" sz="2400">
                <a:solidFill>
                  <a:srgbClr val="112D4E"/>
                </a:solidFill>
                <a:latin typeface="Barlow Bold"/>
                <a:ea typeface="Barlow Bold"/>
                <a:cs typeface="Barlow Bold"/>
                <a:sym typeface="Barlow Bold"/>
              </a:rPr>
              <a:t>Programs</a:t>
            </a:r>
          </a:p>
        </p:txBody>
      </p:sp>
      <p:sp>
        <p:nvSpPr>
          <p:cNvPr id="46" name="TextBox 46"/>
          <p:cNvSpPr txBox="1"/>
          <p:nvPr/>
        </p:nvSpPr>
        <p:spPr>
          <a:xfrm>
            <a:off x="8922834" y="5527917"/>
            <a:ext cx="5066046" cy="665226"/>
          </a:xfrm>
          <a:prstGeom prst="rect">
            <a:avLst/>
          </a:prstGeom>
        </p:spPr>
        <p:txBody>
          <a:bodyPr lIns="0" tIns="0" rIns="0" bIns="0" rtlCol="0" anchor="t">
            <a:spAutoFit/>
          </a:bodyPr>
          <a:lstStyle/>
          <a:p>
            <a:pPr algn="ctr">
              <a:lnSpc>
                <a:spcPts val="2592"/>
              </a:lnSpc>
            </a:pPr>
            <a:r>
              <a:rPr lang="en-US" sz="2400">
                <a:solidFill>
                  <a:srgbClr val="112D4E"/>
                </a:solidFill>
                <a:latin typeface="Barlow Bold"/>
                <a:ea typeface="Barlow Bold"/>
                <a:cs typeface="Barlow Bold"/>
                <a:sym typeface="Barlow Bold"/>
              </a:rPr>
              <a:t>Customer Relationship</a:t>
            </a:r>
          </a:p>
          <a:p>
            <a:pPr marL="0" lvl="0" indent="0" algn="ctr">
              <a:lnSpc>
                <a:spcPts val="2592"/>
              </a:lnSpc>
            </a:pPr>
            <a:r>
              <a:rPr lang="en-US" sz="2400">
                <a:solidFill>
                  <a:srgbClr val="112D4E"/>
                </a:solidFill>
                <a:latin typeface="Barlow Bold"/>
                <a:ea typeface="Barlow Bold"/>
                <a:cs typeface="Barlow Bold"/>
                <a:sym typeface="Barlow Bold"/>
              </a:rPr>
              <a:t>Management</a:t>
            </a:r>
          </a:p>
        </p:txBody>
      </p:sp>
      <p:sp>
        <p:nvSpPr>
          <p:cNvPr id="47" name="TextBox 47"/>
          <p:cNvSpPr txBox="1"/>
          <p:nvPr/>
        </p:nvSpPr>
        <p:spPr>
          <a:xfrm>
            <a:off x="13079316" y="6106040"/>
            <a:ext cx="5066046" cy="595503"/>
          </a:xfrm>
          <a:prstGeom prst="rect">
            <a:avLst/>
          </a:prstGeom>
        </p:spPr>
        <p:txBody>
          <a:bodyPr lIns="0" tIns="0" rIns="0" bIns="0" rtlCol="0" anchor="t">
            <a:spAutoFit/>
          </a:bodyPr>
          <a:lstStyle/>
          <a:p>
            <a:pPr algn="ctr">
              <a:lnSpc>
                <a:spcPts val="2376"/>
              </a:lnSpc>
            </a:pPr>
            <a:r>
              <a:rPr lang="en-US" sz="2200">
                <a:solidFill>
                  <a:srgbClr val="112D4E"/>
                </a:solidFill>
                <a:latin typeface="Barlow Bold"/>
                <a:ea typeface="Barlow Bold"/>
                <a:cs typeface="Barlow Bold"/>
                <a:sym typeface="Barlow Bold"/>
              </a:rPr>
              <a:t>Supply Chain </a:t>
            </a:r>
          </a:p>
          <a:p>
            <a:pPr marL="0" lvl="0" indent="0" algn="ctr">
              <a:lnSpc>
                <a:spcPts val="2376"/>
              </a:lnSpc>
            </a:pPr>
            <a:r>
              <a:rPr lang="en-US" sz="2200">
                <a:solidFill>
                  <a:srgbClr val="112D4E"/>
                </a:solidFill>
                <a:latin typeface="Barlow Bold"/>
                <a:ea typeface="Barlow Bold"/>
                <a:cs typeface="Barlow Bold"/>
                <a:sym typeface="Barlow Bold"/>
              </a:rPr>
              <a:t>Management</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TotalTime>
  <Words>871</Words>
  <Application>Microsoft Office PowerPoint</Application>
  <PresentationFormat>Custom</PresentationFormat>
  <Paragraphs>173</Paragraphs>
  <Slides>21</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21</vt:i4>
      </vt:variant>
    </vt:vector>
  </HeadingPairs>
  <TitlesOfParts>
    <vt:vector size="29" baseType="lpstr">
      <vt:lpstr>Barlow Bold</vt:lpstr>
      <vt:lpstr>Clear Sans Bold</vt:lpstr>
      <vt:lpstr>Clear Sans</vt:lpstr>
      <vt:lpstr>Barlow</vt:lpstr>
      <vt:lpstr>Poppins Semi-Bold</vt: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P.12 MPLEMENTASI E-bUSINESS TECHNOLOGY</dc:title>
  <cp:lastModifiedBy>Hp</cp:lastModifiedBy>
  <cp:revision>4</cp:revision>
  <dcterms:created xsi:type="dcterms:W3CDTF">2006-08-16T00:00:00Z</dcterms:created>
  <dcterms:modified xsi:type="dcterms:W3CDTF">2024-12-05T06:28:10Z</dcterms:modified>
  <dc:identifier>DAGNV2C8NtE</dc:identifier>
</cp:coreProperties>
</file>