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298" r:id="rId3"/>
    <p:sldId id="300" r:id="rId4"/>
    <p:sldId id="275" r:id="rId5"/>
    <p:sldId id="271" r:id="rId6"/>
    <p:sldId id="272" r:id="rId7"/>
    <p:sldId id="273" r:id="rId8"/>
    <p:sldId id="270" r:id="rId9"/>
    <p:sldId id="287" r:id="rId10"/>
    <p:sldId id="259" r:id="rId11"/>
    <p:sldId id="264" r:id="rId12"/>
    <p:sldId id="268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81" r:id="rId23"/>
    <p:sldId id="283" r:id="rId24"/>
    <p:sldId id="284" r:id="rId25"/>
    <p:sldId id="285" r:id="rId26"/>
    <p:sldId id="286" r:id="rId27"/>
    <p:sldId id="267" r:id="rId28"/>
    <p:sldId id="266" r:id="rId29"/>
    <p:sldId id="261" r:id="rId30"/>
    <p:sldId id="262" r:id="rId31"/>
    <p:sldId id="269" r:id="rId32"/>
    <p:sldId id="257" r:id="rId33"/>
    <p:sldId id="258" r:id="rId34"/>
    <p:sldId id="274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89FB-1663-4A97-862B-91F38502D39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75842-62F6-4498-B176-B2927F968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63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3645F-E2F9-457F-BCC2-3199DDAA45E9}" type="datetimeFigureOut">
              <a:rPr lang="en-US" smtClean="0"/>
              <a:pPr/>
              <a:t>3/2/2017</a:t>
            </a:fld>
            <a:endParaRPr lang="en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22FF-6EDA-4D2D-BB1C-4303E6231D72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407171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22FF-6EDA-4D2D-BB1C-4303E6231D72}" type="slidenum">
              <a:rPr lang="en-MY" smtClean="0"/>
              <a:pPr/>
              <a:t>12</a:t>
            </a:fld>
            <a:endParaRPr lang="en-MY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9FEF-A043-4E7C-BDCE-27850E89A609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1600-57F6-467C-81BA-88E89B09C254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E5-3367-4628-AC78-9A8BA86E774E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EB50-3342-4DB9-8E6E-FA2373C9F570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AAB8-0C20-41BE-9DA9-E62C8D08F3D7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AA13-9812-4A2C-AAD8-184F2F49E36B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75B-6EE5-4CAF-AC79-0CF55BFD2D1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276B-578A-45DE-860C-42683B943A30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5A9A-A6EB-408C-9048-FBD5B4DE03AA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46B1-B7D5-4690-BEED-678BBDC94878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DC5-B807-4BC0-AA32-2003A50AB0B1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3CD1-0D49-4825-898F-87508F9DBF7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lapl.html" TargetMode="External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0.gif"/><Relationship Id="rId7" Type="http://schemas.openxmlformats.org/officeDocument/2006/relationships/image" Target="../media/image74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</a:t>
            </a:fld>
            <a:endParaRPr lang="en-MY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28596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 Schrodinger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3306" y="2500306"/>
            <a:ext cx="1414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Halim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Ringkasan Persamaan Schrodinger</a:t>
            </a:r>
            <a:endParaRPr lang="en-MY" sz="3600" dirty="0"/>
          </a:p>
        </p:txBody>
      </p:sp>
      <p:pic>
        <p:nvPicPr>
          <p:cNvPr id="1026" name="Picture 2" descr="D:\Backup c\my document\Files Akademik\Files Bahan Kuliah\Fisika Kuantum\Schrodinger equation_files\sch1.gif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714348" y="1428736"/>
            <a:ext cx="8143932" cy="435771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F44-FD0C-43C1-885B-D6E3B385D82C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10</a:t>
            </a:fld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11</a:t>
            </a:fld>
            <a:endParaRPr lang="en-MY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Analogi Persamaan Schrodinger</a:t>
            </a:r>
            <a:endParaRPr lang="en-MY" sz="2400" dirty="0"/>
          </a:p>
        </p:txBody>
      </p:sp>
      <p:sp>
        <p:nvSpPr>
          <p:cNvPr id="6" name="Rectangle 5"/>
          <p:cNvSpPr/>
          <p:nvPr/>
        </p:nvSpPr>
        <p:spPr>
          <a:xfrm>
            <a:off x="714348" y="1071546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Persamaan Schrodinger dan persamaan-persamaan yang lain</a:t>
            </a:r>
            <a:r>
              <a:rPr lang="en-MY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MY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Backup c\my document\Files Akademik\Files Bahan Kuliah\Fisika Kuantum\Varieties of Wave Equations_files\wav1.gif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85786" y="1571612"/>
            <a:ext cx="2143140" cy="78581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28992" y="178592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Persamaan gelombang plat yang bergetar</a:t>
            </a:r>
            <a:endParaRPr lang="en-MY" dirty="0"/>
          </a:p>
        </p:txBody>
      </p:sp>
      <p:pic>
        <p:nvPicPr>
          <p:cNvPr id="1028" name="Picture 4" descr="D:\Backup c\my document\Files Akademik\Files Bahan Kuliah\Fisika Kuantum\Varieties of Wave Equations_files\wav2.gif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928662" y="2428868"/>
            <a:ext cx="2143140" cy="71438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00430" y="257174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Persamaan gelombang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elektromagnetik</a:t>
            </a:r>
            <a:endParaRPr lang="en-MY" dirty="0"/>
          </a:p>
        </p:txBody>
      </p:sp>
      <p:pic>
        <p:nvPicPr>
          <p:cNvPr id="7170" name="Picture 2" descr="D:\Backup c\my document\Files Akademik\Files Bahan Kuliah\Fisika Kuantum\Quantum mechanics postulates_files\seq1.gif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785786" y="3429000"/>
            <a:ext cx="3457575" cy="7143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357686" y="35004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dirty="0" smtClean="0">
                <a:solidFill>
                  <a:schemeClr val="accent1">
                    <a:lumMod val="75000"/>
                  </a:schemeClr>
                </a:solidFill>
              </a:rPr>
              <a:t>Time dependent Schrodinger equation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2" name="Picture 4" descr="D:\Backup c\my document\Files Akademik\Files Bahan Kuliah\Fisika Kuantum\Schrodinger equation in three dimensions_files\s3d1.gif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785786" y="4214818"/>
            <a:ext cx="4286280" cy="78581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214942" y="435769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3-D time independent Schrodinger equation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4" name="Picture 6" descr="D:\Backup c\my document\Files Akademik\Files Bahan Kuliah\Fisika Kuantum\Schrodinger equation in three dimensions_files\s3d3.gif"/>
          <p:cNvPicPr>
            <a:picLocks noChangeAspect="1" noChangeArrowheads="1"/>
          </p:cNvPicPr>
          <p:nvPr/>
        </p:nvPicPr>
        <p:blipFill>
          <a:blip r:embed="rId6">
            <a:lum bright="-30000"/>
          </a:blip>
          <a:srcRect/>
          <a:stretch>
            <a:fillRect/>
          </a:stretch>
        </p:blipFill>
        <p:spPr bwMode="auto">
          <a:xfrm>
            <a:off x="857224" y="5214950"/>
            <a:ext cx="3429024" cy="71438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714876" y="535782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chemeClr val="accent1">
                    <a:lumMod val="75000"/>
                  </a:schemeClr>
                </a:solidFill>
              </a:rPr>
              <a:t>Persamaan Schrodinger tiga dimensi tak bergantung waktu dalam bentuk operator </a:t>
            </a:r>
            <a:r>
              <a:rPr lang="en-MY" dirty="0" err="1" smtClean="0">
                <a:solidFill>
                  <a:schemeClr val="accent1">
                    <a:lumMod val="75000"/>
                  </a:schemeClr>
                </a:solidFill>
              </a:rPr>
              <a:t>Laplacian</a:t>
            </a:r>
            <a:r>
              <a:rPr lang="en-MY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276B-578A-45DE-860C-42683B943A30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12</a:t>
            </a:fld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85786" y="428604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/>
              <a:t>Persamaan Gelombang Umum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714348" y="107154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Buktikan </a:t>
            </a:r>
            <a:r>
              <a:rPr lang="en-US" dirty="0" err="1" smtClean="0">
                <a:solidFill>
                  <a:srgbClr val="C00000"/>
                </a:solidFill>
              </a:rPr>
              <a:t>bahwa</a:t>
            </a:r>
            <a:r>
              <a:rPr lang="en-US" dirty="0" smtClean="0">
                <a:solidFill>
                  <a:srgbClr val="C00000"/>
                </a:solidFill>
              </a:rPr>
              <a:t> persamaan berikut adalah </a:t>
            </a:r>
            <a:r>
              <a:rPr lang="en-US" dirty="0" err="1" smtClean="0">
                <a:solidFill>
                  <a:srgbClr val="C00000"/>
                </a:solidFill>
              </a:rPr>
              <a:t>solusi</a:t>
            </a:r>
            <a:r>
              <a:rPr lang="en-US" dirty="0" smtClean="0">
                <a:solidFill>
                  <a:srgbClr val="C00000"/>
                </a:solidFill>
              </a:rPr>
              <a:t> dari suatu persamaan gelombang: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71612"/>
            <a:ext cx="1928826" cy="571504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678" y="157161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derivative of an exponential function </a:t>
            </a:r>
            <a:r>
              <a:rPr lang="en-US" dirty="0" err="1" smtClean="0">
                <a:solidFill>
                  <a:srgbClr val="C00000"/>
                </a:solidFill>
              </a:rPr>
              <a:t>e</a:t>
            </a:r>
            <a:r>
              <a:rPr lang="en-US" baseline="30000" dirty="0" err="1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is: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500174"/>
            <a:ext cx="2000264" cy="714380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496"/>
            <a:ext cx="1357322" cy="642942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348" y="235743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partial derivative of y with respect to x (which means t is treated as a constant):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4612" y="285749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And the second partial derivative is: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5786" y="378619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Since i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=-1. The partial derivative of y with respect to t (now holding x constant) is: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86256"/>
            <a:ext cx="1500198" cy="714380"/>
          </a:xfrm>
          <a:prstGeom prst="rect">
            <a:avLst/>
          </a:prstGeom>
          <a:noFill/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86050" y="428625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And the second partial derivative is: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214818"/>
            <a:ext cx="2714644" cy="857256"/>
          </a:xfrm>
          <a:prstGeom prst="rect">
            <a:avLst/>
          </a:prstGeom>
          <a:noFill/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71736" y="557214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Combining these result gives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5286388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2786058"/>
            <a:ext cx="29860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13</a:t>
            </a:fld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867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14</a:t>
            </a:fld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15</a:t>
            </a:fld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16</a:t>
            </a:fld>
            <a:endParaRPr lang="en-M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17</a:t>
            </a:fld>
            <a:endParaRPr lang="en-M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295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74295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18</a:t>
            </a:fld>
            <a:endParaRPr lang="en-M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438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43248"/>
            <a:ext cx="75009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19</a:t>
            </a:fld>
            <a:endParaRPr lang="en-M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Schrodinger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</a:t>
            </a:fld>
            <a:endParaRPr lang="en-M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20</a:t>
            </a:fld>
            <a:endParaRPr lang="en-M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21</a:t>
            </a:fld>
            <a:endParaRPr lang="en-M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22</a:t>
            </a:fld>
            <a:endParaRPr lang="en-MY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 Gelombang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Umum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2428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23</a:t>
            </a:fld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0724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35716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 Gelombang Umum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24</a:t>
            </a:fld>
            <a:endParaRPr lang="en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1429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 Schrodinger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2857520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25</a:t>
            </a:fld>
            <a:endParaRPr lang="en-M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472" y="42860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 Schrodinger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26</a:t>
            </a:fld>
            <a:endParaRPr lang="en-MY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42860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err="1" smtClean="0"/>
              <a:t>Metode</a:t>
            </a:r>
            <a:r>
              <a:rPr lang="en-US" sz="3200" dirty="0" smtClean="0"/>
              <a:t> 1:Persamaan Schrodinger</a:t>
            </a:r>
            <a:endParaRPr lang="en-MY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27</a:t>
            </a:fld>
            <a:endParaRPr lang="en-MY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28604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1-D Schrodinger Equation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The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time-independent Schrodinger equation is useful for finding energy values for a one dimensional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This equation is useful for the particle in a box problem which yields: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To evaluate barrier penetration, the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wavefunction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inside a barrier is calculated to be of form: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The quantum harmonic oscillator in one dimension yields: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Thi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is the ground state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wavefunction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, where y is the displacement from equilibrium</a:t>
            </a:r>
          </a:p>
        </p:txBody>
      </p:sp>
      <p:pic>
        <p:nvPicPr>
          <p:cNvPr id="1027" name="Picture 3" descr="D:\Backup c\my document\Files Akademik\Files Bahan Kuliah\Fisika Kuantum\Time Dependent Schrodinger Equantion_files\scheq_files\pbox4.gif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2786050" y="2500306"/>
            <a:ext cx="2643206" cy="642942"/>
          </a:xfrm>
          <a:prstGeom prst="rect">
            <a:avLst/>
          </a:prstGeom>
          <a:noFill/>
        </p:spPr>
      </p:pic>
      <p:pic>
        <p:nvPicPr>
          <p:cNvPr id="1028" name="Picture 4" descr="D:\Backup c\my document\Files Akademik\Files Bahan Kuliah\Fisika Kuantum\Time Dependent Schrodinger Equantion_files\scheq_files\barwf2.gif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2714612" y="3571876"/>
            <a:ext cx="2786082" cy="714380"/>
          </a:xfrm>
          <a:prstGeom prst="rect">
            <a:avLst/>
          </a:prstGeom>
          <a:noFill/>
        </p:spPr>
      </p:pic>
      <p:pic>
        <p:nvPicPr>
          <p:cNvPr id="1029" name="Picture 5" descr="D:\Backup c\my document\Files Akademik\Files Bahan Kuliah\Fisika Kuantum\Time Dependent Schrodinger Equantion_files\scheq_files\hoscgnd.gif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3000364" y="4643446"/>
            <a:ext cx="2000264" cy="714380"/>
          </a:xfrm>
          <a:prstGeom prst="rect">
            <a:avLst/>
          </a:prstGeom>
          <a:noFill/>
        </p:spPr>
      </p:pic>
      <p:pic>
        <p:nvPicPr>
          <p:cNvPr id="1031" name="Picture 7" descr="D:\Backup c\my document\Files Akademik\Files Bahan Kuliah\Fisika Kuantum\Time Dependent Schrodinger Equantion_files\scheq_files\seq13.gif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2643174" y="1357298"/>
            <a:ext cx="28670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28</a:t>
            </a:fld>
            <a:endParaRPr lang="en-MY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Persamaan Schrodinger dalam koordinat Bola</a:t>
            </a:r>
            <a:endParaRPr lang="en-MY" sz="2800" dirty="0"/>
          </a:p>
        </p:txBody>
      </p:sp>
      <p:pic>
        <p:nvPicPr>
          <p:cNvPr id="22530" name="Picture 2" descr="D:\Backup c\my document\Files Akademik\Files Bahan Kuliah\Fisika Kuantum\Schrodinger equation in three dimensions_files\s3d4.gif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1785918" y="2857496"/>
            <a:ext cx="5429288" cy="785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4348" y="1142984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 smtClean="0">
                <a:solidFill>
                  <a:srgbClr val="C00000"/>
                </a:solidFill>
              </a:rPr>
              <a:t>If the potential of the physical system to be examined is spherically symmetric, then the Schrodinger equation in spherical polar coordinates can be used to advantage. For a three-dimensional problem, the </a:t>
            </a:r>
            <a:r>
              <a:rPr lang="en-MY" sz="2000" dirty="0" err="1" smtClean="0">
                <a:solidFill>
                  <a:srgbClr val="C00000"/>
                </a:solidFill>
                <a:hlinkClick r:id="rId3"/>
              </a:rPr>
              <a:t>Laplacian</a:t>
            </a:r>
            <a:r>
              <a:rPr lang="en-MY" sz="2000" dirty="0" smtClean="0">
                <a:solidFill>
                  <a:srgbClr val="C00000"/>
                </a:solidFill>
              </a:rPr>
              <a:t> in spherical polar coordinates is used to express the Schrodinger equation in the condensed form</a:t>
            </a:r>
            <a:endParaRPr lang="en-MY" sz="2000" dirty="0">
              <a:solidFill>
                <a:srgbClr val="C00000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814393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28662" y="5429264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is the form best suited for the study of the hydrogen atom</a:t>
            </a:r>
            <a:r>
              <a:rPr lang="en-MY" dirty="0" smtClean="0"/>
              <a:t>. 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29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285852" y="42860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>
                <a:solidFill>
                  <a:schemeClr val="tx2"/>
                </a:solidFill>
              </a:rPr>
              <a:t>Contoh (1): Free-Particle Wave Function</a:t>
            </a:r>
            <a:endParaRPr lang="en-MY" sz="2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107154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For a free particle  U(</a:t>
            </a:r>
            <a:r>
              <a:rPr lang="en-MY" dirty="0" err="1" smtClean="0">
                <a:solidFill>
                  <a:srgbClr val="C00000"/>
                </a:solidFill>
              </a:rPr>
              <a:t>x,t</a:t>
            </a:r>
            <a:r>
              <a:rPr lang="en-MY" dirty="0" smtClean="0">
                <a:solidFill>
                  <a:srgbClr val="C00000"/>
                </a:solidFill>
              </a:rPr>
              <a:t>) = 0, the time-dependent Schrodinger equation takes the form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8436" name="Picture 4" descr="D:\Backup c\my document\Files Akademik\Files Bahan Kuliah\Fisika Kuantum\Time Dependent Schrodinger Equantion_files\scheq_files\seq4.gif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3071802" y="1785926"/>
            <a:ext cx="3357586" cy="78581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00100" y="278605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and given the dependence upon both position and time, we try a </a:t>
            </a:r>
            <a:r>
              <a:rPr lang="en-MY" dirty="0" err="1" smtClean="0">
                <a:solidFill>
                  <a:srgbClr val="C00000"/>
                </a:solidFill>
              </a:rPr>
              <a:t>wavefunction</a:t>
            </a:r>
            <a:r>
              <a:rPr lang="en-MY" dirty="0" smtClean="0">
                <a:solidFill>
                  <a:srgbClr val="C00000"/>
                </a:solidFill>
              </a:rPr>
              <a:t> of the form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8438" name="Picture 6" descr="D:\Backup c\my document\Files Akademik\Files Bahan Kuliah\Fisika Kuantum\Time Dependent Schrodinger Equantion_files\scheq_files\seq5.gif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214810" y="3286124"/>
            <a:ext cx="1714512" cy="50006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28662" y="385762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Presuming that the </a:t>
            </a:r>
            <a:r>
              <a:rPr lang="en-MY" dirty="0" err="1" smtClean="0">
                <a:solidFill>
                  <a:srgbClr val="C00000"/>
                </a:solidFill>
              </a:rPr>
              <a:t>wavefunction</a:t>
            </a:r>
            <a:r>
              <a:rPr lang="en-MY" dirty="0" smtClean="0">
                <a:solidFill>
                  <a:srgbClr val="C00000"/>
                </a:solidFill>
              </a:rPr>
              <a:t> represents a state of definite energy E, the equation can be separated by the requirement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8440" name="Picture 8" descr="D:\Backup c\my document\Files Akademik\Files Bahan Kuliah\Fisika Kuantum\Time Dependent Schrodinger Equantion_files\scheq_files\seq6.gif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3428992" y="4786322"/>
            <a:ext cx="3357586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cap="none" dirty="0" err="1" smtClean="0">
                <a:solidFill>
                  <a:srgbClr val="C00000"/>
                </a:solidFill>
              </a:rPr>
              <a:t>Persamaan</a:t>
            </a:r>
            <a:r>
              <a:rPr lang="en-US" sz="3200" cap="none" dirty="0" smtClean="0">
                <a:solidFill>
                  <a:srgbClr val="C00000"/>
                </a:solidFill>
              </a:rPr>
              <a:t>  Schrodinger</a:t>
            </a:r>
            <a:endParaRPr lang="en-US" sz="3200" cap="none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8382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dinamik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mekanika</a:t>
            </a:r>
            <a:r>
              <a:rPr lang="en-US" sz="2000" dirty="0" smtClean="0"/>
              <a:t> </a:t>
            </a:r>
            <a:r>
              <a:rPr lang="en-US" sz="2000" dirty="0" err="1" smtClean="0"/>
              <a:t>klasik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operator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mekanika</a:t>
            </a:r>
            <a:r>
              <a:rPr lang="en-US" sz="2000" dirty="0" smtClean="0"/>
              <a:t> </a:t>
            </a:r>
            <a:r>
              <a:rPr lang="en-US" sz="2000" dirty="0" err="1" smtClean="0"/>
              <a:t>kuantum</a:t>
            </a:r>
            <a:endParaRPr lang="en-US" sz="20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8600" y="838200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6F973CD1-0D49-4825-898F-87508F9DBF79}" type="slidenum">
              <a:rPr lang="en-MY" smtClean="0"/>
              <a:pPr/>
              <a:t>30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285852" y="42860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>
                <a:solidFill>
                  <a:schemeClr val="tx2"/>
                </a:solidFill>
              </a:rPr>
              <a:t>Contoh (1): Free-Particle Wave Function</a:t>
            </a:r>
            <a:r>
              <a:rPr lang="en-MY" sz="1600" b="1" dirty="0" smtClean="0">
                <a:solidFill>
                  <a:schemeClr val="tx2"/>
                </a:solidFill>
              </a:rPr>
              <a:t>…..lanjutan</a:t>
            </a:r>
            <a:endParaRPr lang="en-MY" sz="1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107154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Solutions separately for the position and time equations and taking the indicated derivatives: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9458" name="Picture 2" descr="D:\Backup c\my document\Files Akademik\Files Bahan Kuliah\Fisika Kuantum\Time Dependent Schrodinger Equantion_files\scheq_files\seq7.gif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1142976" y="1785926"/>
            <a:ext cx="1500198" cy="19288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472" y="3714752"/>
            <a:ext cx="383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Treating the system as a particle where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9460" name="Picture 4" descr="D:\Backup c\my document\Files Akademik\Files Bahan Kuliah\Fisika Kuantum\Time Dependent Schrodinger Equantion_files\scheq_files\seq7b.gif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214414" y="4143380"/>
            <a:ext cx="2500330" cy="71438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2910" y="485776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Now using the De Broglie relationship </a:t>
            </a:r>
          </a:p>
          <a:p>
            <a:r>
              <a:rPr lang="en-MY" dirty="0" smtClean="0">
                <a:solidFill>
                  <a:srgbClr val="C00000"/>
                </a:solidFill>
              </a:rPr>
              <a:t>and the wave relationship</a:t>
            </a:r>
            <a:r>
              <a:rPr lang="en-MY" dirty="0" smtClean="0"/>
              <a:t>:</a:t>
            </a:r>
            <a:endParaRPr lang="en-MY" dirty="0"/>
          </a:p>
        </p:txBody>
      </p:sp>
      <p:pic>
        <p:nvPicPr>
          <p:cNvPr id="19462" name="Picture 6" descr="D:\Backup c\my document\Files Akademik\Files Bahan Kuliah\Fisika Kuantum\Time Dependent Schrodinger Equantion_files\scheq_files\seq7c.gif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1428728" y="5429264"/>
            <a:ext cx="1857388" cy="714380"/>
          </a:xfrm>
          <a:prstGeom prst="rect">
            <a:avLst/>
          </a:prstGeom>
          <a:noFill/>
        </p:spPr>
      </p:pic>
      <p:pic>
        <p:nvPicPr>
          <p:cNvPr id="19464" name="Picture 8" descr="D:\Backup c\my document\Files Akademik\Files Bahan Kuliah\Fisika Kuantum\Time Dependent Schrodinger Equantion_files\scheq_files\seq8.gif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5429256" y="1643050"/>
            <a:ext cx="1357322" cy="92869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86116" y="257174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Treating the system as a wave packet, or photon-like entity where the Planck hypothesis gives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9466" name="Picture 10" descr="D:\Backup c\my document\Files Akademik\Files Bahan Kuliah\Fisika Kuantum\Time Dependent Schrodinger Equantion_files\scheq_files\seq8b.gif"/>
          <p:cNvPicPr>
            <a:picLocks noChangeAspect="1" noChangeArrowheads="1"/>
          </p:cNvPicPr>
          <p:nvPr/>
        </p:nvPicPr>
        <p:blipFill>
          <a:blip r:embed="rId6">
            <a:lum bright="-30000"/>
          </a:blip>
          <a:srcRect/>
          <a:stretch>
            <a:fillRect/>
          </a:stretch>
        </p:blipFill>
        <p:spPr bwMode="auto">
          <a:xfrm>
            <a:off x="5643570" y="3214686"/>
            <a:ext cx="1000132" cy="35719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000628" y="3571876"/>
            <a:ext cx="3098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we can evaluate the constant b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9468" name="Picture 12" descr="D:\Backup c\my document\Files Akademik\Files Bahan Kuliah\Fisika Kuantum\Time Dependent Schrodinger Equantion_files\scheq_files\seq8c.gif"/>
          <p:cNvPicPr>
            <a:picLocks noChangeAspect="1" noChangeArrowheads="1"/>
          </p:cNvPicPr>
          <p:nvPr/>
        </p:nvPicPr>
        <p:blipFill>
          <a:blip r:embed="rId7">
            <a:lum bright="-30000"/>
          </a:blip>
          <a:srcRect/>
          <a:stretch>
            <a:fillRect/>
          </a:stretch>
        </p:blipFill>
        <p:spPr bwMode="auto">
          <a:xfrm>
            <a:off x="5786446" y="3929066"/>
            <a:ext cx="1000132" cy="42862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000628" y="4429132"/>
            <a:ext cx="3237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This gives a plane wave solution: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8" name="Picture 2" descr="D:\Backup c\my document\Files Akademik\Files Bahan Kuliah\Fisika Kuantum\Time Dependent Schrodinger Equantion_files\scheq_files\seq9.gif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5214942" y="5072074"/>
            <a:ext cx="3000396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31</a:t>
            </a:fld>
            <a:endParaRPr lang="en-MY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>
                <a:solidFill>
                  <a:schemeClr val="tx2"/>
                </a:solidFill>
              </a:rPr>
              <a:t>Contoh (1): Free-Particle Wave Function</a:t>
            </a:r>
            <a:r>
              <a:rPr lang="en-MY" sz="1600" b="1" dirty="0" smtClean="0">
                <a:solidFill>
                  <a:schemeClr val="tx2"/>
                </a:solidFill>
              </a:rPr>
              <a:t>…..lanjutan</a:t>
            </a:r>
            <a:endParaRPr lang="en-MY" sz="1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85723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The general free-particle </a:t>
            </a:r>
            <a:r>
              <a:rPr lang="en-MY" dirty="0" err="1" smtClean="0"/>
              <a:t>wavefunction</a:t>
            </a:r>
            <a:r>
              <a:rPr lang="en-MY" dirty="0" smtClean="0"/>
              <a:t> is of the form</a:t>
            </a:r>
            <a:endParaRPr lang="en-MY" dirty="0"/>
          </a:p>
        </p:txBody>
      </p:sp>
      <p:pic>
        <p:nvPicPr>
          <p:cNvPr id="23554" name="Picture 2" descr="D:\Backup c\my document\Files Akademik\Files Bahan Kuliah\Fisika Kuantum\Time Dependent Schrodinger Equantion_files\scheq_files\seq9.gif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2500298" y="1428736"/>
            <a:ext cx="3500462" cy="78581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1538" y="235743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which as a complex function can be expanded in the form</a:t>
            </a:r>
            <a:endParaRPr lang="en-MY" dirty="0"/>
          </a:p>
        </p:txBody>
      </p:sp>
      <p:pic>
        <p:nvPicPr>
          <p:cNvPr id="23556" name="Picture 4" descr="D:\Backup c\my document\Files Akademik\Files Bahan Kuliah\Fisika Kuantum\Time Dependent Schrodinger Equantion_files\scheq_files\seq11.gif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2571736" y="2928934"/>
            <a:ext cx="4143404" cy="50006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42976" y="371475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Either the real or imaginary part of this function could be appropriate for a given application. In general, one is interested in particles which are free within some kind of boundary, but have boundary conditions set by some kind of potential. The particle in a box problem is the simplest example</a:t>
            </a:r>
            <a:endParaRPr lang="en-MY" dirty="0"/>
          </a:p>
        </p:txBody>
      </p:sp>
      <p:sp>
        <p:nvSpPr>
          <p:cNvPr id="11" name="Rectangle 10"/>
          <p:cNvSpPr/>
          <p:nvPr/>
        </p:nvSpPr>
        <p:spPr>
          <a:xfrm>
            <a:off x="1000100" y="500063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The free particle </a:t>
            </a:r>
            <a:r>
              <a:rPr lang="en-MY" dirty="0" err="1" smtClean="0"/>
              <a:t>wavefunction</a:t>
            </a:r>
            <a:r>
              <a:rPr lang="en-MY" dirty="0" smtClean="0"/>
              <a:t> is associated with a precisely known momentum:</a:t>
            </a:r>
            <a:endParaRPr lang="en-MY" dirty="0"/>
          </a:p>
        </p:txBody>
      </p:sp>
      <p:pic>
        <p:nvPicPr>
          <p:cNvPr id="23558" name="Picture 6" descr="D:\Backup c\my document\Files Akademik\Files Bahan Kuliah\Fisika Kuantum\Time Dependent Schrodinger Equantion_files\scheq_files\seq12.gif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3214678" y="5572140"/>
            <a:ext cx="221457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D84-D747-4D8E-B19D-15862E1E3382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32</a:t>
            </a:fld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85786" y="428604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/>
              <a:t>Contoh (2): Quantum Harmonic Oscillator</a:t>
            </a:r>
            <a:endParaRPr lang="en-MY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071546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Schrodinger equation for a harmonic oscillator may be obtained by using the classical spring potential.</a:t>
            </a:r>
            <a:r>
              <a:rPr kumimoji="0" 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D:\Backup c\my document\Files Akademik\Files Bahan Kuliah\Fisika Kuantum\Quantum Harmonic Oscillator SE_files\hosc2_files\hosc1.gif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3143240" y="2214554"/>
            <a:ext cx="5214974" cy="1285884"/>
          </a:xfrm>
          <a:prstGeom prst="rect">
            <a:avLst/>
          </a:prstGeom>
          <a:noFill/>
        </p:spPr>
      </p:pic>
      <p:pic>
        <p:nvPicPr>
          <p:cNvPr id="3075" name="Picture 3" descr="D:\Backup c\my document\Files Akademik\Files Bahan Kuliah\Fisika Kuantum\Quantum Harmonic Oscillator SE_files\hosc2_files\hosc2.gif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2714612" y="5072074"/>
            <a:ext cx="3857652" cy="8572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43042" y="4500570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Schrodinger equation with this form of potential is : </a:t>
            </a:r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28802"/>
            <a:ext cx="19526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D211-64DC-4A46-BF06-E8BCEE7642CB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33</a:t>
            </a:fld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85786" y="107154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Since the derivative of the wave function must give back the square of x plus a constant times the original function, the following form is suggested:</a:t>
            </a:r>
            <a:endParaRPr lang="en-MY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428604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/>
              <a:t>Contoh (2): Quantum Harmonic Oscillator</a:t>
            </a:r>
            <a:r>
              <a:rPr lang="en-MY" b="1" dirty="0" smtClean="0"/>
              <a:t>…Lanjutan</a:t>
            </a:r>
            <a:endParaRPr lang="en-MY" dirty="0"/>
          </a:p>
        </p:txBody>
      </p:sp>
      <p:pic>
        <p:nvPicPr>
          <p:cNvPr id="1026" name="Picture 2" descr="D:\Backup c\my document\Files Akademik\Files Bahan Kuliah\Fisika Kuantum\Quantum Harmonic Oscillator SE_files\hosc2_files\hosc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2214578" cy="5715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64318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Note that this form (a Gaussian function) satisfies the requirement of going to zero at infinity, making it possible to normalize the wave function.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342900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C00000"/>
                </a:solidFill>
              </a:rPr>
              <a:t>Substituting this function into the Schrodinger equation and fitting the boundary conditions leads to the ground state energy for the quantum harmonic oscillator: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028" name="Picture 4" descr="D:\Backup c\my document\Files Akademik\Files Bahan Kuliah\Fisika Kuantum\Quantum Harmonic Oscillator SE_files\hosc2_files\hosc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429132"/>
            <a:ext cx="135732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askerville Old Face" pitchFamily="18" charset="0"/>
              </a:rPr>
              <a:t>Illustrasi</a:t>
            </a:r>
            <a:r>
              <a:rPr lang="en-US" dirty="0" smtClean="0">
                <a:latin typeface="Baskerville Old Face" pitchFamily="18" charset="0"/>
              </a:rPr>
              <a:t> Fungsi Gelombang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sz="3100" dirty="0" smtClean="0">
                <a:latin typeface="Baskerville Old Face" pitchFamily="18" charset="0"/>
              </a:rPr>
              <a:t>(untuk elektron dalam atom H)</a:t>
            </a:r>
            <a:endParaRPr lang="en-US" sz="3100" dirty="0">
              <a:latin typeface="Baskerville Old Face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34</a:t>
            </a:fld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66000" contrast="78000"/>
          </a:blip>
          <a:srcRect/>
          <a:stretch>
            <a:fillRect/>
          </a:stretch>
        </p:blipFill>
        <p:spPr bwMode="auto">
          <a:xfrm>
            <a:off x="1571604" y="2000240"/>
            <a:ext cx="6143668" cy="40719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E0B4-1CF5-49E3-8535-C43884113A96}" type="datetime3">
              <a:rPr lang="en-US" smtClean="0"/>
              <a:pPr/>
              <a:t>2 March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3F5-38ED-4D4C-8EDF-9368C58CBDF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2667000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END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4</a:t>
            </a:fld>
            <a:endParaRPr lang="en-MY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1472" y="50004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Analogi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 Schrodinger</a:t>
            </a: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42000" contrast="100000"/>
          </a:blip>
          <a:srcRect/>
          <a:stretch>
            <a:fillRect/>
          </a:stretch>
        </p:blipFill>
        <p:spPr bwMode="auto">
          <a:xfrm>
            <a:off x="1643042" y="2000240"/>
            <a:ext cx="21431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36000" contrast="100000"/>
          </a:blip>
          <a:srcRect/>
          <a:stretch>
            <a:fillRect/>
          </a:stretch>
        </p:blipFill>
        <p:spPr bwMode="auto">
          <a:xfrm>
            <a:off x="1643042" y="3571876"/>
            <a:ext cx="228601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36000" contrast="84000"/>
          </a:blip>
          <a:srcRect/>
          <a:stretch>
            <a:fillRect/>
          </a:stretch>
        </p:blipFill>
        <p:spPr bwMode="auto">
          <a:xfrm>
            <a:off x="1571604" y="5214950"/>
            <a:ext cx="3419475" cy="8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28662" y="1428736"/>
            <a:ext cx="3404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Gelombang </a:t>
            </a:r>
            <a:r>
              <a:rPr lang="en-US" sz="2400" i="1" dirty="0" smtClean="0"/>
              <a:t>string </a:t>
            </a:r>
            <a:r>
              <a:rPr lang="en-US" sz="2400" dirty="0" smtClean="0"/>
              <a:t>(dawai)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857364"/>
            <a:ext cx="3467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928662" y="2928934"/>
            <a:ext cx="3813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Gelombang </a:t>
            </a:r>
            <a:r>
              <a:rPr lang="en-US" sz="2400" dirty="0" err="1" smtClean="0"/>
              <a:t>elektromagnetik</a:t>
            </a:r>
            <a:endParaRPr 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143248"/>
            <a:ext cx="39290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857224" y="464344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Persamaan gelombang Erwin </a:t>
            </a:r>
            <a:r>
              <a:rPr lang="en-US" sz="2400" dirty="0" err="1" smtClean="0"/>
              <a:t>Shrodinger</a:t>
            </a:r>
            <a:r>
              <a:rPr lang="en-US" sz="2400" dirty="0" smtClean="0"/>
              <a:t> (1926)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214950"/>
            <a:ext cx="1214446" cy="10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5</a:t>
            </a:fld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Setiap sistem </a:t>
            </a:r>
            <a:r>
              <a:rPr lang="en-US" dirty="0" err="1" smtClean="0"/>
              <a:t>fisis</a:t>
            </a:r>
            <a:r>
              <a:rPr lang="en-US" dirty="0" smtClean="0"/>
              <a:t> yang dibicarakan dalam kuantum dapat </a:t>
            </a:r>
            <a:r>
              <a:rPr lang="en-US" dirty="0" err="1" smtClean="0"/>
              <a:t>berprilaku</a:t>
            </a:r>
            <a:r>
              <a:rPr lang="en-US" dirty="0" smtClean="0"/>
              <a:t> seperti gelombang dan partikel.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Ciri khas partikel memiliki momentum: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714744" y="2000240"/>
            <a:ext cx="1285884" cy="64294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78605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Ciri khas gelombang memiliki panjang gelombang: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786182" y="3286124"/>
            <a:ext cx="857256" cy="57150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400050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Dengan fungsi gelombang: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71868" y="4572008"/>
            <a:ext cx="2071702" cy="500066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535782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sz="2000" dirty="0" smtClean="0"/>
              <a:t>Lambang </a:t>
            </a:r>
            <a:r>
              <a:rPr lang="en-US" sz="2000" dirty="0" smtClean="0">
                <a:sym typeface="Symbol"/>
              </a:rPr>
              <a:t> dinyatakan dengan f</a:t>
            </a:r>
            <a:r>
              <a:rPr lang="en-US" sz="2000" dirty="0" smtClean="0"/>
              <a:t>ungsi gelombang , yang menggambar </a:t>
            </a:r>
            <a:r>
              <a:rPr lang="en-US" sz="2000" dirty="0" err="1" smtClean="0"/>
              <a:t>karakateristik</a:t>
            </a:r>
            <a:r>
              <a:rPr lang="en-US" sz="2000" dirty="0" smtClean="0"/>
              <a:t> atau </a:t>
            </a:r>
            <a:r>
              <a:rPr lang="en-US" sz="2000" dirty="0" err="1" smtClean="0"/>
              <a:t>prilaku</a:t>
            </a:r>
            <a:r>
              <a:rPr lang="en-US" sz="2000" dirty="0" smtClean="0"/>
              <a:t> sistem </a:t>
            </a:r>
            <a:r>
              <a:rPr lang="en-US" sz="2000" dirty="0" err="1" smtClean="0"/>
              <a:t>fisis</a:t>
            </a:r>
            <a:r>
              <a:rPr lang="en-US" sz="2000" dirty="0" smtClean="0"/>
              <a:t> atau kuantum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1472" y="21429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Persamaan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Schrodinger</a:t>
            </a:r>
            <a:endParaRPr kumimoji="0" lang="en-MY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6</a:t>
            </a:fld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Semua parameter </a:t>
            </a:r>
            <a:r>
              <a:rPr lang="en-US" dirty="0" err="1" smtClean="0"/>
              <a:t>fisis</a:t>
            </a:r>
            <a:r>
              <a:rPr lang="en-US" dirty="0" smtClean="0"/>
              <a:t> mekanika klasik dinyatakan dalam bentuk operator mekanika kuantum.</a:t>
            </a:r>
          </a:p>
          <a:p>
            <a:pPr marL="812800" lvl="1" indent="-355600">
              <a:buFont typeface="Wingdings" pitchFamily="2" charset="2"/>
              <a:buChar char="Ø"/>
            </a:pPr>
            <a:r>
              <a:rPr lang="en-US" dirty="0" smtClean="0"/>
              <a:t>Posisi (operator </a:t>
            </a:r>
            <a:r>
              <a:rPr lang="en-US" dirty="0" err="1" smtClean="0"/>
              <a:t>diferensial</a:t>
            </a:r>
            <a:r>
              <a:rPr lang="en-US" dirty="0" smtClean="0"/>
              <a:t>):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85918" y="2000240"/>
            <a:ext cx="2071702" cy="50006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143372" y="2000240"/>
            <a:ext cx="1357322" cy="64294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00760" y="1857364"/>
            <a:ext cx="1071570" cy="71438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857224" y="2643182"/>
            <a:ext cx="437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lvl="1" indent="-355600">
              <a:buFont typeface="Wingdings" pitchFamily="2" charset="2"/>
              <a:buChar char="Ø"/>
            </a:pPr>
            <a:r>
              <a:rPr lang="en-US" dirty="0" smtClean="0"/>
              <a:t>Momentum (operator Momentum):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14480" y="3071810"/>
            <a:ext cx="1357322" cy="642942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500430" y="3214686"/>
            <a:ext cx="928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857752" y="3143248"/>
            <a:ext cx="928694" cy="571504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143768" y="3071810"/>
            <a:ext cx="1228725" cy="561975"/>
          </a:xfrm>
          <a:prstGeom prst="rect">
            <a:avLst/>
          </a:prstGeom>
          <a:noFill/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215074" y="3214686"/>
            <a:ext cx="642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643042" y="3929066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28860" y="3786190"/>
            <a:ext cx="1071570" cy="642942"/>
          </a:xfrm>
          <a:prstGeom prst="rect">
            <a:avLst/>
          </a:prstGeom>
          <a:noFill/>
        </p:spPr>
      </p:pic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14744" y="3929066"/>
            <a:ext cx="4357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Operator Momentum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7224" y="4643446"/>
            <a:ext cx="280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lvl="1" indent="-355600">
              <a:buFont typeface="Wingdings" pitchFamily="2" charset="2"/>
              <a:buChar char="Ø"/>
            </a:pPr>
            <a:r>
              <a:rPr lang="en-US" dirty="0" err="1" smtClean="0"/>
              <a:t>Energi</a:t>
            </a:r>
            <a:r>
              <a:rPr lang="en-US" dirty="0" smtClean="0"/>
              <a:t> total sistem: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786182" y="4500570"/>
            <a:ext cx="2786082" cy="714380"/>
          </a:xfrm>
          <a:prstGeom prst="rect">
            <a:avLst/>
          </a:prstGeom>
          <a:noFill/>
        </p:spPr>
      </p:pic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785918" y="5643578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57488" y="5429264"/>
            <a:ext cx="1000132" cy="714380"/>
          </a:xfrm>
          <a:prstGeom prst="rect">
            <a:avLst/>
          </a:prstGeom>
          <a:noFill/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5286388"/>
            <a:ext cx="1095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6286512" y="5500702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Operator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Energi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Total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7215206" y="1928802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Operator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Diferensial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4214810" y="5572140"/>
            <a:ext cx="64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71472" y="21429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err="1" smtClean="0"/>
              <a:t>Penurunan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Schrodinger</a:t>
            </a:r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7</a:t>
            </a:fld>
            <a:endParaRPr lang="en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1429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err="1" smtClean="0"/>
              <a:t>Metode</a:t>
            </a:r>
            <a:r>
              <a:rPr lang="en-US" sz="2800" dirty="0" smtClean="0"/>
              <a:t> 2: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Schrodinger</a:t>
            </a:r>
            <a:endParaRPr lang="en-MY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…….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lanjutan</a:t>
            </a:r>
            <a:endParaRPr kumimoji="0" lang="en-MY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Semua parameter </a:t>
            </a:r>
            <a:r>
              <a:rPr lang="en-US" dirty="0" err="1" smtClean="0"/>
              <a:t>fisis</a:t>
            </a:r>
            <a:r>
              <a:rPr lang="en-US" dirty="0" smtClean="0"/>
              <a:t> mekanika klasik dinyatakan dalam bentuk operator mekanika kuantum.</a:t>
            </a:r>
          </a:p>
          <a:p>
            <a:pPr marL="812800" lvl="1" indent="-355600">
              <a:buFont typeface="Wingdings" pitchFamily="2" charset="2"/>
              <a:buChar char="Ø"/>
            </a:pPr>
            <a:r>
              <a:rPr lang="en-US" dirty="0" err="1" smtClean="0"/>
              <a:t>Energi</a:t>
            </a:r>
            <a:r>
              <a:rPr lang="en-US" dirty="0" smtClean="0"/>
              <a:t> kinetik: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714480" y="2000240"/>
            <a:ext cx="191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/>
              <a:t>Dari konsep klasik </a:t>
            </a:r>
            <a:endParaRPr lang="en-MY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857356" y="3929066"/>
            <a:ext cx="1857388" cy="71438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00496" y="414338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Operator </a:t>
            </a:r>
            <a:r>
              <a:rPr lang="en-MY" b="1" dirty="0" err="1" smtClean="0">
                <a:solidFill>
                  <a:srgbClr val="FF0000"/>
                </a:solidFill>
              </a:rPr>
              <a:t>energi</a:t>
            </a:r>
            <a:r>
              <a:rPr lang="en-MY" b="1" dirty="0" smtClean="0">
                <a:solidFill>
                  <a:srgbClr val="FF0000"/>
                </a:solidFill>
              </a:rPr>
              <a:t> kinetik</a:t>
            </a:r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4362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8</a:t>
            </a:fld>
            <a:endParaRPr lang="en-MY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28728" y="1500174"/>
          <a:ext cx="6143668" cy="3786216"/>
        </p:xfrm>
        <a:graphic>
          <a:graphicData uri="http://schemas.openxmlformats.org/drawingml/2006/table">
            <a:tbl>
              <a:tblPr/>
              <a:tblGrid>
                <a:gridCol w="3071834"/>
                <a:gridCol w="3071834"/>
              </a:tblGrid>
              <a:tr h="54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Quantity </a:t>
                      </a:r>
                      <a:endParaRPr lang="en-MY" sz="2400" dirty="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Operator </a:t>
                      </a:r>
                      <a:endParaRPr lang="en-MY" sz="2400" dirty="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>
                      <a:noFill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Posistion, x </a:t>
                      </a:r>
                      <a:endParaRPr lang="en-MY" sz="240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MY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Linear Momentum, p </a:t>
                      </a:r>
                      <a:endParaRPr lang="en-MY" sz="240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240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Potential Energy, V(x)</a:t>
                      </a:r>
                      <a:endParaRPr lang="en-MY" sz="240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2000">
                          <a:latin typeface="Calibri"/>
                          <a:ea typeface="Times New Roman"/>
                          <a:cs typeface="Times New Roman"/>
                        </a:rPr>
                        <a:t>V(x)</a:t>
                      </a:r>
                      <a:endParaRPr lang="en-MY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240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Kinetik Energy, KE=p</a:t>
                      </a:r>
                      <a:r>
                        <a:rPr lang="en-MY" sz="2400" baseline="3000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MY" sz="240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/2m</a:t>
                      </a:r>
                      <a:endParaRPr lang="en-MY" sz="240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2400" dirty="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Total Energy, E</a:t>
                      </a:r>
                      <a:endParaRPr lang="en-MY" sz="2400" dirty="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2400" dirty="0">
                          <a:latin typeface="Bodoni MT Condensed" pitchFamily="18" charset="0"/>
                          <a:ea typeface="Times New Roman"/>
                          <a:cs typeface="Times New Roman"/>
                        </a:rPr>
                        <a:t>Total Energy (Hamiltonian)</a:t>
                      </a:r>
                      <a:endParaRPr lang="en-MY" sz="2400" dirty="0">
                        <a:latin typeface="Bodoni MT Condensed" pitchFamily="18" charset="0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786322"/>
            <a:ext cx="1643074" cy="523875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00034" y="42860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err="1" smtClean="0"/>
              <a:t>Metode</a:t>
            </a:r>
            <a:r>
              <a:rPr lang="en-US" sz="3600" dirty="0" smtClean="0"/>
              <a:t> 2: </a:t>
            </a:r>
            <a:r>
              <a:rPr lang="en-US" sz="3600" dirty="0" err="1" smtClean="0"/>
              <a:t>Persamaan</a:t>
            </a:r>
            <a:r>
              <a:rPr lang="en-US" sz="3600" dirty="0" smtClean="0"/>
              <a:t> Schrodinger</a:t>
            </a:r>
            <a:endParaRPr lang="en-MY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90800"/>
            <a:ext cx="600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657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A9A0-439B-4108-8F4A-1F45A805E195}" type="datetime3">
              <a:rPr lang="en-US" smtClean="0"/>
              <a:pPr/>
              <a:t>2 March 2017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CD1-0D49-4825-898F-87508F9DBF79}" type="slidenum">
              <a:rPr lang="en-MY" smtClean="0"/>
              <a:pPr/>
              <a:t>9</a:t>
            </a:fld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2859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Kombinasi </a:t>
            </a:r>
            <a:r>
              <a:rPr lang="en-US" dirty="0" err="1" smtClean="0"/>
              <a:t>Ek</a:t>
            </a:r>
            <a:r>
              <a:rPr lang="en-US" dirty="0" smtClean="0"/>
              <a:t> dan E dengan </a:t>
            </a:r>
            <a:r>
              <a:rPr lang="en-US" dirty="0" err="1" smtClean="0"/>
              <a:t>Ep</a:t>
            </a:r>
            <a:r>
              <a:rPr lang="en-US" dirty="0" smtClean="0"/>
              <a:t> = 0 adalah:.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4414" y="3000372"/>
            <a:ext cx="2143140" cy="785818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072066" y="3071810"/>
            <a:ext cx="2214578" cy="8572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29058" y="3286124"/>
            <a:ext cx="65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/>
              <a:t>atau 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421481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dirty="0" smtClean="0"/>
              <a:t>Kombinasi </a:t>
            </a:r>
            <a:r>
              <a:rPr lang="en-US" dirty="0" err="1" smtClean="0"/>
              <a:t>Ek</a:t>
            </a:r>
            <a:r>
              <a:rPr lang="en-US" dirty="0" smtClean="0"/>
              <a:t> dan E dengan </a:t>
            </a:r>
            <a:r>
              <a:rPr lang="en-US" dirty="0" err="1" smtClean="0"/>
              <a:t>Ep</a:t>
            </a:r>
            <a:r>
              <a:rPr lang="en-US" dirty="0" smtClean="0"/>
              <a:t> = V(x) ≠ 0 adalah:.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571736" y="5072074"/>
            <a:ext cx="3071834" cy="71438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28596" y="85723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3200" dirty="0" err="1" smtClean="0"/>
              <a:t>Metode</a:t>
            </a:r>
            <a:r>
              <a:rPr lang="en-US" sz="3200" dirty="0" smtClean="0"/>
              <a:t> 2: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Schrodinger</a:t>
            </a:r>
            <a:r>
              <a:rPr lang="en-MY" sz="3200" dirty="0" smtClean="0"/>
              <a:t/>
            </a:r>
            <a:br>
              <a:rPr lang="en-MY" sz="3200" dirty="0" smtClean="0"/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…….lanjutan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871</Words>
  <Application>Microsoft Office PowerPoint</Application>
  <PresentationFormat>On-screen Show (4:3)</PresentationFormat>
  <Paragraphs>183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Persamaan Schrodinger</vt:lpstr>
      <vt:lpstr>Peta Konsep Persamaan Schrodinger</vt:lpstr>
      <vt:lpstr>Persamaan  Schrodinger</vt:lpstr>
      <vt:lpstr>Slide 4</vt:lpstr>
      <vt:lpstr>Slide 5</vt:lpstr>
      <vt:lpstr>Slide 6</vt:lpstr>
      <vt:lpstr>Slide 7</vt:lpstr>
      <vt:lpstr>Slide 8</vt:lpstr>
      <vt:lpstr>Metode 2: Persamaan Schrodinger …….lanjutan</vt:lpstr>
      <vt:lpstr>Ringkasan Persamaan Schrodinger</vt:lpstr>
      <vt:lpstr>Analogi Persamaan Schrodinger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Persamaan Gelombang Umum</vt:lpstr>
      <vt:lpstr>Slide 23</vt:lpstr>
      <vt:lpstr>Slide 24</vt:lpstr>
      <vt:lpstr>Slide 25</vt:lpstr>
      <vt:lpstr>Slide 26</vt:lpstr>
      <vt:lpstr>Slide 27</vt:lpstr>
      <vt:lpstr>Persamaan Schrodinger dalam koordinat Bola</vt:lpstr>
      <vt:lpstr>Slide 29</vt:lpstr>
      <vt:lpstr>Slide 30</vt:lpstr>
      <vt:lpstr>Contoh (1): Free-Particle Wave Function…..lanjutan</vt:lpstr>
      <vt:lpstr>Slide 32</vt:lpstr>
      <vt:lpstr>Slide 33</vt:lpstr>
      <vt:lpstr>Illustrasi Fungsi Gelombang  (untuk elektron dalam atom H)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www</cp:lastModifiedBy>
  <cp:revision>159</cp:revision>
  <dcterms:created xsi:type="dcterms:W3CDTF">2009-04-06T10:16:15Z</dcterms:created>
  <dcterms:modified xsi:type="dcterms:W3CDTF">2017-03-02T18:51:29Z</dcterms:modified>
</cp:coreProperties>
</file>