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notesMasterIdLst>
    <p:notesMasterId r:id="rId38"/>
  </p:notesMasterIdLst>
  <p:sldIdLst>
    <p:sldId id="303" r:id="rId2"/>
    <p:sldId id="305" r:id="rId3"/>
    <p:sldId id="307" r:id="rId4"/>
    <p:sldId id="258" r:id="rId5"/>
    <p:sldId id="309" r:id="rId6"/>
    <p:sldId id="311" r:id="rId7"/>
    <p:sldId id="260" r:id="rId8"/>
    <p:sldId id="262" r:id="rId9"/>
    <p:sldId id="264" r:id="rId10"/>
    <p:sldId id="266" r:id="rId11"/>
    <p:sldId id="268" r:id="rId12"/>
    <p:sldId id="270" r:id="rId13"/>
    <p:sldId id="272" r:id="rId14"/>
    <p:sldId id="274" r:id="rId15"/>
    <p:sldId id="276" r:id="rId16"/>
    <p:sldId id="278" r:id="rId17"/>
    <p:sldId id="280" r:id="rId18"/>
    <p:sldId id="282" r:id="rId19"/>
    <p:sldId id="284" r:id="rId20"/>
    <p:sldId id="286" r:id="rId21"/>
    <p:sldId id="288" r:id="rId22"/>
    <p:sldId id="290" r:id="rId23"/>
    <p:sldId id="328" r:id="rId24"/>
    <p:sldId id="329" r:id="rId25"/>
    <p:sldId id="327" r:id="rId26"/>
    <p:sldId id="323" r:id="rId27"/>
    <p:sldId id="291" r:id="rId28"/>
    <p:sldId id="313" r:id="rId29"/>
    <p:sldId id="315" r:id="rId30"/>
    <p:sldId id="319" r:id="rId31"/>
    <p:sldId id="321" r:id="rId32"/>
    <p:sldId id="294" r:id="rId33"/>
    <p:sldId id="325" r:id="rId34"/>
    <p:sldId id="296" r:id="rId35"/>
    <p:sldId id="298" r:id="rId36"/>
    <p:sldId id="302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CD32D-E296-49F2-99A4-50BC0FDBC8B2}" type="datetimeFigureOut">
              <a:rPr lang="en-US" smtClean="0"/>
              <a:pPr/>
              <a:t>10/25/2016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BE1F6-11C4-4619-B15D-6711C745656B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BE1F6-11C4-4619-B15D-6711C745656B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0C17EB-1114-4281-89F8-6217557BEAD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1907F4-6906-4706-8E1E-B9ED90507C6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E25507-4B60-4A67-8881-7E386D68318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8B60C4-A0E4-4A4D-9E2B-2ED347A0E6B9}" type="datetimeFigureOut">
              <a:rPr lang="en-US" smtClean="0"/>
              <a:pPr/>
              <a:t>10/25/2016</a:t>
            </a:fld>
            <a:endParaRPr lang="id-ID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457792-121F-4D0B-988A-4D96FBEDD98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8B60C4-A0E4-4A4D-9E2B-2ED347A0E6B9}" type="datetimeFigureOut">
              <a:rPr lang="en-US" smtClean="0"/>
              <a:pPr/>
              <a:t>10/25/2016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457792-121F-4D0B-988A-4D96FBEDD9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8B60C4-A0E4-4A4D-9E2B-2ED347A0E6B9}" type="datetimeFigureOut">
              <a:rPr lang="en-US" smtClean="0"/>
              <a:pPr/>
              <a:t>10/25/2016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457792-121F-4D0B-988A-4D96FBEDD9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8B60C4-A0E4-4A4D-9E2B-2ED347A0E6B9}" type="datetimeFigureOut">
              <a:rPr lang="en-US" smtClean="0"/>
              <a:pPr/>
              <a:t>10/25/2016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457792-121F-4D0B-988A-4D96FBEDD9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8B60C4-A0E4-4A4D-9E2B-2ED347A0E6B9}" type="datetimeFigureOut">
              <a:rPr lang="en-US" smtClean="0"/>
              <a:pPr/>
              <a:t>10/25/2016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457792-121F-4D0B-988A-4D96FBEDD98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8B60C4-A0E4-4A4D-9E2B-2ED347A0E6B9}" type="datetimeFigureOut">
              <a:rPr lang="en-US" smtClean="0"/>
              <a:pPr/>
              <a:t>10/25/2016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457792-121F-4D0B-988A-4D96FBEDD9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8B60C4-A0E4-4A4D-9E2B-2ED347A0E6B9}" type="datetimeFigureOut">
              <a:rPr lang="en-US" smtClean="0"/>
              <a:pPr/>
              <a:t>10/25/2016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457792-121F-4D0B-988A-4D96FBEDD9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8B60C4-A0E4-4A4D-9E2B-2ED347A0E6B9}" type="datetimeFigureOut">
              <a:rPr lang="en-US" smtClean="0"/>
              <a:pPr/>
              <a:t>10/25/2016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457792-121F-4D0B-988A-4D96FBEDD9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8B60C4-A0E4-4A4D-9E2B-2ED347A0E6B9}" type="datetimeFigureOut">
              <a:rPr lang="en-US" smtClean="0"/>
              <a:pPr/>
              <a:t>10/25/2016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457792-121F-4D0B-988A-4D96FBEDD98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8B60C4-A0E4-4A4D-9E2B-2ED347A0E6B9}" type="datetimeFigureOut">
              <a:rPr lang="en-US" smtClean="0"/>
              <a:pPr/>
              <a:t>10/25/2016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457792-121F-4D0B-988A-4D96FBEDD9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8B60C4-A0E4-4A4D-9E2B-2ED347A0E6B9}" type="datetimeFigureOut">
              <a:rPr lang="en-US" smtClean="0"/>
              <a:pPr/>
              <a:t>10/25/2016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457792-121F-4D0B-988A-4D96FBEDD98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F8B60C4-A0E4-4A4D-9E2B-2ED347A0E6B9}" type="datetimeFigureOut">
              <a:rPr lang="en-US" smtClean="0"/>
              <a:pPr/>
              <a:t>10/25/2016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C457792-121F-4D0B-988A-4D96FBEDD98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002060"/>
                </a:solidFill>
              </a:rPr>
              <a:t>PENELITIAN KUALITATIF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err="1" smtClean="0"/>
              <a:t>Diambil</a:t>
            </a:r>
            <a:r>
              <a:rPr lang="en-GB" sz="2800" dirty="0" smtClean="0"/>
              <a:t> </a:t>
            </a:r>
            <a:r>
              <a:rPr lang="en-GB" sz="2800" dirty="0" err="1" smtClean="0"/>
              <a:t>dari</a:t>
            </a:r>
            <a:r>
              <a:rPr lang="en-GB" sz="2800" dirty="0" smtClean="0"/>
              <a:t>:</a:t>
            </a:r>
          </a:p>
          <a:p>
            <a:pPr>
              <a:buFont typeface="Arial" charset="0"/>
              <a:buChar char="•"/>
            </a:pPr>
            <a:r>
              <a:rPr lang="en-GB" sz="2800" dirty="0" smtClean="0"/>
              <a:t> </a:t>
            </a:r>
            <a:r>
              <a:rPr lang="en-GB" sz="2800" dirty="0" err="1" smtClean="0"/>
              <a:t>Materi</a:t>
            </a:r>
            <a:r>
              <a:rPr lang="en-GB" sz="2800" dirty="0" smtClean="0"/>
              <a:t> </a:t>
            </a:r>
            <a:r>
              <a:rPr lang="en-GB" sz="2800" dirty="0" err="1" smtClean="0"/>
              <a:t>Pelatihan</a:t>
            </a:r>
            <a:r>
              <a:rPr lang="en-GB" sz="2800" dirty="0" smtClean="0"/>
              <a:t> </a:t>
            </a:r>
            <a:r>
              <a:rPr lang="en-GB" sz="2800" dirty="0" err="1" smtClean="0"/>
              <a:t>Metodologi</a:t>
            </a:r>
            <a:r>
              <a:rPr lang="en-GB" sz="2800" dirty="0" smtClean="0"/>
              <a:t> </a:t>
            </a:r>
            <a:r>
              <a:rPr lang="en-GB" sz="2800" dirty="0" err="1" smtClean="0"/>
              <a:t>Penelitian</a:t>
            </a:r>
            <a:r>
              <a:rPr lang="en-GB" sz="2800" dirty="0" smtClean="0"/>
              <a:t> </a:t>
            </a:r>
            <a:r>
              <a:rPr lang="en-GB" sz="2800" dirty="0" err="1" smtClean="0"/>
              <a:t>Kualitatif</a:t>
            </a:r>
            <a:r>
              <a:rPr lang="en-GB" sz="2800" dirty="0" smtClean="0"/>
              <a:t> (</a:t>
            </a:r>
            <a:r>
              <a:rPr lang="en-GB" sz="2800" dirty="0" err="1" smtClean="0"/>
              <a:t>Fak</a:t>
            </a:r>
            <a:r>
              <a:rPr lang="en-GB" sz="2800" dirty="0" smtClean="0"/>
              <a:t>. </a:t>
            </a:r>
            <a:r>
              <a:rPr lang="en-GB" sz="2800" dirty="0" err="1" smtClean="0"/>
              <a:t>Kedokteran</a:t>
            </a:r>
            <a:r>
              <a:rPr lang="en-GB" sz="2800" dirty="0" smtClean="0"/>
              <a:t> </a:t>
            </a:r>
            <a:r>
              <a:rPr lang="en-GB" sz="2800" dirty="0" err="1" smtClean="0"/>
              <a:t>Hewan</a:t>
            </a:r>
            <a:r>
              <a:rPr lang="en-GB" sz="2800" dirty="0" smtClean="0"/>
              <a:t> Univ. </a:t>
            </a:r>
            <a:r>
              <a:rPr lang="en-GB" sz="2800" dirty="0" err="1" smtClean="0"/>
              <a:t>Airlangga</a:t>
            </a:r>
            <a:r>
              <a:rPr lang="en-GB" sz="2800" dirty="0" smtClean="0"/>
              <a:t>, 24-26 Feb 2015).</a:t>
            </a:r>
          </a:p>
          <a:p>
            <a:pPr>
              <a:buFont typeface="Arial" charset="0"/>
              <a:buChar char="•"/>
            </a:pPr>
            <a:r>
              <a:rPr lang="en-GB" sz="2800" dirty="0" smtClean="0"/>
              <a:t> </a:t>
            </a:r>
            <a:r>
              <a:rPr lang="en-GB" sz="2800" dirty="0" err="1" smtClean="0"/>
              <a:t>Pendekatan</a:t>
            </a:r>
            <a:r>
              <a:rPr lang="en-GB" sz="2800" dirty="0" smtClean="0"/>
              <a:t> </a:t>
            </a:r>
            <a:r>
              <a:rPr lang="en-GB" sz="2800" dirty="0" err="1" smtClean="0"/>
              <a:t>Penelitian</a:t>
            </a:r>
            <a:r>
              <a:rPr lang="en-GB" sz="2800" dirty="0" smtClean="0"/>
              <a:t> </a:t>
            </a:r>
            <a:r>
              <a:rPr lang="en-GB" sz="2800" dirty="0" err="1" smtClean="0"/>
              <a:t>Kuantitatif</a:t>
            </a:r>
            <a:r>
              <a:rPr lang="en-GB" sz="2800" dirty="0" smtClean="0"/>
              <a:t> </a:t>
            </a:r>
            <a:r>
              <a:rPr lang="en-GB" sz="2800" dirty="0" err="1" smtClean="0"/>
              <a:t>dan</a:t>
            </a:r>
            <a:r>
              <a:rPr lang="en-GB" sz="2800" dirty="0" smtClean="0"/>
              <a:t> </a:t>
            </a:r>
            <a:r>
              <a:rPr lang="en-GB" sz="2800" dirty="0" err="1" smtClean="0"/>
              <a:t>Kualitatif</a:t>
            </a:r>
            <a:r>
              <a:rPr lang="en-GB" sz="2800" dirty="0" smtClean="0"/>
              <a:t> (</a:t>
            </a:r>
            <a:r>
              <a:rPr lang="en-GB" sz="2800" dirty="0" err="1" smtClean="0"/>
              <a:t>Kuliah</a:t>
            </a:r>
            <a:r>
              <a:rPr lang="en-GB" sz="2800" dirty="0" smtClean="0"/>
              <a:t> </a:t>
            </a:r>
            <a:r>
              <a:rPr lang="en-GB" sz="2800" dirty="0" err="1" smtClean="0"/>
              <a:t>bersama</a:t>
            </a:r>
            <a:r>
              <a:rPr lang="en-GB" sz="2800" dirty="0" smtClean="0"/>
              <a:t>, 4 </a:t>
            </a:r>
            <a:r>
              <a:rPr lang="en-GB" sz="2800" dirty="0" err="1" smtClean="0"/>
              <a:t>Juni</a:t>
            </a:r>
            <a:r>
              <a:rPr lang="en-GB" sz="2800" dirty="0" smtClean="0"/>
              <a:t> 2014, FE UB).</a:t>
            </a:r>
          </a:p>
          <a:p>
            <a:pPr>
              <a:buFont typeface="Arial" charset="0"/>
              <a:buChar char="•"/>
            </a:pPr>
            <a:r>
              <a:rPr lang="en-GB" sz="2800" dirty="0" smtClean="0"/>
              <a:t> </a:t>
            </a:r>
            <a:r>
              <a:rPr lang="en-GB" sz="2800" dirty="0" err="1" smtClean="0"/>
              <a:t>Materi</a:t>
            </a:r>
            <a:r>
              <a:rPr lang="en-GB" sz="2800" dirty="0" smtClean="0"/>
              <a:t> </a:t>
            </a:r>
            <a:r>
              <a:rPr lang="en-GB" sz="2800" dirty="0" err="1" smtClean="0"/>
              <a:t>Kuliah</a:t>
            </a:r>
            <a:r>
              <a:rPr lang="en-GB" sz="2800" dirty="0" smtClean="0"/>
              <a:t> Dr.  </a:t>
            </a:r>
            <a:r>
              <a:rPr lang="en-GB" sz="2800" dirty="0" err="1" smtClean="0"/>
              <a:t>Anas</a:t>
            </a:r>
            <a:r>
              <a:rPr lang="en-GB" sz="2800" dirty="0" smtClean="0"/>
              <a:t> </a:t>
            </a:r>
            <a:r>
              <a:rPr lang="en-GB" sz="2800" dirty="0" err="1" smtClean="0"/>
              <a:t>Saidi</a:t>
            </a:r>
            <a:r>
              <a:rPr lang="en-GB" sz="2800" dirty="0" smtClean="0"/>
              <a:t>, MA. (LIPI)</a:t>
            </a:r>
          </a:p>
          <a:p>
            <a:pPr>
              <a:buFont typeface="Arial" charset="0"/>
              <a:buChar char="•"/>
            </a:pPr>
            <a:r>
              <a:rPr lang="en-GB" sz="2800" dirty="0" smtClean="0"/>
              <a:t> Power point </a:t>
            </a:r>
            <a:r>
              <a:rPr lang="en-GB" sz="2800" dirty="0" err="1" smtClean="0"/>
              <a:t>disertasi</a:t>
            </a:r>
            <a:r>
              <a:rPr lang="en-GB" sz="2800" dirty="0" smtClean="0"/>
              <a:t> </a:t>
            </a:r>
            <a:r>
              <a:rPr lang="en-GB" sz="2800" dirty="0" err="1" smtClean="0"/>
              <a:t>rini</a:t>
            </a:r>
            <a:r>
              <a:rPr lang="en-GB" sz="2800" dirty="0" smtClean="0"/>
              <a:t> </a:t>
            </a:r>
            <a:r>
              <a:rPr lang="en-GB" sz="2800" dirty="0" err="1" smtClean="0"/>
              <a:t>astuti</a:t>
            </a:r>
            <a:r>
              <a:rPr lang="en-GB" sz="2800" dirty="0" smtClean="0"/>
              <a:t>, 21 </a:t>
            </a:r>
            <a:r>
              <a:rPr lang="en-GB" sz="2800" dirty="0" err="1" smtClean="0"/>
              <a:t>Juli</a:t>
            </a:r>
            <a:r>
              <a:rPr lang="en-GB" sz="2800" dirty="0" smtClean="0"/>
              <a:t> 2016.</a:t>
            </a:r>
          </a:p>
          <a:p>
            <a:pPr>
              <a:buFont typeface="Arial" charset="0"/>
              <a:buChar char="•"/>
            </a:pPr>
            <a:r>
              <a:rPr lang="en-GB" sz="2800" dirty="0" smtClean="0"/>
              <a:t> </a:t>
            </a:r>
            <a:r>
              <a:rPr lang="en-GB" sz="2800" dirty="0" err="1" smtClean="0"/>
              <a:t>Penelitian</a:t>
            </a:r>
            <a:r>
              <a:rPr lang="en-GB" sz="2800" dirty="0" smtClean="0"/>
              <a:t> </a:t>
            </a:r>
            <a:r>
              <a:rPr lang="en-GB" sz="2800" dirty="0" err="1" smtClean="0"/>
              <a:t>Kualitatif</a:t>
            </a:r>
            <a:r>
              <a:rPr lang="en-GB" sz="2800" dirty="0" smtClean="0"/>
              <a:t>, </a:t>
            </a:r>
            <a:r>
              <a:rPr lang="en-GB" sz="2800" dirty="0" err="1" smtClean="0"/>
              <a:t>Burhan</a:t>
            </a:r>
            <a:r>
              <a:rPr lang="en-GB" sz="2800" dirty="0" smtClean="0"/>
              <a:t> </a:t>
            </a:r>
            <a:r>
              <a:rPr lang="en-GB" sz="2800" dirty="0" err="1" smtClean="0"/>
              <a:t>Bungin</a:t>
            </a:r>
            <a:r>
              <a:rPr lang="en-GB" sz="2800" dirty="0" smtClean="0"/>
              <a:t>, 2012.</a:t>
            </a:r>
            <a:endParaRPr lang="id-ID" sz="28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Lanjutan</a:t>
            </a:r>
            <a:r>
              <a:rPr lang="en-US" dirty="0" smtClean="0"/>
              <a:t>…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GB" sz="2800" dirty="0" smtClean="0">
                <a:latin typeface="Arial" charset="0"/>
                <a:cs typeface="Arial" charset="0"/>
              </a:rPr>
              <a:t>4. </a:t>
            </a:r>
            <a:r>
              <a:rPr lang="en-GB" sz="2800" dirty="0" err="1" smtClean="0">
                <a:latin typeface="Arial" charset="0"/>
                <a:cs typeface="Arial" charset="0"/>
              </a:rPr>
              <a:t>Kemunculan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teori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berbasis</a:t>
            </a:r>
            <a:r>
              <a:rPr lang="en-GB" sz="2800" dirty="0" smtClean="0">
                <a:latin typeface="Arial" charset="0"/>
                <a:cs typeface="Arial" charset="0"/>
              </a:rPr>
              <a:t> data (</a:t>
            </a:r>
            <a:r>
              <a:rPr lang="en-GB" sz="2800" i="1" dirty="0" smtClean="0">
                <a:latin typeface="Arial" charset="0"/>
                <a:cs typeface="Arial" charset="0"/>
              </a:rPr>
              <a:t>grounded theory</a:t>
            </a:r>
            <a:r>
              <a:rPr lang="en-GB" sz="2800" dirty="0" smtClean="0">
                <a:latin typeface="Arial" charset="0"/>
                <a:cs typeface="Arial" charset="0"/>
              </a:rPr>
              <a:t>). </a:t>
            </a:r>
            <a:r>
              <a:rPr lang="en-GB" sz="2800" dirty="0" err="1" smtClean="0">
                <a:latin typeface="Arial" charset="0"/>
                <a:cs typeface="Arial" charset="0"/>
              </a:rPr>
              <a:t>Penelitian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kualitatif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juga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memungkinkan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peneliti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untuk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membangun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teori-teori</a:t>
            </a:r>
            <a:r>
              <a:rPr lang="en-GB" sz="2800" dirty="0" smtClean="0">
                <a:latin typeface="Arial" charset="0"/>
                <a:cs typeface="Arial" charset="0"/>
              </a:rPr>
              <a:t> yang </a:t>
            </a:r>
            <a:r>
              <a:rPr lang="en-GB" sz="2800" dirty="0" err="1" smtClean="0">
                <a:latin typeface="Arial" charset="0"/>
                <a:cs typeface="Arial" charset="0"/>
              </a:rPr>
              <a:t>berasal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dari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koleksi</a:t>
            </a:r>
            <a:r>
              <a:rPr lang="en-GB" sz="2800" dirty="0" smtClean="0">
                <a:latin typeface="Arial" charset="0"/>
                <a:cs typeface="Arial" charset="0"/>
              </a:rPr>
              <a:t> data yang </a:t>
            </a:r>
            <a:r>
              <a:rPr lang="en-GB" sz="2800" dirty="0" err="1" smtClean="0">
                <a:latin typeface="Arial" charset="0"/>
                <a:cs typeface="Arial" charset="0"/>
              </a:rPr>
              <a:t>dikumpulkan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pada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saat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penelitian</a:t>
            </a:r>
            <a:r>
              <a:rPr lang="en-GB" sz="2800" dirty="0" smtClean="0"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latin typeface="Arial" charset="0"/>
                <a:cs typeface="Arial" charset="0"/>
              </a:rPr>
              <a:t>lapangan</a:t>
            </a:r>
            <a:r>
              <a:rPr lang="en-GB" sz="2800" dirty="0" smtClean="0">
                <a:latin typeface="Arial" charset="0"/>
                <a:cs typeface="Arial" charset="0"/>
              </a:rPr>
              <a:t>. </a:t>
            </a:r>
            <a:endParaRPr lang="en-GB" sz="2800" dirty="0" smtClean="0">
              <a:latin typeface="Arial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latin typeface="Arial" charset="0"/>
                <a:cs typeface="Times New Roman" pitchFamily="18" charset="0"/>
              </a:rPr>
              <a:t>5. </a:t>
            </a:r>
            <a:r>
              <a:rPr lang="en-GB" sz="2800" dirty="0" err="1" smtClean="0">
                <a:latin typeface="Arial" charset="0"/>
                <a:cs typeface="Times New Roman" pitchFamily="18" charset="0"/>
              </a:rPr>
              <a:t>Pemahaman</a:t>
            </a:r>
            <a:r>
              <a:rPr lang="en-GB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8" charset="0"/>
              </a:rPr>
              <a:t>proses</a:t>
            </a:r>
            <a:r>
              <a:rPr lang="en-GB" sz="2800" dirty="0" smtClean="0">
                <a:latin typeface="Arial" charset="0"/>
                <a:cs typeface="Times New Roman" pitchFamily="18" charset="0"/>
              </a:rPr>
              <a:t>. </a:t>
            </a:r>
            <a:r>
              <a:rPr lang="en-GB" sz="2800" dirty="0" err="1" smtClean="0">
                <a:latin typeface="Arial" charset="0"/>
                <a:cs typeface="Times New Roman" pitchFamily="18" charset="0"/>
              </a:rPr>
              <a:t>Berbeda</a:t>
            </a:r>
            <a:r>
              <a:rPr lang="en-GB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8" charset="0"/>
              </a:rPr>
              <a:t>dengan</a:t>
            </a:r>
            <a:r>
              <a:rPr lang="en-GB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8" charset="0"/>
              </a:rPr>
              <a:t>penelitian</a:t>
            </a:r>
            <a:r>
              <a:rPr lang="en-GB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8" charset="0"/>
              </a:rPr>
              <a:t>kuantitatif</a:t>
            </a:r>
            <a:r>
              <a:rPr lang="en-GB" sz="2800" dirty="0" smtClean="0">
                <a:latin typeface="Arial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Arial" charset="0"/>
                <a:cs typeface="Times New Roman" pitchFamily="18" charset="0"/>
              </a:rPr>
              <a:t>peneliti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a</a:t>
            </a:r>
            <a:r>
              <a:rPr lang="en-GB" sz="2800" dirty="0" smtClean="0">
                <a:latin typeface="Arial" charset="0"/>
                <a:cs typeface="Times New Roman" pitchFamily="18" charset="0"/>
              </a:rPr>
              <a:t>n </a:t>
            </a:r>
            <a:r>
              <a:rPr lang="en-GB" sz="2800" dirty="0" err="1" smtClean="0">
                <a:latin typeface="Arial" charset="0"/>
                <a:cs typeface="Times New Roman" pitchFamily="18" charset="0"/>
              </a:rPr>
              <a:t>kualitatif</a:t>
            </a:r>
            <a:r>
              <a:rPr lang="en-GB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8" charset="0"/>
              </a:rPr>
              <a:t>memungkinkan</a:t>
            </a:r>
            <a:r>
              <a:rPr lang="en-GB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8" charset="0"/>
              </a:rPr>
              <a:t>juga</a:t>
            </a:r>
            <a:r>
              <a:rPr lang="en-GB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8" charset="0"/>
              </a:rPr>
              <a:t>peneliti</a:t>
            </a:r>
            <a:r>
              <a:rPr lang="en-GB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8" charset="0"/>
              </a:rPr>
              <a:t>untuk</a:t>
            </a:r>
            <a:r>
              <a:rPr lang="en-GB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8" charset="0"/>
              </a:rPr>
              <a:t>melihat</a:t>
            </a:r>
            <a:r>
              <a:rPr lang="en-GB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8" charset="0"/>
              </a:rPr>
              <a:t>proses</a:t>
            </a:r>
            <a:r>
              <a:rPr lang="en-GB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8" charset="0"/>
              </a:rPr>
              <a:t>dari</a:t>
            </a:r>
            <a:r>
              <a:rPr lang="en-GB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8" charset="0"/>
              </a:rPr>
              <a:t>sebuah</a:t>
            </a:r>
            <a:r>
              <a:rPr lang="en-GB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8" charset="0"/>
              </a:rPr>
              <a:t>gejala</a:t>
            </a:r>
            <a:r>
              <a:rPr lang="en-GB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Arial" charset="0"/>
                <a:cs typeface="Times New Roman" pitchFamily="18" charset="0"/>
              </a:rPr>
              <a:t>sosial</a:t>
            </a:r>
            <a:r>
              <a:rPr lang="en-GB" sz="2800" dirty="0" smtClean="0">
                <a:latin typeface="Arial" charset="0"/>
                <a:cs typeface="Times New Roman" pitchFamily="18" charset="0"/>
              </a:rPr>
              <a:t>. </a:t>
            </a:r>
          </a:p>
          <a:p>
            <a:pPr eaLnBrk="1" hangingPunct="1"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Lanjutan</a:t>
            </a:r>
            <a:r>
              <a:rPr lang="en-US" dirty="0" smtClean="0"/>
              <a:t>…</a:t>
            </a:r>
            <a:endParaRPr lang="en-US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GB" dirty="0" smtClean="0">
                <a:latin typeface="Arial" charset="0"/>
                <a:cs typeface="Arial" charset="0"/>
              </a:rPr>
              <a:t>6. </a:t>
            </a:r>
            <a:r>
              <a:rPr lang="en-GB" dirty="0" err="1" smtClean="0">
                <a:latin typeface="Arial" charset="0"/>
                <a:cs typeface="Arial" charset="0"/>
              </a:rPr>
              <a:t>Lebih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fleksibel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dalam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pelaksanaan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pengumpulan</a:t>
            </a:r>
            <a:r>
              <a:rPr lang="en-US" dirty="0" smtClean="0">
                <a:latin typeface="Arial" charset="0"/>
                <a:cs typeface="Arial" charset="0"/>
              </a:rPr>
              <a:t> data.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Pada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penelitian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kualitatif</a:t>
            </a:r>
            <a:r>
              <a:rPr lang="en-US" dirty="0" smtClean="0">
                <a:latin typeface="Arial" charset="0"/>
                <a:cs typeface="Arial" charset="0"/>
              </a:rPr>
              <a:t>, p</a:t>
            </a:r>
            <a:r>
              <a:rPr lang="en-GB" dirty="0" err="1" smtClean="0">
                <a:latin typeface="Arial" charset="0"/>
                <a:cs typeface="Arial" charset="0"/>
              </a:rPr>
              <a:t>eneliti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tida</a:t>
            </a:r>
            <a:r>
              <a:rPr lang="en-US" dirty="0" smtClean="0">
                <a:latin typeface="Arial" charset="0"/>
                <a:cs typeface="Arial" charset="0"/>
              </a:rPr>
              <a:t>k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harus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selamanya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terikat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dengan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rencana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penelitian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jika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situasi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memang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tidak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memungkinkan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atau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mengarahkan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kepada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hal</a:t>
            </a:r>
            <a:r>
              <a:rPr lang="en-GB" dirty="0" smtClean="0">
                <a:latin typeface="Arial" charset="0"/>
                <a:cs typeface="Arial" charset="0"/>
              </a:rPr>
              <a:t> lain.</a:t>
            </a:r>
            <a:endParaRPr lang="en-GB" dirty="0" smtClean="0"/>
          </a:p>
          <a:p>
            <a:pPr algn="just"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dirty="0" err="1" smtClean="0"/>
              <a:t>Kelemahan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Kualitatif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1.Sulit </a:t>
            </a:r>
            <a:r>
              <a:rPr lang="en-US" dirty="0" err="1" smtClean="0">
                <a:latin typeface="Arial" charset="0"/>
                <a:cs typeface="Arial" charset="0"/>
              </a:rPr>
              <a:t>membuat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generaliasi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karena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interpretasi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sangat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kontesktual</a:t>
            </a:r>
            <a:r>
              <a:rPr lang="en-US" dirty="0" smtClean="0">
                <a:latin typeface="Arial" charset="0"/>
                <a:cs typeface="Arial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2.Pengujian </a:t>
            </a:r>
            <a:r>
              <a:rPr lang="en-US" dirty="0" err="1" smtClean="0">
                <a:latin typeface="Arial" charset="0"/>
                <a:cs typeface="Arial" charset="0"/>
              </a:rPr>
              <a:t>reliabilitas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dan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validitas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relatif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lebih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sulit</a:t>
            </a:r>
            <a:r>
              <a:rPr lang="en-US" dirty="0" smtClean="0">
                <a:latin typeface="Arial" charset="0"/>
                <a:cs typeface="Arial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latin typeface="Arial" charset="0"/>
                <a:cs typeface="Times New Roman" pitchFamily="18" charset="0"/>
              </a:rPr>
              <a:t>3.</a:t>
            </a:r>
            <a:r>
              <a:rPr lang="en-GB" dirty="0" err="1" smtClean="0">
                <a:latin typeface="Arial" charset="0"/>
                <a:cs typeface="Times New Roman" pitchFamily="18" charset="0"/>
              </a:rPr>
              <a:t>Membutuhkan</a:t>
            </a:r>
            <a:r>
              <a:rPr lang="en-GB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Arial" charset="0"/>
                <a:cs typeface="Times New Roman" pitchFamily="18" charset="0"/>
              </a:rPr>
              <a:t>waktu</a:t>
            </a:r>
            <a:r>
              <a:rPr lang="en-GB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Arial" charset="0"/>
                <a:cs typeface="Times New Roman" pitchFamily="18" charset="0"/>
              </a:rPr>
              <a:t>penelitian</a:t>
            </a:r>
            <a:r>
              <a:rPr lang="en-GB" dirty="0" smtClean="0">
                <a:latin typeface="Arial" charset="0"/>
                <a:cs typeface="Times New Roman" pitchFamily="18" charset="0"/>
              </a:rPr>
              <a:t> yang </a:t>
            </a:r>
            <a:r>
              <a:rPr lang="en-GB" dirty="0" err="1" smtClean="0">
                <a:latin typeface="Arial" charset="0"/>
                <a:cs typeface="Times New Roman" pitchFamily="18" charset="0"/>
              </a:rPr>
              <a:t>relatif</a:t>
            </a:r>
            <a:r>
              <a:rPr lang="en-GB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Arial" charset="0"/>
                <a:cs typeface="Times New Roman" pitchFamily="18" charset="0"/>
              </a:rPr>
              <a:t>panjang</a:t>
            </a:r>
            <a:r>
              <a:rPr lang="en-US" dirty="0" smtClean="0">
                <a:latin typeface="Arial" charset="0"/>
                <a:cs typeface="Arial" charset="0"/>
              </a:rPr>
              <a:t>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dirty="0" smtClean="0">
              <a:latin typeface="Arial" charset="0"/>
              <a:cs typeface="Arial" charset="0"/>
            </a:endParaRPr>
          </a:p>
          <a:p>
            <a:pPr algn="just"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/>
              <a:t>Lanjutan</a:t>
            </a:r>
            <a:r>
              <a:rPr lang="en-US" dirty="0" smtClean="0"/>
              <a:t>…</a:t>
            </a:r>
            <a:endParaRPr lang="en-US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dirty="0" smtClean="0"/>
              <a:t>4. </a:t>
            </a:r>
            <a:r>
              <a:rPr lang="en-US" dirty="0" err="1" smtClean="0">
                <a:latin typeface="Arial" charset="0"/>
                <a:cs typeface="Arial" charset="0"/>
              </a:rPr>
              <a:t>Pelaksanaan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penelitian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relatif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lebih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sulit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karena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peneliti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berada</a:t>
            </a:r>
            <a:r>
              <a:rPr lang="en-US" dirty="0" smtClean="0">
                <a:latin typeface="Arial" charset="0"/>
                <a:cs typeface="Arial" charset="0"/>
              </a:rPr>
              <a:t> ‘</a:t>
            </a:r>
            <a:r>
              <a:rPr lang="en-US" dirty="0" err="1" smtClean="0">
                <a:latin typeface="Arial" charset="0"/>
                <a:cs typeface="Arial" charset="0"/>
              </a:rPr>
              <a:t>di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dalam</a:t>
            </a:r>
            <a:r>
              <a:rPr lang="en-US" dirty="0" smtClean="0">
                <a:latin typeface="Arial" charset="0"/>
                <a:cs typeface="Arial" charset="0"/>
              </a:rPr>
              <a:t>’ </a:t>
            </a:r>
            <a:r>
              <a:rPr lang="en-US" i="1" dirty="0" smtClean="0">
                <a:latin typeface="Arial" charset="0"/>
                <a:cs typeface="Arial" charset="0"/>
              </a:rPr>
              <a:t>setting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gejala</a:t>
            </a:r>
            <a:r>
              <a:rPr lang="en-US" dirty="0" smtClean="0">
                <a:latin typeface="Arial" charset="0"/>
                <a:cs typeface="Arial" charset="0"/>
              </a:rPr>
              <a:t> yang </a:t>
            </a:r>
            <a:r>
              <a:rPr lang="en-US" dirty="0" err="1" smtClean="0">
                <a:latin typeface="Arial" charset="0"/>
                <a:cs typeface="Arial" charset="0"/>
              </a:rPr>
              <a:t>menjadi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objek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kajian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dalam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waktu</a:t>
            </a:r>
            <a:r>
              <a:rPr lang="en-US" dirty="0" smtClean="0">
                <a:latin typeface="Arial" charset="0"/>
                <a:cs typeface="Arial" charset="0"/>
              </a:rPr>
              <a:t> yang </a:t>
            </a:r>
            <a:r>
              <a:rPr lang="en-US" dirty="0" err="1" smtClean="0">
                <a:latin typeface="Arial" charset="0"/>
                <a:cs typeface="Arial" charset="0"/>
              </a:rPr>
              <a:t>relatif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panjang</a:t>
            </a:r>
            <a:r>
              <a:rPr lang="en-US" dirty="0" smtClean="0">
                <a:latin typeface="Arial" charset="0"/>
                <a:cs typeface="Arial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bisa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program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komputer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analisa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data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seperti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halnya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penelitian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kuantitatif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Instrumen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penelitian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peneliti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sendiri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2400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s-ES" sz="4000" b="1" dirty="0" err="1" smtClean="0"/>
              <a:t>Kemungkinan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Pengabungan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Metode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Kuantitatif</a:t>
            </a:r>
            <a:r>
              <a:rPr lang="es-ES" sz="4000" b="1" dirty="0" smtClean="0"/>
              <a:t> dan </a:t>
            </a:r>
            <a:r>
              <a:rPr lang="es-ES" sz="4000" b="1" dirty="0" err="1" smtClean="0"/>
              <a:t>Kualitatif</a:t>
            </a:r>
            <a:endParaRPr lang="en-US" sz="4000" b="1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Symbol" pitchFamily="18" charset="2"/>
              <a:buChar char=""/>
              <a:defRPr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Pada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dasarnya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 antara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metode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kuantitatif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dan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kualitatif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perlu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dipertentangkan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Keduanya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bisa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saling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melengkapi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Metode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kuantitatif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cocok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penelitian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masalahnya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sudah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jelas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, dan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umumnya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dilakukan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pada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populasi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luas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kurang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mendalam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 Sementara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itu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metode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kualitatif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cocok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meneliti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di mana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masalahnya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belum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jelas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, dilakukan pada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situasi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sosial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luas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hasil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penelitian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mendalam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dan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bermakna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Metode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kuantitatif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cocok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menguji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hipotesis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teori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sedangkan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metode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kualitatif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cocok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mememukan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hipotesis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teori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/>
              <a:t>Lanjutan</a:t>
            </a:r>
            <a:r>
              <a:rPr lang="en-US" dirty="0" smtClean="0"/>
              <a:t>…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Symbol" pitchFamily="18" charset="2"/>
              <a:buChar char=""/>
              <a:defRPr/>
            </a:pP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Karena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paradigma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dua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metode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berbeda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maka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sangat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sulit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menggabungkan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kedua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metode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penelitian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secara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bersamaan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eaLnBrk="1" hangingPunct="1">
              <a:lnSpc>
                <a:spcPct val="80000"/>
              </a:lnSpc>
              <a:buFont typeface="Symbol" pitchFamily="18" charset="2"/>
              <a:buChar char=""/>
              <a:defRPr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etode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kualitatif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kuantitatif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pernah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dipakai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bersama-sama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karena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kedua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metode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memiliki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paradigma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berbeda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perbedaannya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bersifat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mutually exclusive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penelitian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memilih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metode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/>
              <a:t>Lanjutan</a:t>
            </a:r>
            <a:r>
              <a:rPr lang="en-US" dirty="0" smtClean="0"/>
              <a:t>…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Symbol" pitchFamily="18" charset="2"/>
              <a:buChar char=""/>
              <a:defRPr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Meskipun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begitu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dasarnya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kedua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metode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bersama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digabung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catatan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berikut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(1)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bersama-sama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meneliti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obyek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tetapi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tujuan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berbeda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Metode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kualitatif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menemukan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hipotesis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sedangkan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metode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kuantitatif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menguji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hipotesis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(2)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bergantian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pertama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metode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kualitatif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ditemukan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hipotesis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Selanjutnya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hipotesis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etrsebut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diuji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metode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kuantitatif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(3)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metode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bersamaan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asal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kedua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metode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dipahami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jelas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4000" b="1" dirty="0" err="1" smtClean="0"/>
              <a:t>Karakteristik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Metode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Kuantitatif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Kualitatif</a:t>
            </a:r>
            <a:endParaRPr lang="en-US" sz="4000" b="1" dirty="0" smtClean="0"/>
          </a:p>
        </p:txBody>
      </p:sp>
      <p:sp>
        <p:nvSpPr>
          <p:cNvPr id="36869" name="Rectangle 5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b="1" dirty="0" err="1" smtClean="0"/>
              <a:t>Kuantitatif</a:t>
            </a:r>
            <a:endParaRPr lang="en-US" sz="20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b="1" dirty="0" err="1" smtClean="0">
                <a:solidFill>
                  <a:srgbClr val="006600"/>
                </a:solidFill>
              </a:rPr>
              <a:t>Desain</a:t>
            </a:r>
            <a:endParaRPr lang="en-US" sz="20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v-SE" sz="2000" dirty="0" smtClean="0"/>
              <a:t>Spesifik,  jelas,  rinci 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v-SE" sz="2000" dirty="0" smtClean="0"/>
              <a:t>Ditentukan secara mantap sejak awal 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v-SE" sz="2000" dirty="0" smtClean="0"/>
              <a:t>Menjadi pegangan langkah  demi langkah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b="1" dirty="0" err="1" smtClean="0">
                <a:solidFill>
                  <a:srgbClr val="006600"/>
                </a:solidFill>
              </a:rPr>
              <a:t>Tujuan</a:t>
            </a:r>
            <a:endParaRPr lang="en-US" sz="20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err="1" smtClean="0"/>
              <a:t>Menunjukkan</a:t>
            </a:r>
            <a:r>
              <a:rPr lang="en-US" sz="2000" dirty="0" smtClean="0"/>
              <a:t> </a:t>
            </a:r>
            <a:r>
              <a:rPr lang="en-US" sz="2000" dirty="0" err="1" smtClean="0"/>
              <a:t>hubungan</a:t>
            </a:r>
            <a:r>
              <a:rPr lang="en-US" sz="2000" dirty="0" smtClean="0"/>
              <a:t> </a:t>
            </a:r>
            <a:r>
              <a:rPr lang="en-US" sz="2000" dirty="0" err="1" smtClean="0"/>
              <a:t>antar</a:t>
            </a:r>
            <a:r>
              <a:rPr lang="en-US" sz="2000" dirty="0" smtClean="0"/>
              <a:t> </a:t>
            </a:r>
            <a:r>
              <a:rPr lang="en-US" sz="2000" dirty="0" err="1" smtClean="0"/>
              <a:t>variabel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err="1" smtClean="0"/>
              <a:t>Menguji</a:t>
            </a:r>
            <a:r>
              <a:rPr lang="en-US" sz="2000" dirty="0" smtClean="0"/>
              <a:t> </a:t>
            </a:r>
            <a:r>
              <a:rPr lang="en-US" sz="2000" dirty="0" err="1" smtClean="0"/>
              <a:t>teori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err="1" smtClean="0"/>
              <a:t>Mencari</a:t>
            </a:r>
            <a:r>
              <a:rPr lang="en-US" sz="2000" dirty="0" smtClean="0"/>
              <a:t> </a:t>
            </a:r>
            <a:r>
              <a:rPr lang="en-US" sz="2000" dirty="0" err="1" smtClean="0"/>
              <a:t>generalisasi</a:t>
            </a:r>
            <a:r>
              <a:rPr lang="en-US" sz="2000" dirty="0" smtClean="0"/>
              <a:t> </a:t>
            </a:r>
            <a:r>
              <a:rPr lang="en-US" sz="2000" dirty="0" smtClean="0"/>
              <a:t>yang </a:t>
            </a:r>
            <a:r>
              <a:rPr lang="en-US" sz="2000" dirty="0" err="1" smtClean="0"/>
              <a:t>mempunyai</a:t>
            </a:r>
            <a:r>
              <a:rPr lang="en-US" sz="2000" dirty="0" smtClean="0"/>
              <a:t> </a:t>
            </a:r>
            <a:r>
              <a:rPr lang="en-US" sz="2000" dirty="0" err="1" smtClean="0"/>
              <a:t>sifat</a:t>
            </a:r>
            <a:r>
              <a:rPr lang="en-US" sz="2000" dirty="0" smtClean="0"/>
              <a:t> </a:t>
            </a:r>
            <a:r>
              <a:rPr lang="en-US" sz="2000" dirty="0" err="1" smtClean="0"/>
              <a:t>prediktif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000" dirty="0" smtClean="0"/>
          </a:p>
        </p:txBody>
      </p:sp>
      <p:sp>
        <p:nvSpPr>
          <p:cNvPr id="36870" name="Rectangle 6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b="1" dirty="0" err="1" smtClean="0"/>
              <a:t>Kualitatif</a:t>
            </a:r>
            <a:endParaRPr lang="en-US" sz="20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v-SE" sz="2000" b="1" dirty="0" smtClean="0">
                <a:solidFill>
                  <a:srgbClr val="006600"/>
                </a:solidFill>
              </a:rPr>
              <a:t>Desain</a:t>
            </a:r>
            <a:endParaRPr lang="en-US" sz="20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v-SE" sz="2000" dirty="0" smtClean="0"/>
              <a:t>Umum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v-SE" sz="2000" dirty="0" smtClean="0"/>
              <a:t>Fleksibel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v-SE" sz="2000" dirty="0" smtClean="0"/>
              <a:t>Berkembang dan </a:t>
            </a:r>
            <a:r>
              <a:rPr lang="sv-SE" sz="2000" dirty="0" smtClean="0"/>
              <a:t>muncul dalam proses penelitian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b="1" dirty="0" err="1" smtClean="0">
                <a:solidFill>
                  <a:srgbClr val="006600"/>
                </a:solidFill>
              </a:rPr>
              <a:t>Tujuan</a:t>
            </a:r>
            <a:endParaRPr lang="en-US" sz="20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v-SE" sz="2000" dirty="0" smtClean="0"/>
              <a:t>Menemukan pola hubungan yang bersifat interaktif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v-SE" sz="2000" dirty="0" smtClean="0"/>
              <a:t>Menggambarkan realitas yang kompleks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v-SE" sz="2000" dirty="0" smtClean="0"/>
              <a:t>Memperoleh pemahaman makna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v-SE" sz="2000" dirty="0" smtClean="0"/>
              <a:t>Menemukan teori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/>
              <a:t>Lanjutan</a:t>
            </a:r>
            <a:r>
              <a:rPr lang="en-US" dirty="0" smtClean="0"/>
              <a:t>…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sv-SE" sz="2400" b="1" dirty="0" smtClean="0">
                <a:solidFill>
                  <a:srgbClr val="006600"/>
                </a:solidFill>
              </a:rPr>
              <a:t>Teknik Penelitian</a:t>
            </a:r>
            <a:endParaRPr lang="en-US" sz="24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dirty="0" smtClean="0"/>
              <a:t>Eksperimen, survey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dirty="0" smtClean="0"/>
              <a:t>Kuestioner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dirty="0" smtClean="0"/>
              <a:t>Observasi dan wawancara terstruktur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b="1" dirty="0" smtClean="0">
                <a:solidFill>
                  <a:srgbClr val="006600"/>
                </a:solidFill>
              </a:rPr>
              <a:t>Instrumen Penelitian</a:t>
            </a:r>
            <a:endParaRPr lang="en-US" sz="24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dirty="0" smtClean="0"/>
              <a:t>Test,angket, wawancara terstruktur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dirty="0" smtClean="0"/>
              <a:t>Instrumen yang telah terstandar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</p:txBody>
      </p:sp>
      <p:sp>
        <p:nvSpPr>
          <p:cNvPr id="37894" name="Rectangle 6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sv-SE" sz="2400" b="1" dirty="0" smtClean="0">
                <a:solidFill>
                  <a:srgbClr val="006600"/>
                </a:solidFill>
              </a:rPr>
              <a:t>Teknik Penelitian</a:t>
            </a:r>
            <a:endParaRPr lang="en-US" sz="24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dirty="0" smtClean="0"/>
              <a:t>Particpant observation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dirty="0" smtClean="0"/>
              <a:t>In depth interview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dirty="0" smtClean="0"/>
              <a:t>Dokumentasi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dirty="0" smtClean="0"/>
              <a:t>Triangulasi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b="1" dirty="0" smtClean="0">
                <a:solidFill>
                  <a:srgbClr val="006600"/>
                </a:solidFill>
              </a:rPr>
              <a:t>Instrumen Penelitian</a:t>
            </a:r>
            <a:endParaRPr lang="en-US" sz="24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dirty="0" smtClean="0"/>
              <a:t>Peneliti sebagai instrumen (human instrument)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dirty="0" smtClean="0"/>
              <a:t>Buku catatan, tape rocorder, camera, handycam dan lain-lain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Lanjutan</a:t>
            </a:r>
            <a:r>
              <a:rPr lang="en-US" dirty="0" smtClean="0"/>
              <a:t>…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sv-SE" sz="2400" b="1" dirty="0" smtClean="0">
                <a:solidFill>
                  <a:srgbClr val="006600"/>
                </a:solidFill>
              </a:rPr>
              <a:t>Data</a:t>
            </a:r>
            <a:endParaRPr lang="en-US" sz="24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dirty="0" smtClean="0"/>
              <a:t>Kuantitatif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dirty="0" smtClean="0"/>
              <a:t>Hasil pengukuran variabel yang dioperasionalkan dengan menggunakan instrumen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b="1" dirty="0" smtClean="0">
                <a:solidFill>
                  <a:srgbClr val="006600"/>
                </a:solidFill>
              </a:rPr>
              <a:t>Sampel</a:t>
            </a:r>
            <a:endParaRPr lang="en-US" sz="24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dirty="0" smtClean="0"/>
              <a:t>Besar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dirty="0" smtClean="0"/>
              <a:t>Representatif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dirty="0" smtClean="0"/>
              <a:t>Sedapat mungkin random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dirty="0" smtClean="0"/>
              <a:t>Ditentukan sejak awal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</p:txBody>
      </p:sp>
      <p:sp>
        <p:nvSpPr>
          <p:cNvPr id="38918" name="Rectangle 6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sv-SE" sz="2400" dirty="0" smtClean="0">
                <a:solidFill>
                  <a:srgbClr val="006600"/>
                </a:solidFill>
              </a:rPr>
              <a:t>Data</a:t>
            </a:r>
            <a:endParaRPr lang="en-US" sz="24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dirty="0" smtClean="0"/>
              <a:t>Deskriptif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dirty="0" smtClean="0"/>
              <a:t>Dokumen pribadi, catatan lapangan, ucapan dan tindakan informan, dokumen dan lain-lain.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b="1" dirty="0" smtClean="0">
                <a:solidFill>
                  <a:srgbClr val="006600"/>
                </a:solidFill>
              </a:rPr>
              <a:t>Sampel</a:t>
            </a:r>
            <a:endParaRPr lang="en-US" sz="24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dirty="0" smtClean="0"/>
              <a:t>Kecil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dirty="0" smtClean="0"/>
              <a:t>Tidak representatif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i="1" dirty="0" smtClean="0"/>
              <a:t>Purposive, snowball</a:t>
            </a:r>
            <a:endParaRPr lang="en-US" sz="2400" i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dirty="0" smtClean="0"/>
              <a:t>Berkembang selama proses penelitian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err="1" smtClean="0">
                <a:solidFill>
                  <a:srgbClr val="002060"/>
                </a:solidFill>
              </a:rPr>
              <a:t>Apa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Itu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Penelitian</a:t>
            </a:r>
            <a:r>
              <a:rPr lang="en-GB" dirty="0" smtClean="0">
                <a:solidFill>
                  <a:srgbClr val="002060"/>
                </a:solidFill>
              </a:rPr>
              <a:t>?</a:t>
            </a:r>
            <a:endParaRPr lang="id-ID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GB" sz="2800" dirty="0" smtClean="0"/>
              <a:t> </a:t>
            </a:r>
            <a:r>
              <a:rPr lang="en-GB" sz="2800" dirty="0" err="1" smtClean="0"/>
              <a:t>Adalah</a:t>
            </a:r>
            <a:r>
              <a:rPr lang="en-GB" sz="2800" dirty="0" smtClean="0"/>
              <a:t> </a:t>
            </a:r>
            <a:r>
              <a:rPr lang="en-GB" sz="2800" dirty="0" err="1" smtClean="0"/>
              <a:t>kegiatan</a:t>
            </a:r>
            <a:r>
              <a:rPr lang="en-GB" sz="2800" dirty="0" smtClean="0"/>
              <a:t> yang </a:t>
            </a:r>
            <a:r>
              <a:rPr lang="en-GB" sz="2800" dirty="0" err="1" smtClean="0"/>
              <a:t>berkaitan</a:t>
            </a:r>
            <a:r>
              <a:rPr lang="en-GB" sz="2800" dirty="0" smtClean="0"/>
              <a:t> </a:t>
            </a:r>
            <a:r>
              <a:rPr lang="en-GB" sz="2800" dirty="0" err="1" smtClean="0"/>
              <a:t>dengan</a:t>
            </a:r>
            <a:r>
              <a:rPr lang="en-GB" sz="2800" dirty="0" smtClean="0"/>
              <a:t> </a:t>
            </a:r>
            <a:r>
              <a:rPr lang="en-GB" sz="2800" dirty="0" err="1" smtClean="0"/>
              <a:t>mengumpulkan</a:t>
            </a:r>
            <a:r>
              <a:rPr lang="en-GB" sz="2800" dirty="0" smtClean="0"/>
              <a:t>, </a:t>
            </a:r>
            <a:r>
              <a:rPr lang="en-GB" sz="2800" dirty="0" err="1" smtClean="0"/>
              <a:t>memproses</a:t>
            </a:r>
            <a:r>
              <a:rPr lang="en-GB" sz="2800" dirty="0" smtClean="0"/>
              <a:t> </a:t>
            </a:r>
            <a:r>
              <a:rPr lang="en-GB" sz="2800" dirty="0" err="1" smtClean="0"/>
              <a:t>dan</a:t>
            </a:r>
            <a:r>
              <a:rPr lang="en-GB" sz="2800" dirty="0" smtClean="0"/>
              <a:t> </a:t>
            </a:r>
            <a:r>
              <a:rPr lang="en-GB" sz="2800" dirty="0" err="1" smtClean="0"/>
              <a:t>menginterpretasi</a:t>
            </a:r>
            <a:r>
              <a:rPr lang="en-GB" sz="2800" dirty="0" smtClean="0"/>
              <a:t> data.</a:t>
            </a:r>
          </a:p>
          <a:p>
            <a:pPr>
              <a:buFont typeface="Arial" charset="0"/>
              <a:buChar char="•"/>
            </a:pPr>
            <a:r>
              <a:rPr lang="en-GB" sz="2800" dirty="0" smtClean="0"/>
              <a:t> </a:t>
            </a:r>
            <a:r>
              <a:rPr lang="en-GB" sz="2800" dirty="0" err="1" smtClean="0"/>
              <a:t>Dalam</a:t>
            </a:r>
            <a:r>
              <a:rPr lang="en-GB" sz="2800" dirty="0" smtClean="0"/>
              <a:t> </a:t>
            </a:r>
            <a:r>
              <a:rPr lang="en-GB" sz="2800" dirty="0" err="1" smtClean="0"/>
              <a:t>proses</a:t>
            </a:r>
            <a:r>
              <a:rPr lang="en-GB" sz="2800" dirty="0" smtClean="0"/>
              <a:t> </a:t>
            </a:r>
            <a:r>
              <a:rPr lang="en-GB" sz="2800" dirty="0" err="1" smtClean="0"/>
              <a:t>tersebut</a:t>
            </a:r>
            <a:r>
              <a:rPr lang="en-GB" sz="2800" dirty="0" smtClean="0"/>
              <a:t> </a:t>
            </a:r>
            <a:r>
              <a:rPr lang="en-GB" sz="2800" dirty="0" err="1" smtClean="0"/>
              <a:t>butuh</a:t>
            </a:r>
            <a:r>
              <a:rPr lang="en-GB" sz="2800" dirty="0" smtClean="0"/>
              <a:t> </a:t>
            </a:r>
            <a:r>
              <a:rPr lang="en-GB" sz="2800" dirty="0" err="1" smtClean="0"/>
              <a:t>keahlian</a:t>
            </a:r>
            <a:r>
              <a:rPr lang="en-GB" sz="2800" dirty="0" smtClean="0"/>
              <a:t> </a:t>
            </a:r>
            <a:r>
              <a:rPr lang="en-GB" sz="2800" dirty="0" err="1" smtClean="0"/>
              <a:t>tertentu</a:t>
            </a:r>
            <a:r>
              <a:rPr lang="en-GB" sz="2800" dirty="0" smtClean="0"/>
              <a:t>, </a:t>
            </a:r>
            <a:r>
              <a:rPr lang="en-GB" sz="2800" dirty="0" err="1" smtClean="0"/>
              <a:t>dan</a:t>
            </a:r>
            <a:r>
              <a:rPr lang="en-GB" sz="2800" dirty="0" smtClean="0"/>
              <a:t> </a:t>
            </a:r>
            <a:r>
              <a:rPr lang="en-GB" sz="2800" dirty="0" err="1" smtClean="0"/>
              <a:t>keahlian</a:t>
            </a:r>
            <a:r>
              <a:rPr lang="en-GB" sz="2800" dirty="0" smtClean="0"/>
              <a:t> yang </a:t>
            </a:r>
            <a:r>
              <a:rPr lang="en-GB" sz="2800" dirty="0" err="1" smtClean="0"/>
              <a:t>dibutuhkan</a:t>
            </a:r>
            <a:r>
              <a:rPr lang="en-GB" sz="2800" dirty="0" smtClean="0"/>
              <a:t> </a:t>
            </a:r>
            <a:r>
              <a:rPr lang="en-GB" sz="2800" dirty="0" err="1" smtClean="0"/>
              <a:t>adalah</a:t>
            </a:r>
            <a:r>
              <a:rPr lang="en-GB" sz="2800" dirty="0" smtClean="0"/>
              <a:t> </a:t>
            </a:r>
            <a:r>
              <a:rPr lang="en-GB" sz="2800" dirty="0" err="1" smtClean="0"/>
              <a:t>metode</a:t>
            </a:r>
            <a:r>
              <a:rPr lang="en-GB" sz="2800" dirty="0" smtClean="0"/>
              <a:t> </a:t>
            </a:r>
            <a:r>
              <a:rPr lang="en-GB" sz="2800" dirty="0" err="1" smtClean="0"/>
              <a:t>penelitian</a:t>
            </a:r>
            <a:r>
              <a:rPr lang="en-GB" sz="2400" dirty="0" smtClean="0"/>
              <a:t>.</a:t>
            </a:r>
            <a:endParaRPr lang="id-ID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Lanjutan</a:t>
            </a:r>
            <a:r>
              <a:rPr lang="en-US" dirty="0" smtClean="0"/>
              <a:t>…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sv-SE" sz="2400" b="1" smtClean="0">
                <a:solidFill>
                  <a:srgbClr val="006600"/>
                </a:solidFill>
              </a:rPr>
              <a:t>Analisis</a:t>
            </a:r>
            <a:endParaRPr lang="en-US" sz="240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smtClean="0"/>
              <a:t>Setelah selesai pengumpulan data</a:t>
            </a: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smtClean="0"/>
              <a:t>Deduktif</a:t>
            </a: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v-SE" sz="2400" smtClean="0"/>
              <a:t>Menggunakan statistik</a:t>
            </a: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b="1" smtClean="0">
                <a:solidFill>
                  <a:srgbClr val="006600"/>
                </a:solidFill>
              </a:rPr>
              <a:t>Hubungan dengan responden</a:t>
            </a:r>
            <a:endParaRPr lang="en-US" sz="2400" b="1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smtClean="0"/>
              <a:t>Berjarak, bahkan sering tanpa kontak</a:t>
            </a: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smtClean="0"/>
              <a:t>Peneliti merasa lebih tinggi</a:t>
            </a: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smtClean="0"/>
              <a:t>Jangka pendek</a:t>
            </a: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 </a:t>
            </a:r>
            <a:r>
              <a:rPr lang="en-US" sz="2400" b="1" smtClean="0">
                <a:solidFill>
                  <a:srgbClr val="006600"/>
                </a:solidFill>
              </a:rPr>
              <a:t>Analisis	</a:t>
            </a:r>
            <a:endParaRPr lang="en-US" sz="240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Terus-menerus sejak awal sampai akhir penelitian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Induktif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smtClean="0"/>
              <a:t>Mencari pola, model, konsep, teori</a:t>
            </a: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 </a:t>
            </a:r>
            <a:r>
              <a:rPr lang="it-IT" sz="2400" smtClean="0">
                <a:solidFill>
                  <a:srgbClr val="006600"/>
                </a:solidFill>
              </a:rPr>
              <a:t>Hubungan dengan responden</a:t>
            </a:r>
            <a:endParaRPr lang="en-US" sz="240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Empati, akrab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i-FI" sz="2400" smtClean="0"/>
              <a:t>Kedudukan sama bahkan sebagai guru, konsultan</a:t>
            </a: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fi-FI" sz="2400" smtClean="0"/>
              <a:t>Jangka lama</a:t>
            </a: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Lanjutan</a:t>
            </a:r>
            <a:r>
              <a:rPr lang="en-US" dirty="0" smtClean="0"/>
              <a:t>…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fi-FI" sz="2000" b="1" dirty="0" smtClean="0">
                <a:solidFill>
                  <a:srgbClr val="006600"/>
                </a:solidFill>
              </a:rPr>
              <a:t>Usulan Desain</a:t>
            </a:r>
            <a:endParaRPr lang="en-US" sz="20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fi-FI" sz="2000" dirty="0" smtClean="0"/>
              <a:t>Luas dan rinci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v-SE" sz="2000" dirty="0" smtClean="0"/>
              <a:t>Literatur yang berhubungan dengan masalah dan variabel yang diteliti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v-SE" sz="2000" dirty="0" smtClean="0"/>
              <a:t>Prosedur yang spesifik dan rinci langkah-langkahnya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v-SE" sz="2000" smtClean="0"/>
              <a:t>Masalah dirumuskan dengan spesifik dan jelas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S" sz="2000" dirty="0" err="1" smtClean="0"/>
              <a:t>Hipotesis</a:t>
            </a:r>
            <a:r>
              <a:rPr lang="es-ES" sz="2000" dirty="0" smtClean="0"/>
              <a:t> </a:t>
            </a:r>
            <a:r>
              <a:rPr lang="es-ES" sz="2000" dirty="0" err="1" smtClean="0"/>
              <a:t>dirumuskan</a:t>
            </a:r>
            <a:r>
              <a:rPr lang="es-ES" sz="2000" dirty="0" smtClean="0"/>
              <a:t> </a:t>
            </a:r>
            <a:r>
              <a:rPr lang="es-ES" sz="2000" dirty="0" err="1" smtClean="0"/>
              <a:t>dengan</a:t>
            </a:r>
            <a:r>
              <a:rPr lang="es-ES" sz="2000" dirty="0" smtClean="0"/>
              <a:t> </a:t>
            </a:r>
            <a:r>
              <a:rPr lang="es-ES" sz="2000" dirty="0" err="1" smtClean="0"/>
              <a:t>jelas</a:t>
            </a:r>
            <a:r>
              <a:rPr lang="es-ES" sz="2000" dirty="0" smtClean="0"/>
              <a:t>. 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S" sz="2000" dirty="0" err="1" smtClean="0"/>
              <a:t>Ditulis</a:t>
            </a:r>
            <a:r>
              <a:rPr lang="es-ES" sz="2000" dirty="0" smtClean="0"/>
              <a:t> secara </a:t>
            </a:r>
            <a:r>
              <a:rPr lang="es-ES" sz="2000" dirty="0" err="1" smtClean="0"/>
              <a:t>rinci</a:t>
            </a:r>
            <a:r>
              <a:rPr lang="es-ES" sz="2000" dirty="0" smtClean="0"/>
              <a:t> dan </a:t>
            </a:r>
            <a:r>
              <a:rPr lang="es-ES" sz="2000" dirty="0" err="1" smtClean="0"/>
              <a:t>jelas</a:t>
            </a:r>
            <a:r>
              <a:rPr lang="es-ES" sz="2000" dirty="0" smtClean="0"/>
              <a:t> </a:t>
            </a:r>
            <a:r>
              <a:rPr lang="es-ES" sz="2000" dirty="0" err="1" smtClean="0"/>
              <a:t>sebelum</a:t>
            </a:r>
            <a:r>
              <a:rPr lang="es-ES" sz="2000" dirty="0" smtClean="0"/>
              <a:t> </a:t>
            </a:r>
            <a:r>
              <a:rPr lang="es-ES" sz="2000" dirty="0" err="1" smtClean="0"/>
              <a:t>terjun</a:t>
            </a:r>
            <a:r>
              <a:rPr lang="es-ES" sz="2000" dirty="0" smtClean="0"/>
              <a:t> </a:t>
            </a:r>
            <a:r>
              <a:rPr lang="es-ES" sz="2000" dirty="0" err="1" smtClean="0"/>
              <a:t>ke</a:t>
            </a:r>
            <a:r>
              <a:rPr lang="es-ES" sz="2000" dirty="0" smtClean="0"/>
              <a:t> </a:t>
            </a:r>
            <a:r>
              <a:rPr lang="es-ES" sz="2000" dirty="0" err="1" smtClean="0"/>
              <a:t>lapangan</a:t>
            </a:r>
            <a:r>
              <a:rPr lang="en-US" sz="2000" dirty="0" smtClean="0"/>
              <a:t> 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fi-FI" sz="2000" b="1" dirty="0" smtClean="0">
                <a:solidFill>
                  <a:srgbClr val="006600"/>
                </a:solidFill>
              </a:rPr>
              <a:t>Usulan Desain</a:t>
            </a:r>
            <a:endParaRPr lang="en-US" sz="20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fi-FI" sz="2000" dirty="0" smtClean="0"/>
              <a:t>Singkat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v-SE" sz="2000" dirty="0" smtClean="0"/>
              <a:t>Literatur yang digunakan bersifat sementara, tidak menjadi </a:t>
            </a:r>
            <a:r>
              <a:rPr lang="sv-SE" sz="2000" dirty="0" smtClean="0"/>
              <a:t>pegangan </a:t>
            </a:r>
            <a:r>
              <a:rPr lang="sv-SE" sz="2000" dirty="0" smtClean="0"/>
              <a:t>utama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v-SE" sz="2000" dirty="0" smtClean="0"/>
              <a:t>Prosedur bersifat umum, seperti akan merencanakan tour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v-SE" sz="2000" dirty="0" smtClean="0"/>
              <a:t>Tidak dirumuskan hipotesis, karena justru akan menemukan hipotesa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v-SE" sz="2000" dirty="0" smtClean="0"/>
              <a:t>Fokus penelitian diterapkan setelah diperoleh data awal dari lapangan</a:t>
            </a:r>
            <a:r>
              <a:rPr lang="en-US" sz="2000" dirty="0" smtClean="0"/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Lanjutan</a:t>
            </a:r>
            <a:r>
              <a:rPr lang="en-US" dirty="0" smtClean="0"/>
              <a:t>…</a:t>
            </a:r>
            <a:endParaRPr lang="en-US" dirty="0" smtClean="0"/>
          </a:p>
        </p:txBody>
      </p:sp>
      <p:sp>
        <p:nvSpPr>
          <p:cNvPr id="32773" name="Rectangle 5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v-SE" sz="2400" b="1" dirty="0" smtClean="0">
                <a:solidFill>
                  <a:srgbClr val="006600"/>
                </a:solidFill>
              </a:rPr>
              <a:t>Kapan penelitian diangap selesai</a:t>
            </a:r>
            <a:endParaRPr lang="en-US" sz="2400" dirty="0" smtClean="0">
              <a:solidFill>
                <a:srgbClr val="006600"/>
              </a:solidFill>
            </a:endParaRPr>
          </a:p>
          <a:p>
            <a:pPr eaLnBrk="1" hangingPunct="1">
              <a:defRPr/>
            </a:pPr>
            <a:r>
              <a:rPr lang="sv-SE" sz="2400" dirty="0" smtClean="0"/>
              <a:t>Setelah semua data yang direncanakan dapat terkumpul</a:t>
            </a:r>
            <a:endParaRPr lang="en-US" sz="2400" dirty="0" smtClean="0"/>
          </a:p>
          <a:p>
            <a:pPr eaLnBrk="1" hangingPunct="1">
              <a:defRPr/>
            </a:pPr>
            <a:r>
              <a:rPr lang="sv-SE" sz="2400" b="1" dirty="0" smtClean="0">
                <a:solidFill>
                  <a:srgbClr val="006600"/>
                </a:solidFill>
              </a:rPr>
              <a:t>Kepercayaan terhadap hasil penelitian</a:t>
            </a:r>
            <a:r>
              <a:rPr lang="es-ES" sz="2400" b="1" dirty="0" smtClean="0">
                <a:solidFill>
                  <a:srgbClr val="006600"/>
                </a:solidFill>
              </a:rPr>
              <a:t>.</a:t>
            </a:r>
            <a:r>
              <a:rPr lang="es-ES" sz="2400" b="1" dirty="0" smtClean="0"/>
              <a:t> </a:t>
            </a:r>
          </a:p>
          <a:p>
            <a:pPr eaLnBrk="1" hangingPunct="1">
              <a:defRPr/>
            </a:pPr>
            <a:r>
              <a:rPr lang="es-ES" sz="2400" dirty="0" err="1" smtClean="0"/>
              <a:t>Pengujian</a:t>
            </a:r>
            <a:r>
              <a:rPr lang="es-ES" sz="2400" dirty="0" smtClean="0"/>
              <a:t> validitas dan </a:t>
            </a:r>
            <a:r>
              <a:rPr lang="es-ES" sz="2400" dirty="0" err="1" smtClean="0"/>
              <a:t>realiabilitas</a:t>
            </a:r>
            <a:r>
              <a:rPr lang="es-ES" sz="2400" dirty="0" smtClean="0"/>
              <a:t> </a:t>
            </a:r>
            <a:r>
              <a:rPr lang="es-ES" sz="2400" dirty="0" err="1" smtClean="0"/>
              <a:t>instrumen</a:t>
            </a:r>
            <a:endParaRPr lang="en-US" sz="2400" dirty="0" smtClean="0"/>
          </a:p>
        </p:txBody>
      </p:sp>
      <p:sp>
        <p:nvSpPr>
          <p:cNvPr id="32774" name="Rectangle 6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v-SE" sz="2400" b="1" dirty="0" smtClean="0">
                <a:solidFill>
                  <a:srgbClr val="006600"/>
                </a:solidFill>
              </a:rPr>
              <a:t>Kapan penelitian diangap selesai</a:t>
            </a:r>
            <a:r>
              <a:rPr lang="sv-SE" sz="2400" dirty="0" smtClean="0">
                <a:solidFill>
                  <a:srgbClr val="006600"/>
                </a:solidFill>
              </a:rPr>
              <a:t>.</a:t>
            </a:r>
            <a:r>
              <a:rPr lang="sv-SE" sz="2400" dirty="0" smtClean="0"/>
              <a:t> Setelah tidak ada data yang </a:t>
            </a:r>
            <a:r>
              <a:rPr lang="sv-SE" sz="2400" dirty="0" smtClean="0"/>
              <a:t>dianggap jenuh</a:t>
            </a:r>
            <a:endParaRPr lang="sv-SE" sz="2400" dirty="0" smtClean="0"/>
          </a:p>
          <a:p>
            <a:pPr eaLnBrk="1" hangingPunct="1">
              <a:defRPr/>
            </a:pPr>
            <a:r>
              <a:rPr lang="en-US" sz="2400" b="1" dirty="0" err="1" smtClean="0">
                <a:solidFill>
                  <a:srgbClr val="006600"/>
                </a:solidFill>
              </a:rPr>
              <a:t>Kepercayaan</a:t>
            </a:r>
            <a:r>
              <a:rPr lang="en-US" sz="2400" b="1" dirty="0" smtClean="0">
                <a:solidFill>
                  <a:srgbClr val="006600"/>
                </a:solidFill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</a:rPr>
              <a:t>terhadap</a:t>
            </a:r>
            <a:r>
              <a:rPr lang="en-US" sz="2400" b="1" dirty="0" smtClean="0">
                <a:solidFill>
                  <a:srgbClr val="006600"/>
                </a:solidFill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</a:rPr>
              <a:t>hasil</a:t>
            </a:r>
            <a:r>
              <a:rPr lang="en-US" sz="2400" b="1" dirty="0" smtClean="0">
                <a:solidFill>
                  <a:srgbClr val="006600"/>
                </a:solidFill>
              </a:rPr>
              <a:t> </a:t>
            </a:r>
            <a:r>
              <a:rPr lang="en-US" sz="2400" b="1" dirty="0" err="1" smtClean="0">
                <a:solidFill>
                  <a:srgbClr val="006600"/>
                </a:solidFill>
              </a:rPr>
              <a:t>penelitian</a:t>
            </a:r>
            <a:r>
              <a:rPr lang="es-ES" sz="2400" b="1" dirty="0" smtClean="0"/>
              <a:t>.</a:t>
            </a:r>
          </a:p>
          <a:p>
            <a:pPr eaLnBrk="1" hangingPunct="1">
              <a:defRPr/>
            </a:pPr>
            <a:r>
              <a:rPr lang="es-ES" sz="2400" b="1" dirty="0" smtClean="0"/>
              <a:t> </a:t>
            </a:r>
            <a:r>
              <a:rPr lang="es-ES" sz="2400" dirty="0" err="1" smtClean="0"/>
              <a:t>Pengujian</a:t>
            </a:r>
            <a:r>
              <a:rPr lang="es-ES" sz="2400" dirty="0" smtClean="0"/>
              <a:t> </a:t>
            </a:r>
            <a:r>
              <a:rPr lang="es-ES" sz="2400" dirty="0" err="1" smtClean="0"/>
              <a:t>kredibilitas</a:t>
            </a:r>
            <a:r>
              <a:rPr lang="es-ES" sz="2400" dirty="0" smtClean="0"/>
              <a:t>, </a:t>
            </a:r>
            <a:r>
              <a:rPr lang="es-ES" sz="2400" dirty="0" err="1" smtClean="0"/>
              <a:t>depenabilitas</a:t>
            </a:r>
            <a:r>
              <a:rPr lang="es-ES" sz="2400" dirty="0" smtClean="0"/>
              <a:t>, </a:t>
            </a:r>
            <a:r>
              <a:rPr lang="es-ES" sz="2400" dirty="0" err="1" smtClean="0"/>
              <a:t>proses</a:t>
            </a:r>
            <a:r>
              <a:rPr lang="es-ES" sz="2400" dirty="0" smtClean="0"/>
              <a:t> dan </a:t>
            </a:r>
            <a:r>
              <a:rPr lang="es-ES" sz="2400" dirty="0" err="1" smtClean="0"/>
              <a:t>hasil</a:t>
            </a:r>
            <a:r>
              <a:rPr lang="es-ES" sz="2400" dirty="0" smtClean="0"/>
              <a:t> </a:t>
            </a:r>
            <a:r>
              <a:rPr lang="es-ES" sz="2400" dirty="0" err="1" smtClean="0"/>
              <a:t>penelitian</a:t>
            </a:r>
            <a:endParaRPr lang="en-US" sz="2400" dirty="0" smtClean="0"/>
          </a:p>
        </p:txBody>
      </p:sp>
    </p:spTree>
  </p:cSld>
  <p:clrMapOvr>
    <a:masterClrMapping/>
  </p:clrMapOvr>
  <p:transition>
    <p:pull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err="1" smtClean="0"/>
              <a:t>Perbedaan</a:t>
            </a:r>
            <a:r>
              <a:rPr lang="en-GB" dirty="0" smtClean="0"/>
              <a:t> </a:t>
            </a:r>
            <a:r>
              <a:rPr lang="en-GB" dirty="0" err="1" smtClean="0"/>
              <a:t>Informan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Responden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71604" y="1524000"/>
            <a:ext cx="7362084" cy="4663440"/>
          </a:xfrm>
        </p:spPr>
        <p:txBody>
          <a:bodyPr/>
          <a:lstStyle/>
          <a:p>
            <a:r>
              <a:rPr lang="en-GB" dirty="0" err="1" smtClean="0"/>
              <a:t>Informan</a:t>
            </a:r>
            <a:r>
              <a:rPr lang="en-GB" dirty="0" smtClean="0"/>
              <a:t>:</a:t>
            </a:r>
          </a:p>
          <a:p>
            <a:r>
              <a:rPr lang="en-GB" dirty="0" err="1" smtClean="0"/>
              <a:t>memberi</a:t>
            </a:r>
            <a:r>
              <a:rPr lang="en-GB" dirty="0" smtClean="0"/>
              <a:t> </a:t>
            </a:r>
            <a:r>
              <a:rPr lang="en-GB" dirty="0" err="1" smtClean="0"/>
              <a:t>respon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sebagai</a:t>
            </a:r>
            <a:r>
              <a:rPr lang="en-GB" dirty="0" smtClean="0"/>
              <a:t> </a:t>
            </a:r>
            <a:r>
              <a:rPr lang="en-GB" dirty="0" err="1" smtClean="0"/>
              <a:t>pemilik</a:t>
            </a:r>
            <a:r>
              <a:rPr lang="en-GB" dirty="0" smtClean="0"/>
              <a:t> </a:t>
            </a:r>
            <a:r>
              <a:rPr lang="en-GB" dirty="0" err="1" smtClean="0"/>
              <a:t>informasi</a:t>
            </a:r>
            <a:r>
              <a:rPr lang="en-GB" dirty="0" smtClean="0"/>
              <a:t>: </a:t>
            </a:r>
            <a:r>
              <a:rPr lang="en-GB" dirty="0" err="1" smtClean="0"/>
              <a:t>aktif</a:t>
            </a:r>
            <a:r>
              <a:rPr lang="en-GB" dirty="0" smtClean="0"/>
              <a:t>, </a:t>
            </a:r>
            <a:r>
              <a:rPr lang="en-GB" dirty="0" err="1" smtClean="0"/>
              <a:t>subjek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Responden</a:t>
            </a:r>
            <a:r>
              <a:rPr lang="en-GB" dirty="0" smtClean="0"/>
              <a:t>:</a:t>
            </a:r>
          </a:p>
          <a:p>
            <a:r>
              <a:rPr lang="en-GB" dirty="0" err="1" smtClean="0"/>
              <a:t>Memberi</a:t>
            </a:r>
            <a:r>
              <a:rPr lang="en-GB" dirty="0" smtClean="0"/>
              <a:t> </a:t>
            </a:r>
            <a:r>
              <a:rPr lang="en-GB" dirty="0" err="1" smtClean="0"/>
              <a:t>respon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sebagai</a:t>
            </a:r>
            <a:r>
              <a:rPr lang="en-GB" dirty="0" smtClean="0"/>
              <a:t> </a:t>
            </a:r>
            <a:r>
              <a:rPr lang="en-GB" dirty="0" err="1" smtClean="0"/>
              <a:t>pemilik</a:t>
            </a:r>
            <a:r>
              <a:rPr lang="en-GB" dirty="0" smtClean="0"/>
              <a:t> </a:t>
            </a:r>
            <a:r>
              <a:rPr lang="en-GB" dirty="0" err="1" smtClean="0"/>
              <a:t>informasi</a:t>
            </a:r>
            <a:r>
              <a:rPr lang="en-GB" dirty="0" smtClean="0"/>
              <a:t>: </a:t>
            </a:r>
            <a:r>
              <a:rPr lang="en-GB" dirty="0" err="1" smtClean="0"/>
              <a:t>pasif</a:t>
            </a:r>
            <a:r>
              <a:rPr lang="en-GB" dirty="0" smtClean="0"/>
              <a:t>, </a:t>
            </a:r>
            <a:r>
              <a:rPr lang="en-GB" dirty="0" err="1" smtClean="0"/>
              <a:t>objek</a:t>
            </a:r>
            <a:r>
              <a:rPr lang="en-GB" dirty="0" smtClean="0"/>
              <a:t>.</a:t>
            </a:r>
            <a:endParaRPr lang="id-ID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 smtClean="0"/>
              <a:t>Penentuan</a:t>
            </a:r>
            <a:r>
              <a:rPr lang="en-GB" dirty="0" smtClean="0"/>
              <a:t> </a:t>
            </a:r>
            <a:r>
              <a:rPr lang="en-GB" dirty="0" err="1" smtClean="0"/>
              <a:t>Informan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28728" y="1524000"/>
            <a:ext cx="7504960" cy="4663440"/>
          </a:xfrm>
        </p:spPr>
        <p:txBody>
          <a:bodyPr>
            <a:normAutofit fontScale="85000" lnSpcReduction="20000"/>
          </a:bodyPr>
          <a:lstStyle/>
          <a:p>
            <a:r>
              <a:rPr lang="en-GB" dirty="0" err="1" smtClean="0"/>
              <a:t>Peneliti</a:t>
            </a:r>
            <a:r>
              <a:rPr lang="en-GB" dirty="0" smtClean="0"/>
              <a:t>, </a:t>
            </a:r>
            <a:r>
              <a:rPr lang="en-GB" dirty="0" err="1" smtClean="0"/>
              <a:t>bila</a:t>
            </a:r>
            <a:r>
              <a:rPr lang="en-GB" dirty="0" smtClean="0"/>
              <a:t> </a:t>
            </a:r>
            <a:r>
              <a:rPr lang="en-GB" dirty="0" err="1" smtClean="0"/>
              <a:t>peneliti</a:t>
            </a:r>
            <a:r>
              <a:rPr lang="en-GB" dirty="0" smtClean="0"/>
              <a:t> </a:t>
            </a:r>
            <a:r>
              <a:rPr lang="en-GB" dirty="0" err="1" smtClean="0"/>
              <a:t>memahami</a:t>
            </a:r>
            <a:r>
              <a:rPr lang="en-GB" dirty="0" smtClean="0"/>
              <a:t> </a:t>
            </a:r>
            <a:r>
              <a:rPr lang="en-GB" dirty="0" err="1" smtClean="0"/>
              <a:t>masalah</a:t>
            </a:r>
            <a:r>
              <a:rPr lang="en-GB" dirty="0" smtClean="0"/>
              <a:t> </a:t>
            </a:r>
            <a:r>
              <a:rPr lang="en-GB" dirty="0" err="1" smtClean="0"/>
              <a:t>umum</a:t>
            </a:r>
            <a:r>
              <a:rPr lang="en-GB" dirty="0" smtClean="0"/>
              <a:t> </a:t>
            </a:r>
            <a:r>
              <a:rPr lang="en-GB" dirty="0" err="1" smtClean="0"/>
              <a:t>penelitian</a:t>
            </a:r>
            <a:r>
              <a:rPr lang="en-GB" dirty="0" smtClean="0"/>
              <a:t> </a:t>
            </a:r>
            <a:r>
              <a:rPr lang="en-GB" dirty="0" err="1" smtClean="0"/>
              <a:t>serta</a:t>
            </a:r>
            <a:r>
              <a:rPr lang="en-GB" dirty="0" smtClean="0"/>
              <a:t> </a:t>
            </a:r>
            <a:r>
              <a:rPr lang="en-GB" dirty="0" err="1" smtClean="0"/>
              <a:t>memahami</a:t>
            </a:r>
            <a:r>
              <a:rPr lang="en-GB" dirty="0" smtClean="0"/>
              <a:t> </a:t>
            </a:r>
            <a:r>
              <a:rPr lang="en-GB" dirty="0" err="1" smtClean="0"/>
              <a:t>anatomi</a:t>
            </a:r>
            <a:r>
              <a:rPr lang="en-GB" dirty="0" smtClean="0"/>
              <a:t> </a:t>
            </a:r>
            <a:r>
              <a:rPr lang="en-GB" dirty="0" err="1" smtClean="0"/>
              <a:t>masyarakat</a:t>
            </a:r>
            <a:r>
              <a:rPr lang="en-GB" dirty="0" smtClean="0"/>
              <a:t> </a:t>
            </a:r>
            <a:r>
              <a:rPr lang="en-GB" dirty="0" err="1" smtClean="0"/>
              <a:t>penelitian</a:t>
            </a:r>
            <a:r>
              <a:rPr lang="en-GB" dirty="0" smtClean="0"/>
              <a:t> </a:t>
            </a:r>
            <a:r>
              <a:rPr lang="en-GB" dirty="0" err="1" smtClean="0"/>
              <a:t>itu</a:t>
            </a:r>
            <a:r>
              <a:rPr lang="en-GB" dirty="0" smtClean="0"/>
              <a:t> </a:t>
            </a:r>
            <a:r>
              <a:rPr lang="en-GB" dirty="0" err="1" smtClean="0"/>
              <a:t>dilaksanakan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Apabila</a:t>
            </a:r>
            <a:r>
              <a:rPr lang="en-GB" dirty="0" smtClean="0"/>
              <a:t> </a:t>
            </a:r>
            <a:r>
              <a:rPr lang="en-GB" dirty="0" err="1" smtClean="0"/>
              <a:t>peneliti</a:t>
            </a:r>
            <a:r>
              <a:rPr lang="en-GB" dirty="0" smtClean="0"/>
              <a:t> </a:t>
            </a:r>
            <a:r>
              <a:rPr lang="en-GB" dirty="0" err="1" smtClean="0"/>
              <a:t>belum</a:t>
            </a:r>
            <a:r>
              <a:rPr lang="en-GB" dirty="0" smtClean="0"/>
              <a:t> </a:t>
            </a:r>
            <a:r>
              <a:rPr lang="en-GB" dirty="0" err="1" smtClean="0"/>
              <a:t>paham</a:t>
            </a:r>
            <a:r>
              <a:rPr lang="en-GB" dirty="0" smtClean="0"/>
              <a:t>, </a:t>
            </a:r>
            <a:r>
              <a:rPr lang="en-GB" dirty="0" err="1" smtClean="0"/>
              <a:t>ada</a:t>
            </a:r>
            <a:r>
              <a:rPr lang="en-GB" dirty="0" smtClean="0"/>
              <a:t> </a:t>
            </a:r>
            <a:r>
              <a:rPr lang="en-GB" dirty="0" err="1" smtClean="0"/>
              <a:t>tiga</a:t>
            </a:r>
            <a:r>
              <a:rPr lang="en-GB" dirty="0" smtClean="0"/>
              <a:t> </a:t>
            </a:r>
            <a:r>
              <a:rPr lang="en-GB" dirty="0" err="1" smtClean="0"/>
              <a:t>cara</a:t>
            </a:r>
            <a:r>
              <a:rPr lang="en-GB" dirty="0" smtClean="0"/>
              <a:t>: </a:t>
            </a:r>
          </a:p>
          <a:p>
            <a:r>
              <a:rPr lang="en-GB" dirty="0" smtClean="0"/>
              <a:t>- </a:t>
            </a:r>
            <a:r>
              <a:rPr lang="en-GB" dirty="0" err="1" smtClean="0"/>
              <a:t>Prosedur</a:t>
            </a:r>
            <a:r>
              <a:rPr lang="en-GB" dirty="0" smtClean="0"/>
              <a:t> </a:t>
            </a:r>
            <a:r>
              <a:rPr lang="en-GB" dirty="0" err="1" smtClean="0"/>
              <a:t>purposif</a:t>
            </a:r>
            <a:r>
              <a:rPr lang="en-GB" dirty="0" smtClean="0"/>
              <a:t>:  </a:t>
            </a:r>
            <a:r>
              <a:rPr lang="en-GB" dirty="0" err="1" smtClean="0"/>
              <a:t>menentukan</a:t>
            </a:r>
            <a:r>
              <a:rPr lang="en-GB" dirty="0" smtClean="0"/>
              <a:t> </a:t>
            </a:r>
            <a:r>
              <a:rPr lang="en-GB" dirty="0" err="1" smtClean="0"/>
              <a:t>kelompok</a:t>
            </a:r>
            <a:r>
              <a:rPr lang="en-GB" dirty="0" smtClean="0"/>
              <a:t> </a:t>
            </a:r>
            <a:r>
              <a:rPr lang="en-GB" dirty="0" err="1" smtClean="0"/>
              <a:t>peserta</a:t>
            </a:r>
            <a:r>
              <a:rPr lang="en-GB" dirty="0" smtClean="0"/>
              <a:t> yang </a:t>
            </a:r>
            <a:r>
              <a:rPr lang="en-GB" dirty="0" err="1" smtClean="0"/>
              <a:t>menjadi</a:t>
            </a:r>
            <a:r>
              <a:rPr lang="en-GB" dirty="0" smtClean="0"/>
              <a:t> </a:t>
            </a:r>
            <a:r>
              <a:rPr lang="en-GB" dirty="0" err="1" smtClean="0"/>
              <a:t>informan</a:t>
            </a:r>
            <a:r>
              <a:rPr lang="en-GB" dirty="0" smtClean="0"/>
              <a:t> </a:t>
            </a:r>
            <a:r>
              <a:rPr lang="en-GB" dirty="0" err="1" smtClean="0"/>
              <a:t>sesuai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kriteria</a:t>
            </a:r>
            <a:r>
              <a:rPr lang="en-GB" dirty="0" smtClean="0"/>
              <a:t> </a:t>
            </a:r>
            <a:r>
              <a:rPr lang="en-GB" dirty="0" err="1" smtClean="0"/>
              <a:t>terpilih</a:t>
            </a:r>
            <a:r>
              <a:rPr lang="en-GB" dirty="0" smtClean="0"/>
              <a:t> yang </a:t>
            </a:r>
            <a:r>
              <a:rPr lang="en-GB" dirty="0" err="1" smtClean="0"/>
              <a:t>relevan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masalah</a:t>
            </a:r>
            <a:r>
              <a:rPr lang="en-GB" dirty="0" smtClean="0"/>
              <a:t> </a:t>
            </a:r>
            <a:r>
              <a:rPr lang="en-GB" dirty="0" err="1" smtClean="0"/>
              <a:t>penelitian</a:t>
            </a:r>
            <a:r>
              <a:rPr lang="en-GB" dirty="0" smtClean="0"/>
              <a:t> </a:t>
            </a:r>
            <a:r>
              <a:rPr lang="en-GB" dirty="0" err="1" smtClean="0"/>
              <a:t>tertentu</a:t>
            </a:r>
            <a:r>
              <a:rPr lang="en-GB" dirty="0" smtClean="0"/>
              <a:t>.</a:t>
            </a:r>
          </a:p>
          <a:p>
            <a:r>
              <a:rPr lang="en-GB" dirty="0" smtClean="0"/>
              <a:t>- </a:t>
            </a:r>
            <a:r>
              <a:rPr lang="en-GB" dirty="0" err="1" smtClean="0"/>
              <a:t>Prosedur</a:t>
            </a:r>
            <a:r>
              <a:rPr lang="en-GB" dirty="0" smtClean="0"/>
              <a:t> </a:t>
            </a:r>
            <a:r>
              <a:rPr lang="en-GB" dirty="0" err="1" smtClean="0"/>
              <a:t>kuota</a:t>
            </a:r>
            <a:r>
              <a:rPr lang="en-GB" dirty="0" smtClean="0"/>
              <a:t>: </a:t>
            </a:r>
            <a:r>
              <a:rPr lang="en-GB" dirty="0" err="1" smtClean="0"/>
              <a:t>peneliti</a:t>
            </a:r>
            <a:r>
              <a:rPr lang="en-GB" dirty="0" smtClean="0"/>
              <a:t> </a:t>
            </a:r>
            <a:r>
              <a:rPr lang="en-GB" dirty="0" err="1" smtClean="0"/>
              <a:t>memutuskan</a:t>
            </a:r>
            <a:r>
              <a:rPr lang="en-GB" dirty="0" smtClean="0"/>
              <a:t> </a:t>
            </a:r>
            <a:r>
              <a:rPr lang="en-GB" dirty="0" err="1" smtClean="0"/>
              <a:t>saat</a:t>
            </a:r>
            <a:r>
              <a:rPr lang="en-GB" dirty="0" smtClean="0"/>
              <a:t> </a:t>
            </a:r>
            <a:r>
              <a:rPr lang="en-GB" dirty="0" err="1" smtClean="0"/>
              <a:t>merancang</a:t>
            </a:r>
            <a:r>
              <a:rPr lang="en-GB" dirty="0" smtClean="0"/>
              <a:t> </a:t>
            </a:r>
            <a:r>
              <a:rPr lang="en-GB" dirty="0" err="1" smtClean="0"/>
              <a:t>penelitian</a:t>
            </a:r>
            <a:r>
              <a:rPr lang="en-GB" dirty="0" smtClean="0"/>
              <a:t>, </a:t>
            </a:r>
            <a:r>
              <a:rPr lang="en-GB" dirty="0" err="1" smtClean="0"/>
              <a:t>berapa</a:t>
            </a:r>
            <a:r>
              <a:rPr lang="en-GB" dirty="0" smtClean="0"/>
              <a:t> </a:t>
            </a:r>
            <a:r>
              <a:rPr lang="en-GB" dirty="0" err="1" smtClean="0"/>
              <a:t>banyak</a:t>
            </a:r>
            <a:r>
              <a:rPr lang="en-GB" dirty="0" smtClean="0"/>
              <a:t> </a:t>
            </a:r>
            <a:r>
              <a:rPr lang="en-GB" dirty="0" err="1" smtClean="0"/>
              <a:t>orang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karakteristik</a:t>
            </a:r>
            <a:r>
              <a:rPr lang="en-GB" dirty="0" smtClean="0"/>
              <a:t> yang </a:t>
            </a:r>
            <a:r>
              <a:rPr lang="en-GB" dirty="0" err="1" smtClean="0"/>
              <a:t>diinginkan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dimasukkan</a:t>
            </a:r>
            <a:r>
              <a:rPr lang="en-GB" dirty="0" smtClean="0"/>
              <a:t> </a:t>
            </a:r>
            <a:r>
              <a:rPr lang="en-GB" dirty="0" err="1" smtClean="0"/>
              <a:t>sebagai</a:t>
            </a:r>
            <a:r>
              <a:rPr lang="en-GB" dirty="0" smtClean="0"/>
              <a:t> </a:t>
            </a:r>
            <a:r>
              <a:rPr lang="en-GB" dirty="0" err="1" smtClean="0"/>
              <a:t>informan</a:t>
            </a:r>
            <a:r>
              <a:rPr lang="en-GB" dirty="0" smtClean="0"/>
              <a:t>.</a:t>
            </a:r>
          </a:p>
          <a:p>
            <a:r>
              <a:rPr lang="en-GB" dirty="0" smtClean="0"/>
              <a:t>- </a:t>
            </a:r>
            <a:r>
              <a:rPr lang="en-GB" dirty="0" err="1" smtClean="0"/>
              <a:t>Prosedur</a:t>
            </a:r>
            <a:r>
              <a:rPr lang="en-GB" dirty="0" smtClean="0"/>
              <a:t> snowball: </a:t>
            </a:r>
            <a:r>
              <a:rPr lang="en-GB" dirty="0" err="1" smtClean="0"/>
              <a:t>informan</a:t>
            </a:r>
            <a:r>
              <a:rPr lang="en-GB" dirty="0" smtClean="0"/>
              <a:t> yang </a:t>
            </a:r>
            <a:r>
              <a:rPr lang="en-GB" dirty="0" err="1" smtClean="0"/>
              <a:t>ditemui</a:t>
            </a:r>
            <a:r>
              <a:rPr lang="en-GB" dirty="0" smtClean="0"/>
              <a:t> </a:t>
            </a:r>
            <a:r>
              <a:rPr lang="en-GB" dirty="0" err="1" smtClean="0"/>
              <a:t>pertama</a:t>
            </a:r>
            <a:r>
              <a:rPr lang="en-GB" dirty="0" smtClean="0"/>
              <a:t> kali </a:t>
            </a:r>
            <a:r>
              <a:rPr lang="en-GB" dirty="0" err="1" smtClean="0"/>
              <a:t>merujuk</a:t>
            </a:r>
            <a:r>
              <a:rPr lang="en-GB" dirty="0" smtClean="0"/>
              <a:t> </a:t>
            </a:r>
            <a:r>
              <a:rPr lang="en-GB" dirty="0" err="1" smtClean="0"/>
              <a:t>ke</a:t>
            </a:r>
            <a:r>
              <a:rPr lang="en-GB" dirty="0" smtClean="0"/>
              <a:t> </a:t>
            </a:r>
            <a:r>
              <a:rPr lang="en-GB" dirty="0" err="1" smtClean="0"/>
              <a:t>informan</a:t>
            </a:r>
            <a:r>
              <a:rPr lang="en-GB" dirty="0" smtClean="0"/>
              <a:t> lain (</a:t>
            </a:r>
            <a:r>
              <a:rPr lang="en-GB" dirty="0" err="1" smtClean="0"/>
              <a:t>perkembangan</a:t>
            </a:r>
            <a:r>
              <a:rPr lang="en-GB" dirty="0" smtClean="0"/>
              <a:t> </a:t>
            </a:r>
            <a:r>
              <a:rPr lang="en-GB" dirty="0" err="1" smtClean="0"/>
              <a:t>mata</a:t>
            </a:r>
            <a:r>
              <a:rPr lang="en-GB" dirty="0" smtClean="0"/>
              <a:t> </a:t>
            </a:r>
            <a:r>
              <a:rPr lang="en-GB" dirty="0" err="1" smtClean="0"/>
              <a:t>rantai</a:t>
            </a:r>
            <a:r>
              <a:rPr lang="en-GB" dirty="0" smtClean="0"/>
              <a:t> </a:t>
            </a:r>
            <a:r>
              <a:rPr lang="en-GB" dirty="0" err="1" smtClean="0"/>
              <a:t>rujukan</a:t>
            </a:r>
            <a:r>
              <a:rPr lang="en-GB" dirty="0" smtClean="0"/>
              <a:t>) </a:t>
            </a:r>
            <a:r>
              <a:rPr lang="en-GB" dirty="0" err="1" smtClean="0"/>
              <a:t>sampai</a:t>
            </a:r>
            <a:r>
              <a:rPr lang="en-GB" dirty="0" smtClean="0"/>
              <a:t> yang </a:t>
            </a:r>
            <a:r>
              <a:rPr lang="en-GB" dirty="0" err="1" smtClean="0"/>
              <a:t>dibutuhkan</a:t>
            </a:r>
            <a:r>
              <a:rPr lang="en-GB" dirty="0" smtClean="0"/>
              <a:t> </a:t>
            </a:r>
            <a:r>
              <a:rPr lang="en-GB" dirty="0" err="1" smtClean="0"/>
              <a:t>peneliti</a:t>
            </a:r>
            <a:r>
              <a:rPr lang="en-GB" dirty="0" smtClean="0"/>
              <a:t>.</a:t>
            </a:r>
            <a:endParaRPr lang="id-ID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Partisipasi</a:t>
            </a:r>
            <a:r>
              <a:rPr lang="en-US" dirty="0"/>
              <a:t>  </a:t>
            </a:r>
            <a:r>
              <a:rPr lang="en-US" dirty="0" err="1"/>
              <a:t>Terlibat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1" dirty="0" err="1" smtClean="0"/>
              <a:t>Seperti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namanya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partisipasi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terlibat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merupakan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adanya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keinginan</a:t>
            </a:r>
            <a:r>
              <a:rPr lang="en-US" sz="2000" b="1" dirty="0" smtClean="0"/>
              <a:t> </a:t>
            </a:r>
            <a:r>
              <a:rPr lang="en-US" sz="2000" b="1" dirty="0" err="1"/>
              <a:t>peneliti</a:t>
            </a:r>
            <a:r>
              <a:rPr lang="en-US" sz="2000" b="1" dirty="0"/>
              <a:t> </a:t>
            </a:r>
            <a:r>
              <a:rPr lang="en-US" sz="2000" b="1" dirty="0" err="1"/>
              <a:t>untuk</a:t>
            </a:r>
            <a:r>
              <a:rPr lang="en-US" sz="2000" b="1" dirty="0"/>
              <a:t> </a:t>
            </a:r>
            <a:r>
              <a:rPr lang="en-US" sz="2000" b="1" dirty="0" err="1"/>
              <a:t>terlibat</a:t>
            </a:r>
            <a:r>
              <a:rPr lang="en-US" sz="2000" b="1" dirty="0"/>
              <a:t> </a:t>
            </a:r>
            <a:r>
              <a:rPr lang="en-US" sz="2000" b="1" dirty="0" err="1"/>
              <a:t>langsung</a:t>
            </a:r>
            <a:r>
              <a:rPr lang="en-US" sz="2000" b="1" dirty="0"/>
              <a:t> </a:t>
            </a:r>
            <a:r>
              <a:rPr lang="en-US" sz="2000" b="1" dirty="0" err="1"/>
              <a:t>dalam</a:t>
            </a:r>
            <a:r>
              <a:rPr lang="en-US" sz="2000" b="1" dirty="0"/>
              <a:t> </a:t>
            </a:r>
            <a:r>
              <a:rPr lang="en-US" sz="2000" b="1" dirty="0" err="1"/>
              <a:t>dunia</a:t>
            </a:r>
            <a:r>
              <a:rPr lang="en-US" sz="2000" b="1" dirty="0"/>
              <a:t> </a:t>
            </a:r>
            <a:r>
              <a:rPr lang="en-US" sz="2000" b="1" dirty="0" err="1"/>
              <a:t>sosial</a:t>
            </a:r>
            <a:r>
              <a:rPr lang="en-US" sz="2000" b="1" dirty="0"/>
              <a:t> yang </a:t>
            </a:r>
            <a:r>
              <a:rPr lang="en-US" sz="2000" b="1" dirty="0" err="1"/>
              <a:t>dipilih</a:t>
            </a:r>
            <a:r>
              <a:rPr lang="en-US" sz="2000" b="1" dirty="0"/>
              <a:t> </a:t>
            </a:r>
            <a:r>
              <a:rPr lang="en-US" sz="2000" b="1" dirty="0" err="1"/>
              <a:t>sebagai</a:t>
            </a:r>
            <a:r>
              <a:rPr lang="en-US" sz="2000" b="1" dirty="0"/>
              <a:t> </a:t>
            </a:r>
            <a:r>
              <a:rPr lang="en-US" sz="2000" b="1" dirty="0" err="1"/>
              <a:t>obyek</a:t>
            </a:r>
            <a:r>
              <a:rPr lang="en-US" sz="2000" b="1" dirty="0"/>
              <a:t> </a:t>
            </a:r>
            <a:r>
              <a:rPr lang="en-US" sz="2000" b="1" dirty="0" err="1"/>
              <a:t>penelitian</a:t>
            </a:r>
            <a:r>
              <a:rPr lang="en-US" sz="2000" b="1" dirty="0"/>
              <a:t>. </a:t>
            </a:r>
            <a:r>
              <a:rPr lang="da-DK" sz="2000" b="1" dirty="0"/>
              <a:t>Dengan melibatkan </a:t>
            </a:r>
            <a:r>
              <a:rPr lang="da-DK" sz="2000" b="1" dirty="0" smtClean="0"/>
              <a:t>diri </a:t>
            </a:r>
            <a:r>
              <a:rPr lang="da-DK" sz="2000" b="1" dirty="0"/>
              <a:t>secara langsung ini peneliti dapat mendengar, melihat dan </a:t>
            </a:r>
            <a:r>
              <a:rPr lang="da-DK" sz="2000" b="1" dirty="0" smtClean="0"/>
              <a:t>terlibat </a:t>
            </a:r>
            <a:r>
              <a:rPr lang="da-DK" sz="2000" b="1" dirty="0"/>
              <a:t>dalam dunia pengalaman yang ada.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en-US" sz="1400" b="1" dirty="0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1000" b="1" dirty="0" smtClean="0"/>
              <a:t>8 </a:t>
            </a:r>
            <a:endParaRPr lang="en-US" sz="1000" b="1" dirty="0"/>
          </a:p>
        </p:txBody>
      </p:sp>
      <p:sp>
        <p:nvSpPr>
          <p:cNvPr id="4" name="Rectangle 3"/>
          <p:cNvSpPr/>
          <p:nvPr/>
        </p:nvSpPr>
        <p:spPr>
          <a:xfrm>
            <a:off x="1857356" y="3500438"/>
            <a:ext cx="692948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b="1" dirty="0" smtClean="0"/>
              <a:t>Pengamatan terlibat merupakan pengamatan yang dilakukan sambil berperan serta dalam kehidupan terhadap orang yang diteliti. Jadi, pengamatan terlibat adalah  mengikuti orang-orang yang diteliti dalam kehidupan sehari-hari, melihat apa yang mereka lakukan, kapan dengan siapa, dan dalam keadaan apa, dan menanyai tentang  tindakan mereka.</a:t>
            </a:r>
            <a:endParaRPr lang="id-ID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noProof="1" smtClean="0"/>
              <a:t>Disain Penelitian Kualitatif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1" smtClean="0"/>
              <a:t>Seorang peneliti kualitatif mengawali penelitian dengan sebuah pertanyaan: “Apa yang hendak saya sampaikan melalui penelitian ini?”</a:t>
            </a:r>
          </a:p>
          <a:p>
            <a:r>
              <a:rPr lang="en-US" noProof="1" smtClean="0"/>
              <a:t>(sama seperti seorang seniman/penari: dimulai dari sebuah pertanyaan: apa yang hendak aku sampaikan melalui karya seni ini?)</a:t>
            </a:r>
          </a:p>
        </p:txBody>
      </p:sp>
    </p:spTree>
    <p:extLst>
      <p:ext uri="{BB962C8B-B14F-4D97-AF65-F5344CB8AC3E}">
        <p14:creationId xmlns:p14="http://schemas.microsoft.com/office/powerpoint/2010/main" xmlns="" val="2489905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 smtClean="0"/>
              <a:t>SAMPEL PENELITIAN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28728" y="1524000"/>
            <a:ext cx="7504960" cy="4663440"/>
          </a:xfrm>
        </p:spPr>
        <p:txBody>
          <a:bodyPr>
            <a:noAutofit/>
          </a:bodyPr>
          <a:lstStyle/>
          <a:p>
            <a:r>
              <a:rPr lang="id-ID" sz="1800" dirty="0" smtClean="0">
                <a:latin typeface="Gill Sans MT" pitchFamily="34" charset="0"/>
              </a:rPr>
              <a:t> Sampel penelitian kualitatif terfokus pada representasinya terhadap </a:t>
            </a:r>
          </a:p>
          <a:p>
            <a:r>
              <a:rPr lang="id-ID" sz="1800" dirty="0" smtClean="0">
                <a:latin typeface="Gill Sans MT" pitchFamily="34" charset="0"/>
              </a:rPr>
              <a:t>suatu fenomena. Prosedur penentuan sampel yang terpenting bagaimana </a:t>
            </a:r>
          </a:p>
          <a:p>
            <a:r>
              <a:rPr lang="id-ID" sz="1800" dirty="0" smtClean="0">
                <a:latin typeface="Gill Sans MT" pitchFamily="34" charset="0"/>
              </a:rPr>
              <a:t>menentukan informan kunci (</a:t>
            </a:r>
            <a:r>
              <a:rPr lang="id-ID" sz="1800" i="1" dirty="0" smtClean="0">
                <a:latin typeface="Gill Sans MT" pitchFamily="34" charset="0"/>
              </a:rPr>
              <a:t>key informan</a:t>
            </a:r>
            <a:r>
              <a:rPr lang="en-GB" sz="1800" i="1" dirty="0" smtClean="0">
                <a:latin typeface="Gill Sans MT" pitchFamily="34" charset="0"/>
              </a:rPr>
              <a:t>t</a:t>
            </a:r>
            <a:r>
              <a:rPr lang="id-ID" sz="1800" dirty="0" smtClean="0">
                <a:latin typeface="Gill Sans MT" pitchFamily="34" charset="0"/>
              </a:rPr>
              <a:t>) yang terlebih dalam situasi </a:t>
            </a:r>
          </a:p>
          <a:p>
            <a:r>
              <a:rPr lang="id-ID" sz="1800" dirty="0" smtClean="0">
                <a:latin typeface="Gill Sans MT" pitchFamily="34" charset="0"/>
              </a:rPr>
              <a:t>sosial ataupun pendidikan selaras dengan fokus penelitian.</a:t>
            </a:r>
          </a:p>
          <a:p>
            <a:r>
              <a:rPr lang="id-ID" sz="1800" dirty="0" smtClean="0">
                <a:latin typeface="Gill Sans MT" pitchFamily="34" charset="0"/>
              </a:rPr>
              <a:t> Penentuan sampel dengan metoda acak tidaklah relevan, yang lebih tepat </a:t>
            </a:r>
          </a:p>
          <a:p>
            <a:r>
              <a:rPr lang="id-ID" sz="1800" dirty="0" smtClean="0">
                <a:latin typeface="Gill Sans MT" pitchFamily="34" charset="0"/>
              </a:rPr>
              <a:t>dengan menggunakan ‘secara sengaja’ (</a:t>
            </a:r>
            <a:r>
              <a:rPr lang="id-ID" sz="1800" i="1" dirty="0" smtClean="0">
                <a:latin typeface="Gill Sans MT" pitchFamily="34" charset="0"/>
              </a:rPr>
              <a:t>purposive sampling</a:t>
            </a:r>
            <a:r>
              <a:rPr lang="id-ID" sz="1800" dirty="0" smtClean="0">
                <a:latin typeface="Gill Sans MT" pitchFamily="34" charset="0"/>
              </a:rPr>
              <a:t>).</a:t>
            </a:r>
          </a:p>
          <a:p>
            <a:r>
              <a:rPr lang="id-ID" sz="1800" dirty="0" smtClean="0">
                <a:latin typeface="Gill Sans MT" pitchFamily="34" charset="0"/>
              </a:rPr>
              <a:t> Orang yang kebetulan ditunjuk sebagai sampel bukannya menjawab </a:t>
            </a:r>
          </a:p>
          <a:p>
            <a:r>
              <a:rPr lang="id-ID" sz="1800" dirty="0" smtClean="0">
                <a:latin typeface="Gill Sans MT" pitchFamily="34" charset="0"/>
              </a:rPr>
              <a:t>pertanyaan yang telah kita susun (merespon) tetapi memberi informasi </a:t>
            </a:r>
          </a:p>
          <a:p>
            <a:r>
              <a:rPr lang="id-ID" sz="1800" dirty="0" smtClean="0">
                <a:latin typeface="Gill Sans MT" pitchFamily="34" charset="0"/>
              </a:rPr>
              <a:t>tentang perihal dirinya dengan berbagai situasi seperti yang tertera dalam </a:t>
            </a:r>
          </a:p>
          <a:p>
            <a:r>
              <a:rPr lang="id-ID" sz="1800" dirty="0" smtClean="0">
                <a:latin typeface="Gill Sans MT" pitchFamily="34" charset="0"/>
              </a:rPr>
              <a:t>fokus penelitian. Oleh sebab itu mereka (dia) disebut ‘informan’ bukan </a:t>
            </a:r>
          </a:p>
          <a:p>
            <a:r>
              <a:rPr lang="id-ID" sz="1800" dirty="0" smtClean="0">
                <a:latin typeface="Gill Sans MT" pitchFamily="34" charset="0"/>
              </a:rPr>
              <a:t>‘responden’.</a:t>
            </a:r>
            <a:endParaRPr lang="en-GB" sz="1800" dirty="0" smtClean="0">
              <a:latin typeface="Gill Sans MT" pitchFamily="34" charset="0"/>
            </a:endParaRPr>
          </a:p>
          <a:p>
            <a:endParaRPr lang="id-ID" sz="1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868362"/>
          </a:xfrm>
        </p:spPr>
        <p:txBody>
          <a:bodyPr>
            <a:normAutofit/>
          </a:bodyPr>
          <a:lstStyle/>
          <a:p>
            <a:pPr algn="ctr"/>
            <a:r>
              <a:rPr lang="en-US" b="1" noProof="1" smtClean="0"/>
              <a:t>Strategi Penelitian Kualitatif</a:t>
            </a:r>
            <a:endParaRPr lang="en-US" b="1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295400"/>
            <a:ext cx="7686700" cy="4830763"/>
          </a:xfrm>
        </p:spPr>
        <p:txBody>
          <a:bodyPr>
            <a:noAutofit/>
          </a:bodyPr>
          <a:lstStyle/>
          <a:p>
            <a:r>
              <a:rPr lang="en-US" sz="1800" noProof="1" smtClean="0"/>
              <a:t>Strategi penelitian berkaitan dengan paradigma atau perspektif yang dipilih peneliti.</a:t>
            </a:r>
          </a:p>
          <a:p>
            <a:r>
              <a:rPr lang="en-US" sz="1800" noProof="1" smtClean="0"/>
              <a:t>Beberapa strategi penelitian kualitatif: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800" b="1" noProof="1" smtClean="0"/>
              <a:t>Studi kasus </a:t>
            </a:r>
            <a:r>
              <a:rPr lang="en-US" sz="1800" noProof="1" smtClean="0"/>
              <a:t>(bukan pilihan metodologis) :  Studi kasus digunakan untuk melihat sebuah proses atau sejumlah kasus, bukan pada kasus individual.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800" b="1" noProof="1" smtClean="0"/>
              <a:t>Etnografi</a:t>
            </a:r>
            <a:r>
              <a:rPr lang="en-US" sz="1800" noProof="1" smtClean="0"/>
              <a:t>: merupakan teks-teks yang merepresentasikan pengalaman hidup, otoritas etnografis, isu-isu etis untuk meneliti </a:t>
            </a:r>
            <a:r>
              <a:rPr lang="en-US" sz="1800" i="1" noProof="1" smtClean="0"/>
              <a:t>the other</a:t>
            </a:r>
            <a:r>
              <a:rPr lang="en-US" sz="1800" noProof="1" smtClean="0">
                <a:sym typeface="Wingdings" panose="05000000000000000000" pitchFamily="2" charset="2"/>
              </a:rPr>
              <a:t> merupakan proses pengumpulan data empiris yang tidak terstruktur, sejumlah kecil kasus, pelaporan dan teknis analisis interpretatif dengan merangkum berbagai deskripsi fenomena. </a:t>
            </a:r>
            <a:r>
              <a:rPr lang="en-US" sz="1800" noProof="1" smtClean="0"/>
              <a:t>menggunakan </a:t>
            </a:r>
            <a:r>
              <a:rPr lang="en-US" sz="1800" noProof="1"/>
              <a:t>teknik observasi </a:t>
            </a:r>
            <a:r>
              <a:rPr lang="en-US" sz="1800" noProof="1" smtClean="0"/>
              <a:t>partisipan (</a:t>
            </a:r>
            <a:r>
              <a:rPr lang="en-US" sz="1800" i="1" noProof="1" smtClean="0"/>
              <a:t>participant observation</a:t>
            </a:r>
            <a:r>
              <a:rPr lang="en-US" sz="1800" noProof="1" smtClean="0"/>
              <a:t>)</a:t>
            </a:r>
            <a:endParaRPr lang="en-US" sz="1800" noProof="1" smtClean="0">
              <a:sym typeface="Wingdings" panose="05000000000000000000" pitchFamily="2" charset="2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US" sz="1800" b="1" noProof="1" smtClean="0"/>
              <a:t>Fenomenologi, Etnometodologi dan Interpretif</a:t>
            </a:r>
            <a:r>
              <a:rPr lang="en-US" sz="1800" noProof="1" smtClean="0">
                <a:sym typeface="Wingdings" panose="05000000000000000000" pitchFamily="2" charset="2"/>
              </a:rPr>
              <a:t> penafisran “realitas” yang dibentuk oleh praktik-praktik interpretif: mengkaji bagaimana manusia membangun dan memberi makna atas tiap-tiap tindakan mereka  dalam situasi sosial konkret. </a:t>
            </a:r>
          </a:p>
        </p:txBody>
      </p:sp>
    </p:spTree>
    <p:extLst>
      <p:ext uri="{BB962C8B-B14F-4D97-AF65-F5344CB8AC3E}">
        <p14:creationId xmlns:p14="http://schemas.microsoft.com/office/powerpoint/2010/main" xmlns="" val="22882426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noProof="1" smtClean="0"/>
              <a:t>Lanjutan…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524000"/>
            <a:ext cx="7758138" cy="4525963"/>
          </a:xfrm>
        </p:spPr>
        <p:txBody>
          <a:bodyPr>
            <a:normAutofit fontScale="85000" lnSpcReduction="10000"/>
          </a:bodyPr>
          <a:lstStyle/>
          <a:p>
            <a:pPr marL="914400" lvl="1" indent="-514350">
              <a:buFont typeface="+mj-lt"/>
              <a:buAutoNum type="arabicPeriod" startAt="4"/>
            </a:pPr>
            <a:r>
              <a:rPr lang="en-US" b="1" noProof="1" smtClean="0">
                <a:sym typeface="Wingdings" panose="05000000000000000000" pitchFamily="2" charset="2"/>
              </a:rPr>
              <a:t>Grounded Theory</a:t>
            </a:r>
            <a:r>
              <a:rPr lang="en-US" noProof="1" smtClean="0">
                <a:sym typeface="Wingdings" panose="05000000000000000000" pitchFamily="2" charset="2"/>
              </a:rPr>
              <a:t>: metodologi yang digunakan untuk mengembangkan teori yang berbasis pada data yang dihimpun dan dianalisis secara sistematis.</a:t>
            </a:r>
          </a:p>
          <a:p>
            <a:pPr marL="914400" lvl="1" indent="-514350">
              <a:buFont typeface="+mj-lt"/>
              <a:buAutoNum type="arabicPeriod" startAt="4"/>
            </a:pPr>
            <a:r>
              <a:rPr lang="en-US" b="1" noProof="1" smtClean="0">
                <a:sym typeface="Wingdings" panose="05000000000000000000" pitchFamily="2" charset="2"/>
              </a:rPr>
              <a:t>Metode biografis</a:t>
            </a:r>
            <a:r>
              <a:rPr lang="en-US" noProof="1" smtClean="0">
                <a:sym typeface="Wingdings" panose="05000000000000000000" pitchFamily="2" charset="2"/>
              </a:rPr>
              <a:t>: menyajikan laporan dan dokumen tentang riwayat hidup seseorang berkaitan dengan proses dokumentasi sejarah masa lalu dan masa depan seseorang.</a:t>
            </a:r>
          </a:p>
          <a:p>
            <a:pPr marL="914400" lvl="1" indent="-514350">
              <a:buFont typeface="+mj-lt"/>
              <a:buAutoNum type="arabicPeriod" startAt="4"/>
            </a:pPr>
            <a:r>
              <a:rPr lang="en-US" b="1" noProof="1" smtClean="0">
                <a:sym typeface="Wingdings" panose="05000000000000000000" pitchFamily="2" charset="2"/>
              </a:rPr>
              <a:t>Metode historis (termasuk juga </a:t>
            </a:r>
            <a:r>
              <a:rPr lang="en-US" b="1" i="1" noProof="1" smtClean="0">
                <a:sym typeface="Wingdings" panose="05000000000000000000" pitchFamily="2" charset="2"/>
              </a:rPr>
              <a:t>life history; oral history</a:t>
            </a:r>
            <a:r>
              <a:rPr lang="en-US" b="1" noProof="1" smtClean="0">
                <a:sym typeface="Wingdings" panose="05000000000000000000" pitchFamily="2" charset="2"/>
              </a:rPr>
              <a:t>)</a:t>
            </a:r>
            <a:r>
              <a:rPr lang="en-US" noProof="1" smtClean="0">
                <a:sym typeface="Wingdings" panose="05000000000000000000" pitchFamily="2" charset="2"/>
              </a:rPr>
              <a:t>: fenomena sosial seharusnya dikaji dalam konteks historisnya menggunakan dokumen-dokumen sejarah, catatan-catatan tertulis dari masa lalu (termasuk diary), surat-surat, koran, data hasil sensus, dokumen-dokumen kebudayaan populer, dll.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9215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Different perspectiv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2976" y="1752600"/>
            <a:ext cx="7429552" cy="4267200"/>
          </a:xfr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          DIFFERENT PERSPECTIVE, DIFFERENT CONCLUSION</a:t>
            </a: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B3AFF-A7C3-4A0E-989F-DC6C0C50CC3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3697128" cy="365125"/>
          </a:xfrm>
        </p:spPr>
        <p:txBody>
          <a:bodyPr/>
          <a:lstStyle/>
          <a:p>
            <a:r>
              <a:rPr lang="en-US" dirty="0" err="1" smtClean="0"/>
              <a:t>Basuki</a:t>
            </a:r>
            <a:r>
              <a:rPr lang="en-US" dirty="0" smtClean="0"/>
              <a:t>-Workshop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Kualitatif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noProof="1" smtClean="0"/>
              <a:t>Lanjutan…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914400" lvl="1" indent="-514350">
              <a:buFont typeface="+mj-lt"/>
              <a:buAutoNum type="arabicPeriod" startAt="7"/>
            </a:pPr>
            <a:r>
              <a:rPr lang="en-US" b="1" noProof="1" smtClean="0">
                <a:sym typeface="Wingdings" panose="05000000000000000000" pitchFamily="2" charset="2"/>
              </a:rPr>
              <a:t>Penelitian terapan &amp; penelitian tindakan (penelitian partisipatoris) umummya menggunakan paradigma kritis</a:t>
            </a:r>
            <a:r>
              <a:rPr lang="en-US" noProof="1" smtClean="0">
                <a:sym typeface="Wingdings" panose="05000000000000000000" pitchFamily="2" charset="2"/>
              </a:rPr>
              <a:t>: penelitian dilakukan dengan tujuan untuk transformasi  dalam kerangka menuju kehidupan masyarakat  yang lebih humanis, holistik, dan relevan dengan  upaya penciptaan kesadaran manusia atas ketidakadilan yang dialaminya  manusia sebagai makhluk yang sama-sama “mencipta” realitasnya melalui proses partisipasi, pengalaman, dan tindakan. </a:t>
            </a:r>
          </a:p>
          <a:p>
            <a:pPr marL="1314450" lvl="2" indent="-514350">
              <a:buFont typeface="Wingdings" panose="05000000000000000000" pitchFamily="2" charset="2"/>
              <a:buChar char="q"/>
            </a:pPr>
            <a:r>
              <a:rPr lang="en-US" noProof="1" smtClean="0">
                <a:sym typeface="Wingdings" panose="05000000000000000000" pitchFamily="2" charset="2"/>
              </a:rPr>
              <a:t>Tiga macam jenis penelitian tindakan: (1) penelitian kooperatif (</a:t>
            </a:r>
            <a:r>
              <a:rPr lang="en-US" i="1" noProof="1" smtClean="0">
                <a:sym typeface="Wingdings" panose="05000000000000000000" pitchFamily="2" charset="2"/>
              </a:rPr>
              <a:t>co-operative inquiry</a:t>
            </a:r>
            <a:r>
              <a:rPr lang="en-US" noProof="1" smtClean="0">
                <a:sym typeface="Wingdings" panose="05000000000000000000" pitchFamily="2" charset="2"/>
              </a:rPr>
              <a:t>); (2) penelitian tidakan partisipatoris (PAR: </a:t>
            </a:r>
            <a:r>
              <a:rPr lang="en-US" i="1" noProof="1" smtClean="0">
                <a:sym typeface="Wingdings" panose="05000000000000000000" pitchFamily="2" charset="2"/>
              </a:rPr>
              <a:t>Participatory Action Research</a:t>
            </a:r>
            <a:r>
              <a:rPr lang="en-US" noProof="1" smtClean="0">
                <a:sym typeface="Wingdings" panose="05000000000000000000" pitchFamily="2" charset="2"/>
              </a:rPr>
              <a:t>); (3) Penelitian tindakan (</a:t>
            </a:r>
            <a:r>
              <a:rPr lang="en-US" i="1" noProof="1" smtClean="0">
                <a:sym typeface="Wingdings" panose="05000000000000000000" pitchFamily="2" charset="2"/>
              </a:rPr>
              <a:t>action inquiry).</a:t>
            </a:r>
          </a:p>
          <a:p>
            <a:pPr marL="914400" lvl="1" indent="-514350">
              <a:buFont typeface="+mj-lt"/>
              <a:buAutoNum type="arabicPeriod" startAt="7"/>
            </a:pPr>
            <a:r>
              <a:rPr lang="en-US" b="1" noProof="1" smtClean="0">
                <a:sym typeface="Wingdings" panose="05000000000000000000" pitchFamily="2" charset="2"/>
              </a:rPr>
              <a:t>Metode klinis</a:t>
            </a:r>
            <a:r>
              <a:rPr lang="en-US" noProof="1" smtClean="0">
                <a:sym typeface="Wingdings" panose="05000000000000000000" pitchFamily="2" charset="2"/>
              </a:rPr>
              <a:t>: lebih menekankan diagnosis dan perawatan klinis melakukan interpretasi yang berbasis pada pengalaman selama praktik klinis melihat partisipasi bersama antara praktisi klinis dengan pasien, menetapkan realitas-realitas tentang perawatan medis. </a:t>
            </a:r>
            <a:endParaRPr lang="en-US" noProof="1" smtClean="0"/>
          </a:p>
          <a:p>
            <a:pPr marL="514350" indent="-514350">
              <a:buFont typeface="+mj-lt"/>
              <a:buAutoNum type="arabicPeriod" startAt="7"/>
            </a:pPr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xmlns="" val="940556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noProof="1" smtClean="0"/>
              <a:t>Strategi Penelitian Kualitatif lainnya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noProof="1" smtClean="0"/>
              <a:t>Field study/field research </a:t>
            </a:r>
            <a:r>
              <a:rPr lang="en-US" noProof="1" smtClean="0"/>
              <a:t>(riset atau studi lapangan)</a:t>
            </a:r>
          </a:p>
          <a:p>
            <a:r>
              <a:rPr lang="en-US" noProof="1" smtClean="0"/>
              <a:t>Penelitian naturalistik (</a:t>
            </a:r>
            <a:r>
              <a:rPr lang="en-US" i="1" noProof="1" smtClean="0"/>
              <a:t>naturalistic study</a:t>
            </a:r>
            <a:r>
              <a:rPr lang="en-US" noProof="1" smtClean="0"/>
              <a:t>)</a:t>
            </a:r>
          </a:p>
          <a:p>
            <a:r>
              <a:rPr lang="en-US" noProof="1" smtClean="0"/>
              <a:t>Penelitian ekologi deskriptif (</a:t>
            </a:r>
            <a:r>
              <a:rPr lang="en-US" i="1" noProof="1" smtClean="0"/>
              <a:t>ecological study descriptive</a:t>
            </a:r>
            <a:r>
              <a:rPr lang="en-US" noProof="1" smtClean="0"/>
              <a:t>)</a:t>
            </a:r>
          </a:p>
          <a:p>
            <a:r>
              <a:rPr lang="en-US" noProof="1" smtClean="0"/>
              <a:t>Penelitian deskriptif (</a:t>
            </a:r>
            <a:r>
              <a:rPr lang="en-US" i="1" noProof="1" smtClean="0"/>
              <a:t>descriptive study</a:t>
            </a:r>
            <a:r>
              <a:rPr lang="en-US" noProof="1" smtClean="0"/>
              <a:t>)</a:t>
            </a:r>
          </a:p>
          <a:p>
            <a:r>
              <a:rPr lang="en-US" noProof="1" smtClean="0"/>
              <a:t>Kajian interaksionis simbolik (</a:t>
            </a:r>
            <a:r>
              <a:rPr lang="en-US" i="1" noProof="1" smtClean="0"/>
              <a:t>symbolic interactionist study</a:t>
            </a:r>
            <a:r>
              <a:rPr lang="en-US" noProof="1" smtClean="0"/>
              <a:t>)</a:t>
            </a:r>
          </a:p>
          <a:p>
            <a:r>
              <a:rPr lang="en-US" noProof="1" smtClean="0"/>
              <a:t>Penelitian naratif (</a:t>
            </a:r>
            <a:r>
              <a:rPr lang="en-US" i="1" noProof="1" smtClean="0"/>
              <a:t>narrative research</a:t>
            </a:r>
            <a:r>
              <a:rPr lang="en-US" noProof="1" smtClean="0"/>
              <a:t>)</a:t>
            </a:r>
          </a:p>
          <a:p>
            <a:r>
              <a:rPr lang="en-US" noProof="1" smtClean="0"/>
              <a:t>Historiografi (</a:t>
            </a:r>
            <a:r>
              <a:rPr lang="en-US" i="1" noProof="1" smtClean="0"/>
              <a:t>historiography</a:t>
            </a:r>
            <a:r>
              <a:rPr lang="en-US" noProof="1" smtClean="0"/>
              <a:t>)</a:t>
            </a:r>
          </a:p>
          <a:p>
            <a:r>
              <a:rPr lang="en-US" noProof="1" smtClean="0"/>
              <a:t>Kritik sastra (</a:t>
            </a:r>
            <a:r>
              <a:rPr lang="en-US" i="1" noProof="1" smtClean="0"/>
              <a:t>literary criticism</a:t>
            </a:r>
            <a:r>
              <a:rPr lang="en-US" noProof="1" smtClean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225438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Catatan</a:t>
            </a:r>
            <a:r>
              <a:rPr lang="en-US" dirty="0"/>
              <a:t> </a:t>
            </a:r>
            <a:r>
              <a:rPr lang="en-US" dirty="0" err="1"/>
              <a:t>Lapangan</a:t>
            </a:r>
            <a:r>
              <a:rPr lang="en-US" dirty="0"/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en-US" sz="1800" dirty="0"/>
              <a:t>1. </a:t>
            </a:r>
            <a:r>
              <a:rPr lang="en-US" sz="1800" b="1" dirty="0" err="1"/>
              <a:t>Catatlah</a:t>
            </a:r>
            <a:r>
              <a:rPr lang="en-US" sz="1800" b="1" dirty="0"/>
              <a:t> </a:t>
            </a:r>
            <a:r>
              <a:rPr lang="en-US" sz="1800" b="1" dirty="0" err="1"/>
              <a:t>segala</a:t>
            </a:r>
            <a:r>
              <a:rPr lang="en-US" sz="1800" b="1" dirty="0"/>
              <a:t> </a:t>
            </a:r>
            <a:r>
              <a:rPr lang="en-US" sz="1800" b="1" dirty="0" err="1"/>
              <a:t>sesuatu</a:t>
            </a:r>
            <a:r>
              <a:rPr lang="en-US" sz="1800" b="1" dirty="0"/>
              <a:t> </a:t>
            </a:r>
            <a:r>
              <a:rPr lang="en-US" sz="1800" b="1" dirty="0" err="1"/>
              <a:t>hasil</a:t>
            </a:r>
            <a:r>
              <a:rPr lang="en-US" sz="1800" b="1" dirty="0"/>
              <a:t> </a:t>
            </a:r>
            <a:r>
              <a:rPr lang="en-US" sz="1800" b="1" dirty="0" err="1"/>
              <a:t>pengamatan</a:t>
            </a:r>
            <a:r>
              <a:rPr lang="en-US" sz="1800" b="1" dirty="0"/>
              <a:t> </a:t>
            </a:r>
            <a:r>
              <a:rPr lang="en-US" sz="1800" b="1" dirty="0" err="1"/>
              <a:t>atau</a:t>
            </a:r>
            <a:r>
              <a:rPr lang="en-US" sz="1800" b="1" dirty="0"/>
              <a:t> </a:t>
            </a:r>
            <a:r>
              <a:rPr lang="en-US" sz="1800" b="1" dirty="0" err="1"/>
              <a:t>hasil</a:t>
            </a:r>
            <a:r>
              <a:rPr lang="en-US" sz="1800" b="1" dirty="0"/>
              <a:t> interview </a:t>
            </a:r>
            <a:r>
              <a:rPr lang="en-US" sz="1800" b="1" dirty="0" err="1"/>
              <a:t>sesegera</a:t>
            </a:r>
            <a:r>
              <a:rPr lang="en-US" sz="1800" b="1" dirty="0"/>
              <a:t> </a:t>
            </a:r>
            <a:r>
              <a:rPr lang="en-US" sz="1800" b="1" dirty="0" err="1"/>
              <a:t>mungkin</a:t>
            </a:r>
            <a:r>
              <a:rPr lang="en-US" sz="1800" b="1" dirty="0"/>
              <a:t>.</a:t>
            </a:r>
          </a:p>
          <a:p>
            <a:pPr>
              <a:lnSpc>
                <a:spcPct val="90000"/>
              </a:lnSpc>
            </a:pPr>
            <a:r>
              <a:rPr lang="en-US" sz="1800" b="1" dirty="0"/>
              <a:t>2. </a:t>
            </a:r>
            <a:r>
              <a:rPr lang="en-US" sz="1800" b="1" dirty="0" err="1"/>
              <a:t>Jangan</a:t>
            </a:r>
            <a:r>
              <a:rPr lang="en-US" sz="1800" b="1" dirty="0"/>
              <a:t> </a:t>
            </a:r>
            <a:r>
              <a:rPr lang="en-US" sz="1800" b="1" dirty="0" err="1"/>
              <a:t>membicarakan</a:t>
            </a:r>
            <a:r>
              <a:rPr lang="en-US" sz="1800" b="1" dirty="0"/>
              <a:t> </a:t>
            </a:r>
            <a:r>
              <a:rPr lang="en-US" sz="1800" b="1" dirty="0" err="1"/>
              <a:t>pengamatan</a:t>
            </a:r>
            <a:r>
              <a:rPr lang="en-US" sz="1800" b="1" dirty="0"/>
              <a:t> yang dilakukan </a:t>
            </a:r>
            <a:r>
              <a:rPr lang="en-US" sz="1800" b="1" dirty="0" err="1"/>
              <a:t>sebelum</a:t>
            </a:r>
            <a:r>
              <a:rPr lang="en-US" sz="1800" b="1" dirty="0"/>
              <a:t> </a:t>
            </a:r>
            <a:r>
              <a:rPr lang="en-US" sz="1800" b="1" dirty="0" err="1"/>
              <a:t>menulis</a:t>
            </a:r>
            <a:r>
              <a:rPr lang="en-US" sz="1800" b="1" dirty="0"/>
              <a:t> </a:t>
            </a:r>
            <a:r>
              <a:rPr lang="en-US" sz="1800" b="1" dirty="0" err="1"/>
              <a:t>catatan</a:t>
            </a:r>
            <a:r>
              <a:rPr lang="en-US" sz="1800" b="1" dirty="0"/>
              <a:t> </a:t>
            </a:r>
            <a:r>
              <a:rPr lang="en-US" sz="1800" b="1" dirty="0" err="1"/>
              <a:t>lapangan</a:t>
            </a:r>
            <a:r>
              <a:rPr lang="en-US" sz="1800" b="1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sz="1800" b="1" dirty="0"/>
              <a:t>3. </a:t>
            </a:r>
            <a:r>
              <a:rPr lang="en-US" sz="1800" b="1" dirty="0" err="1"/>
              <a:t>Cari</a:t>
            </a:r>
            <a:r>
              <a:rPr lang="en-US" sz="1800" b="1" dirty="0"/>
              <a:t> </a:t>
            </a:r>
            <a:r>
              <a:rPr lang="en-US" sz="1800" b="1" dirty="0" err="1"/>
              <a:t>tempat</a:t>
            </a:r>
            <a:r>
              <a:rPr lang="en-US" sz="1800" b="1" dirty="0"/>
              <a:t> yang </a:t>
            </a:r>
            <a:r>
              <a:rPr lang="en-US" sz="1800" b="1" dirty="0" err="1"/>
              <a:t>sepi</a:t>
            </a:r>
            <a:r>
              <a:rPr lang="en-US" sz="1800" b="1" dirty="0"/>
              <a:t> </a:t>
            </a:r>
            <a:r>
              <a:rPr lang="en-US" sz="1800" b="1" dirty="0" err="1"/>
              <a:t>jauh</a:t>
            </a:r>
            <a:r>
              <a:rPr lang="en-US" sz="1800" b="1" dirty="0"/>
              <a:t> </a:t>
            </a:r>
            <a:r>
              <a:rPr lang="en-US" sz="1800" b="1" dirty="0" err="1"/>
              <a:t>dari</a:t>
            </a:r>
            <a:r>
              <a:rPr lang="en-US" sz="1800" b="1" dirty="0"/>
              <a:t> </a:t>
            </a:r>
            <a:r>
              <a:rPr lang="en-US" sz="1800" b="1" dirty="0" err="1"/>
              <a:t>gangguan</a:t>
            </a:r>
            <a:r>
              <a:rPr lang="en-US" sz="1800" b="1" dirty="0"/>
              <a:t> </a:t>
            </a:r>
            <a:r>
              <a:rPr lang="en-US" sz="1800" b="1" dirty="0" err="1"/>
              <a:t>untuk</a:t>
            </a:r>
            <a:r>
              <a:rPr lang="en-US" sz="1800" b="1" dirty="0"/>
              <a:t> </a:t>
            </a:r>
            <a:r>
              <a:rPr lang="en-US" sz="1800" b="1" dirty="0" err="1"/>
              <a:t>merekam</a:t>
            </a:r>
            <a:r>
              <a:rPr lang="en-US" sz="1800" b="1" dirty="0"/>
              <a:t> </a:t>
            </a:r>
            <a:r>
              <a:rPr lang="en-US" sz="1800" b="1" dirty="0" err="1"/>
              <a:t>kembali</a:t>
            </a:r>
            <a:r>
              <a:rPr lang="en-US" sz="1800" b="1" dirty="0"/>
              <a:t> </a:t>
            </a:r>
            <a:r>
              <a:rPr lang="en-US" sz="1800" b="1" dirty="0" err="1"/>
              <a:t>segala</a:t>
            </a:r>
            <a:r>
              <a:rPr lang="en-US" sz="1800" b="1" dirty="0"/>
              <a:t> </a:t>
            </a:r>
            <a:r>
              <a:rPr lang="en-US" sz="1800" b="1" dirty="0" err="1"/>
              <a:t>sesuatu</a:t>
            </a:r>
            <a:r>
              <a:rPr lang="en-US" sz="1800" b="1" dirty="0"/>
              <a:t> yang </a:t>
            </a:r>
            <a:r>
              <a:rPr lang="en-US" sz="1800" b="1" dirty="0" err="1"/>
              <a:t>dilihat</a:t>
            </a:r>
            <a:r>
              <a:rPr lang="en-US" sz="1800" b="1" dirty="0"/>
              <a:t>, </a:t>
            </a:r>
            <a:r>
              <a:rPr lang="en-US" sz="1800" b="1" dirty="0" err="1"/>
              <a:t>didengar</a:t>
            </a:r>
            <a:r>
              <a:rPr lang="en-US" sz="1800" b="1" dirty="0"/>
              <a:t> </a:t>
            </a:r>
            <a:r>
              <a:rPr lang="en-US" sz="1800" b="1" dirty="0" err="1"/>
              <a:t>atau</a:t>
            </a:r>
            <a:r>
              <a:rPr lang="en-US" sz="1800" b="1" dirty="0"/>
              <a:t> </a:t>
            </a:r>
            <a:r>
              <a:rPr lang="en-US" sz="1800" b="1" dirty="0" err="1"/>
              <a:t>dirasakan</a:t>
            </a:r>
            <a:r>
              <a:rPr lang="en-US" sz="1800" b="1" dirty="0"/>
              <a:t> </a:t>
            </a:r>
            <a:r>
              <a:rPr lang="en-US" sz="1800" b="1" dirty="0" err="1"/>
              <a:t>selama</a:t>
            </a:r>
            <a:r>
              <a:rPr lang="en-US" sz="1800" b="1" dirty="0"/>
              <a:t> </a:t>
            </a:r>
            <a:r>
              <a:rPr lang="en-US" sz="1800" b="1" dirty="0" err="1"/>
              <a:t>observasi</a:t>
            </a:r>
            <a:r>
              <a:rPr lang="en-US" sz="1800" b="1" dirty="0"/>
              <a:t> dilakukan.</a:t>
            </a:r>
          </a:p>
          <a:p>
            <a:pPr algn="just">
              <a:lnSpc>
                <a:spcPct val="90000"/>
              </a:lnSpc>
            </a:pPr>
            <a:r>
              <a:rPr lang="en-US" sz="1800" b="1" dirty="0"/>
              <a:t>4. </a:t>
            </a:r>
            <a:r>
              <a:rPr lang="en-US" sz="1800" b="1" dirty="0" err="1"/>
              <a:t>Sediakan</a:t>
            </a:r>
            <a:r>
              <a:rPr lang="en-US" sz="1800" b="1" dirty="0"/>
              <a:t> </a:t>
            </a:r>
            <a:r>
              <a:rPr lang="en-US" sz="1800" b="1" dirty="0" err="1"/>
              <a:t>waktu</a:t>
            </a:r>
            <a:r>
              <a:rPr lang="en-US" sz="1800" b="1" dirty="0"/>
              <a:t> yang </a:t>
            </a:r>
            <a:r>
              <a:rPr lang="en-US" sz="1800" b="1" dirty="0" err="1"/>
              <a:t>cukup</a:t>
            </a:r>
            <a:r>
              <a:rPr lang="en-US" sz="1800" b="1" dirty="0"/>
              <a:t> </a:t>
            </a:r>
            <a:r>
              <a:rPr lang="en-US" sz="1800" b="1" dirty="0" err="1"/>
              <a:t>untuk</a:t>
            </a:r>
            <a:r>
              <a:rPr lang="en-US" sz="1800" b="1" dirty="0"/>
              <a:t> </a:t>
            </a:r>
            <a:r>
              <a:rPr lang="en-US" sz="1800" b="1" dirty="0" err="1"/>
              <a:t>melakukan</a:t>
            </a:r>
            <a:r>
              <a:rPr lang="en-US" sz="1800" b="1" dirty="0"/>
              <a:t> </a:t>
            </a:r>
            <a:r>
              <a:rPr lang="en-US" sz="1800" b="1" dirty="0" err="1"/>
              <a:t>pencatatan</a:t>
            </a:r>
            <a:r>
              <a:rPr lang="en-US" sz="1800" b="1" dirty="0"/>
              <a:t> </a:t>
            </a:r>
            <a:r>
              <a:rPr lang="en-US" sz="1800" b="1" dirty="0" err="1"/>
              <a:t>hasil</a:t>
            </a:r>
            <a:r>
              <a:rPr lang="en-US" sz="1800" b="1" dirty="0"/>
              <a:t> </a:t>
            </a:r>
            <a:r>
              <a:rPr lang="en-US" sz="1800" b="1" dirty="0" err="1"/>
              <a:t>observasi</a:t>
            </a:r>
            <a:r>
              <a:rPr lang="en-US" sz="1800" b="1" dirty="0"/>
              <a:t> yang </a:t>
            </a:r>
            <a:r>
              <a:rPr lang="en-US" sz="1800" b="1" dirty="0" err="1"/>
              <a:t>telah</a:t>
            </a:r>
            <a:r>
              <a:rPr lang="en-US" sz="1800" b="1" dirty="0"/>
              <a:t> dilakukan.</a:t>
            </a:r>
          </a:p>
          <a:p>
            <a:pPr algn="just">
              <a:lnSpc>
                <a:spcPct val="90000"/>
              </a:lnSpc>
            </a:pPr>
            <a:r>
              <a:rPr lang="en-US" sz="1800" b="1" dirty="0"/>
              <a:t>5. </a:t>
            </a:r>
            <a:r>
              <a:rPr lang="en-US" sz="1800" b="1" dirty="0" err="1"/>
              <a:t>Usahakan</a:t>
            </a:r>
            <a:r>
              <a:rPr lang="en-US" sz="1800" b="1" dirty="0"/>
              <a:t> </a:t>
            </a:r>
            <a:r>
              <a:rPr lang="en-US" sz="1800" b="1" dirty="0" err="1"/>
              <a:t>dalam</a:t>
            </a:r>
            <a:r>
              <a:rPr lang="en-US" sz="1800" b="1" dirty="0"/>
              <a:t> </a:t>
            </a:r>
            <a:r>
              <a:rPr lang="en-US" sz="1800" b="1" dirty="0" err="1"/>
              <a:t>melakukan</a:t>
            </a:r>
            <a:r>
              <a:rPr lang="en-US" sz="1800" b="1" dirty="0"/>
              <a:t> </a:t>
            </a:r>
            <a:r>
              <a:rPr lang="en-US" sz="1800" b="1" dirty="0" err="1"/>
              <a:t>rekaman</a:t>
            </a:r>
            <a:r>
              <a:rPr lang="en-US" sz="1800" b="1" dirty="0"/>
              <a:t> </a:t>
            </a:r>
            <a:r>
              <a:rPr lang="en-US" sz="1800" b="1" dirty="0" err="1"/>
              <a:t>kembali</a:t>
            </a:r>
            <a:r>
              <a:rPr lang="en-US" sz="1800" b="1" dirty="0"/>
              <a:t> </a:t>
            </a:r>
            <a:r>
              <a:rPr lang="en-US" sz="1800" b="1" dirty="0" err="1"/>
              <a:t>terhadap</a:t>
            </a:r>
            <a:r>
              <a:rPr lang="en-US" sz="1800" b="1" dirty="0"/>
              <a:t> </a:t>
            </a:r>
            <a:r>
              <a:rPr lang="en-US" sz="1800" b="1" dirty="0" err="1"/>
              <a:t>hasil</a:t>
            </a:r>
            <a:r>
              <a:rPr lang="en-US" sz="1800" b="1" dirty="0"/>
              <a:t> </a:t>
            </a:r>
            <a:r>
              <a:rPr lang="en-US" sz="1800" b="1" dirty="0" err="1"/>
              <a:t>observasi</a:t>
            </a:r>
            <a:r>
              <a:rPr lang="en-US" sz="1800" b="1" dirty="0"/>
              <a:t> </a:t>
            </a:r>
            <a:r>
              <a:rPr lang="en-US" sz="1800" b="1" dirty="0" err="1"/>
              <a:t>secara</a:t>
            </a:r>
            <a:r>
              <a:rPr lang="en-US" sz="1800" b="1" dirty="0"/>
              <a:t> </a:t>
            </a:r>
            <a:r>
              <a:rPr lang="en-US" sz="1800" b="1" dirty="0" err="1"/>
              <a:t>kronologis</a:t>
            </a:r>
            <a:r>
              <a:rPr lang="en-US" sz="1800" b="1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sz="1800" b="1" dirty="0"/>
              <a:t>6. </a:t>
            </a:r>
            <a:r>
              <a:rPr lang="en-US" sz="1800" b="1" dirty="0" err="1"/>
              <a:t>Biarkanlah</a:t>
            </a:r>
            <a:r>
              <a:rPr lang="en-US" sz="1800" b="1" dirty="0"/>
              <a:t> </a:t>
            </a:r>
            <a:r>
              <a:rPr lang="en-US" sz="1800" b="1" dirty="0" err="1"/>
              <a:t>segala</a:t>
            </a:r>
            <a:r>
              <a:rPr lang="en-US" sz="1800" b="1" dirty="0"/>
              <a:t> </a:t>
            </a:r>
            <a:r>
              <a:rPr lang="en-US" sz="1800" b="1" dirty="0" err="1"/>
              <a:t>seseuatu</a:t>
            </a:r>
            <a:r>
              <a:rPr lang="en-US" sz="1800" b="1" dirty="0"/>
              <a:t> </a:t>
            </a:r>
            <a:r>
              <a:rPr lang="en-US" sz="1800" b="1" dirty="0" err="1"/>
              <a:t>itu</a:t>
            </a:r>
            <a:r>
              <a:rPr lang="en-US" sz="1800" b="1" dirty="0"/>
              <a:t> </a:t>
            </a:r>
            <a:r>
              <a:rPr lang="en-US" sz="1800" b="1" dirty="0" err="1"/>
              <a:t>keluar</a:t>
            </a:r>
            <a:r>
              <a:rPr lang="en-US" sz="1800" b="1" dirty="0"/>
              <a:t> </a:t>
            </a:r>
            <a:r>
              <a:rPr lang="en-US" sz="1800" b="1" dirty="0" err="1"/>
              <a:t>dari</a:t>
            </a:r>
            <a:r>
              <a:rPr lang="en-US" sz="1800" b="1" dirty="0"/>
              <a:t> </a:t>
            </a:r>
            <a:r>
              <a:rPr lang="en-US" sz="1800" b="1" dirty="0" err="1"/>
              <a:t>pikiran</a:t>
            </a:r>
            <a:r>
              <a:rPr lang="en-US" sz="1800" b="1" dirty="0"/>
              <a:t> </a:t>
            </a:r>
            <a:r>
              <a:rPr lang="en-US" sz="1800" b="1" dirty="0" err="1"/>
              <a:t>anda</a:t>
            </a:r>
            <a:r>
              <a:rPr lang="en-US" sz="1800" b="1" dirty="0"/>
              <a:t> </a:t>
            </a:r>
            <a:r>
              <a:rPr lang="en-US" sz="1800" b="1" dirty="0" err="1"/>
              <a:t>sesuai</a:t>
            </a:r>
            <a:r>
              <a:rPr lang="en-US" sz="1800" b="1" dirty="0"/>
              <a:t> </a:t>
            </a:r>
            <a:r>
              <a:rPr lang="en-US" sz="1800" b="1" dirty="0" err="1"/>
              <a:t>dengan</a:t>
            </a:r>
            <a:r>
              <a:rPr lang="en-US" sz="1800" b="1" dirty="0"/>
              <a:t> </a:t>
            </a:r>
            <a:r>
              <a:rPr lang="en-US" sz="1800" b="1" dirty="0" err="1"/>
              <a:t>hasil</a:t>
            </a:r>
            <a:r>
              <a:rPr lang="en-US" sz="1800" b="1" dirty="0"/>
              <a:t> </a:t>
            </a:r>
            <a:r>
              <a:rPr lang="en-US" sz="1800" b="1" dirty="0" err="1"/>
              <a:t>observasi</a:t>
            </a:r>
            <a:r>
              <a:rPr lang="en-US" sz="1800" b="1" dirty="0"/>
              <a:t> yang dilakukan.</a:t>
            </a:r>
          </a:p>
          <a:p>
            <a:pPr algn="just">
              <a:lnSpc>
                <a:spcPct val="90000"/>
              </a:lnSpc>
            </a:pPr>
            <a:r>
              <a:rPr lang="en-US" sz="1800" b="1" dirty="0"/>
              <a:t>7. </a:t>
            </a:r>
            <a:r>
              <a:rPr lang="en-US" sz="1800" b="1" dirty="0" err="1"/>
              <a:t>Jangan</a:t>
            </a:r>
            <a:r>
              <a:rPr lang="en-US" sz="1800" b="1" dirty="0"/>
              <a:t> </a:t>
            </a:r>
            <a:r>
              <a:rPr lang="en-US" sz="1800" b="1" dirty="0" err="1"/>
              <a:t>ada</a:t>
            </a:r>
            <a:r>
              <a:rPr lang="en-US" sz="1800" b="1" dirty="0"/>
              <a:t> </a:t>
            </a:r>
            <a:r>
              <a:rPr lang="en-US" sz="1800" b="1" dirty="0" err="1"/>
              <a:t>anggapan</a:t>
            </a:r>
            <a:r>
              <a:rPr lang="en-US" sz="1800" b="1" dirty="0"/>
              <a:t> </a:t>
            </a:r>
            <a:r>
              <a:rPr lang="en-US" sz="1800" b="1" dirty="0" err="1"/>
              <a:t>bahwa</a:t>
            </a:r>
            <a:r>
              <a:rPr lang="en-US" sz="1800" b="1" dirty="0"/>
              <a:t> </a:t>
            </a:r>
            <a:r>
              <a:rPr lang="en-US" sz="1800" b="1" dirty="0" err="1"/>
              <a:t>menulis</a:t>
            </a:r>
            <a:r>
              <a:rPr lang="en-US" sz="1800" b="1" dirty="0"/>
              <a:t> </a:t>
            </a:r>
            <a:r>
              <a:rPr lang="en-US" sz="1800" b="1" dirty="0" err="1"/>
              <a:t>catatan</a:t>
            </a:r>
            <a:r>
              <a:rPr lang="en-US" sz="1800" b="1" dirty="0"/>
              <a:t> </a:t>
            </a:r>
            <a:r>
              <a:rPr lang="en-US" sz="1800" b="1" dirty="0" err="1"/>
              <a:t>lapangan</a:t>
            </a:r>
            <a:r>
              <a:rPr lang="en-US" sz="1800" b="1" dirty="0"/>
              <a:t> </a:t>
            </a:r>
            <a:r>
              <a:rPr lang="en-US" sz="1800" b="1" dirty="0" err="1"/>
              <a:t>itu</a:t>
            </a:r>
            <a:r>
              <a:rPr lang="en-US" sz="1800" b="1" dirty="0"/>
              <a:t> </a:t>
            </a:r>
            <a:r>
              <a:rPr lang="en-US" sz="1800" b="1" dirty="0" err="1"/>
              <a:t>harus</a:t>
            </a:r>
            <a:r>
              <a:rPr lang="en-US" sz="1800" b="1" dirty="0"/>
              <a:t> </a:t>
            </a:r>
            <a:r>
              <a:rPr lang="en-US" sz="1800" b="1" dirty="0" err="1"/>
              <a:t>sekali</a:t>
            </a:r>
            <a:r>
              <a:rPr lang="en-US" sz="1800" b="1" dirty="0"/>
              <a:t> </a:t>
            </a:r>
            <a:r>
              <a:rPr lang="en-US" sz="1800" b="1" dirty="0" err="1"/>
              <a:t>jadi</a:t>
            </a:r>
            <a:r>
              <a:rPr lang="en-US" sz="1800" b="1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sz="1800" b="1" dirty="0"/>
              <a:t>8. </a:t>
            </a:r>
            <a:r>
              <a:rPr lang="en-US" sz="1800" b="1" dirty="0" err="1"/>
              <a:t>Hendaknya</a:t>
            </a:r>
            <a:r>
              <a:rPr lang="en-US" sz="1800" b="1" dirty="0"/>
              <a:t> </a:t>
            </a:r>
            <a:r>
              <a:rPr lang="en-US" sz="1800" b="1" dirty="0" err="1" smtClean="0"/>
              <a:t>disadari</a:t>
            </a:r>
            <a:r>
              <a:rPr lang="en-US" sz="1800" b="1" dirty="0" smtClean="0"/>
              <a:t> </a:t>
            </a:r>
            <a:r>
              <a:rPr lang="en-US" sz="1800" b="1" dirty="0" err="1"/>
              <a:t>bahwa</a:t>
            </a:r>
            <a:r>
              <a:rPr lang="en-US" sz="1800" b="1" dirty="0"/>
              <a:t> </a:t>
            </a:r>
            <a:r>
              <a:rPr lang="en-US" sz="1800" b="1" dirty="0" err="1"/>
              <a:t>menulis</a:t>
            </a:r>
            <a:r>
              <a:rPr lang="en-US" sz="1800" b="1" dirty="0"/>
              <a:t> </a:t>
            </a:r>
            <a:r>
              <a:rPr lang="en-US" sz="1800" b="1" dirty="0" err="1"/>
              <a:t>catatan</a:t>
            </a:r>
            <a:r>
              <a:rPr lang="en-US" sz="1800" b="1" dirty="0"/>
              <a:t> </a:t>
            </a:r>
            <a:r>
              <a:rPr lang="en-US" sz="1800" b="1" dirty="0" err="1"/>
              <a:t>lapangan</a:t>
            </a:r>
            <a:r>
              <a:rPr lang="en-US" sz="1800" b="1" dirty="0"/>
              <a:t> </a:t>
            </a:r>
            <a:r>
              <a:rPr lang="en-US" sz="1800" b="1" dirty="0" err="1"/>
              <a:t>itu</a:t>
            </a:r>
            <a:r>
              <a:rPr lang="en-US" sz="1800" b="1" dirty="0"/>
              <a:t> </a:t>
            </a:r>
            <a:r>
              <a:rPr lang="en-US" sz="1800" b="1" dirty="0" err="1"/>
              <a:t>adalah</a:t>
            </a:r>
            <a:r>
              <a:rPr lang="en-US" sz="1800" b="1" dirty="0"/>
              <a:t> </a:t>
            </a:r>
            <a:r>
              <a:rPr lang="en-US" sz="1800" b="1" dirty="0" err="1"/>
              <a:t>pekerjaan</a:t>
            </a:r>
            <a:r>
              <a:rPr lang="en-US" sz="1800" b="1" dirty="0"/>
              <a:t> yang </a:t>
            </a:r>
            <a:r>
              <a:rPr lang="en-US" sz="1800" b="1" dirty="0" err="1"/>
              <a:t>sangat</a:t>
            </a:r>
            <a:r>
              <a:rPr lang="en-US" sz="1800" b="1" dirty="0"/>
              <a:t> </a:t>
            </a:r>
            <a:r>
              <a:rPr lang="en-US" sz="1800" b="1" dirty="0" err="1"/>
              <a:t>melelahkan</a:t>
            </a:r>
            <a:r>
              <a:rPr lang="en-US" sz="1800" b="1" dirty="0"/>
              <a:t>, </a:t>
            </a:r>
            <a:r>
              <a:rPr lang="en-US" sz="1800" b="1" dirty="0" err="1"/>
              <a:t>sehingga</a:t>
            </a:r>
            <a:r>
              <a:rPr lang="en-US" sz="1800" b="1" dirty="0"/>
              <a:t> </a:t>
            </a:r>
            <a:r>
              <a:rPr lang="en-US" sz="1800" b="1" dirty="0" err="1"/>
              <a:t>membutuhkan</a:t>
            </a:r>
            <a:r>
              <a:rPr lang="en-US" sz="1800" b="1" dirty="0"/>
              <a:t> </a:t>
            </a:r>
            <a:r>
              <a:rPr lang="en-US" sz="1800" b="1" dirty="0" err="1" smtClean="0"/>
              <a:t>kesabaran</a:t>
            </a:r>
            <a:r>
              <a:rPr lang="en-US" sz="1800" b="1" dirty="0" smtClean="0"/>
              <a:t> </a:t>
            </a:r>
            <a:r>
              <a:rPr lang="en-US" sz="1800" b="1" dirty="0" err="1"/>
              <a:t>dan</a:t>
            </a:r>
            <a:r>
              <a:rPr lang="en-US" sz="1800" b="1" dirty="0"/>
              <a:t> </a:t>
            </a:r>
            <a:r>
              <a:rPr lang="en-US" sz="1800" b="1" dirty="0" err="1"/>
              <a:t>ketekunan</a:t>
            </a:r>
            <a:r>
              <a:rPr lang="en-US" sz="1800" dirty="0"/>
              <a:t>.</a:t>
            </a:r>
          </a:p>
          <a:p>
            <a:pPr algn="just">
              <a:lnSpc>
                <a:spcPct val="9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TRIANGULASI (Triangulation)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1" smtClean="0"/>
              <a:t>Penelitian kualitatif tidak menggunakan istilah reliabilitas dan validitas data, tetapi menggunakan istilah “TRIANGULASI” untuk membuktikan, bahwa data dianggap sudah “</a:t>
            </a:r>
            <a:r>
              <a:rPr lang="en-US" i="1" noProof="1" smtClean="0"/>
              <a:t>reliable</a:t>
            </a:r>
            <a:r>
              <a:rPr lang="en-US" noProof="1" smtClean="0"/>
              <a:t>”  dan “</a:t>
            </a:r>
            <a:r>
              <a:rPr lang="en-US" i="1" noProof="1" smtClean="0"/>
              <a:t>valid</a:t>
            </a:r>
            <a:r>
              <a:rPr lang="en-US" noProof="1" smtClean="0"/>
              <a:t>”</a:t>
            </a:r>
          </a:p>
          <a:p>
            <a:r>
              <a:rPr lang="en-US" noProof="1" smtClean="0"/>
              <a:t>Teknik triangulasi pada umumnya menggunakan beberapa jenis  metode dan data.  </a:t>
            </a:r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xmlns="" val="19644836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/>
              <a:t>4 </a:t>
            </a:r>
            <a:r>
              <a:rPr lang="en-US" sz="2400" dirty="0" err="1"/>
              <a:t>macam</a:t>
            </a:r>
            <a:r>
              <a:rPr lang="en-US" sz="2400" dirty="0"/>
              <a:t> </a:t>
            </a:r>
            <a:r>
              <a:rPr lang="en-US" sz="2400" dirty="0" err="1"/>
              <a:t>Triangulasi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pemeriksaan</a:t>
            </a:r>
            <a:r>
              <a:rPr lang="en-US" sz="2400" dirty="0"/>
              <a:t>.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/>
              <a:t>1. Triangulasi dengan sumber: membandingkan dan mengecek balik derajat kepercayaan suatu informasi yang diperoleh melalui alat dan waktu yang berbeda.</a:t>
            </a:r>
          </a:p>
          <a:p>
            <a:pPr>
              <a:lnSpc>
                <a:spcPct val="90000"/>
              </a:lnSpc>
            </a:pPr>
            <a:r>
              <a:rPr lang="en-US" sz="2000" b="1"/>
              <a:t>Caranya: </a:t>
            </a:r>
          </a:p>
          <a:p>
            <a:pPr algn="just">
              <a:lnSpc>
                <a:spcPct val="90000"/>
              </a:lnSpc>
            </a:pPr>
            <a:r>
              <a:rPr lang="en-US" sz="2000" b="1"/>
              <a:t>1. membandingkan data hasil pengamatan dengan data hasil wawancara;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/>
              <a:t>      2. membandingkan apa yang dikatakan orang didepan umum dengan apa yang dikatakan secara pribadi;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/>
              <a:t>      3. membandingkan apa yang dikatakan orang dalam penelitian dengan apa yang dikatakan sepanjang waktu;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000" b="1"/>
              <a:t>      4. membandingkan apa yang dikatakan orang dengan berbagai pendapat, sesuai dengan status dan kelas sosial yang ada;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/>
              <a:t>      5. membandingkan hasil wawancara dengan isi suatu dokumen yang berkaitan.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Lanjutan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sz="2400" b="1"/>
              <a:t>2.</a:t>
            </a:r>
            <a:r>
              <a:rPr lang="en-US" sz="2400"/>
              <a:t> </a:t>
            </a:r>
            <a:r>
              <a:rPr lang="en-US" sz="2400" b="1"/>
              <a:t>Triangulasi  Metode</a:t>
            </a:r>
            <a:r>
              <a:rPr lang="en-US" sz="2000" b="1"/>
              <a:t>:</a:t>
            </a:r>
            <a:r>
              <a:rPr lang="en-US" sz="2000"/>
              <a:t> </a:t>
            </a:r>
            <a:r>
              <a:rPr lang="en-US" sz="2400" b="1"/>
              <a:t>untuk memperoleh tingkat kepercayaan dengan mengecek teknik pengumpulan datanya atau sumber datanya.</a:t>
            </a:r>
          </a:p>
          <a:p>
            <a:pPr algn="just"/>
            <a:r>
              <a:rPr lang="en-US" sz="2400" b="1"/>
              <a:t>3. Triangulasi penyidik: dengan memanfaatkan pengamat lain untuk mengecek derajat kepercayaan data.</a:t>
            </a:r>
          </a:p>
          <a:p>
            <a:pPr algn="just"/>
            <a:r>
              <a:rPr lang="en-US" sz="2400" b="1"/>
              <a:t>4. Triangulasi Teori: adanya asumsi bahwa realitas lebih kaya dari teori apapun yang digunakan.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B266-DFDE-4D7B-9121-34F9038D04AC}" type="slidenum">
              <a:rPr lang="en-GB"/>
              <a:pPr/>
              <a:t>36</a:t>
            </a:fld>
            <a:endParaRPr lang="en-GB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Analisa</a:t>
            </a:r>
            <a:r>
              <a:rPr lang="en-US" dirty="0"/>
              <a:t> Data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smtClean="0"/>
              <a:t>Mengolah</a:t>
            </a:r>
            <a:r>
              <a:rPr lang="en-GB" sz="2800" dirty="0" smtClean="0"/>
              <a:t> </a:t>
            </a:r>
            <a:r>
              <a:rPr lang="en-GB" sz="2800" dirty="0" err="1"/>
              <a:t>atau</a:t>
            </a:r>
            <a:r>
              <a:rPr lang="en-GB" sz="2800" dirty="0"/>
              <a:t> </a:t>
            </a:r>
            <a:r>
              <a:rPr lang="en-GB" sz="2800" dirty="0" err="1"/>
              <a:t>menganalisanya</a:t>
            </a:r>
            <a:r>
              <a:rPr lang="en-GB" sz="2800" dirty="0"/>
              <a:t> </a:t>
            </a:r>
            <a:r>
              <a:rPr lang="en-GB" sz="2800" dirty="0" err="1"/>
              <a:t>sedemikian</a:t>
            </a:r>
            <a:r>
              <a:rPr lang="en-GB" sz="2800" dirty="0"/>
              <a:t> </a:t>
            </a:r>
            <a:r>
              <a:rPr lang="en-GB" sz="2800" dirty="0" err="1"/>
              <a:t>rupa</a:t>
            </a:r>
            <a:r>
              <a:rPr lang="en-GB" sz="2800" dirty="0"/>
              <a:t> </a:t>
            </a:r>
            <a:r>
              <a:rPr lang="en-GB" sz="2800" dirty="0" err="1"/>
              <a:t>sehingga</a:t>
            </a:r>
            <a:r>
              <a:rPr lang="en-GB" sz="2800" dirty="0"/>
              <a:t> </a:t>
            </a:r>
            <a:r>
              <a:rPr lang="en-GB" sz="2800" dirty="0" err="1"/>
              <a:t>kumpulan</a:t>
            </a:r>
            <a:r>
              <a:rPr lang="en-GB" sz="2800" dirty="0"/>
              <a:t> </a:t>
            </a:r>
            <a:r>
              <a:rPr lang="en-GB" sz="2800" dirty="0" err="1"/>
              <a:t>informasi</a:t>
            </a:r>
            <a:r>
              <a:rPr lang="en-GB" sz="2800" dirty="0"/>
              <a:t> </a:t>
            </a:r>
            <a:r>
              <a:rPr lang="en-GB" sz="2800" dirty="0" err="1"/>
              <a:t>itu</a:t>
            </a:r>
            <a:r>
              <a:rPr lang="en-GB" sz="2800" dirty="0"/>
              <a:t> </a:t>
            </a:r>
            <a:r>
              <a:rPr lang="en-GB" sz="2800" dirty="0" err="1"/>
              <a:t>bisa</a:t>
            </a:r>
            <a:r>
              <a:rPr lang="en-GB" sz="2800" dirty="0"/>
              <a:t> </a:t>
            </a:r>
            <a:r>
              <a:rPr lang="en-GB" sz="2800" dirty="0" err="1"/>
              <a:t>menjadi</a:t>
            </a:r>
            <a:r>
              <a:rPr lang="en-GB" sz="2800" dirty="0"/>
              <a:t> </a:t>
            </a:r>
            <a:r>
              <a:rPr lang="en-GB" sz="2800" dirty="0" err="1"/>
              <a:t>suatu</a:t>
            </a:r>
            <a:r>
              <a:rPr lang="en-GB" sz="2800" dirty="0"/>
              <a:t> </a:t>
            </a:r>
            <a:r>
              <a:rPr lang="en-GB" sz="2800" dirty="0" err="1"/>
              <a:t>rangkaian</a:t>
            </a:r>
            <a:r>
              <a:rPr lang="en-GB" sz="2800" dirty="0"/>
              <a:t> </a:t>
            </a:r>
            <a:r>
              <a:rPr lang="en-GB" sz="2800" dirty="0" err="1"/>
              <a:t>bermakna</a:t>
            </a:r>
            <a:r>
              <a:rPr lang="en-GB" sz="2800" dirty="0"/>
              <a:t> </a:t>
            </a:r>
            <a:r>
              <a:rPr lang="en-GB" sz="2800" dirty="0" err="1"/>
              <a:t>dan</a:t>
            </a:r>
            <a:r>
              <a:rPr lang="en-GB" sz="2800" dirty="0"/>
              <a:t> </a:t>
            </a:r>
            <a:r>
              <a:rPr lang="en-GB" sz="2800" dirty="0" err="1"/>
              <a:t>merepresentasikan</a:t>
            </a:r>
            <a:r>
              <a:rPr lang="en-GB" sz="2800" dirty="0"/>
              <a:t> </a:t>
            </a:r>
            <a:r>
              <a:rPr lang="en-GB" sz="2800" dirty="0" err="1"/>
              <a:t>realitas</a:t>
            </a:r>
            <a:r>
              <a:rPr lang="en-GB" sz="2800" dirty="0"/>
              <a:t> yang </a:t>
            </a:r>
            <a:r>
              <a:rPr lang="en-GB" sz="2800" dirty="0" err="1"/>
              <a:t>diwakilinya</a:t>
            </a:r>
            <a:r>
              <a:rPr lang="en-GB" sz="2800" dirty="0"/>
              <a:t>. </a:t>
            </a:r>
            <a:r>
              <a:rPr lang="en-GB" sz="2800" dirty="0" err="1"/>
              <a:t>Berbeda</a:t>
            </a:r>
            <a:r>
              <a:rPr lang="en-GB" sz="2800" dirty="0"/>
              <a:t> </a:t>
            </a:r>
            <a:r>
              <a:rPr lang="en-GB" sz="2800" dirty="0" err="1"/>
              <a:t>dengan</a:t>
            </a:r>
            <a:r>
              <a:rPr lang="en-GB" sz="2800" dirty="0"/>
              <a:t> </a:t>
            </a:r>
            <a:r>
              <a:rPr lang="en-GB" sz="2800" dirty="0" err="1"/>
              <a:t>pendekatan</a:t>
            </a:r>
            <a:r>
              <a:rPr lang="en-GB" sz="2800" dirty="0"/>
              <a:t> </a:t>
            </a:r>
            <a:r>
              <a:rPr lang="en-GB" sz="2800" dirty="0" err="1"/>
              <a:t>kuantitatif</a:t>
            </a:r>
            <a:r>
              <a:rPr lang="en-GB" sz="2800" dirty="0"/>
              <a:t> yang </a:t>
            </a:r>
            <a:r>
              <a:rPr lang="en-GB" sz="2800" dirty="0" err="1"/>
              <a:t>menjadikan</a:t>
            </a:r>
            <a:r>
              <a:rPr lang="en-GB" sz="2800" dirty="0"/>
              <a:t> data </a:t>
            </a:r>
            <a:r>
              <a:rPr lang="en-GB" sz="2800" dirty="0" err="1"/>
              <a:t>sebagai</a:t>
            </a:r>
            <a:r>
              <a:rPr lang="en-GB" sz="2800" dirty="0"/>
              <a:t> </a:t>
            </a:r>
            <a:r>
              <a:rPr lang="en-GB" sz="2800" dirty="0" err="1"/>
              <a:t>alat</a:t>
            </a:r>
            <a:r>
              <a:rPr lang="en-GB" sz="2800" dirty="0"/>
              <a:t> </a:t>
            </a:r>
            <a:r>
              <a:rPr lang="en-GB" sz="2800" dirty="0" err="1"/>
              <a:t>untuk</a:t>
            </a:r>
            <a:r>
              <a:rPr lang="en-GB" sz="2800" dirty="0"/>
              <a:t> </a:t>
            </a:r>
            <a:r>
              <a:rPr lang="en-GB" sz="2800" dirty="0" err="1"/>
              <a:t>menunjukkan</a:t>
            </a:r>
            <a:r>
              <a:rPr lang="en-GB" sz="2800" dirty="0"/>
              <a:t> </a:t>
            </a:r>
            <a:r>
              <a:rPr lang="en-GB" sz="2800" dirty="0" err="1"/>
              <a:t>kebenaran</a:t>
            </a:r>
            <a:r>
              <a:rPr lang="en-GB" sz="2800" dirty="0"/>
              <a:t> </a:t>
            </a:r>
            <a:r>
              <a:rPr lang="en-GB" sz="2800" dirty="0" err="1"/>
              <a:t>atau</a:t>
            </a:r>
            <a:r>
              <a:rPr lang="en-GB" sz="2800" dirty="0"/>
              <a:t> </a:t>
            </a:r>
            <a:r>
              <a:rPr lang="en-GB" sz="2800" dirty="0" err="1"/>
              <a:t>kesalahan</a:t>
            </a:r>
            <a:r>
              <a:rPr lang="en-GB" sz="2800" dirty="0"/>
              <a:t> </a:t>
            </a:r>
            <a:r>
              <a:rPr lang="en-GB" sz="2800" dirty="0" err="1"/>
              <a:t>teori</a:t>
            </a:r>
            <a:r>
              <a:rPr lang="en-GB" sz="2800" dirty="0"/>
              <a:t> yang </a:t>
            </a:r>
            <a:r>
              <a:rPr lang="en-GB" sz="2800" dirty="0" err="1"/>
              <a:t>sudah</a:t>
            </a:r>
            <a:r>
              <a:rPr lang="en-GB" sz="2800" dirty="0"/>
              <a:t> </a:t>
            </a:r>
            <a:r>
              <a:rPr lang="en-GB" sz="2800" dirty="0" err="1"/>
              <a:t>disiapkan</a:t>
            </a:r>
            <a:r>
              <a:rPr lang="en-GB" sz="2800" dirty="0"/>
              <a:t> </a:t>
            </a:r>
            <a:r>
              <a:rPr lang="en-GB" sz="2800" dirty="0" err="1"/>
              <a:t>saat</a:t>
            </a:r>
            <a:r>
              <a:rPr lang="en-GB" sz="2800" dirty="0"/>
              <a:t> </a:t>
            </a:r>
            <a:r>
              <a:rPr lang="en-GB" sz="2800" dirty="0" err="1"/>
              <a:t>rancangan</a:t>
            </a:r>
            <a:r>
              <a:rPr lang="en-GB" sz="2800" dirty="0"/>
              <a:t> </a:t>
            </a:r>
            <a:r>
              <a:rPr lang="en-GB" sz="2800" dirty="0" err="1"/>
              <a:t>penelitian</a:t>
            </a:r>
            <a:r>
              <a:rPr lang="en-GB" sz="2800" dirty="0"/>
              <a:t> </a:t>
            </a:r>
            <a:r>
              <a:rPr lang="en-GB" sz="2800" dirty="0" err="1"/>
              <a:t>dibuat</a:t>
            </a:r>
            <a:r>
              <a:rPr lang="en-GB" sz="2800" dirty="0"/>
              <a:t>, </a:t>
            </a:r>
            <a:r>
              <a:rPr lang="en-GB" sz="2800" dirty="0" err="1"/>
              <a:t>pengolahan</a:t>
            </a:r>
            <a:r>
              <a:rPr lang="en-GB" sz="2800" dirty="0"/>
              <a:t> data </a:t>
            </a:r>
            <a:r>
              <a:rPr lang="en-GB" sz="2800" dirty="0" err="1"/>
              <a:t>pada</a:t>
            </a:r>
            <a:r>
              <a:rPr lang="en-GB" sz="2800" dirty="0"/>
              <a:t> </a:t>
            </a:r>
            <a:r>
              <a:rPr lang="en-GB" sz="2800" dirty="0" err="1"/>
              <a:t>penelitian</a:t>
            </a:r>
            <a:r>
              <a:rPr lang="en-GB" sz="2800" dirty="0"/>
              <a:t> </a:t>
            </a:r>
            <a:r>
              <a:rPr lang="en-GB" sz="2800" dirty="0" err="1"/>
              <a:t>kualitatif</a:t>
            </a:r>
            <a:r>
              <a:rPr lang="en-GB" sz="2800" dirty="0"/>
              <a:t> </a:t>
            </a:r>
            <a:r>
              <a:rPr lang="en-GB" sz="2800" dirty="0" err="1"/>
              <a:t>justru</a:t>
            </a:r>
            <a:r>
              <a:rPr lang="en-GB" sz="2800" dirty="0"/>
              <a:t> </a:t>
            </a:r>
            <a:r>
              <a:rPr lang="en-GB" sz="2800" dirty="0" err="1"/>
              <a:t>diarahkan</a:t>
            </a:r>
            <a:r>
              <a:rPr lang="en-GB" sz="2800" dirty="0"/>
              <a:t> </a:t>
            </a:r>
            <a:r>
              <a:rPr lang="en-GB" sz="2800" dirty="0" err="1"/>
              <a:t>untuk</a:t>
            </a:r>
            <a:r>
              <a:rPr lang="en-GB" sz="2800" dirty="0"/>
              <a:t> </a:t>
            </a:r>
            <a:r>
              <a:rPr lang="en-GB" sz="2800" dirty="0" err="1"/>
              <a:t>membangun</a:t>
            </a:r>
            <a:r>
              <a:rPr lang="en-GB" sz="2800" dirty="0"/>
              <a:t> </a:t>
            </a:r>
            <a:r>
              <a:rPr lang="en-GB" sz="2800" dirty="0" err="1"/>
              <a:t>suatu</a:t>
            </a:r>
            <a:r>
              <a:rPr lang="en-GB" sz="2800" dirty="0"/>
              <a:t> ‘</a:t>
            </a:r>
            <a:r>
              <a:rPr lang="en-GB" sz="2800" dirty="0" err="1"/>
              <a:t>teori</a:t>
            </a:r>
            <a:r>
              <a:rPr lang="en-GB" sz="2800" dirty="0"/>
              <a:t>.’ </a:t>
            </a:r>
            <a:endParaRPr lang="en-US" sz="28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Kualitatif</a:t>
            </a:r>
            <a:endParaRPr 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"/>
              <a:defRPr/>
            </a:pP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kualitatif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meneliti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obyek</a:t>
            </a:r>
            <a:r>
              <a:rPr lang="en-US" dirty="0" smtClean="0"/>
              <a:t> yang </a:t>
            </a:r>
            <a:r>
              <a:rPr lang="en-US" dirty="0" err="1" smtClean="0"/>
              <a:t>alamiah</a:t>
            </a:r>
            <a:r>
              <a:rPr lang="en-US" dirty="0" smtClean="0"/>
              <a:t>,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instrumen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,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induktif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penelitiannya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menekankan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generalisasi</a:t>
            </a:r>
            <a:r>
              <a:rPr lang="en-US" dirty="0" smtClean="0"/>
              <a:t>. 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15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GB" sz="3200" dirty="0" err="1" smtClean="0">
                <a:latin typeface="Arial Black" pitchFamily="34" charset="0"/>
              </a:rPr>
              <a:t>Apa</a:t>
            </a:r>
            <a:r>
              <a:rPr lang="en-GB" sz="3200" dirty="0" smtClean="0">
                <a:latin typeface="Arial Black" pitchFamily="34" charset="0"/>
              </a:rPr>
              <a:t> </a:t>
            </a:r>
            <a:r>
              <a:rPr lang="en-GB" sz="3200" dirty="0" err="1" smtClean="0">
                <a:latin typeface="Arial Black" pitchFamily="34" charset="0"/>
              </a:rPr>
              <a:t>itu</a:t>
            </a:r>
            <a:r>
              <a:rPr lang="en-GB" sz="3200" dirty="0" smtClean="0">
                <a:latin typeface="Arial Black" pitchFamily="34" charset="0"/>
              </a:rPr>
              <a:t> </a:t>
            </a:r>
            <a:r>
              <a:rPr lang="en-GB" sz="3200" dirty="0" err="1" smtClean="0">
                <a:latin typeface="Arial Black" pitchFamily="34" charset="0"/>
              </a:rPr>
              <a:t>Penelitian</a:t>
            </a:r>
            <a:r>
              <a:rPr lang="en-GB" sz="3200" dirty="0" smtClean="0">
                <a:latin typeface="Arial Black" pitchFamily="34" charset="0"/>
              </a:rPr>
              <a:t> </a:t>
            </a:r>
            <a:r>
              <a:rPr lang="en-GB" sz="3200" dirty="0" err="1" smtClean="0">
                <a:latin typeface="Arial Black" pitchFamily="34" charset="0"/>
              </a:rPr>
              <a:t>Kualitatif</a:t>
            </a:r>
            <a:r>
              <a:rPr lang="en-GB" sz="3200" dirty="0" smtClean="0">
                <a:latin typeface="Arial Black" pitchFamily="34" charset="0"/>
              </a:rPr>
              <a:t> ?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981075"/>
            <a:ext cx="8023250" cy="5724525"/>
          </a:xfrm>
        </p:spPr>
        <p:txBody>
          <a:bodyPr>
            <a:normAutofit/>
          </a:bodyPr>
          <a:lstStyle/>
          <a:p>
            <a:pPr marL="609600" indent="-609600" eaLnBrk="1" hangingPunct="1"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en-GB" sz="2400" dirty="0" err="1" smtClean="0">
                <a:latin typeface="Arial Black" pitchFamily="34" charset="0"/>
              </a:rPr>
              <a:t>Observasi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secara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langsung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dalam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perspektif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subyek</a:t>
            </a:r>
            <a:r>
              <a:rPr lang="en-GB" sz="2400" dirty="0" smtClean="0">
                <a:latin typeface="Arial Black" pitchFamily="34" charset="0"/>
              </a:rPr>
              <a:t>.</a:t>
            </a:r>
            <a:endParaRPr lang="en-US" sz="2400" dirty="0" smtClean="0">
              <a:latin typeface="Arial Black" pitchFamily="34" charset="0"/>
            </a:endParaRPr>
          </a:p>
          <a:p>
            <a:pPr marL="609600" indent="-609600" eaLnBrk="1" hangingPunct="1"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en-GB" sz="2400" dirty="0" err="1" smtClean="0">
                <a:latin typeface="Arial Black" pitchFamily="34" charset="0"/>
              </a:rPr>
              <a:t>Mendeskripsikan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secara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mendalam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atas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setiap</a:t>
            </a:r>
            <a:r>
              <a:rPr lang="en-GB" sz="2400" dirty="0" smtClean="0">
                <a:latin typeface="Arial Black" pitchFamily="34" charset="0"/>
              </a:rPr>
              <a:t> setting</a:t>
            </a:r>
            <a:endParaRPr lang="en-US" sz="2400" dirty="0" smtClean="0">
              <a:latin typeface="Arial Black" pitchFamily="34" charset="0"/>
            </a:endParaRPr>
          </a:p>
          <a:p>
            <a:pPr marL="609600" indent="-609600" eaLnBrk="1" hangingPunct="1"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en-GB" sz="2400" dirty="0" err="1" smtClean="0">
                <a:latin typeface="Arial Black" pitchFamily="34" charset="0"/>
              </a:rPr>
              <a:t>Memahami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tindakan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dan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makna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dalam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konteks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sosial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mereka</a:t>
            </a:r>
            <a:endParaRPr lang="en-US" sz="2400" dirty="0" smtClean="0">
              <a:latin typeface="Arial Black" pitchFamily="34" charset="0"/>
            </a:endParaRPr>
          </a:p>
          <a:p>
            <a:pPr marL="609600" indent="-609600" eaLnBrk="1" hangingPunct="1"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en-GB" sz="2400" dirty="0" err="1" smtClean="0">
                <a:latin typeface="Arial Black" pitchFamily="34" charset="0"/>
              </a:rPr>
              <a:t>Menekankan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waktu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dan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proses</a:t>
            </a:r>
            <a:endParaRPr lang="en-US" sz="2400" dirty="0" smtClean="0">
              <a:latin typeface="Arial Black" pitchFamily="34" charset="0"/>
            </a:endParaRPr>
          </a:p>
          <a:p>
            <a:pPr marL="609600" indent="-609600" eaLnBrk="1" hangingPunct="1"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en-GB" sz="2400" dirty="0" err="1" smtClean="0">
                <a:latin typeface="Arial Black" pitchFamily="34" charset="0"/>
              </a:rPr>
              <a:t>Rancangan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penelitian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lebih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terbuka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dan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relatif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tidak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terstruktur</a:t>
            </a:r>
            <a:r>
              <a:rPr lang="en-GB" sz="2400" dirty="0" smtClean="0">
                <a:latin typeface="Arial Black" pitchFamily="34" charset="0"/>
              </a:rPr>
              <a:t>.</a:t>
            </a:r>
            <a:endParaRPr lang="en-US" sz="2400" dirty="0" smtClean="0"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0"/>
            <a:ext cx="7991500" cy="66294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Blip>
                <a:blip r:embed="rId3"/>
              </a:buBlip>
              <a:defRPr/>
            </a:pPr>
            <a:r>
              <a:rPr lang="en-GB" sz="2800" b="1" dirty="0" err="1" smtClean="0">
                <a:latin typeface="Arial Black" pitchFamily="34" charset="0"/>
              </a:rPr>
              <a:t>Preferensi</a:t>
            </a:r>
            <a:r>
              <a:rPr lang="en-GB" sz="2800" b="1" dirty="0" smtClean="0">
                <a:latin typeface="Arial Black" pitchFamily="34" charset="0"/>
              </a:rPr>
              <a:t> </a:t>
            </a:r>
            <a:r>
              <a:rPr lang="en-GB" sz="2800" b="1" dirty="0" err="1" smtClean="0">
                <a:latin typeface="Arial Black" pitchFamily="34" charset="0"/>
              </a:rPr>
              <a:t>pada</a:t>
            </a:r>
            <a:r>
              <a:rPr lang="en-GB" sz="2800" b="1" dirty="0" smtClean="0">
                <a:latin typeface="Arial Black" pitchFamily="34" charset="0"/>
              </a:rPr>
              <a:t> setting </a:t>
            </a:r>
            <a:r>
              <a:rPr lang="en-GB" sz="2800" b="1" dirty="0" err="1" smtClean="0">
                <a:latin typeface="Arial Black" pitchFamily="34" charset="0"/>
              </a:rPr>
              <a:t>alami</a:t>
            </a:r>
            <a:r>
              <a:rPr lang="en-GB" sz="2800" b="1" dirty="0" smtClean="0">
                <a:latin typeface="Arial Black" pitchFamily="34" charset="0"/>
              </a:rPr>
              <a:t> </a:t>
            </a:r>
            <a:r>
              <a:rPr lang="en-GB" sz="2800" b="1" dirty="0" err="1" smtClean="0">
                <a:latin typeface="Arial Black" pitchFamily="34" charset="0"/>
              </a:rPr>
              <a:t>sebagai</a:t>
            </a:r>
            <a:r>
              <a:rPr lang="en-GB" sz="2800" b="1" dirty="0" smtClean="0">
                <a:latin typeface="Arial Black" pitchFamily="34" charset="0"/>
              </a:rPr>
              <a:t> </a:t>
            </a:r>
            <a:r>
              <a:rPr lang="en-GB" sz="2800" b="1" dirty="0" err="1" smtClean="0">
                <a:latin typeface="Arial Black" pitchFamily="34" charset="0"/>
              </a:rPr>
              <a:t>sumber</a:t>
            </a:r>
            <a:r>
              <a:rPr lang="en-GB" sz="2800" b="1" dirty="0" smtClean="0">
                <a:latin typeface="Arial Black" pitchFamily="34" charset="0"/>
              </a:rPr>
              <a:t> data primer</a:t>
            </a:r>
            <a:r>
              <a:rPr lang="en-US" sz="2800" b="1" dirty="0" smtClean="0">
                <a:latin typeface="Arial Black" pitchFamily="34" charset="0"/>
              </a:rPr>
              <a:t>.</a:t>
            </a:r>
          </a:p>
          <a:p>
            <a:pPr marL="609600" indent="-609600" eaLnBrk="1" hangingPunct="1">
              <a:buFont typeface="Wingdings" pitchFamily="2" charset="2"/>
              <a:buBlip>
                <a:blip r:embed="rId3"/>
              </a:buBlip>
              <a:defRPr/>
            </a:pPr>
            <a:r>
              <a:rPr lang="en-GB" sz="2800" b="1" dirty="0" err="1" smtClean="0">
                <a:latin typeface="Arial Black" pitchFamily="34" charset="0"/>
              </a:rPr>
              <a:t>Setia</a:t>
            </a:r>
            <a:r>
              <a:rPr lang="en-GB" sz="2800" b="1" dirty="0" smtClean="0">
                <a:latin typeface="Arial Black" pitchFamily="34" charset="0"/>
              </a:rPr>
              <a:t> </a:t>
            </a:r>
            <a:r>
              <a:rPr lang="en-GB" sz="2800" b="1" dirty="0" err="1" smtClean="0">
                <a:latin typeface="Arial Black" pitchFamily="34" charset="0"/>
              </a:rPr>
              <a:t>pada</a:t>
            </a:r>
            <a:r>
              <a:rPr lang="en-GB" sz="2800" b="1" dirty="0" smtClean="0">
                <a:latin typeface="Arial Black" pitchFamily="34" charset="0"/>
              </a:rPr>
              <a:t> </a:t>
            </a:r>
            <a:r>
              <a:rPr lang="en-GB" sz="2800" b="1" dirty="0" err="1" smtClean="0">
                <a:latin typeface="Arial Black" pitchFamily="34" charset="0"/>
              </a:rPr>
              <a:t>fenomena</a:t>
            </a:r>
            <a:r>
              <a:rPr lang="en-GB" sz="2800" b="1" dirty="0" smtClean="0">
                <a:latin typeface="Arial Black" pitchFamily="34" charset="0"/>
              </a:rPr>
              <a:t> </a:t>
            </a:r>
            <a:r>
              <a:rPr lang="en-GB" sz="2800" b="1" dirty="0" err="1" smtClean="0">
                <a:latin typeface="Arial Black" pitchFamily="34" charset="0"/>
              </a:rPr>
              <a:t>dalam</a:t>
            </a:r>
            <a:r>
              <a:rPr lang="en-GB" sz="2800" b="1" dirty="0" smtClean="0">
                <a:latin typeface="Arial Black" pitchFamily="34" charset="0"/>
              </a:rPr>
              <a:t> </a:t>
            </a:r>
            <a:r>
              <a:rPr lang="en-GB" sz="2800" b="1" dirty="0" err="1" smtClean="0">
                <a:latin typeface="Arial Black" pitchFamily="34" charset="0"/>
              </a:rPr>
              <a:t>suatu</a:t>
            </a:r>
            <a:r>
              <a:rPr lang="en-GB" sz="2800" b="1" dirty="0" smtClean="0">
                <a:latin typeface="Arial Black" pitchFamily="34" charset="0"/>
              </a:rPr>
              <a:t> </a:t>
            </a:r>
            <a:r>
              <a:rPr lang="en-GB" sz="2800" b="1" dirty="0" err="1" smtClean="0">
                <a:latin typeface="Arial Black" pitchFamily="34" charset="0"/>
              </a:rPr>
              <a:t>penelitian</a:t>
            </a:r>
            <a:r>
              <a:rPr lang="en-GB" sz="2800" b="1" dirty="0" smtClean="0">
                <a:latin typeface="Arial Black" pitchFamily="34" charset="0"/>
              </a:rPr>
              <a:t>-- </a:t>
            </a:r>
            <a:r>
              <a:rPr lang="en-GB" sz="2800" b="1" dirty="0" err="1" smtClean="0">
                <a:latin typeface="Arial Black" pitchFamily="34" charset="0"/>
              </a:rPr>
              <a:t>memerlukan</a:t>
            </a:r>
            <a:r>
              <a:rPr lang="en-GB" sz="2800" b="1" dirty="0" smtClean="0">
                <a:latin typeface="Arial Black" pitchFamily="34" charset="0"/>
              </a:rPr>
              <a:t> </a:t>
            </a:r>
            <a:r>
              <a:rPr lang="en-GB" sz="2800" b="1" dirty="0" err="1" smtClean="0">
                <a:latin typeface="Arial Black" pitchFamily="34" charset="0"/>
              </a:rPr>
              <a:t>deskripsi</a:t>
            </a:r>
            <a:r>
              <a:rPr lang="en-GB" sz="2800" b="1" dirty="0" smtClean="0">
                <a:latin typeface="Arial Black" pitchFamily="34" charset="0"/>
              </a:rPr>
              <a:t> </a:t>
            </a:r>
            <a:r>
              <a:rPr lang="en-GB" sz="2800" b="1" dirty="0" err="1" smtClean="0">
                <a:latin typeface="Arial Black" pitchFamily="34" charset="0"/>
              </a:rPr>
              <a:t>kultural</a:t>
            </a:r>
            <a:r>
              <a:rPr lang="en-GB" sz="2800" b="1" dirty="0" smtClean="0">
                <a:latin typeface="Arial Black" pitchFamily="34" charset="0"/>
              </a:rPr>
              <a:t> </a:t>
            </a:r>
            <a:r>
              <a:rPr lang="en-GB" sz="2800" b="1" dirty="0" err="1" smtClean="0">
                <a:latin typeface="Arial Black" pitchFamily="34" charset="0"/>
              </a:rPr>
              <a:t>tentang</a:t>
            </a:r>
            <a:r>
              <a:rPr lang="en-GB" sz="2800" b="1" dirty="0" smtClean="0">
                <a:latin typeface="Arial Black" pitchFamily="34" charset="0"/>
              </a:rPr>
              <a:t> </a:t>
            </a:r>
            <a:r>
              <a:rPr lang="en-GB" sz="2800" b="1" dirty="0" err="1" smtClean="0">
                <a:latin typeface="Arial Black" pitchFamily="34" charset="0"/>
              </a:rPr>
              <a:t>makna</a:t>
            </a:r>
            <a:r>
              <a:rPr lang="en-GB" sz="2800" b="1" dirty="0" smtClean="0">
                <a:latin typeface="Arial Black" pitchFamily="34" charset="0"/>
              </a:rPr>
              <a:t> </a:t>
            </a:r>
            <a:r>
              <a:rPr lang="en-GB" sz="2800" b="1" dirty="0" err="1" smtClean="0">
                <a:latin typeface="Arial Black" pitchFamily="34" charset="0"/>
              </a:rPr>
              <a:t>fenomena</a:t>
            </a:r>
            <a:r>
              <a:rPr lang="en-GB" sz="2800" b="1" dirty="0" smtClean="0">
                <a:latin typeface="Arial Black" pitchFamily="34" charset="0"/>
              </a:rPr>
              <a:t> </a:t>
            </a:r>
            <a:r>
              <a:rPr lang="en-GB" sz="2800" b="1" dirty="0" err="1" smtClean="0">
                <a:latin typeface="Arial Black" pitchFamily="34" charset="0"/>
              </a:rPr>
              <a:t>pada</a:t>
            </a:r>
            <a:r>
              <a:rPr lang="en-GB" sz="2800" b="1" dirty="0" smtClean="0">
                <a:latin typeface="Arial Black" pitchFamily="34" charset="0"/>
              </a:rPr>
              <a:t> </a:t>
            </a:r>
            <a:r>
              <a:rPr lang="en-GB" sz="2800" b="1" dirty="0" err="1" smtClean="0">
                <a:latin typeface="Arial Black" pitchFamily="34" charset="0"/>
              </a:rPr>
              <a:t>partisipan</a:t>
            </a:r>
            <a:r>
              <a:rPr lang="en-GB" sz="2800" b="1" dirty="0" smtClean="0">
                <a:latin typeface="Arial Black" pitchFamily="34" charset="0"/>
              </a:rPr>
              <a:t>.</a:t>
            </a:r>
            <a:endParaRPr lang="en-US" sz="2800" b="1" dirty="0" smtClean="0">
              <a:latin typeface="Arial Black" pitchFamily="34" charset="0"/>
            </a:endParaRPr>
          </a:p>
          <a:p>
            <a:pPr marL="609600" indent="-609600" eaLnBrk="1" hangingPunct="1">
              <a:buFont typeface="Wingdings" pitchFamily="2" charset="2"/>
              <a:buBlip>
                <a:blip r:embed="rId3"/>
              </a:buBlip>
              <a:defRPr/>
            </a:pPr>
            <a:r>
              <a:rPr lang="en-GB" sz="2800" b="1" dirty="0" err="1" smtClean="0">
                <a:latin typeface="Arial Black" pitchFamily="34" charset="0"/>
              </a:rPr>
              <a:t>Penggunaan</a:t>
            </a:r>
            <a:r>
              <a:rPr lang="en-GB" sz="2800" b="1" dirty="0" smtClean="0">
                <a:latin typeface="Arial Black" pitchFamily="34" charset="0"/>
              </a:rPr>
              <a:t> </a:t>
            </a:r>
            <a:r>
              <a:rPr lang="en-GB" sz="2800" b="1" dirty="0" err="1" smtClean="0">
                <a:latin typeface="Arial Black" pitchFamily="34" charset="0"/>
              </a:rPr>
              <a:t>metodologi</a:t>
            </a:r>
            <a:r>
              <a:rPr lang="en-GB" sz="2800" b="1" dirty="0" smtClean="0">
                <a:latin typeface="Arial Black" pitchFamily="34" charset="0"/>
              </a:rPr>
              <a:t> </a:t>
            </a:r>
            <a:r>
              <a:rPr lang="en-GB" sz="2800" b="1" dirty="0" err="1" smtClean="0">
                <a:latin typeface="Arial Black" pitchFamily="34" charset="0"/>
              </a:rPr>
              <a:t>induktif</a:t>
            </a:r>
            <a:r>
              <a:rPr lang="en-GB" sz="2800" b="1" dirty="0" smtClean="0">
                <a:latin typeface="Arial Black" pitchFamily="34" charset="0"/>
              </a:rPr>
              <a:t>, yang </a:t>
            </a:r>
            <a:r>
              <a:rPr lang="en-GB" sz="2800" b="1" dirty="0" err="1" smtClean="0">
                <a:latin typeface="Arial Black" pitchFamily="34" charset="0"/>
              </a:rPr>
              <a:t>menghindari</a:t>
            </a:r>
            <a:r>
              <a:rPr lang="en-GB" sz="2800" b="1" dirty="0" smtClean="0">
                <a:latin typeface="Arial Black" pitchFamily="34" charset="0"/>
              </a:rPr>
              <a:t> </a:t>
            </a:r>
            <a:r>
              <a:rPr lang="en-GB" sz="2800" b="1" dirty="0" err="1" smtClean="0">
                <a:latin typeface="Arial Black" pitchFamily="34" charset="0"/>
              </a:rPr>
              <a:t>pengujian</a:t>
            </a:r>
            <a:r>
              <a:rPr lang="en-GB" sz="2800" b="1" dirty="0" smtClean="0">
                <a:latin typeface="Arial Black" pitchFamily="34" charset="0"/>
              </a:rPr>
              <a:t> </a:t>
            </a:r>
            <a:r>
              <a:rPr lang="en-GB" sz="2800" b="1" dirty="0" err="1" smtClean="0">
                <a:latin typeface="Arial Black" pitchFamily="34" charset="0"/>
              </a:rPr>
              <a:t>hipotesis</a:t>
            </a:r>
            <a:r>
              <a:rPr lang="en-GB" sz="2800" b="1" dirty="0" smtClean="0">
                <a:latin typeface="Arial Black" pitchFamily="34" charset="0"/>
              </a:rPr>
              <a:t> yang </a:t>
            </a:r>
            <a:r>
              <a:rPr lang="en-GB" sz="2800" b="1" dirty="0" err="1" smtClean="0">
                <a:latin typeface="Arial Black" pitchFamily="34" charset="0"/>
              </a:rPr>
              <a:t>prematur</a:t>
            </a:r>
            <a:r>
              <a:rPr lang="en-GB" sz="2800" b="1" dirty="0" smtClean="0">
                <a:latin typeface="Arial Black" pitchFamily="34" charset="0"/>
              </a:rPr>
              <a:t>.</a:t>
            </a:r>
            <a:endParaRPr lang="en-US" sz="2800" b="1" dirty="0" smtClean="0"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dirty="0" err="1" smtClean="0"/>
              <a:t>Kelebihan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Kualitatif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GB" dirty="0" err="1" smtClean="0">
                <a:latin typeface="Arial" charset="0"/>
                <a:cs typeface="Arial" charset="0"/>
              </a:rPr>
              <a:t>Pemahaman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makna</a:t>
            </a:r>
            <a:r>
              <a:rPr lang="en-GB" dirty="0" smtClean="0">
                <a:latin typeface="Arial" charset="0"/>
                <a:cs typeface="Arial" charset="0"/>
              </a:rPr>
              <a:t>; </a:t>
            </a:r>
            <a:r>
              <a:rPr lang="en-GB" dirty="0" err="1" smtClean="0">
                <a:latin typeface="Arial" charset="0"/>
                <a:cs typeface="Arial" charset="0"/>
              </a:rPr>
              <a:t>penelitian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kualitatif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dapat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memahami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makna</a:t>
            </a:r>
            <a:r>
              <a:rPr lang="en-GB" dirty="0" smtClean="0">
                <a:latin typeface="Arial" charset="0"/>
                <a:cs typeface="Arial" charset="0"/>
              </a:rPr>
              <a:t> (</a:t>
            </a:r>
            <a:r>
              <a:rPr lang="en-GB" dirty="0" err="1" smtClean="0">
                <a:latin typeface="Arial" charset="0"/>
                <a:cs typeface="Arial" charset="0"/>
              </a:rPr>
              <a:t>kognisi</a:t>
            </a:r>
            <a:r>
              <a:rPr lang="en-GB" dirty="0" smtClean="0">
                <a:latin typeface="Arial" charset="0"/>
                <a:cs typeface="Arial" charset="0"/>
              </a:rPr>
              <a:t>, </a:t>
            </a:r>
            <a:r>
              <a:rPr lang="en-GB" dirty="0" err="1" smtClean="0">
                <a:latin typeface="Arial" charset="0"/>
                <a:cs typeface="Arial" charset="0"/>
              </a:rPr>
              <a:t>afeksi</a:t>
            </a:r>
            <a:r>
              <a:rPr lang="en-GB" dirty="0" smtClean="0">
                <a:latin typeface="Arial" charset="0"/>
                <a:cs typeface="Arial" charset="0"/>
              </a:rPr>
              <a:t>, </a:t>
            </a:r>
            <a:r>
              <a:rPr lang="en-GB" dirty="0" err="1" smtClean="0">
                <a:latin typeface="Arial" charset="0"/>
                <a:cs typeface="Arial" charset="0"/>
              </a:rPr>
              <a:t>intensi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dan</a:t>
            </a:r>
            <a:r>
              <a:rPr lang="en-GB" dirty="0" smtClean="0">
                <a:latin typeface="Arial" charset="0"/>
                <a:cs typeface="Arial" charset="0"/>
              </a:rPr>
              <a:t>  lain-lain) </a:t>
            </a:r>
            <a:r>
              <a:rPr lang="en-GB" dirty="0" err="1" smtClean="0">
                <a:latin typeface="Arial" charset="0"/>
                <a:cs typeface="Arial" charset="0"/>
              </a:rPr>
              <a:t>dari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suatu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gejala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sosial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dari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perspektif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responden</a:t>
            </a:r>
            <a:r>
              <a:rPr lang="en-GB" dirty="0" smtClean="0">
                <a:latin typeface="Arial" charset="0"/>
                <a:cs typeface="Arial" charset="0"/>
              </a:rPr>
              <a:t> (</a:t>
            </a:r>
            <a:r>
              <a:rPr lang="en-GB" i="1" dirty="0" smtClean="0">
                <a:latin typeface="Arial" charset="0"/>
                <a:cs typeface="Arial" charset="0"/>
              </a:rPr>
              <a:t>participant’s </a:t>
            </a:r>
            <a:r>
              <a:rPr lang="en-GB" i="1" dirty="0" err="1" smtClean="0">
                <a:latin typeface="Arial" charset="0"/>
                <a:cs typeface="Arial" charset="0"/>
              </a:rPr>
              <a:t>perspektive</a:t>
            </a:r>
            <a:r>
              <a:rPr lang="en-GB" dirty="0" smtClean="0">
                <a:latin typeface="Arial" charset="0"/>
                <a:cs typeface="Arial" charset="0"/>
              </a:rPr>
              <a:t>). </a:t>
            </a:r>
            <a:r>
              <a:rPr lang="en-GB" dirty="0" err="1" smtClean="0">
                <a:latin typeface="Arial" charset="0"/>
                <a:cs typeface="Arial" charset="0"/>
              </a:rPr>
              <a:t>Pemahaman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ini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bisa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didapat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dari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ekspresi</a:t>
            </a:r>
            <a:r>
              <a:rPr lang="en-GB" dirty="0" smtClean="0">
                <a:latin typeface="Arial" charset="0"/>
                <a:cs typeface="Arial" charset="0"/>
              </a:rPr>
              <a:t> verbal </a:t>
            </a:r>
            <a:r>
              <a:rPr lang="en-GB" dirty="0" err="1" smtClean="0">
                <a:latin typeface="Arial" charset="0"/>
                <a:cs typeface="Arial" charset="0"/>
              </a:rPr>
              <a:t>dari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informan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maupun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interpretasi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peneliti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terhadap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perilaku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informan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dalam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kaitannya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dengan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gejala</a:t>
            </a:r>
            <a:r>
              <a:rPr lang="en-GB" dirty="0" smtClean="0">
                <a:latin typeface="Arial" charset="0"/>
                <a:cs typeface="Arial" charset="0"/>
              </a:rPr>
              <a:t> yang </a:t>
            </a:r>
            <a:r>
              <a:rPr lang="en-GB" dirty="0" err="1" smtClean="0">
                <a:latin typeface="Arial" charset="0"/>
                <a:cs typeface="Arial" charset="0"/>
              </a:rPr>
              <a:t>menjadi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perhatian</a:t>
            </a:r>
            <a:r>
              <a:rPr lang="en-GB" dirty="0" smtClean="0">
                <a:latin typeface="Arial" charset="0"/>
                <a:cs typeface="Arial" charset="0"/>
              </a:rPr>
              <a:t>.</a:t>
            </a:r>
            <a:endParaRPr lang="en-GB" dirty="0" smtClean="0">
              <a:latin typeface="Arial" charset="0"/>
              <a:cs typeface="Times New Roman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>
              <a:latin typeface="Arial" charset="0"/>
              <a:cs typeface="Arial" charset="0"/>
            </a:endParaRP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Lanjutan</a:t>
            </a:r>
            <a:r>
              <a:rPr lang="en-US" dirty="0" smtClean="0"/>
              <a:t>…</a:t>
            </a:r>
            <a:endParaRPr lang="en-US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dirty="0" smtClean="0">
                <a:latin typeface="Arial" charset="0"/>
                <a:cs typeface="Arial" charset="0"/>
              </a:rPr>
              <a:t>  2. </a:t>
            </a:r>
            <a:r>
              <a:rPr lang="en-GB" dirty="0" err="1" smtClean="0">
                <a:latin typeface="Arial" charset="0"/>
                <a:cs typeface="Arial" charset="0"/>
              </a:rPr>
              <a:t>Pemahaman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konteks</a:t>
            </a:r>
            <a:r>
              <a:rPr lang="en-GB" dirty="0" smtClean="0">
                <a:latin typeface="Arial" charset="0"/>
                <a:cs typeface="Arial" charset="0"/>
              </a:rPr>
              <a:t>. </a:t>
            </a:r>
            <a:r>
              <a:rPr lang="en-US" dirty="0" smtClean="0">
                <a:latin typeface="Arial" charset="0"/>
                <a:cs typeface="Arial" charset="0"/>
              </a:rPr>
              <a:t>P</a:t>
            </a:r>
            <a:r>
              <a:rPr lang="en-GB" dirty="0" err="1" smtClean="0">
                <a:latin typeface="Arial" charset="0"/>
                <a:cs typeface="Arial" charset="0"/>
              </a:rPr>
              <a:t>ada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penelitian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kualitatif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sebuah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gejala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sosial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dilihat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di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dalam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sebuah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konteks</a:t>
            </a:r>
            <a:r>
              <a:rPr lang="en-GB" dirty="0" smtClean="0">
                <a:latin typeface="Arial" charset="0"/>
                <a:cs typeface="Arial" charset="0"/>
              </a:rPr>
              <a:t> yang </a:t>
            </a:r>
            <a:r>
              <a:rPr lang="en-GB" dirty="0" err="1" smtClean="0">
                <a:latin typeface="Arial" charset="0"/>
                <a:cs typeface="Arial" charset="0"/>
              </a:rPr>
              <a:t>menyeluruh</a:t>
            </a:r>
            <a:r>
              <a:rPr lang="en-GB" dirty="0" smtClean="0">
                <a:latin typeface="Arial" charset="0"/>
                <a:cs typeface="Arial" charset="0"/>
              </a:rPr>
              <a:t>. </a:t>
            </a:r>
            <a:r>
              <a:rPr lang="en-GB" dirty="0" err="1" smtClean="0">
                <a:latin typeface="Arial" charset="0"/>
                <a:cs typeface="Arial" charset="0"/>
              </a:rPr>
              <a:t>Artinya</a:t>
            </a:r>
            <a:r>
              <a:rPr lang="en-GB" dirty="0" smtClean="0">
                <a:latin typeface="Arial" charset="0"/>
                <a:cs typeface="Arial" charset="0"/>
              </a:rPr>
              <a:t>, </a:t>
            </a:r>
            <a:r>
              <a:rPr lang="en-GB" dirty="0" err="1" smtClean="0">
                <a:latin typeface="Arial" charset="0"/>
                <a:cs typeface="Arial" charset="0"/>
              </a:rPr>
              <a:t>dalam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sebuah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penelitian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kualitatif</a:t>
            </a:r>
            <a:r>
              <a:rPr lang="en-GB" dirty="0" smtClean="0">
                <a:latin typeface="Arial" charset="0"/>
                <a:cs typeface="Arial" charset="0"/>
              </a:rPr>
              <a:t>, </a:t>
            </a:r>
            <a:r>
              <a:rPr lang="en-GB" dirty="0" err="1" smtClean="0">
                <a:latin typeface="Arial" charset="0"/>
                <a:cs typeface="Arial" charset="0"/>
              </a:rPr>
              <a:t>semua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hal</a:t>
            </a:r>
            <a:r>
              <a:rPr lang="en-GB" dirty="0" smtClean="0">
                <a:latin typeface="Arial" charset="0"/>
                <a:cs typeface="Arial" charset="0"/>
              </a:rPr>
              <a:t> yang </a:t>
            </a:r>
            <a:r>
              <a:rPr lang="en-GB" dirty="0" err="1" smtClean="0">
                <a:latin typeface="Arial" charset="0"/>
                <a:cs typeface="Arial" charset="0"/>
              </a:rPr>
              <a:t>terkait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dengan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keberadaan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sebuah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gejala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sosial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diperhatikan</a:t>
            </a:r>
            <a:r>
              <a:rPr lang="en-GB" dirty="0" smtClean="0">
                <a:latin typeface="Arial" charset="0"/>
                <a:cs typeface="Arial" charset="0"/>
              </a:rPr>
              <a:t>. </a:t>
            </a:r>
            <a:r>
              <a:rPr lang="en-GB" dirty="0" err="1" smtClean="0">
                <a:latin typeface="Arial" charset="0"/>
                <a:cs typeface="Arial" charset="0"/>
              </a:rPr>
              <a:t>Dengan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itu</a:t>
            </a:r>
            <a:r>
              <a:rPr lang="en-GB" dirty="0" smtClean="0">
                <a:latin typeface="Arial" charset="0"/>
                <a:cs typeface="Arial" charset="0"/>
              </a:rPr>
              <a:t>, </a:t>
            </a:r>
            <a:r>
              <a:rPr lang="en-GB" dirty="0" err="1" smtClean="0">
                <a:latin typeface="Arial" charset="0"/>
                <a:cs typeface="Arial" charset="0"/>
              </a:rPr>
              <a:t>maka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pemahaman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tentang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gejala</a:t>
            </a:r>
            <a:r>
              <a:rPr lang="en-GB" dirty="0" smtClean="0">
                <a:latin typeface="Arial" charset="0"/>
                <a:cs typeface="Arial" charset="0"/>
              </a:rPr>
              <a:t> yang </a:t>
            </a:r>
            <a:r>
              <a:rPr lang="en-GB" dirty="0" err="1" smtClean="0">
                <a:latin typeface="Arial" charset="0"/>
                <a:cs typeface="Arial" charset="0"/>
              </a:rPr>
              <a:t>menjadi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bahan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kajian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lebih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bersifat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komprehensif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sesuai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dengan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konteks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keberadaannya</a:t>
            </a:r>
            <a:r>
              <a:rPr lang="en-GB" dirty="0" smtClean="0">
                <a:latin typeface="Arial" charset="0"/>
                <a:cs typeface="Arial" charset="0"/>
              </a:rPr>
              <a:t>.</a:t>
            </a:r>
            <a:endParaRPr lang="en-GB" dirty="0" smtClean="0">
              <a:latin typeface="Arial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GB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Lanjutan</a:t>
            </a:r>
            <a:r>
              <a:rPr lang="en-US" dirty="0" smtClean="0"/>
              <a:t>…</a:t>
            </a:r>
            <a:endParaRPr 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3. </a:t>
            </a:r>
            <a:r>
              <a:rPr lang="en-GB" dirty="0" err="1" smtClean="0">
                <a:latin typeface="Arial" charset="0"/>
                <a:cs typeface="Arial" charset="0"/>
              </a:rPr>
              <a:t>Identifikasi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fenomena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dan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pengaruh</a:t>
            </a:r>
            <a:r>
              <a:rPr lang="en-GB" dirty="0" smtClean="0">
                <a:latin typeface="Arial" charset="0"/>
                <a:cs typeface="Arial" charset="0"/>
              </a:rPr>
              <a:t> yang </a:t>
            </a:r>
            <a:r>
              <a:rPr lang="en-GB" dirty="0" err="1" smtClean="0">
                <a:latin typeface="Arial" charset="0"/>
                <a:cs typeface="Arial" charset="0"/>
              </a:rPr>
              <a:t>tidak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terduga</a:t>
            </a:r>
            <a:r>
              <a:rPr lang="en-GB" dirty="0" smtClean="0">
                <a:latin typeface="Arial" charset="0"/>
                <a:cs typeface="Arial" charset="0"/>
              </a:rPr>
              <a:t>. </a:t>
            </a:r>
            <a:r>
              <a:rPr lang="en-GB" dirty="0" err="1" smtClean="0">
                <a:latin typeface="Arial" charset="0"/>
                <a:cs typeface="Arial" charset="0"/>
              </a:rPr>
              <a:t>Masih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terkait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dengan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poin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ke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dua</a:t>
            </a:r>
            <a:r>
              <a:rPr lang="en-GB" dirty="0" smtClean="0">
                <a:latin typeface="Arial" charset="0"/>
                <a:cs typeface="Arial" charset="0"/>
              </a:rPr>
              <a:t>, </a:t>
            </a:r>
            <a:r>
              <a:rPr lang="en-GB" dirty="0" err="1" smtClean="0">
                <a:latin typeface="Arial" charset="0"/>
                <a:cs typeface="Arial" charset="0"/>
              </a:rPr>
              <a:t>penelitian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kualitatif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memungkinkan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peneliti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untuk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mengembangkan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pemahaman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mengenai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hubungan-hubungan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antar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berbagai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hal</a:t>
            </a:r>
            <a:r>
              <a:rPr lang="en-GB" dirty="0" smtClean="0">
                <a:latin typeface="Arial" charset="0"/>
                <a:cs typeface="Arial" charset="0"/>
              </a:rPr>
              <a:t> yang </a:t>
            </a:r>
            <a:r>
              <a:rPr lang="en-GB" dirty="0" err="1" smtClean="0">
                <a:latin typeface="Arial" charset="0"/>
                <a:cs typeface="Arial" charset="0"/>
              </a:rPr>
              <a:t>berada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dalam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konteks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realitas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sosial</a:t>
            </a:r>
            <a:r>
              <a:rPr lang="en-GB" dirty="0" smtClean="0">
                <a:latin typeface="Arial" charset="0"/>
                <a:cs typeface="Arial" charset="0"/>
              </a:rPr>
              <a:t> yang </a:t>
            </a:r>
            <a:r>
              <a:rPr lang="en-GB" dirty="0" err="1" smtClean="0">
                <a:latin typeface="Arial" charset="0"/>
                <a:cs typeface="Arial" charset="0"/>
              </a:rPr>
              <a:t>menjadi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fokus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perhatiannya</a:t>
            </a:r>
            <a:r>
              <a:rPr lang="en-GB" dirty="0" smtClean="0">
                <a:latin typeface="Arial" charset="0"/>
                <a:cs typeface="Arial" charset="0"/>
              </a:rPr>
              <a:t>. </a:t>
            </a:r>
            <a:r>
              <a:rPr lang="en-GB" dirty="0" err="1" smtClean="0">
                <a:latin typeface="Arial" charset="0"/>
                <a:cs typeface="Arial" charset="0"/>
              </a:rPr>
              <a:t>Hubungan</a:t>
            </a:r>
            <a:r>
              <a:rPr lang="en-GB" dirty="0" smtClean="0">
                <a:latin typeface="Arial" charset="0"/>
                <a:cs typeface="Arial" charset="0"/>
              </a:rPr>
              <a:t> yang </a:t>
            </a:r>
            <a:r>
              <a:rPr lang="en-GB" dirty="0" err="1" smtClean="0">
                <a:latin typeface="Arial" charset="0"/>
                <a:cs typeface="Arial" charset="0"/>
              </a:rPr>
              <a:t>pada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saat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persiapan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penelitian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mungkin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tidak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terpikirkan</a:t>
            </a:r>
            <a:r>
              <a:rPr lang="en-GB" dirty="0" smtClean="0">
                <a:latin typeface="Arial" charset="0"/>
                <a:cs typeface="Arial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1142</TotalTime>
  <Words>2321</Words>
  <Application>Microsoft Office PowerPoint</Application>
  <PresentationFormat>On-screen Show (4:3)</PresentationFormat>
  <Paragraphs>226</Paragraphs>
  <Slides>36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Solstice</vt:lpstr>
      <vt:lpstr>PENELITIAN KUALITATIF</vt:lpstr>
      <vt:lpstr>Apa Itu Penelitian?</vt:lpstr>
      <vt:lpstr>          DIFFERENT PERSPECTIVE, DIFFERENT CONCLUSION</vt:lpstr>
      <vt:lpstr>Penelitian Kualitatif</vt:lpstr>
      <vt:lpstr>Apa itu Penelitian Kualitatif ?</vt:lpstr>
      <vt:lpstr>Slide 6</vt:lpstr>
      <vt:lpstr>Kelebihan Penelitian Kualitatif</vt:lpstr>
      <vt:lpstr>Lanjutan…</vt:lpstr>
      <vt:lpstr>Lanjutan…</vt:lpstr>
      <vt:lpstr>Lanjutan…</vt:lpstr>
      <vt:lpstr>Lanjutan…</vt:lpstr>
      <vt:lpstr>Kelemahan Penelitian Kualitatif</vt:lpstr>
      <vt:lpstr>Lanjutan…</vt:lpstr>
      <vt:lpstr>Kemungkinan Pengabungan Metode Kuantitatif dan Kualitatif</vt:lpstr>
      <vt:lpstr>Lanjutan…</vt:lpstr>
      <vt:lpstr>Lanjutan…</vt:lpstr>
      <vt:lpstr>Karakteristik Metode Kuantitatif dan Kualitatif</vt:lpstr>
      <vt:lpstr>Lanjutan…</vt:lpstr>
      <vt:lpstr>Lanjutan…</vt:lpstr>
      <vt:lpstr>Lanjutan…</vt:lpstr>
      <vt:lpstr>Lanjutan…</vt:lpstr>
      <vt:lpstr>Lanjutan…</vt:lpstr>
      <vt:lpstr>Perbedaan Informan dan Responden</vt:lpstr>
      <vt:lpstr>Penentuan Informan</vt:lpstr>
      <vt:lpstr>Partisipasi  Terlibat</vt:lpstr>
      <vt:lpstr>Disain Penelitian Kualitatif </vt:lpstr>
      <vt:lpstr>SAMPEL PENELITIAN </vt:lpstr>
      <vt:lpstr>Strategi Penelitian Kualitatif</vt:lpstr>
      <vt:lpstr>Lanjutan…</vt:lpstr>
      <vt:lpstr>Lanjutan…</vt:lpstr>
      <vt:lpstr>Strategi Penelitian Kualitatif lainnya:</vt:lpstr>
      <vt:lpstr>Catatan Lapangan </vt:lpstr>
      <vt:lpstr>TRIANGULASI (Triangulation)</vt:lpstr>
      <vt:lpstr>Ada 4 macam Triangulasi sebagai teknik pemeriksaan. </vt:lpstr>
      <vt:lpstr>Lanjutan…</vt:lpstr>
      <vt:lpstr>Analisa Data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PENELITIAN KUALITATIF</dc:title>
  <dc:creator>user</dc:creator>
  <cp:lastModifiedBy>user</cp:lastModifiedBy>
  <cp:revision>99</cp:revision>
  <dcterms:created xsi:type="dcterms:W3CDTF">2016-10-19T05:59:41Z</dcterms:created>
  <dcterms:modified xsi:type="dcterms:W3CDTF">2016-10-25T01:38:37Z</dcterms:modified>
</cp:coreProperties>
</file>