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4" r:id="rId17"/>
    <p:sldId id="273" r:id="rId18"/>
    <p:sldId id="275" r:id="rId19"/>
    <p:sldId id="276" r:id="rId20"/>
    <p:sldId id="278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45FF6-7B14-4502-BF28-04FCD2EAFCBE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1727C-E0A3-4F0B-BF52-AB8EC30E1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8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1727C-E0A3-4F0B-BF52-AB8EC30E14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53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0EF3-A337-4737-B6CF-7AB75B9C2CFD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47C8-03AE-417A-B988-FCC877D40039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50F2-B152-4D1E-A9A2-A0002F56BE9C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69178-79F1-4EAF-A927-CA484D919991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C9CC6-1224-4889-ADB0-B878057A2ABF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3912-8DC3-4AEC-99C3-87FB3E985879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1D85-0746-4818-A67D-C3AC4E42C455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0675-B0B9-4D68-8226-EF2686465FF3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0BD3-2431-440F-B52B-C1D2406022C7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C86D7-796E-4B21-ADDC-7C187169BCD8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AFF2-0EF3-4F03-8644-218BE97417D5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4B3A-3C72-482C-9729-29EAC589008D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A5E4-A179-40FD-B8BF-C12B5F52EE8C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D0D6-46B3-4CA3-8847-5BC9B9F97E3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9CD8-75AB-4249-A6B4-DDA780F7459F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3642-C8E5-4949-B764-4B62C40A14C5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961-BF79-46B1-B92D-C2B4153235B5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1AE2FFB-3887-4C99-ABC7-98F3E571A1A7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smtClean="0"/>
              <a:t>Pokok Bahasan 3 :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4400" smtClean="0"/>
              <a:t>Proses Pengambilan Keputusan</a:t>
            </a:r>
            <a:br>
              <a:rPr lang="en-US" sz="4400" smtClean="0"/>
            </a:b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sz="2400" b="1">
                <a:solidFill>
                  <a:srgbClr val="00FF00"/>
                </a:solidFill>
                <a:latin typeface="Arial" panose="020B0604020202020204" pitchFamily="34" charset="0"/>
              </a:rPr>
              <a:t>The Consumer Decision </a:t>
            </a:r>
            <a:r>
              <a:rPr lang="en-US" altLang="en-US" sz="2400" b="1" smtClean="0">
                <a:solidFill>
                  <a:srgbClr val="00FF00"/>
                </a:solidFill>
                <a:latin typeface="Arial" panose="020B0604020202020204" pitchFamily="34" charset="0"/>
              </a:rPr>
              <a:t>Process (CDP)</a:t>
            </a:r>
            <a:endParaRPr lang="en-US" altLang="en-US" sz="2400" b="1">
              <a:solidFill>
                <a:srgbClr val="00FF00"/>
              </a:solidFill>
              <a:latin typeface="Arial" panose="020B0604020202020204" pitchFamily="34" charset="0"/>
            </a:endParaRP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8477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Prosesing Informasi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153400" y="1981200"/>
            <a:ext cx="533400" cy="3025775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1">
                <a:solidFill>
                  <a:schemeClr val="bg1"/>
                </a:solidFill>
                <a:latin typeface="Arial" panose="020B0604020202020204" pitchFamily="34" charset="0"/>
              </a:rPr>
              <a:t>M EMORY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648200" y="2209800"/>
            <a:ext cx="1757363" cy="528638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Attention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119563" y="3124200"/>
            <a:ext cx="2903537" cy="528638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424363" y="4114800"/>
            <a:ext cx="2195512" cy="528638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648200" y="5105400"/>
            <a:ext cx="1836738" cy="528638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Retention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572000" y="1295400"/>
            <a:ext cx="1816100" cy="528638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Exposure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400175" y="2206625"/>
            <a:ext cx="2362200" cy="19891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Arial" panose="020B0604020202020204" pitchFamily="34" charset="0"/>
              </a:rPr>
              <a:t>Stimuli: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- Marketer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 Dominated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- Nonmarketer </a:t>
            </a:r>
          </a:p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 Dominated</a:t>
            </a: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486400" y="1828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5486400" y="2743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486400" y="3657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5486400" y="4648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2514600" y="1524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514600" y="1524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6477000" y="54102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 flipV="1">
            <a:off x="8382000" y="5029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H="1">
            <a:off x="6400800" y="24384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 flipH="1">
            <a:off x="7086600" y="33528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 flipH="1">
            <a:off x="6629400" y="43434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660358" y="6039853"/>
            <a:ext cx="7820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Sebagai konsumen </a:t>
            </a:r>
            <a:r>
              <a:rPr lang="en-US" smtClean="0"/>
              <a:t>yang terkena informasi </a:t>
            </a:r>
            <a:r>
              <a:rPr lang="en-US"/>
              <a:t>dari pencarian eksternal, mereka mulai proses </a:t>
            </a:r>
            <a:r>
              <a:rPr lang="en-US" smtClean="0"/>
              <a:t>stimuli yang didapat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4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Prosesing Informasi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Exposure : Tayangan informasi diterima sebagai stimulus</a:t>
            </a:r>
          </a:p>
          <a:p>
            <a:r>
              <a:rPr lang="en-US" smtClean="0"/>
              <a:t>Attention :  Timbulnya ketertarikan terhadap stimulus informasi yang diperoleh</a:t>
            </a:r>
          </a:p>
          <a:p>
            <a:r>
              <a:rPr lang="en-US" smtClean="0"/>
              <a:t>Comprehension : pemahaman terhadap informasi yang berhasil menimbulkan rasa ketertarikan</a:t>
            </a:r>
          </a:p>
          <a:p>
            <a:r>
              <a:rPr lang="en-US" smtClean="0"/>
              <a:t>Acceptance : keputusan untuk menerima stimuli sebagai hal yang dapat memenuhi kebutuhan</a:t>
            </a:r>
          </a:p>
          <a:p>
            <a:r>
              <a:rPr lang="en-US" smtClean="0"/>
              <a:t>Retention : kesiapan bertindak sehubungan dengan stimulus informasi yang diterimanya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8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CDP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5889938" y="2437461"/>
            <a:ext cx="1371600" cy="406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Search</a:t>
            </a: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3984938" y="2285061"/>
            <a:ext cx="1295400" cy="771525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Internal Search</a:t>
            </a:r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4213538" y="3894786"/>
            <a:ext cx="457200" cy="2308324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b="1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MEMORY</a:t>
            </a:r>
          </a:p>
          <a:p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8099738" y="4494861"/>
            <a:ext cx="1616075" cy="7112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Individual  Differences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8099738" y="2970861"/>
            <a:ext cx="16002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Environ- mental Influences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1035"/>
          <p:cNvSpPr txBox="1">
            <a:spLocks noChangeArrowheads="1"/>
          </p:cNvSpPr>
          <p:nvPr/>
        </p:nvSpPr>
        <p:spPr bwMode="auto">
          <a:xfrm>
            <a:off x="5127938" y="1751661"/>
            <a:ext cx="2895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Need Recognition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1775138" y="4580586"/>
            <a:ext cx="2209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</a:p>
        </p:txBody>
      </p:sp>
      <p:sp>
        <p:nvSpPr>
          <p:cNvPr id="13" name="Text Box 1038"/>
          <p:cNvSpPr txBox="1">
            <a:spLocks noChangeArrowheads="1"/>
          </p:cNvSpPr>
          <p:nvPr/>
        </p:nvSpPr>
        <p:spPr bwMode="auto">
          <a:xfrm>
            <a:off x="2308538" y="5333061"/>
            <a:ext cx="1620838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</a:p>
        </p:txBody>
      </p:sp>
      <p:sp>
        <p:nvSpPr>
          <p:cNvPr id="14" name="Text Box 1039"/>
          <p:cNvSpPr txBox="1">
            <a:spLocks noChangeArrowheads="1"/>
          </p:cNvSpPr>
          <p:nvPr/>
        </p:nvSpPr>
        <p:spPr bwMode="auto">
          <a:xfrm>
            <a:off x="2384738" y="5942661"/>
            <a:ext cx="13652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Retention</a:t>
            </a:r>
          </a:p>
        </p:txBody>
      </p:sp>
      <p:sp>
        <p:nvSpPr>
          <p:cNvPr id="15" name="Text Box 1040"/>
          <p:cNvSpPr txBox="1">
            <a:spLocks noChangeArrowheads="1"/>
          </p:cNvSpPr>
          <p:nvPr/>
        </p:nvSpPr>
        <p:spPr bwMode="auto">
          <a:xfrm>
            <a:off x="2765738" y="3208986"/>
            <a:ext cx="13525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Exposure</a:t>
            </a:r>
          </a:p>
        </p:txBody>
      </p:sp>
      <p:sp>
        <p:nvSpPr>
          <p:cNvPr id="16" name="Line 1044"/>
          <p:cNvSpPr>
            <a:spLocks noChangeShapeType="1"/>
          </p:cNvSpPr>
          <p:nvPr/>
        </p:nvSpPr>
        <p:spPr bwMode="auto">
          <a:xfrm>
            <a:off x="7947338" y="228506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045"/>
          <p:cNvSpPr>
            <a:spLocks noChangeShapeType="1"/>
          </p:cNvSpPr>
          <p:nvPr/>
        </p:nvSpPr>
        <p:spPr bwMode="auto">
          <a:xfrm flipV="1">
            <a:off x="8252138" y="1980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046"/>
          <p:cNvSpPr>
            <a:spLocks noChangeShapeType="1"/>
          </p:cNvSpPr>
          <p:nvPr/>
        </p:nvSpPr>
        <p:spPr bwMode="auto">
          <a:xfrm flipH="1">
            <a:off x="8023538" y="198026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47"/>
          <p:cNvSpPr>
            <a:spLocks noChangeShapeType="1"/>
          </p:cNvSpPr>
          <p:nvPr/>
        </p:nvSpPr>
        <p:spPr bwMode="auto">
          <a:xfrm flipH="1">
            <a:off x="7947338" y="35804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8"/>
          <p:cNvSpPr>
            <a:spLocks noChangeShapeType="1"/>
          </p:cNvSpPr>
          <p:nvPr/>
        </p:nvSpPr>
        <p:spPr bwMode="auto">
          <a:xfrm flipH="1">
            <a:off x="7947338" y="48758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9"/>
          <p:cNvSpPr>
            <a:spLocks noChangeShapeType="1"/>
          </p:cNvSpPr>
          <p:nvPr/>
        </p:nvSpPr>
        <p:spPr bwMode="auto">
          <a:xfrm flipH="1">
            <a:off x="7261538" y="266606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51"/>
          <p:cNvSpPr>
            <a:spLocks noChangeShapeType="1"/>
          </p:cNvSpPr>
          <p:nvPr/>
        </p:nvSpPr>
        <p:spPr bwMode="auto">
          <a:xfrm>
            <a:off x="3070538" y="36566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52"/>
          <p:cNvSpPr>
            <a:spLocks noChangeShapeType="1"/>
          </p:cNvSpPr>
          <p:nvPr/>
        </p:nvSpPr>
        <p:spPr bwMode="auto">
          <a:xfrm>
            <a:off x="3070538" y="4266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053"/>
          <p:cNvSpPr>
            <a:spLocks noChangeShapeType="1"/>
          </p:cNvSpPr>
          <p:nvPr/>
        </p:nvSpPr>
        <p:spPr bwMode="auto">
          <a:xfrm>
            <a:off x="3070538" y="5028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54"/>
          <p:cNvSpPr>
            <a:spLocks noChangeShapeType="1"/>
          </p:cNvSpPr>
          <p:nvPr/>
        </p:nvSpPr>
        <p:spPr bwMode="auto">
          <a:xfrm>
            <a:off x="3070538" y="57902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55"/>
          <p:cNvSpPr>
            <a:spLocks noChangeShapeType="1"/>
          </p:cNvSpPr>
          <p:nvPr/>
        </p:nvSpPr>
        <p:spPr bwMode="auto">
          <a:xfrm flipH="1">
            <a:off x="5280338" y="266606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056"/>
          <p:cNvSpPr>
            <a:spLocks noChangeShapeType="1"/>
          </p:cNvSpPr>
          <p:nvPr/>
        </p:nvSpPr>
        <p:spPr bwMode="auto">
          <a:xfrm>
            <a:off x="4518338" y="3056586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057"/>
          <p:cNvSpPr>
            <a:spLocks noChangeShapeType="1"/>
          </p:cNvSpPr>
          <p:nvPr/>
        </p:nvSpPr>
        <p:spPr bwMode="auto">
          <a:xfrm>
            <a:off x="3070538" y="6333186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1058"/>
          <p:cNvSpPr>
            <a:spLocks noChangeShapeType="1"/>
          </p:cNvSpPr>
          <p:nvPr/>
        </p:nvSpPr>
        <p:spPr bwMode="auto">
          <a:xfrm>
            <a:off x="3070538" y="662846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059"/>
          <p:cNvSpPr>
            <a:spLocks noChangeShapeType="1"/>
          </p:cNvSpPr>
          <p:nvPr/>
        </p:nvSpPr>
        <p:spPr bwMode="auto">
          <a:xfrm flipV="1">
            <a:off x="4365938" y="6247461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060"/>
          <p:cNvSpPr>
            <a:spLocks noChangeShapeType="1"/>
          </p:cNvSpPr>
          <p:nvPr/>
        </p:nvSpPr>
        <p:spPr bwMode="auto">
          <a:xfrm flipH="1">
            <a:off x="4061138" y="404718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061"/>
          <p:cNvSpPr>
            <a:spLocks noChangeShapeType="1"/>
          </p:cNvSpPr>
          <p:nvPr/>
        </p:nvSpPr>
        <p:spPr bwMode="auto">
          <a:xfrm flipH="1" flipV="1">
            <a:off x="3984938" y="4809186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62"/>
          <p:cNvSpPr>
            <a:spLocks noChangeShapeType="1"/>
          </p:cNvSpPr>
          <p:nvPr/>
        </p:nvSpPr>
        <p:spPr bwMode="auto">
          <a:xfrm flipH="1">
            <a:off x="3908738" y="557118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64"/>
          <p:cNvSpPr>
            <a:spLocks noChangeShapeType="1"/>
          </p:cNvSpPr>
          <p:nvPr/>
        </p:nvSpPr>
        <p:spPr bwMode="auto">
          <a:xfrm flipV="1">
            <a:off x="4289738" y="3132786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065"/>
          <p:cNvSpPr>
            <a:spLocks noChangeShapeType="1"/>
          </p:cNvSpPr>
          <p:nvPr/>
        </p:nvSpPr>
        <p:spPr bwMode="auto">
          <a:xfrm flipV="1">
            <a:off x="3680138" y="1980261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066"/>
          <p:cNvSpPr>
            <a:spLocks noChangeShapeType="1"/>
          </p:cNvSpPr>
          <p:nvPr/>
        </p:nvSpPr>
        <p:spPr bwMode="auto">
          <a:xfrm>
            <a:off x="3680138" y="1980261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1068"/>
          <p:cNvSpPr txBox="1">
            <a:spLocks noChangeArrowheads="1"/>
          </p:cNvSpPr>
          <p:nvPr/>
        </p:nvSpPr>
        <p:spPr bwMode="auto">
          <a:xfrm>
            <a:off x="1622738" y="4047186"/>
            <a:ext cx="1066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Stimuli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8" name="Line 1069"/>
          <p:cNvSpPr>
            <a:spLocks noChangeShapeType="1"/>
          </p:cNvSpPr>
          <p:nvPr/>
        </p:nvSpPr>
        <p:spPr bwMode="auto">
          <a:xfrm flipV="1">
            <a:off x="2003738" y="3437586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070"/>
          <p:cNvSpPr>
            <a:spLocks noChangeShapeType="1"/>
          </p:cNvSpPr>
          <p:nvPr/>
        </p:nvSpPr>
        <p:spPr bwMode="auto">
          <a:xfrm>
            <a:off x="2003738" y="343758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071"/>
          <p:cNvSpPr>
            <a:spLocks noChangeShapeType="1"/>
          </p:cNvSpPr>
          <p:nvPr/>
        </p:nvSpPr>
        <p:spPr bwMode="auto">
          <a:xfrm flipV="1">
            <a:off x="7947338" y="2285061"/>
            <a:ext cx="0" cy="2600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072"/>
          <p:cNvSpPr>
            <a:spLocks noChangeShapeType="1"/>
          </p:cNvSpPr>
          <p:nvPr/>
        </p:nvSpPr>
        <p:spPr bwMode="auto">
          <a:xfrm>
            <a:off x="3680138" y="313278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1036"/>
          <p:cNvSpPr txBox="1">
            <a:spLocks noChangeArrowheads="1"/>
          </p:cNvSpPr>
          <p:nvPr/>
        </p:nvSpPr>
        <p:spPr bwMode="auto">
          <a:xfrm>
            <a:off x="2740554" y="3834461"/>
            <a:ext cx="13081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Attention</a:t>
            </a:r>
          </a:p>
        </p:txBody>
      </p:sp>
      <p:sp>
        <p:nvSpPr>
          <p:cNvPr id="44" name="Line 1041"/>
          <p:cNvSpPr>
            <a:spLocks noChangeShapeType="1"/>
          </p:cNvSpPr>
          <p:nvPr/>
        </p:nvSpPr>
        <p:spPr bwMode="auto">
          <a:xfrm>
            <a:off x="6589690" y="217076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5446286" y="3082582"/>
            <a:ext cx="2209800" cy="101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Pre-purchase </a:t>
            </a:r>
          </a:p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Evaluation of Alternatives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513086" y="285398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6"/>
          <p:cNvSpPr>
            <a:spLocks noChangeShapeType="1"/>
          </p:cNvSpPr>
          <p:nvPr/>
        </p:nvSpPr>
        <p:spPr bwMode="auto">
          <a:xfrm flipH="1">
            <a:off x="7656086" y="369218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4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9307"/>
          </a:xfrm>
        </p:spPr>
        <p:txBody>
          <a:bodyPr/>
          <a:lstStyle/>
          <a:p>
            <a:r>
              <a:rPr lang="en-US" smtClean="0"/>
              <a:t>Evaluasi Alternatif Pra Pembelian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252026"/>
            <a:ext cx="10082958" cy="4996374"/>
          </a:xfrm>
        </p:spPr>
        <p:txBody>
          <a:bodyPr>
            <a:normAutofit fontScale="92500" lnSpcReduction="10000"/>
          </a:bodyPr>
          <a:lstStyle/>
          <a:p>
            <a:r>
              <a:rPr lang="en-US" sz="2400"/>
              <a:t>Proses evaluasi alternatif diidentifikasi dari pencarian, yang mengarah ke sebuah produk atau merek pilihan yang paling mungkin untuk memuaskan </a:t>
            </a:r>
            <a:r>
              <a:rPr lang="en-US" sz="2400" smtClean="0"/>
              <a:t>konsumen</a:t>
            </a:r>
          </a:p>
          <a:p>
            <a:r>
              <a:rPr lang="sv-SE" sz="2400"/>
              <a:t>Dapat menggunakan evaluasi baru atau yang sudah disimpan dalam </a:t>
            </a:r>
            <a:r>
              <a:rPr lang="sv-SE" sz="2400" smtClean="0"/>
              <a:t>memori</a:t>
            </a:r>
          </a:p>
          <a:p>
            <a:r>
              <a:rPr lang="sv-SE" sz="2400" smtClean="0"/>
              <a:t>Kriteria </a:t>
            </a:r>
            <a:r>
              <a:rPr lang="sv-SE" sz="2400"/>
              <a:t>Evaluasi : standar dan spesifikasi yang digunakan untuk membandingkan berbagai produk dan </a:t>
            </a:r>
            <a:r>
              <a:rPr lang="sv-SE" sz="2400" smtClean="0"/>
              <a:t>merek</a:t>
            </a:r>
          </a:p>
          <a:p>
            <a:r>
              <a:rPr lang="en-US" sz="2400"/>
              <a:t>Alternatif dapat dipertimbangkan berdasarkan atribut yang menonjol </a:t>
            </a:r>
            <a:r>
              <a:rPr lang="en-US" sz="2400" smtClean="0"/>
              <a:t>(salient) atau penentu (determinant)</a:t>
            </a:r>
          </a:p>
          <a:p>
            <a:r>
              <a:rPr lang="en-US" sz="2400"/>
              <a:t>Atribut yang menonjol seperti harga dan keandalan penting </a:t>
            </a:r>
            <a:r>
              <a:rPr lang="en-US" sz="2400" smtClean="0"/>
              <a:t>bagi konsumen</a:t>
            </a:r>
          </a:p>
          <a:p>
            <a:r>
              <a:rPr lang="en-US" sz="2400" smtClean="0"/>
              <a:t>Atribut Penentu seperti model mobil dan finishing biasanya </a:t>
            </a:r>
            <a:r>
              <a:rPr lang="en-US" sz="2400"/>
              <a:t>menentukan mana merek atau </a:t>
            </a:r>
            <a:r>
              <a:rPr lang="en-US" sz="2400" smtClean="0"/>
              <a:t>toko yang akan dipilih konsumen</a:t>
            </a:r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70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CDP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5889938" y="2437461"/>
            <a:ext cx="1371600" cy="406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Search</a:t>
            </a: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3984938" y="2285061"/>
            <a:ext cx="1295400" cy="771525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Internal Search</a:t>
            </a:r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4213538" y="3894786"/>
            <a:ext cx="457200" cy="2308324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b="1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MEMORY</a:t>
            </a:r>
          </a:p>
          <a:p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8099738" y="4494861"/>
            <a:ext cx="1616075" cy="7112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Individual  Differences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8099738" y="2970861"/>
            <a:ext cx="16002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Environ- mental Influences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1035"/>
          <p:cNvSpPr txBox="1">
            <a:spLocks noChangeArrowheads="1"/>
          </p:cNvSpPr>
          <p:nvPr/>
        </p:nvSpPr>
        <p:spPr bwMode="auto">
          <a:xfrm>
            <a:off x="5127938" y="1751661"/>
            <a:ext cx="2895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Need Recognition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1775138" y="4580586"/>
            <a:ext cx="2209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</a:p>
        </p:txBody>
      </p:sp>
      <p:sp>
        <p:nvSpPr>
          <p:cNvPr id="13" name="Text Box 1038"/>
          <p:cNvSpPr txBox="1">
            <a:spLocks noChangeArrowheads="1"/>
          </p:cNvSpPr>
          <p:nvPr/>
        </p:nvSpPr>
        <p:spPr bwMode="auto">
          <a:xfrm>
            <a:off x="2308538" y="5333061"/>
            <a:ext cx="1620838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</a:p>
        </p:txBody>
      </p:sp>
      <p:sp>
        <p:nvSpPr>
          <p:cNvPr id="14" name="Text Box 1039"/>
          <p:cNvSpPr txBox="1">
            <a:spLocks noChangeArrowheads="1"/>
          </p:cNvSpPr>
          <p:nvPr/>
        </p:nvSpPr>
        <p:spPr bwMode="auto">
          <a:xfrm>
            <a:off x="2384738" y="5942661"/>
            <a:ext cx="13652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Retention</a:t>
            </a:r>
          </a:p>
        </p:txBody>
      </p:sp>
      <p:sp>
        <p:nvSpPr>
          <p:cNvPr id="15" name="Text Box 1040"/>
          <p:cNvSpPr txBox="1">
            <a:spLocks noChangeArrowheads="1"/>
          </p:cNvSpPr>
          <p:nvPr/>
        </p:nvSpPr>
        <p:spPr bwMode="auto">
          <a:xfrm>
            <a:off x="2765738" y="3208986"/>
            <a:ext cx="13525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Exposure</a:t>
            </a:r>
          </a:p>
        </p:txBody>
      </p:sp>
      <p:sp>
        <p:nvSpPr>
          <p:cNvPr id="16" name="Line 1044"/>
          <p:cNvSpPr>
            <a:spLocks noChangeShapeType="1"/>
          </p:cNvSpPr>
          <p:nvPr/>
        </p:nvSpPr>
        <p:spPr bwMode="auto">
          <a:xfrm>
            <a:off x="7947338" y="228506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045"/>
          <p:cNvSpPr>
            <a:spLocks noChangeShapeType="1"/>
          </p:cNvSpPr>
          <p:nvPr/>
        </p:nvSpPr>
        <p:spPr bwMode="auto">
          <a:xfrm flipV="1">
            <a:off x="8252138" y="1980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046"/>
          <p:cNvSpPr>
            <a:spLocks noChangeShapeType="1"/>
          </p:cNvSpPr>
          <p:nvPr/>
        </p:nvSpPr>
        <p:spPr bwMode="auto">
          <a:xfrm flipH="1">
            <a:off x="8023538" y="198026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47"/>
          <p:cNvSpPr>
            <a:spLocks noChangeShapeType="1"/>
          </p:cNvSpPr>
          <p:nvPr/>
        </p:nvSpPr>
        <p:spPr bwMode="auto">
          <a:xfrm flipH="1">
            <a:off x="7947338" y="35804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8"/>
          <p:cNvSpPr>
            <a:spLocks noChangeShapeType="1"/>
          </p:cNvSpPr>
          <p:nvPr/>
        </p:nvSpPr>
        <p:spPr bwMode="auto">
          <a:xfrm flipH="1">
            <a:off x="7947338" y="48758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9"/>
          <p:cNvSpPr>
            <a:spLocks noChangeShapeType="1"/>
          </p:cNvSpPr>
          <p:nvPr/>
        </p:nvSpPr>
        <p:spPr bwMode="auto">
          <a:xfrm flipH="1">
            <a:off x="7261538" y="266606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51"/>
          <p:cNvSpPr>
            <a:spLocks noChangeShapeType="1"/>
          </p:cNvSpPr>
          <p:nvPr/>
        </p:nvSpPr>
        <p:spPr bwMode="auto">
          <a:xfrm>
            <a:off x="3070538" y="36566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52"/>
          <p:cNvSpPr>
            <a:spLocks noChangeShapeType="1"/>
          </p:cNvSpPr>
          <p:nvPr/>
        </p:nvSpPr>
        <p:spPr bwMode="auto">
          <a:xfrm>
            <a:off x="3070538" y="4266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053"/>
          <p:cNvSpPr>
            <a:spLocks noChangeShapeType="1"/>
          </p:cNvSpPr>
          <p:nvPr/>
        </p:nvSpPr>
        <p:spPr bwMode="auto">
          <a:xfrm>
            <a:off x="3070538" y="5028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54"/>
          <p:cNvSpPr>
            <a:spLocks noChangeShapeType="1"/>
          </p:cNvSpPr>
          <p:nvPr/>
        </p:nvSpPr>
        <p:spPr bwMode="auto">
          <a:xfrm>
            <a:off x="3070538" y="57902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55"/>
          <p:cNvSpPr>
            <a:spLocks noChangeShapeType="1"/>
          </p:cNvSpPr>
          <p:nvPr/>
        </p:nvSpPr>
        <p:spPr bwMode="auto">
          <a:xfrm flipH="1">
            <a:off x="5280338" y="266606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056"/>
          <p:cNvSpPr>
            <a:spLocks noChangeShapeType="1"/>
          </p:cNvSpPr>
          <p:nvPr/>
        </p:nvSpPr>
        <p:spPr bwMode="auto">
          <a:xfrm>
            <a:off x="4518338" y="3056586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057"/>
          <p:cNvSpPr>
            <a:spLocks noChangeShapeType="1"/>
          </p:cNvSpPr>
          <p:nvPr/>
        </p:nvSpPr>
        <p:spPr bwMode="auto">
          <a:xfrm>
            <a:off x="3070538" y="6333186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1058"/>
          <p:cNvSpPr>
            <a:spLocks noChangeShapeType="1"/>
          </p:cNvSpPr>
          <p:nvPr/>
        </p:nvSpPr>
        <p:spPr bwMode="auto">
          <a:xfrm>
            <a:off x="3070538" y="662846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059"/>
          <p:cNvSpPr>
            <a:spLocks noChangeShapeType="1"/>
          </p:cNvSpPr>
          <p:nvPr/>
        </p:nvSpPr>
        <p:spPr bwMode="auto">
          <a:xfrm flipV="1">
            <a:off x="4365938" y="6247461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060"/>
          <p:cNvSpPr>
            <a:spLocks noChangeShapeType="1"/>
          </p:cNvSpPr>
          <p:nvPr/>
        </p:nvSpPr>
        <p:spPr bwMode="auto">
          <a:xfrm flipH="1">
            <a:off x="4061138" y="404718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061"/>
          <p:cNvSpPr>
            <a:spLocks noChangeShapeType="1"/>
          </p:cNvSpPr>
          <p:nvPr/>
        </p:nvSpPr>
        <p:spPr bwMode="auto">
          <a:xfrm flipH="1" flipV="1">
            <a:off x="3984938" y="4809186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62"/>
          <p:cNvSpPr>
            <a:spLocks noChangeShapeType="1"/>
          </p:cNvSpPr>
          <p:nvPr/>
        </p:nvSpPr>
        <p:spPr bwMode="auto">
          <a:xfrm flipH="1">
            <a:off x="3908738" y="557118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64"/>
          <p:cNvSpPr>
            <a:spLocks noChangeShapeType="1"/>
          </p:cNvSpPr>
          <p:nvPr/>
        </p:nvSpPr>
        <p:spPr bwMode="auto">
          <a:xfrm flipV="1">
            <a:off x="4289738" y="3132786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065"/>
          <p:cNvSpPr>
            <a:spLocks noChangeShapeType="1"/>
          </p:cNvSpPr>
          <p:nvPr/>
        </p:nvSpPr>
        <p:spPr bwMode="auto">
          <a:xfrm flipV="1">
            <a:off x="3680138" y="1980261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066"/>
          <p:cNvSpPr>
            <a:spLocks noChangeShapeType="1"/>
          </p:cNvSpPr>
          <p:nvPr/>
        </p:nvSpPr>
        <p:spPr bwMode="auto">
          <a:xfrm>
            <a:off x="3680138" y="1980261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1068"/>
          <p:cNvSpPr txBox="1">
            <a:spLocks noChangeArrowheads="1"/>
          </p:cNvSpPr>
          <p:nvPr/>
        </p:nvSpPr>
        <p:spPr bwMode="auto">
          <a:xfrm>
            <a:off x="1622738" y="4047186"/>
            <a:ext cx="1066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Stimuli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8" name="Line 1069"/>
          <p:cNvSpPr>
            <a:spLocks noChangeShapeType="1"/>
          </p:cNvSpPr>
          <p:nvPr/>
        </p:nvSpPr>
        <p:spPr bwMode="auto">
          <a:xfrm flipV="1">
            <a:off x="2003738" y="3437586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070"/>
          <p:cNvSpPr>
            <a:spLocks noChangeShapeType="1"/>
          </p:cNvSpPr>
          <p:nvPr/>
        </p:nvSpPr>
        <p:spPr bwMode="auto">
          <a:xfrm>
            <a:off x="2003738" y="343758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071"/>
          <p:cNvSpPr>
            <a:spLocks noChangeShapeType="1"/>
          </p:cNvSpPr>
          <p:nvPr/>
        </p:nvSpPr>
        <p:spPr bwMode="auto">
          <a:xfrm flipV="1">
            <a:off x="7947338" y="2285061"/>
            <a:ext cx="0" cy="2600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072"/>
          <p:cNvSpPr>
            <a:spLocks noChangeShapeType="1"/>
          </p:cNvSpPr>
          <p:nvPr/>
        </p:nvSpPr>
        <p:spPr bwMode="auto">
          <a:xfrm>
            <a:off x="3680138" y="313278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1036"/>
          <p:cNvSpPr txBox="1">
            <a:spLocks noChangeArrowheads="1"/>
          </p:cNvSpPr>
          <p:nvPr/>
        </p:nvSpPr>
        <p:spPr bwMode="auto">
          <a:xfrm>
            <a:off x="2740554" y="3834461"/>
            <a:ext cx="13081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Attention</a:t>
            </a:r>
          </a:p>
        </p:txBody>
      </p:sp>
      <p:sp>
        <p:nvSpPr>
          <p:cNvPr id="44" name="Line 1041"/>
          <p:cNvSpPr>
            <a:spLocks noChangeShapeType="1"/>
          </p:cNvSpPr>
          <p:nvPr/>
        </p:nvSpPr>
        <p:spPr bwMode="auto">
          <a:xfrm>
            <a:off x="6589690" y="217076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5446286" y="3082582"/>
            <a:ext cx="2209800" cy="1016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Pre-purchase </a:t>
            </a:r>
          </a:p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Evaluation of Alternatives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513086" y="285398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6"/>
          <p:cNvSpPr>
            <a:spLocks noChangeShapeType="1"/>
          </p:cNvSpPr>
          <p:nvPr/>
        </p:nvSpPr>
        <p:spPr bwMode="auto">
          <a:xfrm flipH="1">
            <a:off x="7656086" y="369218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5566117" y="4411254"/>
            <a:ext cx="1828800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Purchase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6480517" y="410645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 flipH="1">
            <a:off x="7394917" y="463985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6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Pembelian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252026"/>
            <a:ext cx="10082958" cy="4996374"/>
          </a:xfrm>
        </p:spPr>
        <p:txBody>
          <a:bodyPr>
            <a:normAutofit/>
          </a:bodyPr>
          <a:lstStyle/>
          <a:p>
            <a:r>
              <a:rPr lang="en-US" sz="2400"/>
              <a:t>Akuisisi produk yang melibatkan memilih seorang pengecer yang spesifik, dan pilihan dalam </a:t>
            </a:r>
            <a:r>
              <a:rPr lang="en-US" sz="2400" smtClean="0"/>
              <a:t>toko</a:t>
            </a:r>
          </a:p>
          <a:p>
            <a:r>
              <a:rPr lang="en-US" sz="2400" smtClean="0"/>
              <a:t>Niat pembelian dapat berubahselama </a:t>
            </a:r>
            <a:r>
              <a:rPr lang="en-US" sz="2400"/>
              <a:t>tahap pembelian — itu dapat dipengaruhi oleh faktor-faktor seperti promosi </a:t>
            </a:r>
            <a:r>
              <a:rPr lang="en-US" sz="2400" smtClean="0"/>
              <a:t>dalam-toko, </a:t>
            </a:r>
            <a:r>
              <a:rPr lang="en-US" sz="2400"/>
              <a:t>diskon, Penjual, kegagalan untuk menemukan produk, atau kurangnya sumber daya </a:t>
            </a:r>
            <a:r>
              <a:rPr lang="en-US" sz="2400" smtClean="0"/>
              <a:t>keuangan</a:t>
            </a:r>
          </a:p>
          <a:p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0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CDP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5889938" y="2437461"/>
            <a:ext cx="1371600" cy="406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Search</a:t>
            </a: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3984938" y="2285061"/>
            <a:ext cx="1295400" cy="771525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Internal Search</a:t>
            </a:r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4213538" y="3894786"/>
            <a:ext cx="457200" cy="2308324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b="1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MEMORY</a:t>
            </a:r>
          </a:p>
          <a:p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8099738" y="4494861"/>
            <a:ext cx="1616075" cy="7112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Individual  Differences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8099738" y="2970861"/>
            <a:ext cx="16002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Environ- mental Influences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1035"/>
          <p:cNvSpPr txBox="1">
            <a:spLocks noChangeArrowheads="1"/>
          </p:cNvSpPr>
          <p:nvPr/>
        </p:nvSpPr>
        <p:spPr bwMode="auto">
          <a:xfrm>
            <a:off x="5127938" y="1751661"/>
            <a:ext cx="2895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Need Recognition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1775138" y="4580586"/>
            <a:ext cx="2209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</a:p>
        </p:txBody>
      </p:sp>
      <p:sp>
        <p:nvSpPr>
          <p:cNvPr id="13" name="Text Box 1038"/>
          <p:cNvSpPr txBox="1">
            <a:spLocks noChangeArrowheads="1"/>
          </p:cNvSpPr>
          <p:nvPr/>
        </p:nvSpPr>
        <p:spPr bwMode="auto">
          <a:xfrm>
            <a:off x="2308538" y="5333061"/>
            <a:ext cx="1620838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</a:p>
        </p:txBody>
      </p:sp>
      <p:sp>
        <p:nvSpPr>
          <p:cNvPr id="14" name="Text Box 1039"/>
          <p:cNvSpPr txBox="1">
            <a:spLocks noChangeArrowheads="1"/>
          </p:cNvSpPr>
          <p:nvPr/>
        </p:nvSpPr>
        <p:spPr bwMode="auto">
          <a:xfrm>
            <a:off x="2384738" y="5942661"/>
            <a:ext cx="13652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Retention</a:t>
            </a:r>
          </a:p>
        </p:txBody>
      </p:sp>
      <p:sp>
        <p:nvSpPr>
          <p:cNvPr id="15" name="Text Box 1040"/>
          <p:cNvSpPr txBox="1">
            <a:spLocks noChangeArrowheads="1"/>
          </p:cNvSpPr>
          <p:nvPr/>
        </p:nvSpPr>
        <p:spPr bwMode="auto">
          <a:xfrm>
            <a:off x="2765738" y="3208986"/>
            <a:ext cx="13525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Exposure</a:t>
            </a:r>
          </a:p>
        </p:txBody>
      </p:sp>
      <p:sp>
        <p:nvSpPr>
          <p:cNvPr id="16" name="Line 1044"/>
          <p:cNvSpPr>
            <a:spLocks noChangeShapeType="1"/>
          </p:cNvSpPr>
          <p:nvPr/>
        </p:nvSpPr>
        <p:spPr bwMode="auto">
          <a:xfrm>
            <a:off x="7947338" y="228506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045"/>
          <p:cNvSpPr>
            <a:spLocks noChangeShapeType="1"/>
          </p:cNvSpPr>
          <p:nvPr/>
        </p:nvSpPr>
        <p:spPr bwMode="auto">
          <a:xfrm flipV="1">
            <a:off x="8252138" y="1980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046"/>
          <p:cNvSpPr>
            <a:spLocks noChangeShapeType="1"/>
          </p:cNvSpPr>
          <p:nvPr/>
        </p:nvSpPr>
        <p:spPr bwMode="auto">
          <a:xfrm flipH="1">
            <a:off x="8023538" y="198026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47"/>
          <p:cNvSpPr>
            <a:spLocks noChangeShapeType="1"/>
          </p:cNvSpPr>
          <p:nvPr/>
        </p:nvSpPr>
        <p:spPr bwMode="auto">
          <a:xfrm flipH="1">
            <a:off x="7947338" y="35804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8"/>
          <p:cNvSpPr>
            <a:spLocks noChangeShapeType="1"/>
          </p:cNvSpPr>
          <p:nvPr/>
        </p:nvSpPr>
        <p:spPr bwMode="auto">
          <a:xfrm flipH="1">
            <a:off x="7947338" y="48758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9"/>
          <p:cNvSpPr>
            <a:spLocks noChangeShapeType="1"/>
          </p:cNvSpPr>
          <p:nvPr/>
        </p:nvSpPr>
        <p:spPr bwMode="auto">
          <a:xfrm flipH="1">
            <a:off x="7261538" y="266606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51"/>
          <p:cNvSpPr>
            <a:spLocks noChangeShapeType="1"/>
          </p:cNvSpPr>
          <p:nvPr/>
        </p:nvSpPr>
        <p:spPr bwMode="auto">
          <a:xfrm>
            <a:off x="3070538" y="36566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52"/>
          <p:cNvSpPr>
            <a:spLocks noChangeShapeType="1"/>
          </p:cNvSpPr>
          <p:nvPr/>
        </p:nvSpPr>
        <p:spPr bwMode="auto">
          <a:xfrm>
            <a:off x="3070538" y="4266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053"/>
          <p:cNvSpPr>
            <a:spLocks noChangeShapeType="1"/>
          </p:cNvSpPr>
          <p:nvPr/>
        </p:nvSpPr>
        <p:spPr bwMode="auto">
          <a:xfrm>
            <a:off x="3070538" y="5028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54"/>
          <p:cNvSpPr>
            <a:spLocks noChangeShapeType="1"/>
          </p:cNvSpPr>
          <p:nvPr/>
        </p:nvSpPr>
        <p:spPr bwMode="auto">
          <a:xfrm>
            <a:off x="3070538" y="57902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55"/>
          <p:cNvSpPr>
            <a:spLocks noChangeShapeType="1"/>
          </p:cNvSpPr>
          <p:nvPr/>
        </p:nvSpPr>
        <p:spPr bwMode="auto">
          <a:xfrm flipH="1">
            <a:off x="5280338" y="266606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056"/>
          <p:cNvSpPr>
            <a:spLocks noChangeShapeType="1"/>
          </p:cNvSpPr>
          <p:nvPr/>
        </p:nvSpPr>
        <p:spPr bwMode="auto">
          <a:xfrm>
            <a:off x="4518338" y="3056586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057"/>
          <p:cNvSpPr>
            <a:spLocks noChangeShapeType="1"/>
          </p:cNvSpPr>
          <p:nvPr/>
        </p:nvSpPr>
        <p:spPr bwMode="auto">
          <a:xfrm>
            <a:off x="3070538" y="6333186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1058"/>
          <p:cNvSpPr>
            <a:spLocks noChangeShapeType="1"/>
          </p:cNvSpPr>
          <p:nvPr/>
        </p:nvSpPr>
        <p:spPr bwMode="auto">
          <a:xfrm>
            <a:off x="3070538" y="662846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059"/>
          <p:cNvSpPr>
            <a:spLocks noChangeShapeType="1"/>
          </p:cNvSpPr>
          <p:nvPr/>
        </p:nvSpPr>
        <p:spPr bwMode="auto">
          <a:xfrm flipV="1">
            <a:off x="4365938" y="6247461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060"/>
          <p:cNvSpPr>
            <a:spLocks noChangeShapeType="1"/>
          </p:cNvSpPr>
          <p:nvPr/>
        </p:nvSpPr>
        <p:spPr bwMode="auto">
          <a:xfrm flipH="1">
            <a:off x="4061138" y="404718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061"/>
          <p:cNvSpPr>
            <a:spLocks noChangeShapeType="1"/>
          </p:cNvSpPr>
          <p:nvPr/>
        </p:nvSpPr>
        <p:spPr bwMode="auto">
          <a:xfrm flipH="1" flipV="1">
            <a:off x="3984938" y="4809186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62"/>
          <p:cNvSpPr>
            <a:spLocks noChangeShapeType="1"/>
          </p:cNvSpPr>
          <p:nvPr/>
        </p:nvSpPr>
        <p:spPr bwMode="auto">
          <a:xfrm flipH="1">
            <a:off x="3908738" y="557118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64"/>
          <p:cNvSpPr>
            <a:spLocks noChangeShapeType="1"/>
          </p:cNvSpPr>
          <p:nvPr/>
        </p:nvSpPr>
        <p:spPr bwMode="auto">
          <a:xfrm flipV="1">
            <a:off x="4289738" y="3132786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065"/>
          <p:cNvSpPr>
            <a:spLocks noChangeShapeType="1"/>
          </p:cNvSpPr>
          <p:nvPr/>
        </p:nvSpPr>
        <p:spPr bwMode="auto">
          <a:xfrm flipV="1">
            <a:off x="3680138" y="1980261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066"/>
          <p:cNvSpPr>
            <a:spLocks noChangeShapeType="1"/>
          </p:cNvSpPr>
          <p:nvPr/>
        </p:nvSpPr>
        <p:spPr bwMode="auto">
          <a:xfrm>
            <a:off x="3680138" y="1980261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1068"/>
          <p:cNvSpPr txBox="1">
            <a:spLocks noChangeArrowheads="1"/>
          </p:cNvSpPr>
          <p:nvPr/>
        </p:nvSpPr>
        <p:spPr bwMode="auto">
          <a:xfrm>
            <a:off x="1622738" y="4047186"/>
            <a:ext cx="1066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Stimuli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8" name="Line 1069"/>
          <p:cNvSpPr>
            <a:spLocks noChangeShapeType="1"/>
          </p:cNvSpPr>
          <p:nvPr/>
        </p:nvSpPr>
        <p:spPr bwMode="auto">
          <a:xfrm flipV="1">
            <a:off x="2003738" y="3437586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070"/>
          <p:cNvSpPr>
            <a:spLocks noChangeShapeType="1"/>
          </p:cNvSpPr>
          <p:nvPr/>
        </p:nvSpPr>
        <p:spPr bwMode="auto">
          <a:xfrm>
            <a:off x="2003738" y="343758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071"/>
          <p:cNvSpPr>
            <a:spLocks noChangeShapeType="1"/>
          </p:cNvSpPr>
          <p:nvPr/>
        </p:nvSpPr>
        <p:spPr bwMode="auto">
          <a:xfrm flipV="1">
            <a:off x="7947338" y="2285061"/>
            <a:ext cx="0" cy="2600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072"/>
          <p:cNvSpPr>
            <a:spLocks noChangeShapeType="1"/>
          </p:cNvSpPr>
          <p:nvPr/>
        </p:nvSpPr>
        <p:spPr bwMode="auto">
          <a:xfrm>
            <a:off x="3680138" y="313278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1036"/>
          <p:cNvSpPr txBox="1">
            <a:spLocks noChangeArrowheads="1"/>
          </p:cNvSpPr>
          <p:nvPr/>
        </p:nvSpPr>
        <p:spPr bwMode="auto">
          <a:xfrm>
            <a:off x="2740554" y="3834461"/>
            <a:ext cx="13081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Attention</a:t>
            </a:r>
          </a:p>
        </p:txBody>
      </p:sp>
      <p:sp>
        <p:nvSpPr>
          <p:cNvPr id="44" name="Line 1041"/>
          <p:cNvSpPr>
            <a:spLocks noChangeShapeType="1"/>
          </p:cNvSpPr>
          <p:nvPr/>
        </p:nvSpPr>
        <p:spPr bwMode="auto">
          <a:xfrm>
            <a:off x="6589690" y="217076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5446286" y="3082582"/>
            <a:ext cx="2209800" cy="1016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Pre-purchase </a:t>
            </a:r>
          </a:p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Evaluation of Alternatives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513086" y="285398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26"/>
          <p:cNvSpPr>
            <a:spLocks noChangeShapeType="1"/>
          </p:cNvSpPr>
          <p:nvPr/>
        </p:nvSpPr>
        <p:spPr bwMode="auto">
          <a:xfrm flipH="1">
            <a:off x="7656086" y="369218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5566117" y="4411254"/>
            <a:ext cx="1828800" cy="406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Purchase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6480517" y="410645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 flipH="1">
            <a:off x="7394917" y="463985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1073"/>
          <p:cNvSpPr txBox="1">
            <a:spLocks noChangeArrowheads="1"/>
          </p:cNvSpPr>
          <p:nvPr/>
        </p:nvSpPr>
        <p:spPr bwMode="auto">
          <a:xfrm>
            <a:off x="5413714" y="5131046"/>
            <a:ext cx="2133600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Consumption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2" name="Line 1074"/>
          <p:cNvSpPr>
            <a:spLocks noChangeShapeType="1"/>
          </p:cNvSpPr>
          <p:nvPr/>
        </p:nvSpPr>
        <p:spPr bwMode="auto">
          <a:xfrm>
            <a:off x="6480514" y="482624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6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Konsumsi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181686"/>
            <a:ext cx="10082958" cy="5066713"/>
          </a:xfrm>
        </p:spPr>
        <p:txBody>
          <a:bodyPr>
            <a:normAutofit/>
          </a:bodyPr>
          <a:lstStyle/>
          <a:p>
            <a:r>
              <a:rPr lang="en-US" sz="2400"/>
              <a:t>Proses menggunakan produk atau jasa yang </a:t>
            </a:r>
            <a:r>
              <a:rPr lang="en-US" sz="2400" smtClean="0"/>
              <a:t>dibeli</a:t>
            </a:r>
          </a:p>
          <a:p>
            <a:r>
              <a:rPr lang="en-US" sz="2400"/>
              <a:t>Konsumsi </a:t>
            </a:r>
            <a:r>
              <a:rPr lang="en-US" sz="2400" smtClean="0"/>
              <a:t>dapat </a:t>
            </a:r>
            <a:r>
              <a:rPr lang="en-US" sz="2400"/>
              <a:t>terjadi segera atau </a:t>
            </a:r>
            <a:r>
              <a:rPr lang="en-US" sz="2400" smtClean="0"/>
              <a:t>ditunda</a:t>
            </a:r>
          </a:p>
          <a:p>
            <a:r>
              <a:rPr lang="en-US" sz="2400"/>
              <a:t>Bagaimana konsumen menggunakan produk mempengaruhi </a:t>
            </a:r>
            <a:r>
              <a:rPr lang="en-US" sz="2400" smtClean="0"/>
              <a:t>tingkat kepuasan terhadap produk yang bersangkutan</a:t>
            </a:r>
          </a:p>
          <a:p>
            <a:r>
              <a:rPr lang="en-US" sz="2400"/>
              <a:t>Bagaimana </a:t>
            </a:r>
            <a:r>
              <a:rPr lang="en-US" sz="2400" smtClean="0"/>
              <a:t>kehati-hatian </a:t>
            </a:r>
            <a:r>
              <a:rPr lang="en-US" sz="2400"/>
              <a:t>konsumen </a:t>
            </a:r>
            <a:r>
              <a:rPr lang="en-US" sz="2400" smtClean="0"/>
              <a:t>dalam menggunakan </a:t>
            </a:r>
            <a:r>
              <a:rPr lang="en-US" sz="2400"/>
              <a:t>atau </a:t>
            </a:r>
            <a:r>
              <a:rPr lang="en-US" sz="2400" smtClean="0"/>
              <a:t>merawat produk </a:t>
            </a:r>
            <a:r>
              <a:rPr lang="en-US" sz="2400"/>
              <a:t>juga menentukan berapa lama akan berlangsung sebelum </a:t>
            </a:r>
            <a:r>
              <a:rPr lang="en-US" sz="2400" smtClean="0"/>
              <a:t>pembelian produk </a:t>
            </a:r>
            <a:r>
              <a:rPr lang="en-US" sz="2400"/>
              <a:t>lain </a:t>
            </a:r>
            <a:r>
              <a:rPr lang="en-US" sz="2400" smtClean="0"/>
              <a:t>diperlukan</a:t>
            </a:r>
          </a:p>
          <a:p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03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4724400" y="1550987"/>
            <a:ext cx="22098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Pre-purchase </a:t>
            </a:r>
          </a:p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Evaluation of Alternatives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1032"/>
          <p:cNvSpPr txBox="1">
            <a:spLocks noChangeArrowheads="1"/>
          </p:cNvSpPr>
          <p:nvPr/>
        </p:nvSpPr>
        <p:spPr bwMode="auto">
          <a:xfrm>
            <a:off x="3276600" y="712787"/>
            <a:ext cx="1295400" cy="771525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Internal Search</a:t>
            </a:r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Text Box 1033"/>
          <p:cNvSpPr txBox="1">
            <a:spLocks noChangeArrowheads="1"/>
          </p:cNvSpPr>
          <p:nvPr/>
        </p:nvSpPr>
        <p:spPr bwMode="auto">
          <a:xfrm>
            <a:off x="3505200" y="2362200"/>
            <a:ext cx="457199" cy="2308324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b="1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MEMORY</a:t>
            </a:r>
          </a:p>
          <a:p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034"/>
          <p:cNvSpPr txBox="1">
            <a:spLocks noChangeArrowheads="1"/>
          </p:cNvSpPr>
          <p:nvPr/>
        </p:nvSpPr>
        <p:spPr bwMode="auto">
          <a:xfrm>
            <a:off x="7391400" y="2962275"/>
            <a:ext cx="1616075" cy="7112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Individual  Differences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1035"/>
          <p:cNvSpPr txBox="1">
            <a:spLocks noChangeArrowheads="1"/>
          </p:cNvSpPr>
          <p:nvPr/>
        </p:nvSpPr>
        <p:spPr bwMode="auto">
          <a:xfrm>
            <a:off x="7391400" y="1398587"/>
            <a:ext cx="16002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Environ- mental Influences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1036"/>
          <p:cNvSpPr txBox="1">
            <a:spLocks noChangeArrowheads="1"/>
          </p:cNvSpPr>
          <p:nvPr/>
        </p:nvSpPr>
        <p:spPr bwMode="auto">
          <a:xfrm>
            <a:off x="4419600" y="179387"/>
            <a:ext cx="2895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Need Recognition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2057400" y="2246312"/>
            <a:ext cx="13081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Attention</a:t>
            </a:r>
          </a:p>
        </p:txBody>
      </p:sp>
      <p:sp>
        <p:nvSpPr>
          <p:cNvPr id="13" name="Text Box 1038"/>
          <p:cNvSpPr txBox="1">
            <a:spLocks noChangeArrowheads="1"/>
          </p:cNvSpPr>
          <p:nvPr/>
        </p:nvSpPr>
        <p:spPr bwMode="auto">
          <a:xfrm>
            <a:off x="1066800" y="3048000"/>
            <a:ext cx="2209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</a:p>
        </p:txBody>
      </p:sp>
      <p:sp>
        <p:nvSpPr>
          <p:cNvPr id="14" name="Text Box 1039"/>
          <p:cNvSpPr txBox="1">
            <a:spLocks noChangeArrowheads="1"/>
          </p:cNvSpPr>
          <p:nvPr/>
        </p:nvSpPr>
        <p:spPr bwMode="auto">
          <a:xfrm>
            <a:off x="1600200" y="3800475"/>
            <a:ext cx="1620838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</a:p>
        </p:txBody>
      </p:sp>
      <p:sp>
        <p:nvSpPr>
          <p:cNvPr id="15" name="Text Box 1040"/>
          <p:cNvSpPr txBox="1">
            <a:spLocks noChangeArrowheads="1"/>
          </p:cNvSpPr>
          <p:nvPr/>
        </p:nvSpPr>
        <p:spPr bwMode="auto">
          <a:xfrm>
            <a:off x="1676400" y="4410075"/>
            <a:ext cx="13652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Retention</a:t>
            </a:r>
          </a:p>
        </p:txBody>
      </p:sp>
      <p:sp>
        <p:nvSpPr>
          <p:cNvPr id="16" name="Text Box 1041"/>
          <p:cNvSpPr txBox="1">
            <a:spLocks noChangeArrowheads="1"/>
          </p:cNvSpPr>
          <p:nvPr/>
        </p:nvSpPr>
        <p:spPr bwMode="auto">
          <a:xfrm>
            <a:off x="2057400" y="1636712"/>
            <a:ext cx="13525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Exposure</a:t>
            </a:r>
          </a:p>
        </p:txBody>
      </p:sp>
      <p:sp>
        <p:nvSpPr>
          <p:cNvPr id="17" name="Line 1042"/>
          <p:cNvSpPr>
            <a:spLocks noChangeShapeType="1"/>
          </p:cNvSpPr>
          <p:nvPr/>
        </p:nvSpPr>
        <p:spPr bwMode="auto">
          <a:xfrm>
            <a:off x="5791200" y="63658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043"/>
          <p:cNvSpPr>
            <a:spLocks noChangeShapeType="1"/>
          </p:cNvSpPr>
          <p:nvPr/>
        </p:nvSpPr>
        <p:spPr bwMode="auto">
          <a:xfrm>
            <a:off x="5791200" y="132238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45"/>
          <p:cNvSpPr>
            <a:spLocks noChangeShapeType="1"/>
          </p:cNvSpPr>
          <p:nvPr/>
        </p:nvSpPr>
        <p:spPr bwMode="auto">
          <a:xfrm>
            <a:off x="7239000" y="7127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6"/>
          <p:cNvSpPr>
            <a:spLocks noChangeShapeType="1"/>
          </p:cNvSpPr>
          <p:nvPr/>
        </p:nvSpPr>
        <p:spPr bwMode="auto">
          <a:xfrm flipV="1">
            <a:off x="7543800" y="40798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7"/>
          <p:cNvSpPr>
            <a:spLocks noChangeShapeType="1"/>
          </p:cNvSpPr>
          <p:nvPr/>
        </p:nvSpPr>
        <p:spPr bwMode="auto">
          <a:xfrm flipH="1">
            <a:off x="7315200" y="40798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48"/>
          <p:cNvSpPr>
            <a:spLocks noChangeShapeType="1"/>
          </p:cNvSpPr>
          <p:nvPr/>
        </p:nvSpPr>
        <p:spPr bwMode="auto">
          <a:xfrm flipH="1">
            <a:off x="7239000" y="2008187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49"/>
          <p:cNvSpPr>
            <a:spLocks noChangeShapeType="1"/>
          </p:cNvSpPr>
          <p:nvPr/>
        </p:nvSpPr>
        <p:spPr bwMode="auto">
          <a:xfrm flipH="1">
            <a:off x="7239000" y="33432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050"/>
          <p:cNvSpPr>
            <a:spLocks noChangeShapeType="1"/>
          </p:cNvSpPr>
          <p:nvPr/>
        </p:nvSpPr>
        <p:spPr bwMode="auto">
          <a:xfrm flipH="1">
            <a:off x="6553200" y="109378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51"/>
          <p:cNvSpPr>
            <a:spLocks noChangeShapeType="1"/>
          </p:cNvSpPr>
          <p:nvPr/>
        </p:nvSpPr>
        <p:spPr bwMode="auto">
          <a:xfrm flipH="1">
            <a:off x="6934200" y="21605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52"/>
          <p:cNvSpPr>
            <a:spLocks noChangeShapeType="1"/>
          </p:cNvSpPr>
          <p:nvPr/>
        </p:nvSpPr>
        <p:spPr bwMode="auto">
          <a:xfrm>
            <a:off x="2362200" y="20843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053"/>
          <p:cNvSpPr>
            <a:spLocks noChangeShapeType="1"/>
          </p:cNvSpPr>
          <p:nvPr/>
        </p:nvSpPr>
        <p:spPr bwMode="auto">
          <a:xfrm>
            <a:off x="2362200" y="27336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054"/>
          <p:cNvSpPr>
            <a:spLocks noChangeShapeType="1"/>
          </p:cNvSpPr>
          <p:nvPr/>
        </p:nvSpPr>
        <p:spPr bwMode="auto">
          <a:xfrm>
            <a:off x="2362200" y="34956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1055"/>
          <p:cNvSpPr>
            <a:spLocks noChangeShapeType="1"/>
          </p:cNvSpPr>
          <p:nvPr/>
        </p:nvSpPr>
        <p:spPr bwMode="auto">
          <a:xfrm>
            <a:off x="2362200" y="42576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056"/>
          <p:cNvSpPr>
            <a:spLocks noChangeShapeType="1"/>
          </p:cNvSpPr>
          <p:nvPr/>
        </p:nvSpPr>
        <p:spPr bwMode="auto">
          <a:xfrm flipH="1">
            <a:off x="4572000" y="1093787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057"/>
          <p:cNvSpPr>
            <a:spLocks noChangeShapeType="1"/>
          </p:cNvSpPr>
          <p:nvPr/>
        </p:nvSpPr>
        <p:spPr bwMode="auto">
          <a:xfrm>
            <a:off x="3810000" y="1484312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058"/>
          <p:cNvSpPr>
            <a:spLocks noChangeShapeType="1"/>
          </p:cNvSpPr>
          <p:nvPr/>
        </p:nvSpPr>
        <p:spPr bwMode="auto">
          <a:xfrm>
            <a:off x="2362200" y="4760912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59"/>
          <p:cNvSpPr>
            <a:spLocks noChangeShapeType="1"/>
          </p:cNvSpPr>
          <p:nvPr/>
        </p:nvSpPr>
        <p:spPr bwMode="auto">
          <a:xfrm>
            <a:off x="2362200" y="5056187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60"/>
          <p:cNvSpPr>
            <a:spLocks noChangeShapeType="1"/>
          </p:cNvSpPr>
          <p:nvPr/>
        </p:nvSpPr>
        <p:spPr bwMode="auto">
          <a:xfrm flipV="1">
            <a:off x="3657600" y="467518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061"/>
          <p:cNvSpPr>
            <a:spLocks noChangeShapeType="1"/>
          </p:cNvSpPr>
          <p:nvPr/>
        </p:nvSpPr>
        <p:spPr bwMode="auto">
          <a:xfrm flipH="1">
            <a:off x="3352800" y="247491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062"/>
          <p:cNvSpPr>
            <a:spLocks noChangeShapeType="1"/>
          </p:cNvSpPr>
          <p:nvPr/>
        </p:nvSpPr>
        <p:spPr bwMode="auto">
          <a:xfrm flipH="1" flipV="1">
            <a:off x="3276600" y="32369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063"/>
          <p:cNvSpPr>
            <a:spLocks noChangeShapeType="1"/>
          </p:cNvSpPr>
          <p:nvPr/>
        </p:nvSpPr>
        <p:spPr bwMode="auto">
          <a:xfrm flipH="1">
            <a:off x="3200400" y="399891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064"/>
          <p:cNvSpPr>
            <a:spLocks noChangeShapeType="1"/>
          </p:cNvSpPr>
          <p:nvPr/>
        </p:nvSpPr>
        <p:spPr bwMode="auto">
          <a:xfrm flipH="1">
            <a:off x="3048000" y="453231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065"/>
          <p:cNvSpPr>
            <a:spLocks noChangeShapeType="1"/>
          </p:cNvSpPr>
          <p:nvPr/>
        </p:nvSpPr>
        <p:spPr bwMode="auto">
          <a:xfrm flipV="1">
            <a:off x="3581400" y="1560512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066"/>
          <p:cNvSpPr>
            <a:spLocks noChangeShapeType="1"/>
          </p:cNvSpPr>
          <p:nvPr/>
        </p:nvSpPr>
        <p:spPr bwMode="auto">
          <a:xfrm flipV="1">
            <a:off x="2971800" y="407987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067"/>
          <p:cNvSpPr>
            <a:spLocks noChangeShapeType="1"/>
          </p:cNvSpPr>
          <p:nvPr/>
        </p:nvSpPr>
        <p:spPr bwMode="auto">
          <a:xfrm>
            <a:off x="2971800" y="407987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 Box 1069"/>
          <p:cNvSpPr txBox="1">
            <a:spLocks noChangeArrowheads="1"/>
          </p:cNvSpPr>
          <p:nvPr/>
        </p:nvSpPr>
        <p:spPr bwMode="auto">
          <a:xfrm>
            <a:off x="914400" y="2514600"/>
            <a:ext cx="1066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Stimuli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4" name="Line 1070"/>
          <p:cNvSpPr>
            <a:spLocks noChangeShapeType="1"/>
          </p:cNvSpPr>
          <p:nvPr/>
        </p:nvSpPr>
        <p:spPr bwMode="auto">
          <a:xfrm flipV="1">
            <a:off x="12954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071"/>
          <p:cNvSpPr>
            <a:spLocks noChangeShapeType="1"/>
          </p:cNvSpPr>
          <p:nvPr/>
        </p:nvSpPr>
        <p:spPr bwMode="auto">
          <a:xfrm>
            <a:off x="1295400" y="1905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1072"/>
          <p:cNvSpPr txBox="1">
            <a:spLocks noChangeArrowheads="1"/>
          </p:cNvSpPr>
          <p:nvPr/>
        </p:nvSpPr>
        <p:spPr bwMode="auto">
          <a:xfrm>
            <a:off x="4876800" y="2962275"/>
            <a:ext cx="1828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Purchase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7" name="Line 1073"/>
          <p:cNvSpPr>
            <a:spLocks noChangeShapeType="1"/>
          </p:cNvSpPr>
          <p:nvPr/>
        </p:nvSpPr>
        <p:spPr bwMode="auto">
          <a:xfrm>
            <a:off x="5791200" y="261778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1074"/>
          <p:cNvSpPr>
            <a:spLocks noChangeShapeType="1"/>
          </p:cNvSpPr>
          <p:nvPr/>
        </p:nvSpPr>
        <p:spPr bwMode="auto">
          <a:xfrm flipH="1">
            <a:off x="6705600" y="31908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1075"/>
          <p:cNvSpPr txBox="1">
            <a:spLocks noChangeArrowheads="1"/>
          </p:cNvSpPr>
          <p:nvPr/>
        </p:nvSpPr>
        <p:spPr bwMode="auto">
          <a:xfrm>
            <a:off x="4724400" y="3724275"/>
            <a:ext cx="2133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Consumption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0" name="Line 1076"/>
          <p:cNvSpPr>
            <a:spLocks noChangeShapeType="1"/>
          </p:cNvSpPr>
          <p:nvPr/>
        </p:nvSpPr>
        <p:spPr bwMode="auto">
          <a:xfrm>
            <a:off x="5791200" y="3419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1077"/>
          <p:cNvSpPr>
            <a:spLocks noChangeShapeType="1"/>
          </p:cNvSpPr>
          <p:nvPr/>
        </p:nvSpPr>
        <p:spPr bwMode="auto">
          <a:xfrm flipV="1">
            <a:off x="7239000" y="712787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1078"/>
          <p:cNvSpPr>
            <a:spLocks noChangeShapeType="1"/>
          </p:cNvSpPr>
          <p:nvPr/>
        </p:nvSpPr>
        <p:spPr bwMode="auto">
          <a:xfrm flipH="1">
            <a:off x="6858000" y="395287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1079"/>
          <p:cNvSpPr txBox="1">
            <a:spLocks noChangeArrowheads="1"/>
          </p:cNvSpPr>
          <p:nvPr/>
        </p:nvSpPr>
        <p:spPr bwMode="auto">
          <a:xfrm>
            <a:off x="4419600" y="4486275"/>
            <a:ext cx="2667000" cy="711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Post-consumption Evaluation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 Box 1080"/>
          <p:cNvSpPr txBox="1">
            <a:spLocks noChangeArrowheads="1"/>
          </p:cNvSpPr>
          <p:nvPr/>
        </p:nvSpPr>
        <p:spPr bwMode="auto">
          <a:xfrm>
            <a:off x="914400" y="5324475"/>
            <a:ext cx="1524000" cy="711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External Search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5" name="Text Box 1081"/>
          <p:cNvSpPr txBox="1">
            <a:spLocks noChangeArrowheads="1"/>
          </p:cNvSpPr>
          <p:nvPr/>
        </p:nvSpPr>
        <p:spPr bwMode="auto">
          <a:xfrm>
            <a:off x="6324600" y="5476875"/>
            <a:ext cx="1631950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Satisfaction</a:t>
            </a:r>
          </a:p>
        </p:txBody>
      </p:sp>
      <p:sp>
        <p:nvSpPr>
          <p:cNvPr id="56" name="Text Box 1082"/>
          <p:cNvSpPr txBox="1">
            <a:spLocks noChangeArrowheads="1"/>
          </p:cNvSpPr>
          <p:nvPr/>
        </p:nvSpPr>
        <p:spPr bwMode="auto">
          <a:xfrm>
            <a:off x="3276600" y="5476875"/>
            <a:ext cx="1998663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Dissatisfaction</a:t>
            </a:r>
          </a:p>
        </p:txBody>
      </p:sp>
      <p:sp>
        <p:nvSpPr>
          <p:cNvPr id="57" name="Line 1083"/>
          <p:cNvSpPr>
            <a:spLocks noChangeShapeType="1"/>
          </p:cNvSpPr>
          <p:nvPr/>
        </p:nvSpPr>
        <p:spPr bwMode="auto">
          <a:xfrm>
            <a:off x="4267200" y="49434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1084"/>
          <p:cNvSpPr>
            <a:spLocks noChangeShapeType="1"/>
          </p:cNvSpPr>
          <p:nvPr/>
        </p:nvSpPr>
        <p:spPr bwMode="auto">
          <a:xfrm>
            <a:off x="7620000" y="48672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1085"/>
          <p:cNvSpPr>
            <a:spLocks noChangeShapeType="1"/>
          </p:cNvSpPr>
          <p:nvPr/>
        </p:nvSpPr>
        <p:spPr bwMode="auto">
          <a:xfrm>
            <a:off x="4267200" y="49434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086"/>
          <p:cNvSpPr>
            <a:spLocks noChangeShapeType="1"/>
          </p:cNvSpPr>
          <p:nvPr/>
        </p:nvSpPr>
        <p:spPr bwMode="auto">
          <a:xfrm flipH="1">
            <a:off x="7086600" y="48672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1087"/>
          <p:cNvSpPr>
            <a:spLocks noChangeShapeType="1"/>
          </p:cNvSpPr>
          <p:nvPr/>
        </p:nvSpPr>
        <p:spPr bwMode="auto">
          <a:xfrm flipV="1">
            <a:off x="7162800" y="1779587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1088"/>
          <p:cNvSpPr>
            <a:spLocks noChangeShapeType="1"/>
          </p:cNvSpPr>
          <p:nvPr/>
        </p:nvSpPr>
        <p:spPr bwMode="auto">
          <a:xfrm flipH="1">
            <a:off x="6934200" y="177958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1089"/>
          <p:cNvSpPr>
            <a:spLocks noChangeShapeType="1"/>
          </p:cNvSpPr>
          <p:nvPr/>
        </p:nvSpPr>
        <p:spPr bwMode="auto">
          <a:xfrm flipH="1">
            <a:off x="2438400" y="570547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1090"/>
          <p:cNvSpPr>
            <a:spLocks noChangeShapeType="1"/>
          </p:cNvSpPr>
          <p:nvPr/>
        </p:nvSpPr>
        <p:spPr bwMode="auto">
          <a:xfrm flipV="1">
            <a:off x="990600" y="2895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1091"/>
          <p:cNvSpPr>
            <a:spLocks noChangeShapeType="1"/>
          </p:cNvSpPr>
          <p:nvPr/>
        </p:nvSpPr>
        <p:spPr bwMode="auto">
          <a:xfrm>
            <a:off x="5791200" y="4181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1094"/>
          <p:cNvSpPr>
            <a:spLocks noChangeShapeType="1"/>
          </p:cNvSpPr>
          <p:nvPr/>
        </p:nvSpPr>
        <p:spPr bwMode="auto">
          <a:xfrm>
            <a:off x="2971800" y="1560512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Text Box 1031"/>
          <p:cNvSpPr txBox="1">
            <a:spLocks noChangeArrowheads="1"/>
          </p:cNvSpPr>
          <p:nvPr/>
        </p:nvSpPr>
        <p:spPr bwMode="auto">
          <a:xfrm>
            <a:off x="5181600" y="904875"/>
            <a:ext cx="1371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96980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01" y="536159"/>
            <a:ext cx="9404723" cy="1400530"/>
          </a:xfrm>
        </p:spPr>
        <p:txBody>
          <a:bodyPr/>
          <a:lstStyle/>
          <a:p>
            <a:r>
              <a:rPr lang="en-US" smtClean="0"/>
              <a:t>Evaluasi Pasca Konsumsi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447800"/>
            <a:ext cx="9689636" cy="4716193"/>
          </a:xfrm>
        </p:spPr>
        <p:txBody>
          <a:bodyPr>
            <a:normAutofit/>
          </a:bodyPr>
          <a:lstStyle/>
          <a:p>
            <a:r>
              <a:rPr lang="sv-SE" sz="2400"/>
              <a:t>Konsumsi adalah determinan penting </a:t>
            </a:r>
            <a:r>
              <a:rPr lang="sv-SE" sz="2400" smtClean="0"/>
              <a:t>dari kepuasan</a:t>
            </a:r>
          </a:p>
          <a:p>
            <a:r>
              <a:rPr lang="sv-SE" sz="2400" smtClean="0"/>
              <a:t>Kepuasan : </a:t>
            </a:r>
            <a:r>
              <a:rPr lang="fi-FI" sz="2400"/>
              <a:t>Ketika harapan konsumen </a:t>
            </a:r>
            <a:r>
              <a:rPr lang="fi-FI" sz="2400" smtClean="0"/>
              <a:t>dipenuhi oleh </a:t>
            </a:r>
            <a:r>
              <a:rPr lang="fi-FI" sz="2400"/>
              <a:t>kinerja </a:t>
            </a:r>
            <a:r>
              <a:rPr lang="fi-FI" sz="2400" smtClean="0"/>
              <a:t>yang dirasakan</a:t>
            </a:r>
          </a:p>
          <a:p>
            <a:r>
              <a:rPr lang="fi-FI" sz="2400"/>
              <a:t>Ketidak-puasan : Ketika pengalaman dan kinerja </a:t>
            </a:r>
            <a:r>
              <a:rPr lang="fi-FI" sz="2400" smtClean="0"/>
              <a:t>berada jauh dibawah harapan</a:t>
            </a:r>
          </a:p>
          <a:p>
            <a:r>
              <a:rPr lang="en-US" sz="2400"/>
              <a:t>Disonansi kognitif: mempertanyakan keputusan pembelian (pasca-pembelian menyesal</a:t>
            </a:r>
            <a:r>
              <a:rPr lang="en-US" sz="2400" smtClean="0"/>
              <a:t>)</a:t>
            </a:r>
          </a:p>
          <a:p>
            <a:r>
              <a:rPr lang="nn-NO" sz="2400"/>
              <a:t>Biasanya, semakin tinggi harga, semakin tinggi tingkat disonansi </a:t>
            </a:r>
            <a:r>
              <a:rPr lang="nn-NO" sz="2400" smtClean="0"/>
              <a:t>kognitif</a:t>
            </a:r>
          </a:p>
          <a:p>
            <a:r>
              <a:rPr lang="en-US" sz="2400"/>
              <a:t>Emosi sangat mempengaruhi evaluasi produk atau transaksi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4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0440"/>
          </a:xfrm>
        </p:spPr>
        <p:txBody>
          <a:bodyPr/>
          <a:lstStyle/>
          <a:p>
            <a:r>
              <a:rPr lang="en-US" sz="3600" smtClean="0"/>
              <a:t>Proses Pegambilan Keputusan Konsumen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212" y="1203158"/>
            <a:ext cx="9793704" cy="5045241"/>
          </a:xfrm>
        </p:spPr>
        <p:txBody>
          <a:bodyPr>
            <a:normAutofit/>
          </a:bodyPr>
          <a:lstStyle/>
          <a:p>
            <a:r>
              <a:rPr lang="fi-FI" sz="2400"/>
              <a:t>Bagaimana konsumen membuat </a:t>
            </a:r>
            <a:r>
              <a:rPr lang="fi-FI" sz="2400" smtClean="0"/>
              <a:t>keputusan </a:t>
            </a:r>
            <a:r>
              <a:rPr lang="fi-FI" sz="2400"/>
              <a:t>pembelian</a:t>
            </a:r>
            <a:r>
              <a:rPr lang="fi-FI" sz="2400" smtClean="0"/>
              <a:t>?</a:t>
            </a:r>
          </a:p>
          <a:p>
            <a:r>
              <a:rPr lang="en-US" sz="2400"/>
              <a:t>Bagaimana perusahaan menggunakan informasi ini untuk mengembangkan produk baru dan program-program pemasaran</a:t>
            </a:r>
            <a:r>
              <a:rPr lang="en-US" sz="2400" smtClean="0"/>
              <a:t>?</a:t>
            </a:r>
          </a:p>
          <a:p>
            <a:r>
              <a:rPr lang="en-US" sz="2400"/>
              <a:t>CDP mewakili peta jalan pikiran konsumen bahwa pemasar dan manajer dapat digunakan untuk membantu panduan produk campuran, komunikasi, dan strategi penjualan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08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4724400" y="1550987"/>
            <a:ext cx="22098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Pre-purchase </a:t>
            </a:r>
          </a:p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Evaluation of Alternatives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1032"/>
          <p:cNvSpPr txBox="1">
            <a:spLocks noChangeArrowheads="1"/>
          </p:cNvSpPr>
          <p:nvPr/>
        </p:nvSpPr>
        <p:spPr bwMode="auto">
          <a:xfrm>
            <a:off x="3276600" y="712787"/>
            <a:ext cx="1295400" cy="771525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Internal Search</a:t>
            </a:r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Text Box 1033"/>
          <p:cNvSpPr txBox="1">
            <a:spLocks noChangeArrowheads="1"/>
          </p:cNvSpPr>
          <p:nvPr/>
        </p:nvSpPr>
        <p:spPr bwMode="auto">
          <a:xfrm>
            <a:off x="3505200" y="2362200"/>
            <a:ext cx="457199" cy="2308324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b="1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MEMORY</a:t>
            </a:r>
          </a:p>
          <a:p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034"/>
          <p:cNvSpPr txBox="1">
            <a:spLocks noChangeArrowheads="1"/>
          </p:cNvSpPr>
          <p:nvPr/>
        </p:nvSpPr>
        <p:spPr bwMode="auto">
          <a:xfrm>
            <a:off x="7391400" y="2962275"/>
            <a:ext cx="1616075" cy="7112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Individual  Differences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1035"/>
          <p:cNvSpPr txBox="1">
            <a:spLocks noChangeArrowheads="1"/>
          </p:cNvSpPr>
          <p:nvPr/>
        </p:nvSpPr>
        <p:spPr bwMode="auto">
          <a:xfrm>
            <a:off x="7391400" y="1398587"/>
            <a:ext cx="16002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Environ- mental Influences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1036"/>
          <p:cNvSpPr txBox="1">
            <a:spLocks noChangeArrowheads="1"/>
          </p:cNvSpPr>
          <p:nvPr/>
        </p:nvSpPr>
        <p:spPr bwMode="auto">
          <a:xfrm>
            <a:off x="4419600" y="179387"/>
            <a:ext cx="2895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Need Recognition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2057400" y="2246312"/>
            <a:ext cx="13081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Attention</a:t>
            </a:r>
          </a:p>
        </p:txBody>
      </p:sp>
      <p:sp>
        <p:nvSpPr>
          <p:cNvPr id="13" name="Text Box 1038"/>
          <p:cNvSpPr txBox="1">
            <a:spLocks noChangeArrowheads="1"/>
          </p:cNvSpPr>
          <p:nvPr/>
        </p:nvSpPr>
        <p:spPr bwMode="auto">
          <a:xfrm>
            <a:off x="1066800" y="3048000"/>
            <a:ext cx="2209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</a:p>
        </p:txBody>
      </p:sp>
      <p:sp>
        <p:nvSpPr>
          <p:cNvPr id="14" name="Text Box 1039"/>
          <p:cNvSpPr txBox="1">
            <a:spLocks noChangeArrowheads="1"/>
          </p:cNvSpPr>
          <p:nvPr/>
        </p:nvSpPr>
        <p:spPr bwMode="auto">
          <a:xfrm>
            <a:off x="1600200" y="3800475"/>
            <a:ext cx="1620838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</a:p>
        </p:txBody>
      </p:sp>
      <p:sp>
        <p:nvSpPr>
          <p:cNvPr id="15" name="Text Box 1040"/>
          <p:cNvSpPr txBox="1">
            <a:spLocks noChangeArrowheads="1"/>
          </p:cNvSpPr>
          <p:nvPr/>
        </p:nvSpPr>
        <p:spPr bwMode="auto">
          <a:xfrm>
            <a:off x="1676400" y="4410075"/>
            <a:ext cx="13652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Retention</a:t>
            </a:r>
          </a:p>
        </p:txBody>
      </p:sp>
      <p:sp>
        <p:nvSpPr>
          <p:cNvPr id="16" name="Text Box 1041"/>
          <p:cNvSpPr txBox="1">
            <a:spLocks noChangeArrowheads="1"/>
          </p:cNvSpPr>
          <p:nvPr/>
        </p:nvSpPr>
        <p:spPr bwMode="auto">
          <a:xfrm>
            <a:off x="2057400" y="1636712"/>
            <a:ext cx="13525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Exposure</a:t>
            </a:r>
          </a:p>
        </p:txBody>
      </p:sp>
      <p:sp>
        <p:nvSpPr>
          <p:cNvPr id="17" name="Line 1042"/>
          <p:cNvSpPr>
            <a:spLocks noChangeShapeType="1"/>
          </p:cNvSpPr>
          <p:nvPr/>
        </p:nvSpPr>
        <p:spPr bwMode="auto">
          <a:xfrm>
            <a:off x="5791200" y="63658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043"/>
          <p:cNvSpPr>
            <a:spLocks noChangeShapeType="1"/>
          </p:cNvSpPr>
          <p:nvPr/>
        </p:nvSpPr>
        <p:spPr bwMode="auto">
          <a:xfrm>
            <a:off x="5791200" y="1322387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45"/>
          <p:cNvSpPr>
            <a:spLocks noChangeShapeType="1"/>
          </p:cNvSpPr>
          <p:nvPr/>
        </p:nvSpPr>
        <p:spPr bwMode="auto">
          <a:xfrm>
            <a:off x="7239000" y="7127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6"/>
          <p:cNvSpPr>
            <a:spLocks noChangeShapeType="1"/>
          </p:cNvSpPr>
          <p:nvPr/>
        </p:nvSpPr>
        <p:spPr bwMode="auto">
          <a:xfrm flipV="1">
            <a:off x="7543800" y="40798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7"/>
          <p:cNvSpPr>
            <a:spLocks noChangeShapeType="1"/>
          </p:cNvSpPr>
          <p:nvPr/>
        </p:nvSpPr>
        <p:spPr bwMode="auto">
          <a:xfrm flipH="1">
            <a:off x="7315200" y="40798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48"/>
          <p:cNvSpPr>
            <a:spLocks noChangeShapeType="1"/>
          </p:cNvSpPr>
          <p:nvPr/>
        </p:nvSpPr>
        <p:spPr bwMode="auto">
          <a:xfrm flipH="1">
            <a:off x="7239000" y="2008187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49"/>
          <p:cNvSpPr>
            <a:spLocks noChangeShapeType="1"/>
          </p:cNvSpPr>
          <p:nvPr/>
        </p:nvSpPr>
        <p:spPr bwMode="auto">
          <a:xfrm flipH="1">
            <a:off x="7239000" y="33432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050"/>
          <p:cNvSpPr>
            <a:spLocks noChangeShapeType="1"/>
          </p:cNvSpPr>
          <p:nvPr/>
        </p:nvSpPr>
        <p:spPr bwMode="auto">
          <a:xfrm flipH="1">
            <a:off x="6553200" y="109378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51"/>
          <p:cNvSpPr>
            <a:spLocks noChangeShapeType="1"/>
          </p:cNvSpPr>
          <p:nvPr/>
        </p:nvSpPr>
        <p:spPr bwMode="auto">
          <a:xfrm flipH="1">
            <a:off x="6934200" y="216058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52"/>
          <p:cNvSpPr>
            <a:spLocks noChangeShapeType="1"/>
          </p:cNvSpPr>
          <p:nvPr/>
        </p:nvSpPr>
        <p:spPr bwMode="auto">
          <a:xfrm>
            <a:off x="2362200" y="208438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053"/>
          <p:cNvSpPr>
            <a:spLocks noChangeShapeType="1"/>
          </p:cNvSpPr>
          <p:nvPr/>
        </p:nvSpPr>
        <p:spPr bwMode="auto">
          <a:xfrm>
            <a:off x="2362200" y="27336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054"/>
          <p:cNvSpPr>
            <a:spLocks noChangeShapeType="1"/>
          </p:cNvSpPr>
          <p:nvPr/>
        </p:nvSpPr>
        <p:spPr bwMode="auto">
          <a:xfrm>
            <a:off x="2362200" y="34956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1055"/>
          <p:cNvSpPr>
            <a:spLocks noChangeShapeType="1"/>
          </p:cNvSpPr>
          <p:nvPr/>
        </p:nvSpPr>
        <p:spPr bwMode="auto">
          <a:xfrm>
            <a:off x="2362200" y="42576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056"/>
          <p:cNvSpPr>
            <a:spLocks noChangeShapeType="1"/>
          </p:cNvSpPr>
          <p:nvPr/>
        </p:nvSpPr>
        <p:spPr bwMode="auto">
          <a:xfrm flipH="1">
            <a:off x="4572000" y="1093787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057"/>
          <p:cNvSpPr>
            <a:spLocks noChangeShapeType="1"/>
          </p:cNvSpPr>
          <p:nvPr/>
        </p:nvSpPr>
        <p:spPr bwMode="auto">
          <a:xfrm>
            <a:off x="3810000" y="1484312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058"/>
          <p:cNvSpPr>
            <a:spLocks noChangeShapeType="1"/>
          </p:cNvSpPr>
          <p:nvPr/>
        </p:nvSpPr>
        <p:spPr bwMode="auto">
          <a:xfrm>
            <a:off x="2362200" y="4760912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59"/>
          <p:cNvSpPr>
            <a:spLocks noChangeShapeType="1"/>
          </p:cNvSpPr>
          <p:nvPr/>
        </p:nvSpPr>
        <p:spPr bwMode="auto">
          <a:xfrm>
            <a:off x="2362200" y="5056187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60"/>
          <p:cNvSpPr>
            <a:spLocks noChangeShapeType="1"/>
          </p:cNvSpPr>
          <p:nvPr/>
        </p:nvSpPr>
        <p:spPr bwMode="auto">
          <a:xfrm flipV="1">
            <a:off x="3657600" y="4675187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061"/>
          <p:cNvSpPr>
            <a:spLocks noChangeShapeType="1"/>
          </p:cNvSpPr>
          <p:nvPr/>
        </p:nvSpPr>
        <p:spPr bwMode="auto">
          <a:xfrm flipH="1">
            <a:off x="3352800" y="247491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062"/>
          <p:cNvSpPr>
            <a:spLocks noChangeShapeType="1"/>
          </p:cNvSpPr>
          <p:nvPr/>
        </p:nvSpPr>
        <p:spPr bwMode="auto">
          <a:xfrm flipH="1" flipV="1">
            <a:off x="3276600" y="32369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063"/>
          <p:cNvSpPr>
            <a:spLocks noChangeShapeType="1"/>
          </p:cNvSpPr>
          <p:nvPr/>
        </p:nvSpPr>
        <p:spPr bwMode="auto">
          <a:xfrm flipH="1">
            <a:off x="3200400" y="399891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064"/>
          <p:cNvSpPr>
            <a:spLocks noChangeShapeType="1"/>
          </p:cNvSpPr>
          <p:nvPr/>
        </p:nvSpPr>
        <p:spPr bwMode="auto">
          <a:xfrm flipH="1">
            <a:off x="3048000" y="453231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065"/>
          <p:cNvSpPr>
            <a:spLocks noChangeShapeType="1"/>
          </p:cNvSpPr>
          <p:nvPr/>
        </p:nvSpPr>
        <p:spPr bwMode="auto">
          <a:xfrm flipV="1">
            <a:off x="3581400" y="1560512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066"/>
          <p:cNvSpPr>
            <a:spLocks noChangeShapeType="1"/>
          </p:cNvSpPr>
          <p:nvPr/>
        </p:nvSpPr>
        <p:spPr bwMode="auto">
          <a:xfrm flipV="1">
            <a:off x="2971800" y="407987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067"/>
          <p:cNvSpPr>
            <a:spLocks noChangeShapeType="1"/>
          </p:cNvSpPr>
          <p:nvPr/>
        </p:nvSpPr>
        <p:spPr bwMode="auto">
          <a:xfrm>
            <a:off x="2971800" y="407987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1068"/>
          <p:cNvSpPr txBox="1">
            <a:spLocks noChangeArrowheads="1"/>
          </p:cNvSpPr>
          <p:nvPr/>
        </p:nvSpPr>
        <p:spPr bwMode="auto">
          <a:xfrm>
            <a:off x="990600" y="179387"/>
            <a:ext cx="179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00FF00"/>
                </a:solidFill>
                <a:latin typeface="Arial" panose="020B0604020202020204" pitchFamily="34" charset="0"/>
              </a:rPr>
              <a:t>CDP Model</a:t>
            </a:r>
          </a:p>
        </p:txBody>
      </p:sp>
      <p:sp>
        <p:nvSpPr>
          <p:cNvPr id="43" name="Text Box 1069"/>
          <p:cNvSpPr txBox="1">
            <a:spLocks noChangeArrowheads="1"/>
          </p:cNvSpPr>
          <p:nvPr/>
        </p:nvSpPr>
        <p:spPr bwMode="auto">
          <a:xfrm>
            <a:off x="914400" y="2514600"/>
            <a:ext cx="1066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Stimuli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4" name="Line 1070"/>
          <p:cNvSpPr>
            <a:spLocks noChangeShapeType="1"/>
          </p:cNvSpPr>
          <p:nvPr/>
        </p:nvSpPr>
        <p:spPr bwMode="auto">
          <a:xfrm flipV="1">
            <a:off x="12954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071"/>
          <p:cNvSpPr>
            <a:spLocks noChangeShapeType="1"/>
          </p:cNvSpPr>
          <p:nvPr/>
        </p:nvSpPr>
        <p:spPr bwMode="auto">
          <a:xfrm>
            <a:off x="1295400" y="1905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1072"/>
          <p:cNvSpPr txBox="1">
            <a:spLocks noChangeArrowheads="1"/>
          </p:cNvSpPr>
          <p:nvPr/>
        </p:nvSpPr>
        <p:spPr bwMode="auto">
          <a:xfrm>
            <a:off x="4876800" y="2962275"/>
            <a:ext cx="1828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Purchase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7" name="Line 1073"/>
          <p:cNvSpPr>
            <a:spLocks noChangeShapeType="1"/>
          </p:cNvSpPr>
          <p:nvPr/>
        </p:nvSpPr>
        <p:spPr bwMode="auto">
          <a:xfrm>
            <a:off x="5791200" y="261778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1074"/>
          <p:cNvSpPr>
            <a:spLocks noChangeShapeType="1"/>
          </p:cNvSpPr>
          <p:nvPr/>
        </p:nvSpPr>
        <p:spPr bwMode="auto">
          <a:xfrm flipH="1">
            <a:off x="6705600" y="31908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1075"/>
          <p:cNvSpPr txBox="1">
            <a:spLocks noChangeArrowheads="1"/>
          </p:cNvSpPr>
          <p:nvPr/>
        </p:nvSpPr>
        <p:spPr bwMode="auto">
          <a:xfrm>
            <a:off x="4724400" y="3724275"/>
            <a:ext cx="2133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Consumption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0" name="Line 1076"/>
          <p:cNvSpPr>
            <a:spLocks noChangeShapeType="1"/>
          </p:cNvSpPr>
          <p:nvPr/>
        </p:nvSpPr>
        <p:spPr bwMode="auto">
          <a:xfrm>
            <a:off x="5791200" y="3419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1077"/>
          <p:cNvSpPr>
            <a:spLocks noChangeShapeType="1"/>
          </p:cNvSpPr>
          <p:nvPr/>
        </p:nvSpPr>
        <p:spPr bwMode="auto">
          <a:xfrm flipV="1">
            <a:off x="7239000" y="712787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Line 1078"/>
          <p:cNvSpPr>
            <a:spLocks noChangeShapeType="1"/>
          </p:cNvSpPr>
          <p:nvPr/>
        </p:nvSpPr>
        <p:spPr bwMode="auto">
          <a:xfrm flipH="1">
            <a:off x="6858000" y="395287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Text Box 1079"/>
          <p:cNvSpPr txBox="1">
            <a:spLocks noChangeArrowheads="1"/>
          </p:cNvSpPr>
          <p:nvPr/>
        </p:nvSpPr>
        <p:spPr bwMode="auto">
          <a:xfrm>
            <a:off x="4419600" y="4486275"/>
            <a:ext cx="2667000" cy="711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Post-consumption Evaluation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 Box 1080"/>
          <p:cNvSpPr txBox="1">
            <a:spLocks noChangeArrowheads="1"/>
          </p:cNvSpPr>
          <p:nvPr/>
        </p:nvSpPr>
        <p:spPr bwMode="auto">
          <a:xfrm>
            <a:off x="914400" y="5324475"/>
            <a:ext cx="1524000" cy="711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External Search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5" name="Text Box 1081"/>
          <p:cNvSpPr txBox="1">
            <a:spLocks noChangeArrowheads="1"/>
          </p:cNvSpPr>
          <p:nvPr/>
        </p:nvSpPr>
        <p:spPr bwMode="auto">
          <a:xfrm>
            <a:off x="6324600" y="5476875"/>
            <a:ext cx="1631950" cy="406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Satisfaction</a:t>
            </a:r>
          </a:p>
        </p:txBody>
      </p:sp>
      <p:sp>
        <p:nvSpPr>
          <p:cNvPr id="56" name="Text Box 1082"/>
          <p:cNvSpPr txBox="1">
            <a:spLocks noChangeArrowheads="1"/>
          </p:cNvSpPr>
          <p:nvPr/>
        </p:nvSpPr>
        <p:spPr bwMode="auto">
          <a:xfrm>
            <a:off x="3276600" y="5476875"/>
            <a:ext cx="1998663" cy="406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Dissatisfaction</a:t>
            </a:r>
          </a:p>
        </p:txBody>
      </p:sp>
      <p:sp>
        <p:nvSpPr>
          <p:cNvPr id="57" name="Line 1083"/>
          <p:cNvSpPr>
            <a:spLocks noChangeShapeType="1"/>
          </p:cNvSpPr>
          <p:nvPr/>
        </p:nvSpPr>
        <p:spPr bwMode="auto">
          <a:xfrm>
            <a:off x="4267200" y="49434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1084"/>
          <p:cNvSpPr>
            <a:spLocks noChangeShapeType="1"/>
          </p:cNvSpPr>
          <p:nvPr/>
        </p:nvSpPr>
        <p:spPr bwMode="auto">
          <a:xfrm>
            <a:off x="7620000" y="48672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1085"/>
          <p:cNvSpPr>
            <a:spLocks noChangeShapeType="1"/>
          </p:cNvSpPr>
          <p:nvPr/>
        </p:nvSpPr>
        <p:spPr bwMode="auto">
          <a:xfrm>
            <a:off x="4267200" y="494347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086"/>
          <p:cNvSpPr>
            <a:spLocks noChangeShapeType="1"/>
          </p:cNvSpPr>
          <p:nvPr/>
        </p:nvSpPr>
        <p:spPr bwMode="auto">
          <a:xfrm flipH="1">
            <a:off x="7086600" y="48672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1087"/>
          <p:cNvSpPr>
            <a:spLocks noChangeShapeType="1"/>
          </p:cNvSpPr>
          <p:nvPr/>
        </p:nvSpPr>
        <p:spPr bwMode="auto">
          <a:xfrm flipV="1">
            <a:off x="7162800" y="1779587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1088"/>
          <p:cNvSpPr>
            <a:spLocks noChangeShapeType="1"/>
          </p:cNvSpPr>
          <p:nvPr/>
        </p:nvSpPr>
        <p:spPr bwMode="auto">
          <a:xfrm flipH="1">
            <a:off x="6934200" y="177958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1089"/>
          <p:cNvSpPr>
            <a:spLocks noChangeShapeType="1"/>
          </p:cNvSpPr>
          <p:nvPr/>
        </p:nvSpPr>
        <p:spPr bwMode="auto">
          <a:xfrm flipH="1">
            <a:off x="2438400" y="5705475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1090"/>
          <p:cNvSpPr>
            <a:spLocks noChangeShapeType="1"/>
          </p:cNvSpPr>
          <p:nvPr/>
        </p:nvSpPr>
        <p:spPr bwMode="auto">
          <a:xfrm flipV="1">
            <a:off x="990600" y="2895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1091"/>
          <p:cNvSpPr>
            <a:spLocks noChangeShapeType="1"/>
          </p:cNvSpPr>
          <p:nvPr/>
        </p:nvSpPr>
        <p:spPr bwMode="auto">
          <a:xfrm>
            <a:off x="5791200" y="41814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1094"/>
          <p:cNvSpPr>
            <a:spLocks noChangeShapeType="1"/>
          </p:cNvSpPr>
          <p:nvPr/>
        </p:nvSpPr>
        <p:spPr bwMode="auto">
          <a:xfrm>
            <a:off x="2971800" y="1560512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Text Box 1031"/>
          <p:cNvSpPr txBox="1">
            <a:spLocks noChangeArrowheads="1"/>
          </p:cNvSpPr>
          <p:nvPr/>
        </p:nvSpPr>
        <p:spPr bwMode="auto">
          <a:xfrm>
            <a:off x="5181600" y="904875"/>
            <a:ext cx="1371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Search</a:t>
            </a:r>
          </a:p>
        </p:txBody>
      </p:sp>
      <p:sp>
        <p:nvSpPr>
          <p:cNvPr id="68" name="Text Box 70"/>
          <p:cNvSpPr txBox="1">
            <a:spLocks noChangeArrowheads="1"/>
          </p:cNvSpPr>
          <p:nvPr/>
        </p:nvSpPr>
        <p:spPr bwMode="auto">
          <a:xfrm>
            <a:off x="4800600" y="6086475"/>
            <a:ext cx="1981200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Divestment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9" name="Line 71"/>
          <p:cNvSpPr>
            <a:spLocks noChangeShapeType="1"/>
          </p:cNvSpPr>
          <p:nvPr/>
        </p:nvSpPr>
        <p:spPr bwMode="auto">
          <a:xfrm>
            <a:off x="5791200" y="524827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8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Divestasi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Bagaimana konsumen membuang kemasan atau produk setelah </a:t>
            </a:r>
            <a:r>
              <a:rPr lang="en-US" sz="2400" smtClean="0"/>
              <a:t>penggunaan</a:t>
            </a:r>
          </a:p>
          <a:p>
            <a:r>
              <a:rPr lang="en-US" sz="2400" smtClean="0"/>
              <a:t>Opsi yang bisa dilakukan :</a:t>
            </a:r>
          </a:p>
          <a:p>
            <a:pPr lvl="1"/>
            <a:r>
              <a:rPr lang="en-US" sz="2200" smtClean="0"/>
              <a:t>Dibuang</a:t>
            </a:r>
          </a:p>
          <a:p>
            <a:pPr lvl="1"/>
            <a:r>
              <a:rPr lang="en-US" sz="2200" smtClean="0"/>
              <a:t>Dijual kembali</a:t>
            </a:r>
          </a:p>
          <a:p>
            <a:pPr lvl="1"/>
            <a:r>
              <a:rPr lang="en-US" sz="2200" smtClean="0"/>
              <a:t>Didaur ulang</a:t>
            </a:r>
            <a:endParaRPr lang="en-US" sz="22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2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942" y="659776"/>
            <a:ext cx="10241280" cy="700265"/>
          </a:xfrm>
        </p:spPr>
        <p:txBody>
          <a:bodyPr/>
          <a:lstStyle/>
          <a:p>
            <a:r>
              <a:rPr lang="en-US" sz="3600" smtClean="0"/>
              <a:t>Variabel yang membentuk Proses Keputusan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708" y="1360042"/>
            <a:ext cx="10166362" cy="4888358"/>
          </a:xfrm>
        </p:spPr>
        <p:txBody>
          <a:bodyPr>
            <a:normAutofit/>
          </a:bodyPr>
          <a:lstStyle/>
          <a:p>
            <a:r>
              <a:rPr lang="en-US" sz="2400"/>
              <a:t>I</a:t>
            </a:r>
            <a:r>
              <a:rPr lang="en-US" sz="2400" smtClean="0"/>
              <a:t>dentifikasi </a:t>
            </a:r>
            <a:r>
              <a:rPr lang="en-US" sz="2400"/>
              <a:t>hubungan dan variabel yang mempengaruhi pengambilan keputusan </a:t>
            </a:r>
            <a:r>
              <a:rPr lang="en-US" sz="2400" smtClean="0"/>
              <a:t>konsumen</a:t>
            </a:r>
          </a:p>
          <a:p>
            <a:r>
              <a:rPr lang="fi-FI" sz="2400"/>
              <a:t>I</a:t>
            </a:r>
            <a:r>
              <a:rPr lang="fi-FI" sz="2400" smtClean="0"/>
              <a:t>dentifikasi </a:t>
            </a:r>
            <a:r>
              <a:rPr lang="fi-FI" sz="2400"/>
              <a:t>topik untuk penelitian </a:t>
            </a:r>
            <a:r>
              <a:rPr lang="fi-FI" sz="2400" smtClean="0"/>
              <a:t>tambahan</a:t>
            </a:r>
          </a:p>
          <a:p>
            <a:r>
              <a:rPr lang="en-US" sz="2400" smtClean="0"/>
              <a:t>Pengembangan </a:t>
            </a:r>
            <a:r>
              <a:rPr lang="en-US" sz="2400"/>
              <a:t>dan </a:t>
            </a:r>
            <a:r>
              <a:rPr lang="en-US" sz="2400" smtClean="0"/>
              <a:t>penerapan </a:t>
            </a:r>
            <a:r>
              <a:rPr lang="en-US" sz="2400"/>
              <a:t>strategi </a:t>
            </a:r>
            <a:r>
              <a:rPr lang="en-US" sz="2400" smtClean="0"/>
              <a:t>marketing mix</a:t>
            </a:r>
          </a:p>
          <a:p>
            <a:r>
              <a:rPr lang="en-US" sz="2400" smtClean="0"/>
              <a:t>Perbedaan individual</a:t>
            </a:r>
          </a:p>
          <a:p>
            <a:pPr lvl="1"/>
            <a:r>
              <a:rPr lang="en-US" sz="2200" smtClean="0"/>
              <a:t>Demografi, psikografi, tata nilai dan personality</a:t>
            </a:r>
          </a:p>
          <a:p>
            <a:pPr lvl="1"/>
            <a:r>
              <a:rPr lang="en-US" sz="2200" smtClean="0"/>
              <a:t>Sumberdaya konsumen</a:t>
            </a:r>
          </a:p>
          <a:p>
            <a:pPr lvl="1"/>
            <a:r>
              <a:rPr lang="en-US" sz="2200" smtClean="0"/>
              <a:t>Motivasi</a:t>
            </a:r>
          </a:p>
          <a:p>
            <a:pPr lvl="1"/>
            <a:r>
              <a:rPr lang="en-US" sz="2200" smtClean="0"/>
              <a:t>Pengetahuan</a:t>
            </a:r>
          </a:p>
          <a:p>
            <a:pPr lvl="1"/>
            <a:r>
              <a:rPr lang="en-US" sz="2200" smtClean="0"/>
              <a:t>Sikap</a:t>
            </a:r>
          </a:p>
          <a:p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1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737" y="1360042"/>
            <a:ext cx="9889957" cy="4888358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Perbedaan Lingkungan</a:t>
            </a:r>
          </a:p>
          <a:p>
            <a:pPr lvl="1"/>
            <a:r>
              <a:rPr lang="en-US" sz="2200"/>
              <a:t>Budaya : nilai-nilai, ide-ide, artefak, dan simbol-simbol yang membantu individu menafsirkan, berkomunikasi, dan mengevaluasi sebagai anggota masyarakat</a:t>
            </a:r>
          </a:p>
          <a:p>
            <a:pPr lvl="1"/>
            <a:r>
              <a:rPr lang="en-US" sz="2200"/>
              <a:t>Kelas Sosial : Divisi dalam masyarakat terdiri dari individu-individu yang berbagi serupa nilai, kepentingan dan perilaku</a:t>
            </a:r>
          </a:p>
          <a:p>
            <a:pPr lvl="1"/>
            <a:r>
              <a:rPr lang="en-US" sz="2200"/>
              <a:t>Famili : sering </a:t>
            </a:r>
            <a:r>
              <a:rPr lang="en-US" sz="2200" smtClean="0"/>
              <a:t> sebagai unit </a:t>
            </a:r>
            <a:r>
              <a:rPr lang="en-US" sz="2200"/>
              <a:t>utama pengambilan keputusan yang kompleks dan berbagai pola atau peran dan fungsi</a:t>
            </a:r>
          </a:p>
          <a:p>
            <a:pPr lvl="1"/>
            <a:r>
              <a:rPr lang="en-US" sz="2200"/>
              <a:t>Pengaruh Personal : Perilaku </a:t>
            </a:r>
            <a:r>
              <a:rPr lang="en-US" sz="2200" smtClean="0"/>
              <a:t>kita sering </a:t>
            </a:r>
            <a:r>
              <a:rPr lang="en-US" sz="2200"/>
              <a:t>dipengaruhi oleh orang-orang dengan siapa yang kita mengasosiasikan </a:t>
            </a:r>
            <a:r>
              <a:rPr lang="en-US" sz="2200" smtClean="0"/>
              <a:t>secara erat</a:t>
            </a:r>
            <a:endParaRPr lang="en-US" sz="2200"/>
          </a:p>
          <a:p>
            <a:pPr lvl="1"/>
            <a:r>
              <a:rPr lang="en-US" sz="2200" smtClean="0"/>
              <a:t>Perilaku situasional : </a:t>
            </a:r>
            <a:r>
              <a:rPr lang="sv-SE" sz="2200"/>
              <a:t>Ketika situasi berubah, </a:t>
            </a:r>
            <a:r>
              <a:rPr lang="sv-SE" sz="2200" smtClean="0"/>
              <a:t>apakah </a:t>
            </a:r>
            <a:r>
              <a:rPr lang="sv-SE" sz="2200"/>
              <a:t>perilaku </a:t>
            </a:r>
            <a:r>
              <a:rPr lang="sv-SE" sz="2200" smtClean="0"/>
              <a:t>individu juga ikut berubah</a:t>
            </a:r>
          </a:p>
          <a:p>
            <a:r>
              <a:rPr lang="en-US" sz="2400"/>
              <a:t>Proses psikologis yang mempengaruhi perilaku </a:t>
            </a:r>
            <a:r>
              <a:rPr lang="en-US" sz="2400" smtClean="0"/>
              <a:t>konsumen : Prosesing informasi, pembelajaran, sikap dan perbahan perilaku.</a:t>
            </a:r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5942" y="659776"/>
            <a:ext cx="10241280" cy="7002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smtClean="0"/>
              <a:t>Variabel yang membentuk Proses Keputusan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78615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2471"/>
          </a:xfrm>
        </p:spPr>
        <p:txBody>
          <a:bodyPr/>
          <a:lstStyle/>
          <a:p>
            <a:r>
              <a:rPr lang="en-US" smtClean="0"/>
              <a:t>Tipe Proses Keputusan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24000" y="3810000"/>
            <a:ext cx="73914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267200" y="2057400"/>
            <a:ext cx="1844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Midrange Problem Solving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7315200" y="2057400"/>
            <a:ext cx="1447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Limited Problem Solving (LPS)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600200" y="2057400"/>
            <a:ext cx="18446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Extended Problem Solving (EPS)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4953000" y="4114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8077200" y="4114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2133600" y="4114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660525" y="4459288"/>
            <a:ext cx="872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Tinggi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7680325" y="4383088"/>
            <a:ext cx="103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Rendah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752600" y="5181600"/>
            <a:ext cx="32069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  Tingkat Kompleksitas       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4644189" y="5402179"/>
            <a:ext cx="4118811" cy="8021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2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CDP dengan Keputusan Repetitif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524000" y="2057400"/>
            <a:ext cx="7391400" cy="3493532"/>
            <a:chOff x="1524000" y="2057400"/>
            <a:chExt cx="7391400" cy="3493532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1524000" y="3810000"/>
              <a:ext cx="7391400" cy="3048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3581400" y="2057400"/>
              <a:ext cx="1676400" cy="1187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Midrange Problem Solving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7315200" y="2057400"/>
              <a:ext cx="1600200" cy="1187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Habitual Problem Solving</a:t>
              </a: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1600200" y="2057400"/>
              <a:ext cx="1844675" cy="1187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Extended Problem Solving</a:t>
              </a: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4953000" y="4114800"/>
              <a:ext cx="0" cy="3048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8077200" y="4114800"/>
              <a:ext cx="0" cy="3048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2133600" y="4114800"/>
              <a:ext cx="0" cy="3048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1660525" y="4459288"/>
              <a:ext cx="87299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Tinggi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7680325" y="4383088"/>
              <a:ext cx="1031051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Rendah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1752600" y="5181600"/>
              <a:ext cx="256576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Tingkat Kompleksitas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5562600" y="2057400"/>
              <a:ext cx="1600200" cy="1187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Limited Problem Solving</a:t>
              </a:r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>
              <a:off x="5053776" y="5375774"/>
              <a:ext cx="3657600" cy="0"/>
            </a:xfrm>
            <a:prstGeom prst="line">
              <a:avLst/>
            </a:prstGeom>
            <a:noFill/>
            <a:ln w="76200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15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Tipe CDP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052918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Pembelian </a:t>
            </a:r>
            <a:r>
              <a:rPr lang="en-US"/>
              <a:t>Awal </a:t>
            </a:r>
            <a:endParaRPr lang="en-US" smtClean="0"/>
          </a:p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Extended Problem Solving (EPS) </a:t>
            </a:r>
            <a:r>
              <a:rPr lang="en-US">
                <a:solidFill>
                  <a:schemeClr val="accent1"/>
                </a:solidFill>
              </a:rPr>
              <a:t>: </a:t>
            </a:r>
            <a:endParaRPr lang="en-US" smtClean="0">
              <a:solidFill>
                <a:schemeClr val="accent1"/>
              </a:solidFill>
            </a:endParaRPr>
          </a:p>
          <a:p>
            <a:r>
              <a:rPr lang="en-US" smtClean="0"/>
              <a:t>Pemecahan </a:t>
            </a:r>
            <a:r>
              <a:rPr lang="en-US"/>
              <a:t>masalah dari tingkat kompleksitas </a:t>
            </a:r>
            <a:r>
              <a:rPr lang="en-US" smtClean="0"/>
              <a:t>tinggi yang </a:t>
            </a:r>
            <a:r>
              <a:rPr lang="en-US"/>
              <a:t>mempengaruhi tindakan </a:t>
            </a:r>
            <a:r>
              <a:rPr lang="en-US" smtClean="0"/>
              <a:t>konsumen lebih seksama</a:t>
            </a:r>
          </a:p>
          <a:p>
            <a:r>
              <a:rPr lang="en-US"/>
              <a:t>Sering terjadi dengan barang-barang mahal atau dapat didorong oleh keraguan dan </a:t>
            </a:r>
            <a:r>
              <a:rPr lang="en-US" smtClean="0"/>
              <a:t>ketakutan</a:t>
            </a:r>
          </a:p>
          <a:p>
            <a:r>
              <a:rPr lang="sv-SE"/>
              <a:t>Penting dalam membuat "pilihan </a:t>
            </a:r>
            <a:r>
              <a:rPr lang="sv-SE" smtClean="0"/>
              <a:t>tepat”</a:t>
            </a:r>
          </a:p>
          <a:p>
            <a:r>
              <a:rPr lang="sv-SE"/>
              <a:t>Semua tahap pengambilan keputusan konsumen </a:t>
            </a:r>
            <a:r>
              <a:rPr lang="sv-SE" smtClean="0"/>
              <a:t>sering diaktifkan</a:t>
            </a:r>
          </a:p>
          <a:p>
            <a:r>
              <a:rPr lang="en-US"/>
              <a:t>Ketidakpuasan ini sering </a:t>
            </a:r>
            <a:r>
              <a:rPr lang="en-US" smtClean="0"/>
              <a:t>disuarakan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5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47538"/>
            <a:ext cx="9893551" cy="4900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Problem Solving (LPS)</a:t>
            </a:r>
          </a:p>
          <a:p>
            <a:r>
              <a:rPr lang="en-US" sz="2400"/>
              <a:t>Pemecahan masalah tingkat kompleksitas yang mempengaruhi </a:t>
            </a:r>
            <a:r>
              <a:rPr lang="en-US" sz="2400" smtClean="0"/>
              <a:t>konsumen </a:t>
            </a:r>
            <a:r>
              <a:rPr lang="en-US" sz="2400"/>
              <a:t>tindakan lebih </a:t>
            </a:r>
            <a:r>
              <a:rPr lang="en-US" sz="2400" smtClean="0"/>
              <a:t>rendah</a:t>
            </a:r>
          </a:p>
          <a:p>
            <a:r>
              <a:rPr lang="en-US" sz="2400"/>
              <a:t>Konsumen tidak memiliki motivasi, waktu atau sumber daya untuk terlibat dalam </a:t>
            </a:r>
            <a:r>
              <a:rPr lang="en-US" sz="2400" smtClean="0"/>
              <a:t>EPS</a:t>
            </a:r>
          </a:p>
          <a:p>
            <a:r>
              <a:rPr lang="en-US" sz="2400"/>
              <a:t>Sedikit pencarian dan evaluasi sebelum </a:t>
            </a:r>
            <a:r>
              <a:rPr lang="en-US" sz="2400" smtClean="0"/>
              <a:t>membeli</a:t>
            </a:r>
          </a:p>
          <a:p>
            <a:r>
              <a:rPr lang="en-US" sz="2400"/>
              <a:t>Perlu pengakuan mengarah untuk </a:t>
            </a:r>
            <a:r>
              <a:rPr lang="en-US" sz="2400" smtClean="0"/>
              <a:t>tindakan </a:t>
            </a:r>
            <a:r>
              <a:rPr lang="en-US" sz="2400"/>
              <a:t>membeli </a:t>
            </a:r>
            <a:r>
              <a:rPr lang="en-US" sz="2400" smtClean="0"/>
              <a:t>; </a:t>
            </a:r>
            <a:r>
              <a:rPr lang="en-US" sz="2400"/>
              <a:t>pencarian ekstensif dan evaluasi sering dihindari karena pembelian sangat tidak </a:t>
            </a:r>
            <a:r>
              <a:rPr lang="en-US" sz="2400" smtClean="0"/>
              <a:t>penting</a:t>
            </a:r>
          </a:p>
          <a:p>
            <a:pPr marL="0" indent="0">
              <a:buNone/>
            </a:pPr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Tipe CDP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57" y="1287380"/>
            <a:ext cx="9977772" cy="4961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Midrange Problem </a:t>
            </a:r>
            <a:r>
              <a:rPr lang="en-US" altLang="en-US" sz="24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Solving (MPS)</a:t>
            </a:r>
            <a:endParaRPr lang="en-US" altLang="en-US" sz="2400" b="1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n-NO" sz="2400">
                <a:latin typeface="Arial" panose="020B0604020202020204" pitchFamily="34" charset="0"/>
                <a:cs typeface="Arial" panose="020B0604020202020204" pitchFamily="34" charset="0"/>
              </a:rPr>
              <a:t>Banyak keputusan terjadi sepanjang </a:t>
            </a:r>
            <a:r>
              <a:rPr lang="nn-NO" sz="2400" smtClean="0">
                <a:latin typeface="Arial" panose="020B0604020202020204" pitchFamily="34" charset="0"/>
                <a:cs typeface="Arial" panose="020B0604020202020204" pitchFamily="34" charset="0"/>
              </a:rPr>
              <a:t>rentang selang </a:t>
            </a: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Keputusan yang dibuat dengan jumlah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waktu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minimal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hanya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bermusyawarah secara moderat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Tipe CDP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167064"/>
            <a:ext cx="9989804" cy="5081336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Pembelian berulang</a:t>
            </a:r>
          </a:p>
          <a:p>
            <a:pPr lvl="1"/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Repeated Problem </a:t>
            </a:r>
            <a:r>
              <a:rPr lang="en-US" altLang="en-US" sz="2200" smtClean="0">
                <a:latin typeface="Arial" panose="020B0604020202020204" pitchFamily="34" charset="0"/>
                <a:cs typeface="Arial" panose="020B0604020202020204" pitchFamily="34" charset="0"/>
              </a:rPr>
              <a:t>Solving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Habitual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Decision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</a:p>
          <a:p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Pembelian Impulsif</a:t>
            </a:r>
          </a:p>
          <a:p>
            <a:pPr lvl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Tidak direncanakan,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spur-of-the-moment, tindakan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yang dipicu oleh tampilan produk atau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‘terbujuk’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promosi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penjualan</a:t>
            </a:r>
          </a:p>
          <a:p>
            <a:pPr lvl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Bentuk yang paling kompleks dari LPS tetapi berbeda dalam beberapa hal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penting</a:t>
            </a:r>
          </a:p>
          <a:p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Variety Seeking</a:t>
            </a:r>
          </a:p>
          <a:p>
            <a:pPr lvl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Konsumen dapat puas dengan merek hadir tapi masih terlibat dalam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brand switching</a:t>
            </a:r>
          </a:p>
          <a:p>
            <a:pPr lvl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Dapat dipicu karena bosan dengan merek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saat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ini </a:t>
            </a: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atau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karena Penawaran Spesial</a:t>
            </a:r>
          </a:p>
          <a:p>
            <a:pPr lvl="1"/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Tipe CDP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0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0598"/>
          </a:xfrm>
        </p:spPr>
        <p:txBody>
          <a:bodyPr/>
          <a:lstStyle/>
          <a:p>
            <a:r>
              <a:rPr lang="en-US" sz="3600" smtClean="0"/>
              <a:t>Tahap Proses Pengambilan Keputusan</a:t>
            </a:r>
            <a:endParaRPr lang="en-US" sz="36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211208" y="1098880"/>
            <a:ext cx="5967771" cy="5548313"/>
            <a:chOff x="2211208" y="1098880"/>
            <a:chExt cx="5967771" cy="5548313"/>
          </a:xfrm>
        </p:grpSpPr>
        <p:sp>
          <p:nvSpPr>
            <p:cNvPr id="6" name="Text Box 1030"/>
            <p:cNvSpPr txBox="1">
              <a:spLocks noChangeArrowheads="1"/>
            </p:cNvSpPr>
            <p:nvPr/>
          </p:nvSpPr>
          <p:spPr bwMode="auto">
            <a:xfrm>
              <a:off x="3968820" y="3613715"/>
              <a:ext cx="2173288" cy="52322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  <a:extLst/>
          </p:spPr>
          <p:txBody>
            <a:bodyPr wrap="square">
              <a:spAutoFit/>
            </a:bodyPr>
            <a:lstStyle/>
            <a:p>
              <a:r>
                <a:rPr lang="en-US" altLang="en-US" sz="28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Pembelian</a:t>
              </a:r>
              <a:endParaRPr lang="en-US" altLang="en-US" sz="2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Text Box 1031"/>
            <p:cNvSpPr txBox="1">
              <a:spLocks noChangeArrowheads="1"/>
            </p:cNvSpPr>
            <p:nvPr/>
          </p:nvSpPr>
          <p:spPr bwMode="auto">
            <a:xfrm>
              <a:off x="3505200" y="1098880"/>
              <a:ext cx="3982180" cy="523220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  <a:extLst/>
          </p:spPr>
          <p:txBody>
            <a:bodyPr wrap="none">
              <a:spAutoFit/>
            </a:bodyPr>
            <a:lstStyle/>
            <a:p>
              <a:r>
                <a:rPr lang="en-US" altLang="en-US" sz="28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PengakuanKebutuhan</a:t>
              </a:r>
              <a:endParaRPr lang="en-US" altLang="en-US" sz="2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Text Box 1032"/>
            <p:cNvSpPr txBox="1">
              <a:spLocks noChangeArrowheads="1"/>
            </p:cNvSpPr>
            <p:nvPr/>
          </p:nvSpPr>
          <p:spPr bwMode="auto">
            <a:xfrm>
              <a:off x="3124200" y="1937080"/>
              <a:ext cx="4038600" cy="519113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  <a:extLst/>
          </p:spPr>
          <p:txBody>
            <a:bodyPr>
              <a:spAutoFit/>
            </a:bodyPr>
            <a:lstStyle/>
            <a:p>
              <a:r>
                <a:rPr lang="en-US" altLang="en-US" sz="28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Pencarian Informasi</a:t>
              </a:r>
              <a:endParaRPr lang="en-US" altLang="en-US" sz="2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Text Box 1033"/>
            <p:cNvSpPr txBox="1">
              <a:spLocks noChangeArrowheads="1"/>
            </p:cNvSpPr>
            <p:nvPr/>
          </p:nvSpPr>
          <p:spPr bwMode="auto">
            <a:xfrm>
              <a:off x="3886200" y="4451680"/>
              <a:ext cx="2478088" cy="519113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  <a:extLst/>
          </p:spPr>
          <p:txBody>
            <a:bodyPr>
              <a:spAutoFit/>
            </a:bodyPr>
            <a:lstStyle/>
            <a:p>
              <a:pPr algn="ctr"/>
              <a:r>
                <a:rPr lang="en-US" altLang="en-US" sz="28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Konsumsi</a:t>
              </a:r>
              <a:endParaRPr lang="en-US" altLang="en-US" sz="2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Text Box 1034"/>
            <p:cNvSpPr txBox="1">
              <a:spLocks noChangeArrowheads="1"/>
            </p:cNvSpPr>
            <p:nvPr/>
          </p:nvSpPr>
          <p:spPr bwMode="auto">
            <a:xfrm>
              <a:off x="2590800" y="5289880"/>
              <a:ext cx="5208588" cy="519113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  <a:extLst/>
          </p:spPr>
          <p:txBody>
            <a:bodyPr>
              <a:spAutoFit/>
            </a:bodyPr>
            <a:lstStyle/>
            <a:p>
              <a:pPr algn="ctr"/>
              <a:r>
                <a:rPr lang="en-US" altLang="en-US" sz="28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Evaluasi Pasca Konsumsi</a:t>
              </a:r>
              <a:endParaRPr lang="en-US" altLang="en-US" sz="2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Text Box 1035"/>
            <p:cNvSpPr txBox="1">
              <a:spLocks noChangeArrowheads="1"/>
            </p:cNvSpPr>
            <p:nvPr/>
          </p:nvSpPr>
          <p:spPr bwMode="auto">
            <a:xfrm>
              <a:off x="4038600" y="6128080"/>
              <a:ext cx="2105025" cy="519113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  <a:extLst/>
          </p:spPr>
          <p:txBody>
            <a:bodyPr>
              <a:spAutoFit/>
            </a:bodyPr>
            <a:lstStyle/>
            <a:p>
              <a:pPr algn="ctr"/>
              <a:r>
                <a:rPr lang="en-US" altLang="en-US" sz="28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Divestasi</a:t>
              </a:r>
              <a:endParaRPr lang="en-US" altLang="en-US" sz="2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" name="Text Box 1036"/>
            <p:cNvSpPr txBox="1">
              <a:spLocks noChangeArrowheads="1"/>
            </p:cNvSpPr>
            <p:nvPr/>
          </p:nvSpPr>
          <p:spPr bwMode="auto">
            <a:xfrm>
              <a:off x="2211208" y="2757484"/>
              <a:ext cx="5967771" cy="519113"/>
            </a:xfrm>
            <a:prstGeom prst="rect">
              <a:avLst/>
            </a:prstGeom>
            <a:noFill/>
            <a:ln w="19050">
              <a:solidFill>
                <a:schemeClr val="bg1"/>
              </a:solidFill>
            </a:ln>
            <a:effectLst/>
            <a:extLst/>
          </p:spPr>
          <p:txBody>
            <a:bodyPr wrap="square">
              <a:spAutoFit/>
            </a:bodyPr>
            <a:lstStyle/>
            <a:p>
              <a:r>
                <a:rPr lang="en-US" altLang="en-US" sz="2800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Evaluasi Alternatif Pra Pembelian</a:t>
              </a:r>
              <a:endParaRPr lang="en-US" altLang="en-US" sz="2800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AutoShape 1037"/>
            <p:cNvSpPr>
              <a:spLocks noChangeArrowheads="1"/>
            </p:cNvSpPr>
            <p:nvPr/>
          </p:nvSpPr>
          <p:spPr bwMode="auto">
            <a:xfrm flipV="1">
              <a:off x="4724400" y="4985080"/>
              <a:ext cx="609600" cy="301625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1038"/>
            <p:cNvSpPr>
              <a:spLocks noChangeArrowheads="1"/>
            </p:cNvSpPr>
            <p:nvPr/>
          </p:nvSpPr>
          <p:spPr bwMode="auto">
            <a:xfrm flipV="1">
              <a:off x="4724400" y="4146880"/>
              <a:ext cx="609600" cy="301625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039"/>
            <p:cNvSpPr>
              <a:spLocks noChangeArrowheads="1"/>
            </p:cNvSpPr>
            <p:nvPr/>
          </p:nvSpPr>
          <p:spPr bwMode="auto">
            <a:xfrm flipV="1">
              <a:off x="4724400" y="3308680"/>
              <a:ext cx="609600" cy="301625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040"/>
            <p:cNvSpPr>
              <a:spLocks noChangeArrowheads="1"/>
            </p:cNvSpPr>
            <p:nvPr/>
          </p:nvSpPr>
          <p:spPr bwMode="auto">
            <a:xfrm flipV="1">
              <a:off x="4724400" y="2470480"/>
              <a:ext cx="609600" cy="301625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041"/>
            <p:cNvSpPr>
              <a:spLocks noChangeArrowheads="1"/>
            </p:cNvSpPr>
            <p:nvPr/>
          </p:nvSpPr>
          <p:spPr bwMode="auto">
            <a:xfrm flipV="1">
              <a:off x="4724400" y="1632280"/>
              <a:ext cx="609600" cy="301625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042"/>
            <p:cNvSpPr>
              <a:spLocks noChangeArrowheads="1"/>
            </p:cNvSpPr>
            <p:nvPr/>
          </p:nvSpPr>
          <p:spPr bwMode="auto">
            <a:xfrm flipV="1">
              <a:off x="4724400" y="5823280"/>
              <a:ext cx="609600" cy="301625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4720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95082"/>
          </a:xfrm>
        </p:spPr>
        <p:txBody>
          <a:bodyPr/>
          <a:lstStyle/>
          <a:p>
            <a:r>
              <a:rPr lang="en-US" sz="3600"/>
              <a:t>Faktor-faktor yang mempengaruhi tingkat pemecahan masalah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564105"/>
            <a:ext cx="10082959" cy="4981074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Tingkat </a:t>
            </a:r>
            <a:r>
              <a:rPr lang="en-US" sz="24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keterlibatan </a:t>
            </a:r>
            <a:r>
              <a:rPr lang="en-US" sz="2400" smtClean="0"/>
              <a:t>: </a:t>
            </a:r>
            <a:r>
              <a:rPr lang="en-US" sz="2400"/>
              <a:t>tingkat pribadi dianggap penting dan menarik yang ditimbulkan oleh stimulus dalam situasi tertentu (tinggi-rendah</a:t>
            </a:r>
            <a:r>
              <a:rPr lang="en-US" sz="2400" smtClean="0"/>
              <a:t>)</a:t>
            </a:r>
          </a:p>
          <a:p>
            <a:pPr lvl="1"/>
            <a:r>
              <a:rPr lang="en-US" sz="2200"/>
              <a:t>Faktor-faktor pribadi (citra diri, Kesehatan, Kecantikan, atau kondisi fisik</a:t>
            </a:r>
            <a:r>
              <a:rPr lang="en-US" sz="2200" smtClean="0"/>
              <a:t>)</a:t>
            </a:r>
          </a:p>
          <a:p>
            <a:pPr lvl="1"/>
            <a:r>
              <a:rPr lang="en-US" sz="2200"/>
              <a:t>Faktor-faktor yang situasional (adalah produk yang dibeli untuk penggunaan pribadi atau sebagai hadiah</a:t>
            </a:r>
            <a:r>
              <a:rPr lang="en-US" sz="2200" smtClean="0"/>
              <a:t>?)</a:t>
            </a:r>
          </a:p>
          <a:p>
            <a:r>
              <a:rPr lang="en-US" sz="2400"/>
              <a:t>Persepsi tentang perbedaan </a:t>
            </a:r>
            <a:r>
              <a:rPr lang="en-US" sz="2400" smtClean="0"/>
              <a:t>antar alternatif</a:t>
            </a:r>
          </a:p>
          <a:p>
            <a:r>
              <a:rPr lang="en-US" sz="2400" smtClean="0"/>
              <a:t>Ketersediaan Waktu</a:t>
            </a:r>
          </a:p>
          <a:p>
            <a:pPr lvl="1"/>
            <a:r>
              <a:rPr lang="en-US" sz="2200" smtClean="0"/>
              <a:t>Berapa </a:t>
            </a:r>
            <a:r>
              <a:rPr lang="en-US" sz="2200"/>
              <a:t>lama waktu tersedia untuk </a:t>
            </a:r>
            <a:r>
              <a:rPr lang="en-US" sz="2200" smtClean="0"/>
              <a:t>untuk </a:t>
            </a:r>
            <a:r>
              <a:rPr lang="en-US" sz="2200"/>
              <a:t>memecahkan masalah</a:t>
            </a:r>
            <a:r>
              <a:rPr lang="en-US" sz="2200" smtClean="0"/>
              <a:t>?</a:t>
            </a:r>
          </a:p>
          <a:p>
            <a:pPr lvl="1"/>
            <a:r>
              <a:rPr lang="en-US" sz="2200"/>
              <a:t>Seberapa cepat keputusan harus dibuat</a:t>
            </a:r>
            <a:r>
              <a:rPr lang="en-US" sz="2200" smtClean="0"/>
              <a:t>?</a:t>
            </a:r>
            <a:endParaRPr lang="en-US" sz="2200"/>
          </a:p>
          <a:p>
            <a:r>
              <a:rPr lang="en-US" sz="2400" smtClean="0"/>
              <a:t>Mood Konsumen</a:t>
            </a:r>
          </a:p>
          <a:p>
            <a:pPr lvl="1"/>
            <a:r>
              <a:rPr lang="fi-FI" sz="2200"/>
              <a:t>Bagaimana orang merasa pada saat </a:t>
            </a:r>
            <a:r>
              <a:rPr lang="fi-FI" sz="2200" smtClean="0"/>
              <a:t>tertentu</a:t>
            </a:r>
          </a:p>
          <a:p>
            <a:pPr lvl="1"/>
            <a:r>
              <a:rPr lang="en-US" sz="2200"/>
              <a:t>Suasana hati dapat mengurangi atau meningkatkan panjang dan kompleksitas proses keputusan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4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197735"/>
            <a:ext cx="10082958" cy="5050664"/>
          </a:xfrm>
        </p:spPr>
        <p:txBody>
          <a:bodyPr>
            <a:normAutofit/>
          </a:bodyPr>
          <a:lstStyle/>
          <a:p>
            <a:r>
              <a:rPr lang="en-US" sz="2400" smtClean="0"/>
              <a:t>Indra seseorang merasa adanya perbedaan </a:t>
            </a:r>
            <a:r>
              <a:rPr lang="en-US" sz="2400"/>
              <a:t>antara apa yang dia </a:t>
            </a:r>
            <a:r>
              <a:rPr lang="en-US" sz="2400" smtClean="0"/>
              <a:t>rasakan menjadi </a:t>
            </a:r>
            <a:r>
              <a:rPr lang="en-US" sz="2400"/>
              <a:t>ideal versus keadaan </a:t>
            </a:r>
            <a:r>
              <a:rPr lang="en-US" sz="2400" smtClean="0"/>
              <a:t>sebenarnya</a:t>
            </a:r>
          </a:p>
          <a:p>
            <a:r>
              <a:rPr lang="en-US" sz="2400" smtClean="0"/>
              <a:t>Pengenalan kebutuhan </a:t>
            </a:r>
            <a:r>
              <a:rPr lang="en-US" sz="2400"/>
              <a:t>konsumen dan berusaha untuk memenuhi mereka, atau mencari produk untuk memecahkan masalah </a:t>
            </a:r>
            <a:r>
              <a:rPr lang="en-US" sz="2400" smtClean="0"/>
              <a:t>mereka</a:t>
            </a:r>
          </a:p>
          <a:p>
            <a:r>
              <a:rPr lang="en-US" sz="2400" smtClean="0"/>
              <a:t>Pengetahuan terhadap kebutuhan </a:t>
            </a:r>
            <a:r>
              <a:rPr lang="en-US" sz="2400"/>
              <a:t>konsumen membantu perusahaan-perusahaan yang mengembangkan produk dan program-program pemasaran untuk mencapai mereka lebih </a:t>
            </a:r>
            <a:r>
              <a:rPr lang="en-US" sz="2400" smtClean="0"/>
              <a:t>efektif</a:t>
            </a:r>
          </a:p>
          <a:p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5011" y="452718"/>
            <a:ext cx="10142621" cy="610698"/>
          </a:xfrm>
        </p:spPr>
        <p:txBody>
          <a:bodyPr/>
          <a:lstStyle/>
          <a:p>
            <a:r>
              <a:rPr lang="en-US" sz="3600"/>
              <a:t>Pengakuan </a:t>
            </a:r>
            <a:r>
              <a:rPr lang="en-US" sz="3600" smtClean="0"/>
              <a:t>Kebutuhan (Need Recognition</a:t>
            </a:r>
            <a:r>
              <a:rPr lang="en-US" sz="3600"/>
              <a:t>) :</a:t>
            </a:r>
          </a:p>
        </p:txBody>
      </p:sp>
    </p:spTree>
    <p:extLst>
      <p:ext uri="{BB962C8B-B14F-4D97-AF65-F5344CB8AC3E}">
        <p14:creationId xmlns:p14="http://schemas.microsoft.com/office/powerpoint/2010/main" val="183052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Recognition :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630509" y="990600"/>
            <a:ext cx="7391400" cy="4850725"/>
            <a:chOff x="2630509" y="990600"/>
            <a:chExt cx="7391400" cy="4850725"/>
          </a:xfrm>
        </p:grpSpPr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6440509" y="3810000"/>
              <a:ext cx="3581400" cy="2031325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>
              <a:spAutoFit/>
            </a:bodyPr>
            <a:lstStyle/>
            <a:p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Perbedaan Individual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- 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Sumberdaya Konsumen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- Motivasi</a:t>
              </a:r>
            </a:p>
            <a:p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- Pengetahuan</a:t>
              </a:r>
            </a:p>
            <a:p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- Sikap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- Personality, 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tata nilai,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  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dan Gaya Hidup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6440509" y="990600"/>
              <a:ext cx="3505200" cy="175432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>
              <a:spAutoFit/>
            </a:bodyPr>
            <a:lstStyle/>
            <a:p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Pen</a:t>
              </a:r>
              <a:r>
                <a:rPr lang="id-ID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g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aruh Lingkungan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- 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Budaya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- 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Kelas Sosial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- 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Pengaruh Personal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- Family </a:t>
              </a:r>
            </a:p>
            <a:p>
              <a:r>
                <a:rPr lang="en-US" altLang="en-US" b="1">
                  <a:solidFill>
                    <a:schemeClr val="bg1"/>
                  </a:solidFill>
                  <a:latin typeface="Arial" panose="020B0604020202020204" pitchFamily="34" charset="0"/>
                </a:rPr>
                <a:t>- </a:t>
              </a:r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Situasi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630509" y="2133600"/>
              <a:ext cx="625475" cy="3025775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>
              <a:spAutoFit/>
            </a:bodyPr>
            <a:lstStyle/>
            <a:p>
              <a:r>
                <a:rPr lang="en-US" altLang="en-US" sz="3200" b="1">
                  <a:solidFill>
                    <a:schemeClr val="bg1"/>
                  </a:solidFill>
                  <a:latin typeface="Arial" panose="020B0604020202020204" pitchFamily="34" charset="0"/>
                </a:rPr>
                <a:t>MEMORY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3697309" y="3276600"/>
              <a:ext cx="2057400" cy="646331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ffectLst/>
            <a:extLst/>
          </p:spPr>
          <p:txBody>
            <a:bodyPr>
              <a:spAutoFit/>
            </a:bodyPr>
            <a:lstStyle/>
            <a:p>
              <a:pPr algn="ctr"/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Pengakuan </a:t>
              </a:r>
            </a:p>
            <a:p>
              <a:pPr algn="ctr"/>
              <a:r>
                <a:rPr lang="en-US" altLang="en-US" b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Kebutuhan</a:t>
              </a:r>
              <a:endParaRPr lang="en-US" altLang="en-US" b="1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3240109" y="3657600"/>
              <a:ext cx="4572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6211909" y="2133600"/>
              <a:ext cx="0" cy="312420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6211909" y="5257800"/>
              <a:ext cx="2286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6211909" y="2133600"/>
              <a:ext cx="2286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>
              <a:off x="5754709" y="3657600"/>
              <a:ext cx="4572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926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 CDP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5889938" y="2437461"/>
            <a:ext cx="1371600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Search</a:t>
            </a:r>
          </a:p>
        </p:txBody>
      </p:sp>
      <p:sp>
        <p:nvSpPr>
          <p:cNvPr id="7" name="Text Box 1031"/>
          <p:cNvSpPr txBox="1">
            <a:spLocks noChangeArrowheads="1"/>
          </p:cNvSpPr>
          <p:nvPr/>
        </p:nvSpPr>
        <p:spPr bwMode="auto">
          <a:xfrm>
            <a:off x="3984938" y="2285061"/>
            <a:ext cx="1295400" cy="771525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Internal Search</a:t>
            </a:r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Text Box 1032"/>
          <p:cNvSpPr txBox="1">
            <a:spLocks noChangeArrowheads="1"/>
          </p:cNvSpPr>
          <p:nvPr/>
        </p:nvSpPr>
        <p:spPr bwMode="auto">
          <a:xfrm>
            <a:off x="4213538" y="3894786"/>
            <a:ext cx="457200" cy="2308324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 b="1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MEMORY</a:t>
            </a:r>
          </a:p>
          <a:p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033"/>
          <p:cNvSpPr txBox="1">
            <a:spLocks noChangeArrowheads="1"/>
          </p:cNvSpPr>
          <p:nvPr/>
        </p:nvSpPr>
        <p:spPr bwMode="auto">
          <a:xfrm>
            <a:off x="8099738" y="4494861"/>
            <a:ext cx="1616075" cy="7112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Individual  Differences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1034"/>
          <p:cNvSpPr txBox="1">
            <a:spLocks noChangeArrowheads="1"/>
          </p:cNvSpPr>
          <p:nvPr/>
        </p:nvSpPr>
        <p:spPr bwMode="auto">
          <a:xfrm>
            <a:off x="8099738" y="2970861"/>
            <a:ext cx="1600200" cy="1016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Environ- mental Influences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1035"/>
          <p:cNvSpPr txBox="1">
            <a:spLocks noChangeArrowheads="1"/>
          </p:cNvSpPr>
          <p:nvPr/>
        </p:nvSpPr>
        <p:spPr bwMode="auto">
          <a:xfrm>
            <a:off x="5127938" y="1751661"/>
            <a:ext cx="28956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Need Recognition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1775138" y="4580586"/>
            <a:ext cx="2209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Comprehension</a:t>
            </a:r>
          </a:p>
        </p:txBody>
      </p:sp>
      <p:sp>
        <p:nvSpPr>
          <p:cNvPr id="13" name="Text Box 1038"/>
          <p:cNvSpPr txBox="1">
            <a:spLocks noChangeArrowheads="1"/>
          </p:cNvSpPr>
          <p:nvPr/>
        </p:nvSpPr>
        <p:spPr bwMode="auto">
          <a:xfrm>
            <a:off x="2308538" y="5333061"/>
            <a:ext cx="1620838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</a:p>
        </p:txBody>
      </p:sp>
      <p:sp>
        <p:nvSpPr>
          <p:cNvPr id="14" name="Text Box 1039"/>
          <p:cNvSpPr txBox="1">
            <a:spLocks noChangeArrowheads="1"/>
          </p:cNvSpPr>
          <p:nvPr/>
        </p:nvSpPr>
        <p:spPr bwMode="auto">
          <a:xfrm>
            <a:off x="2384738" y="5942661"/>
            <a:ext cx="13652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Retention</a:t>
            </a:r>
          </a:p>
        </p:txBody>
      </p:sp>
      <p:sp>
        <p:nvSpPr>
          <p:cNvPr id="15" name="Text Box 1040"/>
          <p:cNvSpPr txBox="1">
            <a:spLocks noChangeArrowheads="1"/>
          </p:cNvSpPr>
          <p:nvPr/>
        </p:nvSpPr>
        <p:spPr bwMode="auto">
          <a:xfrm>
            <a:off x="2765738" y="3208986"/>
            <a:ext cx="135255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Exposure</a:t>
            </a:r>
          </a:p>
        </p:txBody>
      </p:sp>
      <p:sp>
        <p:nvSpPr>
          <p:cNvPr id="16" name="Line 1044"/>
          <p:cNvSpPr>
            <a:spLocks noChangeShapeType="1"/>
          </p:cNvSpPr>
          <p:nvPr/>
        </p:nvSpPr>
        <p:spPr bwMode="auto">
          <a:xfrm>
            <a:off x="7947338" y="2285061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045"/>
          <p:cNvSpPr>
            <a:spLocks noChangeShapeType="1"/>
          </p:cNvSpPr>
          <p:nvPr/>
        </p:nvSpPr>
        <p:spPr bwMode="auto">
          <a:xfrm flipV="1">
            <a:off x="8252138" y="1980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046"/>
          <p:cNvSpPr>
            <a:spLocks noChangeShapeType="1"/>
          </p:cNvSpPr>
          <p:nvPr/>
        </p:nvSpPr>
        <p:spPr bwMode="auto">
          <a:xfrm flipH="1">
            <a:off x="8023538" y="198026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047"/>
          <p:cNvSpPr>
            <a:spLocks noChangeShapeType="1"/>
          </p:cNvSpPr>
          <p:nvPr/>
        </p:nvSpPr>
        <p:spPr bwMode="auto">
          <a:xfrm flipH="1">
            <a:off x="7947338" y="35804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048"/>
          <p:cNvSpPr>
            <a:spLocks noChangeShapeType="1"/>
          </p:cNvSpPr>
          <p:nvPr/>
        </p:nvSpPr>
        <p:spPr bwMode="auto">
          <a:xfrm flipH="1">
            <a:off x="7947338" y="487586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049"/>
          <p:cNvSpPr>
            <a:spLocks noChangeShapeType="1"/>
          </p:cNvSpPr>
          <p:nvPr/>
        </p:nvSpPr>
        <p:spPr bwMode="auto">
          <a:xfrm flipH="1">
            <a:off x="7261538" y="2666061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51"/>
          <p:cNvSpPr>
            <a:spLocks noChangeShapeType="1"/>
          </p:cNvSpPr>
          <p:nvPr/>
        </p:nvSpPr>
        <p:spPr bwMode="auto">
          <a:xfrm>
            <a:off x="3070538" y="36566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52"/>
          <p:cNvSpPr>
            <a:spLocks noChangeShapeType="1"/>
          </p:cNvSpPr>
          <p:nvPr/>
        </p:nvSpPr>
        <p:spPr bwMode="auto">
          <a:xfrm>
            <a:off x="3070538" y="4266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053"/>
          <p:cNvSpPr>
            <a:spLocks noChangeShapeType="1"/>
          </p:cNvSpPr>
          <p:nvPr/>
        </p:nvSpPr>
        <p:spPr bwMode="auto">
          <a:xfrm>
            <a:off x="3070538" y="502826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054"/>
          <p:cNvSpPr>
            <a:spLocks noChangeShapeType="1"/>
          </p:cNvSpPr>
          <p:nvPr/>
        </p:nvSpPr>
        <p:spPr bwMode="auto">
          <a:xfrm>
            <a:off x="3070538" y="579026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055"/>
          <p:cNvSpPr>
            <a:spLocks noChangeShapeType="1"/>
          </p:cNvSpPr>
          <p:nvPr/>
        </p:nvSpPr>
        <p:spPr bwMode="auto">
          <a:xfrm flipH="1">
            <a:off x="5280338" y="2666061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056"/>
          <p:cNvSpPr>
            <a:spLocks noChangeShapeType="1"/>
          </p:cNvSpPr>
          <p:nvPr/>
        </p:nvSpPr>
        <p:spPr bwMode="auto">
          <a:xfrm>
            <a:off x="4518338" y="3056586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1057"/>
          <p:cNvSpPr>
            <a:spLocks noChangeShapeType="1"/>
          </p:cNvSpPr>
          <p:nvPr/>
        </p:nvSpPr>
        <p:spPr bwMode="auto">
          <a:xfrm>
            <a:off x="3070538" y="6333186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1058"/>
          <p:cNvSpPr>
            <a:spLocks noChangeShapeType="1"/>
          </p:cNvSpPr>
          <p:nvPr/>
        </p:nvSpPr>
        <p:spPr bwMode="auto">
          <a:xfrm>
            <a:off x="3070538" y="6628461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1059"/>
          <p:cNvSpPr>
            <a:spLocks noChangeShapeType="1"/>
          </p:cNvSpPr>
          <p:nvPr/>
        </p:nvSpPr>
        <p:spPr bwMode="auto">
          <a:xfrm flipV="1">
            <a:off x="4365938" y="6247461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060"/>
          <p:cNvSpPr>
            <a:spLocks noChangeShapeType="1"/>
          </p:cNvSpPr>
          <p:nvPr/>
        </p:nvSpPr>
        <p:spPr bwMode="auto">
          <a:xfrm flipH="1">
            <a:off x="4061138" y="404718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1061"/>
          <p:cNvSpPr>
            <a:spLocks noChangeShapeType="1"/>
          </p:cNvSpPr>
          <p:nvPr/>
        </p:nvSpPr>
        <p:spPr bwMode="auto">
          <a:xfrm flipH="1" flipV="1">
            <a:off x="3984938" y="4809186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1062"/>
          <p:cNvSpPr>
            <a:spLocks noChangeShapeType="1"/>
          </p:cNvSpPr>
          <p:nvPr/>
        </p:nvSpPr>
        <p:spPr bwMode="auto">
          <a:xfrm flipH="1">
            <a:off x="3908738" y="557118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064"/>
          <p:cNvSpPr>
            <a:spLocks noChangeShapeType="1"/>
          </p:cNvSpPr>
          <p:nvPr/>
        </p:nvSpPr>
        <p:spPr bwMode="auto">
          <a:xfrm flipV="1">
            <a:off x="4289738" y="3132786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065"/>
          <p:cNvSpPr>
            <a:spLocks noChangeShapeType="1"/>
          </p:cNvSpPr>
          <p:nvPr/>
        </p:nvSpPr>
        <p:spPr bwMode="auto">
          <a:xfrm flipV="1">
            <a:off x="3680138" y="1980261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066"/>
          <p:cNvSpPr>
            <a:spLocks noChangeShapeType="1"/>
          </p:cNvSpPr>
          <p:nvPr/>
        </p:nvSpPr>
        <p:spPr bwMode="auto">
          <a:xfrm>
            <a:off x="3680138" y="1980261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1068"/>
          <p:cNvSpPr txBox="1">
            <a:spLocks noChangeArrowheads="1"/>
          </p:cNvSpPr>
          <p:nvPr/>
        </p:nvSpPr>
        <p:spPr bwMode="auto">
          <a:xfrm>
            <a:off x="1622738" y="4047186"/>
            <a:ext cx="10668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Stimuli</a:t>
            </a:r>
            <a:endParaRPr lang="en-US" altLang="en-US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8" name="Line 1069"/>
          <p:cNvSpPr>
            <a:spLocks noChangeShapeType="1"/>
          </p:cNvSpPr>
          <p:nvPr/>
        </p:nvSpPr>
        <p:spPr bwMode="auto">
          <a:xfrm flipV="1">
            <a:off x="2003738" y="3437586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070"/>
          <p:cNvSpPr>
            <a:spLocks noChangeShapeType="1"/>
          </p:cNvSpPr>
          <p:nvPr/>
        </p:nvSpPr>
        <p:spPr bwMode="auto">
          <a:xfrm>
            <a:off x="2003738" y="343758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071"/>
          <p:cNvSpPr>
            <a:spLocks noChangeShapeType="1"/>
          </p:cNvSpPr>
          <p:nvPr/>
        </p:nvSpPr>
        <p:spPr bwMode="auto">
          <a:xfrm flipV="1">
            <a:off x="7947338" y="2285061"/>
            <a:ext cx="0" cy="2600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1072"/>
          <p:cNvSpPr>
            <a:spLocks noChangeShapeType="1"/>
          </p:cNvSpPr>
          <p:nvPr/>
        </p:nvSpPr>
        <p:spPr bwMode="auto">
          <a:xfrm>
            <a:off x="3680138" y="313278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1036"/>
          <p:cNvSpPr txBox="1">
            <a:spLocks noChangeArrowheads="1"/>
          </p:cNvSpPr>
          <p:nvPr/>
        </p:nvSpPr>
        <p:spPr bwMode="auto">
          <a:xfrm>
            <a:off x="2740554" y="3834461"/>
            <a:ext cx="1308100" cy="4064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  <a:latin typeface="Arial" panose="020B0604020202020204" pitchFamily="34" charset="0"/>
              </a:rPr>
              <a:t>Attention</a:t>
            </a:r>
          </a:p>
        </p:txBody>
      </p:sp>
      <p:sp>
        <p:nvSpPr>
          <p:cNvPr id="44" name="Line 1041"/>
          <p:cNvSpPr>
            <a:spLocks noChangeShapeType="1"/>
          </p:cNvSpPr>
          <p:nvPr/>
        </p:nvSpPr>
        <p:spPr bwMode="auto">
          <a:xfrm>
            <a:off x="6589690" y="217076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7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Pencarian Informasi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36372"/>
            <a:ext cx="10015429" cy="5012027"/>
          </a:xfrm>
        </p:spPr>
        <p:txBody>
          <a:bodyPr>
            <a:normAutofit/>
          </a:bodyPr>
          <a:lstStyle/>
          <a:p>
            <a:r>
              <a:rPr lang="en-US" sz="2400"/>
              <a:t>Pencarian Internal : mengambil pengetahuan dari memori atau kecenderungan </a:t>
            </a:r>
            <a:r>
              <a:rPr lang="en-US" sz="2400" smtClean="0"/>
              <a:t>genetik</a:t>
            </a:r>
          </a:p>
          <a:p>
            <a:r>
              <a:rPr lang="en-US" sz="2400" smtClean="0"/>
              <a:t>Pencarian Eksternal : </a:t>
            </a:r>
            <a:r>
              <a:rPr lang="es-ES" sz="2400"/>
              <a:t>mengumpulkan informasi dari teman-teman, Keluarga, dan </a:t>
            </a:r>
            <a:r>
              <a:rPr lang="es-ES" sz="2400" smtClean="0"/>
              <a:t>pasar</a:t>
            </a:r>
          </a:p>
          <a:p>
            <a:r>
              <a:rPr lang="es-ES" sz="2400" smtClean="0"/>
              <a:t>Pencarian mungkin bersifat pasif karena </a:t>
            </a:r>
            <a:r>
              <a:rPr lang="es-ES" sz="2400"/>
              <a:t>sebagai konsumen menjadi lebih mudah menerima informasi di sekitar mereka, atau </a:t>
            </a:r>
            <a:r>
              <a:rPr lang="es-ES" sz="2400" smtClean="0"/>
              <a:t>bersifat aktif </a:t>
            </a:r>
            <a:r>
              <a:rPr lang="es-ES" sz="2400"/>
              <a:t>jika mereka terlibat dalam perilaku </a:t>
            </a:r>
            <a:r>
              <a:rPr lang="es-ES" sz="2400" smtClean="0"/>
              <a:t>pencarian</a:t>
            </a:r>
          </a:p>
          <a:p>
            <a:r>
              <a:rPr lang="es-ES" sz="2400" smtClean="0"/>
              <a:t>Pencarian mengacu </a:t>
            </a:r>
            <a:r>
              <a:rPr lang="es-ES" sz="2400"/>
              <a:t>pada penerimaan dari informasi yang memecahkan masalah atau kebutuhan daripada mencari produk tertentu</a:t>
            </a:r>
          </a:p>
          <a:p>
            <a:endParaRPr lang="en-US" sz="2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8884044" y="3225297"/>
            <a:ext cx="3859795" cy="304801"/>
          </a:xfrm>
        </p:spPr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Pencarian Informasi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810000" y="1654938"/>
            <a:ext cx="1981200" cy="83185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Need Recognition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114800" y="3331338"/>
            <a:ext cx="1371600" cy="466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Search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886200" y="4550538"/>
            <a:ext cx="1905000" cy="8318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External Search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981200" y="3102738"/>
            <a:ext cx="1524000" cy="8318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Internal Search 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438400" y="4398138"/>
            <a:ext cx="457200" cy="229235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6477000" y="3483738"/>
            <a:ext cx="1920875" cy="83185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Individual  Differences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6400800" y="1654938"/>
            <a:ext cx="2514600" cy="83185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b="1">
                <a:solidFill>
                  <a:schemeClr val="bg1"/>
                </a:solidFill>
                <a:latin typeface="Arial" panose="020B0604020202020204" pitchFamily="34" charset="0"/>
              </a:rPr>
              <a:t>Environmental Influences</a:t>
            </a: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4724400" y="2493138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4724400" y="3788538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3505200" y="355993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2667000" y="3940938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H="1">
            <a:off x="1600200" y="66841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 flipV="1">
            <a:off x="1600200" y="2035938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1600200" y="2035938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6172200" y="2035938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6172200" y="2035938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6172200" y="4017138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H="1">
            <a:off x="5791200" y="2340738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H="1">
            <a:off x="5486400" y="355993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Sumber Informasi :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Didominasi Pemasar </a:t>
            </a:r>
            <a:r>
              <a:rPr lang="en-US" smtClean="0"/>
              <a:t>: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gradFill>
            <a:gsLst>
              <a:gs pos="0">
                <a:schemeClr val="bg2">
                  <a:lumMod val="60000"/>
                  <a:lumOff val="40000"/>
                </a:schemeClr>
              </a:gs>
              <a:gs pos="74000">
                <a:schemeClr val="bg2">
                  <a:lumMod val="60000"/>
                  <a:lumOff val="40000"/>
                </a:schemeClr>
              </a:gs>
              <a:gs pos="83000">
                <a:schemeClr val="bg2">
                  <a:lumMod val="20000"/>
                  <a:lumOff val="80000"/>
                </a:schemeClr>
              </a:gs>
              <a:gs pos="100000">
                <a:schemeClr val="tx1">
                  <a:lumMod val="95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Iklan</a:t>
            </a:r>
          </a:p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Armada Penjualan</a:t>
            </a:r>
          </a:p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 komersial</a:t>
            </a:r>
          </a:p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Situs Jaringan (websites)</a:t>
            </a:r>
          </a:p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Point – of – Sales </a:t>
            </a:r>
          </a:p>
          <a:p>
            <a:pPr lvl="1"/>
            <a:endParaRPr lang="en-US" sz="22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970575" cy="576262"/>
          </a:xfrm>
        </p:spPr>
        <p:txBody>
          <a:bodyPr/>
          <a:lstStyle/>
          <a:p>
            <a:r>
              <a:rPr lang="en-US" smtClean="0"/>
              <a:t>Didominasi Stimuli non Marketer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gradFill>
            <a:gsLst>
              <a:gs pos="0">
                <a:schemeClr val="bg2">
                  <a:lumMod val="60000"/>
                  <a:lumOff val="40000"/>
                </a:schemeClr>
              </a:gs>
              <a:gs pos="74000">
                <a:schemeClr val="bg2">
                  <a:lumMod val="60000"/>
                  <a:lumOff val="40000"/>
                </a:schemeClr>
              </a:gs>
              <a:gs pos="83000">
                <a:schemeClr val="bg2">
                  <a:lumMod val="20000"/>
                  <a:lumOff val="80000"/>
                </a:schemeClr>
              </a:gs>
              <a:gs pos="100000">
                <a:schemeClr val="tx1">
                  <a:lumMod val="95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Teman</a:t>
            </a:r>
          </a:p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Keluarga</a:t>
            </a:r>
          </a:p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Opiniion Leader</a:t>
            </a:r>
          </a:p>
          <a:p>
            <a:pPr lvl="1"/>
            <a:r>
              <a:rPr lang="en-US" sz="2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</a:t>
            </a:r>
            <a:endParaRPr lang="en-US" sz="2200" b="1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Djoko Santoso - Agrbis - Faperta - Unlam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3" grpId="0" build="p" animBg="1"/>
      <p:bldP spid="7" grpId="0" build="p"/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786</TotalTime>
  <Words>1522</Words>
  <Application>Microsoft Office PowerPoint</Application>
  <PresentationFormat>Widescreen</PresentationFormat>
  <Paragraphs>348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Century Gothic</vt:lpstr>
      <vt:lpstr>Wingdings 3</vt:lpstr>
      <vt:lpstr>Ion</vt:lpstr>
      <vt:lpstr>Pokok Bahasan 3 :  Proses Pengambilan Keputusan </vt:lpstr>
      <vt:lpstr>Proses Pegambilan Keputusan Konsumen</vt:lpstr>
      <vt:lpstr>Tahap Proses Pengambilan Keputusan</vt:lpstr>
      <vt:lpstr>Pengakuan Kebutuhan (Need Recognition) :</vt:lpstr>
      <vt:lpstr>Recognition :</vt:lpstr>
      <vt:lpstr>Model CDP</vt:lpstr>
      <vt:lpstr>Pencarian Informasi</vt:lpstr>
      <vt:lpstr>Pencarian Informasi</vt:lpstr>
      <vt:lpstr>Sumber Informasi :</vt:lpstr>
      <vt:lpstr>Prosesing Informasi</vt:lpstr>
      <vt:lpstr>Prosesing Informasi</vt:lpstr>
      <vt:lpstr>Model CDP</vt:lpstr>
      <vt:lpstr>Evaluasi Alternatif Pra Pembelian</vt:lpstr>
      <vt:lpstr>Model CDP</vt:lpstr>
      <vt:lpstr>Pembelian</vt:lpstr>
      <vt:lpstr>Model CDP</vt:lpstr>
      <vt:lpstr>Konsumsi</vt:lpstr>
      <vt:lpstr>PowerPoint Presentation</vt:lpstr>
      <vt:lpstr>Evaluasi Pasca Konsumsi</vt:lpstr>
      <vt:lpstr>PowerPoint Presentation</vt:lpstr>
      <vt:lpstr>Divestasi</vt:lpstr>
      <vt:lpstr>Variabel yang membentuk Proses Keputusan</vt:lpstr>
      <vt:lpstr>PowerPoint Presentation</vt:lpstr>
      <vt:lpstr>Tipe Proses Keputusan </vt:lpstr>
      <vt:lpstr>CDP dengan Keputusan Repetitif</vt:lpstr>
      <vt:lpstr>Tipe CDP</vt:lpstr>
      <vt:lpstr>Tipe CDP</vt:lpstr>
      <vt:lpstr>Tipe CDP</vt:lpstr>
      <vt:lpstr>Tipe CDP</vt:lpstr>
      <vt:lpstr>Faktor-faktor yang mempengaruhi tingkat pemecahan masalah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Djoko Santoso</cp:lastModifiedBy>
  <cp:revision>38</cp:revision>
  <dcterms:created xsi:type="dcterms:W3CDTF">2017-09-05T05:36:21Z</dcterms:created>
  <dcterms:modified xsi:type="dcterms:W3CDTF">2018-07-18T18:06:24Z</dcterms:modified>
</cp:coreProperties>
</file>