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7" r:id="rId2"/>
    <p:sldId id="298" r:id="rId3"/>
    <p:sldId id="299" r:id="rId4"/>
    <p:sldId id="300" r:id="rId5"/>
    <p:sldId id="301" r:id="rId6"/>
    <p:sldId id="302" r:id="rId7"/>
    <p:sldId id="30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15E4C-3D50-4BA0-B2FD-BACED5E6EC1B}" type="datetimeFigureOut">
              <a:rPr lang="en-US" smtClean="0"/>
              <a:pPr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34AD-87C4-4193-8BDE-26F15FE33D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883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15E4C-3D50-4BA0-B2FD-BACED5E6EC1B}" type="datetimeFigureOut">
              <a:rPr lang="en-US" smtClean="0"/>
              <a:pPr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34AD-87C4-4193-8BDE-26F15FE33D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546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15E4C-3D50-4BA0-B2FD-BACED5E6EC1B}" type="datetimeFigureOut">
              <a:rPr lang="en-US" smtClean="0"/>
              <a:pPr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34AD-87C4-4193-8BDE-26F15FE33D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415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15E4C-3D50-4BA0-B2FD-BACED5E6EC1B}" type="datetimeFigureOut">
              <a:rPr lang="en-US" smtClean="0"/>
              <a:pPr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34AD-87C4-4193-8BDE-26F15FE33D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092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15E4C-3D50-4BA0-B2FD-BACED5E6EC1B}" type="datetimeFigureOut">
              <a:rPr lang="en-US" smtClean="0"/>
              <a:pPr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34AD-87C4-4193-8BDE-26F15FE33D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53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15E4C-3D50-4BA0-B2FD-BACED5E6EC1B}" type="datetimeFigureOut">
              <a:rPr lang="en-US" smtClean="0"/>
              <a:pPr/>
              <a:t>12/17/2020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34AD-87C4-4193-8BDE-26F15FE33D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7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15E4C-3D50-4BA0-B2FD-BACED5E6EC1B}" type="datetimeFigureOut">
              <a:rPr lang="en-US" smtClean="0"/>
              <a:pPr/>
              <a:t>12/17/2020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34AD-87C4-4193-8BDE-26F15FE33D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661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15E4C-3D50-4BA0-B2FD-BACED5E6EC1B}" type="datetimeFigureOut">
              <a:rPr lang="en-US" smtClean="0"/>
              <a:pPr/>
              <a:t>12/17/2020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34AD-87C4-4193-8BDE-26F15FE33D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692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15E4C-3D50-4BA0-B2FD-BACED5E6EC1B}" type="datetimeFigureOut">
              <a:rPr lang="en-US" smtClean="0"/>
              <a:pPr/>
              <a:t>12/17/2020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34AD-87C4-4193-8BDE-26F15FE33D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57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15E4C-3D50-4BA0-B2FD-BACED5E6EC1B}" type="datetimeFigureOut">
              <a:rPr lang="en-US" smtClean="0"/>
              <a:pPr/>
              <a:t>12/17/2020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34AD-87C4-4193-8BDE-26F15FE33D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525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15E4C-3D50-4BA0-B2FD-BACED5E6EC1B}" type="datetimeFigureOut">
              <a:rPr lang="en-US" smtClean="0"/>
              <a:pPr/>
              <a:t>12/17/2020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34AD-87C4-4193-8BDE-26F15FE33D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91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15E4C-3D50-4BA0-B2FD-BACED5E6EC1B}" type="datetimeFigureOut">
              <a:rPr lang="en-US" smtClean="0"/>
              <a:pPr/>
              <a:t>12/17/2020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534AD-87C4-4193-8BDE-26F15FE33D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712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11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KONSEP NILAI WAKTU UANG</a:t>
            </a:r>
          </a:p>
        </p:txBody>
      </p:sp>
    </p:spTree>
    <p:extLst>
      <p:ext uri="{BB962C8B-B14F-4D97-AF65-F5344CB8AC3E}">
        <p14:creationId xmlns:p14="http://schemas.microsoft.com/office/powerpoint/2010/main" val="3450699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9841" y="365127"/>
            <a:ext cx="7886700" cy="54927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uang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01807" y="1213767"/>
            <a:ext cx="3868340" cy="431576"/>
          </a:xfrm>
        </p:spPr>
        <p:txBody>
          <a:bodyPr/>
          <a:lstStyle/>
          <a:p>
            <a:pPr algn="ctr"/>
            <a:r>
              <a:rPr lang="en-US" dirty="0"/>
              <a:t>Future value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15910" y="1722616"/>
            <a:ext cx="4382272" cy="4948639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Nilai uang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dimasa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yang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akan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datang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dari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sejumlah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uang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tertentu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yang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dimiliki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sekarang</a:t>
            </a:r>
            <a:endParaRPr lang="en-US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Seseorang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yang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memiliki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uang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(Po)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Rp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1.000,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ditabung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di bank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dengan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bunga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(r)10% per-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tahun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,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berapa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nilai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tabungan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setelah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1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tahun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?</a:t>
            </a:r>
          </a:p>
          <a:p>
            <a:pPr>
              <a:buClr>
                <a:schemeClr val="tx1"/>
              </a:buClr>
              <a:buNone/>
            </a:pPr>
            <a:endParaRPr lang="en-US" b="1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>
              <a:lnSpc>
                <a:spcPct val="55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	FV(</a:t>
            </a:r>
            <a:r>
              <a:rPr lang="en-US" b="1" dirty="0" err="1">
                <a:latin typeface="Aparajita" panose="020B0604020202020204" pitchFamily="34" charset="0"/>
                <a:cs typeface="Aparajita" panose="020B0604020202020204" pitchFamily="34" charset="0"/>
              </a:rPr>
              <a:t>r;t</a:t>
            </a:r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)		= Po ( 1 + r )</a:t>
            </a:r>
            <a:r>
              <a:rPr lang="en-US" b="1" baseline="30000" dirty="0">
                <a:latin typeface="Aparajita" panose="020B0604020202020204" pitchFamily="34" charset="0"/>
                <a:cs typeface="Aparajita" panose="020B0604020202020204" pitchFamily="34" charset="0"/>
              </a:rPr>
              <a:t>t</a:t>
            </a:r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         </a:t>
            </a:r>
          </a:p>
          <a:p>
            <a:pPr>
              <a:lnSpc>
                <a:spcPct val="55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	FV(10%;1) 	= </a:t>
            </a:r>
            <a:r>
              <a:rPr lang="en-US" b="1" dirty="0" err="1">
                <a:latin typeface="Aparajita" panose="020B0604020202020204" pitchFamily="34" charset="0"/>
                <a:cs typeface="Aparajita" panose="020B0604020202020204" pitchFamily="34" charset="0"/>
              </a:rPr>
              <a:t>Rp</a:t>
            </a:r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 1.000 ( 1 + 0,1)</a:t>
            </a:r>
            <a:r>
              <a:rPr lang="en-US" b="1" baseline="30000" dirty="0">
                <a:latin typeface="Aparajita" panose="020B0604020202020204" pitchFamily="34" charset="0"/>
                <a:cs typeface="Aparajita" panose="020B0604020202020204" pitchFamily="34" charset="0"/>
              </a:rPr>
              <a:t>1</a:t>
            </a:r>
          </a:p>
          <a:p>
            <a:pPr>
              <a:lnSpc>
                <a:spcPct val="55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	FV(10%;1) 	= </a:t>
            </a:r>
            <a:r>
              <a:rPr lang="en-US" b="1" dirty="0" err="1">
                <a:latin typeface="Aparajita" panose="020B0604020202020204" pitchFamily="34" charset="0"/>
                <a:cs typeface="Aparajita" panose="020B0604020202020204" pitchFamily="34" charset="0"/>
              </a:rPr>
              <a:t>Rp</a:t>
            </a:r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 1.100</a:t>
            </a:r>
          </a:p>
          <a:p>
            <a:pPr>
              <a:lnSpc>
                <a:spcPct val="55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	</a:t>
            </a:r>
          </a:p>
          <a:p>
            <a:pPr>
              <a:buClr>
                <a:schemeClr val="tx1"/>
              </a:buClr>
              <a:buNone/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	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Apabila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ditabung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selama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2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tahun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dengan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asumsi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bunga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tidak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diambil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,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maka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nilai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tabungan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pada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akhir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tahun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ke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dua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adalah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:</a:t>
            </a:r>
          </a:p>
          <a:p>
            <a:pPr>
              <a:lnSpc>
                <a:spcPct val="55000"/>
              </a:lnSpc>
              <a:buFontTx/>
              <a:buNone/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				             </a:t>
            </a:r>
          </a:p>
          <a:p>
            <a:pPr>
              <a:lnSpc>
                <a:spcPct val="55000"/>
              </a:lnSpc>
              <a:buFontTx/>
              <a:buNone/>
            </a:pPr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	FV(10%;2) = </a:t>
            </a:r>
            <a:r>
              <a:rPr lang="en-US" b="1" dirty="0" err="1">
                <a:latin typeface="Aparajita" panose="020B0604020202020204" pitchFamily="34" charset="0"/>
                <a:cs typeface="Aparajita" panose="020B0604020202020204" pitchFamily="34" charset="0"/>
              </a:rPr>
              <a:t>Rp</a:t>
            </a:r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 1.000 ( 1 + 0,1 )</a:t>
            </a:r>
            <a:r>
              <a:rPr lang="en-US" b="1" baseline="30000" dirty="0">
                <a:latin typeface="Aparajita" panose="020B0604020202020204" pitchFamily="34" charset="0"/>
                <a:cs typeface="Aparajita" panose="020B0604020202020204" pitchFamily="34" charset="0"/>
              </a:rPr>
              <a:t>2</a:t>
            </a:r>
          </a:p>
          <a:p>
            <a:pPr>
              <a:lnSpc>
                <a:spcPct val="55000"/>
              </a:lnSpc>
              <a:buFontTx/>
              <a:buNone/>
            </a:pPr>
            <a:endParaRPr lang="en-US" b="1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>
              <a:lnSpc>
                <a:spcPct val="55000"/>
              </a:lnSpc>
              <a:buFontTx/>
              <a:buNone/>
            </a:pPr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	FV(10%;2) = </a:t>
            </a:r>
            <a:r>
              <a:rPr lang="en-US" b="1" dirty="0" err="1">
                <a:latin typeface="Aparajita" panose="020B0604020202020204" pitchFamily="34" charset="0"/>
                <a:cs typeface="Aparajita" panose="020B0604020202020204" pitchFamily="34" charset="0"/>
              </a:rPr>
              <a:t>Rp</a:t>
            </a:r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 1.210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93545" y="1213766"/>
            <a:ext cx="3887391" cy="444455"/>
          </a:xfrm>
        </p:spPr>
        <p:txBody>
          <a:bodyPr/>
          <a:lstStyle/>
          <a:p>
            <a:pPr algn="ctr"/>
            <a:r>
              <a:rPr lang="en-US" dirty="0"/>
              <a:t>Present value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29150" y="1645343"/>
            <a:ext cx="4373182" cy="5025912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nilai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sekarang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sejumlah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uang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yang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akan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diterima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pada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yang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akan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datang</a:t>
            </a:r>
            <a:endParaRPr lang="en-US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Anda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dijanjikan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uang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pada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5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tahun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yang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akan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datang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(FV)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sebesar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Rp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1.610,5,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jika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suku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bunga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(r)10% per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tahun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,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maka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nilai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sekarangnya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adalah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: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>
              <a:lnSpc>
                <a:spcPct val="55000"/>
              </a:lnSpc>
              <a:buFontTx/>
              <a:buNone/>
            </a:pP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   	</a:t>
            </a:r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	    FV (</a:t>
            </a:r>
            <a:r>
              <a:rPr lang="en-US" b="1" dirty="0" err="1">
                <a:latin typeface="Aparajita" panose="020B0604020202020204" pitchFamily="34" charset="0"/>
                <a:cs typeface="Aparajita" panose="020B0604020202020204" pitchFamily="34" charset="0"/>
              </a:rPr>
              <a:t>r;t</a:t>
            </a:r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)</a:t>
            </a:r>
          </a:p>
          <a:p>
            <a:pPr>
              <a:lnSpc>
                <a:spcPct val="55000"/>
              </a:lnSpc>
              <a:buFontTx/>
              <a:buNone/>
            </a:pPr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	PV = ---------------</a:t>
            </a:r>
          </a:p>
          <a:p>
            <a:pPr>
              <a:lnSpc>
                <a:spcPct val="55000"/>
              </a:lnSpc>
              <a:buFontTx/>
              <a:buNone/>
            </a:pPr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		   ( 1 + r )</a:t>
            </a:r>
            <a:r>
              <a:rPr lang="en-US" b="1" baseline="30000" dirty="0">
                <a:latin typeface="Aparajita" panose="020B0604020202020204" pitchFamily="34" charset="0"/>
                <a:cs typeface="Aparajita" panose="020B0604020202020204" pitchFamily="34" charset="0"/>
              </a:rPr>
              <a:t>t </a:t>
            </a:r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</a:p>
          <a:p>
            <a:pPr>
              <a:lnSpc>
                <a:spcPct val="45000"/>
              </a:lnSpc>
              <a:buFontTx/>
              <a:buNone/>
            </a:pPr>
            <a:endParaRPr lang="en-US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>
              <a:lnSpc>
                <a:spcPct val="50000"/>
              </a:lnSpc>
              <a:buFontTx/>
              <a:buNone/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               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Rp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1.610,5</a:t>
            </a:r>
          </a:p>
          <a:p>
            <a:pPr>
              <a:lnSpc>
                <a:spcPct val="50000"/>
              </a:lnSpc>
              <a:buFontTx/>
              <a:buNone/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   PV = -------------------</a:t>
            </a:r>
          </a:p>
          <a:p>
            <a:pPr>
              <a:lnSpc>
                <a:spcPct val="50000"/>
              </a:lnSpc>
              <a:buFontTx/>
              <a:buNone/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		    ( 1 + 0,1)</a:t>
            </a:r>
            <a:r>
              <a:rPr lang="en-US" baseline="30000" dirty="0">
                <a:latin typeface="Aparajita" panose="020B0604020202020204" pitchFamily="34" charset="0"/>
                <a:cs typeface="Aparajita" panose="020B0604020202020204" pitchFamily="34" charset="0"/>
              </a:rPr>
              <a:t>5</a:t>
            </a:r>
          </a:p>
          <a:p>
            <a:pPr>
              <a:lnSpc>
                <a:spcPct val="50000"/>
              </a:lnSpc>
              <a:buFontTx/>
              <a:buNone/>
            </a:pPr>
            <a:endParaRPr lang="en-US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>
              <a:lnSpc>
                <a:spcPct val="50000"/>
              </a:lnSpc>
              <a:buFontTx/>
              <a:buNone/>
            </a:pPr>
            <a:endParaRPr lang="en-US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>
              <a:lnSpc>
                <a:spcPct val="50000"/>
              </a:lnSpc>
              <a:buFontTx/>
              <a:buNone/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   PV =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Rp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1.000,-	</a:t>
            </a:r>
          </a:p>
          <a:p>
            <a:endParaRPr lang="en-US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1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87911"/>
          </a:xfrm>
        </p:spPr>
        <p:txBody>
          <a:bodyPr>
            <a:normAutofit fontScale="90000"/>
          </a:bodyPr>
          <a:lstStyle/>
          <a:p>
            <a:r>
              <a:rPr lang="en-US" dirty="0"/>
              <a:t>FUTURE VALUE OF ANNUITY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18" y="1339402"/>
            <a:ext cx="8255358" cy="5409127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Adalah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serangkaian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pembayaran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yang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jumlahnya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tetap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selama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beberapa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periode</a:t>
            </a:r>
            <a:endParaRPr lang="en-US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FVOA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terbagi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menjadi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dua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,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yakni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:</a:t>
            </a:r>
          </a:p>
          <a:p>
            <a:pPr lvl="1"/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Ordinary annuity :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Jika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pembayaran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dilakukan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pada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setiap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akhir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periode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</a:p>
          <a:p>
            <a:pPr lvl="1"/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Annuity due :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jika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pembayaran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dilakukan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pada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awal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periode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disebut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i="1" dirty="0">
                <a:latin typeface="Aparajita" panose="020B0604020202020204" pitchFamily="34" charset="0"/>
                <a:cs typeface="Aparajita" panose="020B0604020202020204" pitchFamily="34" charset="0"/>
              </a:rPr>
              <a:t>annuity due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b="1" dirty="0">
                <a:latin typeface="Aparajita" panose="020B0604020202020204" pitchFamily="34" charset="0"/>
                <a:cs typeface="Aparajita" panose="020B0604020202020204" pitchFamily="34" charset="0"/>
              </a:rPr>
              <a:t>FUTURE VALUE ORDINARY ANNUITY:</a:t>
            </a:r>
          </a:p>
          <a:p>
            <a:pPr>
              <a:buFontTx/>
              <a:buNone/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	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jika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anda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merencanakan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untuk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menabung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sebesar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Rp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1.000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setiap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akhir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tahun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selama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3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tahun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dengan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bunga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10% per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tahun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.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Berapa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nilai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tabungan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pada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akhir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tahun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ke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3 ?</a:t>
            </a:r>
          </a:p>
          <a:p>
            <a:pPr>
              <a:buFontTx/>
              <a:buNone/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	                         	 	              	</a:t>
            </a:r>
          </a:p>
          <a:p>
            <a:pPr>
              <a:lnSpc>
                <a:spcPct val="55000"/>
              </a:lnSpc>
              <a:buFontTx/>
              <a:buNone/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	FVA (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r;n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) = a (1+r)</a:t>
            </a:r>
            <a:r>
              <a:rPr lang="en-US" baseline="30000" dirty="0">
                <a:latin typeface="Aparajita" panose="020B0604020202020204" pitchFamily="34" charset="0"/>
                <a:cs typeface="Aparajita" panose="020B0604020202020204" pitchFamily="34" charset="0"/>
              </a:rPr>
              <a:t>n-1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+ a (1+r)</a:t>
            </a:r>
            <a:r>
              <a:rPr lang="en-US" baseline="30000" dirty="0">
                <a:latin typeface="Aparajita" panose="020B0604020202020204" pitchFamily="34" charset="0"/>
                <a:cs typeface="Aparajita" panose="020B0604020202020204" pitchFamily="34" charset="0"/>
              </a:rPr>
              <a:t>n-2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+ a (1+r)</a:t>
            </a:r>
            <a:r>
              <a:rPr lang="en-US" baseline="30000" dirty="0">
                <a:latin typeface="Aparajita" panose="020B0604020202020204" pitchFamily="34" charset="0"/>
                <a:cs typeface="Aparajita" panose="020B0604020202020204" pitchFamily="34" charset="0"/>
              </a:rPr>
              <a:t>n-3</a:t>
            </a:r>
            <a:endParaRPr lang="en-US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>
              <a:lnSpc>
                <a:spcPct val="55000"/>
              </a:lnSpc>
              <a:buFontTx/>
              <a:buNone/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	FVA (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r;n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)= a {(1+r)</a:t>
            </a:r>
            <a:r>
              <a:rPr lang="en-US" baseline="30000" dirty="0">
                <a:latin typeface="Aparajita" panose="020B0604020202020204" pitchFamily="34" charset="0"/>
                <a:cs typeface="Aparajita" panose="020B0604020202020204" pitchFamily="34" charset="0"/>
              </a:rPr>
              <a:t>n-1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+ (1+r)</a:t>
            </a:r>
            <a:r>
              <a:rPr lang="en-US" baseline="30000" dirty="0">
                <a:latin typeface="Aparajita" panose="020B0604020202020204" pitchFamily="34" charset="0"/>
                <a:cs typeface="Aparajita" panose="020B0604020202020204" pitchFamily="34" charset="0"/>
              </a:rPr>
              <a:t>n-2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+ (1+r)</a:t>
            </a:r>
            <a:r>
              <a:rPr lang="en-US" baseline="30000" dirty="0">
                <a:latin typeface="Aparajita" panose="020B0604020202020204" pitchFamily="34" charset="0"/>
                <a:cs typeface="Aparajita" panose="020B0604020202020204" pitchFamily="34" charset="0"/>
              </a:rPr>
              <a:t>n-3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}</a:t>
            </a:r>
          </a:p>
          <a:p>
            <a:pPr>
              <a:lnSpc>
                <a:spcPct val="55000"/>
              </a:lnSpc>
              <a:buFontTx/>
              <a:buNone/>
            </a:pPr>
            <a:endParaRPr lang="en-US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>
              <a:lnSpc>
                <a:spcPct val="55000"/>
              </a:lnSpc>
              <a:buFontTx/>
              <a:buNone/>
            </a:pP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Berdasarkan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contoh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,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maka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nilai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tabungan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pada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akhir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t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ahun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ke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3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adalah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:</a:t>
            </a:r>
          </a:p>
          <a:p>
            <a:pPr>
              <a:lnSpc>
                <a:spcPct val="55000"/>
              </a:lnSpc>
              <a:buFontTx/>
              <a:buNone/>
            </a:pPr>
            <a:endParaRPr lang="en-US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>
              <a:lnSpc>
                <a:spcPct val="35000"/>
              </a:lnSpc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FVA(10%;3) =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Rp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1.000 {(1+0,1)</a:t>
            </a:r>
            <a:r>
              <a:rPr lang="en-US" baseline="30000" dirty="0">
                <a:latin typeface="Aparajita" panose="020B0604020202020204" pitchFamily="34" charset="0"/>
                <a:cs typeface="Aparajita" panose="020B0604020202020204" pitchFamily="34" charset="0"/>
              </a:rPr>
              <a:t>3-1 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+ (1+0,1)</a:t>
            </a:r>
            <a:r>
              <a:rPr lang="en-US" baseline="30000" dirty="0">
                <a:latin typeface="Aparajita" panose="020B0604020202020204" pitchFamily="34" charset="0"/>
                <a:cs typeface="Aparajita" panose="020B0604020202020204" pitchFamily="34" charset="0"/>
              </a:rPr>
              <a:t>3-2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+ (1+0,1)</a:t>
            </a:r>
            <a:r>
              <a:rPr lang="en-US" baseline="30000" dirty="0">
                <a:latin typeface="Aparajita" panose="020B0604020202020204" pitchFamily="34" charset="0"/>
                <a:cs typeface="Aparajita" panose="020B0604020202020204" pitchFamily="34" charset="0"/>
              </a:rPr>
              <a:t>3-3 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}</a:t>
            </a:r>
          </a:p>
          <a:p>
            <a:pPr>
              <a:lnSpc>
                <a:spcPct val="35000"/>
              </a:lnSpc>
            </a:pPr>
            <a:endParaRPr lang="en-US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>
              <a:lnSpc>
                <a:spcPct val="35000"/>
              </a:lnSpc>
              <a:buFontTx/>
              <a:buNone/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  FVA(10%;3) =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Rp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1.000 { 3,3100)</a:t>
            </a:r>
          </a:p>
          <a:p>
            <a:pPr>
              <a:lnSpc>
                <a:spcPct val="35000"/>
              </a:lnSpc>
            </a:pPr>
            <a:endParaRPr lang="en-US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>
              <a:lnSpc>
                <a:spcPct val="35000"/>
              </a:lnSpc>
              <a:buFontTx/>
              <a:buNone/>
            </a:pP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                         = </a:t>
            </a:r>
            <a:r>
              <a:rPr lang="en-US" dirty="0" err="1">
                <a:latin typeface="Aparajita" panose="020B0604020202020204" pitchFamily="34" charset="0"/>
                <a:cs typeface="Aparajita" panose="020B0604020202020204" pitchFamily="34" charset="0"/>
              </a:rPr>
              <a:t>Rp</a:t>
            </a:r>
            <a:r>
              <a:rPr lang="en-US" dirty="0">
                <a:latin typeface="Aparajita" panose="020B0604020202020204" pitchFamily="34" charset="0"/>
                <a:cs typeface="Aparajita" panose="020B0604020202020204" pitchFamily="34" charset="0"/>
              </a:rPr>
              <a:t> 3.310</a:t>
            </a:r>
          </a:p>
          <a:p>
            <a:pPr>
              <a:lnSpc>
                <a:spcPct val="55000"/>
              </a:lnSpc>
              <a:buFontTx/>
              <a:buNone/>
            </a:pPr>
            <a:endParaRPr lang="en-US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529589" y="4159876"/>
                <a:ext cx="2202287" cy="985719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b="1" dirty="0" err="1"/>
                  <a:t>Rumuscepat</a:t>
                </a:r>
                <a:r>
                  <a:rPr lang="en-US" b="1" dirty="0"/>
                  <a:t> !!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p>
                              </m:sSup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US" b="1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9589" y="4159876"/>
                <a:ext cx="2202287" cy="985719"/>
              </a:xfrm>
              <a:prstGeom prst="rect">
                <a:avLst/>
              </a:prstGeom>
              <a:blipFill rotWithShape="0">
                <a:blip r:embed="rId2"/>
                <a:stretch>
                  <a:fillRect l="-2216" t="-30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1550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314" y="669700"/>
            <a:ext cx="6081244" cy="415498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b="1" dirty="0">
                <a:latin typeface="Aparajita" panose="020B0604020202020204" pitchFamily="34" charset="0"/>
                <a:cs typeface="Aparajita" panose="020B0604020202020204" pitchFamily="34" charset="0"/>
              </a:rPr>
              <a:t>FUTURE VALUE ANNUITY DUE</a:t>
            </a:r>
          </a:p>
          <a:p>
            <a:r>
              <a:rPr lang="en-US" sz="2400" dirty="0" err="1">
                <a:latin typeface="Aparajita" panose="020B0604020202020204" pitchFamily="34" charset="0"/>
                <a:cs typeface="Aparajita" panose="020B0604020202020204" pitchFamily="34" charset="0"/>
              </a:rPr>
              <a:t>Apabila</a:t>
            </a: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sz="2400" dirty="0" err="1">
                <a:latin typeface="Aparajita" panose="020B0604020202020204" pitchFamily="34" charset="0"/>
                <a:cs typeface="Aparajita" panose="020B0604020202020204" pitchFamily="34" charset="0"/>
              </a:rPr>
              <a:t>pembayaran</a:t>
            </a: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sz="2400" dirty="0" err="1">
                <a:latin typeface="Aparajita" panose="020B0604020202020204" pitchFamily="34" charset="0"/>
                <a:cs typeface="Aparajita" panose="020B0604020202020204" pitchFamily="34" charset="0"/>
              </a:rPr>
              <a:t>dilakukan</a:t>
            </a: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sz="2400" dirty="0" err="1">
                <a:latin typeface="Aparajita" panose="020B0604020202020204" pitchFamily="34" charset="0"/>
                <a:cs typeface="Aparajita" panose="020B0604020202020204" pitchFamily="34" charset="0"/>
              </a:rPr>
              <a:t>pada</a:t>
            </a: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sz="2400" dirty="0" err="1">
                <a:latin typeface="Aparajita" panose="020B0604020202020204" pitchFamily="34" charset="0"/>
                <a:cs typeface="Aparajita" panose="020B0604020202020204" pitchFamily="34" charset="0"/>
              </a:rPr>
              <a:t>awal</a:t>
            </a: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sz="2400" dirty="0" err="1">
                <a:latin typeface="Aparajita" panose="020B0604020202020204" pitchFamily="34" charset="0"/>
                <a:cs typeface="Aparajita" panose="020B0604020202020204" pitchFamily="34" charset="0"/>
              </a:rPr>
              <a:t>periode</a:t>
            </a: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, </a:t>
            </a:r>
            <a:r>
              <a:rPr lang="en-US" sz="2400" dirty="0" err="1">
                <a:latin typeface="Aparajita" panose="020B0604020202020204" pitchFamily="34" charset="0"/>
                <a:cs typeface="Aparajita" panose="020B0604020202020204" pitchFamily="34" charset="0"/>
              </a:rPr>
              <a:t>maka</a:t>
            </a: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sz="2400" dirty="0" err="1">
                <a:latin typeface="Aparajita" panose="020B0604020202020204" pitchFamily="34" charset="0"/>
                <a:cs typeface="Aparajita" panose="020B0604020202020204" pitchFamily="34" charset="0"/>
              </a:rPr>
              <a:t>besar</a:t>
            </a: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sz="2400" i="1" dirty="0">
                <a:latin typeface="Aparajita" panose="020B0604020202020204" pitchFamily="34" charset="0"/>
                <a:cs typeface="Aparajita" panose="020B0604020202020204" pitchFamily="34" charset="0"/>
              </a:rPr>
              <a:t>future value annuity </a:t>
            </a:r>
            <a:r>
              <a:rPr lang="en-US" sz="2400" i="1" dirty="0" err="1">
                <a:latin typeface="Aparajita" panose="020B0604020202020204" pitchFamily="34" charset="0"/>
                <a:cs typeface="Aparajita" panose="020B0604020202020204" pitchFamily="34" charset="0"/>
              </a:rPr>
              <a:t>adalah</a:t>
            </a:r>
            <a:r>
              <a:rPr lang="en-US" sz="2400" i="1" dirty="0">
                <a:latin typeface="Aparajita" panose="020B0604020202020204" pitchFamily="34" charset="0"/>
                <a:cs typeface="Aparajita" panose="020B0604020202020204" pitchFamily="34" charset="0"/>
              </a:rPr>
              <a:t>:</a:t>
            </a:r>
            <a:endParaRPr lang="en-US" sz="2400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>
              <a:buNone/>
            </a:pP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	</a:t>
            </a:r>
            <a:r>
              <a:rPr lang="en-US" sz="2200" dirty="0">
                <a:latin typeface="Aparajita" panose="020B0604020202020204" pitchFamily="34" charset="0"/>
                <a:cs typeface="Aparajita" panose="020B0604020202020204" pitchFamily="34" charset="0"/>
              </a:rPr>
              <a:t>FVA (</a:t>
            </a:r>
            <a:r>
              <a:rPr lang="en-US" sz="2200" dirty="0" err="1">
                <a:latin typeface="Aparajita" panose="020B0604020202020204" pitchFamily="34" charset="0"/>
                <a:cs typeface="Aparajita" panose="020B0604020202020204" pitchFamily="34" charset="0"/>
              </a:rPr>
              <a:t>r;n</a:t>
            </a:r>
            <a:r>
              <a:rPr lang="en-US" sz="2200" dirty="0">
                <a:latin typeface="Aparajita" panose="020B0604020202020204" pitchFamily="34" charset="0"/>
                <a:cs typeface="Aparajita" panose="020B0604020202020204" pitchFamily="34" charset="0"/>
              </a:rPr>
              <a:t>) 	= </a:t>
            </a:r>
            <a:r>
              <a:rPr lang="en-US" sz="2200" dirty="0" err="1">
                <a:latin typeface="Aparajita" panose="020B0604020202020204" pitchFamily="34" charset="0"/>
                <a:cs typeface="Aparajita" panose="020B0604020202020204" pitchFamily="34" charset="0"/>
              </a:rPr>
              <a:t>Rp</a:t>
            </a:r>
            <a:r>
              <a:rPr lang="en-US" sz="2200" dirty="0">
                <a:latin typeface="Aparajita" panose="020B0604020202020204" pitchFamily="34" charset="0"/>
                <a:cs typeface="Aparajita" panose="020B0604020202020204" pitchFamily="34" charset="0"/>
              </a:rPr>
              <a:t> 1.000 { (1+0,1)</a:t>
            </a:r>
            <a:r>
              <a:rPr lang="en-US" sz="2200" baseline="30000" dirty="0">
                <a:latin typeface="Aparajita" panose="020B0604020202020204" pitchFamily="34" charset="0"/>
                <a:cs typeface="Aparajita" panose="020B0604020202020204" pitchFamily="34" charset="0"/>
              </a:rPr>
              <a:t>3</a:t>
            </a:r>
            <a:r>
              <a:rPr lang="en-US" sz="2200" dirty="0">
                <a:latin typeface="Aparajita" panose="020B0604020202020204" pitchFamily="34" charset="0"/>
                <a:cs typeface="Aparajita" panose="020B0604020202020204" pitchFamily="34" charset="0"/>
              </a:rPr>
              <a:t>  + (1+0,1)</a:t>
            </a:r>
            <a:r>
              <a:rPr lang="en-US" sz="2200" baseline="30000" dirty="0">
                <a:latin typeface="Aparajita" panose="020B0604020202020204" pitchFamily="34" charset="0"/>
                <a:cs typeface="Aparajita" panose="020B0604020202020204" pitchFamily="34" charset="0"/>
              </a:rPr>
              <a:t>2</a:t>
            </a:r>
            <a:r>
              <a:rPr lang="en-US" sz="2200" dirty="0">
                <a:latin typeface="Aparajita" panose="020B0604020202020204" pitchFamily="34" charset="0"/>
                <a:cs typeface="Aparajita" panose="020B0604020202020204" pitchFamily="34" charset="0"/>
              </a:rPr>
              <a:t>  + (1+0,1)</a:t>
            </a:r>
            <a:r>
              <a:rPr lang="en-US" sz="2200" baseline="30000" dirty="0">
                <a:latin typeface="Aparajita" panose="020B0604020202020204" pitchFamily="34" charset="0"/>
                <a:cs typeface="Aparajita" panose="020B0604020202020204" pitchFamily="34" charset="0"/>
              </a:rPr>
              <a:t>1</a:t>
            </a:r>
            <a:r>
              <a:rPr lang="en-US" sz="2200" dirty="0">
                <a:latin typeface="Aparajita" panose="020B0604020202020204" pitchFamily="34" charset="0"/>
                <a:cs typeface="Aparajita" panose="020B0604020202020204" pitchFamily="34" charset="0"/>
              </a:rPr>
              <a:t>}</a:t>
            </a:r>
            <a:endParaRPr lang="en-US" sz="2200" i="1" dirty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>
              <a:buNone/>
            </a:pPr>
            <a:r>
              <a:rPr lang="en-US" sz="2200" i="1" dirty="0">
                <a:latin typeface="Aparajita" panose="020B0604020202020204" pitchFamily="34" charset="0"/>
                <a:cs typeface="Aparajita" panose="020B0604020202020204" pitchFamily="34" charset="0"/>
              </a:rPr>
              <a:t>			= </a:t>
            </a:r>
            <a:r>
              <a:rPr lang="en-US" sz="2200" dirty="0" err="1">
                <a:latin typeface="Aparajita" panose="020B0604020202020204" pitchFamily="34" charset="0"/>
                <a:cs typeface="Aparajita" panose="020B0604020202020204" pitchFamily="34" charset="0"/>
              </a:rPr>
              <a:t>Rp</a:t>
            </a:r>
            <a:r>
              <a:rPr lang="en-US" sz="2200" dirty="0">
                <a:latin typeface="Aparajita" panose="020B0604020202020204" pitchFamily="34" charset="0"/>
                <a:cs typeface="Aparajita" panose="020B0604020202020204" pitchFamily="34" charset="0"/>
              </a:rPr>
              <a:t> 1000 { 3,641 }</a:t>
            </a:r>
            <a:r>
              <a:rPr lang="en-US" sz="2200" i="1" dirty="0">
                <a:latin typeface="Aparajita" panose="020B0604020202020204" pitchFamily="34" charset="0"/>
                <a:cs typeface="Aparajita" panose="020B0604020202020204" pitchFamily="34" charset="0"/>
              </a:rPr>
              <a:t>	</a:t>
            </a:r>
          </a:p>
          <a:p>
            <a:pPr>
              <a:buNone/>
            </a:pPr>
            <a:r>
              <a:rPr lang="en-US" sz="2200" i="1" dirty="0">
                <a:latin typeface="Aparajita" panose="020B0604020202020204" pitchFamily="34" charset="0"/>
                <a:cs typeface="Aparajita" panose="020B0604020202020204" pitchFamily="34" charset="0"/>
              </a:rPr>
              <a:t>		   	= </a:t>
            </a:r>
            <a:r>
              <a:rPr lang="en-US" sz="2200" dirty="0" err="1">
                <a:latin typeface="Aparajita" panose="020B0604020202020204" pitchFamily="34" charset="0"/>
                <a:cs typeface="Aparajita" panose="020B0604020202020204" pitchFamily="34" charset="0"/>
              </a:rPr>
              <a:t>Rp</a:t>
            </a:r>
            <a:r>
              <a:rPr lang="en-US" sz="2200" dirty="0">
                <a:latin typeface="Aparajita" panose="020B0604020202020204" pitchFamily="34" charset="0"/>
                <a:cs typeface="Aparajita" panose="020B0604020202020204" pitchFamily="34" charset="0"/>
              </a:rPr>
              <a:t> 3.641</a:t>
            </a:r>
            <a:r>
              <a:rPr lang="en-US" sz="2200" i="1" dirty="0">
                <a:latin typeface="Aparajita" panose="020B0604020202020204" pitchFamily="34" charset="0"/>
                <a:cs typeface="Aparajita" panose="020B0604020202020204" pitchFamily="34" charset="0"/>
              </a:rPr>
              <a:t>	</a:t>
            </a:r>
          </a:p>
          <a:p>
            <a:pPr>
              <a:buNone/>
            </a:pPr>
            <a:r>
              <a:rPr lang="en-US" sz="2400" dirty="0" err="1">
                <a:latin typeface="Aparajita" panose="020B0604020202020204" pitchFamily="34" charset="0"/>
                <a:cs typeface="Aparajita" panose="020B0604020202020204" pitchFamily="34" charset="0"/>
              </a:rPr>
              <a:t>atau</a:t>
            </a: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sz="2400" dirty="0" err="1">
                <a:latin typeface="Aparajita" panose="020B0604020202020204" pitchFamily="34" charset="0"/>
                <a:cs typeface="Aparajita" panose="020B0604020202020204" pitchFamily="34" charset="0"/>
              </a:rPr>
              <a:t>bisa</a:t>
            </a: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sz="2400" dirty="0" err="1">
                <a:latin typeface="Aparajita" panose="020B0604020202020204" pitchFamily="34" charset="0"/>
                <a:cs typeface="Aparajita" panose="020B0604020202020204" pitchFamily="34" charset="0"/>
              </a:rPr>
              <a:t>juga</a:t>
            </a: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sz="2400" dirty="0" err="1">
                <a:latin typeface="Aparajita" panose="020B0604020202020204" pitchFamily="34" charset="0"/>
                <a:cs typeface="Aparajita" panose="020B0604020202020204" pitchFamily="34" charset="0"/>
              </a:rPr>
              <a:t>dihitung</a:t>
            </a: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sz="2400" dirty="0" err="1">
                <a:latin typeface="Aparajita" panose="020B0604020202020204" pitchFamily="34" charset="0"/>
                <a:cs typeface="Aparajita" panose="020B0604020202020204" pitchFamily="34" charset="0"/>
              </a:rPr>
              <a:t>dengan</a:t>
            </a: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n-US" sz="2400" dirty="0" err="1">
                <a:latin typeface="Aparajita" panose="020B0604020202020204" pitchFamily="34" charset="0"/>
                <a:cs typeface="Aparajita" panose="020B0604020202020204" pitchFamily="34" charset="0"/>
              </a:rPr>
              <a:t>cara</a:t>
            </a: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 :</a:t>
            </a:r>
          </a:p>
          <a:p>
            <a:pPr>
              <a:buFontTx/>
              <a:buNone/>
            </a:pPr>
            <a:r>
              <a:rPr lang="en-US" sz="2400" i="1" dirty="0">
                <a:latin typeface="Aparajita" panose="020B0604020202020204" pitchFamily="34" charset="0"/>
                <a:cs typeface="Aparajita" panose="020B0604020202020204" pitchFamily="34" charset="0"/>
              </a:rPr>
              <a:t>Future value sum of annuity due </a:t>
            </a: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= (1+r) </a:t>
            </a:r>
            <a:r>
              <a:rPr lang="en-US" sz="2400" i="1" dirty="0">
                <a:latin typeface="Aparajita" panose="020B0604020202020204" pitchFamily="34" charset="0"/>
                <a:cs typeface="Aparajita" panose="020B0604020202020204" pitchFamily="34" charset="0"/>
              </a:rPr>
              <a:t>Future value sum of OA</a:t>
            </a:r>
          </a:p>
          <a:p>
            <a:pPr>
              <a:buFontTx/>
              <a:buNone/>
            </a:pP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	= (1+0,1) </a:t>
            </a:r>
            <a:r>
              <a:rPr lang="en-US" sz="2400" dirty="0" err="1">
                <a:latin typeface="Aparajita" panose="020B0604020202020204" pitchFamily="34" charset="0"/>
                <a:cs typeface="Aparajita" panose="020B0604020202020204" pitchFamily="34" charset="0"/>
              </a:rPr>
              <a:t>Rp</a:t>
            </a: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 3.310</a:t>
            </a:r>
          </a:p>
          <a:p>
            <a:pPr>
              <a:buFontTx/>
              <a:buNone/>
            </a:pP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	= </a:t>
            </a:r>
            <a:r>
              <a:rPr lang="en-US" sz="2400" dirty="0" err="1">
                <a:latin typeface="Aparajita" panose="020B0604020202020204" pitchFamily="34" charset="0"/>
                <a:cs typeface="Aparajita" panose="020B0604020202020204" pitchFamily="34" charset="0"/>
              </a:rPr>
              <a:t>Rp</a:t>
            </a:r>
            <a:r>
              <a:rPr lang="en-US" sz="2400" dirty="0">
                <a:latin typeface="Aparajita" panose="020B0604020202020204" pitchFamily="34" charset="0"/>
                <a:cs typeface="Aparajita" panose="020B0604020202020204" pitchFamily="34" charset="0"/>
              </a:rPr>
              <a:t> 3.641</a:t>
            </a:r>
          </a:p>
          <a:p>
            <a:endParaRPr lang="en-US" sz="2400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684135" y="669700"/>
                <a:ext cx="2202287" cy="784125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b="1" dirty="0" err="1"/>
                  <a:t>Rumuscepat</a:t>
                </a:r>
                <a:r>
                  <a:rPr lang="en-US" b="1" dirty="0"/>
                  <a:t> !!</a:t>
                </a:r>
              </a:p>
              <a:p>
                <a:r>
                  <a:rPr lang="en-US" b="1" dirty="0"/>
                  <a:t>(1+r)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𝒓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p>
                        </m:s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den>
                    </m:f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4135" y="669700"/>
                <a:ext cx="2202287" cy="784125"/>
              </a:xfrm>
              <a:prstGeom prst="rect">
                <a:avLst/>
              </a:prstGeom>
              <a:blipFill rotWithShape="0">
                <a:blip r:embed="rId2"/>
                <a:stretch>
                  <a:fillRect l="-2210" t="-4688" b="-5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7814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45314" y="1171977"/>
                <a:ext cx="6583520" cy="4090586"/>
              </a:xfrm>
            </p:spPr>
            <p:txBody>
              <a:bodyPr>
                <a:normAutofit fontScale="62500" lnSpcReduction="20000"/>
              </a:bodyPr>
              <a:lstStyle/>
              <a:p>
                <a:r>
                  <a:rPr lang="en-US" sz="4400" dirty="0">
                    <a:latin typeface="Aparajita" panose="020B0604020202020204" pitchFamily="34" charset="0"/>
                    <a:cs typeface="Aparajita" panose="020B0604020202020204" pitchFamily="34" charset="0"/>
                  </a:rPr>
                  <a:t>PVOA </a:t>
                </a:r>
                <a:r>
                  <a:rPr lang="en-US" sz="4400" dirty="0" err="1">
                    <a:latin typeface="Aparajita" panose="020B0604020202020204" pitchFamily="34" charset="0"/>
                    <a:cs typeface="Aparajita" panose="020B0604020202020204" pitchFamily="34" charset="0"/>
                  </a:rPr>
                  <a:t>terbagimenjadi</a:t>
                </a:r>
                <a:r>
                  <a:rPr lang="en-US" sz="4400" dirty="0">
                    <a:latin typeface="Aparajita" panose="020B0604020202020204" pitchFamily="34" charset="0"/>
                    <a:cs typeface="Aparajita" panose="020B0604020202020204" pitchFamily="34" charset="0"/>
                  </a:rPr>
                  <a:t> 2, </a:t>
                </a:r>
                <a:r>
                  <a:rPr lang="en-US" sz="4400" dirty="0" err="1">
                    <a:latin typeface="Aparajita" panose="020B0604020202020204" pitchFamily="34" charset="0"/>
                    <a:cs typeface="Aparajita" panose="020B0604020202020204" pitchFamily="34" charset="0"/>
                  </a:rPr>
                  <a:t>yakni</a:t>
                </a:r>
                <a:r>
                  <a:rPr lang="en-US" sz="4400" dirty="0">
                    <a:latin typeface="Aparajita" panose="020B0604020202020204" pitchFamily="34" charset="0"/>
                    <a:cs typeface="Aparajita" panose="020B0604020202020204" pitchFamily="34" charset="0"/>
                  </a:rPr>
                  <a:t>:</a:t>
                </a:r>
              </a:p>
              <a:p>
                <a:pPr lvl="1"/>
                <a:r>
                  <a:rPr lang="en-US" sz="3300" dirty="0">
                    <a:latin typeface="Aparajita" panose="020B0604020202020204" pitchFamily="34" charset="0"/>
                    <a:cs typeface="Aparajita" panose="020B0604020202020204" pitchFamily="34" charset="0"/>
                  </a:rPr>
                  <a:t>Present value of ordinary annuity</a:t>
                </a:r>
              </a:p>
              <a:p>
                <a:pPr lvl="1"/>
                <a:r>
                  <a:rPr lang="en-US" sz="3300" dirty="0">
                    <a:latin typeface="Aparajita" panose="020B0604020202020204" pitchFamily="34" charset="0"/>
                    <a:cs typeface="Aparajita" panose="020B0604020202020204" pitchFamily="34" charset="0"/>
                  </a:rPr>
                  <a:t>Present value of annuity due</a:t>
                </a:r>
              </a:p>
              <a:p>
                <a:pPr marL="457200" lvl="1" indent="0">
                  <a:buNone/>
                </a:pPr>
                <a:endParaRPr lang="en-US" sz="2900" dirty="0">
                  <a:latin typeface="Aparajita" panose="020B0604020202020204" pitchFamily="34" charset="0"/>
                  <a:cs typeface="Aparajita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Aparajita" panose="020B0604020202020204" pitchFamily="34" charset="0"/>
                    <a:cs typeface="Aparajita" panose="020B0604020202020204" pitchFamily="34" charset="0"/>
                  </a:rPr>
                  <a:t>PRESENT VALUE OF ORDINARY ANNUITY</a:t>
                </a: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𝑃𝑉𝐴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b="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+ ………+</m:t>
                      </m:r>
                      <m:r>
                        <a:rPr lang="en-US" b="0" i="1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b="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US" dirty="0">
                  <a:latin typeface="Aparajita" panose="020B0604020202020204" pitchFamily="34" charset="0"/>
                  <a:cs typeface="Aparajita" panose="020B0604020202020204" pitchFamily="34" charset="0"/>
                </a:endParaRPr>
              </a:p>
              <a:p>
                <a:pPr>
                  <a:lnSpc>
                    <a:spcPct val="50000"/>
                  </a:lnSpc>
                  <a:buFontTx/>
                  <a:buNone/>
                </a:pPr>
                <a:endParaRPr lang="en-US" dirty="0">
                  <a:latin typeface="Aparajita" panose="020B0604020202020204" pitchFamily="34" charset="0"/>
                  <a:cs typeface="Aparajita" panose="020B0604020202020204" pitchFamily="34" charset="0"/>
                </a:endParaRPr>
              </a:p>
              <a:p>
                <a:pPr>
                  <a:buNone/>
                </a:pPr>
                <a:r>
                  <a:rPr lang="en-US" dirty="0" err="1">
                    <a:latin typeface="Aparajita" panose="020B0604020202020204" pitchFamily="34" charset="0"/>
                    <a:cs typeface="Aparajita" panose="020B0604020202020204" pitchFamily="34" charset="0"/>
                  </a:rPr>
                  <a:t>Berdasarkancontoh</a:t>
                </a:r>
                <a:r>
                  <a:rPr lang="en-US" dirty="0">
                    <a:latin typeface="Aparajita" panose="020B0604020202020204" pitchFamily="34" charset="0"/>
                    <a:cs typeface="Aparajita" panose="020B0604020202020204" pitchFamily="34" charset="0"/>
                  </a:rPr>
                  <a:t> yang </a:t>
                </a:r>
                <a:r>
                  <a:rPr lang="en-US" dirty="0" err="1">
                    <a:latin typeface="Aparajita" panose="020B0604020202020204" pitchFamily="34" charset="0"/>
                    <a:cs typeface="Aparajita" panose="020B0604020202020204" pitchFamily="34" charset="0"/>
                  </a:rPr>
                  <a:t>dikemukakan</a:t>
                </a:r>
                <a:r>
                  <a:rPr lang="en-US" dirty="0">
                    <a:latin typeface="Aparajita" panose="020B0604020202020204" pitchFamily="34" charset="0"/>
                    <a:cs typeface="Aparajita" panose="020B0604020202020204" pitchFamily="34" charset="0"/>
                  </a:rPr>
                  <a:t>, </a:t>
                </a:r>
                <a:r>
                  <a:rPr lang="en-US" dirty="0" err="1">
                    <a:latin typeface="Aparajita" panose="020B0604020202020204" pitchFamily="34" charset="0"/>
                    <a:cs typeface="Aparajita" panose="020B0604020202020204" pitchFamily="34" charset="0"/>
                  </a:rPr>
                  <a:t>makanilaisekarang</a:t>
                </a:r>
                <a:r>
                  <a:rPr lang="en-US" dirty="0">
                    <a:latin typeface="Aparajita" panose="020B0604020202020204" pitchFamily="34" charset="0"/>
                    <a:cs typeface="Aparajita" panose="020B0604020202020204" pitchFamily="34" charset="0"/>
                  </a:rPr>
                  <a:t>annuity </a:t>
                </a:r>
                <a:r>
                  <a:rPr lang="en-US" dirty="0" err="1">
                    <a:latin typeface="Aparajita" panose="020B0604020202020204" pitchFamily="34" charset="0"/>
                    <a:cs typeface="Aparajita" panose="020B0604020202020204" pitchFamily="34" charset="0"/>
                  </a:rPr>
                  <a:t>adalah</a:t>
                </a:r>
                <a:r>
                  <a:rPr lang="en-US" dirty="0">
                    <a:latin typeface="Aparajita" panose="020B0604020202020204" pitchFamily="34" charset="0"/>
                    <a:cs typeface="Aparajita" panose="020B0604020202020204" pitchFamily="34" charset="0"/>
                  </a:rPr>
                  <a:t>:</a:t>
                </a:r>
              </a:p>
              <a:p>
                <a:pPr>
                  <a:lnSpc>
                    <a:spcPct val="55000"/>
                  </a:lnSpc>
                  <a:buFontTx/>
                  <a:buNone/>
                </a:pPr>
                <a:endParaRPr lang="en-US" dirty="0">
                  <a:latin typeface="Aparajita" panose="020B0604020202020204" pitchFamily="34" charset="0"/>
                  <a:cs typeface="Aparajita" panose="020B0604020202020204" pitchFamily="34" charset="0"/>
                </a:endParaRPr>
              </a:p>
              <a:p>
                <a:pPr>
                  <a:lnSpc>
                    <a:spcPct val="55000"/>
                  </a:lnSpc>
                  <a:buFontTx/>
                  <a:buNone/>
                </a:pPr>
                <a:r>
                  <a:rPr lang="en-US" dirty="0">
                    <a:latin typeface="Aparajita" panose="020B0604020202020204" pitchFamily="34" charset="0"/>
                    <a:cs typeface="Aparajita" panose="020B0604020202020204" pitchFamily="34" charset="0"/>
                  </a:rPr>
                  <a:t>	PVA (10%;3) =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1.000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0,1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p>
                            </m:sSup>
                          </m:den>
                        </m:f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0,1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  <m:r>
                      <a:rPr lang="en-US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0,1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lang="en-US" dirty="0">
                  <a:latin typeface="Aparajita" panose="020B0604020202020204" pitchFamily="34" charset="0"/>
                  <a:cs typeface="Aparajita" panose="020B0604020202020204" pitchFamily="34" charset="0"/>
                </a:endParaRPr>
              </a:p>
              <a:p>
                <a:pPr>
                  <a:lnSpc>
                    <a:spcPct val="50000"/>
                  </a:lnSpc>
                  <a:buFontTx/>
                  <a:buNone/>
                </a:pPr>
                <a:endParaRPr lang="en-US" dirty="0">
                  <a:latin typeface="Aparajita" panose="020B0604020202020204" pitchFamily="34" charset="0"/>
                  <a:cs typeface="Aparajita" panose="020B0604020202020204" pitchFamily="34" charset="0"/>
                </a:endParaRPr>
              </a:p>
              <a:p>
                <a:pPr>
                  <a:lnSpc>
                    <a:spcPct val="50000"/>
                  </a:lnSpc>
                  <a:buFontTx/>
                  <a:buNone/>
                </a:pPr>
                <a:r>
                  <a:rPr lang="en-US" dirty="0">
                    <a:latin typeface="Aparajita" panose="020B0604020202020204" pitchFamily="34" charset="0"/>
                    <a:cs typeface="Aparajita" panose="020B0604020202020204" pitchFamily="34" charset="0"/>
                  </a:rPr>
                  <a:t>     PVA (10%;3) = 1.000 {2,48685}</a:t>
                </a:r>
              </a:p>
              <a:p>
                <a:pPr>
                  <a:lnSpc>
                    <a:spcPct val="50000"/>
                  </a:lnSpc>
                  <a:buFontTx/>
                  <a:buNone/>
                </a:pPr>
                <a:endParaRPr lang="en-US" dirty="0">
                  <a:latin typeface="Aparajita" panose="020B0604020202020204" pitchFamily="34" charset="0"/>
                  <a:cs typeface="Aparajita" panose="020B0604020202020204" pitchFamily="34" charset="0"/>
                </a:endParaRPr>
              </a:p>
              <a:p>
                <a:pPr>
                  <a:lnSpc>
                    <a:spcPct val="50000"/>
                  </a:lnSpc>
                  <a:buFontTx/>
                  <a:buNone/>
                </a:pPr>
                <a:r>
                  <a:rPr lang="en-US" dirty="0">
                    <a:latin typeface="Aparajita" panose="020B0604020202020204" pitchFamily="34" charset="0"/>
                    <a:cs typeface="Aparajita" panose="020B0604020202020204" pitchFamily="34" charset="0"/>
                  </a:rPr>
                  <a:t>     PVA (10%;3) = 2.486,85</a:t>
                </a:r>
              </a:p>
              <a:p>
                <a:pPr marL="0" indent="0">
                  <a:buNone/>
                </a:pPr>
                <a:endParaRPr lang="en-US" dirty="0">
                  <a:latin typeface="Aparajita" panose="020B0604020202020204" pitchFamily="34" charset="0"/>
                  <a:cs typeface="Aparajita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5314" y="1171977"/>
                <a:ext cx="6583520" cy="4090586"/>
              </a:xfrm>
              <a:blipFill rotWithShape="0">
                <a:blip r:embed="rId2"/>
                <a:stretch>
                  <a:fillRect l="-1667" t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87911"/>
          </a:xfrm>
        </p:spPr>
        <p:txBody>
          <a:bodyPr>
            <a:normAutofit fontScale="90000"/>
          </a:bodyPr>
          <a:lstStyle/>
          <a:p>
            <a:r>
              <a:rPr lang="en-US" dirty="0"/>
              <a:t>PRESENT VALUE OF ANNUITY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313063" y="1455312"/>
                <a:ext cx="2202287" cy="1121589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Rumus</a:t>
                </a:r>
                <a:r>
                  <a:rPr lang="en-US" b="1" dirty="0" err="1"/>
                  <a:t>cepat</a:t>
                </a:r>
                <a:r>
                  <a:rPr lang="en-US" b="1" dirty="0"/>
                  <a:t> !!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1" i="1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US" b="1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en-US" b="1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b="1" i="1">
                                          <a:latin typeface="Cambria Math" panose="02040503050406030204" pitchFamily="18" charset="0"/>
                                        </a:rPr>
                                        <m:t>𝒓</m:t>
                                      </m:r>
                                      <m:r>
                                        <a:rPr lang="en-US" b="1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en-US" b="1" i="1">
                                          <a:latin typeface="Cambria Math" panose="02040503050406030204" pitchFamily="18" charset="0"/>
                                        </a:rPr>
                                        <m:t>𝒏</m:t>
                                      </m:r>
                                    </m:sup>
                                  </m:sSup>
                                </m:den>
                              </m:f>
                            </m:num>
                            <m:den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063" y="1455312"/>
                <a:ext cx="2202287" cy="1121589"/>
              </a:xfrm>
              <a:prstGeom prst="rect">
                <a:avLst/>
              </a:prstGeom>
              <a:blipFill rotWithShape="0">
                <a:blip r:embed="rId3"/>
                <a:stretch>
                  <a:fillRect l="-2493" t="-3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8131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131" y="524858"/>
                <a:ext cx="6853975" cy="4351338"/>
              </a:xfrm>
            </p:spPr>
            <p:txBody>
              <a:bodyPr/>
              <a:lstStyle/>
              <a:p>
                <a:pPr marL="0" lvl="1" indent="0">
                  <a:spcBef>
                    <a:spcPts val="1000"/>
                  </a:spcBef>
                  <a:buNone/>
                </a:pPr>
                <a:r>
                  <a:rPr lang="en-US" sz="3300" dirty="0">
                    <a:latin typeface="Aparajita" panose="020B0604020202020204" pitchFamily="34" charset="0"/>
                    <a:cs typeface="Aparajita" panose="020B0604020202020204" pitchFamily="34" charset="0"/>
                  </a:rPr>
                  <a:t>PRESENT VALUE OF ANNUITY DUE</a:t>
                </a:r>
              </a:p>
              <a:p>
                <a:pPr marL="228600" lvl="1">
                  <a:spcBef>
                    <a:spcPts val="1000"/>
                  </a:spcBef>
                </a:pPr>
                <a:r>
                  <a:rPr lang="en-US" dirty="0" err="1">
                    <a:latin typeface="Aparajita" panose="020B0604020202020204" pitchFamily="34" charset="0"/>
                    <a:cs typeface="Aparajita" panose="020B0604020202020204" pitchFamily="34" charset="0"/>
                  </a:rPr>
                  <a:t>Apabilapembayarandilakukanpadaawalperiode</a:t>
                </a:r>
                <a:r>
                  <a:rPr lang="en-US" dirty="0">
                    <a:latin typeface="Aparajita" panose="020B0604020202020204" pitchFamily="34" charset="0"/>
                    <a:cs typeface="Aparajita" panose="020B0604020202020204" pitchFamily="34" charset="0"/>
                  </a:rPr>
                  <a:t>, </a:t>
                </a:r>
                <a:r>
                  <a:rPr lang="en-US" dirty="0" err="1">
                    <a:latin typeface="Aparajita" panose="020B0604020202020204" pitchFamily="34" charset="0"/>
                    <a:cs typeface="Aparajita" panose="020B0604020202020204" pitchFamily="34" charset="0"/>
                  </a:rPr>
                  <a:t>makanilai</a:t>
                </a:r>
                <a:r>
                  <a:rPr lang="en-US" i="1" dirty="0">
                    <a:latin typeface="Aparajita" panose="020B0604020202020204" pitchFamily="34" charset="0"/>
                    <a:cs typeface="Aparajita" panose="020B0604020202020204" pitchFamily="34" charset="0"/>
                  </a:rPr>
                  <a:t>present value annuity</a:t>
                </a:r>
                <a:r>
                  <a:rPr lang="en-US" dirty="0" err="1">
                    <a:latin typeface="Aparajita" panose="020B0604020202020204" pitchFamily="34" charset="0"/>
                    <a:cs typeface="Aparajita" panose="020B0604020202020204" pitchFamily="34" charset="0"/>
                  </a:rPr>
                  <a:t>adalah</a:t>
                </a:r>
                <a:r>
                  <a:rPr lang="en-US" dirty="0">
                    <a:latin typeface="Aparajita" panose="020B0604020202020204" pitchFamily="34" charset="0"/>
                    <a:cs typeface="Aparajita" panose="020B0604020202020204" pitchFamily="34" charset="0"/>
                  </a:rPr>
                  <a:t>:</a:t>
                </a:r>
              </a:p>
              <a:p>
                <a:pPr marL="0" lvl="1" indent="0">
                  <a:spcBef>
                    <a:spcPts val="100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latin typeface="Cambria Math" panose="02040503050406030204" pitchFamily="18" charset="0"/>
                            <a:cs typeface="Aparajita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  <a:cs typeface="Aparajita" panose="020B0604020202020204" pitchFamily="34" charset="0"/>
                          </a:rPr>
                          <m:t>𝑷𝑽𝑨</m:t>
                        </m:r>
                      </m:e>
                      <m:sub>
                        <m:r>
                          <a:rPr lang="en-US" sz="2000" b="1" i="1" smtClean="0">
                            <a:latin typeface="Cambria Math" panose="02040503050406030204" pitchFamily="18" charset="0"/>
                            <a:cs typeface="Aparajita" panose="020B0604020202020204" pitchFamily="34" charset="0"/>
                          </a:rPr>
                          <m:t>𝒓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  <a:cs typeface="Aparajita" panose="020B0604020202020204" pitchFamily="34" charset="0"/>
                          </a:rPr>
                          <m:t>,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  <a:cs typeface="Aparajita" panose="020B0604020202020204" pitchFamily="34" charset="0"/>
                          </a:rPr>
                          <m:t>𝒕</m:t>
                        </m:r>
                      </m:sub>
                    </m:sSub>
                    <m:r>
                      <a:rPr lang="en-US" sz="2000" b="1" i="1" smtClean="0">
                        <a:latin typeface="Cambria Math" panose="02040503050406030204" pitchFamily="18" charset="0"/>
                        <a:cs typeface="Aparajita" panose="020B0604020202020204" pitchFamily="34" charset="0"/>
                      </a:rPr>
                      <m:t>=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cs typeface="Aparajita" panose="020B0604020202020204" pitchFamily="34" charset="0"/>
                      </a:rPr>
                      <m:t>𝒂</m:t>
                    </m:r>
                    <m:d>
                      <m:dPr>
                        <m:begChr m:val="["/>
                        <m:endChr m:val="]"/>
                        <m:ctrlPr>
                          <a:rPr lang="en-US" sz="2000" b="1" i="1" smtClean="0">
                            <a:latin typeface="Cambria Math" panose="02040503050406030204" pitchFamily="18" charset="0"/>
                            <a:cs typeface="Aparajita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  <a:cs typeface="Aparajita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latin typeface="Cambria Math" panose="02040503050406030204" pitchFamily="18" charset="0"/>
                                <a:cs typeface="Aparajita" panose="020B0604020202020204" pitchFamily="34" charset="0"/>
                              </a:rPr>
                              <m:t>𝟏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000" b="1" i="1" smtClean="0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(</m:t>
                                </m:r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𝟏</m:t>
                                </m:r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𝒓</m:t>
                                </m:r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𝟎</m:t>
                                </m:r>
                              </m:sup>
                            </m:sSup>
                          </m:den>
                        </m:f>
                      </m:e>
                    </m:d>
                    <m:r>
                      <a:rPr lang="en-US" sz="2000" b="1" i="0" smtClean="0">
                        <a:latin typeface="Cambria Math" panose="02040503050406030204" pitchFamily="18" charset="0"/>
                        <a:cs typeface="Aparajita" panose="020B0604020202020204" pitchFamily="34" charset="0"/>
                      </a:rPr>
                      <m:t>+</m:t>
                    </m:r>
                    <m:r>
                      <a:rPr lang="en-US" sz="2000" b="1" i="1">
                        <a:latin typeface="Cambria Math" panose="02040503050406030204" pitchFamily="18" charset="0"/>
                        <a:cs typeface="Aparajita" panose="020B0604020202020204" pitchFamily="34" charset="0"/>
                      </a:rPr>
                      <m:t>𝒂</m:t>
                    </m:r>
                    <m:d>
                      <m:dPr>
                        <m:begChr m:val="["/>
                        <m:endChr m:val="]"/>
                        <m:ctrlPr>
                          <a:rPr lang="en-US" sz="2000" b="1" i="1">
                            <a:latin typeface="Cambria Math" panose="02040503050406030204" pitchFamily="18" charset="0"/>
                            <a:cs typeface="Aparajita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b="1" i="1">
                                <a:latin typeface="Cambria Math" panose="02040503050406030204" pitchFamily="18" charset="0"/>
                                <a:cs typeface="Aparajita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000" b="1" i="1">
                                <a:latin typeface="Cambria Math" panose="02040503050406030204" pitchFamily="18" charset="0"/>
                                <a:cs typeface="Aparajita" panose="020B0604020202020204" pitchFamily="34" charset="0"/>
                              </a:rPr>
                              <m:t>𝟏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000" b="1" i="1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(</m:t>
                                </m:r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𝟏</m:t>
                                </m:r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+</m:t>
                                </m:r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𝒓</m:t>
                                </m:r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𝟏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en-US" sz="2000" b="1" dirty="0">
                    <a:latin typeface="Aparajita" panose="020B0604020202020204" pitchFamily="34" charset="0"/>
                    <a:cs typeface="Aparajita" panose="020B0604020202020204" pitchFamily="34" charset="0"/>
                  </a:rPr>
                  <a:t>+…….. +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 panose="02040503050406030204" pitchFamily="18" charset="0"/>
                        <a:cs typeface="Aparajita" panose="020B0604020202020204" pitchFamily="34" charset="0"/>
                      </a:rPr>
                      <m:t>𝒂</m:t>
                    </m:r>
                    <m:d>
                      <m:dPr>
                        <m:begChr m:val="["/>
                        <m:endChr m:val="]"/>
                        <m:ctrlPr>
                          <a:rPr lang="en-US" sz="2000" b="1" i="1">
                            <a:latin typeface="Cambria Math" panose="02040503050406030204" pitchFamily="18" charset="0"/>
                            <a:cs typeface="Aparajita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b="1" i="1">
                                <a:latin typeface="Cambria Math" panose="02040503050406030204" pitchFamily="18" charset="0"/>
                                <a:cs typeface="Aparajita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000" b="1" i="1">
                                <a:latin typeface="Cambria Math" panose="02040503050406030204" pitchFamily="18" charset="0"/>
                                <a:cs typeface="Aparajita" panose="020B0604020202020204" pitchFamily="34" charset="0"/>
                              </a:rPr>
                              <m:t>𝟏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000" b="1" i="1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(</m:t>
                                </m:r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𝟏</m:t>
                                </m:r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+</m:t>
                                </m:r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𝒓</m:t>
                                </m:r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𝒏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lang="en-US" sz="3300" b="1" dirty="0">
                  <a:latin typeface="Aparajita" panose="020B0604020202020204" pitchFamily="34" charset="0"/>
                  <a:cs typeface="Aparajita" panose="020B0604020202020204" pitchFamily="34" charset="0"/>
                </a:endParaRPr>
              </a:p>
              <a:p>
                <a:pPr marL="0" lvl="1" indent="0">
                  <a:spcBef>
                    <a:spcPts val="100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 panose="02040503050406030204" pitchFamily="18" charset="0"/>
                            <a:cs typeface="Aparajita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 panose="02040503050406030204" pitchFamily="18" charset="0"/>
                            <a:cs typeface="Aparajita" panose="020B0604020202020204" pitchFamily="34" charset="0"/>
                          </a:rPr>
                          <m:t>𝑷𝑽𝑨</m:t>
                        </m:r>
                      </m:e>
                      <m:sub>
                        <m:r>
                          <a:rPr lang="en-US" sz="2000" b="1" i="1" smtClean="0">
                            <a:latin typeface="Cambria Math" panose="02040503050406030204" pitchFamily="18" charset="0"/>
                            <a:cs typeface="Aparajita" panose="020B0604020202020204" pitchFamily="34" charset="0"/>
                          </a:rPr>
                          <m:t>𝟏𝟎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  <a:cs typeface="Aparajita" panose="020B0604020202020204" pitchFamily="34" charset="0"/>
                          </a:rPr>
                          <m:t>%,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  <a:cs typeface="Aparajita" panose="020B0604020202020204" pitchFamily="34" charset="0"/>
                          </a:rPr>
                          <m:t>𝟑</m:t>
                        </m:r>
                      </m:sub>
                    </m:sSub>
                    <m:r>
                      <a:rPr lang="en-US" sz="2000" b="1" i="1">
                        <a:latin typeface="Cambria Math" panose="02040503050406030204" pitchFamily="18" charset="0"/>
                        <a:cs typeface="Aparajita" panose="020B0604020202020204" pitchFamily="34" charset="0"/>
                      </a:rPr>
                      <m:t>=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cs typeface="Aparajita" panose="020B0604020202020204" pitchFamily="34" charset="0"/>
                      </a:rPr>
                      <m:t>𝟏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cs typeface="Aparajita" panose="020B0604020202020204" pitchFamily="34" charset="0"/>
                      </a:rPr>
                      <m:t>.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cs typeface="Aparajita" panose="020B0604020202020204" pitchFamily="34" charset="0"/>
                      </a:rPr>
                      <m:t>𝟎𝟎𝟎</m:t>
                    </m:r>
                    <m:d>
                      <m:dPr>
                        <m:begChr m:val="["/>
                        <m:endChr m:val="]"/>
                        <m:ctrlPr>
                          <a:rPr lang="en-US" sz="2000" b="1" i="1">
                            <a:latin typeface="Cambria Math" panose="02040503050406030204" pitchFamily="18" charset="0"/>
                            <a:cs typeface="Aparajita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b="1" i="1">
                                <a:latin typeface="Cambria Math" panose="02040503050406030204" pitchFamily="18" charset="0"/>
                                <a:cs typeface="Aparajita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000" b="1" i="1">
                                <a:latin typeface="Cambria Math" panose="02040503050406030204" pitchFamily="18" charset="0"/>
                                <a:cs typeface="Aparajita" panose="020B0604020202020204" pitchFamily="34" charset="0"/>
                              </a:rPr>
                              <m:t>𝟏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000" b="1" i="1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(</m:t>
                                </m:r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𝟏</m:t>
                                </m:r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𝟎</m:t>
                                </m:r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,</m:t>
                                </m:r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𝟏</m:t>
                                </m:r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𝟎</m:t>
                                </m:r>
                              </m:sup>
                            </m:sSup>
                          </m:den>
                        </m:f>
                      </m:e>
                    </m:d>
                    <m:r>
                      <a:rPr lang="en-US" sz="2000" b="1">
                        <a:latin typeface="Cambria Math" panose="02040503050406030204" pitchFamily="18" charset="0"/>
                        <a:cs typeface="Aparajita" panose="020B0604020202020204" pitchFamily="34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sz="2000" b="1" i="1">
                            <a:latin typeface="Cambria Math" panose="02040503050406030204" pitchFamily="18" charset="0"/>
                            <a:cs typeface="Aparajita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b="1" i="1">
                                <a:latin typeface="Cambria Math" panose="02040503050406030204" pitchFamily="18" charset="0"/>
                                <a:cs typeface="Aparajita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000" b="1" i="1">
                                <a:latin typeface="Cambria Math" panose="02040503050406030204" pitchFamily="18" charset="0"/>
                                <a:cs typeface="Aparajita" panose="020B0604020202020204" pitchFamily="34" charset="0"/>
                              </a:rPr>
                              <m:t>𝟏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000" b="1" i="1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(</m:t>
                                </m:r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𝟏</m:t>
                                </m:r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𝟎</m:t>
                                </m:r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,</m:t>
                                </m:r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𝟏</m:t>
                                </m:r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𝟏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en-US" sz="2000" b="1" dirty="0">
                    <a:latin typeface="Aparajita" panose="020B0604020202020204" pitchFamily="34" charset="0"/>
                    <a:cs typeface="Aparajita" panose="020B0604020202020204" pitchFamily="34" charset="0"/>
                  </a:rPr>
                  <a:t>+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b="1" i="1">
                            <a:latin typeface="Cambria Math" panose="02040503050406030204" pitchFamily="18" charset="0"/>
                            <a:cs typeface="Aparajita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b="1" i="1">
                                <a:latin typeface="Cambria Math" panose="02040503050406030204" pitchFamily="18" charset="0"/>
                                <a:cs typeface="Aparajita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000" b="1" i="1">
                                <a:latin typeface="Cambria Math" panose="02040503050406030204" pitchFamily="18" charset="0"/>
                                <a:cs typeface="Aparajita" panose="020B0604020202020204" pitchFamily="34" charset="0"/>
                              </a:rPr>
                              <m:t>𝟏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000" b="1" i="1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(</m:t>
                                </m:r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𝟏</m:t>
                                </m:r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+</m:t>
                                </m:r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𝟎</m:t>
                                </m:r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,</m:t>
                                </m:r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𝟏</m:t>
                                </m:r>
                                <m:r>
                                  <a:rPr lang="en-US" sz="2000" b="1" i="1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latin typeface="Cambria Math" panose="02040503050406030204" pitchFamily="18" charset="0"/>
                                    <a:cs typeface="Aparajita" panose="020B0604020202020204" pitchFamily="34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lang="en-US" sz="3300" b="1" dirty="0">
                  <a:latin typeface="Aparajita" panose="020B0604020202020204" pitchFamily="34" charset="0"/>
                  <a:cs typeface="Aparajita" panose="020B0604020202020204" pitchFamily="34" charset="0"/>
                </a:endParaRPr>
              </a:p>
              <a:p>
                <a:pPr marL="0" lvl="1" indent="0">
                  <a:spcBef>
                    <a:spcPts val="1000"/>
                  </a:spcBef>
                  <a:buNone/>
                </a:pPr>
                <a:r>
                  <a:rPr lang="en-US" dirty="0">
                    <a:latin typeface="Aparajita" panose="020B0604020202020204" pitchFamily="34" charset="0"/>
                    <a:cs typeface="Aparajita" panose="020B0604020202020204" pitchFamily="34" charset="0"/>
                  </a:rPr>
                  <a:t>= </a:t>
                </a:r>
                <a:r>
                  <a:rPr lang="en-US" sz="2000" dirty="0">
                    <a:latin typeface="Aparajita" panose="020B0604020202020204" pitchFamily="34" charset="0"/>
                    <a:cs typeface="Aparajita" panose="020B0604020202020204" pitchFamily="34" charset="0"/>
                  </a:rPr>
                  <a:t>1.000 (1+0,909,09+0,826,45)</a:t>
                </a:r>
              </a:p>
              <a:p>
                <a:pPr marL="0" lvl="1" indent="0">
                  <a:spcBef>
                    <a:spcPts val="1000"/>
                  </a:spcBef>
                  <a:buNone/>
                </a:pPr>
                <a:r>
                  <a:rPr lang="en-US" sz="2000" dirty="0">
                    <a:latin typeface="Aparajita" panose="020B0604020202020204" pitchFamily="34" charset="0"/>
                    <a:cs typeface="Aparajita" panose="020B0604020202020204" pitchFamily="34" charset="0"/>
                  </a:rPr>
                  <a:t>= 1.000 (2,73554)</a:t>
                </a:r>
              </a:p>
              <a:p>
                <a:pPr marL="0" lvl="1" indent="0">
                  <a:spcBef>
                    <a:spcPts val="1000"/>
                  </a:spcBef>
                  <a:buNone/>
                </a:pPr>
                <a:r>
                  <a:rPr lang="en-US" sz="2000" b="1" dirty="0">
                    <a:latin typeface="Aparajita" panose="020B0604020202020204" pitchFamily="34" charset="0"/>
                    <a:cs typeface="Aparajita" panose="020B0604020202020204" pitchFamily="34" charset="0"/>
                  </a:rPr>
                  <a:t>     = 2.735,54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131" y="524858"/>
                <a:ext cx="6853975" cy="4351338"/>
              </a:xfrm>
              <a:blipFill rotWithShape="0">
                <a:blip r:embed="rId2"/>
                <a:stretch>
                  <a:fillRect l="-2402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428973" y="1803041"/>
                <a:ext cx="2202287" cy="914609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Rumus</a:t>
                </a:r>
                <a:r>
                  <a:rPr lang="en-US" b="1" dirty="0" err="1"/>
                  <a:t>cepat</a:t>
                </a:r>
                <a:r>
                  <a:rPr lang="en-US" b="1" dirty="0"/>
                  <a:t> !!</a:t>
                </a:r>
              </a:p>
              <a:p>
                <a:r>
                  <a:rPr lang="en-US" b="1" dirty="0"/>
                  <a:t>(1+r)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b="1" i="1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  <m:r>
                                      <a:rPr lang="en-US" b="1" i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b="1" i="1">
                                        <a:latin typeface="Cambria Math" panose="02040503050406030204" pitchFamily="18" charset="0"/>
                                      </a:rPr>
                                      <m:t>𝒓</m:t>
                                    </m:r>
                                    <m:r>
                                      <a:rPr lang="en-US" b="1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US" b="1" i="1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sup>
                                </m:sSup>
                              </m:den>
                            </m:f>
                          </m:num>
                          <m:den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𝒓</m:t>
                            </m:r>
                          </m:den>
                        </m:f>
                      </m:e>
                    </m:d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8973" y="1803041"/>
                <a:ext cx="2202287" cy="914609"/>
              </a:xfrm>
              <a:prstGeom prst="rect">
                <a:avLst/>
              </a:prstGeom>
              <a:blipFill rotWithShape="0">
                <a:blip r:embed="rId3"/>
                <a:stretch>
                  <a:fillRect l="-2493" t="-4000"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9117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03820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/>
              <a:t>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39404"/>
            <a:ext cx="7886700" cy="4837560"/>
          </a:xfrm>
        </p:spPr>
        <p:txBody>
          <a:bodyPr>
            <a:normAutofit/>
          </a:bodyPr>
          <a:lstStyle/>
          <a:p>
            <a:r>
              <a:rPr lang="en-US" sz="2000" dirty="0" err="1"/>
              <a:t>Anda</a:t>
            </a:r>
            <a:r>
              <a:rPr lang="en-US" sz="2000" dirty="0"/>
              <a:t> </a:t>
            </a:r>
            <a:r>
              <a:rPr lang="en-US" sz="2000" dirty="0" err="1"/>
              <a:t>menginginkan</a:t>
            </a:r>
            <a:r>
              <a:rPr lang="en-US" sz="2000" dirty="0"/>
              <a:t> </a:t>
            </a:r>
            <a:r>
              <a:rPr lang="en-US" sz="2000" dirty="0" err="1"/>
              <a:t>tabungan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akhir</a:t>
            </a:r>
            <a:r>
              <a:rPr lang="en-US" sz="2000" dirty="0"/>
              <a:t> </a:t>
            </a:r>
            <a:r>
              <a:rPr lang="en-US" sz="2000" dirty="0" err="1"/>
              <a:t>tahun</a:t>
            </a:r>
            <a:r>
              <a:rPr lang="en-US" sz="2000" dirty="0"/>
              <a:t> ke-5 </a:t>
            </a:r>
            <a:r>
              <a:rPr lang="en-US" sz="2000" dirty="0" err="1"/>
              <a:t>sebesar</a:t>
            </a:r>
            <a:r>
              <a:rPr lang="en-US" sz="2000" dirty="0"/>
              <a:t> FV=10.000. </a:t>
            </a:r>
            <a:r>
              <a:rPr lang="en-US" sz="2000" dirty="0" err="1"/>
              <a:t>apabila</a:t>
            </a:r>
            <a:r>
              <a:rPr lang="en-US" sz="2000" dirty="0"/>
              <a:t> r=10% </a:t>
            </a:r>
            <a:r>
              <a:rPr lang="en-US" sz="2000" dirty="0" err="1"/>
              <a:t>pertahun</a:t>
            </a:r>
            <a:r>
              <a:rPr lang="en-US" sz="2000" dirty="0"/>
              <a:t>, </a:t>
            </a:r>
            <a:r>
              <a:rPr lang="en-US" sz="2000" dirty="0" err="1"/>
              <a:t>berapa</a:t>
            </a:r>
            <a:r>
              <a:rPr lang="en-US" sz="2000" dirty="0"/>
              <a:t> </a:t>
            </a:r>
            <a:r>
              <a:rPr lang="en-US" sz="2000" dirty="0" err="1"/>
              <a:t>jumlah</a:t>
            </a:r>
            <a:r>
              <a:rPr lang="en-US" sz="2000" dirty="0"/>
              <a:t> yang </a:t>
            </a:r>
            <a:r>
              <a:rPr lang="en-US" sz="2000" dirty="0" err="1"/>
              <a:t>harus</a:t>
            </a:r>
            <a:r>
              <a:rPr lang="en-US" sz="2000" dirty="0"/>
              <a:t> di </a:t>
            </a:r>
            <a:r>
              <a:rPr lang="en-US" sz="2000" dirty="0" err="1"/>
              <a:t>tabung</a:t>
            </a:r>
            <a:r>
              <a:rPr lang="en-US" sz="2000" dirty="0"/>
              <a:t> </a:t>
            </a:r>
            <a:r>
              <a:rPr lang="en-US" sz="2000" dirty="0" err="1"/>
              <a:t>setiap</a:t>
            </a:r>
            <a:r>
              <a:rPr lang="en-US" sz="2000" dirty="0"/>
              <a:t> </a:t>
            </a:r>
            <a:r>
              <a:rPr lang="en-US" sz="2000" dirty="0" err="1"/>
              <a:t>akhir</a:t>
            </a:r>
            <a:r>
              <a:rPr lang="en-US" sz="2000" dirty="0"/>
              <a:t> </a:t>
            </a:r>
            <a:r>
              <a:rPr lang="en-US" sz="2000" dirty="0" err="1"/>
              <a:t>tahun</a:t>
            </a:r>
            <a:r>
              <a:rPr lang="en-US" sz="2000" dirty="0"/>
              <a:t>?</a:t>
            </a:r>
          </a:p>
          <a:p>
            <a:r>
              <a:rPr lang="en-US" sz="2000" dirty="0" err="1"/>
              <a:t>Anda</a:t>
            </a:r>
            <a:r>
              <a:rPr lang="en-US" sz="2000" dirty="0"/>
              <a:t> </a:t>
            </a:r>
            <a:r>
              <a:rPr lang="en-US" sz="2000" dirty="0" err="1"/>
              <a:t>menerima</a:t>
            </a:r>
            <a:r>
              <a:rPr lang="en-US" sz="2000" dirty="0"/>
              <a:t> </a:t>
            </a:r>
            <a:r>
              <a:rPr lang="en-US" sz="2000" dirty="0" err="1"/>
              <a:t>pinjaman</a:t>
            </a:r>
            <a:r>
              <a:rPr lang="en-US" sz="2000" dirty="0"/>
              <a:t> 20.000 </a:t>
            </a:r>
            <a:r>
              <a:rPr lang="en-US" sz="2000" dirty="0" err="1"/>
              <a:t>dengan</a:t>
            </a:r>
            <a:r>
              <a:rPr lang="en-US" sz="2000" dirty="0"/>
              <a:t> r=10% </a:t>
            </a:r>
            <a:r>
              <a:rPr lang="en-US" sz="2000" dirty="0" err="1"/>
              <a:t>pertahun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anda</a:t>
            </a:r>
            <a:r>
              <a:rPr lang="en-US" sz="2000" dirty="0"/>
              <a:t> </a:t>
            </a:r>
            <a:r>
              <a:rPr lang="en-US" sz="2000" dirty="0" err="1"/>
              <a:t>diminta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mengangsur</a:t>
            </a:r>
            <a:r>
              <a:rPr lang="en-US" sz="2000" dirty="0"/>
              <a:t> </a:t>
            </a:r>
            <a:r>
              <a:rPr lang="en-US" sz="2000" dirty="0" err="1"/>
              <a:t>pembayaran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jangka</a:t>
            </a:r>
            <a:r>
              <a:rPr lang="en-US" sz="2000" dirty="0"/>
              <a:t> </a:t>
            </a:r>
            <a:r>
              <a:rPr lang="en-US" sz="2000" dirty="0" err="1"/>
              <a:t>waktu</a:t>
            </a:r>
            <a:r>
              <a:rPr lang="en-US" sz="2000" dirty="0"/>
              <a:t> 3 </a:t>
            </a:r>
            <a:r>
              <a:rPr lang="en-US" sz="2000" dirty="0" err="1"/>
              <a:t>tahun</a:t>
            </a:r>
            <a:r>
              <a:rPr lang="en-US" sz="2000" dirty="0"/>
              <a:t> </a:t>
            </a:r>
            <a:r>
              <a:rPr lang="en-US" sz="2000" dirty="0" err="1"/>
              <a:t>dimulai</a:t>
            </a:r>
            <a:r>
              <a:rPr lang="en-US" sz="2000" dirty="0"/>
              <a:t> </a:t>
            </a:r>
            <a:r>
              <a:rPr lang="en-US" sz="2000" dirty="0" err="1"/>
              <a:t>akhir</a:t>
            </a:r>
            <a:r>
              <a:rPr lang="en-US" sz="2000" dirty="0"/>
              <a:t> </a:t>
            </a:r>
            <a:r>
              <a:rPr lang="en-US" sz="2000" dirty="0" err="1"/>
              <a:t>tahun</a:t>
            </a:r>
            <a:r>
              <a:rPr lang="en-US" sz="2000" dirty="0"/>
              <a:t> ke-1. </a:t>
            </a:r>
            <a:r>
              <a:rPr lang="en-US" sz="2000" dirty="0" err="1"/>
              <a:t>berapa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r>
              <a:rPr lang="en-US" sz="2000" dirty="0"/>
              <a:t> </a:t>
            </a:r>
            <a:r>
              <a:rPr lang="en-US" sz="2000" dirty="0" err="1"/>
              <a:t>angsuran</a:t>
            </a:r>
            <a:r>
              <a:rPr lang="en-US" sz="2000" dirty="0"/>
              <a:t> </a:t>
            </a:r>
            <a:r>
              <a:rPr lang="en-US" sz="2000" dirty="0" err="1"/>
              <a:t>tiap</a:t>
            </a:r>
            <a:r>
              <a:rPr lang="en-US" sz="2000" dirty="0"/>
              <a:t> </a:t>
            </a:r>
            <a:r>
              <a:rPr lang="en-US" sz="2000" dirty="0" err="1"/>
              <a:t>tahun</a:t>
            </a:r>
            <a:r>
              <a:rPr lang="en-US" sz="2000" dirty="0"/>
              <a:t>?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47170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866</TotalTime>
  <Words>742</Words>
  <Application>Microsoft Office PowerPoint</Application>
  <PresentationFormat>On-screen Show (4:3)</PresentationFormat>
  <Paragraphs>91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Aparajita</vt:lpstr>
      <vt:lpstr>Arial</vt:lpstr>
      <vt:lpstr>Calibri</vt:lpstr>
      <vt:lpstr>Calibri Light</vt:lpstr>
      <vt:lpstr>Cambria Math</vt:lpstr>
      <vt:lpstr>Wingdings</vt:lpstr>
      <vt:lpstr>Office Theme</vt:lpstr>
      <vt:lpstr>11</vt:lpstr>
      <vt:lpstr>Konsep nilai waktu uang</vt:lpstr>
      <vt:lpstr>FUTURE VALUE OF ANNUITY</vt:lpstr>
      <vt:lpstr>PowerPoint Presentation</vt:lpstr>
      <vt:lpstr>PRESENT VALUE OF ANNUITY</vt:lpstr>
      <vt:lpstr>PowerPoint Presentation</vt:lpstr>
      <vt:lpstr>Soal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KEUANGAN PERUSAHAAN</dc:title>
  <dc:creator>Damar Elsa</dc:creator>
  <cp:lastModifiedBy>sri yansyah</cp:lastModifiedBy>
  <cp:revision>82</cp:revision>
  <dcterms:created xsi:type="dcterms:W3CDTF">2017-02-28T03:27:29Z</dcterms:created>
  <dcterms:modified xsi:type="dcterms:W3CDTF">2020-12-17T07:24:20Z</dcterms:modified>
</cp:coreProperties>
</file>