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8"/>
  </p:notesMasterIdLst>
  <p:sldIdLst>
    <p:sldId id="302" r:id="rId2"/>
    <p:sldId id="256"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2192000" cy="6858000"/>
  <p:notesSz cx="6858000" cy="9144000"/>
  <p:embeddedFontLst>
    <p:embeddedFont>
      <p:font typeface="Calibri" panose="020F0502020204030204" pitchFamily="34" charset="0"/>
      <p:regular r:id="rId49"/>
      <p:bold r:id="rId50"/>
      <p:italic r:id="rId51"/>
      <p:boldItalic r:id="rId52"/>
    </p:embeddedFont>
    <p:embeddedFont>
      <p:font typeface="Century Gothic" panose="020B0502020202020204" pitchFamily="34" charset="0"/>
      <p:regular r:id="rId53"/>
      <p:bold r:id="rId54"/>
      <p:italic r:id="rId55"/>
      <p:boldItalic r:id="rId56"/>
    </p:embeddedFont>
    <p:embeddedFont>
      <p:font typeface="Helvetica Neue" panose="02000503000000020004" pitchFamily="2"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p15:clr>
            <a:srgbClr val="A4A3A4"/>
          </p15:clr>
        </p15:guide>
        <p15:guide id="2" pos="3840">
          <p15:clr>
            <a:srgbClr val="A4A3A4"/>
          </p15:clr>
        </p15:guide>
        <p15:guide id="3" orient="horz">
          <p15:clr>
            <a:srgbClr val="A4A3A4"/>
          </p15:clr>
        </p15:guide>
        <p15:guide id="4" pos="1663">
          <p15:clr>
            <a:srgbClr val="A4A3A4"/>
          </p15:clr>
        </p15:guide>
        <p15:guide id="5" orient="horz" pos="2115">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hbgTYtN/u+Jkl1kZSUKOTll0DbF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793CB8-A5E1-4005-834D-42636B08B41B}">
  <a:tblStyle styleId="{8E793CB8-A5E1-4005-834D-42636B08B41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p:restoredTop sz="94719"/>
  </p:normalViewPr>
  <p:slideViewPr>
    <p:cSldViewPr snapToGrid="0">
      <p:cViewPr varScale="1">
        <p:scale>
          <a:sx n="98" d="100"/>
          <a:sy n="98" d="100"/>
        </p:scale>
        <p:origin x="864" y="200"/>
      </p:cViewPr>
      <p:guideLst>
        <p:guide orient="horz" pos="2137"/>
        <p:guide pos="3840"/>
        <p:guide orient="horz"/>
        <p:guide pos="1663"/>
        <p:guide orient="horz" pos="211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4.xml"/><Relationship Id="rId61" Type="http://customschemas.google.com/relationships/presentationmetadata" Target="meta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6:notes"/>
          <p:cNvSpPr>
            <a:spLocks noGrp="1" noRot="1" noChangeAspect="1"/>
          </p:cNvSpPr>
          <p:nvPr>
            <p:ph type="sldImg" idx="2"/>
          </p:nvPr>
        </p:nvSpPr>
        <p:spPr>
          <a:xfrm>
            <a:off x="244475" y="720725"/>
            <a:ext cx="6400800" cy="3602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3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3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2" name="Google Shape;65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5" name="Google Shape;66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9" name="Google Shape;67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3" name="Google Shape;693;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0" name="Google Shape;70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7" name="Google Shape;70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0"/>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lvl1pPr marL="0" lvl="0" indent="0" algn="r">
              <a:spcBef>
                <a:spcPts val="0"/>
              </a:spcBef>
              <a:buNone/>
              <a:defRPr sz="1400">
                <a:solidFill>
                  <a:schemeClr val="lt1"/>
                </a:solidFill>
                <a:latin typeface="Calibri"/>
                <a:ea typeface="Calibri"/>
                <a:cs typeface="Calibri"/>
                <a:sym typeface="Calibri"/>
              </a:defRPr>
            </a:lvl1pPr>
            <a:lvl2pPr marL="0" lvl="1" indent="0" algn="r">
              <a:spcBef>
                <a:spcPts val="0"/>
              </a:spcBef>
              <a:buNone/>
              <a:defRPr sz="1400">
                <a:solidFill>
                  <a:schemeClr val="lt1"/>
                </a:solidFill>
                <a:latin typeface="Calibri"/>
                <a:ea typeface="Calibri"/>
                <a:cs typeface="Calibri"/>
                <a:sym typeface="Calibri"/>
              </a:defRPr>
            </a:lvl2pPr>
            <a:lvl3pPr marL="0" lvl="2" indent="0" algn="r">
              <a:spcBef>
                <a:spcPts val="0"/>
              </a:spcBef>
              <a:buNone/>
              <a:defRPr sz="1400">
                <a:solidFill>
                  <a:schemeClr val="lt1"/>
                </a:solidFill>
                <a:latin typeface="Calibri"/>
                <a:ea typeface="Calibri"/>
                <a:cs typeface="Calibri"/>
                <a:sym typeface="Calibri"/>
              </a:defRPr>
            </a:lvl3pPr>
            <a:lvl4pPr marL="0" lvl="3" indent="0" algn="r">
              <a:spcBef>
                <a:spcPts val="0"/>
              </a:spcBef>
              <a:buNone/>
              <a:defRPr sz="1400">
                <a:solidFill>
                  <a:schemeClr val="lt1"/>
                </a:solidFill>
                <a:latin typeface="Calibri"/>
                <a:ea typeface="Calibri"/>
                <a:cs typeface="Calibri"/>
                <a:sym typeface="Calibri"/>
              </a:defRPr>
            </a:lvl4pPr>
            <a:lvl5pPr marL="0" lvl="4" indent="0" algn="r">
              <a:spcBef>
                <a:spcPts val="0"/>
              </a:spcBef>
              <a:buNone/>
              <a:defRPr sz="1400">
                <a:solidFill>
                  <a:schemeClr val="lt1"/>
                </a:solidFill>
                <a:latin typeface="Calibri"/>
                <a:ea typeface="Calibri"/>
                <a:cs typeface="Calibri"/>
                <a:sym typeface="Calibri"/>
              </a:defRPr>
            </a:lvl5pPr>
            <a:lvl6pPr marL="0" lvl="5" indent="0" algn="r">
              <a:spcBef>
                <a:spcPts val="0"/>
              </a:spcBef>
              <a:buNone/>
              <a:defRPr sz="1400">
                <a:solidFill>
                  <a:schemeClr val="lt1"/>
                </a:solidFill>
                <a:latin typeface="Calibri"/>
                <a:ea typeface="Calibri"/>
                <a:cs typeface="Calibri"/>
                <a:sym typeface="Calibri"/>
              </a:defRPr>
            </a:lvl6pPr>
            <a:lvl7pPr marL="0" lvl="6" indent="0" algn="r">
              <a:spcBef>
                <a:spcPts val="0"/>
              </a:spcBef>
              <a:buNone/>
              <a:defRPr sz="1400">
                <a:solidFill>
                  <a:schemeClr val="lt1"/>
                </a:solidFill>
                <a:latin typeface="Calibri"/>
                <a:ea typeface="Calibri"/>
                <a:cs typeface="Calibri"/>
                <a:sym typeface="Calibri"/>
              </a:defRPr>
            </a:lvl7pPr>
            <a:lvl8pPr marL="0" lvl="7" indent="0" algn="r">
              <a:spcBef>
                <a:spcPts val="0"/>
              </a:spcBef>
              <a:buNone/>
              <a:defRPr sz="1400">
                <a:solidFill>
                  <a:schemeClr val="lt1"/>
                </a:solidFill>
                <a:latin typeface="Calibri"/>
                <a:ea typeface="Calibri"/>
                <a:cs typeface="Calibri"/>
                <a:sym typeface="Calibri"/>
              </a:defRPr>
            </a:lvl8pPr>
            <a:lvl9pPr marL="0" lvl="8" indent="0" algn="r">
              <a:spcBef>
                <a:spcPts val="0"/>
              </a:spcBef>
              <a:buNone/>
              <a:defRPr sz="14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5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5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5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5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5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5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5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7"/>
          <p:cNvSpPr>
            <a:spLocks noGrp="1"/>
          </p:cNvSpPr>
          <p:nvPr>
            <p:ph type="pic" idx="2"/>
          </p:nvPr>
        </p:nvSpPr>
        <p:spPr>
          <a:xfrm>
            <a:off x="5183188" y="987425"/>
            <a:ext cx="6172200" cy="4873625"/>
          </a:xfrm>
          <a:prstGeom prst="rect">
            <a:avLst/>
          </a:prstGeom>
          <a:noFill/>
          <a:ln>
            <a:noFill/>
          </a:ln>
        </p:spPr>
      </p:sp>
      <p:sp>
        <p:nvSpPr>
          <p:cNvPr id="68" name="Google Shape;68;p5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hyperlink" Target="https://www.suara.com/tag/kitabisa-com" TargetMode="External"/><Relationship Id="rId3" Type="http://schemas.openxmlformats.org/officeDocument/2006/relationships/image" Target="../media/image30.jpg"/><Relationship Id="rId7" Type="http://schemas.openxmlformats.org/officeDocument/2006/relationships/hyperlink" Target="https://oto.detik.com/mobil/d-3350400/gamal-albinsaid-mengubah-sampah-menjadi-sumber-kesehata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jp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26" Type="http://schemas.openxmlformats.org/officeDocument/2006/relationships/image" Target="../media/image70.png"/><Relationship Id="rId3" Type="http://schemas.openxmlformats.org/officeDocument/2006/relationships/image" Target="../media/image47.png"/><Relationship Id="rId21" Type="http://schemas.openxmlformats.org/officeDocument/2006/relationships/image" Target="../media/image65.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5" Type="http://schemas.openxmlformats.org/officeDocument/2006/relationships/image" Target="../media/image69.png"/><Relationship Id="rId2" Type="http://schemas.openxmlformats.org/officeDocument/2006/relationships/notesSlide" Target="../notesSlides/notesSlide21.xml"/><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55.png"/><Relationship Id="rId24" Type="http://schemas.openxmlformats.org/officeDocument/2006/relationships/image" Target="../media/image68.pn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7.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 Id="rId27"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72.png"/><Relationship Id="rId7" Type="http://schemas.openxmlformats.org/officeDocument/2006/relationships/image" Target="../media/image76.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8.jpg"/><Relationship Id="rId7" Type="http://schemas.openxmlformats.org/officeDocument/2006/relationships/image" Target="../media/image82.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jpg"/><Relationship Id="rId4" Type="http://schemas.openxmlformats.org/officeDocument/2006/relationships/image" Target="../media/image79.jpg"/></Relationships>
</file>

<file path=ppt/slides/_rels/slide2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jpg"/><Relationship Id="rId7"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 Id="rId9" Type="http://schemas.openxmlformats.org/officeDocument/2006/relationships/image" Target="../media/image89.jpg"/></Relationships>
</file>

<file path=ppt/slides/_rels/slide2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jpg"/><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3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jpg"/><Relationship Id="rId7" Type="http://schemas.openxmlformats.org/officeDocument/2006/relationships/image" Target="../media/image111.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112.png"/><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20.jpg"/><Relationship Id="rId5" Type="http://schemas.openxmlformats.org/officeDocument/2006/relationships/image" Target="../media/image119.jpg"/><Relationship Id="rId4" Type="http://schemas.openxmlformats.org/officeDocument/2006/relationships/image" Target="../media/image118.jpg"/></Relationships>
</file>

<file path=ppt/slides/_rels/slide39.xml.rels><?xml version="1.0" encoding="UTF-8" standalone="yes"?>
<Relationships xmlns="http://schemas.openxmlformats.org/package/2006/relationships"><Relationship Id="rId3" Type="http://schemas.openxmlformats.org/officeDocument/2006/relationships/image" Target="../media/image121.jpg"/><Relationship Id="rId7" Type="http://schemas.openxmlformats.org/officeDocument/2006/relationships/image" Target="../media/image12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jpg"/><Relationship Id="rId4" Type="http://schemas.openxmlformats.org/officeDocument/2006/relationships/image" Target="../media/image122.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26.jpg"/><Relationship Id="rId7" Type="http://schemas.openxmlformats.org/officeDocument/2006/relationships/image" Target="../media/image130.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29.jpg"/><Relationship Id="rId5" Type="http://schemas.openxmlformats.org/officeDocument/2006/relationships/image" Target="../media/image128.jpg"/><Relationship Id="rId4" Type="http://schemas.openxmlformats.org/officeDocument/2006/relationships/image" Target="../media/image127.jpg"/></Relationships>
</file>

<file path=ppt/slides/_rels/slide41.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123.jpg"/><Relationship Id="rId4" Type="http://schemas.openxmlformats.org/officeDocument/2006/relationships/image" Target="../media/image132.jpg"/></Relationships>
</file>

<file path=ppt/slides/_rels/slide42.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136.png"/><Relationship Id="rId4" Type="http://schemas.openxmlformats.org/officeDocument/2006/relationships/image" Target="../media/image135.jpg"/></Relationships>
</file>

<file path=ppt/slides/_rels/slide4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685799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5716270" y="1748154"/>
            <a:ext cx="5615940" cy="1128395"/>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FFFFFF"/>
                </a:solidFill>
              </a:rPr>
              <a:t>Sinergi</a:t>
            </a:r>
            <a:r>
              <a:rPr sz="4000" spc="-40" dirty="0">
                <a:solidFill>
                  <a:srgbClr val="FFFFFF"/>
                </a:solidFill>
              </a:rPr>
              <a:t> </a:t>
            </a:r>
            <a:r>
              <a:rPr sz="4000" spc="-5" dirty="0">
                <a:solidFill>
                  <a:srgbClr val="FFFFFF"/>
                </a:solidFill>
              </a:rPr>
              <a:t>Kewirausahaan</a:t>
            </a:r>
            <a:endParaRPr sz="4000"/>
          </a:p>
          <a:p>
            <a:pPr marL="12700">
              <a:lnSpc>
                <a:spcPct val="100000"/>
              </a:lnSpc>
              <a:spcBef>
                <a:spcPts val="40"/>
              </a:spcBef>
            </a:pPr>
            <a:r>
              <a:rPr dirty="0">
                <a:solidFill>
                  <a:srgbClr val="FFFFFF"/>
                </a:solidFill>
              </a:rPr>
              <a:t>dalam </a:t>
            </a:r>
            <a:r>
              <a:rPr spc="-5" dirty="0">
                <a:solidFill>
                  <a:srgbClr val="FFFFFF"/>
                </a:solidFill>
              </a:rPr>
              <a:t>Pemberdayaan</a:t>
            </a:r>
            <a:r>
              <a:rPr spc="-45" dirty="0">
                <a:solidFill>
                  <a:srgbClr val="FFFFFF"/>
                </a:solidFill>
              </a:rPr>
              <a:t> </a:t>
            </a:r>
            <a:r>
              <a:rPr dirty="0">
                <a:solidFill>
                  <a:srgbClr val="FFFFFF"/>
                </a:solidFill>
              </a:rPr>
              <a:t>Sosial</a:t>
            </a:r>
          </a:p>
        </p:txBody>
      </p:sp>
      <p:sp>
        <p:nvSpPr>
          <p:cNvPr id="4" name="object 4"/>
          <p:cNvSpPr txBox="1"/>
          <p:nvPr/>
        </p:nvSpPr>
        <p:spPr>
          <a:xfrm>
            <a:off x="7093584" y="3384295"/>
            <a:ext cx="4064000" cy="607060"/>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FFFF"/>
                </a:solidFill>
                <a:latin typeface="Arial"/>
                <a:cs typeface="Arial"/>
              </a:rPr>
              <a:t>Edi Suharto,</a:t>
            </a:r>
            <a:r>
              <a:rPr sz="2000" b="1" spc="-40" dirty="0">
                <a:solidFill>
                  <a:srgbClr val="FFFFFF"/>
                </a:solidFill>
                <a:latin typeface="Arial"/>
                <a:cs typeface="Arial"/>
              </a:rPr>
              <a:t> </a:t>
            </a:r>
            <a:r>
              <a:rPr sz="2000" b="1" dirty="0">
                <a:solidFill>
                  <a:srgbClr val="FFFFFF"/>
                </a:solidFill>
                <a:latin typeface="Arial"/>
                <a:cs typeface="Arial"/>
              </a:rPr>
              <a:t>PhD</a:t>
            </a:r>
            <a:endParaRPr sz="2000">
              <a:latin typeface="Arial"/>
              <a:cs typeface="Arial"/>
            </a:endParaRPr>
          </a:p>
          <a:p>
            <a:pPr marL="12700">
              <a:lnSpc>
                <a:spcPct val="100000"/>
              </a:lnSpc>
              <a:spcBef>
                <a:spcPts val="20"/>
              </a:spcBef>
            </a:pPr>
            <a:r>
              <a:rPr sz="1800" dirty="0">
                <a:solidFill>
                  <a:srgbClr val="FFFFFF"/>
                </a:solidFill>
                <a:latin typeface="Arial"/>
                <a:cs typeface="Arial"/>
              </a:rPr>
              <a:t>Direktur </a:t>
            </a:r>
            <a:r>
              <a:rPr sz="1800" spc="-5" dirty="0">
                <a:solidFill>
                  <a:srgbClr val="FFFFFF"/>
                </a:solidFill>
                <a:latin typeface="Arial"/>
                <a:cs typeface="Arial"/>
              </a:rPr>
              <a:t>Jenderal Pemberdayaan</a:t>
            </a:r>
            <a:r>
              <a:rPr sz="1800" spc="-10" dirty="0">
                <a:solidFill>
                  <a:srgbClr val="FFFFFF"/>
                </a:solidFill>
                <a:latin typeface="Arial"/>
                <a:cs typeface="Arial"/>
              </a:rPr>
              <a:t> </a:t>
            </a:r>
            <a:r>
              <a:rPr sz="1800" spc="-5" dirty="0">
                <a:solidFill>
                  <a:srgbClr val="FFFFFF"/>
                </a:solidFill>
                <a:latin typeface="Arial"/>
                <a:cs typeface="Arial"/>
              </a:rPr>
              <a:t>Sosial</a:t>
            </a:r>
            <a:endParaRPr sz="1800">
              <a:latin typeface="Arial"/>
              <a:cs typeface="Arial"/>
            </a:endParaRPr>
          </a:p>
        </p:txBody>
      </p:sp>
      <p:sp>
        <p:nvSpPr>
          <p:cNvPr id="5" name="object 5"/>
          <p:cNvSpPr txBox="1"/>
          <p:nvPr/>
        </p:nvSpPr>
        <p:spPr>
          <a:xfrm>
            <a:off x="7093584" y="4964048"/>
            <a:ext cx="3877945" cy="757555"/>
          </a:xfrm>
          <a:prstGeom prst="rect">
            <a:avLst/>
          </a:prstGeom>
        </p:spPr>
        <p:txBody>
          <a:bodyPr vert="horz" wrap="square" lIns="0" tIns="12700" rIns="0" bIns="0" rtlCol="0">
            <a:spAutoFit/>
          </a:bodyPr>
          <a:lstStyle/>
          <a:p>
            <a:pPr marL="12700" marR="5080">
              <a:lnSpc>
                <a:spcPct val="100000"/>
              </a:lnSpc>
              <a:spcBef>
                <a:spcPts val="100"/>
              </a:spcBef>
            </a:pPr>
            <a:r>
              <a:rPr sz="1600" spc="-5" dirty="0">
                <a:solidFill>
                  <a:srgbClr val="FFFFFF"/>
                </a:solidFill>
                <a:latin typeface="Arial"/>
                <a:cs typeface="Arial"/>
              </a:rPr>
              <a:t>Disampaikan </a:t>
            </a:r>
            <a:r>
              <a:rPr sz="1600" spc="-10" dirty="0">
                <a:solidFill>
                  <a:srgbClr val="FFFFFF"/>
                </a:solidFill>
                <a:latin typeface="Arial"/>
                <a:cs typeface="Arial"/>
              </a:rPr>
              <a:t>dalam kegiatan </a:t>
            </a:r>
            <a:r>
              <a:rPr sz="1600" spc="-5" dirty="0">
                <a:solidFill>
                  <a:srgbClr val="FFFFFF"/>
                </a:solidFill>
                <a:latin typeface="Arial"/>
                <a:cs typeface="Arial"/>
              </a:rPr>
              <a:t>“Pembekalan  </a:t>
            </a:r>
            <a:r>
              <a:rPr sz="1600" spc="-10" dirty="0">
                <a:solidFill>
                  <a:srgbClr val="FFFFFF"/>
                </a:solidFill>
                <a:latin typeface="Arial"/>
                <a:cs typeface="Arial"/>
              </a:rPr>
              <a:t>Pejuang </a:t>
            </a:r>
            <a:r>
              <a:rPr sz="1600" spc="-5" dirty="0">
                <a:solidFill>
                  <a:srgbClr val="FFFFFF"/>
                </a:solidFill>
                <a:latin typeface="Arial"/>
                <a:cs typeface="Arial"/>
              </a:rPr>
              <a:t>Muda </a:t>
            </a:r>
            <a:r>
              <a:rPr sz="1600" spc="-10" dirty="0">
                <a:solidFill>
                  <a:srgbClr val="FFFFFF"/>
                </a:solidFill>
                <a:latin typeface="Arial"/>
                <a:cs typeface="Arial"/>
              </a:rPr>
              <a:t>Kampus</a:t>
            </a:r>
            <a:r>
              <a:rPr sz="1600" spc="70" dirty="0">
                <a:solidFill>
                  <a:srgbClr val="FFFFFF"/>
                </a:solidFill>
                <a:latin typeface="Arial"/>
                <a:cs typeface="Arial"/>
              </a:rPr>
              <a:t> </a:t>
            </a:r>
            <a:r>
              <a:rPr sz="1600" spc="-5" dirty="0">
                <a:solidFill>
                  <a:srgbClr val="FFFFFF"/>
                </a:solidFill>
                <a:latin typeface="Arial"/>
                <a:cs typeface="Arial"/>
              </a:rPr>
              <a:t>Merdeka”</a:t>
            </a:r>
            <a:endParaRPr sz="1600">
              <a:latin typeface="Arial"/>
              <a:cs typeface="Arial"/>
            </a:endParaRPr>
          </a:p>
          <a:p>
            <a:pPr marL="12700">
              <a:lnSpc>
                <a:spcPct val="100000"/>
              </a:lnSpc>
            </a:pPr>
            <a:r>
              <a:rPr sz="1600" spc="-5" dirty="0">
                <a:solidFill>
                  <a:srgbClr val="FFFFFF"/>
                </a:solidFill>
                <a:latin typeface="Arial"/>
                <a:cs typeface="Arial"/>
              </a:rPr>
              <a:t>Jumat </a:t>
            </a:r>
            <a:r>
              <a:rPr sz="1600" spc="-10" dirty="0">
                <a:solidFill>
                  <a:srgbClr val="FFFFFF"/>
                </a:solidFill>
                <a:latin typeface="Arial"/>
                <a:cs typeface="Arial"/>
              </a:rPr>
              <a:t>15 Oktober</a:t>
            </a:r>
            <a:r>
              <a:rPr sz="1600" spc="80" dirty="0">
                <a:solidFill>
                  <a:srgbClr val="FFFFFF"/>
                </a:solidFill>
                <a:latin typeface="Arial"/>
                <a:cs typeface="Arial"/>
              </a:rPr>
              <a:t> </a:t>
            </a:r>
            <a:r>
              <a:rPr sz="1600" spc="-10" dirty="0">
                <a:solidFill>
                  <a:srgbClr val="FFFFFF"/>
                </a:solidFill>
                <a:latin typeface="Arial"/>
                <a:cs typeface="Arial"/>
              </a:rPr>
              <a:t>2021</a:t>
            </a:r>
            <a:endParaRPr sz="1600">
              <a:latin typeface="Arial"/>
              <a:cs typeface="Arial"/>
            </a:endParaRPr>
          </a:p>
        </p:txBody>
      </p:sp>
    </p:spTree>
    <p:extLst>
      <p:ext uri="{BB962C8B-B14F-4D97-AF65-F5344CB8AC3E}">
        <p14:creationId xmlns:p14="http://schemas.microsoft.com/office/powerpoint/2010/main" val="1112290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1"/>
          <p:cNvSpPr txBox="1"/>
          <p:nvPr/>
        </p:nvSpPr>
        <p:spPr>
          <a:xfrm>
            <a:off x="3835399" y="3155044"/>
            <a:ext cx="670470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u="none">
                <a:solidFill>
                  <a:srgbClr val="C00000"/>
                </a:solidFill>
                <a:latin typeface="Arial"/>
                <a:ea typeface="Arial"/>
                <a:cs typeface="Arial"/>
                <a:sym typeface="Arial"/>
              </a:rPr>
              <a:t>Milenial </a:t>
            </a:r>
            <a:r>
              <a:rPr lang="en-US" sz="2800" u="none">
                <a:solidFill>
                  <a:schemeClr val="dk1"/>
                </a:solidFill>
                <a:latin typeface="Arial"/>
                <a:ea typeface="Arial"/>
                <a:cs typeface="Arial"/>
                <a:sym typeface="Arial"/>
              </a:rPr>
              <a:t>Sociopreneurship </a:t>
            </a:r>
            <a:endParaRPr sz="1800" u="none">
              <a:solidFill>
                <a:schemeClr val="dk1"/>
              </a:solidFill>
              <a:latin typeface="Arial"/>
              <a:ea typeface="Arial"/>
              <a:cs typeface="Arial"/>
              <a:sym typeface="Arial"/>
            </a:endParaRPr>
          </a:p>
        </p:txBody>
      </p:sp>
      <p:sp>
        <p:nvSpPr>
          <p:cNvPr id="195" name="Google Shape;195;p11"/>
          <p:cNvSpPr txBox="1"/>
          <p:nvPr/>
        </p:nvSpPr>
        <p:spPr>
          <a:xfrm>
            <a:off x="2374900" y="2754935"/>
            <a:ext cx="1244600" cy="1323439"/>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a:solidFill>
                  <a:schemeClr val="lt1"/>
                </a:solidFill>
                <a:latin typeface="Calibri"/>
                <a:ea typeface="Calibri"/>
                <a:cs typeface="Calibri"/>
                <a:sym typeface="Calibri"/>
              </a:rPr>
              <a:t>02</a:t>
            </a:r>
            <a:endParaRPr sz="1800">
              <a:solidFill>
                <a:schemeClr val="lt1"/>
              </a:solidFill>
              <a:latin typeface="Calibri"/>
              <a:ea typeface="Calibri"/>
              <a:cs typeface="Calibri"/>
              <a:sym typeface="Calibri"/>
            </a:endParaRPr>
          </a:p>
        </p:txBody>
      </p:sp>
      <p:sp>
        <p:nvSpPr>
          <p:cNvPr id="196" name="Google Shape;196;p11"/>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2"/>
          <p:cNvSpPr/>
          <p:nvPr/>
        </p:nvSpPr>
        <p:spPr>
          <a:xfrm>
            <a:off x="5059018" y="1753075"/>
            <a:ext cx="6874330" cy="3812838"/>
          </a:xfrm>
          <a:custGeom>
            <a:avLst/>
            <a:gdLst/>
            <a:ahLst/>
            <a:cxnLst/>
            <a:rect l="l" t="t" r="r" b="b"/>
            <a:pathLst>
              <a:path w="6623679" h="3351849" extrusionOk="0">
                <a:moveTo>
                  <a:pt x="4452" y="1704648"/>
                </a:moveTo>
                <a:cubicBezTo>
                  <a:pt x="39791" y="1204836"/>
                  <a:pt x="391526" y="351213"/>
                  <a:pt x="905600" y="95880"/>
                </a:cubicBezTo>
                <a:cubicBezTo>
                  <a:pt x="1419674" y="-159453"/>
                  <a:pt x="2382114" y="176418"/>
                  <a:pt x="3088896" y="172648"/>
                </a:cubicBezTo>
                <a:cubicBezTo>
                  <a:pt x="3795678" y="168878"/>
                  <a:pt x="4665904" y="-19508"/>
                  <a:pt x="5146295" y="73257"/>
                </a:cubicBezTo>
                <a:cubicBezTo>
                  <a:pt x="5626686" y="166022"/>
                  <a:pt x="5815531" y="298315"/>
                  <a:pt x="6060696" y="570213"/>
                </a:cubicBezTo>
                <a:cubicBezTo>
                  <a:pt x="6305862" y="842112"/>
                  <a:pt x="6676923" y="1331931"/>
                  <a:pt x="6617288" y="1704648"/>
                </a:cubicBezTo>
                <a:cubicBezTo>
                  <a:pt x="6557653" y="2077365"/>
                  <a:pt x="6161191" y="2619559"/>
                  <a:pt x="5613434" y="2965544"/>
                </a:cubicBezTo>
                <a:cubicBezTo>
                  <a:pt x="5065677" y="3311529"/>
                  <a:pt x="4160665" y="3301821"/>
                  <a:pt x="3340687" y="3323356"/>
                </a:cubicBezTo>
                <a:cubicBezTo>
                  <a:pt x="2520709" y="3344891"/>
                  <a:pt x="1247948" y="3440739"/>
                  <a:pt x="693565" y="3094754"/>
                </a:cubicBezTo>
                <a:cubicBezTo>
                  <a:pt x="139182" y="2748769"/>
                  <a:pt x="-30887" y="2204460"/>
                  <a:pt x="4452" y="1704648"/>
                </a:cubicBezTo>
                <a:close/>
              </a:path>
            </a:pathLst>
          </a:custGeom>
          <a:solidFill>
            <a:srgbClr val="C4D8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2" name="Google Shape;202;p12" descr="Thinking, searching, idea, bussiness success concept Premium Vector"/>
          <p:cNvPicPr preferRelativeResize="0"/>
          <p:nvPr/>
        </p:nvPicPr>
        <p:blipFill rotWithShape="1">
          <a:blip r:embed="rId3">
            <a:alphaModFix/>
          </a:blip>
          <a:srcRect/>
          <a:stretch/>
        </p:blipFill>
        <p:spPr>
          <a:xfrm flipH="1">
            <a:off x="753305" y="1570066"/>
            <a:ext cx="4053370" cy="3995847"/>
          </a:xfrm>
          <a:prstGeom prst="rect">
            <a:avLst/>
          </a:prstGeom>
          <a:noFill/>
          <a:ln>
            <a:noFill/>
          </a:ln>
        </p:spPr>
      </p:pic>
      <p:sp>
        <p:nvSpPr>
          <p:cNvPr id="203" name="Google Shape;203;p12"/>
          <p:cNvSpPr/>
          <p:nvPr/>
        </p:nvSpPr>
        <p:spPr>
          <a:xfrm>
            <a:off x="5563705" y="2517561"/>
            <a:ext cx="5434495" cy="2246769"/>
          </a:xfrm>
          <a:prstGeom prst="roundRect">
            <a:avLst>
              <a:gd name="adj" fmla="val 0"/>
            </a:avLst>
          </a:prstGeom>
          <a:noFill/>
          <a:ln>
            <a:noFill/>
          </a:ln>
        </p:spPr>
        <p:txBody>
          <a:bodyPr spcFirstLastPara="1" wrap="square" lIns="91425" tIns="45700" rIns="91425" bIns="45700" anchor="t" anchorCtr="0">
            <a:spAutoFit/>
          </a:bodyPr>
          <a:lstStyle/>
          <a:p>
            <a:pPr marL="112713"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Millenial yang menciptakan dan menjalankan usaha untuk merespon isu-isu sosial, resiko sosial dan masalah sosial, seraya tetap berusaha memperoleh keuntungan finansial untuk menjaga keberlanjutan usahanya sehingga dapat terus menebarkan manfaat bagi banyak orang.”</a:t>
            </a:r>
            <a:endParaRPr/>
          </a:p>
        </p:txBody>
      </p:sp>
      <p:pic>
        <p:nvPicPr>
          <p:cNvPr id="204" name="Google Shape;204;p12" descr="Blindwink - Best Market Research &amp; Brand Management Company In India"/>
          <p:cNvPicPr preferRelativeResize="0"/>
          <p:nvPr/>
        </p:nvPicPr>
        <p:blipFill rotWithShape="1">
          <a:blip r:embed="rId4">
            <a:alphaModFix/>
          </a:blip>
          <a:srcRect l="21302" t="30603" r="20538" b="29265"/>
          <a:stretch/>
        </p:blipFill>
        <p:spPr>
          <a:xfrm rot="10800000">
            <a:off x="8019361" y="1098685"/>
            <a:ext cx="1204294" cy="830996"/>
          </a:xfrm>
          <a:prstGeom prst="rect">
            <a:avLst/>
          </a:prstGeom>
          <a:noFill/>
          <a:ln>
            <a:noFill/>
          </a:ln>
        </p:spPr>
      </p:pic>
      <p:sp>
        <p:nvSpPr>
          <p:cNvPr id="205" name="Google Shape;205;p12"/>
          <p:cNvSpPr txBox="1"/>
          <p:nvPr/>
        </p:nvSpPr>
        <p:spPr>
          <a:xfrm>
            <a:off x="714061" y="362209"/>
            <a:ext cx="771432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E6CA4"/>
              </a:buClr>
              <a:buSzPts val="3200"/>
              <a:buFont typeface="Arial"/>
              <a:buNone/>
            </a:pPr>
            <a:r>
              <a:rPr lang="en-US" sz="3200" b="1">
                <a:solidFill>
                  <a:srgbClr val="2E6CA4"/>
                </a:solidFill>
                <a:latin typeface="Arial"/>
                <a:ea typeface="Arial"/>
                <a:cs typeface="Arial"/>
                <a:sym typeface="Arial"/>
              </a:rPr>
              <a:t>Siapa itu millennial sociopreneur? </a:t>
            </a:r>
            <a:endParaRPr sz="3200" b="1" i="1">
              <a:solidFill>
                <a:srgbClr val="2E6CA4"/>
              </a:solidFill>
              <a:latin typeface="Arial"/>
              <a:ea typeface="Arial"/>
              <a:cs typeface="Arial"/>
              <a:sym typeface="Arial"/>
            </a:endParaRPr>
          </a:p>
        </p:txBody>
      </p:sp>
      <p:sp>
        <p:nvSpPr>
          <p:cNvPr id="206" name="Google Shape;206;p12"/>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3"/>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2" name="Google Shape;212;p13" descr="8 Characteristics Of Millennials That Support Sustainable Development Goals  (SDGs)"/>
          <p:cNvPicPr preferRelativeResize="0"/>
          <p:nvPr/>
        </p:nvPicPr>
        <p:blipFill rotWithShape="1">
          <a:blip r:embed="rId3">
            <a:alphaModFix/>
          </a:blip>
          <a:srcRect/>
          <a:stretch/>
        </p:blipFill>
        <p:spPr>
          <a:xfrm>
            <a:off x="1922832" y="946984"/>
            <a:ext cx="8346335" cy="5070478"/>
          </a:xfrm>
          <a:prstGeom prst="rect">
            <a:avLst/>
          </a:prstGeom>
          <a:noFill/>
          <a:ln>
            <a:noFill/>
          </a:ln>
        </p:spPr>
      </p:pic>
      <p:sp>
        <p:nvSpPr>
          <p:cNvPr id="213" name="Google Shape;213;p13"/>
          <p:cNvSpPr txBox="1"/>
          <p:nvPr/>
        </p:nvSpPr>
        <p:spPr>
          <a:xfrm>
            <a:off x="714061" y="362209"/>
            <a:ext cx="538193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6988B"/>
              </a:buClr>
              <a:buSzPts val="4000"/>
              <a:buFont typeface="Arial"/>
              <a:buNone/>
            </a:pPr>
            <a:r>
              <a:rPr lang="en-US" sz="4000" b="1">
                <a:solidFill>
                  <a:srgbClr val="36988B"/>
                </a:solidFill>
                <a:latin typeface="Arial"/>
                <a:ea typeface="Arial"/>
                <a:cs typeface="Arial"/>
                <a:sym typeface="Arial"/>
              </a:rPr>
              <a:t>Siapa milenial? </a:t>
            </a:r>
            <a:endParaRPr sz="4000" b="1" i="1">
              <a:solidFill>
                <a:srgbClr val="36988B"/>
              </a:solidFill>
              <a:latin typeface="Arial"/>
              <a:ea typeface="Arial"/>
              <a:cs typeface="Arial"/>
              <a:sym typeface="Arial"/>
            </a:endParaRPr>
          </a:p>
        </p:txBody>
      </p:sp>
      <p:sp>
        <p:nvSpPr>
          <p:cNvPr id="214" name="Google Shape;214;p13"/>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4"/>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0" name="Google Shape;220;p14"/>
          <p:cNvPicPr preferRelativeResize="0"/>
          <p:nvPr/>
        </p:nvPicPr>
        <p:blipFill rotWithShape="1">
          <a:blip r:embed="rId3">
            <a:alphaModFix/>
          </a:blip>
          <a:srcRect/>
          <a:stretch/>
        </p:blipFill>
        <p:spPr>
          <a:xfrm>
            <a:off x="6856389" y="3705709"/>
            <a:ext cx="3362794" cy="1619476"/>
          </a:xfrm>
          <a:prstGeom prst="rect">
            <a:avLst/>
          </a:prstGeom>
          <a:noFill/>
          <a:ln>
            <a:noFill/>
          </a:ln>
        </p:spPr>
      </p:pic>
      <p:pic>
        <p:nvPicPr>
          <p:cNvPr id="221" name="Google Shape;221;p14"/>
          <p:cNvPicPr preferRelativeResize="0"/>
          <p:nvPr/>
        </p:nvPicPr>
        <p:blipFill rotWithShape="1">
          <a:blip r:embed="rId4">
            <a:alphaModFix/>
          </a:blip>
          <a:srcRect/>
          <a:stretch/>
        </p:blipFill>
        <p:spPr>
          <a:xfrm>
            <a:off x="1293704" y="1234731"/>
            <a:ext cx="5315514" cy="4941956"/>
          </a:xfrm>
          <a:prstGeom prst="rect">
            <a:avLst/>
          </a:prstGeom>
          <a:noFill/>
          <a:ln>
            <a:noFill/>
          </a:ln>
        </p:spPr>
      </p:pic>
      <p:pic>
        <p:nvPicPr>
          <p:cNvPr id="222" name="Google Shape;222;p14"/>
          <p:cNvPicPr preferRelativeResize="0"/>
          <p:nvPr/>
        </p:nvPicPr>
        <p:blipFill rotWithShape="1">
          <a:blip r:embed="rId5">
            <a:alphaModFix/>
          </a:blip>
          <a:srcRect/>
          <a:stretch/>
        </p:blipFill>
        <p:spPr>
          <a:xfrm>
            <a:off x="7081990" y="783605"/>
            <a:ext cx="3335176" cy="2922104"/>
          </a:xfrm>
          <a:prstGeom prst="rect">
            <a:avLst/>
          </a:prstGeom>
          <a:noFill/>
          <a:ln>
            <a:noFill/>
          </a:ln>
        </p:spPr>
      </p:pic>
      <p:pic>
        <p:nvPicPr>
          <p:cNvPr id="223" name="Google Shape;223;p14"/>
          <p:cNvPicPr preferRelativeResize="0"/>
          <p:nvPr/>
        </p:nvPicPr>
        <p:blipFill rotWithShape="1">
          <a:blip r:embed="rId6">
            <a:alphaModFix/>
          </a:blip>
          <a:srcRect/>
          <a:stretch/>
        </p:blipFill>
        <p:spPr>
          <a:xfrm>
            <a:off x="5525950" y="5636854"/>
            <a:ext cx="4153480" cy="800212"/>
          </a:xfrm>
          <a:prstGeom prst="rect">
            <a:avLst/>
          </a:prstGeom>
          <a:noFill/>
          <a:ln>
            <a:noFill/>
          </a:ln>
        </p:spPr>
      </p:pic>
      <p:sp>
        <p:nvSpPr>
          <p:cNvPr id="224" name="Google Shape;224;p14"/>
          <p:cNvSpPr txBox="1"/>
          <p:nvPr/>
        </p:nvSpPr>
        <p:spPr>
          <a:xfrm>
            <a:off x="9158730" y="198665"/>
            <a:ext cx="2904300"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chemeClr val="dk1"/>
                </a:solidFill>
                <a:latin typeface="Calibri"/>
                <a:ea typeface="Calibri"/>
                <a:cs typeface="Calibri"/>
                <a:sym typeface="Calibri"/>
              </a:rPr>
              <a:t>Sumber: http://indonesiabaik.id/infografis/yuk-kenalan-dengan-millenial-indonesia</a:t>
            </a:r>
            <a:endParaRPr sz="1050">
              <a:solidFill>
                <a:schemeClr val="dk1"/>
              </a:solidFill>
              <a:latin typeface="Calibri"/>
              <a:ea typeface="Calibri"/>
              <a:cs typeface="Calibri"/>
              <a:sym typeface="Calibri"/>
            </a:endParaRPr>
          </a:p>
        </p:txBody>
      </p:sp>
      <p:sp>
        <p:nvSpPr>
          <p:cNvPr id="225" name="Google Shape;225;p14"/>
          <p:cNvSpPr txBox="1"/>
          <p:nvPr/>
        </p:nvSpPr>
        <p:spPr>
          <a:xfrm>
            <a:off x="714061" y="362209"/>
            <a:ext cx="627314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BB9C7"/>
              </a:buClr>
              <a:buSzPts val="3200"/>
              <a:buFont typeface="Arial"/>
              <a:buNone/>
            </a:pPr>
            <a:r>
              <a:rPr lang="en-US" sz="3200" b="1">
                <a:solidFill>
                  <a:srgbClr val="4BB9C7"/>
                </a:solidFill>
                <a:latin typeface="Arial"/>
                <a:ea typeface="Arial"/>
                <a:cs typeface="Arial"/>
                <a:sym typeface="Arial"/>
              </a:rPr>
              <a:t>Ciri-ciri dominan Milenial </a:t>
            </a:r>
            <a:endParaRPr sz="3200" b="1" i="1">
              <a:solidFill>
                <a:srgbClr val="4BB9C7"/>
              </a:solidFill>
              <a:latin typeface="Arial"/>
              <a:ea typeface="Arial"/>
              <a:cs typeface="Arial"/>
              <a:sym typeface="Arial"/>
            </a:endParaRPr>
          </a:p>
        </p:txBody>
      </p:sp>
      <p:sp>
        <p:nvSpPr>
          <p:cNvPr id="226" name="Google Shape;226;p14"/>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5"/>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32" name="Google Shape;232;p15"/>
          <p:cNvGrpSpPr/>
          <p:nvPr/>
        </p:nvGrpSpPr>
        <p:grpSpPr>
          <a:xfrm>
            <a:off x="0" y="763998"/>
            <a:ext cx="12192000" cy="6096000"/>
            <a:chOff x="0" y="408398"/>
            <a:chExt cx="12192000" cy="6096000"/>
          </a:xfrm>
        </p:grpSpPr>
        <p:pic>
          <p:nvPicPr>
            <p:cNvPr id="233" name="Google Shape;233;p15" descr="Yuk, Kenalan dengan Millenial Indonesia! | Indonesia Baik"/>
            <p:cNvPicPr preferRelativeResize="0"/>
            <p:nvPr/>
          </p:nvPicPr>
          <p:blipFill rotWithShape="1">
            <a:blip r:embed="rId3">
              <a:alphaModFix/>
            </a:blip>
            <a:srcRect/>
            <a:stretch/>
          </p:blipFill>
          <p:spPr>
            <a:xfrm>
              <a:off x="0" y="408398"/>
              <a:ext cx="6096000" cy="6096000"/>
            </a:xfrm>
            <a:prstGeom prst="rect">
              <a:avLst/>
            </a:prstGeom>
            <a:noFill/>
            <a:ln>
              <a:noFill/>
            </a:ln>
          </p:spPr>
        </p:pic>
        <p:pic>
          <p:nvPicPr>
            <p:cNvPr id="234" name="Google Shape;234;p15" descr="Yuk, Kenalan dengan Millenial Indonesia! | Indonesia Baik"/>
            <p:cNvPicPr preferRelativeResize="0"/>
            <p:nvPr/>
          </p:nvPicPr>
          <p:blipFill rotWithShape="1">
            <a:blip r:embed="rId4">
              <a:alphaModFix/>
            </a:blip>
            <a:srcRect/>
            <a:stretch/>
          </p:blipFill>
          <p:spPr>
            <a:xfrm>
              <a:off x="6096000" y="408398"/>
              <a:ext cx="6096000" cy="6096000"/>
            </a:xfrm>
            <a:prstGeom prst="rect">
              <a:avLst/>
            </a:prstGeom>
            <a:noFill/>
            <a:ln>
              <a:noFill/>
            </a:ln>
          </p:spPr>
        </p:pic>
      </p:grpSp>
      <p:sp>
        <p:nvSpPr>
          <p:cNvPr id="235" name="Google Shape;235;p15"/>
          <p:cNvSpPr txBox="1"/>
          <p:nvPr/>
        </p:nvSpPr>
        <p:spPr>
          <a:xfrm>
            <a:off x="714061" y="159009"/>
            <a:ext cx="627314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BB9C7"/>
              </a:buClr>
              <a:buSzPts val="3200"/>
              <a:buFont typeface="Arial"/>
              <a:buNone/>
            </a:pPr>
            <a:r>
              <a:rPr lang="en-US" sz="3200" b="1">
                <a:solidFill>
                  <a:srgbClr val="4BB9C7"/>
                </a:solidFill>
                <a:latin typeface="Arial"/>
                <a:ea typeface="Arial"/>
                <a:cs typeface="Arial"/>
                <a:sym typeface="Arial"/>
              </a:rPr>
              <a:t>Ciri-ciri dominan Milenial </a:t>
            </a:r>
            <a:endParaRPr sz="3200" b="1" i="1">
              <a:solidFill>
                <a:srgbClr val="4BB9C7"/>
              </a:solidFill>
              <a:latin typeface="Arial"/>
              <a:ea typeface="Arial"/>
              <a:cs typeface="Arial"/>
              <a:sym typeface="Arial"/>
            </a:endParaRPr>
          </a:p>
        </p:txBody>
      </p:sp>
      <p:sp>
        <p:nvSpPr>
          <p:cNvPr id="236" name="Google Shape;236;p15"/>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6"/>
          <p:cNvSpPr txBox="1"/>
          <p:nvPr/>
        </p:nvSpPr>
        <p:spPr>
          <a:xfrm>
            <a:off x="768382" y="232401"/>
            <a:ext cx="783348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u="none">
                <a:solidFill>
                  <a:srgbClr val="C00000"/>
                </a:solidFill>
                <a:latin typeface="Arial"/>
                <a:ea typeface="Arial"/>
                <a:cs typeface="Arial"/>
                <a:sym typeface="Arial"/>
              </a:rPr>
              <a:t>Tokoh Milenial </a:t>
            </a:r>
            <a:r>
              <a:rPr lang="en-US" sz="3200" i="1" u="none">
                <a:solidFill>
                  <a:schemeClr val="dk1"/>
                </a:solidFill>
                <a:latin typeface="Arial"/>
                <a:ea typeface="Arial"/>
                <a:cs typeface="Arial"/>
                <a:sym typeface="Arial"/>
              </a:rPr>
              <a:t>Sociopreneur </a:t>
            </a:r>
            <a:r>
              <a:rPr lang="en-US" sz="3200" u="none">
                <a:solidFill>
                  <a:schemeClr val="dk1"/>
                </a:solidFill>
                <a:latin typeface="Arial"/>
                <a:ea typeface="Arial"/>
                <a:cs typeface="Arial"/>
                <a:sym typeface="Arial"/>
              </a:rPr>
              <a:t>Indonesia </a:t>
            </a:r>
            <a:r>
              <a:rPr lang="en-US" sz="2000" u="none">
                <a:solidFill>
                  <a:schemeClr val="dk1"/>
                </a:solidFill>
                <a:latin typeface="Arial"/>
                <a:ea typeface="Arial"/>
                <a:cs typeface="Arial"/>
                <a:sym typeface="Arial"/>
              </a:rPr>
              <a:t>  </a:t>
            </a:r>
            <a:endParaRPr sz="1800" u="none">
              <a:solidFill>
                <a:schemeClr val="dk1"/>
              </a:solidFill>
              <a:latin typeface="Arial"/>
              <a:ea typeface="Arial"/>
              <a:cs typeface="Arial"/>
              <a:sym typeface="Arial"/>
            </a:endParaRPr>
          </a:p>
        </p:txBody>
      </p:sp>
      <p:grpSp>
        <p:nvGrpSpPr>
          <p:cNvPr id="242" name="Google Shape;242;p16"/>
          <p:cNvGrpSpPr/>
          <p:nvPr/>
        </p:nvGrpSpPr>
        <p:grpSpPr>
          <a:xfrm>
            <a:off x="9407825" y="1345474"/>
            <a:ext cx="2697800" cy="4179026"/>
            <a:chOff x="9407825" y="888274"/>
            <a:chExt cx="2697800" cy="4179026"/>
          </a:xfrm>
        </p:grpSpPr>
        <p:pic>
          <p:nvPicPr>
            <p:cNvPr id="243" name="Google Shape;243;p16" descr="66 People and Organizations Moving Social Entrepreneurship and Impact  Investment in Indonesia (2nd Edition) - Angin.ID"/>
            <p:cNvPicPr preferRelativeResize="0"/>
            <p:nvPr/>
          </p:nvPicPr>
          <p:blipFill rotWithShape="1">
            <a:blip r:embed="rId3">
              <a:alphaModFix/>
            </a:blip>
            <a:srcRect/>
            <a:stretch/>
          </p:blipFill>
          <p:spPr>
            <a:xfrm>
              <a:off x="9407825" y="1343819"/>
              <a:ext cx="2697800" cy="3723481"/>
            </a:xfrm>
            <a:prstGeom prst="rect">
              <a:avLst/>
            </a:prstGeom>
            <a:noFill/>
            <a:ln>
              <a:noFill/>
            </a:ln>
          </p:spPr>
        </p:pic>
        <p:sp>
          <p:nvSpPr>
            <p:cNvPr id="244" name="Google Shape;244;p16"/>
            <p:cNvSpPr txBox="1"/>
            <p:nvPr/>
          </p:nvSpPr>
          <p:spPr>
            <a:xfrm>
              <a:off x="10072512" y="888274"/>
              <a:ext cx="136842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a:solidFill>
                    <a:srgbClr val="202124"/>
                  </a:solidFill>
                  <a:latin typeface="arial"/>
                  <a:ea typeface="arial"/>
                  <a:cs typeface="arial"/>
                  <a:sym typeface="arial"/>
                </a:rPr>
                <a:t>Referensi:</a:t>
              </a:r>
              <a:endParaRPr/>
            </a:p>
          </p:txBody>
        </p:sp>
      </p:grpSp>
      <p:pic>
        <p:nvPicPr>
          <p:cNvPr id="245" name="Google Shape;245;p16"/>
          <p:cNvPicPr preferRelativeResize="0"/>
          <p:nvPr/>
        </p:nvPicPr>
        <p:blipFill rotWithShape="1">
          <a:blip r:embed="rId4">
            <a:alphaModFix/>
          </a:blip>
          <a:srcRect l="4080" t="16710" r="17916" b="2962"/>
          <a:stretch/>
        </p:blipFill>
        <p:spPr>
          <a:xfrm>
            <a:off x="673100" y="1557558"/>
            <a:ext cx="8229600" cy="4767042"/>
          </a:xfrm>
          <a:prstGeom prst="rect">
            <a:avLst/>
          </a:prstGeom>
          <a:noFill/>
          <a:ln>
            <a:noFill/>
          </a:ln>
        </p:spPr>
      </p:pic>
      <p:sp>
        <p:nvSpPr>
          <p:cNvPr id="246" name="Google Shape;246;p16"/>
          <p:cNvSpPr/>
          <p:nvPr/>
        </p:nvSpPr>
        <p:spPr>
          <a:xfrm>
            <a:off x="4041501" y="3157758"/>
            <a:ext cx="1769842" cy="176984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16"/>
          <p:cNvSpPr txBox="1"/>
          <p:nvPr/>
        </p:nvSpPr>
        <p:spPr>
          <a:xfrm>
            <a:off x="1130299" y="780553"/>
            <a:ext cx="794804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a:solidFill>
                  <a:srgbClr val="222222"/>
                </a:solidFill>
                <a:latin typeface="Arial"/>
                <a:ea typeface="Arial"/>
                <a:cs typeface="Arial"/>
                <a:sym typeface="Arial"/>
              </a:rPr>
              <a:t>Latar belakang beragam, anak-anak muda ini memiliki tujuan yang sama: berkontribusi terhadap kesejahteraan sosial demi kemajuan bangsa.</a:t>
            </a:r>
            <a:endParaRPr sz="1600">
              <a:solidFill>
                <a:schemeClr val="dk1"/>
              </a:solidFill>
              <a:latin typeface="Arial"/>
              <a:ea typeface="Arial"/>
              <a:cs typeface="Arial"/>
              <a:sym typeface="Arial"/>
            </a:endParaRPr>
          </a:p>
        </p:txBody>
      </p:sp>
      <p:sp>
        <p:nvSpPr>
          <p:cNvPr id="248" name="Google Shape;248;p16"/>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17" descr="M. Alfatih Timur ~ Terus Berinovasi untuk Menghubungkan Lebih Banyak  Kebaikan – Buletindo"/>
          <p:cNvPicPr preferRelativeResize="0"/>
          <p:nvPr/>
        </p:nvPicPr>
        <p:blipFill rotWithShape="1">
          <a:blip r:embed="rId3">
            <a:alphaModFix/>
          </a:blip>
          <a:srcRect/>
          <a:stretch/>
        </p:blipFill>
        <p:spPr>
          <a:xfrm>
            <a:off x="583930" y="597660"/>
            <a:ext cx="4983017" cy="4038369"/>
          </a:xfrm>
          <a:prstGeom prst="roundRect">
            <a:avLst>
              <a:gd name="adj" fmla="val 8594"/>
            </a:avLst>
          </a:prstGeom>
          <a:solidFill>
            <a:srgbClr val="ECECEC"/>
          </a:solidFill>
          <a:ln>
            <a:noFill/>
          </a:ln>
        </p:spPr>
      </p:pic>
      <p:pic>
        <p:nvPicPr>
          <p:cNvPr id="254" name="Google Shape;254;p17"/>
          <p:cNvPicPr preferRelativeResize="0"/>
          <p:nvPr/>
        </p:nvPicPr>
        <p:blipFill rotWithShape="1">
          <a:blip r:embed="rId4">
            <a:alphaModFix/>
          </a:blip>
          <a:srcRect/>
          <a:stretch/>
        </p:blipFill>
        <p:spPr>
          <a:xfrm>
            <a:off x="555757" y="4939742"/>
            <a:ext cx="4094715" cy="511373"/>
          </a:xfrm>
          <a:prstGeom prst="rect">
            <a:avLst/>
          </a:prstGeom>
          <a:noFill/>
          <a:ln>
            <a:noFill/>
          </a:ln>
        </p:spPr>
      </p:pic>
      <p:pic>
        <p:nvPicPr>
          <p:cNvPr id="255" name="Google Shape;255;p17" descr="Gamal Albinsaid Mengubah Sampah Menjadi Sumber Kesehatan"/>
          <p:cNvPicPr preferRelativeResize="0"/>
          <p:nvPr/>
        </p:nvPicPr>
        <p:blipFill rotWithShape="1">
          <a:blip r:embed="rId5">
            <a:alphaModFix/>
          </a:blip>
          <a:srcRect/>
          <a:stretch/>
        </p:blipFill>
        <p:spPr>
          <a:xfrm>
            <a:off x="6096000" y="220526"/>
            <a:ext cx="5112853" cy="3834640"/>
          </a:xfrm>
          <a:prstGeom prst="roundRect">
            <a:avLst>
              <a:gd name="adj" fmla="val 50000"/>
            </a:avLst>
          </a:prstGeom>
          <a:solidFill>
            <a:srgbClr val="ECECEC"/>
          </a:solidFill>
          <a:ln>
            <a:noFill/>
          </a:ln>
        </p:spPr>
      </p:pic>
      <p:pic>
        <p:nvPicPr>
          <p:cNvPr id="256" name="Google Shape;256;p17"/>
          <p:cNvPicPr preferRelativeResize="0"/>
          <p:nvPr/>
        </p:nvPicPr>
        <p:blipFill rotWithShape="1">
          <a:blip r:embed="rId6">
            <a:alphaModFix/>
          </a:blip>
          <a:srcRect/>
          <a:stretch/>
        </p:blipFill>
        <p:spPr>
          <a:xfrm>
            <a:off x="6174408" y="4122435"/>
            <a:ext cx="5235436" cy="905091"/>
          </a:xfrm>
          <a:prstGeom prst="rect">
            <a:avLst/>
          </a:prstGeom>
          <a:noFill/>
          <a:ln>
            <a:noFill/>
          </a:ln>
        </p:spPr>
      </p:pic>
      <p:sp>
        <p:nvSpPr>
          <p:cNvPr id="257" name="Google Shape;257;p17"/>
          <p:cNvSpPr txBox="1"/>
          <p:nvPr/>
        </p:nvSpPr>
        <p:spPr>
          <a:xfrm>
            <a:off x="6096000" y="5065626"/>
            <a:ext cx="5403574" cy="1723549"/>
          </a:xfrm>
          <a:prstGeom prst="rect">
            <a:avLst/>
          </a:prstGeom>
          <a:noFill/>
          <a:ln>
            <a:noFill/>
          </a:ln>
        </p:spPr>
        <p:txBody>
          <a:bodyPr spcFirstLastPara="1" wrap="square" lIns="91425" tIns="45700" rIns="91425" bIns="45700" anchor="t" anchorCtr="0">
            <a:spAutoFit/>
          </a:bodyPr>
          <a:lstStyle/>
          <a:p>
            <a:pPr marL="171450" marR="0" lvl="0" indent="-171450" algn="just" rtl="0">
              <a:spcBef>
                <a:spcPts val="0"/>
              </a:spcBef>
              <a:spcAft>
                <a:spcPts val="0"/>
              </a:spcAft>
              <a:buClr>
                <a:srgbClr val="000000"/>
              </a:buClr>
              <a:buSzPts val="1400"/>
              <a:buFont typeface="Arial"/>
              <a:buChar char="•"/>
            </a:pPr>
            <a:r>
              <a:rPr lang="en-US" sz="1400" b="0" i="0">
                <a:solidFill>
                  <a:srgbClr val="000000"/>
                </a:solidFill>
                <a:latin typeface="Helvetica Neue"/>
                <a:ea typeface="Helvetica Neue"/>
                <a:cs typeface="Helvetica Neue"/>
                <a:sym typeface="Helvetica Neue"/>
              </a:rPr>
              <a:t>Seorang dokter muda kelahiran Malang  mendapatkan berbagai penghargaan internasional berkat kiprahnya di bidang sosial dengan mendirikan Klinik Asuransi Sampah (KAS).</a:t>
            </a:r>
            <a:endParaRPr/>
          </a:p>
          <a:p>
            <a:pPr marL="171450" marR="0" lvl="0" indent="-171450" algn="just" rtl="0">
              <a:spcBef>
                <a:spcPts val="0"/>
              </a:spcBef>
              <a:spcAft>
                <a:spcPts val="0"/>
              </a:spcAft>
              <a:buClr>
                <a:srgbClr val="000000"/>
              </a:buClr>
              <a:buSzPts val="1400"/>
              <a:buFont typeface="Arial"/>
              <a:buChar char="•"/>
            </a:pPr>
            <a:r>
              <a:rPr lang="en-US" sz="1400" b="0" i="0">
                <a:solidFill>
                  <a:srgbClr val="000000"/>
                </a:solidFill>
                <a:latin typeface="Helvetica Neue"/>
                <a:ea typeface="Helvetica Neue"/>
                <a:cs typeface="Helvetica Neue"/>
                <a:sym typeface="Helvetica Neue"/>
              </a:rPr>
              <a:t>Masyarakat membayar premi BPJS dengan sampah yang disetorkan.  </a:t>
            </a:r>
            <a:endParaRPr/>
          </a:p>
          <a:p>
            <a:pPr marL="0" marR="0" lvl="0" indent="0" algn="l" rtl="0">
              <a:spcBef>
                <a:spcPts val="0"/>
              </a:spcBef>
              <a:spcAft>
                <a:spcPts val="0"/>
              </a:spcAft>
              <a:buNone/>
            </a:pPr>
            <a:endParaRPr sz="1200" b="0" i="0" u="sng" strike="noStrike">
              <a:solidFill>
                <a:srgbClr val="000000"/>
              </a:solidFill>
              <a:latin typeface="Helvetica Neue"/>
              <a:ea typeface="Helvetica Neue"/>
              <a:cs typeface="Helvetica Neue"/>
              <a:sym typeface="Helvetica Neue"/>
              <a:hlinkClick r:id="rId7">
                <a:extLst>
                  <a:ext uri="{A12FA001-AC4F-418D-AE19-62706E023703}">
                    <ahyp:hlinkClr xmlns:ahyp="http://schemas.microsoft.com/office/drawing/2018/hyperlinkcolor" val="tx"/>
                  </a:ext>
                </a:extLst>
              </a:hlinkClick>
            </a:endParaRPr>
          </a:p>
          <a:p>
            <a:pPr marL="0" marR="0" lvl="0" indent="0" algn="l" rtl="0">
              <a:spcBef>
                <a:spcPts val="0"/>
              </a:spcBef>
              <a:spcAft>
                <a:spcPts val="0"/>
              </a:spcAft>
              <a:buNone/>
            </a:pPr>
            <a:r>
              <a:rPr lang="en-US" sz="1200" b="0" i="0" u="sng" strike="noStrike">
                <a:solidFill>
                  <a:srgbClr val="000000"/>
                </a:solidFill>
                <a:latin typeface="Helvetica Neue"/>
                <a:ea typeface="Helvetica Neue"/>
                <a:cs typeface="Helvetica Neue"/>
                <a:sym typeface="Helvetica Neue"/>
                <a:hlinkClick r:id="rId7">
                  <a:extLst>
                    <a:ext uri="{A12FA001-AC4F-418D-AE19-62706E023703}">
                      <ahyp:hlinkClr xmlns:ahyp="http://schemas.microsoft.com/office/drawing/2018/hyperlinkcolor" val="tx"/>
                    </a:ext>
                  </a:extLst>
                </a:hlinkClick>
              </a:rPr>
              <a:t>https://oto.detik.com/mobil/d-3350400/gamal-albinsaid-mengubah-sampah-menjadi-sumber-kesehatan</a:t>
            </a:r>
            <a:r>
              <a:rPr lang="en-US" sz="1200" b="0" i="0">
                <a:solidFill>
                  <a:srgbClr val="000000"/>
                </a:solidFill>
                <a:latin typeface="Helvetica Neue"/>
                <a:ea typeface="Helvetica Neue"/>
                <a:cs typeface="Helvetica Neue"/>
                <a:sym typeface="Helvetica Neue"/>
              </a:rPr>
              <a:t>.</a:t>
            </a:r>
            <a:endParaRPr sz="1200">
              <a:solidFill>
                <a:schemeClr val="dk1"/>
              </a:solidFill>
              <a:latin typeface="Calibri"/>
              <a:ea typeface="Calibri"/>
              <a:cs typeface="Calibri"/>
              <a:sym typeface="Calibri"/>
            </a:endParaRPr>
          </a:p>
        </p:txBody>
      </p:sp>
      <p:sp>
        <p:nvSpPr>
          <p:cNvPr id="258" name="Google Shape;258;p17"/>
          <p:cNvSpPr txBox="1"/>
          <p:nvPr/>
        </p:nvSpPr>
        <p:spPr>
          <a:xfrm>
            <a:off x="450228" y="5657420"/>
            <a:ext cx="4200244"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0" u="sng" strike="noStrike">
                <a:solidFill>
                  <a:srgbClr val="CE490E"/>
                </a:solidFill>
                <a:latin typeface="Arial"/>
                <a:ea typeface="Arial"/>
                <a:cs typeface="Arial"/>
                <a:sym typeface="Arial"/>
                <a:hlinkClick r:id="rId8">
                  <a:extLst>
                    <a:ext uri="{A12FA001-AC4F-418D-AE19-62706E023703}">
                      <ahyp:hlinkClr xmlns:ahyp="http://schemas.microsoft.com/office/drawing/2018/hyperlinkcolor" val="tx"/>
                    </a:ext>
                  </a:extLst>
                </a:hlinkClick>
              </a:rPr>
              <a:t>kitabisa.com</a:t>
            </a:r>
            <a:r>
              <a:rPr lang="en-US" sz="1400" b="0" i="0">
                <a:solidFill>
                  <a:srgbClr val="333333"/>
                </a:solidFill>
                <a:latin typeface="Arial"/>
                <a:ea typeface="Arial"/>
                <a:cs typeface="Arial"/>
                <a:sym typeface="Arial"/>
              </a:rPr>
              <a:t> salah satu platform terbesar penggalangan dana dan berdonasi secara online (</a:t>
            </a:r>
            <a:r>
              <a:rPr lang="en-US" sz="1400" b="0" i="1">
                <a:solidFill>
                  <a:srgbClr val="333333"/>
                </a:solidFill>
                <a:latin typeface="Arial"/>
                <a:ea typeface="Arial"/>
                <a:cs typeface="Arial"/>
                <a:sym typeface="Arial"/>
              </a:rPr>
              <a:t>crowdfunding</a:t>
            </a:r>
            <a:r>
              <a:rPr lang="en-US" sz="1400" b="0" i="0">
                <a:solidFill>
                  <a:srgbClr val="333333"/>
                </a:solidFill>
                <a:latin typeface="Arial"/>
                <a:ea typeface="Arial"/>
                <a:cs typeface="Arial"/>
                <a:sym typeface="Arial"/>
              </a:rPr>
              <a:t>) </a:t>
            </a:r>
            <a:endParaRPr sz="1400">
              <a:solidFill>
                <a:schemeClr val="dk1"/>
              </a:solidFill>
              <a:latin typeface="Calibri"/>
              <a:ea typeface="Calibri"/>
              <a:cs typeface="Calibri"/>
              <a:sym typeface="Calibri"/>
            </a:endParaRPr>
          </a:p>
        </p:txBody>
      </p:sp>
      <p:sp>
        <p:nvSpPr>
          <p:cNvPr id="259" name="Google Shape;259;p17"/>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18" descr="Batik Kultur by Dea Valencia Bersama Tokopedia Luncurkan Kampanye Cerita di  Balik Jahitan - Semua Halaman - Stylo"/>
          <p:cNvPicPr preferRelativeResize="0"/>
          <p:nvPr/>
        </p:nvPicPr>
        <p:blipFill rotWithShape="1">
          <a:blip r:embed="rId3">
            <a:alphaModFix/>
          </a:blip>
          <a:srcRect/>
          <a:stretch/>
        </p:blipFill>
        <p:spPr>
          <a:xfrm>
            <a:off x="0" y="0"/>
            <a:ext cx="12195229" cy="6858000"/>
          </a:xfrm>
          <a:prstGeom prst="rect">
            <a:avLst/>
          </a:prstGeom>
          <a:noFill/>
          <a:ln>
            <a:noFill/>
          </a:ln>
        </p:spPr>
      </p:pic>
      <p:sp>
        <p:nvSpPr>
          <p:cNvPr id="265" name="Google Shape;265;p18"/>
          <p:cNvSpPr txBox="1"/>
          <p:nvPr/>
        </p:nvSpPr>
        <p:spPr>
          <a:xfrm>
            <a:off x="69573" y="4091105"/>
            <a:ext cx="4333461" cy="1477328"/>
          </a:xfrm>
          <a:prstGeom prst="rect">
            <a:avLst/>
          </a:prstGeom>
          <a:solidFill>
            <a:srgbClr val="272F2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a:solidFill>
                  <a:schemeClr val="lt1"/>
                </a:solidFill>
                <a:latin typeface="Arial"/>
                <a:ea typeface="Arial"/>
                <a:cs typeface="Arial"/>
                <a:sym typeface="Arial"/>
              </a:rPr>
              <a:t> "Aku ingin memberikan mereka kesempatan untuk berkontribusi  di balik perbedaan mereka. Ternyata banyak pelajaran yang bisa diambil, seperti ketekunan dan semangat untuk belajar," </a:t>
            </a:r>
            <a:endParaRPr/>
          </a:p>
        </p:txBody>
      </p:sp>
      <p:sp>
        <p:nvSpPr>
          <p:cNvPr id="266" name="Google Shape;266;p18"/>
          <p:cNvSpPr txBox="1"/>
          <p:nvPr/>
        </p:nvSpPr>
        <p:spPr>
          <a:xfrm>
            <a:off x="3886200" y="9939"/>
            <a:ext cx="3985591"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a:solidFill>
                  <a:schemeClr val="dk1"/>
                </a:solidFill>
                <a:latin typeface="Arial"/>
                <a:ea typeface="Arial"/>
                <a:cs typeface="Arial"/>
                <a:sym typeface="Arial"/>
              </a:rPr>
              <a:t> —</a:t>
            </a:r>
            <a:r>
              <a:rPr lang="en-US" sz="1800" b="0" i="1">
                <a:solidFill>
                  <a:schemeClr val="dk1"/>
                </a:solidFill>
                <a:latin typeface="Arial"/>
                <a:ea typeface="Arial"/>
                <a:cs typeface="Arial"/>
                <a:sym typeface="Arial"/>
              </a:rPr>
              <a:t>Dea  Valencia, </a:t>
            </a:r>
            <a:endParaRPr/>
          </a:p>
          <a:p>
            <a:pPr marL="0" marR="0" lvl="0" indent="0" algn="l" rtl="0">
              <a:spcBef>
                <a:spcPts val="0"/>
              </a:spcBef>
              <a:spcAft>
                <a:spcPts val="0"/>
              </a:spcAft>
              <a:buNone/>
            </a:pPr>
            <a:r>
              <a:rPr lang="en-US" sz="1800" b="0" i="1">
                <a:solidFill>
                  <a:schemeClr val="dk1"/>
                </a:solidFill>
                <a:latin typeface="Arial"/>
                <a:ea typeface="Arial"/>
                <a:cs typeface="Arial"/>
                <a:sym typeface="Arial"/>
              </a:rPr>
              <a:t>Socioentrepreneur “Batik  Kultur”   </a:t>
            </a:r>
            <a:endParaRPr sz="1800" i="1">
              <a:solidFill>
                <a:schemeClr val="dk1"/>
              </a:solidFill>
              <a:latin typeface="Arial"/>
              <a:ea typeface="Arial"/>
              <a:cs typeface="Arial"/>
              <a:sym typeface="Arial"/>
            </a:endParaRPr>
          </a:p>
        </p:txBody>
      </p:sp>
      <p:sp>
        <p:nvSpPr>
          <p:cNvPr id="267" name="Google Shape;267;p18"/>
          <p:cNvSpPr txBox="1"/>
          <p:nvPr/>
        </p:nvSpPr>
        <p:spPr>
          <a:xfrm>
            <a:off x="6852946" y="4765671"/>
            <a:ext cx="4845411" cy="1015663"/>
          </a:xfrm>
          <a:prstGeom prst="rect">
            <a:avLst/>
          </a:prstGeom>
          <a:solidFill>
            <a:srgbClr val="272F2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Arial"/>
                <a:ea typeface="Arial"/>
                <a:cs typeface="Arial"/>
                <a:sym typeface="Arial"/>
              </a:rPr>
              <a:t>Lebih dari 120 orang karyawan termasuk 50 orang pekerja difabel berada dibalik label “Batik Kultur” by Dea Valencia</a:t>
            </a:r>
            <a:endParaRPr/>
          </a:p>
        </p:txBody>
      </p:sp>
      <p:sp>
        <p:nvSpPr>
          <p:cNvPr id="268" name="Google Shape;268;p18"/>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9"/>
          <p:cNvSpPr txBox="1"/>
          <p:nvPr/>
        </p:nvSpPr>
        <p:spPr>
          <a:xfrm>
            <a:off x="1466850" y="1136059"/>
            <a:ext cx="9258300" cy="48936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333333"/>
                </a:solidFill>
                <a:latin typeface="Arial"/>
                <a:ea typeface="Arial"/>
                <a:cs typeface="Arial"/>
                <a:sym typeface="Arial"/>
              </a:rPr>
              <a:t>Tantangan</a:t>
            </a:r>
            <a:endParaRPr sz="2000" b="1" i="0">
              <a:solidFill>
                <a:srgbClr val="333333"/>
              </a:solidFill>
              <a:latin typeface="Arial"/>
              <a:ea typeface="Arial"/>
              <a:cs typeface="Arial"/>
              <a:sym typeface="Arial"/>
            </a:endParaRPr>
          </a:p>
          <a:p>
            <a:pPr marL="342900" marR="0" lvl="0" indent="-342900" algn="l" rtl="0">
              <a:spcBef>
                <a:spcPts val="0"/>
              </a:spcBef>
              <a:spcAft>
                <a:spcPts val="0"/>
              </a:spcAft>
              <a:buClr>
                <a:srgbClr val="333333"/>
              </a:buClr>
              <a:buSzPts val="2000"/>
              <a:buFont typeface="Noto Sans Symbols"/>
              <a:buChar char="▪"/>
            </a:pPr>
            <a:r>
              <a:rPr lang="en-US" sz="2000" i="0">
                <a:solidFill>
                  <a:srgbClr val="333333"/>
                </a:solidFill>
                <a:latin typeface="Arial"/>
                <a:ea typeface="Arial"/>
                <a:cs typeface="Arial"/>
                <a:sym typeface="Arial"/>
              </a:rPr>
              <a:t>Milenial berjumlah 83 juta orang (34% total penduduk Indonesia. BPS, 2020), </a:t>
            </a:r>
            <a:r>
              <a:rPr lang="en-US" sz="2000" b="1" i="0">
                <a:solidFill>
                  <a:srgbClr val="C00000"/>
                </a:solidFill>
                <a:latin typeface="Arial"/>
                <a:ea typeface="Arial"/>
                <a:cs typeface="Arial"/>
                <a:sym typeface="Arial"/>
              </a:rPr>
              <a:t>sayangnya </a:t>
            </a:r>
            <a:r>
              <a:rPr lang="en-US" sz="2000" i="0">
                <a:solidFill>
                  <a:srgbClr val="333333"/>
                </a:solidFill>
                <a:latin typeface="Arial"/>
                <a:ea typeface="Arial"/>
                <a:cs typeface="Arial"/>
                <a:sym typeface="Arial"/>
              </a:rPr>
              <a:t>proporsi anak-anak muda yang </a:t>
            </a:r>
            <a:r>
              <a:rPr lang="en-US" sz="2000" b="1" i="0">
                <a:solidFill>
                  <a:srgbClr val="C00000"/>
                </a:solidFill>
                <a:latin typeface="Arial"/>
                <a:ea typeface="Arial"/>
                <a:cs typeface="Arial"/>
                <a:sym typeface="Arial"/>
              </a:rPr>
              <a:t>menganggur </a:t>
            </a:r>
            <a:r>
              <a:rPr lang="en-US" sz="2000" i="0">
                <a:solidFill>
                  <a:srgbClr val="333333"/>
                </a:solidFill>
                <a:latin typeface="Arial"/>
                <a:ea typeface="Arial"/>
                <a:cs typeface="Arial"/>
                <a:sym typeface="Arial"/>
              </a:rPr>
              <a:t>terbanyak lulusan SMA (17,4%) dan perguruan tinggi (13,1%)  </a:t>
            </a:r>
            <a:endParaRPr sz="2000" i="0">
              <a:solidFill>
                <a:srgbClr val="333333"/>
              </a:solidFill>
              <a:latin typeface="Arial"/>
              <a:ea typeface="Arial"/>
              <a:cs typeface="Arial"/>
              <a:sym typeface="Arial"/>
            </a:endParaRPr>
          </a:p>
          <a:p>
            <a:pPr marL="342900" marR="0" lvl="0" indent="-342900" algn="l" rtl="0">
              <a:spcBef>
                <a:spcPts val="0"/>
              </a:spcBef>
              <a:spcAft>
                <a:spcPts val="0"/>
              </a:spcAft>
              <a:buClr>
                <a:srgbClr val="333333"/>
              </a:buClr>
              <a:buSzPts val="2000"/>
              <a:buFont typeface="Noto Sans Symbols"/>
              <a:buChar char="▪"/>
            </a:pPr>
            <a:r>
              <a:rPr lang="en-US" sz="2000" i="0">
                <a:solidFill>
                  <a:srgbClr val="333333"/>
                </a:solidFill>
                <a:latin typeface="Arial"/>
                <a:ea typeface="Arial"/>
                <a:cs typeface="Arial"/>
                <a:sym typeface="Arial"/>
              </a:rPr>
              <a:t>Idealnya jumlah pengusaha 2 persen dari total populasi, </a:t>
            </a:r>
            <a:r>
              <a:rPr lang="en-US" sz="2000" b="1" i="0">
                <a:solidFill>
                  <a:srgbClr val="C00000"/>
                </a:solidFill>
                <a:latin typeface="Arial"/>
                <a:ea typeface="Arial"/>
                <a:cs typeface="Arial"/>
                <a:sym typeface="Arial"/>
              </a:rPr>
              <a:t>sayangnya </a:t>
            </a:r>
            <a:r>
              <a:rPr lang="en-US" sz="2000" i="0">
                <a:solidFill>
                  <a:srgbClr val="333333"/>
                </a:solidFill>
                <a:latin typeface="Arial"/>
                <a:ea typeface="Arial"/>
                <a:cs typeface="Arial"/>
                <a:sym typeface="Arial"/>
              </a:rPr>
              <a:t>rasio jumlah pengusaha dengan penduduk Indonesia (1,65%) </a:t>
            </a:r>
            <a:r>
              <a:rPr lang="en-US" sz="2000" b="1" i="0">
                <a:solidFill>
                  <a:srgbClr val="C00000"/>
                </a:solidFill>
                <a:latin typeface="Arial"/>
                <a:ea typeface="Arial"/>
                <a:cs typeface="Arial"/>
                <a:sym typeface="Arial"/>
              </a:rPr>
              <a:t>masih rendah</a:t>
            </a:r>
            <a:r>
              <a:rPr lang="en-US" sz="2000" i="0">
                <a:solidFill>
                  <a:srgbClr val="333333"/>
                </a:solidFill>
                <a:latin typeface="Arial"/>
                <a:ea typeface="Arial"/>
                <a:cs typeface="Arial"/>
                <a:sym typeface="Arial"/>
              </a:rPr>
              <a:t>, tertinggal dari Singapura (7%), Malaysia(5), Thailand (3%)  </a:t>
            </a:r>
            <a:endParaRPr sz="2000" i="0">
              <a:solidFill>
                <a:srgbClr val="333333"/>
              </a:solidFill>
              <a:latin typeface="Arial"/>
              <a:ea typeface="Arial"/>
              <a:cs typeface="Arial"/>
              <a:sym typeface="Arial"/>
            </a:endParaRPr>
          </a:p>
          <a:p>
            <a:pPr marL="342900" marR="0" lvl="0" indent="-215900" algn="l" rtl="0">
              <a:spcBef>
                <a:spcPts val="0"/>
              </a:spcBef>
              <a:spcAft>
                <a:spcPts val="0"/>
              </a:spcAft>
              <a:buClr>
                <a:schemeClr val="dk1"/>
              </a:buClr>
              <a:buSzPts val="2000"/>
              <a:buFont typeface="Noto Sans Symbols"/>
              <a:buNone/>
            </a:pPr>
            <a:endParaRPr sz="2000">
              <a:solidFill>
                <a:schemeClr val="dk1"/>
              </a:solidFill>
              <a:latin typeface="Arial"/>
              <a:ea typeface="Arial"/>
              <a:cs typeface="Arial"/>
              <a:sym typeface="Arial"/>
            </a:endParaRPr>
          </a:p>
          <a:p>
            <a:pPr marL="0" marR="0" lvl="0" indent="0" algn="l" rtl="0">
              <a:spcBef>
                <a:spcPts val="0"/>
              </a:spcBef>
              <a:spcAft>
                <a:spcPts val="0"/>
              </a:spcAft>
              <a:buNone/>
            </a:pPr>
            <a:r>
              <a:rPr lang="en-US" sz="3600" b="1">
                <a:solidFill>
                  <a:srgbClr val="333333"/>
                </a:solidFill>
                <a:latin typeface="Arial"/>
                <a:ea typeface="Arial"/>
                <a:cs typeface="Arial"/>
                <a:sym typeface="Arial"/>
              </a:rPr>
              <a:t>Peluang</a:t>
            </a:r>
            <a:endParaRPr/>
          </a:p>
          <a:p>
            <a:pPr marL="342900" marR="0" lvl="0" indent="-342900" algn="l" rtl="0">
              <a:spcBef>
                <a:spcPts val="0"/>
              </a:spcBef>
              <a:spcAft>
                <a:spcPts val="0"/>
              </a:spcAft>
              <a:buClr>
                <a:srgbClr val="333333"/>
              </a:buClr>
              <a:buSzPts val="2000"/>
              <a:buFont typeface="Noto Sans Symbols"/>
              <a:buChar char="▪"/>
            </a:pPr>
            <a:r>
              <a:rPr lang="en-US" sz="2000" b="1">
                <a:solidFill>
                  <a:srgbClr val="333333"/>
                </a:solidFill>
                <a:latin typeface="Arial"/>
                <a:ea typeface="Arial"/>
                <a:cs typeface="Arial"/>
                <a:sym typeface="Arial"/>
              </a:rPr>
              <a:t> </a:t>
            </a:r>
            <a:r>
              <a:rPr lang="en-US" sz="2000">
                <a:solidFill>
                  <a:schemeClr val="dk1"/>
                </a:solidFill>
                <a:latin typeface="Arial"/>
                <a:ea typeface="Arial"/>
                <a:cs typeface="Arial"/>
                <a:sym typeface="Arial"/>
              </a:rPr>
              <a:t>Dari 63 juta UMKM di Indonesia, baru 3,97 juta yang menggunakan teknologi, </a:t>
            </a:r>
            <a:r>
              <a:rPr lang="en-US" sz="2000" b="1">
                <a:solidFill>
                  <a:srgbClr val="C00000"/>
                </a:solidFill>
                <a:latin typeface="Arial"/>
                <a:ea typeface="Arial"/>
                <a:cs typeface="Arial"/>
                <a:sym typeface="Arial"/>
              </a:rPr>
              <a:t>tetapi untuk Millenial ini tidak masalah </a:t>
            </a:r>
            <a:r>
              <a:rPr lang="en-US" sz="2000">
                <a:solidFill>
                  <a:schemeClr val="dk1"/>
                </a:solidFill>
                <a:latin typeface="Arial"/>
                <a:ea typeface="Arial"/>
                <a:cs typeface="Arial"/>
                <a:sym typeface="Arial"/>
              </a:rPr>
              <a:t>karena aktivitas millennial sangat dipengaruhi dunia digital, dari kuliner, traveling, hingga mencari kerja dilakukan secara daring (IDN Research Institute, laporan “Indonesia Millenial Report 2019”)</a:t>
            </a:r>
            <a:endParaRPr/>
          </a:p>
        </p:txBody>
      </p:sp>
      <p:sp>
        <p:nvSpPr>
          <p:cNvPr id="274" name="Google Shape;274;p19"/>
          <p:cNvSpPr txBox="1"/>
          <p:nvPr/>
        </p:nvSpPr>
        <p:spPr>
          <a:xfrm>
            <a:off x="990600" y="6308209"/>
            <a:ext cx="10363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https://www.republika.co.id/berita/q70brw423/komisi-vi-dorong-generasi-milenial-untuk-berwirausaha</a:t>
            </a:r>
            <a:endParaRPr sz="1800">
              <a:solidFill>
                <a:schemeClr val="dk1"/>
              </a:solidFill>
              <a:latin typeface="Calibri"/>
              <a:ea typeface="Calibri"/>
              <a:cs typeface="Calibri"/>
              <a:sym typeface="Calibri"/>
            </a:endParaRPr>
          </a:p>
        </p:txBody>
      </p:sp>
      <p:sp>
        <p:nvSpPr>
          <p:cNvPr id="275" name="Google Shape;275;p19"/>
          <p:cNvSpPr txBox="1"/>
          <p:nvPr/>
        </p:nvSpPr>
        <p:spPr>
          <a:xfrm>
            <a:off x="1346200" y="259013"/>
            <a:ext cx="993139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Arial"/>
                <a:ea typeface="Arial"/>
                <a:cs typeface="Arial"/>
                <a:sym typeface="Arial"/>
              </a:rPr>
              <a:t>Milenial Sociopreneurship </a:t>
            </a:r>
            <a:r>
              <a:rPr lang="en-US" sz="3200" b="1">
                <a:solidFill>
                  <a:srgbClr val="FF0000"/>
                </a:solidFill>
                <a:latin typeface="Arial"/>
                <a:ea typeface="Arial"/>
                <a:cs typeface="Arial"/>
                <a:sym typeface="Arial"/>
              </a:rPr>
              <a:t>di Indonesia</a:t>
            </a:r>
            <a:endParaRPr sz="3200" b="1" i="0">
              <a:solidFill>
                <a:srgbClr val="FF0000"/>
              </a:solidFill>
              <a:latin typeface="Arial"/>
              <a:ea typeface="Arial"/>
              <a:cs typeface="Arial"/>
              <a:sym typeface="Arial"/>
            </a:endParaRPr>
          </a:p>
        </p:txBody>
      </p:sp>
      <p:sp>
        <p:nvSpPr>
          <p:cNvPr id="276" name="Google Shape;276;p19"/>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0"/>
          <p:cNvSpPr txBox="1"/>
          <p:nvPr/>
        </p:nvSpPr>
        <p:spPr>
          <a:xfrm>
            <a:off x="1923823" y="272781"/>
            <a:ext cx="8336006"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Arial"/>
                <a:ea typeface="Arial"/>
                <a:cs typeface="Arial"/>
                <a:sym typeface="Arial"/>
              </a:rPr>
              <a:t>Tiga Alasan </a:t>
            </a:r>
            <a:r>
              <a:rPr lang="en-US" sz="3200" b="1" i="0">
                <a:solidFill>
                  <a:schemeClr val="dk1"/>
                </a:solidFill>
                <a:latin typeface="Arial"/>
                <a:ea typeface="Arial"/>
                <a:cs typeface="Arial"/>
                <a:sym typeface="Arial"/>
              </a:rPr>
              <a:t>Milenial akan Berhasil sebagai Sociopreneur </a:t>
            </a:r>
            <a:endParaRPr sz="3200" b="1" i="0">
              <a:solidFill>
                <a:schemeClr val="dk1"/>
              </a:solidFill>
              <a:latin typeface="Arial"/>
              <a:ea typeface="Arial"/>
              <a:cs typeface="Arial"/>
              <a:sym typeface="Arial"/>
            </a:endParaRPr>
          </a:p>
        </p:txBody>
      </p:sp>
      <p:pic>
        <p:nvPicPr>
          <p:cNvPr id="283" name="Google Shape;283;p20"/>
          <p:cNvPicPr preferRelativeResize="0"/>
          <p:nvPr/>
        </p:nvPicPr>
        <p:blipFill rotWithShape="1">
          <a:blip r:embed="rId3">
            <a:alphaModFix/>
          </a:blip>
          <a:srcRect/>
          <a:stretch/>
        </p:blipFill>
        <p:spPr>
          <a:xfrm>
            <a:off x="519044" y="1754449"/>
            <a:ext cx="4599056" cy="1827735"/>
          </a:xfrm>
          <a:prstGeom prst="rect">
            <a:avLst/>
          </a:prstGeom>
          <a:noFill/>
          <a:ln>
            <a:noFill/>
          </a:ln>
        </p:spPr>
      </p:pic>
      <p:pic>
        <p:nvPicPr>
          <p:cNvPr id="284" name="Google Shape;284;p20"/>
          <p:cNvPicPr preferRelativeResize="0"/>
          <p:nvPr/>
        </p:nvPicPr>
        <p:blipFill rotWithShape="1">
          <a:blip r:embed="rId4">
            <a:alphaModFix/>
          </a:blip>
          <a:srcRect/>
          <a:stretch/>
        </p:blipFill>
        <p:spPr>
          <a:xfrm>
            <a:off x="5294244" y="1779621"/>
            <a:ext cx="3938656" cy="1861420"/>
          </a:xfrm>
          <a:prstGeom prst="rect">
            <a:avLst/>
          </a:prstGeom>
          <a:noFill/>
          <a:ln>
            <a:noFill/>
          </a:ln>
        </p:spPr>
      </p:pic>
      <p:sp>
        <p:nvSpPr>
          <p:cNvPr id="285" name="Google Shape;285;p20"/>
          <p:cNvSpPr txBox="1"/>
          <p:nvPr/>
        </p:nvSpPr>
        <p:spPr>
          <a:xfrm>
            <a:off x="361723" y="6371650"/>
            <a:ext cx="771679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https://www.lucasgroup.com/your-career-intel/three-reasons-millennials-assets/</a:t>
            </a:r>
            <a:endParaRPr/>
          </a:p>
        </p:txBody>
      </p:sp>
      <p:grpSp>
        <p:nvGrpSpPr>
          <p:cNvPr id="286" name="Google Shape;286;p20"/>
          <p:cNvGrpSpPr/>
          <p:nvPr/>
        </p:nvGrpSpPr>
        <p:grpSpPr>
          <a:xfrm>
            <a:off x="519044" y="3775750"/>
            <a:ext cx="4599056" cy="1977350"/>
            <a:chOff x="519044" y="3775750"/>
            <a:chExt cx="4599056" cy="1977350"/>
          </a:xfrm>
        </p:grpSpPr>
        <p:sp>
          <p:nvSpPr>
            <p:cNvPr id="287" name="Google Shape;287;p20"/>
            <p:cNvSpPr/>
            <p:nvPr/>
          </p:nvSpPr>
          <p:spPr>
            <a:xfrm>
              <a:off x="519044" y="3775750"/>
              <a:ext cx="4599056" cy="1977350"/>
            </a:xfrm>
            <a:prstGeom prst="rect">
              <a:avLst/>
            </a:prstGeom>
            <a:solidFill>
              <a:srgbClr val="A8C8DD"/>
            </a:solidFill>
            <a:ln w="12700"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8" name="Google Shape;288;p20"/>
            <p:cNvPicPr preferRelativeResize="0"/>
            <p:nvPr/>
          </p:nvPicPr>
          <p:blipFill rotWithShape="1">
            <a:blip r:embed="rId5">
              <a:alphaModFix/>
            </a:blip>
            <a:srcRect b="5858"/>
            <a:stretch/>
          </p:blipFill>
          <p:spPr>
            <a:xfrm>
              <a:off x="519044" y="3775751"/>
              <a:ext cx="4599056" cy="1685250"/>
            </a:xfrm>
            <a:prstGeom prst="rect">
              <a:avLst/>
            </a:prstGeom>
            <a:noFill/>
            <a:ln>
              <a:noFill/>
            </a:ln>
          </p:spPr>
        </p:pic>
        <p:sp>
          <p:nvSpPr>
            <p:cNvPr id="289" name="Google Shape;289;p20"/>
            <p:cNvSpPr txBox="1"/>
            <p:nvPr/>
          </p:nvSpPr>
          <p:spPr>
            <a:xfrm>
              <a:off x="1405526" y="5304200"/>
              <a:ext cx="3712574" cy="400110"/>
            </a:xfrm>
            <a:prstGeom prst="rect">
              <a:avLst/>
            </a:prstGeom>
            <a:solidFill>
              <a:srgbClr val="A8C8DD"/>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464B5A"/>
                  </a:solidFill>
                  <a:latin typeface="Calibri"/>
                  <a:ea typeface="Calibri"/>
                  <a:cs typeface="Calibri"/>
                  <a:sym typeface="Calibri"/>
                </a:rPr>
                <a:t>Satisfaction for the whole team</a:t>
              </a:r>
              <a:endParaRPr sz="2000" b="1">
                <a:solidFill>
                  <a:srgbClr val="464B5A"/>
                </a:solidFill>
                <a:latin typeface="Calibri"/>
                <a:ea typeface="Calibri"/>
                <a:cs typeface="Calibri"/>
                <a:sym typeface="Calibri"/>
              </a:endParaRPr>
            </a:p>
          </p:txBody>
        </p:sp>
      </p:grpSp>
      <p:pic>
        <p:nvPicPr>
          <p:cNvPr id="290" name="Google Shape;290;p20" descr="Memahami Perilaku Millennial Indonesia"/>
          <p:cNvPicPr preferRelativeResize="0"/>
          <p:nvPr/>
        </p:nvPicPr>
        <p:blipFill rotWithShape="1">
          <a:blip r:embed="rId6">
            <a:alphaModFix/>
          </a:blip>
          <a:srcRect/>
          <a:stretch/>
        </p:blipFill>
        <p:spPr>
          <a:xfrm>
            <a:off x="8479427" y="1726485"/>
            <a:ext cx="3712573" cy="5131515"/>
          </a:xfrm>
          <a:prstGeom prst="rect">
            <a:avLst/>
          </a:prstGeom>
          <a:noFill/>
          <a:ln>
            <a:noFill/>
          </a:ln>
        </p:spPr>
      </p:pic>
      <p:sp>
        <p:nvSpPr>
          <p:cNvPr id="291" name="Google Shape;291;p20"/>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2"/>
          <p:cNvSpPr txBox="1"/>
          <p:nvPr/>
        </p:nvSpPr>
        <p:spPr>
          <a:xfrm>
            <a:off x="3437834" y="1955273"/>
            <a:ext cx="814125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u="none">
                <a:solidFill>
                  <a:srgbClr val="C00000"/>
                </a:solidFill>
                <a:latin typeface="Arial"/>
                <a:ea typeface="Arial"/>
                <a:cs typeface="Arial"/>
                <a:sym typeface="Arial"/>
              </a:rPr>
              <a:t>Konsep </a:t>
            </a:r>
            <a:r>
              <a:rPr lang="en-US" sz="2000" u="none">
                <a:solidFill>
                  <a:schemeClr val="dk1"/>
                </a:solidFill>
                <a:latin typeface="Arial"/>
                <a:ea typeface="Arial"/>
                <a:cs typeface="Arial"/>
                <a:sym typeface="Arial"/>
              </a:rPr>
              <a:t>Kewirausahaan &amp; Kewirausahaan Sosial</a:t>
            </a:r>
            <a:endParaRPr/>
          </a:p>
        </p:txBody>
      </p:sp>
      <p:sp>
        <p:nvSpPr>
          <p:cNvPr id="89" name="Google Shape;89;p2"/>
          <p:cNvSpPr txBox="1"/>
          <p:nvPr/>
        </p:nvSpPr>
        <p:spPr>
          <a:xfrm>
            <a:off x="1977335" y="1810718"/>
            <a:ext cx="1244600" cy="707886"/>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lt1"/>
                </a:solidFill>
                <a:latin typeface="Calibri"/>
                <a:ea typeface="Calibri"/>
                <a:cs typeface="Calibri"/>
                <a:sym typeface="Calibri"/>
              </a:rPr>
              <a:t>01</a:t>
            </a:r>
            <a:endParaRPr sz="900">
              <a:solidFill>
                <a:schemeClr val="lt1"/>
              </a:solidFill>
              <a:latin typeface="Calibri"/>
              <a:ea typeface="Calibri"/>
              <a:cs typeface="Calibri"/>
              <a:sym typeface="Calibri"/>
            </a:endParaRPr>
          </a:p>
        </p:txBody>
      </p:sp>
      <p:sp>
        <p:nvSpPr>
          <p:cNvPr id="90" name="Google Shape;90;p2"/>
          <p:cNvSpPr txBox="1"/>
          <p:nvPr/>
        </p:nvSpPr>
        <p:spPr>
          <a:xfrm>
            <a:off x="3437834" y="2680020"/>
            <a:ext cx="670470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u="none">
                <a:solidFill>
                  <a:srgbClr val="C00000"/>
                </a:solidFill>
                <a:latin typeface="Arial"/>
                <a:ea typeface="Arial"/>
                <a:cs typeface="Arial"/>
                <a:sym typeface="Arial"/>
              </a:rPr>
              <a:t>Milenial </a:t>
            </a:r>
            <a:r>
              <a:rPr lang="en-US" sz="2000" u="none">
                <a:solidFill>
                  <a:schemeClr val="dk1"/>
                </a:solidFill>
                <a:latin typeface="Arial"/>
                <a:ea typeface="Arial"/>
                <a:cs typeface="Arial"/>
                <a:sym typeface="Arial"/>
              </a:rPr>
              <a:t>Sociopreneurship </a:t>
            </a:r>
            <a:endParaRPr/>
          </a:p>
        </p:txBody>
      </p:sp>
      <p:sp>
        <p:nvSpPr>
          <p:cNvPr id="91" name="Google Shape;91;p2"/>
          <p:cNvSpPr txBox="1"/>
          <p:nvPr/>
        </p:nvSpPr>
        <p:spPr>
          <a:xfrm>
            <a:off x="1977335" y="2605847"/>
            <a:ext cx="1244600" cy="707886"/>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lt1"/>
                </a:solidFill>
                <a:latin typeface="Calibri"/>
                <a:ea typeface="Calibri"/>
                <a:cs typeface="Calibri"/>
                <a:sym typeface="Calibri"/>
              </a:rPr>
              <a:t>02</a:t>
            </a:r>
            <a:endParaRPr sz="900">
              <a:solidFill>
                <a:schemeClr val="lt1"/>
              </a:solidFill>
              <a:latin typeface="Calibri"/>
              <a:ea typeface="Calibri"/>
              <a:cs typeface="Calibri"/>
              <a:sym typeface="Calibri"/>
            </a:endParaRPr>
          </a:p>
        </p:txBody>
      </p:sp>
      <p:sp>
        <p:nvSpPr>
          <p:cNvPr id="92" name="Google Shape;92;p2"/>
          <p:cNvSpPr txBox="1"/>
          <p:nvPr/>
        </p:nvSpPr>
        <p:spPr>
          <a:xfrm>
            <a:off x="3437835" y="3521292"/>
            <a:ext cx="858575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u="none">
                <a:solidFill>
                  <a:srgbClr val="C00000"/>
                </a:solidFill>
                <a:latin typeface="Arial"/>
                <a:ea typeface="Arial"/>
                <a:cs typeface="Arial"/>
                <a:sym typeface="Arial"/>
              </a:rPr>
              <a:t>Selayang Pandang </a:t>
            </a:r>
            <a:r>
              <a:rPr lang="en-US" sz="2000" u="none">
                <a:solidFill>
                  <a:schemeClr val="dk1"/>
                </a:solidFill>
                <a:latin typeface="Arial"/>
                <a:ea typeface="Arial"/>
                <a:cs typeface="Arial"/>
                <a:sym typeface="Arial"/>
              </a:rPr>
              <a:t>Program Pemberdayaan Sosial  </a:t>
            </a:r>
            <a:endParaRPr sz="2000" u="none">
              <a:solidFill>
                <a:srgbClr val="C00000"/>
              </a:solidFill>
              <a:latin typeface="Arial"/>
              <a:ea typeface="Arial"/>
              <a:cs typeface="Arial"/>
              <a:sym typeface="Arial"/>
            </a:endParaRPr>
          </a:p>
        </p:txBody>
      </p:sp>
      <p:sp>
        <p:nvSpPr>
          <p:cNvPr id="93" name="Google Shape;93;p2"/>
          <p:cNvSpPr txBox="1"/>
          <p:nvPr/>
        </p:nvSpPr>
        <p:spPr>
          <a:xfrm>
            <a:off x="1977335" y="3389539"/>
            <a:ext cx="1244600" cy="707886"/>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lt1"/>
                </a:solidFill>
                <a:latin typeface="Calibri"/>
                <a:ea typeface="Calibri"/>
                <a:cs typeface="Calibri"/>
                <a:sym typeface="Calibri"/>
              </a:rPr>
              <a:t>03</a:t>
            </a:r>
            <a:endParaRPr sz="900">
              <a:solidFill>
                <a:schemeClr val="lt1"/>
              </a:solidFill>
              <a:latin typeface="Calibri"/>
              <a:ea typeface="Calibri"/>
              <a:cs typeface="Calibri"/>
              <a:sym typeface="Calibri"/>
            </a:endParaRPr>
          </a:p>
        </p:txBody>
      </p:sp>
      <p:sp>
        <p:nvSpPr>
          <p:cNvPr id="94" name="Google Shape;94;p2"/>
          <p:cNvSpPr txBox="1"/>
          <p:nvPr/>
        </p:nvSpPr>
        <p:spPr>
          <a:xfrm>
            <a:off x="3437834" y="4276592"/>
            <a:ext cx="826052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u="none">
                <a:solidFill>
                  <a:srgbClr val="C00000"/>
                </a:solidFill>
                <a:latin typeface="Arial"/>
                <a:ea typeface="Arial"/>
                <a:cs typeface="Arial"/>
                <a:sym typeface="Arial"/>
              </a:rPr>
              <a:t>Sinergi Kewirausahaan Sosial </a:t>
            </a:r>
            <a:r>
              <a:rPr lang="en-US" sz="2000" u="none">
                <a:solidFill>
                  <a:schemeClr val="dk1"/>
                </a:solidFill>
                <a:latin typeface="Arial"/>
                <a:ea typeface="Arial"/>
                <a:cs typeface="Arial"/>
                <a:sym typeface="Arial"/>
              </a:rPr>
              <a:t>dalam Konteks </a:t>
            </a:r>
            <a:r>
              <a:rPr lang="en-US" sz="2000">
                <a:solidFill>
                  <a:schemeClr val="dk1"/>
                </a:solidFill>
                <a:latin typeface="Arial"/>
                <a:ea typeface="Arial"/>
                <a:cs typeface="Arial"/>
                <a:sym typeface="Arial"/>
              </a:rPr>
              <a:t>Pemberdayan Sosial </a:t>
            </a:r>
            <a:endParaRPr sz="2000" u="none">
              <a:solidFill>
                <a:schemeClr val="dk1"/>
              </a:solidFill>
              <a:latin typeface="Arial"/>
              <a:ea typeface="Arial"/>
              <a:cs typeface="Arial"/>
              <a:sym typeface="Arial"/>
            </a:endParaRPr>
          </a:p>
        </p:txBody>
      </p:sp>
      <p:sp>
        <p:nvSpPr>
          <p:cNvPr id="95" name="Google Shape;95;p2"/>
          <p:cNvSpPr txBox="1"/>
          <p:nvPr/>
        </p:nvSpPr>
        <p:spPr>
          <a:xfrm>
            <a:off x="1977335" y="4154777"/>
            <a:ext cx="1244600" cy="707886"/>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lt1"/>
                </a:solidFill>
                <a:latin typeface="Calibri"/>
                <a:ea typeface="Calibri"/>
                <a:cs typeface="Calibri"/>
                <a:sym typeface="Calibri"/>
              </a:rPr>
              <a:t>04</a:t>
            </a:r>
            <a:endParaRPr sz="900">
              <a:solidFill>
                <a:schemeClr val="lt1"/>
              </a:solidFill>
              <a:latin typeface="Calibri"/>
              <a:ea typeface="Calibri"/>
              <a:cs typeface="Calibri"/>
              <a:sym typeface="Calibri"/>
            </a:endParaRPr>
          </a:p>
        </p:txBody>
      </p:sp>
      <p:sp>
        <p:nvSpPr>
          <p:cNvPr id="96" name="Google Shape;96;p2"/>
          <p:cNvSpPr txBox="1"/>
          <p:nvPr/>
        </p:nvSpPr>
        <p:spPr>
          <a:xfrm>
            <a:off x="1959113" y="790301"/>
            <a:ext cx="224513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a:ea typeface="Arial"/>
                <a:cs typeface="Arial"/>
                <a:sym typeface="Arial"/>
              </a:rPr>
              <a:t>Outline</a:t>
            </a:r>
            <a:endParaRPr sz="900" b="1">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1"/>
          <p:cNvSpPr txBox="1"/>
          <p:nvPr/>
        </p:nvSpPr>
        <p:spPr>
          <a:xfrm>
            <a:off x="3835399" y="2926444"/>
            <a:ext cx="6704705"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u="none">
                <a:solidFill>
                  <a:srgbClr val="C00000"/>
                </a:solidFill>
                <a:latin typeface="Arial"/>
                <a:ea typeface="Arial"/>
                <a:cs typeface="Arial"/>
                <a:sym typeface="Arial"/>
              </a:rPr>
              <a:t>Selayang Pandang </a:t>
            </a:r>
            <a:r>
              <a:rPr lang="en-US" sz="2800" u="none">
                <a:solidFill>
                  <a:schemeClr val="dk1"/>
                </a:solidFill>
                <a:latin typeface="Arial"/>
                <a:ea typeface="Arial"/>
                <a:cs typeface="Arial"/>
                <a:sym typeface="Arial"/>
              </a:rPr>
              <a:t>Program Pemberdayaan Sosial  </a:t>
            </a:r>
            <a:endParaRPr sz="1800" u="none">
              <a:solidFill>
                <a:srgbClr val="C00000"/>
              </a:solidFill>
              <a:latin typeface="Arial"/>
              <a:ea typeface="Arial"/>
              <a:cs typeface="Arial"/>
              <a:sym typeface="Arial"/>
            </a:endParaRPr>
          </a:p>
        </p:txBody>
      </p:sp>
      <p:sp>
        <p:nvSpPr>
          <p:cNvPr id="297" name="Google Shape;297;p21"/>
          <p:cNvSpPr txBox="1"/>
          <p:nvPr/>
        </p:nvSpPr>
        <p:spPr>
          <a:xfrm>
            <a:off x="2374900" y="2754935"/>
            <a:ext cx="1244600" cy="1323439"/>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a:solidFill>
                  <a:schemeClr val="lt1"/>
                </a:solidFill>
                <a:latin typeface="Calibri"/>
                <a:ea typeface="Calibri"/>
                <a:cs typeface="Calibri"/>
                <a:sym typeface="Calibri"/>
              </a:rPr>
              <a:t>03</a:t>
            </a:r>
            <a:endParaRPr sz="1800">
              <a:solidFill>
                <a:schemeClr val="lt1"/>
              </a:solidFill>
              <a:latin typeface="Calibri"/>
              <a:ea typeface="Calibri"/>
              <a:cs typeface="Calibri"/>
              <a:sym typeface="Calibri"/>
            </a:endParaRPr>
          </a:p>
        </p:txBody>
      </p:sp>
      <p:sp>
        <p:nvSpPr>
          <p:cNvPr id="298" name="Google Shape;298;p21"/>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22"/>
          <p:cNvPicPr preferRelativeResize="0"/>
          <p:nvPr/>
        </p:nvPicPr>
        <p:blipFill rotWithShape="1">
          <a:blip r:embed="rId3">
            <a:alphaModFix/>
          </a:blip>
          <a:srcRect/>
          <a:stretch/>
        </p:blipFill>
        <p:spPr>
          <a:xfrm>
            <a:off x="438716" y="4592659"/>
            <a:ext cx="2693889" cy="1913630"/>
          </a:xfrm>
          <a:prstGeom prst="roundRect">
            <a:avLst>
              <a:gd name="adj" fmla="val 8594"/>
            </a:avLst>
          </a:prstGeom>
          <a:solidFill>
            <a:srgbClr val="ECECEC"/>
          </a:solidFill>
          <a:ln>
            <a:noFill/>
          </a:ln>
        </p:spPr>
      </p:pic>
      <p:sp>
        <p:nvSpPr>
          <p:cNvPr id="304" name="Google Shape;304;p22"/>
          <p:cNvSpPr txBox="1">
            <a:spLocks noGrp="1"/>
          </p:cNvSpPr>
          <p:nvPr>
            <p:ph type="subTitle" idx="1"/>
          </p:nvPr>
        </p:nvSpPr>
        <p:spPr>
          <a:xfrm>
            <a:off x="520502" y="2220885"/>
            <a:ext cx="2693889" cy="2122815"/>
          </a:xfrm>
          <a:prstGeom prst="rect">
            <a:avLst/>
          </a:prstGeom>
          <a:noFill/>
          <a:ln>
            <a:noFill/>
          </a:ln>
        </p:spPr>
        <p:txBody>
          <a:bodyPr spcFirstLastPara="1" wrap="square" lIns="81250" tIns="81250" rIns="81250" bIns="81250" anchor="t" anchorCtr="0">
            <a:noAutofit/>
          </a:bodyPr>
          <a:lstStyle/>
          <a:p>
            <a:pPr marL="0" lvl="0" indent="0" algn="ctr" rtl="0">
              <a:lnSpc>
                <a:spcPct val="90000"/>
              </a:lnSpc>
              <a:spcBef>
                <a:spcPts val="533"/>
              </a:spcBef>
              <a:spcAft>
                <a:spcPts val="0"/>
              </a:spcAft>
              <a:buClr>
                <a:schemeClr val="dk1"/>
              </a:buClr>
              <a:buSzPts val="1100"/>
              <a:buNone/>
            </a:pPr>
            <a:r>
              <a:rPr lang="en-US" b="1">
                <a:solidFill>
                  <a:schemeClr val="dk1"/>
                </a:solidFill>
                <a:latin typeface="Arial"/>
                <a:ea typeface="Arial"/>
                <a:cs typeface="Arial"/>
                <a:sym typeface="Arial"/>
              </a:rPr>
              <a:t>P</a:t>
            </a:r>
            <a:r>
              <a:rPr lang="en-US" sz="1867">
                <a:solidFill>
                  <a:schemeClr val="dk1"/>
                </a:solidFill>
                <a:latin typeface="Arial"/>
                <a:ea typeface="Arial"/>
                <a:cs typeface="Arial"/>
                <a:sym typeface="Arial"/>
              </a:rPr>
              <a:t>roses peningkatan “</a:t>
            </a:r>
            <a:r>
              <a:rPr lang="en-US" sz="2133" b="1">
                <a:solidFill>
                  <a:schemeClr val="dk1"/>
                </a:solidFill>
                <a:latin typeface="Arial"/>
                <a:ea typeface="Arial"/>
                <a:cs typeface="Arial"/>
                <a:sym typeface="Arial"/>
              </a:rPr>
              <a:t>DAYA</a:t>
            </a:r>
            <a:r>
              <a:rPr lang="en-US" sz="1867">
                <a:solidFill>
                  <a:schemeClr val="dk1"/>
                </a:solidFill>
                <a:latin typeface="Arial"/>
                <a:ea typeface="Arial"/>
                <a:cs typeface="Arial"/>
                <a:sym typeface="Arial"/>
              </a:rPr>
              <a:t>” atau </a:t>
            </a:r>
            <a:r>
              <a:rPr lang="en-US" sz="2133" b="1">
                <a:solidFill>
                  <a:schemeClr val="dk1"/>
                </a:solidFill>
                <a:latin typeface="Arial"/>
                <a:ea typeface="Arial"/>
                <a:cs typeface="Arial"/>
                <a:sym typeface="Arial"/>
              </a:rPr>
              <a:t>kemampuan</a:t>
            </a:r>
            <a:r>
              <a:rPr lang="en-US" sz="1867">
                <a:solidFill>
                  <a:schemeClr val="dk1"/>
                </a:solidFill>
                <a:latin typeface="Arial"/>
                <a:ea typeface="Arial"/>
                <a:cs typeface="Arial"/>
                <a:sym typeface="Arial"/>
              </a:rPr>
              <a:t> individu, lembaga dan masyarakat ”</a:t>
            </a:r>
            <a:endParaRPr sz="1867">
              <a:solidFill>
                <a:schemeClr val="dk1"/>
              </a:solidFill>
              <a:latin typeface="Arial"/>
              <a:ea typeface="Arial"/>
              <a:cs typeface="Arial"/>
              <a:sym typeface="Arial"/>
            </a:endParaRPr>
          </a:p>
        </p:txBody>
      </p:sp>
      <p:pic>
        <p:nvPicPr>
          <p:cNvPr id="305" name="Google Shape;305;p22" descr="Logo Kementerian Sosial RI | Kementerian Sosial Republik Indonesia"/>
          <p:cNvPicPr preferRelativeResize="0"/>
          <p:nvPr/>
        </p:nvPicPr>
        <p:blipFill rotWithShape="1">
          <a:blip r:embed="rId4">
            <a:alphaModFix/>
          </a:blip>
          <a:srcRect/>
          <a:stretch/>
        </p:blipFill>
        <p:spPr>
          <a:xfrm>
            <a:off x="875394" y="50118"/>
            <a:ext cx="1568921" cy="1109528"/>
          </a:xfrm>
          <a:prstGeom prst="rect">
            <a:avLst/>
          </a:prstGeom>
          <a:noFill/>
          <a:ln>
            <a:noFill/>
          </a:ln>
        </p:spPr>
      </p:pic>
      <p:sp>
        <p:nvSpPr>
          <p:cNvPr id="306" name="Google Shape;306;p22"/>
          <p:cNvSpPr txBox="1"/>
          <p:nvPr/>
        </p:nvSpPr>
        <p:spPr>
          <a:xfrm>
            <a:off x="3218342" y="253695"/>
            <a:ext cx="8331200" cy="380855"/>
          </a:xfrm>
          <a:prstGeom prst="rect">
            <a:avLst/>
          </a:prstGeom>
          <a:noFill/>
          <a:ln>
            <a:noFill/>
          </a:ln>
        </p:spPr>
        <p:txBody>
          <a:bodyPr spcFirstLastPara="1" wrap="square" lIns="60950" tIns="60950" rIns="60950" bIns="60950"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002060"/>
                </a:solidFill>
                <a:latin typeface="Arial"/>
                <a:ea typeface="Arial"/>
                <a:cs typeface="Arial"/>
                <a:sym typeface="Arial"/>
              </a:rPr>
              <a:t>PROGRAM UTAMA  </a:t>
            </a:r>
            <a:r>
              <a:rPr lang="en-US" sz="2000" b="1" i="0" u="none" strike="noStrike" cap="none">
                <a:solidFill>
                  <a:srgbClr val="FF0000"/>
                </a:solidFill>
                <a:latin typeface="Arial"/>
                <a:ea typeface="Arial"/>
                <a:cs typeface="Arial"/>
                <a:sym typeface="Arial"/>
              </a:rPr>
              <a:t>PEMBERDAYAAN SOSIAL</a:t>
            </a:r>
            <a:endParaRPr/>
          </a:p>
        </p:txBody>
      </p:sp>
      <p:sp>
        <p:nvSpPr>
          <p:cNvPr id="307" name="Google Shape;307;p22"/>
          <p:cNvSpPr/>
          <p:nvPr/>
        </p:nvSpPr>
        <p:spPr>
          <a:xfrm>
            <a:off x="1609054" y="3928299"/>
            <a:ext cx="457200" cy="494411"/>
          </a:xfrm>
          <a:prstGeom prst="downArrow">
            <a:avLst>
              <a:gd name="adj1" fmla="val 50000"/>
              <a:gd name="adj2" fmla="val 50000"/>
            </a:avLst>
          </a:prstGeom>
          <a:solidFill>
            <a:srgbClr val="0FA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pic>
        <p:nvPicPr>
          <p:cNvPr id="308" name="Google Shape;308;p22"/>
          <p:cNvPicPr preferRelativeResize="0"/>
          <p:nvPr/>
        </p:nvPicPr>
        <p:blipFill rotWithShape="1">
          <a:blip r:embed="rId5">
            <a:alphaModFix/>
          </a:blip>
          <a:srcRect t="19451"/>
          <a:stretch/>
        </p:blipFill>
        <p:spPr>
          <a:xfrm>
            <a:off x="4411939" y="4742249"/>
            <a:ext cx="6673774" cy="1870561"/>
          </a:xfrm>
          <a:prstGeom prst="rect">
            <a:avLst/>
          </a:prstGeom>
          <a:noFill/>
          <a:ln>
            <a:noFill/>
          </a:ln>
        </p:spPr>
      </p:pic>
      <p:sp>
        <p:nvSpPr>
          <p:cNvPr id="309" name="Google Shape;309;p22"/>
          <p:cNvSpPr txBox="1"/>
          <p:nvPr/>
        </p:nvSpPr>
        <p:spPr>
          <a:xfrm>
            <a:off x="5326098" y="4335855"/>
            <a:ext cx="4540655" cy="547044"/>
          </a:xfrm>
          <a:prstGeom prst="rect">
            <a:avLst/>
          </a:prstGeom>
          <a:noFill/>
          <a:ln>
            <a:noFill/>
          </a:ln>
        </p:spPr>
        <p:txBody>
          <a:bodyPr spcFirstLastPara="1" wrap="square" lIns="60950" tIns="60950" rIns="60950" bIns="60950" anchor="ctr" anchorCtr="0">
            <a:noAutofit/>
          </a:bodyPr>
          <a:lstStyle/>
          <a:p>
            <a:pPr marL="0" marR="0" lvl="0" indent="0" algn="ctr" rtl="0">
              <a:lnSpc>
                <a:spcPct val="100000"/>
              </a:lnSpc>
              <a:spcBef>
                <a:spcPts val="0"/>
              </a:spcBef>
              <a:spcAft>
                <a:spcPts val="0"/>
              </a:spcAft>
              <a:buNone/>
            </a:pPr>
            <a:r>
              <a:rPr lang="en-US" sz="1867" b="1" i="0" u="none" strike="noStrike" cap="none">
                <a:solidFill>
                  <a:srgbClr val="002060"/>
                </a:solidFill>
                <a:latin typeface="Arial"/>
                <a:ea typeface="Arial"/>
                <a:cs typeface="Arial"/>
                <a:sym typeface="Arial"/>
              </a:rPr>
              <a:t>TARGET </a:t>
            </a:r>
            <a:r>
              <a:rPr lang="en-US" sz="1867" b="1" i="0" u="none" strike="noStrike" cap="none">
                <a:solidFill>
                  <a:srgbClr val="FF0000"/>
                </a:solidFill>
                <a:latin typeface="Arial"/>
                <a:ea typeface="Arial"/>
                <a:cs typeface="Arial"/>
                <a:sym typeface="Arial"/>
              </a:rPr>
              <a:t>PEMBERDAYAAN SOSIAL</a:t>
            </a:r>
            <a:endParaRPr/>
          </a:p>
        </p:txBody>
      </p:sp>
      <p:pic>
        <p:nvPicPr>
          <p:cNvPr id="310" name="Google Shape;310;p22"/>
          <p:cNvPicPr preferRelativeResize="0"/>
          <p:nvPr/>
        </p:nvPicPr>
        <p:blipFill rotWithShape="1">
          <a:blip r:embed="rId6">
            <a:alphaModFix/>
          </a:blip>
          <a:srcRect/>
          <a:stretch/>
        </p:blipFill>
        <p:spPr>
          <a:xfrm>
            <a:off x="3803995" y="2551418"/>
            <a:ext cx="2094794" cy="1594900"/>
          </a:xfrm>
          <a:prstGeom prst="roundRect">
            <a:avLst>
              <a:gd name="adj" fmla="val 8594"/>
            </a:avLst>
          </a:prstGeom>
          <a:solidFill>
            <a:srgbClr val="ECECEC"/>
          </a:solidFill>
          <a:ln>
            <a:noFill/>
          </a:ln>
        </p:spPr>
      </p:pic>
      <p:pic>
        <p:nvPicPr>
          <p:cNvPr id="311" name="Google Shape;311;p22"/>
          <p:cNvPicPr preferRelativeResize="0"/>
          <p:nvPr/>
        </p:nvPicPr>
        <p:blipFill rotWithShape="1">
          <a:blip r:embed="rId7">
            <a:alphaModFix/>
          </a:blip>
          <a:srcRect/>
          <a:stretch/>
        </p:blipFill>
        <p:spPr>
          <a:xfrm>
            <a:off x="3694553" y="1007928"/>
            <a:ext cx="2204236" cy="1439501"/>
          </a:xfrm>
          <a:prstGeom prst="rect">
            <a:avLst/>
          </a:prstGeom>
          <a:noFill/>
          <a:ln>
            <a:noFill/>
          </a:ln>
        </p:spPr>
      </p:pic>
      <p:pic>
        <p:nvPicPr>
          <p:cNvPr id="312" name="Google Shape;312;p22"/>
          <p:cNvPicPr preferRelativeResize="0"/>
          <p:nvPr/>
        </p:nvPicPr>
        <p:blipFill rotWithShape="1">
          <a:blip r:embed="rId8">
            <a:alphaModFix/>
          </a:blip>
          <a:srcRect/>
          <a:stretch/>
        </p:blipFill>
        <p:spPr>
          <a:xfrm>
            <a:off x="9326295" y="968346"/>
            <a:ext cx="2178377" cy="1583072"/>
          </a:xfrm>
          <a:prstGeom prst="rect">
            <a:avLst/>
          </a:prstGeom>
          <a:noFill/>
          <a:ln>
            <a:noFill/>
          </a:ln>
        </p:spPr>
      </p:pic>
      <p:pic>
        <p:nvPicPr>
          <p:cNvPr id="313" name="Google Shape;313;p22"/>
          <p:cNvPicPr preferRelativeResize="0"/>
          <p:nvPr/>
        </p:nvPicPr>
        <p:blipFill rotWithShape="1">
          <a:blip r:embed="rId9">
            <a:alphaModFix/>
          </a:blip>
          <a:srcRect/>
          <a:stretch/>
        </p:blipFill>
        <p:spPr>
          <a:xfrm>
            <a:off x="9326295" y="2719677"/>
            <a:ext cx="2107191" cy="1371283"/>
          </a:xfrm>
          <a:prstGeom prst="rect">
            <a:avLst/>
          </a:prstGeom>
          <a:noFill/>
          <a:ln>
            <a:noFill/>
          </a:ln>
        </p:spPr>
      </p:pic>
      <p:pic>
        <p:nvPicPr>
          <p:cNvPr id="314" name="Google Shape;314;p22"/>
          <p:cNvPicPr preferRelativeResize="0"/>
          <p:nvPr/>
        </p:nvPicPr>
        <p:blipFill rotWithShape="1">
          <a:blip r:embed="rId10">
            <a:alphaModFix/>
          </a:blip>
          <a:srcRect/>
          <a:stretch/>
        </p:blipFill>
        <p:spPr>
          <a:xfrm>
            <a:off x="6018489" y="762772"/>
            <a:ext cx="3188105" cy="3012792"/>
          </a:xfrm>
          <a:prstGeom prst="rect">
            <a:avLst/>
          </a:prstGeom>
          <a:noFill/>
          <a:ln>
            <a:noFill/>
          </a:ln>
        </p:spPr>
      </p:pic>
      <p:cxnSp>
        <p:nvCxnSpPr>
          <p:cNvPr id="315" name="Google Shape;315;p22"/>
          <p:cNvCxnSpPr/>
          <p:nvPr/>
        </p:nvCxnSpPr>
        <p:spPr>
          <a:xfrm>
            <a:off x="5422900" y="634550"/>
            <a:ext cx="924570" cy="709619"/>
          </a:xfrm>
          <a:prstGeom prst="straightConnector1">
            <a:avLst/>
          </a:prstGeom>
          <a:noFill/>
          <a:ln w="76200" cap="flat" cmpd="sng">
            <a:solidFill>
              <a:srgbClr val="FF0000"/>
            </a:solidFill>
            <a:prstDash val="solid"/>
            <a:miter lim="800000"/>
            <a:headEnd type="none" w="sm" len="sm"/>
            <a:tailEnd type="triangle" w="med" len="med"/>
          </a:ln>
        </p:spPr>
      </p:cxnSp>
      <p:sp>
        <p:nvSpPr>
          <p:cNvPr id="316" name="Google Shape;316;p22"/>
          <p:cNvSpPr txBox="1"/>
          <p:nvPr/>
        </p:nvSpPr>
        <p:spPr>
          <a:xfrm>
            <a:off x="310114" y="1395903"/>
            <a:ext cx="3233258" cy="604881"/>
          </a:xfrm>
          <a:prstGeom prst="rect">
            <a:avLst/>
          </a:prstGeom>
          <a:noFill/>
          <a:ln>
            <a:noFill/>
          </a:ln>
        </p:spPr>
        <p:txBody>
          <a:bodyPr spcFirstLastPara="1" wrap="square" lIns="60950" tIns="60950" rIns="60950" bIns="60950"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2060"/>
                </a:solidFill>
                <a:latin typeface="Arial"/>
                <a:ea typeface="Arial"/>
                <a:cs typeface="Arial"/>
                <a:sym typeface="Arial"/>
              </a:rPr>
              <a:t>DEFINISI </a:t>
            </a:r>
            <a:endParaRPr/>
          </a:p>
          <a:p>
            <a:pPr marL="0" marR="0" lvl="0" indent="0" algn="ctr" rtl="0">
              <a:lnSpc>
                <a:spcPct val="100000"/>
              </a:lnSpc>
              <a:spcBef>
                <a:spcPts val="0"/>
              </a:spcBef>
              <a:spcAft>
                <a:spcPts val="0"/>
              </a:spcAft>
              <a:buNone/>
            </a:pPr>
            <a:r>
              <a:rPr lang="en-US" sz="1800" b="1" i="0" u="none" strike="noStrike" cap="none">
                <a:solidFill>
                  <a:srgbClr val="FF0000"/>
                </a:solidFill>
                <a:latin typeface="Arial"/>
                <a:ea typeface="Arial"/>
                <a:cs typeface="Arial"/>
                <a:sym typeface="Arial"/>
              </a:rPr>
              <a:t>PEMBERDAYAAN SOSIAL</a:t>
            </a:r>
            <a:endParaRPr/>
          </a:p>
        </p:txBody>
      </p:sp>
      <p:sp>
        <p:nvSpPr>
          <p:cNvPr id="317" name="Google Shape;317;p22"/>
          <p:cNvSpPr/>
          <p:nvPr/>
        </p:nvSpPr>
        <p:spPr>
          <a:xfrm>
            <a:off x="310115" y="2202962"/>
            <a:ext cx="3086028" cy="1726359"/>
          </a:xfrm>
          <a:prstGeom prst="roundRect">
            <a:avLst>
              <a:gd name="adj" fmla="val 16667"/>
            </a:avLst>
          </a:prstGeom>
          <a:noFill/>
          <a:ln w="28575" cap="flat" cmpd="sng">
            <a:solidFill>
              <a:srgbClr val="0FA8F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8" name="Google Shape;318;p22"/>
          <p:cNvSpPr/>
          <p:nvPr/>
        </p:nvSpPr>
        <p:spPr>
          <a:xfrm rot="5400000">
            <a:off x="3583531" y="5530869"/>
            <a:ext cx="457200" cy="494411"/>
          </a:xfrm>
          <a:prstGeom prst="downArrow">
            <a:avLst>
              <a:gd name="adj1" fmla="val 50000"/>
              <a:gd name="adj2" fmla="val 50000"/>
            </a:avLst>
          </a:prstGeom>
          <a:solidFill>
            <a:srgbClr val="0FA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319" name="Google Shape;319;p22"/>
          <p:cNvSpPr/>
          <p:nvPr/>
        </p:nvSpPr>
        <p:spPr>
          <a:xfrm>
            <a:off x="4491657" y="4742249"/>
            <a:ext cx="6673774" cy="1950651"/>
          </a:xfrm>
          <a:prstGeom prst="roundRect">
            <a:avLst>
              <a:gd name="adj" fmla="val 8487"/>
            </a:avLst>
          </a:prstGeom>
          <a:noFill/>
          <a:ln w="28575" cap="flat" cmpd="sng">
            <a:solidFill>
              <a:srgbClr val="0FA8F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3"/>
          <p:cNvSpPr txBox="1"/>
          <p:nvPr/>
        </p:nvSpPr>
        <p:spPr>
          <a:xfrm>
            <a:off x="1994665" y="220702"/>
            <a:ext cx="7665132" cy="467962"/>
          </a:xfrm>
          <a:prstGeom prst="rect">
            <a:avLst/>
          </a:prstGeom>
          <a:noFill/>
          <a:ln>
            <a:noFill/>
          </a:ln>
        </p:spPr>
        <p:txBody>
          <a:bodyPr spcFirstLastPara="1" wrap="square" lIns="180000" tIns="0" rIns="0" bIns="0" anchor="ctr" anchorCtr="0">
            <a:noAutofit/>
          </a:bodyPr>
          <a:lstStyle/>
          <a:p>
            <a:pPr marL="0" marR="0" lvl="0" indent="0" algn="ctr" rtl="0">
              <a:lnSpc>
                <a:spcPct val="90000"/>
              </a:lnSpc>
              <a:spcBef>
                <a:spcPts val="0"/>
              </a:spcBef>
              <a:spcAft>
                <a:spcPts val="0"/>
              </a:spcAft>
              <a:buClr>
                <a:schemeClr val="dk1"/>
              </a:buClr>
              <a:buSzPts val="3200"/>
              <a:buFont typeface="Calibri"/>
              <a:buNone/>
            </a:pPr>
            <a:r>
              <a:rPr lang="en-US" sz="3200" b="1" i="0" u="none" strike="noStrike" cap="none">
                <a:solidFill>
                  <a:schemeClr val="dk1"/>
                </a:solidFill>
                <a:latin typeface="Calibri"/>
                <a:ea typeface="Calibri"/>
                <a:cs typeface="Calibri"/>
                <a:sym typeface="Calibri"/>
              </a:rPr>
              <a:t>Peta Persebaran Pemberdayaan KAT</a:t>
            </a:r>
            <a:endParaRPr/>
          </a:p>
        </p:txBody>
      </p:sp>
      <p:grpSp>
        <p:nvGrpSpPr>
          <p:cNvPr id="325" name="Google Shape;325;p23"/>
          <p:cNvGrpSpPr/>
          <p:nvPr/>
        </p:nvGrpSpPr>
        <p:grpSpPr>
          <a:xfrm>
            <a:off x="173222" y="939539"/>
            <a:ext cx="11912028" cy="5561987"/>
            <a:chOff x="106749" y="1078435"/>
            <a:chExt cx="11912028" cy="5561987"/>
          </a:xfrm>
        </p:grpSpPr>
        <p:pic>
          <p:nvPicPr>
            <p:cNvPr id="326" name="Google Shape;326;p23"/>
            <p:cNvPicPr preferRelativeResize="0"/>
            <p:nvPr/>
          </p:nvPicPr>
          <p:blipFill rotWithShape="1">
            <a:blip r:embed="rId3">
              <a:alphaModFix/>
            </a:blip>
            <a:srcRect t="7506" b="6553"/>
            <a:stretch/>
          </p:blipFill>
          <p:spPr>
            <a:xfrm>
              <a:off x="173222" y="1524000"/>
              <a:ext cx="11845555" cy="5103224"/>
            </a:xfrm>
            <a:prstGeom prst="rect">
              <a:avLst/>
            </a:prstGeom>
            <a:noFill/>
            <a:ln>
              <a:noFill/>
            </a:ln>
          </p:spPr>
        </p:pic>
        <p:cxnSp>
          <p:nvCxnSpPr>
            <p:cNvPr id="327" name="Google Shape;327;p23"/>
            <p:cNvCxnSpPr/>
            <p:nvPr/>
          </p:nvCxnSpPr>
          <p:spPr>
            <a:xfrm rot="10800000" flipH="1">
              <a:off x="763088" y="1738717"/>
              <a:ext cx="86383" cy="526479"/>
            </a:xfrm>
            <a:prstGeom prst="straightConnector1">
              <a:avLst/>
            </a:prstGeom>
            <a:noFill/>
            <a:ln w="19050" cap="flat" cmpd="sng">
              <a:solidFill>
                <a:srgbClr val="FFC000"/>
              </a:solidFill>
              <a:prstDash val="solid"/>
              <a:miter lim="800000"/>
              <a:headEnd type="none" w="sm" len="sm"/>
              <a:tailEnd type="oval" w="med" len="med"/>
            </a:ln>
          </p:spPr>
        </p:cxnSp>
        <p:pic>
          <p:nvPicPr>
            <p:cNvPr id="328" name="Google Shape;328;p23" descr="Marker"/>
            <p:cNvPicPr preferRelativeResize="0"/>
            <p:nvPr/>
          </p:nvPicPr>
          <p:blipFill rotWithShape="1">
            <a:blip r:embed="rId4">
              <a:alphaModFix/>
            </a:blip>
            <a:srcRect/>
            <a:stretch/>
          </p:blipFill>
          <p:spPr>
            <a:xfrm>
              <a:off x="596536" y="1988546"/>
              <a:ext cx="333103" cy="333103"/>
            </a:xfrm>
            <a:prstGeom prst="rect">
              <a:avLst/>
            </a:prstGeom>
            <a:noFill/>
            <a:ln>
              <a:noFill/>
            </a:ln>
          </p:spPr>
        </p:pic>
        <p:cxnSp>
          <p:nvCxnSpPr>
            <p:cNvPr id="329" name="Google Shape;329;p23"/>
            <p:cNvCxnSpPr>
              <a:endCxn id="330" idx="2"/>
            </p:cNvCxnSpPr>
            <p:nvPr/>
          </p:nvCxnSpPr>
          <p:spPr>
            <a:xfrm rot="10800000" flipH="1">
              <a:off x="1296403" y="2041541"/>
              <a:ext cx="623100" cy="681900"/>
            </a:xfrm>
            <a:prstGeom prst="straightConnector1">
              <a:avLst/>
            </a:prstGeom>
            <a:noFill/>
            <a:ln w="19050" cap="flat" cmpd="sng">
              <a:solidFill>
                <a:srgbClr val="FFC000"/>
              </a:solidFill>
              <a:prstDash val="solid"/>
              <a:miter lim="800000"/>
              <a:headEnd type="none" w="sm" len="sm"/>
              <a:tailEnd type="oval" w="med" len="med"/>
            </a:ln>
          </p:spPr>
        </p:cxnSp>
        <p:pic>
          <p:nvPicPr>
            <p:cNvPr id="331" name="Google Shape;331;p23" descr="Marker"/>
            <p:cNvPicPr preferRelativeResize="0"/>
            <p:nvPr/>
          </p:nvPicPr>
          <p:blipFill rotWithShape="1">
            <a:blip r:embed="rId4">
              <a:alphaModFix/>
            </a:blip>
            <a:srcRect/>
            <a:stretch/>
          </p:blipFill>
          <p:spPr>
            <a:xfrm>
              <a:off x="1133387" y="2445094"/>
              <a:ext cx="333103" cy="333103"/>
            </a:xfrm>
            <a:prstGeom prst="rect">
              <a:avLst/>
            </a:prstGeom>
            <a:noFill/>
            <a:ln>
              <a:noFill/>
            </a:ln>
          </p:spPr>
        </p:pic>
        <p:pic>
          <p:nvPicPr>
            <p:cNvPr id="332" name="Google Shape;332;p23"/>
            <p:cNvPicPr preferRelativeResize="0"/>
            <p:nvPr/>
          </p:nvPicPr>
          <p:blipFill rotWithShape="1">
            <a:blip r:embed="rId5">
              <a:alphaModFix/>
            </a:blip>
            <a:srcRect/>
            <a:stretch/>
          </p:blipFill>
          <p:spPr>
            <a:xfrm>
              <a:off x="312419" y="1078435"/>
              <a:ext cx="1070452" cy="647557"/>
            </a:xfrm>
            <a:prstGeom prst="rect">
              <a:avLst/>
            </a:prstGeom>
            <a:noFill/>
            <a:ln>
              <a:noFill/>
            </a:ln>
          </p:spPr>
        </p:pic>
        <p:pic>
          <p:nvPicPr>
            <p:cNvPr id="330" name="Google Shape;330;p23"/>
            <p:cNvPicPr preferRelativeResize="0"/>
            <p:nvPr/>
          </p:nvPicPr>
          <p:blipFill rotWithShape="1">
            <a:blip r:embed="rId6">
              <a:alphaModFix/>
            </a:blip>
            <a:srcRect/>
            <a:stretch/>
          </p:blipFill>
          <p:spPr>
            <a:xfrm>
              <a:off x="1384277" y="1393984"/>
              <a:ext cx="1070452" cy="647557"/>
            </a:xfrm>
            <a:prstGeom prst="rect">
              <a:avLst/>
            </a:prstGeom>
            <a:noFill/>
            <a:ln>
              <a:noFill/>
            </a:ln>
          </p:spPr>
        </p:pic>
        <p:pic>
          <p:nvPicPr>
            <p:cNvPr id="333" name="Google Shape;333;p23"/>
            <p:cNvPicPr preferRelativeResize="0"/>
            <p:nvPr/>
          </p:nvPicPr>
          <p:blipFill rotWithShape="1">
            <a:blip r:embed="rId7">
              <a:alphaModFix/>
            </a:blip>
            <a:srcRect/>
            <a:stretch/>
          </p:blipFill>
          <p:spPr>
            <a:xfrm>
              <a:off x="106749" y="3429000"/>
              <a:ext cx="1070452" cy="647557"/>
            </a:xfrm>
            <a:prstGeom prst="rect">
              <a:avLst/>
            </a:prstGeom>
            <a:noFill/>
            <a:ln>
              <a:noFill/>
            </a:ln>
          </p:spPr>
        </p:pic>
        <p:cxnSp>
          <p:nvCxnSpPr>
            <p:cNvPr id="334" name="Google Shape;334;p23"/>
            <p:cNvCxnSpPr>
              <a:stCxn id="333" idx="3"/>
            </p:cNvCxnSpPr>
            <p:nvPr/>
          </p:nvCxnSpPr>
          <p:spPr>
            <a:xfrm rot="10800000" flipH="1">
              <a:off x="1177201" y="3595578"/>
              <a:ext cx="508800" cy="157200"/>
            </a:xfrm>
            <a:prstGeom prst="straightConnector1">
              <a:avLst/>
            </a:prstGeom>
            <a:noFill/>
            <a:ln w="19050" cap="flat" cmpd="sng">
              <a:solidFill>
                <a:srgbClr val="FFC000"/>
              </a:solidFill>
              <a:prstDash val="solid"/>
              <a:miter lim="800000"/>
              <a:headEnd type="oval" w="med" len="med"/>
              <a:tailEnd type="none" w="sm" len="sm"/>
            </a:ln>
          </p:spPr>
        </p:cxnSp>
        <p:pic>
          <p:nvPicPr>
            <p:cNvPr id="335" name="Google Shape;335;p23"/>
            <p:cNvPicPr preferRelativeResize="0"/>
            <p:nvPr/>
          </p:nvPicPr>
          <p:blipFill rotWithShape="1">
            <a:blip r:embed="rId8">
              <a:alphaModFix/>
            </a:blip>
            <a:srcRect/>
            <a:stretch/>
          </p:blipFill>
          <p:spPr>
            <a:xfrm>
              <a:off x="2121626" y="2042301"/>
              <a:ext cx="1070452" cy="647557"/>
            </a:xfrm>
            <a:prstGeom prst="rect">
              <a:avLst/>
            </a:prstGeom>
            <a:noFill/>
            <a:ln>
              <a:noFill/>
            </a:ln>
          </p:spPr>
        </p:pic>
        <p:cxnSp>
          <p:nvCxnSpPr>
            <p:cNvPr id="336" name="Google Shape;336;p23"/>
            <p:cNvCxnSpPr>
              <a:endCxn id="335" idx="2"/>
            </p:cNvCxnSpPr>
            <p:nvPr/>
          </p:nvCxnSpPr>
          <p:spPr>
            <a:xfrm rot="10800000" flipH="1">
              <a:off x="1985152" y="2689858"/>
              <a:ext cx="671700" cy="618300"/>
            </a:xfrm>
            <a:prstGeom prst="straightConnector1">
              <a:avLst/>
            </a:prstGeom>
            <a:noFill/>
            <a:ln w="19050" cap="flat" cmpd="sng">
              <a:solidFill>
                <a:srgbClr val="FFC000"/>
              </a:solidFill>
              <a:prstDash val="solid"/>
              <a:miter lim="800000"/>
              <a:headEnd type="none" w="sm" len="sm"/>
              <a:tailEnd type="oval" w="med" len="med"/>
            </a:ln>
          </p:spPr>
        </p:cxnSp>
        <p:pic>
          <p:nvPicPr>
            <p:cNvPr id="337" name="Google Shape;337;p23"/>
            <p:cNvPicPr preferRelativeResize="0"/>
            <p:nvPr/>
          </p:nvPicPr>
          <p:blipFill rotWithShape="1">
            <a:blip r:embed="rId9">
              <a:alphaModFix/>
            </a:blip>
            <a:srcRect/>
            <a:stretch/>
          </p:blipFill>
          <p:spPr>
            <a:xfrm>
              <a:off x="416436" y="4312809"/>
              <a:ext cx="1070452" cy="647557"/>
            </a:xfrm>
            <a:prstGeom prst="rect">
              <a:avLst/>
            </a:prstGeom>
            <a:noFill/>
            <a:ln>
              <a:noFill/>
            </a:ln>
          </p:spPr>
        </p:pic>
        <p:pic>
          <p:nvPicPr>
            <p:cNvPr id="338" name="Google Shape;338;p23"/>
            <p:cNvPicPr preferRelativeResize="0"/>
            <p:nvPr/>
          </p:nvPicPr>
          <p:blipFill rotWithShape="1">
            <a:blip r:embed="rId10">
              <a:alphaModFix/>
            </a:blip>
            <a:srcRect/>
            <a:stretch/>
          </p:blipFill>
          <p:spPr>
            <a:xfrm>
              <a:off x="1738084" y="4610098"/>
              <a:ext cx="1054073" cy="647556"/>
            </a:xfrm>
            <a:prstGeom prst="rect">
              <a:avLst/>
            </a:prstGeom>
            <a:noFill/>
            <a:ln>
              <a:noFill/>
            </a:ln>
          </p:spPr>
        </p:pic>
        <p:cxnSp>
          <p:nvCxnSpPr>
            <p:cNvPr id="339" name="Google Shape;339;p23"/>
            <p:cNvCxnSpPr>
              <a:stCxn id="337" idx="0"/>
            </p:cNvCxnSpPr>
            <p:nvPr/>
          </p:nvCxnSpPr>
          <p:spPr>
            <a:xfrm rot="10800000" flipH="1">
              <a:off x="951662" y="3846309"/>
              <a:ext cx="1275300" cy="466500"/>
            </a:xfrm>
            <a:prstGeom prst="straightConnector1">
              <a:avLst/>
            </a:prstGeom>
            <a:noFill/>
            <a:ln w="19050" cap="flat" cmpd="sng">
              <a:solidFill>
                <a:srgbClr val="FFC000"/>
              </a:solidFill>
              <a:prstDash val="solid"/>
              <a:miter lim="800000"/>
              <a:headEnd type="oval" w="med" len="med"/>
              <a:tailEnd type="none" w="sm" len="sm"/>
            </a:ln>
          </p:spPr>
        </p:cxnSp>
        <p:cxnSp>
          <p:nvCxnSpPr>
            <p:cNvPr id="340" name="Google Shape;340;p23"/>
            <p:cNvCxnSpPr>
              <a:stCxn id="338" idx="0"/>
            </p:cNvCxnSpPr>
            <p:nvPr/>
          </p:nvCxnSpPr>
          <p:spPr>
            <a:xfrm rot="10800000" flipH="1">
              <a:off x="2265121" y="4256698"/>
              <a:ext cx="289800" cy="353400"/>
            </a:xfrm>
            <a:prstGeom prst="straightConnector1">
              <a:avLst/>
            </a:prstGeom>
            <a:noFill/>
            <a:ln w="19050" cap="flat" cmpd="sng">
              <a:solidFill>
                <a:srgbClr val="FFC000"/>
              </a:solidFill>
              <a:prstDash val="solid"/>
              <a:miter lim="800000"/>
              <a:headEnd type="oval" w="med" len="med"/>
              <a:tailEnd type="none" w="sm" len="sm"/>
            </a:ln>
          </p:spPr>
        </p:cxnSp>
        <p:pic>
          <p:nvPicPr>
            <p:cNvPr id="341" name="Google Shape;341;p23" descr="Marker"/>
            <p:cNvPicPr preferRelativeResize="0"/>
            <p:nvPr/>
          </p:nvPicPr>
          <p:blipFill rotWithShape="1">
            <a:blip r:embed="rId4">
              <a:alphaModFix/>
            </a:blip>
            <a:srcRect/>
            <a:stretch/>
          </p:blipFill>
          <p:spPr>
            <a:xfrm>
              <a:off x="2057771" y="3575561"/>
              <a:ext cx="333103" cy="333103"/>
            </a:xfrm>
            <a:prstGeom prst="rect">
              <a:avLst/>
            </a:prstGeom>
            <a:noFill/>
            <a:ln>
              <a:noFill/>
            </a:ln>
          </p:spPr>
        </p:pic>
        <p:pic>
          <p:nvPicPr>
            <p:cNvPr id="342" name="Google Shape;342;p23" descr="Marker"/>
            <p:cNvPicPr preferRelativeResize="0"/>
            <p:nvPr/>
          </p:nvPicPr>
          <p:blipFill rotWithShape="1">
            <a:blip r:embed="rId4">
              <a:alphaModFix/>
            </a:blip>
            <a:srcRect/>
            <a:stretch/>
          </p:blipFill>
          <p:spPr>
            <a:xfrm>
              <a:off x="2388326" y="3984434"/>
              <a:ext cx="333103" cy="333103"/>
            </a:xfrm>
            <a:prstGeom prst="rect">
              <a:avLst/>
            </a:prstGeom>
            <a:noFill/>
            <a:ln>
              <a:noFill/>
            </a:ln>
          </p:spPr>
        </p:pic>
        <p:pic>
          <p:nvPicPr>
            <p:cNvPr id="343" name="Google Shape;343;p23" descr="Marker"/>
            <p:cNvPicPr preferRelativeResize="0"/>
            <p:nvPr/>
          </p:nvPicPr>
          <p:blipFill rotWithShape="1">
            <a:blip r:embed="rId4">
              <a:alphaModFix/>
            </a:blip>
            <a:srcRect/>
            <a:stretch/>
          </p:blipFill>
          <p:spPr>
            <a:xfrm>
              <a:off x="1519557" y="3322590"/>
              <a:ext cx="333103" cy="333103"/>
            </a:xfrm>
            <a:prstGeom prst="rect">
              <a:avLst/>
            </a:prstGeom>
            <a:noFill/>
            <a:ln>
              <a:noFill/>
            </a:ln>
          </p:spPr>
        </p:pic>
        <p:pic>
          <p:nvPicPr>
            <p:cNvPr id="344" name="Google Shape;344;p23" descr="Marker"/>
            <p:cNvPicPr preferRelativeResize="0"/>
            <p:nvPr/>
          </p:nvPicPr>
          <p:blipFill rotWithShape="1">
            <a:blip r:embed="rId4">
              <a:alphaModFix/>
            </a:blip>
            <a:srcRect/>
            <a:stretch/>
          </p:blipFill>
          <p:spPr>
            <a:xfrm>
              <a:off x="1822268" y="3030576"/>
              <a:ext cx="333103" cy="333103"/>
            </a:xfrm>
            <a:prstGeom prst="rect">
              <a:avLst/>
            </a:prstGeom>
            <a:noFill/>
            <a:ln>
              <a:noFill/>
            </a:ln>
          </p:spPr>
        </p:pic>
        <p:pic>
          <p:nvPicPr>
            <p:cNvPr id="345" name="Google Shape;345;p23"/>
            <p:cNvPicPr preferRelativeResize="0"/>
            <p:nvPr/>
          </p:nvPicPr>
          <p:blipFill rotWithShape="1">
            <a:blip r:embed="rId11">
              <a:alphaModFix/>
            </a:blip>
            <a:srcRect/>
            <a:stretch/>
          </p:blipFill>
          <p:spPr>
            <a:xfrm>
              <a:off x="3193389" y="1344069"/>
              <a:ext cx="1070452" cy="640667"/>
            </a:xfrm>
            <a:prstGeom prst="rect">
              <a:avLst/>
            </a:prstGeom>
            <a:noFill/>
            <a:ln>
              <a:noFill/>
            </a:ln>
          </p:spPr>
        </p:pic>
        <p:pic>
          <p:nvPicPr>
            <p:cNvPr id="346" name="Google Shape;346;p23"/>
            <p:cNvPicPr preferRelativeResize="0"/>
            <p:nvPr/>
          </p:nvPicPr>
          <p:blipFill rotWithShape="1">
            <a:blip r:embed="rId12">
              <a:alphaModFix/>
            </a:blip>
            <a:srcRect/>
            <a:stretch/>
          </p:blipFill>
          <p:spPr>
            <a:xfrm>
              <a:off x="4439454" y="2150265"/>
              <a:ext cx="1070452" cy="614500"/>
            </a:xfrm>
            <a:prstGeom prst="rect">
              <a:avLst/>
            </a:prstGeom>
            <a:noFill/>
            <a:ln>
              <a:noFill/>
            </a:ln>
          </p:spPr>
        </p:pic>
        <p:pic>
          <p:nvPicPr>
            <p:cNvPr id="347" name="Google Shape;347;p23"/>
            <p:cNvPicPr preferRelativeResize="0"/>
            <p:nvPr/>
          </p:nvPicPr>
          <p:blipFill rotWithShape="1">
            <a:blip r:embed="rId13">
              <a:alphaModFix/>
            </a:blip>
            <a:srcRect/>
            <a:stretch/>
          </p:blipFill>
          <p:spPr>
            <a:xfrm>
              <a:off x="5649243" y="1852079"/>
              <a:ext cx="1070452" cy="640667"/>
            </a:xfrm>
            <a:prstGeom prst="rect">
              <a:avLst/>
            </a:prstGeom>
            <a:noFill/>
            <a:ln>
              <a:noFill/>
            </a:ln>
          </p:spPr>
        </p:pic>
        <p:pic>
          <p:nvPicPr>
            <p:cNvPr id="348" name="Google Shape;348;p23"/>
            <p:cNvPicPr preferRelativeResize="0"/>
            <p:nvPr/>
          </p:nvPicPr>
          <p:blipFill rotWithShape="1">
            <a:blip r:embed="rId14">
              <a:alphaModFix/>
            </a:blip>
            <a:srcRect/>
            <a:stretch/>
          </p:blipFill>
          <p:spPr>
            <a:xfrm>
              <a:off x="2991376" y="4170106"/>
              <a:ext cx="1064988" cy="624638"/>
            </a:xfrm>
            <a:prstGeom prst="rect">
              <a:avLst/>
            </a:prstGeom>
            <a:noFill/>
            <a:ln>
              <a:noFill/>
            </a:ln>
          </p:spPr>
        </p:pic>
        <p:pic>
          <p:nvPicPr>
            <p:cNvPr id="349" name="Google Shape;349;p23"/>
            <p:cNvPicPr preferRelativeResize="0"/>
            <p:nvPr/>
          </p:nvPicPr>
          <p:blipFill rotWithShape="1">
            <a:blip r:embed="rId15">
              <a:alphaModFix/>
            </a:blip>
            <a:srcRect/>
            <a:stretch/>
          </p:blipFill>
          <p:spPr>
            <a:xfrm>
              <a:off x="4161211" y="4495060"/>
              <a:ext cx="1064285" cy="642812"/>
            </a:xfrm>
            <a:prstGeom prst="rect">
              <a:avLst/>
            </a:prstGeom>
            <a:noFill/>
            <a:ln>
              <a:noFill/>
            </a:ln>
          </p:spPr>
        </p:pic>
        <p:cxnSp>
          <p:nvCxnSpPr>
            <p:cNvPr id="350" name="Google Shape;350;p23"/>
            <p:cNvCxnSpPr>
              <a:endCxn id="345" idx="2"/>
            </p:cNvCxnSpPr>
            <p:nvPr/>
          </p:nvCxnSpPr>
          <p:spPr>
            <a:xfrm rot="10800000">
              <a:off x="3728615" y="1984736"/>
              <a:ext cx="630300" cy="1441500"/>
            </a:xfrm>
            <a:prstGeom prst="straightConnector1">
              <a:avLst/>
            </a:prstGeom>
            <a:noFill/>
            <a:ln w="19050" cap="flat" cmpd="sng">
              <a:solidFill>
                <a:srgbClr val="FFC000"/>
              </a:solidFill>
              <a:prstDash val="solid"/>
              <a:miter lim="800000"/>
              <a:headEnd type="none" w="sm" len="sm"/>
              <a:tailEnd type="oval" w="med" len="med"/>
            </a:ln>
          </p:spPr>
        </p:cxnSp>
        <p:pic>
          <p:nvPicPr>
            <p:cNvPr id="351" name="Google Shape;351;p23" descr="Marker"/>
            <p:cNvPicPr preferRelativeResize="0"/>
            <p:nvPr/>
          </p:nvPicPr>
          <p:blipFill rotWithShape="1">
            <a:blip r:embed="rId4">
              <a:alphaModFix/>
            </a:blip>
            <a:srcRect/>
            <a:stretch/>
          </p:blipFill>
          <p:spPr>
            <a:xfrm>
              <a:off x="4192368" y="3158043"/>
              <a:ext cx="333103" cy="333103"/>
            </a:xfrm>
            <a:prstGeom prst="rect">
              <a:avLst/>
            </a:prstGeom>
            <a:noFill/>
            <a:ln>
              <a:noFill/>
            </a:ln>
          </p:spPr>
        </p:pic>
        <p:pic>
          <p:nvPicPr>
            <p:cNvPr id="352" name="Google Shape;352;p23"/>
            <p:cNvPicPr preferRelativeResize="0"/>
            <p:nvPr/>
          </p:nvPicPr>
          <p:blipFill rotWithShape="1">
            <a:blip r:embed="rId16">
              <a:alphaModFix/>
            </a:blip>
            <a:srcRect/>
            <a:stretch/>
          </p:blipFill>
          <p:spPr>
            <a:xfrm>
              <a:off x="7855634" y="1902632"/>
              <a:ext cx="1044000" cy="631558"/>
            </a:xfrm>
            <a:prstGeom prst="rect">
              <a:avLst/>
            </a:prstGeom>
            <a:noFill/>
            <a:ln>
              <a:noFill/>
            </a:ln>
          </p:spPr>
        </p:pic>
        <p:pic>
          <p:nvPicPr>
            <p:cNvPr id="353" name="Google Shape;353;p23"/>
            <p:cNvPicPr preferRelativeResize="0"/>
            <p:nvPr/>
          </p:nvPicPr>
          <p:blipFill rotWithShape="1">
            <a:blip r:embed="rId17">
              <a:alphaModFix/>
            </a:blip>
            <a:srcRect/>
            <a:stretch/>
          </p:blipFill>
          <p:spPr>
            <a:xfrm>
              <a:off x="6777872" y="2149613"/>
              <a:ext cx="1044000" cy="631558"/>
            </a:xfrm>
            <a:prstGeom prst="rect">
              <a:avLst/>
            </a:prstGeom>
            <a:noFill/>
            <a:ln>
              <a:noFill/>
            </a:ln>
          </p:spPr>
        </p:pic>
        <p:pic>
          <p:nvPicPr>
            <p:cNvPr id="354" name="Google Shape;354;p23"/>
            <p:cNvPicPr preferRelativeResize="0"/>
            <p:nvPr/>
          </p:nvPicPr>
          <p:blipFill rotWithShape="1">
            <a:blip r:embed="rId18">
              <a:alphaModFix/>
            </a:blip>
            <a:srcRect/>
            <a:stretch/>
          </p:blipFill>
          <p:spPr>
            <a:xfrm>
              <a:off x="7384869" y="3352082"/>
              <a:ext cx="1043172" cy="640800"/>
            </a:xfrm>
            <a:prstGeom prst="rect">
              <a:avLst/>
            </a:prstGeom>
            <a:noFill/>
            <a:ln>
              <a:noFill/>
            </a:ln>
          </p:spPr>
        </p:pic>
        <p:pic>
          <p:nvPicPr>
            <p:cNvPr id="355" name="Google Shape;355;p23"/>
            <p:cNvPicPr preferRelativeResize="0"/>
            <p:nvPr/>
          </p:nvPicPr>
          <p:blipFill rotWithShape="1">
            <a:blip r:embed="rId19">
              <a:alphaModFix/>
            </a:blip>
            <a:srcRect/>
            <a:stretch/>
          </p:blipFill>
          <p:spPr>
            <a:xfrm>
              <a:off x="5861485" y="5999622"/>
              <a:ext cx="1044001" cy="640800"/>
            </a:xfrm>
            <a:prstGeom prst="rect">
              <a:avLst/>
            </a:prstGeom>
            <a:noFill/>
            <a:ln>
              <a:noFill/>
            </a:ln>
          </p:spPr>
        </p:pic>
        <p:pic>
          <p:nvPicPr>
            <p:cNvPr id="356" name="Google Shape;356;p23"/>
            <p:cNvPicPr preferRelativeResize="0"/>
            <p:nvPr/>
          </p:nvPicPr>
          <p:blipFill rotWithShape="1">
            <a:blip r:embed="rId20">
              <a:alphaModFix/>
            </a:blip>
            <a:srcRect/>
            <a:stretch/>
          </p:blipFill>
          <p:spPr>
            <a:xfrm>
              <a:off x="7547424" y="4647999"/>
              <a:ext cx="1044000" cy="631558"/>
            </a:xfrm>
            <a:prstGeom prst="rect">
              <a:avLst/>
            </a:prstGeom>
            <a:noFill/>
            <a:ln>
              <a:noFill/>
            </a:ln>
          </p:spPr>
        </p:pic>
        <p:pic>
          <p:nvPicPr>
            <p:cNvPr id="357" name="Google Shape;357;p23"/>
            <p:cNvPicPr preferRelativeResize="0"/>
            <p:nvPr/>
          </p:nvPicPr>
          <p:blipFill rotWithShape="1">
            <a:blip r:embed="rId21">
              <a:alphaModFix/>
            </a:blip>
            <a:srcRect/>
            <a:stretch/>
          </p:blipFill>
          <p:spPr>
            <a:xfrm>
              <a:off x="5430995" y="4343957"/>
              <a:ext cx="1011670" cy="612000"/>
            </a:xfrm>
            <a:prstGeom prst="rect">
              <a:avLst/>
            </a:prstGeom>
            <a:noFill/>
            <a:ln>
              <a:noFill/>
            </a:ln>
          </p:spPr>
        </p:pic>
        <p:pic>
          <p:nvPicPr>
            <p:cNvPr id="358" name="Google Shape;358;p23"/>
            <p:cNvPicPr preferRelativeResize="0"/>
            <p:nvPr/>
          </p:nvPicPr>
          <p:blipFill rotWithShape="1">
            <a:blip r:embed="rId22">
              <a:alphaModFix/>
            </a:blip>
            <a:srcRect/>
            <a:stretch/>
          </p:blipFill>
          <p:spPr>
            <a:xfrm>
              <a:off x="8957759" y="4648733"/>
              <a:ext cx="1059282" cy="640800"/>
            </a:xfrm>
            <a:prstGeom prst="rect">
              <a:avLst/>
            </a:prstGeom>
            <a:noFill/>
            <a:ln>
              <a:noFill/>
            </a:ln>
          </p:spPr>
        </p:pic>
        <p:pic>
          <p:nvPicPr>
            <p:cNvPr id="359" name="Google Shape;359;p23"/>
            <p:cNvPicPr preferRelativeResize="0"/>
            <p:nvPr/>
          </p:nvPicPr>
          <p:blipFill rotWithShape="1">
            <a:blip r:embed="rId23">
              <a:alphaModFix/>
            </a:blip>
            <a:srcRect/>
            <a:stretch/>
          </p:blipFill>
          <p:spPr>
            <a:xfrm>
              <a:off x="9011092" y="2092527"/>
              <a:ext cx="1059282" cy="640800"/>
            </a:xfrm>
            <a:prstGeom prst="rect">
              <a:avLst/>
            </a:prstGeom>
            <a:noFill/>
            <a:ln>
              <a:noFill/>
            </a:ln>
          </p:spPr>
        </p:pic>
        <p:pic>
          <p:nvPicPr>
            <p:cNvPr id="360" name="Google Shape;360;p23"/>
            <p:cNvPicPr preferRelativeResize="0"/>
            <p:nvPr/>
          </p:nvPicPr>
          <p:blipFill rotWithShape="1">
            <a:blip r:embed="rId24">
              <a:alphaModFix/>
            </a:blip>
            <a:srcRect/>
            <a:stretch/>
          </p:blipFill>
          <p:spPr>
            <a:xfrm>
              <a:off x="4398625" y="5943884"/>
              <a:ext cx="1059458" cy="640800"/>
            </a:xfrm>
            <a:prstGeom prst="rect">
              <a:avLst/>
            </a:prstGeom>
            <a:noFill/>
            <a:ln>
              <a:noFill/>
            </a:ln>
          </p:spPr>
        </p:pic>
        <p:pic>
          <p:nvPicPr>
            <p:cNvPr id="361" name="Google Shape;361;p23"/>
            <p:cNvPicPr preferRelativeResize="0"/>
            <p:nvPr/>
          </p:nvPicPr>
          <p:blipFill rotWithShape="1">
            <a:blip r:embed="rId25">
              <a:alphaModFix/>
            </a:blip>
            <a:srcRect/>
            <a:stretch/>
          </p:blipFill>
          <p:spPr>
            <a:xfrm>
              <a:off x="7285472" y="5849185"/>
              <a:ext cx="1072800" cy="625800"/>
            </a:xfrm>
            <a:prstGeom prst="rect">
              <a:avLst/>
            </a:prstGeom>
            <a:noFill/>
            <a:ln>
              <a:noFill/>
            </a:ln>
          </p:spPr>
        </p:pic>
        <p:pic>
          <p:nvPicPr>
            <p:cNvPr id="362" name="Google Shape;362;p23"/>
            <p:cNvPicPr preferRelativeResize="0"/>
            <p:nvPr/>
          </p:nvPicPr>
          <p:blipFill rotWithShape="1">
            <a:blip r:embed="rId26">
              <a:alphaModFix/>
            </a:blip>
            <a:srcRect/>
            <a:stretch/>
          </p:blipFill>
          <p:spPr>
            <a:xfrm>
              <a:off x="10309109" y="5257654"/>
              <a:ext cx="1059282" cy="648000"/>
            </a:xfrm>
            <a:prstGeom prst="rect">
              <a:avLst/>
            </a:prstGeom>
            <a:noFill/>
            <a:ln>
              <a:noFill/>
            </a:ln>
          </p:spPr>
        </p:pic>
        <p:pic>
          <p:nvPicPr>
            <p:cNvPr id="363" name="Google Shape;363;p23"/>
            <p:cNvPicPr preferRelativeResize="0"/>
            <p:nvPr/>
          </p:nvPicPr>
          <p:blipFill rotWithShape="1">
            <a:blip r:embed="rId27">
              <a:alphaModFix/>
            </a:blip>
            <a:srcRect/>
            <a:stretch/>
          </p:blipFill>
          <p:spPr>
            <a:xfrm>
              <a:off x="10565334" y="2829338"/>
              <a:ext cx="1071184" cy="648000"/>
            </a:xfrm>
            <a:prstGeom prst="rect">
              <a:avLst/>
            </a:prstGeom>
            <a:noFill/>
            <a:ln>
              <a:noFill/>
            </a:ln>
          </p:spPr>
        </p:pic>
        <p:cxnSp>
          <p:nvCxnSpPr>
            <p:cNvPr id="364" name="Google Shape;364;p23"/>
            <p:cNvCxnSpPr>
              <a:endCxn id="346" idx="2"/>
            </p:cNvCxnSpPr>
            <p:nvPr/>
          </p:nvCxnSpPr>
          <p:spPr>
            <a:xfrm rot="10800000">
              <a:off x="4974680" y="2764765"/>
              <a:ext cx="622800" cy="552000"/>
            </a:xfrm>
            <a:prstGeom prst="straightConnector1">
              <a:avLst/>
            </a:prstGeom>
            <a:noFill/>
            <a:ln w="19050" cap="flat" cmpd="sng">
              <a:solidFill>
                <a:srgbClr val="FFC000"/>
              </a:solidFill>
              <a:prstDash val="solid"/>
              <a:miter lim="800000"/>
              <a:headEnd type="none" w="sm" len="sm"/>
              <a:tailEnd type="oval" w="med" len="med"/>
            </a:ln>
          </p:spPr>
        </p:cxnSp>
        <p:pic>
          <p:nvPicPr>
            <p:cNvPr id="365" name="Google Shape;365;p23" descr="Marker"/>
            <p:cNvPicPr preferRelativeResize="0"/>
            <p:nvPr/>
          </p:nvPicPr>
          <p:blipFill rotWithShape="1">
            <a:blip r:embed="rId4">
              <a:alphaModFix/>
            </a:blip>
            <a:srcRect/>
            <a:stretch/>
          </p:blipFill>
          <p:spPr>
            <a:xfrm>
              <a:off x="5427655" y="3034162"/>
              <a:ext cx="333103" cy="333103"/>
            </a:xfrm>
            <a:prstGeom prst="rect">
              <a:avLst/>
            </a:prstGeom>
            <a:noFill/>
            <a:ln>
              <a:noFill/>
            </a:ln>
          </p:spPr>
        </p:pic>
        <p:cxnSp>
          <p:nvCxnSpPr>
            <p:cNvPr id="366" name="Google Shape;366;p23"/>
            <p:cNvCxnSpPr>
              <a:endCxn id="347" idx="2"/>
            </p:cNvCxnSpPr>
            <p:nvPr/>
          </p:nvCxnSpPr>
          <p:spPr>
            <a:xfrm rot="10800000" flipH="1">
              <a:off x="5976569" y="2492746"/>
              <a:ext cx="207900" cy="412500"/>
            </a:xfrm>
            <a:prstGeom prst="straightConnector1">
              <a:avLst/>
            </a:prstGeom>
            <a:noFill/>
            <a:ln w="19050" cap="flat" cmpd="sng">
              <a:solidFill>
                <a:srgbClr val="FFC000"/>
              </a:solidFill>
              <a:prstDash val="solid"/>
              <a:miter lim="800000"/>
              <a:headEnd type="none" w="sm" len="sm"/>
              <a:tailEnd type="oval" w="med" len="med"/>
            </a:ln>
          </p:spPr>
        </p:cxnSp>
        <p:pic>
          <p:nvPicPr>
            <p:cNvPr id="367" name="Google Shape;367;p23" descr="Marker"/>
            <p:cNvPicPr preferRelativeResize="0"/>
            <p:nvPr/>
          </p:nvPicPr>
          <p:blipFill rotWithShape="1">
            <a:blip r:embed="rId4">
              <a:alphaModFix/>
            </a:blip>
            <a:srcRect/>
            <a:stretch/>
          </p:blipFill>
          <p:spPr>
            <a:xfrm>
              <a:off x="5812668" y="2617973"/>
              <a:ext cx="333103" cy="333103"/>
            </a:xfrm>
            <a:prstGeom prst="rect">
              <a:avLst/>
            </a:prstGeom>
            <a:noFill/>
            <a:ln>
              <a:noFill/>
            </a:ln>
          </p:spPr>
        </p:pic>
        <p:cxnSp>
          <p:nvCxnSpPr>
            <p:cNvPr id="368" name="Google Shape;368;p23"/>
            <p:cNvCxnSpPr>
              <a:endCxn id="353" idx="2"/>
            </p:cNvCxnSpPr>
            <p:nvPr/>
          </p:nvCxnSpPr>
          <p:spPr>
            <a:xfrm rot="10800000" flipH="1">
              <a:off x="7115672" y="2781171"/>
              <a:ext cx="184200" cy="404100"/>
            </a:xfrm>
            <a:prstGeom prst="straightConnector1">
              <a:avLst/>
            </a:prstGeom>
            <a:noFill/>
            <a:ln w="19050" cap="flat" cmpd="sng">
              <a:solidFill>
                <a:srgbClr val="FFC000"/>
              </a:solidFill>
              <a:prstDash val="solid"/>
              <a:miter lim="800000"/>
              <a:headEnd type="none" w="sm" len="sm"/>
              <a:tailEnd type="oval" w="med" len="med"/>
            </a:ln>
          </p:spPr>
        </p:cxnSp>
        <p:pic>
          <p:nvPicPr>
            <p:cNvPr id="369" name="Google Shape;369;p23" descr="Marker"/>
            <p:cNvPicPr preferRelativeResize="0"/>
            <p:nvPr/>
          </p:nvPicPr>
          <p:blipFill rotWithShape="1">
            <a:blip r:embed="rId4">
              <a:alphaModFix/>
            </a:blip>
            <a:srcRect/>
            <a:stretch/>
          </p:blipFill>
          <p:spPr>
            <a:xfrm>
              <a:off x="6952408" y="2905327"/>
              <a:ext cx="333103" cy="333103"/>
            </a:xfrm>
            <a:prstGeom prst="rect">
              <a:avLst/>
            </a:prstGeom>
            <a:noFill/>
            <a:ln>
              <a:noFill/>
            </a:ln>
          </p:spPr>
        </p:pic>
        <p:cxnSp>
          <p:nvCxnSpPr>
            <p:cNvPr id="370" name="Google Shape;370;p23"/>
            <p:cNvCxnSpPr>
              <a:endCxn id="352" idx="2"/>
            </p:cNvCxnSpPr>
            <p:nvPr/>
          </p:nvCxnSpPr>
          <p:spPr>
            <a:xfrm rot="10800000" flipH="1">
              <a:off x="7863734" y="2534190"/>
              <a:ext cx="513900" cy="506700"/>
            </a:xfrm>
            <a:prstGeom prst="straightConnector1">
              <a:avLst/>
            </a:prstGeom>
            <a:noFill/>
            <a:ln w="19050" cap="flat" cmpd="sng">
              <a:solidFill>
                <a:srgbClr val="FFC000"/>
              </a:solidFill>
              <a:prstDash val="solid"/>
              <a:miter lim="800000"/>
              <a:headEnd type="none" w="sm" len="sm"/>
              <a:tailEnd type="oval" w="med" len="med"/>
            </a:ln>
          </p:spPr>
        </p:cxnSp>
        <p:pic>
          <p:nvPicPr>
            <p:cNvPr id="371" name="Google Shape;371;p23" descr="Marker"/>
            <p:cNvPicPr preferRelativeResize="0"/>
            <p:nvPr/>
          </p:nvPicPr>
          <p:blipFill rotWithShape="1">
            <a:blip r:embed="rId4">
              <a:alphaModFix/>
            </a:blip>
            <a:srcRect/>
            <a:stretch/>
          </p:blipFill>
          <p:spPr>
            <a:xfrm>
              <a:off x="7699792" y="2760987"/>
              <a:ext cx="333103" cy="333103"/>
            </a:xfrm>
            <a:prstGeom prst="rect">
              <a:avLst/>
            </a:prstGeom>
            <a:noFill/>
            <a:ln>
              <a:noFill/>
            </a:ln>
          </p:spPr>
        </p:pic>
        <p:cxnSp>
          <p:nvCxnSpPr>
            <p:cNvPr id="372" name="Google Shape;372;p23"/>
            <p:cNvCxnSpPr>
              <a:endCxn id="359" idx="2"/>
            </p:cNvCxnSpPr>
            <p:nvPr/>
          </p:nvCxnSpPr>
          <p:spPr>
            <a:xfrm rot="10800000" flipH="1">
              <a:off x="8724433" y="2733327"/>
              <a:ext cx="816300" cy="379800"/>
            </a:xfrm>
            <a:prstGeom prst="straightConnector1">
              <a:avLst/>
            </a:prstGeom>
            <a:noFill/>
            <a:ln w="19050" cap="flat" cmpd="sng">
              <a:solidFill>
                <a:srgbClr val="FFC000"/>
              </a:solidFill>
              <a:prstDash val="solid"/>
              <a:miter lim="800000"/>
              <a:headEnd type="none" w="sm" len="sm"/>
              <a:tailEnd type="oval" w="med" len="med"/>
            </a:ln>
          </p:spPr>
        </p:cxnSp>
        <p:pic>
          <p:nvPicPr>
            <p:cNvPr id="373" name="Google Shape;373;p23" descr="Marker"/>
            <p:cNvPicPr preferRelativeResize="0"/>
            <p:nvPr/>
          </p:nvPicPr>
          <p:blipFill rotWithShape="1">
            <a:blip r:embed="rId4">
              <a:alphaModFix/>
            </a:blip>
            <a:srcRect/>
            <a:stretch/>
          </p:blipFill>
          <p:spPr>
            <a:xfrm>
              <a:off x="8562393" y="2846341"/>
              <a:ext cx="324000" cy="324000"/>
            </a:xfrm>
            <a:prstGeom prst="rect">
              <a:avLst/>
            </a:prstGeom>
            <a:noFill/>
            <a:ln>
              <a:noFill/>
            </a:ln>
          </p:spPr>
        </p:pic>
        <p:cxnSp>
          <p:nvCxnSpPr>
            <p:cNvPr id="374" name="Google Shape;374;p23"/>
            <p:cNvCxnSpPr>
              <a:endCxn id="363" idx="1"/>
            </p:cNvCxnSpPr>
            <p:nvPr/>
          </p:nvCxnSpPr>
          <p:spPr>
            <a:xfrm rot="10800000" flipH="1">
              <a:off x="9933234" y="3153338"/>
              <a:ext cx="632100" cy="606000"/>
            </a:xfrm>
            <a:prstGeom prst="straightConnector1">
              <a:avLst/>
            </a:prstGeom>
            <a:noFill/>
            <a:ln w="19050" cap="flat" cmpd="sng">
              <a:solidFill>
                <a:srgbClr val="FFC000"/>
              </a:solidFill>
              <a:prstDash val="solid"/>
              <a:miter lim="800000"/>
              <a:headEnd type="none" w="sm" len="sm"/>
              <a:tailEnd type="oval" w="med" len="med"/>
            </a:ln>
          </p:spPr>
        </p:cxnSp>
        <p:pic>
          <p:nvPicPr>
            <p:cNvPr id="375" name="Google Shape;375;p23" descr="Marker"/>
            <p:cNvPicPr preferRelativeResize="0"/>
            <p:nvPr/>
          </p:nvPicPr>
          <p:blipFill rotWithShape="1">
            <a:blip r:embed="rId4">
              <a:alphaModFix/>
            </a:blip>
            <a:srcRect/>
            <a:stretch/>
          </p:blipFill>
          <p:spPr>
            <a:xfrm>
              <a:off x="9772142" y="3483426"/>
              <a:ext cx="333103" cy="333103"/>
            </a:xfrm>
            <a:prstGeom prst="rect">
              <a:avLst/>
            </a:prstGeom>
            <a:noFill/>
            <a:ln>
              <a:noFill/>
            </a:ln>
          </p:spPr>
        </p:pic>
        <p:cxnSp>
          <p:nvCxnSpPr>
            <p:cNvPr id="376" name="Google Shape;376;p23"/>
            <p:cNvCxnSpPr>
              <a:stCxn id="362" idx="0"/>
            </p:cNvCxnSpPr>
            <p:nvPr/>
          </p:nvCxnSpPr>
          <p:spPr>
            <a:xfrm rot="10800000" flipH="1">
              <a:off x="10838750" y="4609954"/>
              <a:ext cx="731100" cy="647700"/>
            </a:xfrm>
            <a:prstGeom prst="straightConnector1">
              <a:avLst/>
            </a:prstGeom>
            <a:noFill/>
            <a:ln w="19050" cap="flat" cmpd="sng">
              <a:solidFill>
                <a:srgbClr val="FFC000"/>
              </a:solidFill>
              <a:prstDash val="solid"/>
              <a:miter lim="800000"/>
              <a:headEnd type="oval" w="med" len="med"/>
              <a:tailEnd type="none" w="sm" len="sm"/>
            </a:ln>
          </p:spPr>
        </p:cxnSp>
        <p:pic>
          <p:nvPicPr>
            <p:cNvPr id="377" name="Google Shape;377;p23" descr="Marker"/>
            <p:cNvPicPr preferRelativeResize="0"/>
            <p:nvPr/>
          </p:nvPicPr>
          <p:blipFill rotWithShape="1">
            <a:blip r:embed="rId4">
              <a:alphaModFix/>
            </a:blip>
            <a:srcRect/>
            <a:stretch/>
          </p:blipFill>
          <p:spPr>
            <a:xfrm>
              <a:off x="11397701" y="4333049"/>
              <a:ext cx="333103" cy="333103"/>
            </a:xfrm>
            <a:prstGeom prst="rect">
              <a:avLst/>
            </a:prstGeom>
            <a:noFill/>
            <a:ln>
              <a:noFill/>
            </a:ln>
          </p:spPr>
        </p:pic>
        <p:cxnSp>
          <p:nvCxnSpPr>
            <p:cNvPr id="378" name="Google Shape;378;p23"/>
            <p:cNvCxnSpPr>
              <a:stCxn id="360" idx="0"/>
            </p:cNvCxnSpPr>
            <p:nvPr/>
          </p:nvCxnSpPr>
          <p:spPr>
            <a:xfrm rot="10800000" flipH="1">
              <a:off x="4928354" y="5601884"/>
              <a:ext cx="986700" cy="342000"/>
            </a:xfrm>
            <a:prstGeom prst="straightConnector1">
              <a:avLst/>
            </a:prstGeom>
            <a:noFill/>
            <a:ln w="19050" cap="flat" cmpd="sng">
              <a:solidFill>
                <a:srgbClr val="FFC000"/>
              </a:solidFill>
              <a:prstDash val="solid"/>
              <a:miter lim="800000"/>
              <a:headEnd type="oval" w="med" len="med"/>
              <a:tailEnd type="none" w="sm" len="sm"/>
            </a:ln>
          </p:spPr>
        </p:cxnSp>
        <p:pic>
          <p:nvPicPr>
            <p:cNvPr id="379" name="Google Shape;379;p23" descr="Marker"/>
            <p:cNvPicPr preferRelativeResize="0"/>
            <p:nvPr/>
          </p:nvPicPr>
          <p:blipFill rotWithShape="1">
            <a:blip r:embed="rId4">
              <a:alphaModFix/>
            </a:blip>
            <a:srcRect/>
            <a:stretch/>
          </p:blipFill>
          <p:spPr>
            <a:xfrm>
              <a:off x="5748440" y="5330956"/>
              <a:ext cx="333103" cy="333103"/>
            </a:xfrm>
            <a:prstGeom prst="rect">
              <a:avLst/>
            </a:prstGeom>
            <a:noFill/>
            <a:ln>
              <a:noFill/>
            </a:ln>
          </p:spPr>
        </p:pic>
        <p:cxnSp>
          <p:nvCxnSpPr>
            <p:cNvPr id="380" name="Google Shape;380;p23"/>
            <p:cNvCxnSpPr>
              <a:stCxn id="361" idx="0"/>
            </p:cNvCxnSpPr>
            <p:nvPr/>
          </p:nvCxnSpPr>
          <p:spPr>
            <a:xfrm rot="10800000">
              <a:off x="6827372" y="5562685"/>
              <a:ext cx="994500" cy="286500"/>
            </a:xfrm>
            <a:prstGeom prst="straightConnector1">
              <a:avLst/>
            </a:prstGeom>
            <a:noFill/>
            <a:ln w="19050" cap="flat" cmpd="sng">
              <a:solidFill>
                <a:srgbClr val="FFC000"/>
              </a:solidFill>
              <a:prstDash val="solid"/>
              <a:miter lim="800000"/>
              <a:headEnd type="oval" w="med" len="med"/>
              <a:tailEnd type="none" w="sm" len="sm"/>
            </a:ln>
          </p:spPr>
        </p:cxnSp>
        <p:pic>
          <p:nvPicPr>
            <p:cNvPr id="381" name="Google Shape;381;p23" descr="Marker"/>
            <p:cNvPicPr preferRelativeResize="0"/>
            <p:nvPr/>
          </p:nvPicPr>
          <p:blipFill rotWithShape="1">
            <a:blip r:embed="rId4">
              <a:alphaModFix/>
            </a:blip>
            <a:srcRect/>
            <a:stretch/>
          </p:blipFill>
          <p:spPr>
            <a:xfrm>
              <a:off x="6660968" y="5288462"/>
              <a:ext cx="333103" cy="333103"/>
            </a:xfrm>
            <a:prstGeom prst="rect">
              <a:avLst/>
            </a:prstGeom>
            <a:noFill/>
            <a:ln>
              <a:noFill/>
            </a:ln>
          </p:spPr>
        </p:pic>
        <p:cxnSp>
          <p:nvCxnSpPr>
            <p:cNvPr id="382" name="Google Shape;382;p23"/>
            <p:cNvCxnSpPr>
              <a:endCxn id="358" idx="0"/>
            </p:cNvCxnSpPr>
            <p:nvPr/>
          </p:nvCxnSpPr>
          <p:spPr>
            <a:xfrm>
              <a:off x="8796800" y="4154333"/>
              <a:ext cx="690600" cy="494400"/>
            </a:xfrm>
            <a:prstGeom prst="straightConnector1">
              <a:avLst/>
            </a:prstGeom>
            <a:noFill/>
            <a:ln w="19050" cap="flat" cmpd="sng">
              <a:solidFill>
                <a:srgbClr val="FFC000"/>
              </a:solidFill>
              <a:prstDash val="solid"/>
              <a:miter lim="800000"/>
              <a:headEnd type="none" w="sm" len="sm"/>
              <a:tailEnd type="oval" w="med" len="med"/>
            </a:ln>
          </p:spPr>
        </p:cxnSp>
        <p:pic>
          <p:nvPicPr>
            <p:cNvPr id="383" name="Google Shape;383;p23" descr="Marker"/>
            <p:cNvPicPr preferRelativeResize="0"/>
            <p:nvPr/>
          </p:nvPicPr>
          <p:blipFill rotWithShape="1">
            <a:blip r:embed="rId4">
              <a:alphaModFix/>
            </a:blip>
            <a:srcRect/>
            <a:stretch/>
          </p:blipFill>
          <p:spPr>
            <a:xfrm>
              <a:off x="8632276" y="3881114"/>
              <a:ext cx="333103" cy="333103"/>
            </a:xfrm>
            <a:prstGeom prst="rect">
              <a:avLst/>
            </a:prstGeom>
            <a:noFill/>
            <a:ln>
              <a:noFill/>
            </a:ln>
          </p:spPr>
        </p:pic>
        <p:cxnSp>
          <p:nvCxnSpPr>
            <p:cNvPr id="384" name="Google Shape;384;p23"/>
            <p:cNvCxnSpPr>
              <a:endCxn id="356" idx="0"/>
            </p:cNvCxnSpPr>
            <p:nvPr/>
          </p:nvCxnSpPr>
          <p:spPr>
            <a:xfrm>
              <a:off x="7178424" y="4433499"/>
              <a:ext cx="891000" cy="214500"/>
            </a:xfrm>
            <a:prstGeom prst="straightConnector1">
              <a:avLst/>
            </a:prstGeom>
            <a:noFill/>
            <a:ln w="19050" cap="flat" cmpd="sng">
              <a:solidFill>
                <a:srgbClr val="FFC000"/>
              </a:solidFill>
              <a:prstDash val="solid"/>
              <a:miter lim="800000"/>
              <a:headEnd type="none" w="sm" len="sm"/>
              <a:tailEnd type="oval" w="med" len="med"/>
            </a:ln>
          </p:spPr>
        </p:cxnSp>
        <p:pic>
          <p:nvPicPr>
            <p:cNvPr id="385" name="Google Shape;385;p23" descr="Marker"/>
            <p:cNvPicPr preferRelativeResize="0"/>
            <p:nvPr/>
          </p:nvPicPr>
          <p:blipFill rotWithShape="1">
            <a:blip r:embed="rId4">
              <a:alphaModFix/>
            </a:blip>
            <a:srcRect/>
            <a:stretch/>
          </p:blipFill>
          <p:spPr>
            <a:xfrm>
              <a:off x="7014420" y="4157897"/>
              <a:ext cx="333103" cy="333103"/>
            </a:xfrm>
            <a:prstGeom prst="rect">
              <a:avLst/>
            </a:prstGeom>
            <a:noFill/>
            <a:ln>
              <a:noFill/>
            </a:ln>
          </p:spPr>
        </p:pic>
        <p:cxnSp>
          <p:nvCxnSpPr>
            <p:cNvPr id="386" name="Google Shape;386;p23"/>
            <p:cNvCxnSpPr>
              <a:endCxn id="354" idx="1"/>
            </p:cNvCxnSpPr>
            <p:nvPr/>
          </p:nvCxnSpPr>
          <p:spPr>
            <a:xfrm rot="10800000" flipH="1">
              <a:off x="7006869" y="3672482"/>
              <a:ext cx="378000" cy="69300"/>
            </a:xfrm>
            <a:prstGeom prst="straightConnector1">
              <a:avLst/>
            </a:prstGeom>
            <a:noFill/>
            <a:ln w="19050" cap="flat" cmpd="sng">
              <a:solidFill>
                <a:srgbClr val="FFC000"/>
              </a:solidFill>
              <a:prstDash val="solid"/>
              <a:miter lim="800000"/>
              <a:headEnd type="none" w="sm" len="sm"/>
              <a:tailEnd type="oval" w="med" len="med"/>
            </a:ln>
          </p:spPr>
        </p:cxnSp>
        <p:pic>
          <p:nvPicPr>
            <p:cNvPr id="387" name="Google Shape;387;p23" descr="Marker"/>
            <p:cNvPicPr preferRelativeResize="0"/>
            <p:nvPr/>
          </p:nvPicPr>
          <p:blipFill rotWithShape="1">
            <a:blip r:embed="rId4">
              <a:alphaModFix/>
            </a:blip>
            <a:srcRect/>
            <a:stretch/>
          </p:blipFill>
          <p:spPr>
            <a:xfrm>
              <a:off x="6843856" y="3466276"/>
              <a:ext cx="333103" cy="333103"/>
            </a:xfrm>
            <a:prstGeom prst="rect">
              <a:avLst/>
            </a:prstGeom>
            <a:noFill/>
            <a:ln>
              <a:noFill/>
            </a:ln>
          </p:spPr>
        </p:pic>
        <p:cxnSp>
          <p:nvCxnSpPr>
            <p:cNvPr id="388" name="Google Shape;388;p23"/>
            <p:cNvCxnSpPr>
              <a:stCxn id="357" idx="0"/>
            </p:cNvCxnSpPr>
            <p:nvPr/>
          </p:nvCxnSpPr>
          <p:spPr>
            <a:xfrm rot="10800000" flipH="1">
              <a:off x="5936830" y="4027157"/>
              <a:ext cx="527400" cy="316800"/>
            </a:xfrm>
            <a:prstGeom prst="straightConnector1">
              <a:avLst/>
            </a:prstGeom>
            <a:noFill/>
            <a:ln w="19050" cap="flat" cmpd="sng">
              <a:solidFill>
                <a:srgbClr val="FFC000"/>
              </a:solidFill>
              <a:prstDash val="solid"/>
              <a:miter lim="800000"/>
              <a:headEnd type="oval" w="med" len="med"/>
              <a:tailEnd type="none" w="sm" len="sm"/>
            </a:ln>
          </p:spPr>
        </p:cxnSp>
        <p:cxnSp>
          <p:nvCxnSpPr>
            <p:cNvPr id="389" name="Google Shape;389;p23"/>
            <p:cNvCxnSpPr>
              <a:stCxn id="355" idx="0"/>
            </p:cNvCxnSpPr>
            <p:nvPr/>
          </p:nvCxnSpPr>
          <p:spPr>
            <a:xfrm rot="10800000" flipH="1">
              <a:off x="6383486" y="4647822"/>
              <a:ext cx="238500" cy="1351800"/>
            </a:xfrm>
            <a:prstGeom prst="straightConnector1">
              <a:avLst/>
            </a:prstGeom>
            <a:noFill/>
            <a:ln w="19050" cap="flat" cmpd="sng">
              <a:solidFill>
                <a:srgbClr val="FFC000"/>
              </a:solidFill>
              <a:prstDash val="solid"/>
              <a:miter lim="800000"/>
              <a:headEnd type="oval" w="med" len="med"/>
              <a:tailEnd type="none" w="sm" len="sm"/>
            </a:ln>
          </p:spPr>
        </p:cxnSp>
        <p:pic>
          <p:nvPicPr>
            <p:cNvPr id="390" name="Google Shape;390;p23" descr="Marker"/>
            <p:cNvPicPr preferRelativeResize="0"/>
            <p:nvPr/>
          </p:nvPicPr>
          <p:blipFill rotWithShape="1">
            <a:blip r:embed="rId4">
              <a:alphaModFix/>
            </a:blip>
            <a:srcRect/>
            <a:stretch/>
          </p:blipFill>
          <p:spPr>
            <a:xfrm>
              <a:off x="6455469" y="4378558"/>
              <a:ext cx="333103" cy="333103"/>
            </a:xfrm>
            <a:prstGeom prst="rect">
              <a:avLst/>
            </a:prstGeom>
            <a:noFill/>
            <a:ln>
              <a:noFill/>
            </a:ln>
          </p:spPr>
        </p:pic>
        <p:cxnSp>
          <p:nvCxnSpPr>
            <p:cNvPr id="391" name="Google Shape;391;p23"/>
            <p:cNvCxnSpPr>
              <a:stCxn id="348" idx="0"/>
            </p:cNvCxnSpPr>
            <p:nvPr/>
          </p:nvCxnSpPr>
          <p:spPr>
            <a:xfrm rot="10800000" flipH="1">
              <a:off x="3523870" y="3846406"/>
              <a:ext cx="1260000" cy="323700"/>
            </a:xfrm>
            <a:prstGeom prst="straightConnector1">
              <a:avLst/>
            </a:prstGeom>
            <a:noFill/>
            <a:ln w="19050" cap="flat" cmpd="sng">
              <a:solidFill>
                <a:srgbClr val="FFC000"/>
              </a:solidFill>
              <a:prstDash val="solid"/>
              <a:miter lim="800000"/>
              <a:headEnd type="oval" w="med" len="med"/>
              <a:tailEnd type="none" w="sm" len="sm"/>
            </a:ln>
          </p:spPr>
        </p:cxnSp>
        <p:pic>
          <p:nvPicPr>
            <p:cNvPr id="392" name="Google Shape;392;p23" descr="Marker"/>
            <p:cNvPicPr preferRelativeResize="0"/>
            <p:nvPr/>
          </p:nvPicPr>
          <p:blipFill rotWithShape="1">
            <a:blip r:embed="rId4">
              <a:alphaModFix/>
            </a:blip>
            <a:srcRect/>
            <a:stretch/>
          </p:blipFill>
          <p:spPr>
            <a:xfrm>
              <a:off x="4608887" y="3570172"/>
              <a:ext cx="333103" cy="333103"/>
            </a:xfrm>
            <a:prstGeom prst="rect">
              <a:avLst/>
            </a:prstGeom>
            <a:noFill/>
            <a:ln>
              <a:noFill/>
            </a:ln>
          </p:spPr>
        </p:pic>
        <p:cxnSp>
          <p:nvCxnSpPr>
            <p:cNvPr id="393" name="Google Shape;393;p23"/>
            <p:cNvCxnSpPr>
              <a:stCxn id="349" idx="0"/>
            </p:cNvCxnSpPr>
            <p:nvPr/>
          </p:nvCxnSpPr>
          <p:spPr>
            <a:xfrm rot="10800000" flipH="1">
              <a:off x="4693353" y="4150660"/>
              <a:ext cx="732000" cy="344400"/>
            </a:xfrm>
            <a:prstGeom prst="straightConnector1">
              <a:avLst/>
            </a:prstGeom>
            <a:noFill/>
            <a:ln w="19050" cap="flat" cmpd="sng">
              <a:solidFill>
                <a:srgbClr val="FFC000"/>
              </a:solidFill>
              <a:prstDash val="solid"/>
              <a:miter lim="800000"/>
              <a:headEnd type="oval" w="med" len="med"/>
              <a:tailEnd type="none" w="sm" len="sm"/>
            </a:ln>
          </p:spPr>
        </p:cxnSp>
        <p:pic>
          <p:nvPicPr>
            <p:cNvPr id="394" name="Google Shape;394;p23" descr="Marker"/>
            <p:cNvPicPr preferRelativeResize="0"/>
            <p:nvPr/>
          </p:nvPicPr>
          <p:blipFill rotWithShape="1">
            <a:blip r:embed="rId4">
              <a:alphaModFix/>
            </a:blip>
            <a:srcRect/>
            <a:stretch/>
          </p:blipFill>
          <p:spPr>
            <a:xfrm>
              <a:off x="5261361" y="3875399"/>
              <a:ext cx="333103" cy="333103"/>
            </a:xfrm>
            <a:prstGeom prst="rect">
              <a:avLst/>
            </a:prstGeom>
            <a:noFill/>
            <a:ln>
              <a:noFill/>
            </a:ln>
          </p:spPr>
        </p:pic>
        <p:pic>
          <p:nvPicPr>
            <p:cNvPr id="395" name="Google Shape;395;p23" descr="Marker"/>
            <p:cNvPicPr preferRelativeResize="0"/>
            <p:nvPr/>
          </p:nvPicPr>
          <p:blipFill rotWithShape="1">
            <a:blip r:embed="rId4">
              <a:alphaModFix/>
            </a:blip>
            <a:srcRect/>
            <a:stretch/>
          </p:blipFill>
          <p:spPr>
            <a:xfrm>
              <a:off x="6293392" y="3757621"/>
              <a:ext cx="333103" cy="333103"/>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24"/>
          <p:cNvPicPr preferRelativeResize="0"/>
          <p:nvPr/>
        </p:nvPicPr>
        <p:blipFill rotWithShape="1">
          <a:blip r:embed="rId3">
            <a:alphaModFix/>
          </a:blip>
          <a:srcRect/>
          <a:stretch/>
        </p:blipFill>
        <p:spPr>
          <a:xfrm>
            <a:off x="315515" y="648281"/>
            <a:ext cx="3421517" cy="2614855"/>
          </a:xfrm>
          <a:prstGeom prst="rect">
            <a:avLst/>
          </a:prstGeom>
          <a:noFill/>
          <a:ln>
            <a:noFill/>
          </a:ln>
        </p:spPr>
      </p:pic>
      <p:sp>
        <p:nvSpPr>
          <p:cNvPr id="401" name="Google Shape;401;p24"/>
          <p:cNvSpPr txBox="1"/>
          <p:nvPr/>
        </p:nvSpPr>
        <p:spPr>
          <a:xfrm>
            <a:off x="315515" y="3263136"/>
            <a:ext cx="342151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a:solidFill>
                  <a:srgbClr val="000000"/>
                </a:solidFill>
                <a:latin typeface="Arial"/>
                <a:ea typeface="Arial"/>
                <a:cs typeface="Arial"/>
                <a:sym typeface="Arial"/>
              </a:rPr>
              <a:t>Warga KAT Lokasi Dusun Sukajadi, Kabupaten Sarolangun, Provinsi Jambi mendapatkan KTP dan KIA sebagai wujud pemenuhan hak sipil</a:t>
            </a:r>
            <a:endParaRPr/>
          </a:p>
        </p:txBody>
      </p:sp>
      <p:pic>
        <p:nvPicPr>
          <p:cNvPr id="402" name="Google Shape;402;p24"/>
          <p:cNvPicPr preferRelativeResize="0"/>
          <p:nvPr/>
        </p:nvPicPr>
        <p:blipFill rotWithShape="1">
          <a:blip r:embed="rId4">
            <a:alphaModFix/>
          </a:blip>
          <a:srcRect/>
          <a:stretch/>
        </p:blipFill>
        <p:spPr>
          <a:xfrm>
            <a:off x="4137082" y="648281"/>
            <a:ext cx="3421517" cy="2630177"/>
          </a:xfrm>
          <a:prstGeom prst="rect">
            <a:avLst/>
          </a:prstGeom>
          <a:noFill/>
          <a:ln>
            <a:noFill/>
          </a:ln>
        </p:spPr>
      </p:pic>
      <p:sp>
        <p:nvSpPr>
          <p:cNvPr id="403" name="Google Shape;403;p24"/>
          <p:cNvSpPr txBox="1"/>
          <p:nvPr/>
        </p:nvSpPr>
        <p:spPr>
          <a:xfrm>
            <a:off x="4137082" y="3278458"/>
            <a:ext cx="342151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Penyerahan Bantuan Peralatan Rumah Tangga, Peralatan Kerja dan Bibit sebanyak 37 Paket di Lokasi Godide, Desa Godide, Kec. Kammu Utara, Kab. Dogiyai, Provinsi Papua </a:t>
            </a:r>
            <a:endParaRPr/>
          </a:p>
        </p:txBody>
      </p:sp>
      <p:pic>
        <p:nvPicPr>
          <p:cNvPr id="404" name="Google Shape;404;p24"/>
          <p:cNvPicPr preferRelativeResize="0"/>
          <p:nvPr/>
        </p:nvPicPr>
        <p:blipFill rotWithShape="1">
          <a:blip r:embed="rId5">
            <a:alphaModFix/>
          </a:blip>
          <a:srcRect/>
          <a:stretch/>
        </p:blipFill>
        <p:spPr>
          <a:xfrm>
            <a:off x="7884083" y="648281"/>
            <a:ext cx="3838224" cy="2630177"/>
          </a:xfrm>
          <a:prstGeom prst="rect">
            <a:avLst/>
          </a:prstGeom>
          <a:noFill/>
          <a:ln>
            <a:noFill/>
          </a:ln>
        </p:spPr>
      </p:pic>
      <p:sp>
        <p:nvSpPr>
          <p:cNvPr id="405" name="Google Shape;405;p24"/>
          <p:cNvSpPr txBox="1"/>
          <p:nvPr/>
        </p:nvSpPr>
        <p:spPr>
          <a:xfrm>
            <a:off x="7884083" y="3278458"/>
            <a:ext cx="3838224"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Pembangunan Rumah Bagi Warga KAT di Lokasi Dusun Bajo, Desa Benteng Kec Lasalimu Kab Buton, Provinsi Sulawesi Tenggara sebanyak 43 Unit.</a:t>
            </a:r>
            <a:endParaRPr/>
          </a:p>
        </p:txBody>
      </p:sp>
      <p:pic>
        <p:nvPicPr>
          <p:cNvPr id="406" name="Google Shape;406;p24"/>
          <p:cNvPicPr preferRelativeResize="0"/>
          <p:nvPr/>
        </p:nvPicPr>
        <p:blipFill rotWithShape="1">
          <a:blip r:embed="rId6">
            <a:alphaModFix/>
          </a:blip>
          <a:srcRect r="4316" b="9225"/>
          <a:stretch/>
        </p:blipFill>
        <p:spPr>
          <a:xfrm>
            <a:off x="3907543" y="3790348"/>
            <a:ext cx="3583156" cy="2462938"/>
          </a:xfrm>
          <a:prstGeom prst="rect">
            <a:avLst/>
          </a:prstGeom>
          <a:noFill/>
          <a:ln>
            <a:noFill/>
          </a:ln>
        </p:spPr>
      </p:pic>
      <p:sp>
        <p:nvSpPr>
          <p:cNvPr id="407" name="Google Shape;407;p24"/>
          <p:cNvSpPr txBox="1"/>
          <p:nvPr/>
        </p:nvSpPr>
        <p:spPr>
          <a:xfrm>
            <a:off x="3907543" y="6253286"/>
            <a:ext cx="3908639"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rgbClr val="000000"/>
                </a:solidFill>
                <a:latin typeface="Arial"/>
                <a:ea typeface="Arial"/>
                <a:cs typeface="Arial"/>
                <a:sym typeface="Arial"/>
              </a:rPr>
              <a:t>Salah satu penerima bantuan alat penerangan dari program PUB Indomaret Peduli tahun 2019 yang diraelisasikan tahun 2020 di Dusun Sei Hanyo Desa Tumbang Hamputang Kecamatan Kahayan Hulu Utara Kab Gunung Mas, Provinsi Kalimantan Tengah</a:t>
            </a:r>
            <a:endParaRPr/>
          </a:p>
        </p:txBody>
      </p:sp>
      <p:pic>
        <p:nvPicPr>
          <p:cNvPr id="408" name="Google Shape;408;p24"/>
          <p:cNvPicPr preferRelativeResize="0"/>
          <p:nvPr/>
        </p:nvPicPr>
        <p:blipFill rotWithShape="1">
          <a:blip r:embed="rId7">
            <a:alphaModFix/>
          </a:blip>
          <a:srcRect/>
          <a:stretch/>
        </p:blipFill>
        <p:spPr>
          <a:xfrm>
            <a:off x="488458" y="3790348"/>
            <a:ext cx="2944098" cy="2208074"/>
          </a:xfrm>
          <a:prstGeom prst="rect">
            <a:avLst/>
          </a:prstGeom>
          <a:noFill/>
          <a:ln>
            <a:noFill/>
          </a:ln>
        </p:spPr>
      </p:pic>
      <p:sp>
        <p:nvSpPr>
          <p:cNvPr id="409" name="Google Shape;409;p24"/>
          <p:cNvSpPr txBox="1"/>
          <p:nvPr/>
        </p:nvSpPr>
        <p:spPr>
          <a:xfrm>
            <a:off x="247614" y="6209718"/>
            <a:ext cx="342151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a:solidFill>
                  <a:srgbClr val="000000"/>
                </a:solidFill>
                <a:latin typeface="Arial"/>
                <a:ea typeface="Arial"/>
                <a:cs typeface="Arial"/>
                <a:sym typeface="Arial"/>
              </a:rPr>
              <a:t>Proses pembangunan rumah KAT di Gorontalo</a:t>
            </a:r>
            <a:endParaRPr/>
          </a:p>
        </p:txBody>
      </p:sp>
      <p:pic>
        <p:nvPicPr>
          <p:cNvPr id="410" name="Google Shape;410;p24"/>
          <p:cNvPicPr preferRelativeResize="0"/>
          <p:nvPr/>
        </p:nvPicPr>
        <p:blipFill rotWithShape="1">
          <a:blip r:embed="rId8">
            <a:alphaModFix/>
          </a:blip>
          <a:srcRect b="12223"/>
          <a:stretch/>
        </p:blipFill>
        <p:spPr>
          <a:xfrm>
            <a:off x="7965686" y="3790349"/>
            <a:ext cx="3675017" cy="2419370"/>
          </a:xfrm>
          <a:prstGeom prst="rect">
            <a:avLst/>
          </a:prstGeom>
          <a:noFill/>
          <a:ln>
            <a:noFill/>
          </a:ln>
        </p:spPr>
      </p:pic>
      <p:sp>
        <p:nvSpPr>
          <p:cNvPr id="411" name="Google Shape;411;p24"/>
          <p:cNvSpPr txBox="1"/>
          <p:nvPr/>
        </p:nvSpPr>
        <p:spPr>
          <a:xfrm>
            <a:off x="7884082" y="6329637"/>
            <a:ext cx="3838224"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Budidaya Cabe oleh warga KAT di Kabupaten Meranti</a:t>
            </a:r>
            <a:endParaRPr/>
          </a:p>
        </p:txBody>
      </p:sp>
      <p:sp>
        <p:nvSpPr>
          <p:cNvPr id="412" name="Google Shape;412;p24"/>
          <p:cNvSpPr txBox="1"/>
          <p:nvPr/>
        </p:nvSpPr>
        <p:spPr>
          <a:xfrm>
            <a:off x="333179" y="175287"/>
            <a:ext cx="6931159" cy="59840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Calibri"/>
              <a:buNone/>
            </a:pPr>
            <a:r>
              <a:rPr lang="en-US" sz="2400" b="1">
                <a:solidFill>
                  <a:schemeClr val="dk1"/>
                </a:solidFill>
                <a:latin typeface="Calibri"/>
                <a:ea typeface="Calibri"/>
                <a:cs typeface="Calibri"/>
                <a:sym typeface="Calibri"/>
              </a:rPr>
              <a:t>DOKUMENTASI HASIL PEMBERDAYAAN KAT</a:t>
            </a:r>
            <a:endParaRPr sz="2400" b="1">
              <a:solidFill>
                <a:schemeClr val="dk1"/>
              </a:solidFill>
              <a:latin typeface="Calibri"/>
              <a:ea typeface="Calibri"/>
              <a:cs typeface="Calibri"/>
              <a:sym typeface="Calibri"/>
            </a:endParaRPr>
          </a:p>
        </p:txBody>
      </p:sp>
      <p:sp>
        <p:nvSpPr>
          <p:cNvPr id="413" name="Google Shape;413;p24"/>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25" descr="G:\Petrochina\Handover facilities\IMG_0483.JPG"/>
          <p:cNvPicPr preferRelativeResize="0"/>
          <p:nvPr/>
        </p:nvPicPr>
        <p:blipFill rotWithShape="1">
          <a:blip r:embed="rId3">
            <a:alphaModFix/>
          </a:blip>
          <a:srcRect/>
          <a:stretch/>
        </p:blipFill>
        <p:spPr>
          <a:xfrm>
            <a:off x="4148920" y="3192030"/>
            <a:ext cx="4483322" cy="2882899"/>
          </a:xfrm>
          <a:prstGeom prst="rect">
            <a:avLst/>
          </a:prstGeom>
          <a:noFill/>
          <a:ln>
            <a:noFill/>
          </a:ln>
        </p:spPr>
      </p:pic>
      <p:pic>
        <p:nvPicPr>
          <p:cNvPr id="419" name="Google Shape;419;p25" descr="G:\Petrochina\Handover facilities\IMG_0653.JPG"/>
          <p:cNvPicPr preferRelativeResize="0"/>
          <p:nvPr/>
        </p:nvPicPr>
        <p:blipFill rotWithShape="1">
          <a:blip r:embed="rId4">
            <a:alphaModFix/>
          </a:blip>
          <a:srcRect/>
          <a:stretch/>
        </p:blipFill>
        <p:spPr>
          <a:xfrm>
            <a:off x="311638" y="3590473"/>
            <a:ext cx="3837279" cy="2484456"/>
          </a:xfrm>
          <a:prstGeom prst="rect">
            <a:avLst/>
          </a:prstGeom>
          <a:noFill/>
          <a:ln>
            <a:noFill/>
          </a:ln>
        </p:spPr>
      </p:pic>
      <p:pic>
        <p:nvPicPr>
          <p:cNvPr id="420" name="Google Shape;420;p25" descr="G:\Petrochina\Venue\IMG_4519.JPG"/>
          <p:cNvPicPr preferRelativeResize="0"/>
          <p:nvPr/>
        </p:nvPicPr>
        <p:blipFill rotWithShape="1">
          <a:blip r:embed="rId5">
            <a:alphaModFix/>
          </a:blip>
          <a:srcRect/>
          <a:stretch/>
        </p:blipFill>
        <p:spPr>
          <a:xfrm>
            <a:off x="3138967" y="1116851"/>
            <a:ext cx="3262326" cy="2473622"/>
          </a:xfrm>
          <a:prstGeom prst="rect">
            <a:avLst/>
          </a:prstGeom>
          <a:noFill/>
          <a:ln>
            <a:noFill/>
          </a:ln>
        </p:spPr>
      </p:pic>
      <p:pic>
        <p:nvPicPr>
          <p:cNvPr id="421" name="Google Shape;421;p25"/>
          <p:cNvPicPr preferRelativeResize="0"/>
          <p:nvPr/>
        </p:nvPicPr>
        <p:blipFill rotWithShape="1">
          <a:blip r:embed="rId6">
            <a:alphaModFix/>
          </a:blip>
          <a:srcRect/>
          <a:stretch/>
        </p:blipFill>
        <p:spPr>
          <a:xfrm>
            <a:off x="8632244" y="1116850"/>
            <a:ext cx="3229312" cy="2473621"/>
          </a:xfrm>
          <a:prstGeom prst="rect">
            <a:avLst/>
          </a:prstGeom>
          <a:noFill/>
          <a:ln>
            <a:noFill/>
          </a:ln>
        </p:spPr>
      </p:pic>
      <p:sp>
        <p:nvSpPr>
          <p:cNvPr id="422" name="Google Shape;422;p25"/>
          <p:cNvSpPr/>
          <p:nvPr/>
        </p:nvSpPr>
        <p:spPr>
          <a:xfrm>
            <a:off x="8632243" y="3590474"/>
            <a:ext cx="3229313" cy="2484456"/>
          </a:xfrm>
          <a:prstGeom prst="rect">
            <a:avLst/>
          </a:prstGeom>
          <a:solidFill>
            <a:srgbClr val="2F54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Pembangunan Fasilitas Kesehatan dan Pendidikan di lokasi Pemberdayaan KAT Bukit Suban, Kec. Air Hitam, Kab. Sarolangun.</a:t>
            </a:r>
            <a:endParaRPr sz="1800">
              <a:solidFill>
                <a:schemeClr val="lt1"/>
              </a:solidFill>
              <a:latin typeface="Calibri"/>
              <a:ea typeface="Calibri"/>
              <a:cs typeface="Calibri"/>
              <a:sym typeface="Calibri"/>
            </a:endParaRPr>
          </a:p>
        </p:txBody>
      </p:sp>
      <p:sp>
        <p:nvSpPr>
          <p:cNvPr id="423" name="Google Shape;423;p25"/>
          <p:cNvSpPr/>
          <p:nvPr/>
        </p:nvSpPr>
        <p:spPr>
          <a:xfrm>
            <a:off x="6021362" y="1116852"/>
            <a:ext cx="2621973" cy="2473622"/>
          </a:xfrm>
          <a:prstGeom prst="rect">
            <a:avLst/>
          </a:prstGeom>
          <a:solidFill>
            <a:srgbClr val="2F5496"/>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lt1"/>
                </a:solidFill>
                <a:latin typeface="Arial"/>
                <a:ea typeface="Arial"/>
                <a:cs typeface="Arial"/>
                <a:sym typeface="Arial"/>
              </a:rPr>
              <a:t>Pembangunan Sarana Air Bersih di Lokasi Pemberdayaan KAT Pematang Kolim dan Sungai Surian melalui CSR.</a:t>
            </a:r>
            <a:endParaRPr/>
          </a:p>
        </p:txBody>
      </p:sp>
      <p:pic>
        <p:nvPicPr>
          <p:cNvPr id="424" name="Google Shape;424;p25" descr="D:\luxsorpratama\LUXSOR FILE\Foto KAT\Foto Jambi Petro\IMG_6686.JPG"/>
          <p:cNvPicPr preferRelativeResize="0"/>
          <p:nvPr/>
        </p:nvPicPr>
        <p:blipFill rotWithShape="1">
          <a:blip r:embed="rId7">
            <a:alphaModFix/>
          </a:blip>
          <a:srcRect l="19150"/>
          <a:stretch/>
        </p:blipFill>
        <p:spPr>
          <a:xfrm>
            <a:off x="311639" y="1116852"/>
            <a:ext cx="3018875" cy="2473620"/>
          </a:xfrm>
          <a:prstGeom prst="rect">
            <a:avLst/>
          </a:prstGeom>
          <a:noFill/>
          <a:ln>
            <a:noFill/>
          </a:ln>
        </p:spPr>
      </p:pic>
      <p:sp>
        <p:nvSpPr>
          <p:cNvPr id="425" name="Google Shape;425;p25"/>
          <p:cNvSpPr txBox="1"/>
          <p:nvPr/>
        </p:nvSpPr>
        <p:spPr>
          <a:xfrm>
            <a:off x="226386" y="682212"/>
            <a:ext cx="579497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Sinergi dengan CSR Petrochina International Companies Tahun 2019 di Jambi</a:t>
            </a:r>
            <a:endParaRPr/>
          </a:p>
        </p:txBody>
      </p:sp>
      <p:sp>
        <p:nvSpPr>
          <p:cNvPr id="426" name="Google Shape;42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6" descr="Hasil gambar untuk logo petrochina"/>
          <p:cNvSpPr/>
          <p:nvPr/>
        </p:nvSpPr>
        <p:spPr>
          <a:xfrm>
            <a:off x="155575" y="-1531938"/>
            <a:ext cx="3200400" cy="32004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entury Gothic"/>
              <a:ea typeface="Century Gothic"/>
              <a:cs typeface="Century Gothic"/>
              <a:sym typeface="Century Gothic"/>
            </a:endParaRPr>
          </a:p>
        </p:txBody>
      </p:sp>
      <p:sp>
        <p:nvSpPr>
          <p:cNvPr id="433" name="Google Shape;433;p26" descr="blob:https://web.whatsapp.com/535e7371-bc36-4ac8-9c08-3915637742d8"/>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entury Gothic"/>
              <a:ea typeface="Century Gothic"/>
              <a:cs typeface="Century Gothic"/>
              <a:sym typeface="Century Gothic"/>
            </a:endParaRPr>
          </a:p>
        </p:txBody>
      </p:sp>
      <p:sp>
        <p:nvSpPr>
          <p:cNvPr id="434" name="Google Shape;434;p26" descr="blob:https://web.whatsapp.com/535e7371-bc36-4ac8-9c08-3915637742d8"/>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entury Gothic"/>
              <a:ea typeface="Century Gothic"/>
              <a:cs typeface="Century Gothic"/>
              <a:sym typeface="Century Gothic"/>
            </a:endParaRPr>
          </a:p>
        </p:txBody>
      </p:sp>
      <p:pic>
        <p:nvPicPr>
          <p:cNvPr id="435" name="Google Shape;435;p26" descr="D:\makalah\foto\abec601c-d5b3-4211-881d-357392f7fdfa.jpg"/>
          <p:cNvPicPr preferRelativeResize="0"/>
          <p:nvPr/>
        </p:nvPicPr>
        <p:blipFill rotWithShape="1">
          <a:blip r:embed="rId3">
            <a:alphaModFix/>
          </a:blip>
          <a:srcRect/>
          <a:stretch/>
        </p:blipFill>
        <p:spPr>
          <a:xfrm>
            <a:off x="8912950" y="623936"/>
            <a:ext cx="2462788" cy="1880140"/>
          </a:xfrm>
          <a:prstGeom prst="rect">
            <a:avLst/>
          </a:prstGeom>
          <a:noFill/>
          <a:ln>
            <a:noFill/>
          </a:ln>
        </p:spPr>
      </p:pic>
      <p:pic>
        <p:nvPicPr>
          <p:cNvPr id="436" name="Google Shape;436;p26" descr="D:\makalah\foto\7d61998f-dabc-48a2-bb70-d527c001eb66.jpg"/>
          <p:cNvPicPr preferRelativeResize="0"/>
          <p:nvPr/>
        </p:nvPicPr>
        <p:blipFill rotWithShape="1">
          <a:blip r:embed="rId4">
            <a:alphaModFix/>
          </a:blip>
          <a:srcRect/>
          <a:stretch/>
        </p:blipFill>
        <p:spPr>
          <a:xfrm>
            <a:off x="6023022" y="4550892"/>
            <a:ext cx="2617750" cy="1822764"/>
          </a:xfrm>
          <a:prstGeom prst="rect">
            <a:avLst/>
          </a:prstGeom>
          <a:noFill/>
          <a:ln>
            <a:noFill/>
          </a:ln>
        </p:spPr>
      </p:pic>
      <p:pic>
        <p:nvPicPr>
          <p:cNvPr id="437" name="Google Shape;437;p26" descr="D:\makalah\foto\4ba109dc-e1fd-4742-a2d2-194907d1923d.jpg"/>
          <p:cNvPicPr preferRelativeResize="0"/>
          <p:nvPr/>
        </p:nvPicPr>
        <p:blipFill rotWithShape="1">
          <a:blip r:embed="rId5">
            <a:alphaModFix/>
          </a:blip>
          <a:srcRect/>
          <a:stretch/>
        </p:blipFill>
        <p:spPr>
          <a:xfrm>
            <a:off x="6023022" y="2472190"/>
            <a:ext cx="2617751" cy="1894115"/>
          </a:xfrm>
          <a:prstGeom prst="rect">
            <a:avLst/>
          </a:prstGeom>
          <a:noFill/>
          <a:ln>
            <a:noFill/>
          </a:ln>
        </p:spPr>
      </p:pic>
      <p:pic>
        <p:nvPicPr>
          <p:cNvPr id="438" name="Google Shape;438;p26"/>
          <p:cNvPicPr preferRelativeResize="0"/>
          <p:nvPr/>
        </p:nvPicPr>
        <p:blipFill rotWithShape="1">
          <a:blip r:embed="rId6">
            <a:alphaModFix/>
          </a:blip>
          <a:srcRect/>
          <a:stretch/>
        </p:blipFill>
        <p:spPr>
          <a:xfrm>
            <a:off x="6074442" y="636315"/>
            <a:ext cx="2566331" cy="1855381"/>
          </a:xfrm>
          <a:prstGeom prst="rect">
            <a:avLst/>
          </a:prstGeom>
          <a:noFill/>
          <a:ln>
            <a:noFill/>
          </a:ln>
        </p:spPr>
      </p:pic>
      <p:pic>
        <p:nvPicPr>
          <p:cNvPr id="439" name="Google Shape;439;p26"/>
          <p:cNvPicPr preferRelativeResize="0"/>
          <p:nvPr/>
        </p:nvPicPr>
        <p:blipFill rotWithShape="1">
          <a:blip r:embed="rId7">
            <a:alphaModFix/>
          </a:blip>
          <a:srcRect/>
          <a:stretch/>
        </p:blipFill>
        <p:spPr>
          <a:xfrm>
            <a:off x="8912950" y="4495971"/>
            <a:ext cx="2442630" cy="1877685"/>
          </a:xfrm>
          <a:prstGeom prst="rect">
            <a:avLst/>
          </a:prstGeom>
          <a:noFill/>
          <a:ln>
            <a:noFill/>
          </a:ln>
        </p:spPr>
      </p:pic>
      <p:pic>
        <p:nvPicPr>
          <p:cNvPr id="440" name="Google Shape;440;p26"/>
          <p:cNvPicPr preferRelativeResize="0"/>
          <p:nvPr/>
        </p:nvPicPr>
        <p:blipFill rotWithShape="1">
          <a:blip r:embed="rId8">
            <a:alphaModFix/>
          </a:blip>
          <a:srcRect/>
          <a:stretch/>
        </p:blipFill>
        <p:spPr>
          <a:xfrm>
            <a:off x="8912950" y="2601856"/>
            <a:ext cx="2443906" cy="1740419"/>
          </a:xfrm>
          <a:prstGeom prst="rect">
            <a:avLst/>
          </a:prstGeom>
          <a:noFill/>
          <a:ln>
            <a:noFill/>
          </a:ln>
        </p:spPr>
      </p:pic>
      <p:pic>
        <p:nvPicPr>
          <p:cNvPr id="441" name="Google Shape;441;p26" descr="D:\Indomart Poster\Design Backdrop\Foto foto\A2_Poster_OK (3).jpg"/>
          <p:cNvPicPr preferRelativeResize="0"/>
          <p:nvPr/>
        </p:nvPicPr>
        <p:blipFill rotWithShape="1">
          <a:blip r:embed="rId9">
            <a:alphaModFix/>
          </a:blip>
          <a:srcRect/>
          <a:stretch/>
        </p:blipFill>
        <p:spPr>
          <a:xfrm>
            <a:off x="1408289" y="1792093"/>
            <a:ext cx="3306920" cy="4677227"/>
          </a:xfrm>
          <a:prstGeom prst="rect">
            <a:avLst/>
          </a:prstGeom>
          <a:noFill/>
          <a:ln>
            <a:noFill/>
          </a:ln>
        </p:spPr>
      </p:pic>
      <p:sp>
        <p:nvSpPr>
          <p:cNvPr id="442" name="Google Shape;442;p26"/>
          <p:cNvSpPr txBox="1"/>
          <p:nvPr/>
        </p:nvSpPr>
        <p:spPr>
          <a:xfrm>
            <a:off x="372589" y="532150"/>
            <a:ext cx="510311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r>
              <a:rPr lang="en-US" sz="2000" b="1" i="0" u="none" strike="noStrike" cap="none">
                <a:solidFill>
                  <a:schemeClr val="dk1"/>
                </a:solidFill>
                <a:latin typeface="Calibri"/>
                <a:ea typeface="Calibri"/>
                <a:cs typeface="Calibri"/>
                <a:sym typeface="Calibri"/>
              </a:rPr>
              <a:t>Sinergi dengan Indomaret Peduli KAT melalui </a:t>
            </a:r>
            <a:endParaRPr/>
          </a:p>
          <a:p>
            <a:pPr marL="0" marR="0" lvl="0" indent="0" algn="l" rtl="0">
              <a:lnSpc>
                <a:spcPct val="100000"/>
              </a:lnSpc>
              <a:spcBef>
                <a:spcPts val="0"/>
              </a:spcBef>
              <a:spcAft>
                <a:spcPts val="0"/>
              </a:spcAft>
              <a:buClr>
                <a:schemeClr val="dk1"/>
              </a:buClr>
              <a:buSzPts val="2000"/>
              <a:buFont typeface="Calibri"/>
              <a:buNone/>
            </a:pPr>
            <a:r>
              <a:rPr lang="en-US" sz="2000" b="1" i="0" u="none" strike="noStrike" cap="none">
                <a:solidFill>
                  <a:schemeClr val="dk1"/>
                </a:solidFill>
                <a:latin typeface="Calibri"/>
                <a:ea typeface="Calibri"/>
                <a:cs typeface="Calibri"/>
                <a:sym typeface="Calibri"/>
              </a:rPr>
              <a:t>kegiatan Pengumpulan Uang/Barang (PUB) Tahun 2019 - 2020</a:t>
            </a:r>
            <a:endParaRPr/>
          </a:p>
        </p:txBody>
      </p:sp>
      <p:sp>
        <p:nvSpPr>
          <p:cNvPr id="443" name="Google Shape;44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27"/>
          <p:cNvSpPr txBox="1"/>
          <p:nvPr/>
        </p:nvSpPr>
        <p:spPr>
          <a:xfrm>
            <a:off x="1410082" y="246102"/>
            <a:ext cx="9371835" cy="782598"/>
          </a:xfrm>
          <a:prstGeom prst="rect">
            <a:avLst/>
          </a:prstGeom>
          <a:noFill/>
          <a:ln>
            <a:noFill/>
          </a:ln>
        </p:spPr>
        <p:txBody>
          <a:bodyPr spcFirstLastPara="1" wrap="square" lIns="180000" tIns="0" rIns="0" bIns="0" anchor="ctr" anchorCtr="0">
            <a:noAutofit/>
          </a:bodyPr>
          <a:lstStyle/>
          <a:p>
            <a:pPr marL="0" marR="0" lvl="0" indent="0" algn="ctr" rtl="0">
              <a:lnSpc>
                <a:spcPct val="90000"/>
              </a:lnSpc>
              <a:spcBef>
                <a:spcPts val="0"/>
              </a:spcBef>
              <a:spcAft>
                <a:spcPts val="0"/>
              </a:spcAft>
              <a:buClr>
                <a:schemeClr val="dk1"/>
              </a:buClr>
              <a:buSzPts val="3200"/>
              <a:buFont typeface="Calibri"/>
              <a:buNone/>
            </a:pPr>
            <a:r>
              <a:rPr lang="en-US" sz="3200" b="1" i="0" u="none" strike="noStrike" cap="none">
                <a:solidFill>
                  <a:schemeClr val="dk1"/>
                </a:solidFill>
                <a:latin typeface="Calibri"/>
                <a:ea typeface="Calibri"/>
                <a:cs typeface="Calibri"/>
                <a:sym typeface="Calibri"/>
              </a:rPr>
              <a:t>Program Kepahlawanan, Keperintisan dan Restorasi Sosial  </a:t>
            </a:r>
            <a:endParaRPr sz="3200" b="1" i="0" u="none" strike="noStrike" cap="none">
              <a:solidFill>
                <a:schemeClr val="dk1"/>
              </a:solidFill>
              <a:latin typeface="Calibri"/>
              <a:ea typeface="Calibri"/>
              <a:cs typeface="Calibri"/>
              <a:sym typeface="Calibri"/>
            </a:endParaRPr>
          </a:p>
        </p:txBody>
      </p:sp>
      <p:pic>
        <p:nvPicPr>
          <p:cNvPr id="449" name="Google Shape;449;p27" descr="Peringatan Hari Pahlawan | SMP Strada Budi Luhur"/>
          <p:cNvPicPr preferRelativeResize="0"/>
          <p:nvPr/>
        </p:nvPicPr>
        <p:blipFill rotWithShape="1">
          <a:blip r:embed="rId3">
            <a:alphaModFix/>
          </a:blip>
          <a:srcRect/>
          <a:stretch/>
        </p:blipFill>
        <p:spPr>
          <a:xfrm>
            <a:off x="957263" y="1028700"/>
            <a:ext cx="4950242" cy="2781122"/>
          </a:xfrm>
          <a:prstGeom prst="rect">
            <a:avLst/>
          </a:prstGeom>
          <a:noFill/>
          <a:ln>
            <a:noFill/>
          </a:ln>
        </p:spPr>
      </p:pic>
      <p:pic>
        <p:nvPicPr>
          <p:cNvPr id="450" name="Google Shape;450;p27" descr="Sejarah Taman Makam Pahlawan Nasional Kalibata, Bisa Didatangi Masyarakat  Umum - Jakpus News"/>
          <p:cNvPicPr preferRelativeResize="0"/>
          <p:nvPr/>
        </p:nvPicPr>
        <p:blipFill rotWithShape="1">
          <a:blip r:embed="rId4">
            <a:alphaModFix/>
          </a:blip>
          <a:srcRect/>
          <a:stretch/>
        </p:blipFill>
        <p:spPr>
          <a:xfrm>
            <a:off x="6299200" y="1047928"/>
            <a:ext cx="4272400" cy="2838094"/>
          </a:xfrm>
          <a:prstGeom prst="rect">
            <a:avLst/>
          </a:prstGeom>
          <a:noFill/>
          <a:ln>
            <a:noFill/>
          </a:ln>
        </p:spPr>
      </p:pic>
      <p:pic>
        <p:nvPicPr>
          <p:cNvPr id="451" name="Google Shape;451;p27"/>
          <p:cNvPicPr preferRelativeResize="0"/>
          <p:nvPr/>
        </p:nvPicPr>
        <p:blipFill rotWithShape="1">
          <a:blip r:embed="rId5">
            <a:alphaModFix/>
          </a:blip>
          <a:srcRect/>
          <a:stretch/>
        </p:blipFill>
        <p:spPr>
          <a:xfrm>
            <a:off x="954416" y="3752850"/>
            <a:ext cx="4275247" cy="2698750"/>
          </a:xfrm>
          <a:prstGeom prst="rect">
            <a:avLst/>
          </a:prstGeom>
          <a:noFill/>
          <a:ln>
            <a:noFill/>
          </a:ln>
        </p:spPr>
      </p:pic>
      <p:pic>
        <p:nvPicPr>
          <p:cNvPr id="452" name="Google Shape;452;p27" descr="LIVE] - Konferensi Pers: Jelang Hari Kesetiakawanan Sosial Nasional 2020 -  YouTube"/>
          <p:cNvPicPr preferRelativeResize="0"/>
          <p:nvPr/>
        </p:nvPicPr>
        <p:blipFill rotWithShape="1">
          <a:blip r:embed="rId6">
            <a:alphaModFix/>
          </a:blip>
          <a:srcRect/>
          <a:stretch/>
        </p:blipFill>
        <p:spPr>
          <a:xfrm>
            <a:off x="6299200" y="4016335"/>
            <a:ext cx="4272400" cy="2403225"/>
          </a:xfrm>
          <a:prstGeom prst="rect">
            <a:avLst/>
          </a:prstGeom>
          <a:noFill/>
          <a:ln>
            <a:noFill/>
          </a:ln>
        </p:spPr>
      </p:pic>
      <p:sp>
        <p:nvSpPr>
          <p:cNvPr id="453" name="Google Shape;453;p27"/>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28"/>
          <p:cNvPicPr preferRelativeResize="0"/>
          <p:nvPr/>
        </p:nvPicPr>
        <p:blipFill rotWithShape="1">
          <a:blip r:embed="rId3">
            <a:alphaModFix/>
          </a:blip>
          <a:srcRect/>
          <a:stretch/>
        </p:blipFill>
        <p:spPr>
          <a:xfrm>
            <a:off x="1095022" y="762000"/>
            <a:ext cx="10001956" cy="5626100"/>
          </a:xfrm>
          <a:prstGeom prst="rect">
            <a:avLst/>
          </a:prstGeom>
          <a:noFill/>
          <a:ln>
            <a:noFill/>
          </a:ln>
        </p:spPr>
      </p:pic>
      <p:sp>
        <p:nvSpPr>
          <p:cNvPr id="459" name="Google Shape;459;p28"/>
          <p:cNvSpPr txBox="1"/>
          <p:nvPr/>
        </p:nvSpPr>
        <p:spPr>
          <a:xfrm>
            <a:off x="1257300" y="269845"/>
            <a:ext cx="969997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Arial"/>
                <a:ea typeface="Arial"/>
                <a:cs typeface="Arial"/>
                <a:sym typeface="Arial"/>
              </a:rPr>
              <a:t>Pemberdayaan Pilar-Pilar Sosial  </a:t>
            </a:r>
            <a:endParaRPr sz="2400" b="1">
              <a:solidFill>
                <a:schemeClr val="dk1"/>
              </a:solidFill>
              <a:latin typeface="Arial"/>
              <a:ea typeface="Arial"/>
              <a:cs typeface="Arial"/>
              <a:sym typeface="Arial"/>
            </a:endParaRPr>
          </a:p>
        </p:txBody>
      </p:sp>
      <p:sp>
        <p:nvSpPr>
          <p:cNvPr id="460" name="Google Shape;460;p28"/>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29"/>
          <p:cNvSpPr txBox="1"/>
          <p:nvPr/>
        </p:nvSpPr>
        <p:spPr>
          <a:xfrm>
            <a:off x="3835399" y="2926444"/>
            <a:ext cx="6704705"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u="none">
                <a:solidFill>
                  <a:schemeClr val="dk1"/>
                </a:solidFill>
                <a:latin typeface="Arial"/>
                <a:ea typeface="Arial"/>
                <a:cs typeface="Arial"/>
                <a:sym typeface="Arial"/>
              </a:rPr>
              <a:t>Sinergi Kewirausahaan Sosial dalam </a:t>
            </a:r>
            <a:r>
              <a:rPr lang="en-US" sz="2800" u="none">
                <a:solidFill>
                  <a:srgbClr val="C00000"/>
                </a:solidFill>
                <a:latin typeface="Arial"/>
                <a:ea typeface="Arial"/>
                <a:cs typeface="Arial"/>
                <a:sym typeface="Arial"/>
              </a:rPr>
              <a:t>Konteks </a:t>
            </a:r>
            <a:r>
              <a:rPr lang="en-US" sz="2800">
                <a:solidFill>
                  <a:srgbClr val="C00000"/>
                </a:solidFill>
                <a:latin typeface="Arial"/>
                <a:ea typeface="Arial"/>
                <a:cs typeface="Arial"/>
                <a:sym typeface="Arial"/>
              </a:rPr>
              <a:t>Pemberdayan Sosial </a:t>
            </a:r>
            <a:endParaRPr sz="1800" u="none">
              <a:solidFill>
                <a:srgbClr val="C00000"/>
              </a:solidFill>
              <a:latin typeface="Arial"/>
              <a:ea typeface="Arial"/>
              <a:cs typeface="Arial"/>
              <a:sym typeface="Arial"/>
            </a:endParaRPr>
          </a:p>
        </p:txBody>
      </p:sp>
      <p:sp>
        <p:nvSpPr>
          <p:cNvPr id="466" name="Google Shape;466;p29"/>
          <p:cNvSpPr txBox="1"/>
          <p:nvPr/>
        </p:nvSpPr>
        <p:spPr>
          <a:xfrm>
            <a:off x="2374900" y="2754935"/>
            <a:ext cx="1244600" cy="1323439"/>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a:solidFill>
                  <a:schemeClr val="lt1"/>
                </a:solidFill>
                <a:latin typeface="Calibri"/>
                <a:ea typeface="Calibri"/>
                <a:cs typeface="Calibri"/>
                <a:sym typeface="Calibri"/>
              </a:rPr>
              <a:t>04</a:t>
            </a:r>
            <a:endParaRPr sz="1800">
              <a:solidFill>
                <a:schemeClr val="lt1"/>
              </a:solidFill>
              <a:latin typeface="Calibri"/>
              <a:ea typeface="Calibri"/>
              <a:cs typeface="Calibri"/>
              <a:sym typeface="Calibri"/>
            </a:endParaRPr>
          </a:p>
        </p:txBody>
      </p:sp>
      <p:sp>
        <p:nvSpPr>
          <p:cNvPr id="467" name="Google Shape;467;p29"/>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30"/>
          <p:cNvSpPr/>
          <p:nvPr/>
        </p:nvSpPr>
        <p:spPr>
          <a:xfrm>
            <a:off x="7155712" y="3713581"/>
            <a:ext cx="5036288" cy="2840804"/>
          </a:xfrm>
          <a:prstGeom prst="rect">
            <a:avLst/>
          </a:prstGeom>
          <a:solidFill>
            <a:srgbClr val="F9C2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73" name="Google Shape;473;p30"/>
          <p:cNvPicPr preferRelativeResize="0"/>
          <p:nvPr/>
        </p:nvPicPr>
        <p:blipFill rotWithShape="1">
          <a:blip r:embed="rId3">
            <a:alphaModFix/>
          </a:blip>
          <a:srcRect/>
          <a:stretch/>
        </p:blipFill>
        <p:spPr>
          <a:xfrm>
            <a:off x="549349" y="964096"/>
            <a:ext cx="5732964" cy="5590289"/>
          </a:xfrm>
          <a:prstGeom prst="rect">
            <a:avLst/>
          </a:prstGeom>
          <a:solidFill>
            <a:srgbClr val="F9C205"/>
          </a:solidFill>
          <a:ln w="28575" cap="flat" cmpd="sng">
            <a:solidFill>
              <a:srgbClr val="F9C205"/>
            </a:solidFill>
            <a:prstDash val="solid"/>
            <a:round/>
            <a:headEnd type="none" w="sm" len="sm"/>
            <a:tailEnd type="none" w="sm" len="sm"/>
          </a:ln>
        </p:spPr>
      </p:pic>
      <p:pic>
        <p:nvPicPr>
          <p:cNvPr id="474" name="Google Shape;474;p30"/>
          <p:cNvPicPr preferRelativeResize="0"/>
          <p:nvPr/>
        </p:nvPicPr>
        <p:blipFill rotWithShape="1">
          <a:blip r:embed="rId4">
            <a:alphaModFix/>
          </a:blip>
          <a:srcRect t="3363"/>
          <a:stretch/>
        </p:blipFill>
        <p:spPr>
          <a:xfrm>
            <a:off x="7253740" y="467830"/>
            <a:ext cx="4492666" cy="1109126"/>
          </a:xfrm>
          <a:prstGeom prst="rect">
            <a:avLst/>
          </a:prstGeom>
          <a:noFill/>
          <a:ln>
            <a:noFill/>
          </a:ln>
        </p:spPr>
      </p:pic>
      <p:pic>
        <p:nvPicPr>
          <p:cNvPr id="475" name="Google Shape;475;p30"/>
          <p:cNvPicPr preferRelativeResize="0"/>
          <p:nvPr/>
        </p:nvPicPr>
        <p:blipFill rotWithShape="1">
          <a:blip r:embed="rId5">
            <a:alphaModFix/>
          </a:blip>
          <a:srcRect t="14561"/>
          <a:stretch/>
        </p:blipFill>
        <p:spPr>
          <a:xfrm>
            <a:off x="7253740" y="1576956"/>
            <a:ext cx="4768137" cy="1571596"/>
          </a:xfrm>
          <a:prstGeom prst="rect">
            <a:avLst/>
          </a:prstGeom>
          <a:noFill/>
          <a:ln>
            <a:noFill/>
          </a:ln>
        </p:spPr>
      </p:pic>
      <p:sp>
        <p:nvSpPr>
          <p:cNvPr id="476" name="Google Shape;476;p30"/>
          <p:cNvSpPr txBox="1"/>
          <p:nvPr/>
        </p:nvSpPr>
        <p:spPr>
          <a:xfrm>
            <a:off x="7253740" y="3812129"/>
            <a:ext cx="4569663" cy="25237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a:solidFill>
                  <a:srgbClr val="444444"/>
                </a:solidFill>
                <a:latin typeface="Arial"/>
                <a:ea typeface="Arial"/>
                <a:cs typeface="Arial"/>
                <a:sym typeface="Arial"/>
              </a:rPr>
              <a:t>"Di Kemensos ini kan ada PKH  dimana ada aspek pemberdayaan di situ. Nah saya waktu Wali Kota Surabaya kan mengembangkan Pahlawan Ekonomi. Jadi ini saya coba untuk dipadukan," </a:t>
            </a:r>
            <a:r>
              <a:rPr lang="en-US" sz="1600" b="0" i="0" u="none" strike="noStrike">
                <a:solidFill>
                  <a:srgbClr val="FF3300"/>
                </a:solidFill>
                <a:latin typeface="Arial"/>
                <a:ea typeface="Arial"/>
                <a:cs typeface="Arial"/>
                <a:sym typeface="Arial"/>
              </a:rPr>
              <a:t> </a:t>
            </a:r>
            <a:r>
              <a:rPr lang="en-US" sz="1600" b="0" i="0">
                <a:solidFill>
                  <a:srgbClr val="444444"/>
                </a:solidFill>
                <a:latin typeface="Arial"/>
                <a:ea typeface="Arial"/>
                <a:cs typeface="Arial"/>
                <a:sym typeface="Arial"/>
              </a:rPr>
              <a:t> (18/4/2021).</a:t>
            </a:r>
            <a:endParaRPr/>
          </a:p>
          <a:p>
            <a:pPr marL="0" marR="0" lvl="0" indent="0" algn="l" rtl="0">
              <a:spcBef>
                <a:spcPts val="0"/>
              </a:spcBef>
              <a:spcAft>
                <a:spcPts val="0"/>
              </a:spcAft>
              <a:buNone/>
            </a:pPr>
            <a:endParaRPr sz="1400">
              <a:solidFill>
                <a:srgbClr val="444444"/>
              </a:solidFill>
              <a:latin typeface="Arial"/>
              <a:ea typeface="Arial"/>
              <a:cs typeface="Arial"/>
              <a:sym typeface="Arial"/>
            </a:endParaRPr>
          </a:p>
          <a:p>
            <a:pPr marL="0" marR="0" lvl="0" indent="0" algn="l" rtl="0">
              <a:spcBef>
                <a:spcPts val="0"/>
              </a:spcBef>
              <a:spcAft>
                <a:spcPts val="0"/>
              </a:spcAft>
              <a:buNone/>
            </a:pPr>
            <a:r>
              <a:rPr lang="en-US" sz="1600">
                <a:solidFill>
                  <a:schemeClr val="dk1"/>
                </a:solidFill>
                <a:latin typeface="Arial"/>
                <a:ea typeface="Arial"/>
                <a:cs typeface="Arial"/>
                <a:sym typeface="Arial"/>
              </a:rPr>
              <a:t>"Paparan saya mendapat tanggapan dari Bapak Kepala Bappenas. Pak Kepala Bappenas menyampaikan, Bu pola ibu di Surabaya untuk pemberdayaan ekonomi kami adopsi ya," </a:t>
            </a:r>
            <a:endParaRPr/>
          </a:p>
        </p:txBody>
      </p:sp>
      <p:pic>
        <p:nvPicPr>
          <p:cNvPr id="477" name="Google Shape;477;p30"/>
          <p:cNvPicPr preferRelativeResize="0"/>
          <p:nvPr/>
        </p:nvPicPr>
        <p:blipFill rotWithShape="1">
          <a:blip r:embed="rId6">
            <a:alphaModFix/>
          </a:blip>
          <a:srcRect/>
          <a:stretch/>
        </p:blipFill>
        <p:spPr>
          <a:xfrm>
            <a:off x="7253740" y="2542094"/>
            <a:ext cx="4293216" cy="984987"/>
          </a:xfrm>
          <a:prstGeom prst="rect">
            <a:avLst/>
          </a:prstGeom>
          <a:noFill/>
          <a:ln>
            <a:noFill/>
          </a:ln>
        </p:spPr>
      </p:pic>
      <p:sp>
        <p:nvSpPr>
          <p:cNvPr id="478" name="Google Shape;478;p30"/>
          <p:cNvSpPr txBox="1">
            <a:spLocks noGrp="1"/>
          </p:cNvSpPr>
          <p:nvPr>
            <p:ph type="sldNum" idx="12"/>
          </p:nvPr>
        </p:nvSpPr>
        <p:spPr>
          <a:xfrm>
            <a:off x="11807689" y="6356350"/>
            <a:ext cx="382880" cy="382379"/>
          </a:xfrm>
          <a:prstGeom prst="rect">
            <a:avLst/>
          </a:prstGeom>
          <a:solidFill>
            <a:srgbClr val="43B8DB"/>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600">
                <a:solidFill>
                  <a:schemeClr val="lt1"/>
                </a:solidFill>
              </a:rPr>
              <a:t>29</a:t>
            </a:fld>
            <a:endParaRPr sz="1600">
              <a:solidFill>
                <a:schemeClr val="lt1"/>
              </a:solidFill>
            </a:endParaRPr>
          </a:p>
        </p:txBody>
      </p:sp>
      <p:sp>
        <p:nvSpPr>
          <p:cNvPr id="479" name="Google Shape;479;p30"/>
          <p:cNvSpPr txBox="1"/>
          <p:nvPr/>
        </p:nvSpPr>
        <p:spPr>
          <a:xfrm>
            <a:off x="445594" y="367748"/>
            <a:ext cx="583671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Arial"/>
                <a:ea typeface="Arial"/>
                <a:cs typeface="Arial"/>
                <a:sym typeface="Arial"/>
              </a:rPr>
              <a:t>KEBIJAKAN SINERGI KEWIRAUSAHAAN</a:t>
            </a:r>
            <a:endParaRPr sz="2000" b="1">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p:nvPr/>
        </p:nvSpPr>
        <p:spPr>
          <a:xfrm>
            <a:off x="3835399" y="2939246"/>
            <a:ext cx="6704705"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u="none">
                <a:solidFill>
                  <a:srgbClr val="C00000"/>
                </a:solidFill>
                <a:latin typeface="Arial"/>
                <a:ea typeface="Arial"/>
                <a:cs typeface="Arial"/>
                <a:sym typeface="Arial"/>
              </a:rPr>
              <a:t>Konsep </a:t>
            </a:r>
            <a:r>
              <a:rPr lang="en-US" sz="2800" u="none">
                <a:solidFill>
                  <a:schemeClr val="dk1"/>
                </a:solidFill>
                <a:latin typeface="Arial"/>
                <a:ea typeface="Arial"/>
                <a:cs typeface="Arial"/>
                <a:sym typeface="Arial"/>
              </a:rPr>
              <a:t>Kewirausahaan &amp; Kewirausahaan Sosial</a:t>
            </a:r>
            <a:endParaRPr sz="1800" u="none">
              <a:solidFill>
                <a:schemeClr val="dk1"/>
              </a:solidFill>
              <a:latin typeface="Arial"/>
              <a:ea typeface="Arial"/>
              <a:cs typeface="Arial"/>
              <a:sym typeface="Arial"/>
            </a:endParaRPr>
          </a:p>
        </p:txBody>
      </p:sp>
      <p:sp>
        <p:nvSpPr>
          <p:cNvPr id="102" name="Google Shape;102;p3"/>
          <p:cNvSpPr txBox="1"/>
          <p:nvPr/>
        </p:nvSpPr>
        <p:spPr>
          <a:xfrm>
            <a:off x="2374900" y="2754935"/>
            <a:ext cx="1244600" cy="1323439"/>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a:solidFill>
                  <a:schemeClr val="lt1"/>
                </a:solidFill>
                <a:latin typeface="Calibri"/>
                <a:ea typeface="Calibri"/>
                <a:cs typeface="Calibri"/>
                <a:sym typeface="Calibri"/>
              </a:rPr>
              <a:t>01</a:t>
            </a:r>
            <a:endParaRPr sz="1800">
              <a:solidFill>
                <a:schemeClr val="lt1"/>
              </a:solidFill>
              <a:latin typeface="Calibri"/>
              <a:ea typeface="Calibri"/>
              <a:cs typeface="Calibri"/>
              <a:sym typeface="Calibri"/>
            </a:endParaRPr>
          </a:p>
        </p:txBody>
      </p:sp>
      <p:sp>
        <p:nvSpPr>
          <p:cNvPr id="103" name="Google Shape;103;p3"/>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31"/>
          <p:cNvPicPr preferRelativeResize="0"/>
          <p:nvPr/>
        </p:nvPicPr>
        <p:blipFill rotWithShape="1">
          <a:blip r:embed="rId3">
            <a:alphaModFix/>
          </a:blip>
          <a:srcRect/>
          <a:stretch/>
        </p:blipFill>
        <p:spPr>
          <a:xfrm>
            <a:off x="2088700" y="635289"/>
            <a:ext cx="9777235" cy="5499695"/>
          </a:xfrm>
          <a:prstGeom prst="rect">
            <a:avLst/>
          </a:prstGeom>
          <a:noFill/>
          <a:ln>
            <a:noFill/>
          </a:ln>
        </p:spPr>
      </p:pic>
      <p:pic>
        <p:nvPicPr>
          <p:cNvPr id="485" name="Google Shape;485;p31"/>
          <p:cNvPicPr preferRelativeResize="0"/>
          <p:nvPr/>
        </p:nvPicPr>
        <p:blipFill rotWithShape="1">
          <a:blip r:embed="rId4">
            <a:alphaModFix/>
          </a:blip>
          <a:srcRect/>
          <a:stretch/>
        </p:blipFill>
        <p:spPr>
          <a:xfrm>
            <a:off x="177815" y="183355"/>
            <a:ext cx="2208605" cy="1347733"/>
          </a:xfrm>
          <a:prstGeom prst="rect">
            <a:avLst/>
          </a:prstGeom>
          <a:noFill/>
          <a:ln>
            <a:noFill/>
          </a:ln>
        </p:spPr>
      </p:pic>
      <p:sp>
        <p:nvSpPr>
          <p:cNvPr id="486" name="Google Shape;486;p31"/>
          <p:cNvSpPr txBox="1"/>
          <p:nvPr/>
        </p:nvSpPr>
        <p:spPr>
          <a:xfrm>
            <a:off x="309038" y="780639"/>
            <a:ext cx="1920950" cy="661720"/>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a:solidFill>
                  <a:schemeClr val="dk1"/>
                </a:solidFill>
                <a:latin typeface="Calibri"/>
                <a:ea typeface="Calibri"/>
                <a:cs typeface="Calibri"/>
                <a:sym typeface="Calibri"/>
              </a:rPr>
              <a:t>Ratas Pengentasan Kemiskinan Estrim Bersama Wapres, Jakarta 28 September 2021</a:t>
            </a:r>
            <a:r>
              <a:rPr lang="en-US" sz="1600">
                <a:solidFill>
                  <a:schemeClr val="dk1"/>
                </a:solidFill>
                <a:latin typeface="Calibri"/>
                <a:ea typeface="Calibri"/>
                <a:cs typeface="Calibri"/>
                <a:sym typeface="Calibri"/>
              </a:rPr>
              <a:t> </a:t>
            </a:r>
            <a:endParaRPr/>
          </a:p>
        </p:txBody>
      </p:sp>
      <p:sp>
        <p:nvSpPr>
          <p:cNvPr id="487" name="Google Shape;487;p31"/>
          <p:cNvSpPr txBox="1">
            <a:spLocks noGrp="1"/>
          </p:cNvSpPr>
          <p:nvPr>
            <p:ph type="sldNum" idx="12"/>
          </p:nvPr>
        </p:nvSpPr>
        <p:spPr>
          <a:xfrm>
            <a:off x="11807689" y="6356350"/>
            <a:ext cx="382880" cy="382379"/>
          </a:xfrm>
          <a:prstGeom prst="rect">
            <a:avLst/>
          </a:prstGeom>
          <a:solidFill>
            <a:srgbClr val="43B8DB"/>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600">
                <a:solidFill>
                  <a:schemeClr val="lt1"/>
                </a:solidFill>
              </a:rPr>
              <a:t>30</a:t>
            </a:fld>
            <a:endParaRPr sz="1600">
              <a:solidFill>
                <a:schemeClr val="lt1"/>
              </a:solidFill>
            </a:endParaRPr>
          </a:p>
        </p:txBody>
      </p:sp>
      <p:cxnSp>
        <p:nvCxnSpPr>
          <p:cNvPr id="488" name="Google Shape;488;p31"/>
          <p:cNvCxnSpPr/>
          <p:nvPr/>
        </p:nvCxnSpPr>
        <p:spPr>
          <a:xfrm>
            <a:off x="663466" y="2609844"/>
            <a:ext cx="2342468" cy="438156"/>
          </a:xfrm>
          <a:prstGeom prst="straightConnector1">
            <a:avLst/>
          </a:prstGeom>
          <a:noFill/>
          <a:ln w="76200" cap="flat" cmpd="sng">
            <a:solidFill>
              <a:srgbClr val="FF0000"/>
            </a:solidFill>
            <a:prstDash val="solid"/>
            <a:miter lim="800000"/>
            <a:headEnd type="none" w="sm" len="sm"/>
            <a:tailEnd type="triangl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32"/>
          <p:cNvSpPr txBox="1"/>
          <p:nvPr/>
        </p:nvSpPr>
        <p:spPr>
          <a:xfrm>
            <a:off x="1130300" y="259013"/>
            <a:ext cx="9931399"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Arial"/>
                <a:ea typeface="Arial"/>
                <a:cs typeface="Arial"/>
                <a:sym typeface="Arial"/>
              </a:rPr>
              <a:t>Sinergi “</a:t>
            </a:r>
            <a:r>
              <a:rPr lang="en-US" sz="3200" b="1">
                <a:solidFill>
                  <a:srgbClr val="C00000"/>
                </a:solidFill>
                <a:latin typeface="Arial"/>
                <a:ea typeface="Arial"/>
                <a:cs typeface="Arial"/>
                <a:sym typeface="Arial"/>
              </a:rPr>
              <a:t>Pahlawan Ekonomi</a:t>
            </a:r>
            <a:r>
              <a:rPr lang="en-US" sz="3200" b="1">
                <a:solidFill>
                  <a:schemeClr val="dk1"/>
                </a:solidFill>
                <a:latin typeface="Arial"/>
                <a:ea typeface="Arial"/>
                <a:cs typeface="Arial"/>
                <a:sym typeface="Arial"/>
              </a:rPr>
              <a:t>” Surabaya &amp; </a:t>
            </a:r>
            <a:endParaRPr/>
          </a:p>
          <a:p>
            <a:pPr marL="0" marR="0" lvl="0" indent="0" algn="ctr" rtl="0">
              <a:spcBef>
                <a:spcPts val="0"/>
              </a:spcBef>
              <a:spcAft>
                <a:spcPts val="0"/>
              </a:spcAft>
              <a:buNone/>
            </a:pPr>
            <a:r>
              <a:rPr lang="en-US" sz="3200" b="1">
                <a:solidFill>
                  <a:schemeClr val="dk1"/>
                </a:solidFill>
                <a:latin typeface="Arial"/>
                <a:ea typeface="Arial"/>
                <a:cs typeface="Arial"/>
                <a:sym typeface="Arial"/>
              </a:rPr>
              <a:t>“</a:t>
            </a:r>
            <a:r>
              <a:rPr lang="en-US" sz="3200" b="1">
                <a:solidFill>
                  <a:srgbClr val="C00000"/>
                </a:solidFill>
                <a:latin typeface="Arial"/>
                <a:ea typeface="Arial"/>
                <a:cs typeface="Arial"/>
                <a:sym typeface="Arial"/>
              </a:rPr>
              <a:t>ProKUS</a:t>
            </a:r>
            <a:r>
              <a:rPr lang="en-US" sz="3200" b="1">
                <a:solidFill>
                  <a:schemeClr val="dk1"/>
                </a:solidFill>
                <a:latin typeface="Arial"/>
                <a:ea typeface="Arial"/>
                <a:cs typeface="Arial"/>
                <a:sym typeface="Arial"/>
              </a:rPr>
              <a:t>” Kementerian Sosial  </a:t>
            </a:r>
            <a:endParaRPr sz="3200" b="1" i="0">
              <a:solidFill>
                <a:srgbClr val="FF0000"/>
              </a:solidFill>
              <a:latin typeface="Arial"/>
              <a:ea typeface="Arial"/>
              <a:cs typeface="Arial"/>
              <a:sym typeface="Arial"/>
            </a:endParaRPr>
          </a:p>
        </p:txBody>
      </p:sp>
      <p:pic>
        <p:nvPicPr>
          <p:cNvPr id="494" name="Google Shape;494;p32"/>
          <p:cNvPicPr preferRelativeResize="0"/>
          <p:nvPr/>
        </p:nvPicPr>
        <p:blipFill rotWithShape="1">
          <a:blip r:embed="rId3">
            <a:alphaModFix/>
          </a:blip>
          <a:srcRect l="6829" t="4648" r="3020" b="4865"/>
          <a:stretch/>
        </p:blipFill>
        <p:spPr>
          <a:xfrm>
            <a:off x="609601" y="1816101"/>
            <a:ext cx="5016176" cy="2832100"/>
          </a:xfrm>
          <a:prstGeom prst="roundRect">
            <a:avLst>
              <a:gd name="adj" fmla="val 8594"/>
            </a:avLst>
          </a:prstGeom>
          <a:solidFill>
            <a:srgbClr val="ECECEC"/>
          </a:solidFill>
          <a:ln>
            <a:noFill/>
          </a:ln>
          <a:effectLst>
            <a:reflection stA="38000" endPos="28000" dist="5000" dir="5400000" sy="-100000" algn="bl" rotWithShape="0"/>
          </a:effectLst>
        </p:spPr>
      </p:pic>
      <p:pic>
        <p:nvPicPr>
          <p:cNvPr id="495" name="Google Shape;495;p32"/>
          <p:cNvPicPr preferRelativeResize="0"/>
          <p:nvPr/>
        </p:nvPicPr>
        <p:blipFill rotWithShape="1">
          <a:blip r:embed="rId4">
            <a:alphaModFix/>
          </a:blip>
          <a:srcRect l="4058" t="3889" r="2029" b="4902"/>
          <a:stretch/>
        </p:blipFill>
        <p:spPr>
          <a:xfrm>
            <a:off x="6566224" y="1816100"/>
            <a:ext cx="5193975" cy="2837449"/>
          </a:xfrm>
          <a:prstGeom prst="roundRect">
            <a:avLst>
              <a:gd name="adj" fmla="val 8594"/>
            </a:avLst>
          </a:prstGeom>
          <a:solidFill>
            <a:srgbClr val="ECECEC"/>
          </a:solidFill>
          <a:ln>
            <a:noFill/>
          </a:ln>
          <a:effectLst>
            <a:reflection stA="38000" endPos="28000" dist="5000" dir="5400000" sy="-100000" algn="bl" rotWithShape="0"/>
          </a:effectLst>
        </p:spPr>
      </p:pic>
      <p:grpSp>
        <p:nvGrpSpPr>
          <p:cNvPr id="496" name="Google Shape;496;p32"/>
          <p:cNvGrpSpPr/>
          <p:nvPr/>
        </p:nvGrpSpPr>
        <p:grpSpPr>
          <a:xfrm>
            <a:off x="4126218" y="4813300"/>
            <a:ext cx="3583966" cy="1954618"/>
            <a:chOff x="6858000" y="3301409"/>
            <a:chExt cx="5059730" cy="2844209"/>
          </a:xfrm>
        </p:grpSpPr>
        <p:pic>
          <p:nvPicPr>
            <p:cNvPr id="497" name="Google Shape;497;p32" descr="Synergy is better than my way or your way. It&amp;#39;s our way | Picture Quotes"/>
            <p:cNvPicPr preferRelativeResize="0"/>
            <p:nvPr/>
          </p:nvPicPr>
          <p:blipFill rotWithShape="1">
            <a:blip r:embed="rId5">
              <a:alphaModFix/>
            </a:blip>
            <a:srcRect t="25039" b="30930"/>
            <a:stretch/>
          </p:blipFill>
          <p:spPr>
            <a:xfrm>
              <a:off x="6858000" y="3301409"/>
              <a:ext cx="5059730" cy="2844209"/>
            </a:xfrm>
            <a:prstGeom prst="rect">
              <a:avLst/>
            </a:prstGeom>
            <a:noFill/>
            <a:ln>
              <a:noFill/>
            </a:ln>
          </p:spPr>
        </p:pic>
        <p:cxnSp>
          <p:nvCxnSpPr>
            <p:cNvPr id="498" name="Google Shape;498;p32"/>
            <p:cNvCxnSpPr/>
            <p:nvPr/>
          </p:nvCxnSpPr>
          <p:spPr>
            <a:xfrm rot="10800000" flipH="1">
              <a:off x="8063310" y="5255632"/>
              <a:ext cx="3732839" cy="387475"/>
            </a:xfrm>
            <a:prstGeom prst="straightConnector1">
              <a:avLst/>
            </a:prstGeom>
            <a:noFill/>
            <a:ln w="28575" cap="flat" cmpd="sng">
              <a:solidFill>
                <a:srgbClr val="EC1C24"/>
              </a:solidFill>
              <a:prstDash val="solid"/>
              <a:miter lim="800000"/>
              <a:headEnd type="none" w="sm" len="sm"/>
              <a:tailEnd type="none" w="sm" len="sm"/>
            </a:ln>
          </p:spPr>
        </p:cxnSp>
      </p:grpSp>
      <p:pic>
        <p:nvPicPr>
          <p:cNvPr id="499" name="Google Shape;499;p32" descr="Synergy, Business, Community, Team, Together Concept. Hand Drawn Isolated  Vector. Stock Vector - Illustration of conceptual, human: 127693681"/>
          <p:cNvPicPr preferRelativeResize="0"/>
          <p:nvPr/>
        </p:nvPicPr>
        <p:blipFill rotWithShape="1">
          <a:blip r:embed="rId6">
            <a:alphaModFix/>
          </a:blip>
          <a:srcRect l="19570" t="8475" r="19570" b="35019"/>
          <a:stretch/>
        </p:blipFill>
        <p:spPr>
          <a:xfrm>
            <a:off x="5257945" y="2544436"/>
            <a:ext cx="1676110" cy="1626254"/>
          </a:xfrm>
          <a:custGeom>
            <a:avLst/>
            <a:gdLst/>
            <a:ahLst/>
            <a:cxnLst/>
            <a:rect l="l" t="t" r="r" b="b"/>
            <a:pathLst>
              <a:path w="2895600" h="2809470" extrusionOk="0">
                <a:moveTo>
                  <a:pt x="1447800" y="0"/>
                </a:moveTo>
                <a:cubicBezTo>
                  <a:pt x="2247398" y="0"/>
                  <a:pt x="2895600" y="648202"/>
                  <a:pt x="2895600" y="1447800"/>
                </a:cubicBezTo>
                <a:cubicBezTo>
                  <a:pt x="2895600" y="2047499"/>
                  <a:pt x="2530987" y="2562037"/>
                  <a:pt x="2011349" y="2781825"/>
                </a:cubicBezTo>
                <a:lnTo>
                  <a:pt x="1935817" y="2809470"/>
                </a:lnTo>
                <a:lnTo>
                  <a:pt x="959784" y="2809470"/>
                </a:lnTo>
                <a:lnTo>
                  <a:pt x="884251" y="2781825"/>
                </a:lnTo>
                <a:cubicBezTo>
                  <a:pt x="364614" y="2562037"/>
                  <a:pt x="0" y="2047499"/>
                  <a:pt x="0" y="1447800"/>
                </a:cubicBezTo>
                <a:cubicBezTo>
                  <a:pt x="0" y="648202"/>
                  <a:pt x="648202" y="0"/>
                  <a:pt x="1447800" y="0"/>
                </a:cubicBezTo>
                <a:close/>
              </a:path>
            </a:pathLst>
          </a:custGeom>
          <a:noFill/>
          <a:ln>
            <a:noFill/>
          </a:ln>
        </p:spPr>
      </p:pic>
      <p:sp>
        <p:nvSpPr>
          <p:cNvPr id="500" name="Google Shape;500;p32"/>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33"/>
          <p:cNvSpPr txBox="1">
            <a:spLocks noGrp="1"/>
          </p:cNvSpPr>
          <p:nvPr>
            <p:ph type="title"/>
          </p:nvPr>
        </p:nvSpPr>
        <p:spPr>
          <a:xfrm>
            <a:off x="828261" y="375065"/>
            <a:ext cx="10515600" cy="78815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Font typeface="Arial"/>
              <a:buNone/>
            </a:pPr>
            <a:r>
              <a:rPr lang="en-US" sz="2800" b="1">
                <a:latin typeface="Arial"/>
                <a:ea typeface="Arial"/>
                <a:cs typeface="Arial"/>
                <a:sym typeface="Arial"/>
              </a:rPr>
              <a:t>Karakteristik “Pahlawan Ekonomi” Surabaya</a:t>
            </a:r>
            <a:endParaRPr sz="2800" b="1">
              <a:latin typeface="Arial"/>
              <a:ea typeface="Arial"/>
              <a:cs typeface="Arial"/>
              <a:sym typeface="Arial"/>
            </a:endParaRPr>
          </a:p>
        </p:txBody>
      </p:sp>
      <p:sp>
        <p:nvSpPr>
          <p:cNvPr id="506" name="Google Shape;506;p33"/>
          <p:cNvSpPr txBox="1">
            <a:spLocks noGrp="1"/>
          </p:cNvSpPr>
          <p:nvPr>
            <p:ph type="body" idx="1"/>
          </p:nvPr>
        </p:nvSpPr>
        <p:spPr>
          <a:xfrm>
            <a:off x="847413" y="1835564"/>
            <a:ext cx="5267739" cy="4351338"/>
          </a:xfrm>
          <a:prstGeom prst="rect">
            <a:avLst/>
          </a:prstGeom>
          <a:noFill/>
          <a:ln>
            <a:noFill/>
          </a:ln>
        </p:spPr>
        <p:txBody>
          <a:bodyPr spcFirstLastPara="1" wrap="square" lIns="91425" tIns="45700" rIns="91425" bIns="45700" anchor="t" anchorCtr="0">
            <a:normAutofit fontScale="92500" lnSpcReduction="10000"/>
          </a:bodyPr>
          <a:lstStyle/>
          <a:p>
            <a:pPr marL="447675" lvl="0" indent="-447675" algn="l" rtl="0">
              <a:lnSpc>
                <a:spcPct val="90000"/>
              </a:lnSpc>
              <a:spcBef>
                <a:spcPts val="0"/>
              </a:spcBef>
              <a:spcAft>
                <a:spcPts val="0"/>
              </a:spcAft>
              <a:buClr>
                <a:srgbClr val="FF0000"/>
              </a:buClr>
              <a:buSzPct val="100000"/>
              <a:buFont typeface="Noto Sans Symbols"/>
              <a:buChar char="❑"/>
            </a:pPr>
            <a:r>
              <a:rPr lang="en-US" sz="2000" b="1">
                <a:solidFill>
                  <a:srgbClr val="FF0000"/>
                </a:solidFill>
                <a:latin typeface="Arial"/>
                <a:ea typeface="Arial"/>
                <a:cs typeface="Arial"/>
                <a:sym typeface="Arial"/>
              </a:rPr>
              <a:t>Inisiator</a:t>
            </a:r>
            <a:r>
              <a:rPr lang="en-US" sz="2000" b="1">
                <a:latin typeface="Arial"/>
                <a:ea typeface="Arial"/>
                <a:cs typeface="Arial"/>
                <a:sym typeface="Arial"/>
              </a:rPr>
              <a:t>: </a:t>
            </a:r>
            <a:r>
              <a:rPr lang="en-US" sz="2000">
                <a:latin typeface="Arial"/>
                <a:ea typeface="Arial"/>
                <a:cs typeface="Arial"/>
                <a:sym typeface="Arial"/>
              </a:rPr>
              <a:t>Tri Rismaharini</a:t>
            </a:r>
            <a:endParaRPr sz="2000">
              <a:latin typeface="Arial"/>
              <a:ea typeface="Arial"/>
              <a:cs typeface="Arial"/>
              <a:sym typeface="Arial"/>
            </a:endParaRPr>
          </a:p>
          <a:p>
            <a:pPr marL="447675" lvl="0" indent="-447675" algn="l" rtl="0">
              <a:lnSpc>
                <a:spcPct val="90000"/>
              </a:lnSpc>
              <a:spcBef>
                <a:spcPts val="1000"/>
              </a:spcBef>
              <a:spcAft>
                <a:spcPts val="0"/>
              </a:spcAft>
              <a:buClr>
                <a:srgbClr val="FF0000"/>
              </a:buClr>
              <a:buSzPct val="100000"/>
              <a:buFont typeface="Noto Sans Symbols"/>
              <a:buChar char="❑"/>
            </a:pPr>
            <a:r>
              <a:rPr lang="en-US" sz="2000" b="1">
                <a:solidFill>
                  <a:srgbClr val="FF0000"/>
                </a:solidFill>
                <a:latin typeface="Arial"/>
                <a:ea typeface="Arial"/>
                <a:cs typeface="Arial"/>
                <a:sym typeface="Arial"/>
              </a:rPr>
              <a:t>Pengelola</a:t>
            </a:r>
            <a:r>
              <a:rPr lang="en-US" sz="2000" b="1">
                <a:latin typeface="Arial"/>
                <a:ea typeface="Arial"/>
                <a:cs typeface="Arial"/>
                <a:sym typeface="Arial"/>
              </a:rPr>
              <a:t>: </a:t>
            </a:r>
            <a:r>
              <a:rPr lang="en-US" sz="2000">
                <a:latin typeface="Arial"/>
                <a:ea typeface="Arial"/>
                <a:cs typeface="Arial"/>
                <a:sym typeface="Arial"/>
              </a:rPr>
              <a:t>Dinas Pengendalian Penduduk, Pemberdayaan Perempuan dan Perlindungan Anak. </a:t>
            </a:r>
            <a:endParaRPr/>
          </a:p>
          <a:p>
            <a:pPr marL="447675" lvl="0" indent="-447675" algn="l" rtl="0">
              <a:lnSpc>
                <a:spcPct val="90000"/>
              </a:lnSpc>
              <a:spcBef>
                <a:spcPts val="1000"/>
              </a:spcBef>
              <a:spcAft>
                <a:spcPts val="0"/>
              </a:spcAft>
              <a:buClr>
                <a:srgbClr val="FF0000"/>
              </a:buClr>
              <a:buSzPct val="100000"/>
              <a:buFont typeface="Noto Sans Symbols"/>
              <a:buChar char="❑"/>
            </a:pPr>
            <a:r>
              <a:rPr lang="en-US" sz="2000" b="1">
                <a:solidFill>
                  <a:srgbClr val="FF0000"/>
                </a:solidFill>
                <a:latin typeface="Arial"/>
                <a:ea typeface="Arial"/>
                <a:cs typeface="Arial"/>
                <a:sym typeface="Arial"/>
              </a:rPr>
              <a:t>Fokus</a:t>
            </a:r>
            <a:r>
              <a:rPr lang="en-US" sz="2000" b="1">
                <a:latin typeface="Arial"/>
                <a:ea typeface="Arial"/>
                <a:cs typeface="Arial"/>
                <a:sym typeface="Arial"/>
              </a:rPr>
              <a:t>: </a:t>
            </a:r>
            <a:r>
              <a:rPr lang="en-US" sz="2000">
                <a:latin typeface="Arial"/>
                <a:ea typeface="Arial"/>
                <a:cs typeface="Arial"/>
                <a:sym typeface="Arial"/>
              </a:rPr>
              <a:t> Pengembangan dan pemberdayaan ibu rumah tangga dari keluarga miskin sejak tahun 2010.</a:t>
            </a:r>
            <a:endParaRPr/>
          </a:p>
          <a:p>
            <a:pPr marL="447675" lvl="0" indent="-447675" algn="l" rtl="0">
              <a:lnSpc>
                <a:spcPct val="90000"/>
              </a:lnSpc>
              <a:spcBef>
                <a:spcPts val="1000"/>
              </a:spcBef>
              <a:spcAft>
                <a:spcPts val="0"/>
              </a:spcAft>
              <a:buClr>
                <a:srgbClr val="FF0000"/>
              </a:buClr>
              <a:buSzPct val="100000"/>
              <a:buFont typeface="Noto Sans Symbols"/>
              <a:buChar char="❑"/>
            </a:pPr>
            <a:r>
              <a:rPr lang="en-US" sz="2000" b="1">
                <a:solidFill>
                  <a:srgbClr val="FF0000"/>
                </a:solidFill>
                <a:latin typeface="Arial"/>
                <a:ea typeface="Arial"/>
                <a:cs typeface="Arial"/>
                <a:sym typeface="Arial"/>
              </a:rPr>
              <a:t>Bentuk program</a:t>
            </a:r>
            <a:r>
              <a:rPr lang="en-US" sz="2000" b="1">
                <a:latin typeface="Arial"/>
                <a:ea typeface="Arial"/>
                <a:cs typeface="Arial"/>
                <a:sym typeface="Arial"/>
              </a:rPr>
              <a:t>: </a:t>
            </a:r>
            <a:r>
              <a:rPr lang="en-US" sz="2000">
                <a:latin typeface="Arial"/>
                <a:ea typeface="Arial"/>
                <a:cs typeface="Arial"/>
                <a:sym typeface="Arial"/>
              </a:rPr>
              <a:t>Pendampingan bagi UMKM, tahap awal dengan bimbingan mental, dilanjutkan dengan pembuatan produk, pengemasan, pemasaran hingga promosi.</a:t>
            </a:r>
            <a:endParaRPr/>
          </a:p>
          <a:p>
            <a:pPr marL="447675" lvl="0" indent="-447675" algn="l" rtl="0">
              <a:lnSpc>
                <a:spcPct val="90000"/>
              </a:lnSpc>
              <a:spcBef>
                <a:spcPts val="1000"/>
              </a:spcBef>
              <a:spcAft>
                <a:spcPts val="0"/>
              </a:spcAft>
              <a:buClr>
                <a:srgbClr val="FF0000"/>
              </a:buClr>
              <a:buSzPct val="100000"/>
              <a:buFont typeface="Noto Sans Symbols"/>
              <a:buChar char="❑"/>
            </a:pPr>
            <a:r>
              <a:rPr lang="en-US" sz="2000" b="1">
                <a:solidFill>
                  <a:srgbClr val="FF0000"/>
                </a:solidFill>
                <a:latin typeface="Arial"/>
                <a:ea typeface="Arial"/>
                <a:cs typeface="Arial"/>
                <a:sym typeface="Arial"/>
              </a:rPr>
              <a:t>Kerjasama</a:t>
            </a:r>
            <a:r>
              <a:rPr lang="en-US" sz="2000" b="1">
                <a:latin typeface="Arial"/>
                <a:ea typeface="Arial"/>
                <a:cs typeface="Arial"/>
                <a:sym typeface="Arial"/>
              </a:rPr>
              <a:t>: </a:t>
            </a:r>
            <a:r>
              <a:rPr lang="en-US" sz="2000">
                <a:latin typeface="Arial"/>
                <a:ea typeface="Arial"/>
                <a:cs typeface="Arial"/>
                <a:sym typeface="Arial"/>
              </a:rPr>
              <a:t>Sinergi dengan pihak eksternal/Lembaga independen melalui CSR yang membuat produk UMKM bisa Go Global, Go Digital dan Go Financial.</a:t>
            </a:r>
            <a:endParaRPr/>
          </a:p>
          <a:p>
            <a:pPr marL="447675" lvl="0" indent="-330200" algn="l" rtl="0">
              <a:lnSpc>
                <a:spcPct val="90000"/>
              </a:lnSpc>
              <a:spcBef>
                <a:spcPts val="1000"/>
              </a:spcBef>
              <a:spcAft>
                <a:spcPts val="0"/>
              </a:spcAft>
              <a:buClr>
                <a:schemeClr val="dk1"/>
              </a:buClr>
              <a:buSzPct val="100000"/>
              <a:buFont typeface="Noto Sans Symbols"/>
              <a:buNone/>
            </a:pPr>
            <a:endParaRPr sz="2000">
              <a:latin typeface="Arial"/>
              <a:ea typeface="Arial"/>
              <a:cs typeface="Arial"/>
              <a:sym typeface="Arial"/>
            </a:endParaRPr>
          </a:p>
        </p:txBody>
      </p:sp>
      <p:sp>
        <p:nvSpPr>
          <p:cNvPr id="507" name="Google Shape;507;p33"/>
          <p:cNvSpPr txBox="1"/>
          <p:nvPr/>
        </p:nvSpPr>
        <p:spPr>
          <a:xfrm>
            <a:off x="6427304" y="1835564"/>
            <a:ext cx="5267739" cy="4351338"/>
          </a:xfrm>
          <a:prstGeom prst="rect">
            <a:avLst/>
          </a:prstGeom>
          <a:noFill/>
          <a:ln>
            <a:noFill/>
          </a:ln>
        </p:spPr>
        <p:txBody>
          <a:bodyPr spcFirstLastPara="1" wrap="square" lIns="91425" tIns="45700" rIns="91425" bIns="45700" anchor="t" anchorCtr="0">
            <a:normAutofit fontScale="92500" lnSpcReduction="10000"/>
          </a:bodyPr>
          <a:lstStyle/>
          <a:p>
            <a:pPr marL="536575" marR="0" lvl="0" indent="-536575" algn="l" rtl="0">
              <a:lnSpc>
                <a:spcPct val="90000"/>
              </a:lnSpc>
              <a:spcBef>
                <a:spcPts val="0"/>
              </a:spcBef>
              <a:spcAft>
                <a:spcPts val="0"/>
              </a:spcAft>
              <a:buClr>
                <a:srgbClr val="FF0000"/>
              </a:buClr>
              <a:buSzPct val="100000"/>
              <a:buFont typeface="Noto Sans Symbols"/>
              <a:buChar char="❑"/>
            </a:pPr>
            <a:r>
              <a:rPr lang="en-US" sz="2000" b="1">
                <a:solidFill>
                  <a:srgbClr val="FF0000"/>
                </a:solidFill>
                <a:latin typeface="Arial"/>
                <a:ea typeface="Arial"/>
                <a:cs typeface="Arial"/>
                <a:sym typeface="Arial"/>
              </a:rPr>
              <a:t>SDM</a:t>
            </a:r>
            <a:r>
              <a:rPr lang="en-US" sz="2000" b="1">
                <a:solidFill>
                  <a:schemeClr val="dk1"/>
                </a:solidFill>
                <a:latin typeface="Arial"/>
                <a:ea typeface="Arial"/>
                <a:cs typeface="Arial"/>
                <a:sym typeface="Arial"/>
              </a:rPr>
              <a:t>: </a:t>
            </a:r>
            <a:r>
              <a:rPr lang="en-US" sz="2000">
                <a:solidFill>
                  <a:schemeClr val="dk1"/>
                </a:solidFill>
                <a:latin typeface="Arial"/>
                <a:ea typeface="Arial"/>
                <a:cs typeface="Arial"/>
                <a:sym typeface="Arial"/>
              </a:rPr>
              <a:t>Internal (ASN seluruh OPD), Eksternal (Pihak swasta, komunitas, media massa, tokoh nasional).</a:t>
            </a:r>
            <a:endParaRPr/>
          </a:p>
          <a:p>
            <a:pPr marL="536575" marR="0" lvl="0" indent="-536575" algn="l" rtl="0">
              <a:lnSpc>
                <a:spcPct val="90000"/>
              </a:lnSpc>
              <a:spcBef>
                <a:spcPts val="1000"/>
              </a:spcBef>
              <a:spcAft>
                <a:spcPts val="0"/>
              </a:spcAft>
              <a:buClr>
                <a:srgbClr val="FF0000"/>
              </a:buClr>
              <a:buSzPct val="100000"/>
              <a:buFont typeface="Noto Sans Symbols"/>
              <a:buChar char="❑"/>
            </a:pPr>
            <a:r>
              <a:rPr lang="en-US" sz="2000" b="1">
                <a:solidFill>
                  <a:srgbClr val="FF0000"/>
                </a:solidFill>
                <a:latin typeface="Arial"/>
                <a:ea typeface="Arial"/>
                <a:cs typeface="Arial"/>
                <a:sym typeface="Arial"/>
              </a:rPr>
              <a:t>Alat dan bangunan:</a:t>
            </a:r>
            <a:r>
              <a:rPr lang="en-US" sz="2000" b="1">
                <a:solidFill>
                  <a:schemeClr val="dk1"/>
                </a:solidFill>
                <a:latin typeface="Arial"/>
                <a:ea typeface="Arial"/>
                <a:cs typeface="Arial"/>
                <a:sym typeface="Arial"/>
              </a:rPr>
              <a:t> </a:t>
            </a:r>
            <a:r>
              <a:rPr lang="en-US" sz="2000">
                <a:solidFill>
                  <a:schemeClr val="dk1"/>
                </a:solidFill>
                <a:latin typeface="Arial"/>
                <a:ea typeface="Arial"/>
                <a:cs typeface="Arial"/>
                <a:sym typeface="Arial"/>
              </a:rPr>
              <a:t>alat dan fasilitas Pemkot.</a:t>
            </a:r>
            <a:endParaRPr/>
          </a:p>
          <a:p>
            <a:pPr marL="536575" marR="0" lvl="0" indent="-536575" algn="l" rtl="0">
              <a:lnSpc>
                <a:spcPct val="90000"/>
              </a:lnSpc>
              <a:spcBef>
                <a:spcPts val="1000"/>
              </a:spcBef>
              <a:spcAft>
                <a:spcPts val="0"/>
              </a:spcAft>
              <a:buClr>
                <a:srgbClr val="FF0000"/>
              </a:buClr>
              <a:buSzPct val="100000"/>
              <a:buFont typeface="Noto Sans Symbols"/>
              <a:buChar char="❑"/>
            </a:pPr>
            <a:r>
              <a:rPr lang="en-US" sz="2000" b="1">
                <a:solidFill>
                  <a:srgbClr val="FF0000"/>
                </a:solidFill>
                <a:latin typeface="Arial"/>
                <a:ea typeface="Arial"/>
                <a:cs typeface="Arial"/>
                <a:sym typeface="Arial"/>
              </a:rPr>
              <a:t>Pembiayaan </a:t>
            </a:r>
            <a:r>
              <a:rPr lang="en-US" sz="2000" b="1">
                <a:solidFill>
                  <a:schemeClr val="dk1"/>
                </a:solidFill>
                <a:latin typeface="Arial"/>
                <a:ea typeface="Arial"/>
                <a:cs typeface="Arial"/>
                <a:sym typeface="Arial"/>
              </a:rPr>
              <a:t>: </a:t>
            </a:r>
            <a:r>
              <a:rPr lang="en-US" sz="2000">
                <a:solidFill>
                  <a:schemeClr val="dk1"/>
                </a:solidFill>
                <a:latin typeface="Arial"/>
                <a:ea typeface="Arial"/>
                <a:cs typeface="Arial"/>
                <a:sym typeface="Arial"/>
              </a:rPr>
              <a:t>CSR</a:t>
            </a:r>
            <a:endParaRPr/>
          </a:p>
          <a:p>
            <a:pPr marL="536575" marR="0" lvl="0" indent="-536575" algn="l" rtl="0">
              <a:lnSpc>
                <a:spcPct val="90000"/>
              </a:lnSpc>
              <a:spcBef>
                <a:spcPts val="1000"/>
              </a:spcBef>
              <a:spcAft>
                <a:spcPts val="0"/>
              </a:spcAft>
              <a:buClr>
                <a:srgbClr val="FF0000"/>
              </a:buClr>
              <a:buSzPct val="100000"/>
              <a:buFont typeface="Noto Sans Symbols"/>
              <a:buChar char="❑"/>
            </a:pPr>
            <a:r>
              <a:rPr lang="en-US" sz="2000" b="1">
                <a:solidFill>
                  <a:srgbClr val="FF0000"/>
                </a:solidFill>
                <a:latin typeface="Arial"/>
                <a:ea typeface="Arial"/>
                <a:cs typeface="Arial"/>
                <a:sym typeface="Arial"/>
              </a:rPr>
              <a:t>Kegiatan</a:t>
            </a:r>
            <a:r>
              <a:rPr lang="en-US" sz="2000" b="1">
                <a:solidFill>
                  <a:schemeClr val="dk1"/>
                </a:solidFill>
                <a:latin typeface="Arial"/>
                <a:ea typeface="Arial"/>
                <a:cs typeface="Arial"/>
                <a:sym typeface="Arial"/>
              </a:rPr>
              <a:t>: </a:t>
            </a:r>
            <a:r>
              <a:rPr lang="en-US" sz="2000">
                <a:solidFill>
                  <a:schemeClr val="dk1"/>
                </a:solidFill>
                <a:latin typeface="Arial"/>
                <a:ea typeface="Arial"/>
                <a:cs typeface="Arial"/>
                <a:sym typeface="Arial"/>
              </a:rPr>
              <a:t>pelatihan dan seminar bisnis, perijinan dan sertifikat standar produk, expo, roadshow atau pasar tahunan, stand pameran.</a:t>
            </a:r>
            <a:endParaRPr/>
          </a:p>
          <a:p>
            <a:pPr marL="536575" marR="0" lvl="0" indent="-536575" algn="l" rtl="0">
              <a:lnSpc>
                <a:spcPct val="90000"/>
              </a:lnSpc>
              <a:spcBef>
                <a:spcPts val="1000"/>
              </a:spcBef>
              <a:spcAft>
                <a:spcPts val="0"/>
              </a:spcAft>
              <a:buClr>
                <a:srgbClr val="FF0000"/>
              </a:buClr>
              <a:buSzPct val="100000"/>
              <a:buFont typeface="Noto Sans Symbols"/>
              <a:buChar char="❑"/>
            </a:pPr>
            <a:r>
              <a:rPr lang="en-US" sz="2000" b="1">
                <a:solidFill>
                  <a:srgbClr val="FF0000"/>
                </a:solidFill>
                <a:latin typeface="Arial"/>
                <a:ea typeface="Arial"/>
                <a:cs typeface="Arial"/>
                <a:sym typeface="Arial"/>
              </a:rPr>
              <a:t>Selaras dengan SDGs</a:t>
            </a:r>
            <a:r>
              <a:rPr lang="en-US" sz="2000" b="1">
                <a:solidFill>
                  <a:schemeClr val="dk1"/>
                </a:solidFill>
                <a:latin typeface="Arial"/>
                <a:ea typeface="Arial"/>
                <a:cs typeface="Arial"/>
                <a:sym typeface="Arial"/>
              </a:rPr>
              <a:t>: </a:t>
            </a:r>
            <a:r>
              <a:rPr lang="en-US" sz="2000">
                <a:solidFill>
                  <a:schemeClr val="dk1"/>
                </a:solidFill>
                <a:latin typeface="Arial"/>
                <a:ea typeface="Arial"/>
                <a:cs typeface="Arial"/>
                <a:sym typeface="Arial"/>
              </a:rPr>
              <a:t>pemberantasan kemiskinan, Zero hunger (kota tanpa kelaparan), Gender Equality (perempuan menjadi penggerak ekonomi), Economics Growth (masyarakat mendapatkan pekerjaan yg layak), Infrastruktur digital.</a:t>
            </a:r>
            <a:endParaRPr/>
          </a:p>
        </p:txBody>
      </p:sp>
      <p:pic>
        <p:nvPicPr>
          <p:cNvPr id="508" name="Google Shape;508;p33"/>
          <p:cNvPicPr preferRelativeResize="0"/>
          <p:nvPr/>
        </p:nvPicPr>
        <p:blipFill rotWithShape="1">
          <a:blip r:embed="rId3">
            <a:alphaModFix/>
          </a:blip>
          <a:srcRect/>
          <a:stretch/>
        </p:blipFill>
        <p:spPr>
          <a:xfrm>
            <a:off x="659500" y="1466363"/>
            <a:ext cx="771734" cy="771734"/>
          </a:xfrm>
          <a:prstGeom prst="rect">
            <a:avLst/>
          </a:prstGeom>
          <a:noFill/>
          <a:ln>
            <a:noFill/>
          </a:ln>
        </p:spPr>
      </p:pic>
      <p:pic>
        <p:nvPicPr>
          <p:cNvPr id="509" name="Google Shape;509;p33" descr="Twitter Instagram Youtube SIRUP LAPOR Kecamatan Karangploso Telepon 461626  Email Karangploso@malangkab.go.id Beranda Profil Berita Data Statistik  Jumlah Penduduk Tahun 2020 Penduduk Berdasarkan Agama Penduduk Berdasarkan  Mata ..."/>
          <p:cNvPicPr preferRelativeResize="0"/>
          <p:nvPr/>
        </p:nvPicPr>
        <p:blipFill rotWithShape="1">
          <a:blip r:embed="rId4">
            <a:alphaModFix/>
          </a:blip>
          <a:srcRect/>
          <a:stretch/>
        </p:blipFill>
        <p:spPr>
          <a:xfrm>
            <a:off x="6236805" y="1707981"/>
            <a:ext cx="676581" cy="676581"/>
          </a:xfrm>
          <a:prstGeom prst="rect">
            <a:avLst/>
          </a:prstGeom>
          <a:noFill/>
          <a:ln>
            <a:noFill/>
          </a:ln>
        </p:spPr>
      </p:pic>
      <p:cxnSp>
        <p:nvCxnSpPr>
          <p:cNvPr id="510" name="Google Shape;510;p33"/>
          <p:cNvCxnSpPr/>
          <p:nvPr/>
        </p:nvCxnSpPr>
        <p:spPr>
          <a:xfrm flipH="1">
            <a:off x="1003853" y="2178463"/>
            <a:ext cx="4970" cy="4008439"/>
          </a:xfrm>
          <a:prstGeom prst="straightConnector1">
            <a:avLst/>
          </a:prstGeom>
          <a:noFill/>
          <a:ln w="9525" cap="flat" cmpd="sng">
            <a:solidFill>
              <a:srgbClr val="FFA500"/>
            </a:solidFill>
            <a:prstDash val="solid"/>
            <a:miter lim="800000"/>
            <a:headEnd type="none" w="sm" len="sm"/>
            <a:tailEnd type="none" w="sm" len="sm"/>
          </a:ln>
        </p:spPr>
      </p:cxnSp>
      <p:cxnSp>
        <p:nvCxnSpPr>
          <p:cNvPr id="511" name="Google Shape;511;p33"/>
          <p:cNvCxnSpPr/>
          <p:nvPr/>
        </p:nvCxnSpPr>
        <p:spPr>
          <a:xfrm flipH="1">
            <a:off x="6606205" y="1875320"/>
            <a:ext cx="4970" cy="4008439"/>
          </a:xfrm>
          <a:prstGeom prst="straightConnector1">
            <a:avLst/>
          </a:prstGeom>
          <a:noFill/>
          <a:ln w="9525" cap="flat" cmpd="sng">
            <a:solidFill>
              <a:srgbClr val="000000"/>
            </a:solidFill>
            <a:prstDash val="solid"/>
            <a:miter lim="800000"/>
            <a:headEnd type="none" w="sm" len="sm"/>
            <a:tailEnd type="none" w="sm" len="sm"/>
          </a:ln>
        </p:spPr>
      </p:cxnSp>
      <p:sp>
        <p:nvSpPr>
          <p:cNvPr id="512" name="Google Shape;512;p33"/>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
        <p:nvSpPr>
          <p:cNvPr id="513" name="Google Shape;513;p33"/>
          <p:cNvSpPr txBox="1"/>
          <p:nvPr/>
        </p:nvSpPr>
        <p:spPr>
          <a:xfrm>
            <a:off x="11807689" y="6356350"/>
            <a:ext cx="382880" cy="382379"/>
          </a:xfrm>
          <a:prstGeom prst="rect">
            <a:avLst/>
          </a:prstGeom>
          <a:solidFill>
            <a:srgbClr val="43B8DB"/>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600">
                <a:solidFill>
                  <a:schemeClr val="lt1"/>
                </a:solidFill>
                <a:latin typeface="Calibri"/>
                <a:ea typeface="Calibri"/>
                <a:cs typeface="Calibri"/>
                <a:sym typeface="Calibri"/>
              </a:rPr>
              <a:t>32</a:t>
            </a:fld>
            <a:endParaRPr sz="16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34" descr="Bridge-icons-free Icon Free Download"/>
          <p:cNvPicPr preferRelativeResize="0"/>
          <p:nvPr/>
        </p:nvPicPr>
        <p:blipFill rotWithShape="1">
          <a:blip r:embed="rId3">
            <a:alphaModFix/>
          </a:blip>
          <a:srcRect/>
          <a:stretch/>
        </p:blipFill>
        <p:spPr>
          <a:xfrm>
            <a:off x="4316455" y="4447358"/>
            <a:ext cx="3192273" cy="2335385"/>
          </a:xfrm>
          <a:prstGeom prst="rect">
            <a:avLst/>
          </a:prstGeom>
          <a:noFill/>
          <a:ln>
            <a:noFill/>
          </a:ln>
        </p:spPr>
      </p:pic>
      <p:sp>
        <p:nvSpPr>
          <p:cNvPr id="519" name="Google Shape;519;p34"/>
          <p:cNvSpPr txBox="1"/>
          <p:nvPr/>
        </p:nvSpPr>
        <p:spPr>
          <a:xfrm>
            <a:off x="1791084" y="230635"/>
            <a:ext cx="857007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595959"/>
                </a:solidFill>
                <a:latin typeface="Arial"/>
                <a:ea typeface="Arial"/>
                <a:cs typeface="Arial"/>
                <a:sym typeface="Arial"/>
              </a:rPr>
              <a:t>Karakteristik ProKUS Kemensos </a:t>
            </a:r>
            <a:endParaRPr sz="1200" b="1">
              <a:solidFill>
                <a:srgbClr val="595959"/>
              </a:solidFill>
              <a:latin typeface="Arial"/>
              <a:ea typeface="Arial"/>
              <a:cs typeface="Arial"/>
              <a:sym typeface="Arial"/>
            </a:endParaRPr>
          </a:p>
        </p:txBody>
      </p:sp>
      <p:grpSp>
        <p:nvGrpSpPr>
          <p:cNvPr id="520" name="Google Shape;520;p34"/>
          <p:cNvGrpSpPr/>
          <p:nvPr/>
        </p:nvGrpSpPr>
        <p:grpSpPr>
          <a:xfrm>
            <a:off x="4147673" y="859571"/>
            <a:ext cx="6801614" cy="1227666"/>
            <a:chOff x="279742" y="1091363"/>
            <a:chExt cx="6801614" cy="1227666"/>
          </a:xfrm>
        </p:grpSpPr>
        <p:pic>
          <p:nvPicPr>
            <p:cNvPr id="521" name="Google Shape;521;p34" descr="Kisah Inspiratif Wirausahawan Lokal Pasca Pensiun"/>
            <p:cNvPicPr preferRelativeResize="0"/>
            <p:nvPr/>
          </p:nvPicPr>
          <p:blipFill rotWithShape="1">
            <a:blip r:embed="rId4">
              <a:alphaModFix/>
            </a:blip>
            <a:srcRect/>
            <a:stretch/>
          </p:blipFill>
          <p:spPr>
            <a:xfrm>
              <a:off x="279742" y="1091363"/>
              <a:ext cx="1227666" cy="1227666"/>
            </a:xfrm>
            <a:prstGeom prst="rect">
              <a:avLst/>
            </a:prstGeom>
            <a:noFill/>
            <a:ln>
              <a:noFill/>
            </a:ln>
          </p:spPr>
        </p:pic>
        <p:sp>
          <p:nvSpPr>
            <p:cNvPr id="522" name="Google Shape;522;p34"/>
            <p:cNvSpPr txBox="1"/>
            <p:nvPr/>
          </p:nvSpPr>
          <p:spPr>
            <a:xfrm>
              <a:off x="1563499" y="1126696"/>
              <a:ext cx="551785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a:p>
              <a:pPr marL="0" marR="0" lvl="0" indent="0" algn="l" rtl="0">
                <a:spcBef>
                  <a:spcPts val="0"/>
                </a:spcBef>
                <a:spcAft>
                  <a:spcPts val="0"/>
                </a:spcAft>
                <a:buNone/>
              </a:pPr>
              <a:r>
                <a:rPr lang="en-US" sz="1600">
                  <a:solidFill>
                    <a:schemeClr val="dk1"/>
                  </a:solidFill>
                  <a:highlight>
                    <a:srgbClr val="00FFFF"/>
                  </a:highlight>
                  <a:latin typeface="Arial"/>
                  <a:ea typeface="Arial"/>
                  <a:cs typeface="Arial"/>
                  <a:sym typeface="Arial"/>
                </a:rPr>
                <a:t>Bussiness + Social </a:t>
              </a:r>
              <a:r>
                <a:rPr lang="en-US" sz="1600">
                  <a:solidFill>
                    <a:schemeClr val="dk1"/>
                  </a:solidFill>
                  <a:latin typeface="Arial"/>
                  <a:ea typeface="Arial"/>
                  <a:cs typeface="Arial"/>
                  <a:sym typeface="Arial"/>
                </a:rPr>
                <a:t>= </a:t>
              </a:r>
              <a:r>
                <a:rPr lang="en-US" sz="1200">
                  <a:solidFill>
                    <a:schemeClr val="dk1"/>
                  </a:solidFill>
                  <a:latin typeface="Arial"/>
                  <a:ea typeface="Arial"/>
                  <a:cs typeface="Arial"/>
                  <a:sym typeface="Arial"/>
                </a:rPr>
                <a:t>pemberdayaan sosial bagi keluarga miskin rentan</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en-US" sz="1200">
                  <a:solidFill>
                    <a:schemeClr val="dk1"/>
                  </a:solidFill>
                  <a:latin typeface="Arial"/>
                  <a:ea typeface="Arial"/>
                  <a:cs typeface="Arial"/>
                  <a:sym typeface="Arial"/>
                </a:rPr>
                <a:t> </a:t>
              </a:r>
              <a:endParaRPr/>
            </a:p>
            <a:p>
              <a:pPr marL="0" marR="0" lvl="0" indent="0" algn="l" rtl="0">
                <a:spcBef>
                  <a:spcPts val="0"/>
                </a:spcBef>
                <a:spcAft>
                  <a:spcPts val="0"/>
                </a:spcAft>
                <a:buNone/>
              </a:pPr>
              <a:r>
                <a:rPr lang="en-US" sz="1600">
                  <a:solidFill>
                    <a:schemeClr val="dk1"/>
                  </a:solidFill>
                  <a:highlight>
                    <a:srgbClr val="00FF00"/>
                  </a:highlight>
                  <a:latin typeface="Arial"/>
                  <a:ea typeface="Arial"/>
                  <a:cs typeface="Arial"/>
                  <a:sym typeface="Arial"/>
                </a:rPr>
                <a:t>Bussiness for Social </a:t>
              </a:r>
              <a:r>
                <a:rPr lang="en-US" sz="1600">
                  <a:solidFill>
                    <a:schemeClr val="dk1"/>
                  </a:solidFill>
                  <a:latin typeface="Arial"/>
                  <a:ea typeface="Arial"/>
                  <a:cs typeface="Arial"/>
                  <a:sym typeface="Arial"/>
                </a:rPr>
                <a:t>= </a:t>
              </a:r>
              <a:r>
                <a:rPr lang="en-US" sz="1200">
                  <a:solidFill>
                    <a:schemeClr val="dk1"/>
                  </a:solidFill>
                  <a:latin typeface="Arial"/>
                  <a:ea typeface="Arial"/>
                  <a:cs typeface="Arial"/>
                  <a:sym typeface="Arial"/>
                </a:rPr>
                <a:t>mencegah dan mengatasi risiko/masalah sosial</a:t>
              </a:r>
              <a:endParaRPr sz="2000">
                <a:solidFill>
                  <a:schemeClr val="dk1"/>
                </a:solidFill>
                <a:latin typeface="Arial"/>
                <a:ea typeface="Arial"/>
                <a:cs typeface="Arial"/>
                <a:sym typeface="Arial"/>
              </a:endParaRPr>
            </a:p>
          </p:txBody>
        </p:sp>
      </p:grpSp>
      <p:pic>
        <p:nvPicPr>
          <p:cNvPr id="523" name="Google Shape;523;p34" descr="Components icon PNG, ICO or ICNS | Free vector icons"/>
          <p:cNvPicPr preferRelativeResize="0"/>
          <p:nvPr/>
        </p:nvPicPr>
        <p:blipFill rotWithShape="1">
          <a:blip r:embed="rId5">
            <a:alphaModFix/>
          </a:blip>
          <a:srcRect/>
          <a:stretch/>
        </p:blipFill>
        <p:spPr>
          <a:xfrm>
            <a:off x="149903" y="2422594"/>
            <a:ext cx="1318591" cy="1318591"/>
          </a:xfrm>
          <a:prstGeom prst="rect">
            <a:avLst/>
          </a:prstGeom>
          <a:noFill/>
          <a:ln>
            <a:noFill/>
          </a:ln>
        </p:spPr>
      </p:pic>
      <p:sp>
        <p:nvSpPr>
          <p:cNvPr id="524" name="Google Shape;524;p34"/>
          <p:cNvSpPr txBox="1"/>
          <p:nvPr/>
        </p:nvSpPr>
        <p:spPr>
          <a:xfrm>
            <a:off x="1468493" y="2315044"/>
            <a:ext cx="4872671" cy="20621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Komponen ProKUS </a:t>
            </a:r>
            <a:r>
              <a:rPr lang="en-US" sz="1600">
                <a:solidFill>
                  <a:schemeClr val="dk1"/>
                </a:solidFill>
                <a:latin typeface="Arial"/>
                <a:ea typeface="Arial"/>
                <a:cs typeface="Arial"/>
                <a:sym typeface="Arial"/>
              </a:rPr>
              <a:t>:</a:t>
            </a:r>
            <a:endParaRPr sz="16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400"/>
              <a:buFont typeface="Noto Sans Symbols"/>
              <a:buChar char="❑"/>
            </a:pPr>
            <a:r>
              <a:rPr lang="en-US" sz="1400">
                <a:solidFill>
                  <a:schemeClr val="dk1"/>
                </a:solidFill>
                <a:latin typeface="Arial"/>
                <a:ea typeface="Arial"/>
                <a:cs typeface="Arial"/>
                <a:sym typeface="Arial"/>
              </a:rPr>
              <a:t>Inkubasi Mentoring Bisnis  sebagai </a:t>
            </a:r>
            <a:r>
              <a:rPr lang="en-US" sz="1400" i="1">
                <a:solidFill>
                  <a:schemeClr val="dk1"/>
                </a:solidFill>
                <a:highlight>
                  <a:srgbClr val="FFFF00"/>
                </a:highlight>
                <a:latin typeface="Arial"/>
                <a:ea typeface="Arial"/>
                <a:cs typeface="Arial"/>
                <a:sym typeface="Arial"/>
              </a:rPr>
              <a:t>Bussiness empowerment Process  </a:t>
            </a:r>
            <a:r>
              <a:rPr lang="en-US" sz="1400">
                <a:solidFill>
                  <a:schemeClr val="dk1"/>
                </a:solidFill>
                <a:latin typeface="Arial"/>
                <a:ea typeface="Arial"/>
                <a:cs typeface="Arial"/>
                <a:sym typeface="Arial"/>
              </a:rPr>
              <a:t>(ex: market assessmen,literasi keuangan, business matching dll) </a:t>
            </a:r>
            <a:endParaRPr sz="1400" i="1">
              <a:solidFill>
                <a:schemeClr val="dk1"/>
              </a:solidFill>
              <a:highlight>
                <a:srgbClr val="FFFF00"/>
              </a:highlight>
              <a:latin typeface="Arial"/>
              <a:ea typeface="Arial"/>
              <a:cs typeface="Arial"/>
              <a:sym typeface="Arial"/>
            </a:endParaRPr>
          </a:p>
          <a:p>
            <a:pPr marL="285750" marR="0" lvl="0" indent="-285750" algn="l" rtl="0">
              <a:spcBef>
                <a:spcPts val="0"/>
              </a:spcBef>
              <a:spcAft>
                <a:spcPts val="0"/>
              </a:spcAft>
              <a:buClr>
                <a:schemeClr val="dk1"/>
              </a:buClr>
              <a:buSzPts val="1400"/>
              <a:buFont typeface="Noto Sans Symbols"/>
              <a:buChar char="❑"/>
            </a:pPr>
            <a:r>
              <a:rPr lang="en-US" sz="1400">
                <a:solidFill>
                  <a:schemeClr val="dk1"/>
                </a:solidFill>
                <a:latin typeface="Arial"/>
                <a:ea typeface="Arial"/>
                <a:cs typeface="Arial"/>
                <a:sym typeface="Arial"/>
              </a:rPr>
              <a:t>Pendampingan Sosial sebagai </a:t>
            </a:r>
            <a:endParaRPr/>
          </a:p>
          <a:p>
            <a:pPr marL="0" marR="0" lvl="0" indent="0" algn="l" rtl="0">
              <a:spcBef>
                <a:spcPts val="0"/>
              </a:spcBef>
              <a:spcAft>
                <a:spcPts val="0"/>
              </a:spcAft>
              <a:buNone/>
            </a:pPr>
            <a:r>
              <a:rPr lang="en-US" sz="1400" i="1">
                <a:solidFill>
                  <a:schemeClr val="dk1"/>
                </a:solidFill>
                <a:latin typeface="Arial"/>
                <a:ea typeface="Arial"/>
                <a:cs typeface="Arial"/>
                <a:sym typeface="Arial"/>
              </a:rPr>
              <a:t>      </a:t>
            </a:r>
            <a:r>
              <a:rPr lang="en-US" sz="1400" i="1">
                <a:solidFill>
                  <a:schemeClr val="dk1"/>
                </a:solidFill>
                <a:highlight>
                  <a:srgbClr val="FFFF00"/>
                </a:highlight>
                <a:latin typeface="Arial"/>
                <a:ea typeface="Arial"/>
                <a:cs typeface="Arial"/>
                <a:sym typeface="Arial"/>
              </a:rPr>
              <a:t>Social Capital  </a:t>
            </a:r>
            <a:r>
              <a:rPr lang="en-US" sz="1400" i="1">
                <a:solidFill>
                  <a:schemeClr val="dk1"/>
                </a:solidFill>
                <a:latin typeface="Arial"/>
                <a:ea typeface="Arial"/>
                <a:cs typeface="Arial"/>
                <a:sym typeface="Arial"/>
              </a:rPr>
              <a:t>(</a:t>
            </a:r>
            <a:r>
              <a:rPr lang="en-US" sz="1400">
                <a:solidFill>
                  <a:schemeClr val="dk1"/>
                </a:solidFill>
                <a:latin typeface="Arial"/>
                <a:ea typeface="Arial"/>
                <a:cs typeface="Arial"/>
                <a:sym typeface="Arial"/>
              </a:rPr>
              <a:t>ex : terlibat dalam   komunitas)</a:t>
            </a:r>
            <a:endParaRPr/>
          </a:p>
          <a:p>
            <a:pPr marL="285750" marR="0" lvl="0" indent="-285750" algn="l" rtl="0">
              <a:spcBef>
                <a:spcPts val="0"/>
              </a:spcBef>
              <a:spcAft>
                <a:spcPts val="0"/>
              </a:spcAft>
              <a:buClr>
                <a:schemeClr val="dk1"/>
              </a:buClr>
              <a:buSzPts val="1400"/>
              <a:buFont typeface="Noto Sans Symbols"/>
              <a:buChar char="❑"/>
            </a:pPr>
            <a:r>
              <a:rPr lang="en-US" sz="1400">
                <a:solidFill>
                  <a:schemeClr val="dk1"/>
                </a:solidFill>
                <a:latin typeface="Arial"/>
                <a:ea typeface="Arial"/>
                <a:cs typeface="Arial"/>
                <a:sym typeface="Arial"/>
              </a:rPr>
              <a:t>Bina Usaha Prokus sebagai </a:t>
            </a:r>
            <a:endParaRPr/>
          </a:p>
          <a:p>
            <a:pPr marL="268288" marR="0" lvl="0" indent="-268288" algn="l" rtl="0">
              <a:spcBef>
                <a:spcPts val="0"/>
              </a:spcBef>
              <a:spcAft>
                <a:spcPts val="0"/>
              </a:spcAft>
              <a:buNone/>
            </a:pPr>
            <a:r>
              <a:rPr lang="en-US" sz="1400" i="1">
                <a:solidFill>
                  <a:schemeClr val="dk1"/>
                </a:solidFill>
                <a:latin typeface="Arial"/>
                <a:ea typeface="Arial"/>
                <a:cs typeface="Arial"/>
                <a:sym typeface="Arial"/>
              </a:rPr>
              <a:t>     </a:t>
            </a:r>
            <a:r>
              <a:rPr lang="en-US" sz="1400" i="1">
                <a:solidFill>
                  <a:schemeClr val="dk1"/>
                </a:solidFill>
                <a:highlight>
                  <a:srgbClr val="FFFF00"/>
                </a:highlight>
                <a:latin typeface="Arial"/>
                <a:ea typeface="Arial"/>
                <a:cs typeface="Arial"/>
                <a:sym typeface="Arial"/>
              </a:rPr>
              <a:t>Economic development Supporting  </a:t>
            </a:r>
            <a:r>
              <a:rPr lang="en-US" sz="1400">
                <a:solidFill>
                  <a:schemeClr val="dk1"/>
                </a:solidFill>
                <a:latin typeface="Arial"/>
                <a:ea typeface="Arial"/>
                <a:cs typeface="Arial"/>
                <a:sym typeface="Arial"/>
              </a:rPr>
              <a:t>(ex:BOP dan atau peralatan operasional)</a:t>
            </a:r>
            <a:endParaRPr/>
          </a:p>
        </p:txBody>
      </p:sp>
      <p:pic>
        <p:nvPicPr>
          <p:cNvPr id="525" name="Google Shape;525;p34" descr="Ruang Lingkup Manajemen Operasional | Magister Akuntansi"/>
          <p:cNvPicPr preferRelativeResize="0"/>
          <p:nvPr/>
        </p:nvPicPr>
        <p:blipFill rotWithShape="1">
          <a:blip r:embed="rId6">
            <a:alphaModFix/>
          </a:blip>
          <a:srcRect/>
          <a:stretch/>
        </p:blipFill>
        <p:spPr>
          <a:xfrm>
            <a:off x="6633335" y="2474670"/>
            <a:ext cx="1271587" cy="1214437"/>
          </a:xfrm>
          <a:prstGeom prst="rect">
            <a:avLst/>
          </a:prstGeom>
          <a:noFill/>
          <a:ln>
            <a:noFill/>
          </a:ln>
        </p:spPr>
      </p:pic>
      <p:sp>
        <p:nvSpPr>
          <p:cNvPr id="526" name="Google Shape;526;p34"/>
          <p:cNvSpPr txBox="1"/>
          <p:nvPr/>
        </p:nvSpPr>
        <p:spPr>
          <a:xfrm>
            <a:off x="7912476" y="2394558"/>
            <a:ext cx="3703982" cy="14157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Ruang Lingkup :</a:t>
            </a:r>
            <a:endParaRPr/>
          </a:p>
          <a:p>
            <a:pPr marL="285750" marR="0" lvl="0" indent="-285750" algn="l" rtl="0">
              <a:spcBef>
                <a:spcPts val="0"/>
              </a:spcBef>
              <a:spcAft>
                <a:spcPts val="0"/>
              </a:spcAft>
              <a:buClr>
                <a:schemeClr val="dk1"/>
              </a:buClr>
              <a:buSzPts val="1400"/>
              <a:buFont typeface="Noto Sans Symbols"/>
              <a:buChar char="❑"/>
            </a:pPr>
            <a:r>
              <a:rPr lang="en-US" sz="1400">
                <a:solidFill>
                  <a:schemeClr val="dk1"/>
                </a:solidFill>
                <a:latin typeface="Arial"/>
                <a:ea typeface="Arial"/>
                <a:cs typeface="Arial"/>
                <a:sym typeface="Arial"/>
              </a:rPr>
              <a:t>KPM PKH</a:t>
            </a:r>
            <a:endParaRPr/>
          </a:p>
          <a:p>
            <a:pPr marL="285750" marR="0" lvl="0" indent="-285750" algn="l" rtl="0">
              <a:spcBef>
                <a:spcPts val="0"/>
              </a:spcBef>
              <a:spcAft>
                <a:spcPts val="0"/>
              </a:spcAft>
              <a:buClr>
                <a:schemeClr val="dk1"/>
              </a:buClr>
              <a:buSzPts val="1400"/>
              <a:buFont typeface="Noto Sans Symbols"/>
              <a:buChar char="❑"/>
            </a:pPr>
            <a:r>
              <a:rPr lang="en-US" sz="1400">
                <a:solidFill>
                  <a:schemeClr val="dk1"/>
                </a:solidFill>
                <a:latin typeface="Arial"/>
                <a:ea typeface="Arial"/>
                <a:cs typeface="Arial"/>
                <a:sym typeface="Arial"/>
              </a:rPr>
              <a:t>PPKS 🡪PM Rutilahu, KAT, Disabilitas</a:t>
            </a:r>
            <a:endParaRPr sz="14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400"/>
              <a:buFont typeface="Noto Sans Symbols"/>
              <a:buChar char="❑"/>
            </a:pPr>
            <a:r>
              <a:rPr lang="en-US" sz="1400">
                <a:solidFill>
                  <a:schemeClr val="dk1"/>
                </a:solidFill>
                <a:latin typeface="Arial"/>
                <a:ea typeface="Arial"/>
                <a:cs typeface="Arial"/>
                <a:sym typeface="Arial"/>
              </a:rPr>
              <a:t>PSKS 🡪 Karang Taruna, LKS, PSM dan WPKS</a:t>
            </a:r>
            <a:endParaRPr/>
          </a:p>
          <a:p>
            <a:pPr marL="0" marR="0" lvl="0" indent="0" algn="l" rtl="0">
              <a:spcBef>
                <a:spcPts val="0"/>
              </a:spcBef>
              <a:spcAft>
                <a:spcPts val="0"/>
              </a:spcAft>
              <a:buNone/>
            </a:pPr>
            <a:r>
              <a:rPr lang="en-US" sz="1400" b="1">
                <a:solidFill>
                  <a:schemeClr val="dk1"/>
                </a:solidFill>
                <a:highlight>
                  <a:srgbClr val="F0BA70"/>
                </a:highlight>
                <a:latin typeface="Arial"/>
                <a:ea typeface="Arial"/>
                <a:cs typeface="Arial"/>
                <a:sym typeface="Arial"/>
              </a:rPr>
              <a:t>Yang punya rintisan Usaha</a:t>
            </a:r>
            <a:endParaRPr/>
          </a:p>
        </p:txBody>
      </p:sp>
      <p:sp>
        <p:nvSpPr>
          <p:cNvPr id="527" name="Google Shape;527;p34"/>
          <p:cNvSpPr txBox="1"/>
          <p:nvPr/>
        </p:nvSpPr>
        <p:spPr>
          <a:xfrm>
            <a:off x="2036246" y="5615051"/>
            <a:ext cx="11267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Penerima Prokus</a:t>
            </a:r>
            <a:endParaRPr sz="1100">
              <a:solidFill>
                <a:schemeClr val="dk1"/>
              </a:solidFill>
              <a:latin typeface="Arial"/>
              <a:ea typeface="Arial"/>
              <a:cs typeface="Arial"/>
              <a:sym typeface="Arial"/>
            </a:endParaRPr>
          </a:p>
        </p:txBody>
      </p:sp>
      <p:sp>
        <p:nvSpPr>
          <p:cNvPr id="528" name="Google Shape;528;p34"/>
          <p:cNvSpPr/>
          <p:nvPr/>
        </p:nvSpPr>
        <p:spPr>
          <a:xfrm>
            <a:off x="3097789" y="5309004"/>
            <a:ext cx="1049884" cy="1196868"/>
          </a:xfrm>
          <a:prstGeom prst="rect">
            <a:avLst/>
          </a:prstGeom>
          <a:noFill/>
          <a:ln>
            <a:noFill/>
          </a:ln>
        </p:spPr>
      </p:sp>
      <p:sp>
        <p:nvSpPr>
          <p:cNvPr id="529" name="Google Shape;529;p34"/>
          <p:cNvSpPr txBox="1"/>
          <p:nvPr/>
        </p:nvSpPr>
        <p:spPr>
          <a:xfrm rot="-1141173">
            <a:off x="4018707" y="4580066"/>
            <a:ext cx="3073670" cy="307777"/>
          </a:xfrm>
          <a:prstGeom prst="rect">
            <a:avLst/>
          </a:prstGeom>
          <a:noFill/>
          <a:ln>
            <a:noFill/>
          </a:ln>
        </p:spPr>
        <p:txBody>
          <a:bodyPr spcFirstLastPara="1" wrap="square" lIns="108000"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Program Kewirausahaan Sosial</a:t>
            </a:r>
            <a:endParaRPr sz="1100">
              <a:solidFill>
                <a:schemeClr val="dk1"/>
              </a:solidFill>
              <a:latin typeface="Arial"/>
              <a:ea typeface="Arial"/>
              <a:cs typeface="Arial"/>
              <a:sym typeface="Arial"/>
            </a:endParaRPr>
          </a:p>
        </p:txBody>
      </p:sp>
      <p:sp>
        <p:nvSpPr>
          <p:cNvPr id="530" name="Google Shape;530;p34"/>
          <p:cNvSpPr txBox="1"/>
          <p:nvPr/>
        </p:nvSpPr>
        <p:spPr>
          <a:xfrm>
            <a:off x="1052096" y="1099358"/>
            <a:ext cx="87382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a:ea typeface="Arial"/>
                <a:cs typeface="Arial"/>
                <a:sym typeface="Arial"/>
              </a:rPr>
              <a:t>3A</a:t>
            </a:r>
            <a:endParaRPr sz="3200">
              <a:solidFill>
                <a:schemeClr val="dk1"/>
              </a:solidFill>
              <a:latin typeface="Arial"/>
              <a:ea typeface="Arial"/>
              <a:cs typeface="Arial"/>
              <a:sym typeface="Arial"/>
            </a:endParaRPr>
          </a:p>
        </p:txBody>
      </p:sp>
      <p:sp>
        <p:nvSpPr>
          <p:cNvPr id="531" name="Google Shape;531;p34"/>
          <p:cNvSpPr txBox="1"/>
          <p:nvPr/>
        </p:nvSpPr>
        <p:spPr>
          <a:xfrm>
            <a:off x="2218056" y="1053191"/>
            <a:ext cx="1318591"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Ability</a:t>
            </a:r>
            <a:endParaRPr/>
          </a:p>
          <a:p>
            <a:pPr marL="0" marR="0" lvl="0" indent="0" algn="l" rtl="0">
              <a:spcBef>
                <a:spcPts val="0"/>
              </a:spcBef>
              <a:spcAft>
                <a:spcPts val="0"/>
              </a:spcAft>
              <a:buNone/>
            </a:pPr>
            <a:r>
              <a:rPr lang="en-US" sz="1600">
                <a:solidFill>
                  <a:schemeClr val="dk1"/>
                </a:solidFill>
                <a:latin typeface="Arial"/>
                <a:ea typeface="Arial"/>
                <a:cs typeface="Arial"/>
                <a:sym typeface="Arial"/>
              </a:rPr>
              <a:t>Accessibility</a:t>
            </a:r>
            <a:endParaRPr/>
          </a:p>
          <a:p>
            <a:pPr marL="0" marR="0" lvl="0" indent="0" algn="l" rtl="0">
              <a:spcBef>
                <a:spcPts val="0"/>
              </a:spcBef>
              <a:spcAft>
                <a:spcPts val="0"/>
              </a:spcAft>
              <a:buNone/>
            </a:pPr>
            <a:r>
              <a:rPr lang="en-US" sz="1600">
                <a:solidFill>
                  <a:schemeClr val="dk1"/>
                </a:solidFill>
                <a:latin typeface="Arial"/>
                <a:ea typeface="Arial"/>
                <a:cs typeface="Arial"/>
                <a:sym typeface="Arial"/>
              </a:rPr>
              <a:t>Asset</a:t>
            </a:r>
            <a:endParaRPr sz="1600">
              <a:solidFill>
                <a:schemeClr val="dk1"/>
              </a:solidFill>
              <a:latin typeface="Arial"/>
              <a:ea typeface="Arial"/>
              <a:cs typeface="Arial"/>
              <a:sym typeface="Arial"/>
            </a:endParaRPr>
          </a:p>
        </p:txBody>
      </p:sp>
      <p:sp>
        <p:nvSpPr>
          <p:cNvPr id="532" name="Google Shape;532;p34"/>
          <p:cNvSpPr/>
          <p:nvPr/>
        </p:nvSpPr>
        <p:spPr>
          <a:xfrm>
            <a:off x="1877138" y="1318160"/>
            <a:ext cx="284827" cy="440612"/>
          </a:xfrm>
          <a:prstGeom prst="chevron">
            <a:avLst>
              <a:gd name="adj"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dk1"/>
              </a:solidFill>
              <a:latin typeface="Arial"/>
              <a:ea typeface="Arial"/>
              <a:cs typeface="Arial"/>
              <a:sym typeface="Arial"/>
            </a:endParaRPr>
          </a:p>
        </p:txBody>
      </p:sp>
      <p:pic>
        <p:nvPicPr>
          <p:cNvPr id="533" name="Google Shape;533;p34" descr="Bangkitkan Ekonomi, Pemerintah Berikan Penambahan Modal Kerja UMKM – KATE.ID"/>
          <p:cNvPicPr preferRelativeResize="0"/>
          <p:nvPr/>
        </p:nvPicPr>
        <p:blipFill rotWithShape="1">
          <a:blip r:embed="rId7">
            <a:alphaModFix/>
          </a:blip>
          <a:srcRect/>
          <a:stretch/>
        </p:blipFill>
        <p:spPr>
          <a:xfrm>
            <a:off x="7540487" y="4247186"/>
            <a:ext cx="3016205" cy="1367864"/>
          </a:xfrm>
          <a:prstGeom prst="rect">
            <a:avLst/>
          </a:prstGeom>
          <a:noFill/>
          <a:ln>
            <a:noFill/>
          </a:ln>
        </p:spPr>
      </p:pic>
      <p:sp>
        <p:nvSpPr>
          <p:cNvPr id="534" name="Google Shape;534;p34"/>
          <p:cNvSpPr txBox="1"/>
          <p:nvPr/>
        </p:nvSpPr>
        <p:spPr>
          <a:xfrm>
            <a:off x="7341571" y="5640891"/>
            <a:ext cx="4635081" cy="100027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200"/>
              <a:buFont typeface="Noto Sans Symbols"/>
              <a:buChar char="✔"/>
            </a:pPr>
            <a:r>
              <a:rPr lang="en-US" sz="1200" b="1">
                <a:solidFill>
                  <a:schemeClr val="dk1"/>
                </a:solidFill>
                <a:latin typeface="Arial"/>
                <a:ea typeface="Arial"/>
                <a:cs typeface="Arial"/>
                <a:sym typeface="Arial"/>
              </a:rPr>
              <a:t>Graduasi</a:t>
            </a:r>
            <a:r>
              <a:rPr lang="en-US" sz="1200">
                <a:solidFill>
                  <a:schemeClr val="dk1"/>
                </a:solidFill>
                <a:latin typeface="Arial"/>
                <a:ea typeface="Arial"/>
                <a:cs typeface="Arial"/>
                <a:sym typeface="Arial"/>
              </a:rPr>
              <a:t> dari Program Perlindungan Sosial </a:t>
            </a:r>
            <a:endParaRPr/>
          </a:p>
          <a:p>
            <a:pPr marL="285750" marR="0" lvl="0" indent="-285750" algn="l" rtl="0">
              <a:spcBef>
                <a:spcPts val="0"/>
              </a:spcBef>
              <a:spcAft>
                <a:spcPts val="0"/>
              </a:spcAft>
              <a:buClr>
                <a:schemeClr val="dk1"/>
              </a:buClr>
              <a:buSzPts val="1200"/>
              <a:buFont typeface="Noto Sans Symbols"/>
              <a:buChar char="✔"/>
            </a:pPr>
            <a:r>
              <a:rPr lang="en-US" sz="1200" b="1">
                <a:solidFill>
                  <a:schemeClr val="dk1"/>
                </a:solidFill>
                <a:latin typeface="Arial"/>
                <a:ea typeface="Arial"/>
                <a:cs typeface="Arial"/>
                <a:sym typeface="Arial"/>
              </a:rPr>
              <a:t>Bankable, </a:t>
            </a:r>
            <a:r>
              <a:rPr lang="en-US" sz="1200">
                <a:solidFill>
                  <a:schemeClr val="dk1"/>
                </a:solidFill>
                <a:latin typeface="Arial"/>
                <a:ea typeface="Arial"/>
                <a:cs typeface="Arial"/>
                <a:sym typeface="Arial"/>
              </a:rPr>
              <a:t>tehubung dengan K/L atau Lembaga keuangan </a:t>
            </a:r>
            <a:endParaRPr/>
          </a:p>
          <a:p>
            <a:pPr marL="285750" marR="0" lvl="0" indent="-285750" algn="l" rtl="0">
              <a:spcBef>
                <a:spcPts val="0"/>
              </a:spcBef>
              <a:spcAft>
                <a:spcPts val="0"/>
              </a:spcAft>
              <a:buClr>
                <a:schemeClr val="dk1"/>
              </a:buClr>
              <a:buSzPts val="1200"/>
              <a:buFont typeface="Noto Sans Symbols"/>
              <a:buChar char="✔"/>
            </a:pPr>
            <a:r>
              <a:rPr lang="en-US" sz="1200">
                <a:solidFill>
                  <a:schemeClr val="dk1"/>
                </a:solidFill>
                <a:latin typeface="Arial"/>
                <a:ea typeface="Arial"/>
                <a:cs typeface="Arial"/>
                <a:sym typeface="Arial"/>
              </a:rPr>
              <a:t>Terhubung dengan </a:t>
            </a:r>
            <a:r>
              <a:rPr lang="en-US" sz="1200" b="1">
                <a:solidFill>
                  <a:schemeClr val="dk1"/>
                </a:solidFill>
                <a:latin typeface="Arial"/>
                <a:ea typeface="Arial"/>
                <a:cs typeface="Arial"/>
                <a:sym typeface="Arial"/>
              </a:rPr>
              <a:t>offtaker</a:t>
            </a:r>
            <a:r>
              <a:rPr lang="en-US" sz="1200">
                <a:solidFill>
                  <a:schemeClr val="dk1"/>
                </a:solidFill>
                <a:latin typeface="Arial"/>
                <a:ea typeface="Arial"/>
                <a:cs typeface="Arial"/>
                <a:sym typeface="Arial"/>
              </a:rPr>
              <a:t> dan atau </a:t>
            </a:r>
            <a:r>
              <a:rPr lang="en-US" sz="1200" b="1">
                <a:solidFill>
                  <a:schemeClr val="dk1"/>
                </a:solidFill>
                <a:latin typeface="Arial"/>
                <a:ea typeface="Arial"/>
                <a:cs typeface="Arial"/>
                <a:sym typeface="Arial"/>
              </a:rPr>
              <a:t>marketplace</a:t>
            </a:r>
            <a:endParaRPr/>
          </a:p>
          <a:p>
            <a:pPr marL="285750" marR="0" lvl="0" indent="-285750" algn="l" rtl="0">
              <a:spcBef>
                <a:spcPts val="0"/>
              </a:spcBef>
              <a:spcAft>
                <a:spcPts val="0"/>
              </a:spcAft>
              <a:buClr>
                <a:schemeClr val="dk1"/>
              </a:buClr>
              <a:buSzPts val="1200"/>
              <a:buFont typeface="Noto Sans Symbols"/>
              <a:buChar char="✔"/>
            </a:pPr>
            <a:r>
              <a:rPr lang="en-US" sz="1200" b="1">
                <a:solidFill>
                  <a:schemeClr val="dk1"/>
                </a:solidFill>
                <a:latin typeface="Arial"/>
                <a:ea typeface="Arial"/>
                <a:cs typeface="Arial"/>
                <a:sym typeface="Arial"/>
              </a:rPr>
              <a:t>Memiliki </a:t>
            </a:r>
            <a:r>
              <a:rPr lang="en-US" sz="1200">
                <a:solidFill>
                  <a:schemeClr val="dk1"/>
                </a:solidFill>
                <a:latin typeface="Arial"/>
                <a:ea typeface="Arial"/>
                <a:cs typeface="Arial"/>
                <a:sym typeface="Arial"/>
              </a:rPr>
              <a:t>sustainability livelihood</a:t>
            </a:r>
            <a:endParaRPr/>
          </a:p>
          <a:p>
            <a:pPr marL="285750" marR="0" lvl="0" indent="-219075" algn="l" rtl="0">
              <a:spcBef>
                <a:spcPts val="0"/>
              </a:spcBef>
              <a:spcAft>
                <a:spcPts val="0"/>
              </a:spcAft>
              <a:buClr>
                <a:schemeClr val="dk1"/>
              </a:buClr>
              <a:buSzPts val="1050"/>
              <a:buFont typeface="Noto Sans Symbols"/>
              <a:buNone/>
            </a:pPr>
            <a:endParaRPr sz="1050">
              <a:solidFill>
                <a:schemeClr val="dk1"/>
              </a:solidFill>
              <a:latin typeface="Arial"/>
              <a:ea typeface="Arial"/>
              <a:cs typeface="Arial"/>
              <a:sym typeface="Arial"/>
            </a:endParaRPr>
          </a:p>
        </p:txBody>
      </p:sp>
      <p:pic>
        <p:nvPicPr>
          <p:cNvPr id="535" name="Google Shape;535;p34" descr="LIVE! KONPRES PROGRES PENYALURAN BANSOS SEMBAKO DAN BANTUAN SOSIAL TUNAI  (BST)"/>
          <p:cNvPicPr preferRelativeResize="0"/>
          <p:nvPr/>
        </p:nvPicPr>
        <p:blipFill rotWithShape="1">
          <a:blip r:embed="rId8">
            <a:alphaModFix/>
          </a:blip>
          <a:srcRect/>
          <a:stretch/>
        </p:blipFill>
        <p:spPr>
          <a:xfrm>
            <a:off x="10748986" y="178608"/>
            <a:ext cx="1227666" cy="920750"/>
          </a:xfrm>
          <a:prstGeom prst="rect">
            <a:avLst/>
          </a:prstGeom>
          <a:noFill/>
          <a:ln>
            <a:noFill/>
          </a:ln>
        </p:spPr>
      </p:pic>
      <p:sp>
        <p:nvSpPr>
          <p:cNvPr id="536" name="Google Shape;536;p34"/>
          <p:cNvSpPr txBox="1"/>
          <p:nvPr/>
        </p:nvSpPr>
        <p:spPr>
          <a:xfrm>
            <a:off x="11616458" y="6356350"/>
            <a:ext cx="574111" cy="426393"/>
          </a:xfrm>
          <a:prstGeom prst="rect">
            <a:avLst/>
          </a:prstGeom>
          <a:solidFill>
            <a:srgbClr val="43B8DB"/>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600">
                <a:solidFill>
                  <a:schemeClr val="lt1"/>
                </a:solidFill>
                <a:latin typeface="Calibri"/>
                <a:ea typeface="Calibri"/>
                <a:cs typeface="Calibri"/>
                <a:sym typeface="Calibri"/>
              </a:rPr>
              <a:t>33</a:t>
            </a:fld>
            <a:endParaRPr sz="1600">
              <a:solidFill>
                <a:schemeClr val="lt1"/>
              </a:solidFill>
              <a:latin typeface="Calibri"/>
              <a:ea typeface="Calibri"/>
              <a:cs typeface="Calibri"/>
              <a:sym typeface="Calibri"/>
            </a:endParaRPr>
          </a:p>
        </p:txBody>
      </p:sp>
      <p:cxnSp>
        <p:nvCxnSpPr>
          <p:cNvPr id="537" name="Google Shape;537;p34"/>
          <p:cNvCxnSpPr/>
          <p:nvPr/>
        </p:nvCxnSpPr>
        <p:spPr>
          <a:xfrm flipH="1">
            <a:off x="10056101" y="2205266"/>
            <a:ext cx="638924" cy="410884"/>
          </a:xfrm>
          <a:prstGeom prst="straightConnector1">
            <a:avLst/>
          </a:prstGeom>
          <a:noFill/>
          <a:ln w="76200" cap="flat" cmpd="sng">
            <a:solidFill>
              <a:srgbClr val="FF0000"/>
            </a:solidFill>
            <a:prstDash val="solid"/>
            <a:miter lim="800000"/>
            <a:headEnd type="none" w="sm" len="sm"/>
            <a:tailEnd type="triangle" w="med" len="med"/>
          </a:ln>
        </p:spPr>
      </p:cxnSp>
      <p:sp>
        <p:nvSpPr>
          <p:cNvPr id="538" name="Google Shape;538;p34"/>
          <p:cNvSpPr txBox="1"/>
          <p:nvPr/>
        </p:nvSpPr>
        <p:spPr>
          <a:xfrm>
            <a:off x="10847247" y="1847676"/>
            <a:ext cx="965525" cy="369332"/>
          </a:xfrm>
          <a:prstGeom prst="rect">
            <a:avLst/>
          </a:prstGeom>
          <a:solidFill>
            <a:srgbClr val="FF0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Sinergi</a:t>
            </a:r>
            <a:endParaRPr sz="1800">
              <a:solidFill>
                <a:schemeClr val="lt1"/>
              </a:solidFill>
              <a:latin typeface="Arial"/>
              <a:ea typeface="Arial"/>
              <a:cs typeface="Arial"/>
              <a:sym typeface="Arial"/>
            </a:endParaRPr>
          </a:p>
        </p:txBody>
      </p:sp>
      <p:sp>
        <p:nvSpPr>
          <p:cNvPr id="539" name="Google Shape;539;p34"/>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35"/>
          <p:cNvSpPr/>
          <p:nvPr/>
        </p:nvSpPr>
        <p:spPr>
          <a:xfrm>
            <a:off x="0" y="259013"/>
            <a:ext cx="12192000" cy="40011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45" name="Google Shape;545;p35"/>
          <p:cNvPicPr preferRelativeResize="0"/>
          <p:nvPr/>
        </p:nvPicPr>
        <p:blipFill rotWithShape="1">
          <a:blip r:embed="rId3">
            <a:alphaModFix/>
          </a:blip>
          <a:srcRect/>
          <a:stretch/>
        </p:blipFill>
        <p:spPr>
          <a:xfrm>
            <a:off x="999725" y="863600"/>
            <a:ext cx="10192550" cy="5733310"/>
          </a:xfrm>
          <a:prstGeom prst="rect">
            <a:avLst/>
          </a:prstGeom>
          <a:noFill/>
          <a:ln>
            <a:noFill/>
          </a:ln>
        </p:spPr>
      </p:pic>
      <p:sp>
        <p:nvSpPr>
          <p:cNvPr id="546" name="Google Shape;546;p35"/>
          <p:cNvSpPr txBox="1"/>
          <p:nvPr/>
        </p:nvSpPr>
        <p:spPr>
          <a:xfrm>
            <a:off x="1130300" y="220913"/>
            <a:ext cx="9931399"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lt1"/>
                </a:solidFill>
                <a:latin typeface="Arial"/>
                <a:ea typeface="Arial"/>
                <a:cs typeface="Arial"/>
                <a:sym typeface="Arial"/>
              </a:rPr>
              <a:t>Dua Model Sinergi “ProKUS”  </a:t>
            </a:r>
            <a:endParaRPr sz="2800" b="1" i="0">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Google Shape;551;p3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552" name="Google Shape;552;p36"/>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37" descr="Marker"/>
          <p:cNvPicPr preferRelativeResize="0"/>
          <p:nvPr/>
        </p:nvPicPr>
        <p:blipFill rotWithShape="1">
          <a:blip r:embed="rId3">
            <a:alphaModFix/>
          </a:blip>
          <a:srcRect/>
          <a:stretch/>
        </p:blipFill>
        <p:spPr>
          <a:xfrm>
            <a:off x="5698317" y="2714837"/>
            <a:ext cx="356456" cy="356456"/>
          </a:xfrm>
          <a:prstGeom prst="rect">
            <a:avLst/>
          </a:prstGeom>
          <a:noFill/>
          <a:ln>
            <a:noFill/>
          </a:ln>
        </p:spPr>
      </p:pic>
      <p:pic>
        <p:nvPicPr>
          <p:cNvPr id="558" name="Google Shape;558;p37"/>
          <p:cNvPicPr preferRelativeResize="0"/>
          <p:nvPr/>
        </p:nvPicPr>
        <p:blipFill rotWithShape="1">
          <a:blip r:embed="rId4">
            <a:alphaModFix/>
          </a:blip>
          <a:srcRect r="-286" b="9503"/>
          <a:stretch/>
        </p:blipFill>
        <p:spPr>
          <a:xfrm>
            <a:off x="340533" y="896113"/>
            <a:ext cx="11693814" cy="5276087"/>
          </a:xfrm>
          <a:prstGeom prst="rect">
            <a:avLst/>
          </a:prstGeom>
          <a:noFill/>
          <a:ln>
            <a:noFill/>
          </a:ln>
        </p:spPr>
      </p:pic>
      <p:pic>
        <p:nvPicPr>
          <p:cNvPr id="559" name="Google Shape;559;p37" descr="Marker"/>
          <p:cNvPicPr preferRelativeResize="0"/>
          <p:nvPr/>
        </p:nvPicPr>
        <p:blipFill rotWithShape="1">
          <a:blip r:embed="rId3">
            <a:alphaModFix/>
          </a:blip>
          <a:srcRect/>
          <a:stretch/>
        </p:blipFill>
        <p:spPr>
          <a:xfrm>
            <a:off x="5414853" y="3630521"/>
            <a:ext cx="356456" cy="356456"/>
          </a:xfrm>
          <a:prstGeom prst="rect">
            <a:avLst/>
          </a:prstGeom>
          <a:noFill/>
          <a:ln>
            <a:noFill/>
          </a:ln>
        </p:spPr>
      </p:pic>
      <p:sp>
        <p:nvSpPr>
          <p:cNvPr id="560" name="Google Shape;560;p37"/>
          <p:cNvSpPr txBox="1"/>
          <p:nvPr/>
        </p:nvSpPr>
        <p:spPr>
          <a:xfrm>
            <a:off x="6629400" y="1443661"/>
            <a:ext cx="2459736" cy="892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highlight>
                  <a:srgbClr val="FFFF00"/>
                </a:highlight>
                <a:latin typeface="Calibri"/>
                <a:ea typeface="Calibri"/>
                <a:cs typeface="Calibri"/>
                <a:sym typeface="Calibri"/>
              </a:rPr>
              <a:t>Kab.Tabalong, KALSEL</a:t>
            </a:r>
            <a:endParaRPr/>
          </a:p>
          <a:p>
            <a:pPr marL="0" marR="0" lvl="0" indent="0" algn="l" rtl="0">
              <a:spcBef>
                <a:spcPts val="0"/>
              </a:spcBef>
              <a:spcAft>
                <a:spcPts val="0"/>
              </a:spcAft>
              <a:buNone/>
            </a:pPr>
            <a:r>
              <a:rPr lang="en-US" sz="1400" b="1">
                <a:solidFill>
                  <a:schemeClr val="dk1"/>
                </a:solidFill>
                <a:latin typeface="Calibri"/>
                <a:ea typeface="Calibri"/>
                <a:cs typeface="Calibri"/>
                <a:sym typeface="Calibri"/>
              </a:rPr>
              <a:t>150 KPM</a:t>
            </a:r>
            <a:endParaRPr/>
          </a:p>
          <a:p>
            <a:pPr marL="0" marR="0" lvl="0" indent="0" algn="l" rtl="0">
              <a:spcBef>
                <a:spcPts val="0"/>
              </a:spcBef>
              <a:spcAft>
                <a:spcPts val="0"/>
              </a:spcAft>
              <a:buNone/>
            </a:pPr>
            <a:r>
              <a:rPr lang="en-US" sz="1200" i="1">
                <a:solidFill>
                  <a:schemeClr val="dk1"/>
                </a:solidFill>
                <a:latin typeface="Calibri"/>
                <a:ea typeface="Calibri"/>
                <a:cs typeface="Calibri"/>
                <a:sym typeface="Calibri"/>
              </a:rPr>
              <a:t>Inkubator Bisnis Teknologi Universitas Lambung Mangkurat</a:t>
            </a:r>
            <a:endParaRPr/>
          </a:p>
        </p:txBody>
      </p:sp>
      <p:cxnSp>
        <p:nvCxnSpPr>
          <p:cNvPr id="561" name="Google Shape;561;p37"/>
          <p:cNvCxnSpPr>
            <a:stCxn id="557" idx="0"/>
            <a:endCxn id="560" idx="1"/>
          </p:cNvCxnSpPr>
          <p:nvPr/>
        </p:nvCxnSpPr>
        <p:spPr>
          <a:xfrm rot="-5400000">
            <a:off x="5840545" y="1925837"/>
            <a:ext cx="825000" cy="753000"/>
          </a:xfrm>
          <a:prstGeom prst="bentConnector2">
            <a:avLst/>
          </a:prstGeom>
          <a:noFill/>
          <a:ln w="28575" cap="flat" cmpd="sng">
            <a:solidFill>
              <a:schemeClr val="accent4"/>
            </a:solidFill>
            <a:prstDash val="solid"/>
            <a:miter lim="800000"/>
            <a:headEnd type="none" w="sm" len="sm"/>
            <a:tailEnd type="triangle" w="med" len="med"/>
          </a:ln>
        </p:spPr>
      </p:cxnSp>
      <p:sp>
        <p:nvSpPr>
          <p:cNvPr id="562" name="Google Shape;562;p37"/>
          <p:cNvSpPr txBox="1"/>
          <p:nvPr/>
        </p:nvSpPr>
        <p:spPr>
          <a:xfrm>
            <a:off x="6629400" y="3134046"/>
            <a:ext cx="245973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highlight>
                  <a:srgbClr val="FFFF00"/>
                </a:highlight>
                <a:latin typeface="Calibri"/>
                <a:ea typeface="Calibri"/>
                <a:cs typeface="Calibri"/>
                <a:sym typeface="Calibri"/>
              </a:rPr>
              <a:t>Kab.Paser, KALTIM</a:t>
            </a:r>
            <a:endParaRPr/>
          </a:p>
          <a:p>
            <a:pPr marL="0" marR="0" lvl="0" indent="0" algn="l" rtl="0">
              <a:spcBef>
                <a:spcPts val="0"/>
              </a:spcBef>
              <a:spcAft>
                <a:spcPts val="0"/>
              </a:spcAft>
              <a:buNone/>
            </a:pPr>
            <a:r>
              <a:rPr lang="en-US" sz="1400" b="1">
                <a:solidFill>
                  <a:schemeClr val="dk1"/>
                </a:solidFill>
                <a:latin typeface="Calibri"/>
                <a:ea typeface="Calibri"/>
                <a:cs typeface="Calibri"/>
                <a:sym typeface="Calibri"/>
              </a:rPr>
              <a:t>100 KPM</a:t>
            </a:r>
            <a:endParaRPr/>
          </a:p>
          <a:p>
            <a:pPr marL="0" marR="0" lvl="0" indent="0" algn="l" rtl="0">
              <a:spcBef>
                <a:spcPts val="0"/>
              </a:spcBef>
              <a:spcAft>
                <a:spcPts val="0"/>
              </a:spcAft>
              <a:buNone/>
            </a:pPr>
            <a:r>
              <a:rPr lang="en-US" sz="1200" i="1">
                <a:solidFill>
                  <a:schemeClr val="dk1"/>
                </a:solidFill>
                <a:latin typeface="Calibri"/>
                <a:ea typeface="Calibri"/>
                <a:cs typeface="Calibri"/>
                <a:sym typeface="Calibri"/>
              </a:rPr>
              <a:t>Inkubator Bisnis Permata Bunda</a:t>
            </a:r>
            <a:endParaRPr/>
          </a:p>
        </p:txBody>
      </p:sp>
      <p:cxnSp>
        <p:nvCxnSpPr>
          <p:cNvPr id="563" name="Google Shape;563;p37"/>
          <p:cNvCxnSpPr>
            <a:stCxn id="559" idx="3"/>
            <a:endCxn id="562" idx="1"/>
          </p:cNvCxnSpPr>
          <p:nvPr/>
        </p:nvCxnSpPr>
        <p:spPr>
          <a:xfrm rot="10800000" flipH="1">
            <a:off x="5771309" y="3488049"/>
            <a:ext cx="858000" cy="320700"/>
          </a:xfrm>
          <a:prstGeom prst="bentConnector3">
            <a:avLst>
              <a:gd name="adj1" fmla="val 50005"/>
            </a:avLst>
          </a:prstGeom>
          <a:noFill/>
          <a:ln w="28575" cap="flat" cmpd="sng">
            <a:solidFill>
              <a:schemeClr val="accent4"/>
            </a:solidFill>
            <a:prstDash val="solid"/>
            <a:miter lim="800000"/>
            <a:headEnd type="none" w="sm" len="sm"/>
            <a:tailEnd type="triangle" w="med" len="med"/>
          </a:ln>
        </p:spPr>
      </p:cxnSp>
      <p:sp>
        <p:nvSpPr>
          <p:cNvPr id="564" name="Google Shape;564;p37"/>
          <p:cNvSpPr txBox="1"/>
          <p:nvPr/>
        </p:nvSpPr>
        <p:spPr>
          <a:xfrm>
            <a:off x="459066" y="1490070"/>
            <a:ext cx="245973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highlight>
                  <a:srgbClr val="FFFF00"/>
                </a:highlight>
                <a:latin typeface="Calibri"/>
                <a:ea typeface="Calibri"/>
                <a:cs typeface="Calibri"/>
                <a:sym typeface="Calibri"/>
              </a:rPr>
              <a:t>SUMBAR</a:t>
            </a:r>
            <a:endParaRPr/>
          </a:p>
          <a:p>
            <a:pPr marL="0" marR="0" lvl="0" indent="0" algn="l" rtl="0">
              <a:spcBef>
                <a:spcPts val="0"/>
              </a:spcBef>
              <a:spcAft>
                <a:spcPts val="0"/>
              </a:spcAft>
              <a:buNone/>
            </a:pPr>
            <a:r>
              <a:rPr lang="en-US" sz="1400" b="1">
                <a:solidFill>
                  <a:schemeClr val="dk1"/>
                </a:solidFill>
                <a:latin typeface="Calibri"/>
                <a:ea typeface="Calibri"/>
                <a:cs typeface="Calibri"/>
                <a:sym typeface="Calibri"/>
              </a:rPr>
              <a:t>350 KPM</a:t>
            </a:r>
            <a:endParaRPr/>
          </a:p>
          <a:p>
            <a:pPr marL="0" marR="0" lvl="0" indent="0" algn="l" rtl="0">
              <a:spcBef>
                <a:spcPts val="0"/>
              </a:spcBef>
              <a:spcAft>
                <a:spcPts val="0"/>
              </a:spcAft>
              <a:buNone/>
            </a:pPr>
            <a:r>
              <a:rPr lang="en-US" sz="1200" i="1">
                <a:solidFill>
                  <a:schemeClr val="dk1"/>
                </a:solidFill>
                <a:latin typeface="Calibri"/>
                <a:ea typeface="Calibri"/>
                <a:cs typeface="Calibri"/>
                <a:sym typeface="Calibri"/>
              </a:rPr>
              <a:t>Inbistek STP Universitas Andalas</a:t>
            </a:r>
            <a:endParaRPr/>
          </a:p>
        </p:txBody>
      </p:sp>
      <p:pic>
        <p:nvPicPr>
          <p:cNvPr id="565" name="Google Shape;565;p37" descr="Marker"/>
          <p:cNvPicPr preferRelativeResize="0"/>
          <p:nvPr/>
        </p:nvPicPr>
        <p:blipFill rotWithShape="1">
          <a:blip r:embed="rId3">
            <a:alphaModFix/>
          </a:blip>
          <a:srcRect/>
          <a:stretch/>
        </p:blipFill>
        <p:spPr>
          <a:xfrm>
            <a:off x="1748189" y="3190081"/>
            <a:ext cx="356456" cy="356456"/>
          </a:xfrm>
          <a:prstGeom prst="rect">
            <a:avLst/>
          </a:prstGeom>
          <a:noFill/>
          <a:ln>
            <a:noFill/>
          </a:ln>
        </p:spPr>
      </p:pic>
      <p:cxnSp>
        <p:nvCxnSpPr>
          <p:cNvPr id="566" name="Google Shape;566;p37"/>
          <p:cNvCxnSpPr>
            <a:stCxn id="565" idx="1"/>
          </p:cNvCxnSpPr>
          <p:nvPr/>
        </p:nvCxnSpPr>
        <p:spPr>
          <a:xfrm rot="10800000">
            <a:off x="1392089" y="2678909"/>
            <a:ext cx="356100" cy="689400"/>
          </a:xfrm>
          <a:prstGeom prst="bentConnector2">
            <a:avLst/>
          </a:prstGeom>
          <a:noFill/>
          <a:ln w="28575" cap="flat" cmpd="sng">
            <a:solidFill>
              <a:schemeClr val="accent4"/>
            </a:solidFill>
            <a:prstDash val="solid"/>
            <a:miter lim="800000"/>
            <a:headEnd type="none" w="sm" len="sm"/>
            <a:tailEnd type="triangle" w="med" len="med"/>
          </a:ln>
        </p:spPr>
      </p:cxnSp>
      <p:graphicFrame>
        <p:nvGraphicFramePr>
          <p:cNvPr id="567" name="Google Shape;567;p37"/>
          <p:cNvGraphicFramePr/>
          <p:nvPr/>
        </p:nvGraphicFramePr>
        <p:xfrm>
          <a:off x="556602" y="2158927"/>
          <a:ext cx="1671075" cy="672425"/>
        </p:xfrm>
        <a:graphic>
          <a:graphicData uri="http://schemas.openxmlformats.org/drawingml/2006/table">
            <a:tbl>
              <a:tblPr bandRow="1">
                <a:noFill/>
                <a:tableStyleId>{8E793CB8-A5E1-4005-834D-42636B08B41B}</a:tableStyleId>
              </a:tblPr>
              <a:tblGrid>
                <a:gridCol w="957075">
                  <a:extLst>
                    <a:ext uri="{9D8B030D-6E8A-4147-A177-3AD203B41FA5}">
                      <a16:colId xmlns:a16="http://schemas.microsoft.com/office/drawing/2014/main" val="20000"/>
                    </a:ext>
                  </a:extLst>
                </a:gridCol>
                <a:gridCol w="714000">
                  <a:extLst>
                    <a:ext uri="{9D8B030D-6E8A-4147-A177-3AD203B41FA5}">
                      <a16:colId xmlns:a16="http://schemas.microsoft.com/office/drawing/2014/main" val="20001"/>
                    </a:ext>
                  </a:extLst>
                </a:gridCol>
              </a:tblGrid>
              <a:tr h="180000">
                <a:tc>
                  <a:txBody>
                    <a:bodyPr/>
                    <a:lstStyle/>
                    <a:p>
                      <a:pPr marL="0" marR="0" lvl="0" indent="0" algn="l" rtl="0">
                        <a:spcBef>
                          <a:spcPts val="0"/>
                        </a:spcBef>
                        <a:spcAft>
                          <a:spcPts val="0"/>
                        </a:spcAft>
                        <a:buNone/>
                      </a:pPr>
                      <a:r>
                        <a:rPr lang="en-US" sz="1000" b="0" u="none" strike="noStrike" cap="none">
                          <a:solidFill>
                            <a:srgbClr val="000000"/>
                          </a:solidFill>
                        </a:rPr>
                        <a:t>Kota Padang </a:t>
                      </a:r>
                      <a:endParaRPr sz="1000" b="0" i="0" u="none" strike="noStrike" cap="none">
                        <a:solidFill>
                          <a:srgbClr val="000000"/>
                        </a:solidFill>
                        <a:latin typeface="Arial"/>
                        <a:ea typeface="Arial"/>
                        <a:cs typeface="Arial"/>
                        <a:sym typeface="Arial"/>
                      </a:endParaRPr>
                    </a:p>
                  </a:txBody>
                  <a:tcPr marL="7625" marR="7625" marT="7625" marB="0" anchor="ctr"/>
                </a:tc>
                <a:tc>
                  <a:txBody>
                    <a:bodyPr/>
                    <a:lstStyle/>
                    <a:p>
                      <a:pPr marL="0" marR="0" lvl="0" indent="0" algn="ctr" rtl="0">
                        <a:spcBef>
                          <a:spcPts val="0"/>
                        </a:spcBef>
                        <a:spcAft>
                          <a:spcPts val="0"/>
                        </a:spcAft>
                        <a:buNone/>
                      </a:pPr>
                      <a:r>
                        <a:rPr lang="en-US" sz="1000" b="0" u="none" strike="noStrike" cap="none">
                          <a:solidFill>
                            <a:srgbClr val="000000"/>
                          </a:solidFill>
                        </a:rPr>
                        <a:t>150 KPM</a:t>
                      </a:r>
                      <a:endParaRPr sz="1000" b="0" i="0" u="none" strike="noStrike" cap="none">
                        <a:solidFill>
                          <a:srgbClr val="000000"/>
                        </a:solidFill>
                        <a:latin typeface="Arial"/>
                        <a:ea typeface="Arial"/>
                        <a:cs typeface="Arial"/>
                        <a:sym typeface="Arial"/>
                      </a:endParaRPr>
                    </a:p>
                  </a:txBody>
                  <a:tcPr marL="7625" marR="7625" marT="7625" marB="0" anchor="ctr"/>
                </a:tc>
                <a:extLst>
                  <a:ext uri="{0D108BD9-81ED-4DB2-BD59-A6C34878D82A}">
                    <a16:rowId xmlns:a16="http://schemas.microsoft.com/office/drawing/2014/main" val="10000"/>
                  </a:ext>
                </a:extLst>
              </a:tr>
              <a:tr h="180000">
                <a:tc>
                  <a:txBody>
                    <a:bodyPr/>
                    <a:lstStyle/>
                    <a:p>
                      <a:pPr marL="0" marR="0" lvl="0" indent="0" algn="l" rtl="0">
                        <a:spcBef>
                          <a:spcPts val="0"/>
                        </a:spcBef>
                        <a:spcAft>
                          <a:spcPts val="0"/>
                        </a:spcAft>
                        <a:buNone/>
                      </a:pPr>
                      <a:r>
                        <a:rPr lang="en-US" sz="1000" b="0" u="none" strike="noStrike" cap="none">
                          <a:solidFill>
                            <a:srgbClr val="000000"/>
                          </a:solidFill>
                        </a:rPr>
                        <a:t>Kota Pariaman </a:t>
                      </a:r>
                      <a:endParaRPr sz="1000" b="0" i="0" u="none" strike="noStrike" cap="none">
                        <a:solidFill>
                          <a:srgbClr val="000000"/>
                        </a:solidFill>
                        <a:latin typeface="Arial"/>
                        <a:ea typeface="Arial"/>
                        <a:cs typeface="Arial"/>
                        <a:sym typeface="Arial"/>
                      </a:endParaRPr>
                    </a:p>
                  </a:txBody>
                  <a:tcPr marL="7625" marR="7625" marT="7625" marB="0" anchor="ctr"/>
                </a:tc>
                <a:tc>
                  <a:txBody>
                    <a:bodyPr/>
                    <a:lstStyle/>
                    <a:p>
                      <a:pPr marL="0" marR="0" lvl="0" indent="0" algn="ctr" rtl="0">
                        <a:spcBef>
                          <a:spcPts val="0"/>
                        </a:spcBef>
                        <a:spcAft>
                          <a:spcPts val="0"/>
                        </a:spcAft>
                        <a:buNone/>
                      </a:pPr>
                      <a:r>
                        <a:rPr lang="en-US" sz="1000" b="0" u="none" strike="noStrike" cap="none">
                          <a:solidFill>
                            <a:srgbClr val="000000"/>
                          </a:solidFill>
                        </a:rPr>
                        <a:t>100 KPM</a:t>
                      </a:r>
                      <a:endParaRPr sz="1000" b="0" i="0" u="none" strike="noStrike" cap="none">
                        <a:solidFill>
                          <a:srgbClr val="000000"/>
                        </a:solidFill>
                        <a:latin typeface="Arial"/>
                        <a:ea typeface="Arial"/>
                        <a:cs typeface="Arial"/>
                        <a:sym typeface="Arial"/>
                      </a:endParaRPr>
                    </a:p>
                  </a:txBody>
                  <a:tcPr marL="7625" marR="7625" marT="7625" marB="0" anchor="ctr"/>
                </a:tc>
                <a:extLst>
                  <a:ext uri="{0D108BD9-81ED-4DB2-BD59-A6C34878D82A}">
                    <a16:rowId xmlns:a16="http://schemas.microsoft.com/office/drawing/2014/main" val="10001"/>
                  </a:ext>
                </a:extLst>
              </a:tr>
              <a:tr h="122600">
                <a:tc>
                  <a:txBody>
                    <a:bodyPr/>
                    <a:lstStyle/>
                    <a:p>
                      <a:pPr marL="0" marR="0" lvl="0" indent="0" algn="l" rtl="0">
                        <a:spcBef>
                          <a:spcPts val="0"/>
                        </a:spcBef>
                        <a:spcAft>
                          <a:spcPts val="0"/>
                        </a:spcAft>
                        <a:buNone/>
                      </a:pPr>
                      <a:r>
                        <a:rPr lang="en-US" sz="1000" b="0" u="none" strike="noStrike" cap="none">
                          <a:solidFill>
                            <a:srgbClr val="000000"/>
                          </a:solidFill>
                        </a:rPr>
                        <a:t>Kab. Tanah Datar</a:t>
                      </a:r>
                      <a:endParaRPr sz="1000" b="0" i="0" u="none" strike="noStrike" cap="none">
                        <a:solidFill>
                          <a:srgbClr val="000000"/>
                        </a:solidFill>
                        <a:latin typeface="Arial"/>
                        <a:ea typeface="Arial"/>
                        <a:cs typeface="Arial"/>
                        <a:sym typeface="Arial"/>
                      </a:endParaRPr>
                    </a:p>
                  </a:txBody>
                  <a:tcPr marL="7625" marR="7625" marT="7625" marB="0" anchor="ctr"/>
                </a:tc>
                <a:tc>
                  <a:txBody>
                    <a:bodyPr/>
                    <a:lstStyle/>
                    <a:p>
                      <a:pPr marL="0" marR="0" lvl="0" indent="0" algn="ctr" rtl="0">
                        <a:spcBef>
                          <a:spcPts val="0"/>
                        </a:spcBef>
                        <a:spcAft>
                          <a:spcPts val="0"/>
                        </a:spcAft>
                        <a:buNone/>
                      </a:pPr>
                      <a:r>
                        <a:rPr lang="en-US" sz="1000" b="0" u="none" strike="noStrike" cap="none">
                          <a:solidFill>
                            <a:srgbClr val="000000"/>
                          </a:solidFill>
                        </a:rPr>
                        <a:t>100 KPM</a:t>
                      </a:r>
                      <a:endParaRPr sz="1000" b="0" i="0" u="none" strike="noStrike" cap="none">
                        <a:solidFill>
                          <a:srgbClr val="000000"/>
                        </a:solidFill>
                        <a:latin typeface="Arial"/>
                        <a:ea typeface="Arial"/>
                        <a:cs typeface="Arial"/>
                        <a:sym typeface="Arial"/>
                      </a:endParaRPr>
                    </a:p>
                  </a:txBody>
                  <a:tcPr marL="7625" marR="7625" marT="7625" marB="0" anchor="ctr"/>
                </a:tc>
                <a:extLst>
                  <a:ext uri="{0D108BD9-81ED-4DB2-BD59-A6C34878D82A}">
                    <a16:rowId xmlns:a16="http://schemas.microsoft.com/office/drawing/2014/main" val="10002"/>
                  </a:ext>
                </a:extLst>
              </a:tr>
            </a:tbl>
          </a:graphicData>
        </a:graphic>
      </p:graphicFrame>
      <p:sp>
        <p:nvSpPr>
          <p:cNvPr id="568" name="Google Shape;568;p37"/>
          <p:cNvSpPr txBox="1"/>
          <p:nvPr/>
        </p:nvSpPr>
        <p:spPr>
          <a:xfrm>
            <a:off x="2761951" y="1490070"/>
            <a:ext cx="1909440" cy="892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highlight>
                  <a:srgbClr val="FFFF00"/>
                </a:highlight>
                <a:latin typeface="Calibri"/>
                <a:ea typeface="Calibri"/>
                <a:cs typeface="Calibri"/>
                <a:sym typeface="Calibri"/>
              </a:rPr>
              <a:t>Kota JAMBI</a:t>
            </a:r>
            <a:endParaRPr/>
          </a:p>
          <a:p>
            <a:pPr marL="0" marR="0" lvl="0" indent="0" algn="l" rtl="0">
              <a:spcBef>
                <a:spcPts val="0"/>
              </a:spcBef>
              <a:spcAft>
                <a:spcPts val="0"/>
              </a:spcAft>
              <a:buNone/>
            </a:pPr>
            <a:r>
              <a:rPr lang="en-US" sz="1400" b="1">
                <a:solidFill>
                  <a:schemeClr val="dk1"/>
                </a:solidFill>
                <a:latin typeface="Calibri"/>
                <a:ea typeface="Calibri"/>
                <a:cs typeface="Calibri"/>
                <a:sym typeface="Calibri"/>
              </a:rPr>
              <a:t>350 KPM</a:t>
            </a:r>
            <a:endParaRPr/>
          </a:p>
          <a:p>
            <a:pPr marL="0" marR="0" lvl="0" indent="0" algn="l" rtl="0">
              <a:spcBef>
                <a:spcPts val="0"/>
              </a:spcBef>
              <a:spcAft>
                <a:spcPts val="0"/>
              </a:spcAft>
              <a:buNone/>
            </a:pPr>
            <a:r>
              <a:rPr lang="en-US" sz="1200" i="1">
                <a:solidFill>
                  <a:schemeClr val="dk1"/>
                </a:solidFill>
                <a:latin typeface="Calibri"/>
                <a:ea typeface="Calibri"/>
                <a:cs typeface="Calibri"/>
                <a:sym typeface="Calibri"/>
              </a:rPr>
              <a:t>Inkubator Bisnis Universitas Muhammadiyah Jambi</a:t>
            </a:r>
            <a:endParaRPr/>
          </a:p>
        </p:txBody>
      </p:sp>
      <p:pic>
        <p:nvPicPr>
          <p:cNvPr id="569" name="Google Shape;569;p37" descr="Marker"/>
          <p:cNvPicPr preferRelativeResize="0"/>
          <p:nvPr/>
        </p:nvPicPr>
        <p:blipFill rotWithShape="1">
          <a:blip r:embed="rId3">
            <a:alphaModFix/>
          </a:blip>
          <a:srcRect/>
          <a:stretch/>
        </p:blipFill>
        <p:spPr>
          <a:xfrm>
            <a:off x="2405495" y="3307302"/>
            <a:ext cx="356456" cy="356456"/>
          </a:xfrm>
          <a:prstGeom prst="rect">
            <a:avLst/>
          </a:prstGeom>
          <a:noFill/>
          <a:ln>
            <a:noFill/>
          </a:ln>
        </p:spPr>
      </p:pic>
      <p:cxnSp>
        <p:nvCxnSpPr>
          <p:cNvPr id="570" name="Google Shape;570;p37"/>
          <p:cNvCxnSpPr>
            <a:stCxn id="569" idx="0"/>
            <a:endCxn id="568" idx="1"/>
          </p:cNvCxnSpPr>
          <p:nvPr/>
        </p:nvCxnSpPr>
        <p:spPr>
          <a:xfrm rot="-5400000">
            <a:off x="1987323" y="2532702"/>
            <a:ext cx="1371000" cy="178200"/>
          </a:xfrm>
          <a:prstGeom prst="bentConnector2">
            <a:avLst/>
          </a:prstGeom>
          <a:noFill/>
          <a:ln w="28575" cap="flat" cmpd="sng">
            <a:solidFill>
              <a:schemeClr val="accent4"/>
            </a:solidFill>
            <a:prstDash val="solid"/>
            <a:miter lim="800000"/>
            <a:headEnd type="none" w="sm" len="sm"/>
            <a:tailEnd type="triangle" w="med" len="med"/>
          </a:ln>
        </p:spPr>
      </p:cxnSp>
      <p:sp>
        <p:nvSpPr>
          <p:cNvPr id="571" name="Google Shape;571;p37"/>
          <p:cNvSpPr txBox="1"/>
          <p:nvPr/>
        </p:nvSpPr>
        <p:spPr>
          <a:xfrm>
            <a:off x="3220794" y="2512065"/>
            <a:ext cx="2475917" cy="10079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highlight>
                  <a:srgbClr val="FFFF00"/>
                </a:highlight>
                <a:latin typeface="Calibri"/>
                <a:ea typeface="Calibri"/>
                <a:cs typeface="Calibri"/>
                <a:sym typeface="Calibri"/>
              </a:rPr>
              <a:t>SUMSEL</a:t>
            </a:r>
            <a:endParaRPr/>
          </a:p>
          <a:p>
            <a:pPr marL="0" marR="0" lvl="0" indent="0" algn="l" rtl="0">
              <a:spcBef>
                <a:spcPts val="0"/>
              </a:spcBef>
              <a:spcAft>
                <a:spcPts val="0"/>
              </a:spcAft>
              <a:buNone/>
            </a:pPr>
            <a:r>
              <a:rPr lang="en-US" sz="1400" b="1">
                <a:solidFill>
                  <a:schemeClr val="dk1"/>
                </a:solidFill>
                <a:latin typeface="Calibri"/>
                <a:ea typeface="Calibri"/>
                <a:cs typeface="Calibri"/>
                <a:sym typeface="Calibri"/>
              </a:rPr>
              <a:t>300 KPM</a:t>
            </a:r>
            <a:endParaRPr/>
          </a:p>
          <a:p>
            <a:pPr marL="119063" marR="0" lvl="0" indent="-119063" algn="l" rtl="0">
              <a:spcBef>
                <a:spcPts val="0"/>
              </a:spcBef>
              <a:spcAft>
                <a:spcPts val="0"/>
              </a:spcAft>
              <a:buClr>
                <a:schemeClr val="dk1"/>
              </a:buClr>
              <a:buSzPts val="1050"/>
              <a:buFont typeface="Arial"/>
              <a:buChar char="•"/>
            </a:pPr>
            <a:r>
              <a:rPr lang="en-US" sz="1050" i="1">
                <a:solidFill>
                  <a:schemeClr val="dk1"/>
                </a:solidFill>
                <a:latin typeface="Calibri"/>
                <a:ea typeface="Calibri"/>
                <a:cs typeface="Calibri"/>
                <a:sym typeface="Calibri"/>
              </a:rPr>
              <a:t>Pusat Inkubator Bisnis dan Kewirausahaan UNSRI</a:t>
            </a:r>
            <a:endParaRPr/>
          </a:p>
          <a:p>
            <a:pPr marL="119063" marR="0" lvl="0" indent="-119063" algn="l" rtl="0">
              <a:spcBef>
                <a:spcPts val="0"/>
              </a:spcBef>
              <a:spcAft>
                <a:spcPts val="0"/>
              </a:spcAft>
              <a:buClr>
                <a:schemeClr val="dk1"/>
              </a:buClr>
              <a:buSzPts val="1050"/>
              <a:buFont typeface="Arial"/>
              <a:buChar char="•"/>
            </a:pPr>
            <a:r>
              <a:rPr lang="en-US" sz="1050" i="1">
                <a:solidFill>
                  <a:schemeClr val="dk1"/>
                </a:solidFill>
                <a:latin typeface="Calibri"/>
                <a:ea typeface="Calibri"/>
                <a:cs typeface="Calibri"/>
                <a:sym typeface="Calibri"/>
              </a:rPr>
              <a:t>Inkubator Bisnis dan Teknologi Sumsel</a:t>
            </a:r>
            <a:endParaRPr/>
          </a:p>
        </p:txBody>
      </p:sp>
      <p:pic>
        <p:nvPicPr>
          <p:cNvPr id="572" name="Google Shape;572;p37" descr="Marker"/>
          <p:cNvPicPr preferRelativeResize="0"/>
          <p:nvPr/>
        </p:nvPicPr>
        <p:blipFill rotWithShape="1">
          <a:blip r:embed="rId3">
            <a:alphaModFix/>
          </a:blip>
          <a:srcRect/>
          <a:stretch/>
        </p:blipFill>
        <p:spPr>
          <a:xfrm>
            <a:off x="2619016" y="3751683"/>
            <a:ext cx="356456" cy="356456"/>
          </a:xfrm>
          <a:prstGeom prst="rect">
            <a:avLst/>
          </a:prstGeom>
          <a:noFill/>
          <a:ln>
            <a:noFill/>
          </a:ln>
        </p:spPr>
      </p:pic>
      <p:graphicFrame>
        <p:nvGraphicFramePr>
          <p:cNvPr id="573" name="Google Shape;573;p37"/>
          <p:cNvGraphicFramePr/>
          <p:nvPr/>
        </p:nvGraphicFramePr>
        <p:xfrm>
          <a:off x="3334074" y="3484577"/>
          <a:ext cx="1671075" cy="476575"/>
        </p:xfrm>
        <a:graphic>
          <a:graphicData uri="http://schemas.openxmlformats.org/drawingml/2006/table">
            <a:tbl>
              <a:tblPr bandRow="1">
                <a:noFill/>
                <a:tableStyleId>{8E793CB8-A5E1-4005-834D-42636B08B41B}</a:tableStyleId>
              </a:tblPr>
              <a:tblGrid>
                <a:gridCol w="1121200">
                  <a:extLst>
                    <a:ext uri="{9D8B030D-6E8A-4147-A177-3AD203B41FA5}">
                      <a16:colId xmlns:a16="http://schemas.microsoft.com/office/drawing/2014/main" val="20000"/>
                    </a:ext>
                  </a:extLst>
                </a:gridCol>
                <a:gridCol w="549875">
                  <a:extLst>
                    <a:ext uri="{9D8B030D-6E8A-4147-A177-3AD203B41FA5}">
                      <a16:colId xmlns:a16="http://schemas.microsoft.com/office/drawing/2014/main" val="20001"/>
                    </a:ext>
                  </a:extLst>
                </a:gridCol>
              </a:tblGrid>
              <a:tr h="109425">
                <a:tc>
                  <a:txBody>
                    <a:bodyPr/>
                    <a:lstStyle/>
                    <a:p>
                      <a:pPr marL="0" marR="0" lvl="0" indent="0" algn="l" rtl="0">
                        <a:spcBef>
                          <a:spcPts val="0"/>
                        </a:spcBef>
                        <a:spcAft>
                          <a:spcPts val="0"/>
                        </a:spcAft>
                        <a:buNone/>
                      </a:pPr>
                      <a:r>
                        <a:rPr lang="en-US" sz="1000" b="0" u="none" strike="noStrike" cap="none">
                          <a:solidFill>
                            <a:srgbClr val="000000"/>
                          </a:solidFill>
                        </a:rPr>
                        <a:t>Kab. Musi Banyuasin</a:t>
                      </a:r>
                      <a:endParaRPr sz="1000" b="0" u="none" strike="noStrike" cap="none">
                        <a:solidFill>
                          <a:srgbClr val="000000"/>
                        </a:solidFill>
                        <a:latin typeface="Calibri"/>
                        <a:ea typeface="Calibri"/>
                        <a:cs typeface="Calibri"/>
                        <a:sym typeface="Calibri"/>
                      </a:endParaRPr>
                    </a:p>
                  </a:txBody>
                  <a:tcPr marL="7625" marR="7625" marT="7625" marB="0" anchor="ctr"/>
                </a:tc>
                <a:tc>
                  <a:txBody>
                    <a:bodyPr/>
                    <a:lstStyle/>
                    <a:p>
                      <a:pPr marL="0" marR="0" lvl="0" indent="0" algn="l" rtl="0">
                        <a:spcBef>
                          <a:spcPts val="0"/>
                        </a:spcBef>
                        <a:spcAft>
                          <a:spcPts val="0"/>
                        </a:spcAft>
                        <a:buNone/>
                      </a:pPr>
                      <a:r>
                        <a:rPr lang="en-US" sz="1000" b="0" u="none" strike="noStrike" cap="none">
                          <a:solidFill>
                            <a:srgbClr val="000000"/>
                          </a:solidFill>
                        </a:rPr>
                        <a:t>200 KPM</a:t>
                      </a:r>
                      <a:endParaRPr sz="1000" b="0" u="none" strike="noStrike" cap="none">
                        <a:solidFill>
                          <a:srgbClr val="000000"/>
                        </a:solidFill>
                        <a:latin typeface="Calibri"/>
                        <a:ea typeface="Calibri"/>
                        <a:cs typeface="Calibri"/>
                        <a:sym typeface="Calibri"/>
                      </a:endParaRPr>
                    </a:p>
                  </a:txBody>
                  <a:tcPr marL="7625" marR="7625" marT="7625" marB="0" anchor="ctr"/>
                </a:tc>
                <a:extLst>
                  <a:ext uri="{0D108BD9-81ED-4DB2-BD59-A6C34878D82A}">
                    <a16:rowId xmlns:a16="http://schemas.microsoft.com/office/drawing/2014/main" val="10000"/>
                  </a:ext>
                </a:extLst>
              </a:tr>
              <a:tr h="164150">
                <a:tc>
                  <a:txBody>
                    <a:bodyPr/>
                    <a:lstStyle/>
                    <a:p>
                      <a:pPr marL="0" marR="0" lvl="0" indent="0" algn="l" rtl="0">
                        <a:spcBef>
                          <a:spcPts val="0"/>
                        </a:spcBef>
                        <a:spcAft>
                          <a:spcPts val="0"/>
                        </a:spcAft>
                        <a:buNone/>
                      </a:pPr>
                      <a:r>
                        <a:rPr lang="en-US" sz="1000" b="0" u="none" strike="noStrike" cap="none">
                          <a:solidFill>
                            <a:srgbClr val="000000"/>
                          </a:solidFill>
                        </a:rPr>
                        <a:t>Kab. Banyuasin </a:t>
                      </a:r>
                      <a:endParaRPr sz="1000" b="0" u="none" strike="noStrike" cap="none">
                        <a:solidFill>
                          <a:srgbClr val="000000"/>
                        </a:solidFill>
                        <a:latin typeface="Calibri"/>
                        <a:ea typeface="Calibri"/>
                        <a:cs typeface="Calibri"/>
                        <a:sym typeface="Calibri"/>
                      </a:endParaRPr>
                    </a:p>
                  </a:txBody>
                  <a:tcPr marL="7625" marR="7625" marT="7625" marB="0" anchor="ctr"/>
                </a:tc>
                <a:tc>
                  <a:txBody>
                    <a:bodyPr/>
                    <a:lstStyle/>
                    <a:p>
                      <a:pPr marL="0" marR="0" lvl="0" indent="0" algn="l" rtl="0">
                        <a:spcBef>
                          <a:spcPts val="0"/>
                        </a:spcBef>
                        <a:spcAft>
                          <a:spcPts val="0"/>
                        </a:spcAft>
                        <a:buNone/>
                      </a:pPr>
                      <a:r>
                        <a:rPr lang="en-US" sz="1000" b="0" u="none" strike="noStrike" cap="none">
                          <a:solidFill>
                            <a:srgbClr val="000000"/>
                          </a:solidFill>
                        </a:rPr>
                        <a:t>100 KPM</a:t>
                      </a:r>
                      <a:endParaRPr sz="1000" b="0" u="none" strike="noStrike" cap="none">
                        <a:solidFill>
                          <a:srgbClr val="000000"/>
                        </a:solidFill>
                        <a:latin typeface="Calibri"/>
                        <a:ea typeface="Calibri"/>
                        <a:cs typeface="Calibri"/>
                        <a:sym typeface="Calibri"/>
                      </a:endParaRPr>
                    </a:p>
                  </a:txBody>
                  <a:tcPr marL="7625" marR="7625" marT="7625" marB="0" anchor="ctr"/>
                </a:tc>
                <a:extLst>
                  <a:ext uri="{0D108BD9-81ED-4DB2-BD59-A6C34878D82A}">
                    <a16:rowId xmlns:a16="http://schemas.microsoft.com/office/drawing/2014/main" val="10001"/>
                  </a:ext>
                </a:extLst>
              </a:tr>
            </a:tbl>
          </a:graphicData>
        </a:graphic>
      </p:graphicFrame>
      <p:cxnSp>
        <p:nvCxnSpPr>
          <p:cNvPr id="574" name="Google Shape;574;p37"/>
          <p:cNvCxnSpPr>
            <a:stCxn id="572" idx="3"/>
            <a:endCxn id="571" idx="1"/>
          </p:cNvCxnSpPr>
          <p:nvPr/>
        </p:nvCxnSpPr>
        <p:spPr>
          <a:xfrm rot="10800000" flipH="1">
            <a:off x="2975472" y="3016111"/>
            <a:ext cx="245400" cy="913800"/>
          </a:xfrm>
          <a:prstGeom prst="bentConnector3">
            <a:avLst>
              <a:gd name="adj1" fmla="val 49984"/>
            </a:avLst>
          </a:prstGeom>
          <a:noFill/>
          <a:ln w="28575" cap="flat" cmpd="sng">
            <a:solidFill>
              <a:schemeClr val="accent4"/>
            </a:solidFill>
            <a:prstDash val="solid"/>
            <a:miter lim="800000"/>
            <a:headEnd type="none" w="sm" len="sm"/>
            <a:tailEnd type="triangle" w="med" len="med"/>
          </a:ln>
        </p:spPr>
      </p:cxnSp>
      <p:sp>
        <p:nvSpPr>
          <p:cNvPr id="575" name="Google Shape;575;p37"/>
          <p:cNvSpPr txBox="1"/>
          <p:nvPr/>
        </p:nvSpPr>
        <p:spPr>
          <a:xfrm>
            <a:off x="484355" y="3792410"/>
            <a:ext cx="2134661" cy="10079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highlight>
                  <a:srgbClr val="FFFF00"/>
                </a:highlight>
                <a:latin typeface="Calibri"/>
                <a:ea typeface="Calibri"/>
                <a:cs typeface="Calibri"/>
                <a:sym typeface="Calibri"/>
              </a:rPr>
              <a:t>LAMPUNG</a:t>
            </a:r>
            <a:endParaRPr/>
          </a:p>
          <a:p>
            <a:pPr marL="0" marR="0" lvl="0" indent="0" algn="l" rtl="0">
              <a:spcBef>
                <a:spcPts val="0"/>
              </a:spcBef>
              <a:spcAft>
                <a:spcPts val="0"/>
              </a:spcAft>
              <a:buNone/>
            </a:pPr>
            <a:r>
              <a:rPr lang="en-US" sz="1400" b="1">
                <a:solidFill>
                  <a:schemeClr val="dk1"/>
                </a:solidFill>
                <a:latin typeface="Calibri"/>
                <a:ea typeface="Calibri"/>
                <a:cs typeface="Calibri"/>
                <a:sym typeface="Calibri"/>
              </a:rPr>
              <a:t>300 KPM</a:t>
            </a:r>
            <a:endParaRPr/>
          </a:p>
          <a:p>
            <a:pPr marL="119063" marR="0" lvl="0" indent="-119063" algn="l" rtl="0">
              <a:spcBef>
                <a:spcPts val="0"/>
              </a:spcBef>
              <a:spcAft>
                <a:spcPts val="0"/>
              </a:spcAft>
              <a:buClr>
                <a:schemeClr val="dk1"/>
              </a:buClr>
              <a:buSzPts val="1050"/>
              <a:buFont typeface="Arial"/>
              <a:buChar char="•"/>
            </a:pPr>
            <a:r>
              <a:rPr lang="en-US" sz="1050" i="1">
                <a:solidFill>
                  <a:schemeClr val="dk1"/>
                </a:solidFill>
                <a:latin typeface="Calibri"/>
                <a:ea typeface="Calibri"/>
                <a:cs typeface="Calibri"/>
                <a:sym typeface="Calibri"/>
              </a:rPr>
              <a:t>Inkubitek IIB Darmajaya</a:t>
            </a:r>
            <a:endParaRPr/>
          </a:p>
          <a:p>
            <a:pPr marL="119063" marR="0" lvl="0" indent="-119063" algn="l" rtl="0">
              <a:spcBef>
                <a:spcPts val="0"/>
              </a:spcBef>
              <a:spcAft>
                <a:spcPts val="0"/>
              </a:spcAft>
              <a:buClr>
                <a:schemeClr val="dk1"/>
              </a:buClr>
              <a:buSzPts val="1050"/>
              <a:buFont typeface="Arial"/>
              <a:buChar char="•"/>
            </a:pPr>
            <a:r>
              <a:rPr lang="en-US" sz="1050" i="1">
                <a:solidFill>
                  <a:schemeClr val="dk1"/>
                </a:solidFill>
                <a:latin typeface="Calibri"/>
                <a:ea typeface="Calibri"/>
                <a:cs typeface="Calibri"/>
                <a:sym typeface="Calibri"/>
              </a:rPr>
              <a:t>Sentra Inovasi dan Inkubator Bisnis LPPM Universitas Lampung</a:t>
            </a:r>
            <a:endParaRPr/>
          </a:p>
        </p:txBody>
      </p:sp>
      <p:graphicFrame>
        <p:nvGraphicFramePr>
          <p:cNvPr id="576" name="Google Shape;576;p37"/>
          <p:cNvGraphicFramePr/>
          <p:nvPr/>
        </p:nvGraphicFramePr>
        <p:xfrm>
          <a:off x="556601" y="4800677"/>
          <a:ext cx="1671075" cy="293695"/>
        </p:xfrm>
        <a:graphic>
          <a:graphicData uri="http://schemas.openxmlformats.org/drawingml/2006/table">
            <a:tbl>
              <a:tblPr bandRow="1">
                <a:noFill/>
                <a:tableStyleId>{8E793CB8-A5E1-4005-834D-42636B08B41B}</a:tableStyleId>
              </a:tblPr>
              <a:tblGrid>
                <a:gridCol w="1121200">
                  <a:extLst>
                    <a:ext uri="{9D8B030D-6E8A-4147-A177-3AD203B41FA5}">
                      <a16:colId xmlns:a16="http://schemas.microsoft.com/office/drawing/2014/main" val="20000"/>
                    </a:ext>
                  </a:extLst>
                </a:gridCol>
                <a:gridCol w="549875">
                  <a:extLst>
                    <a:ext uri="{9D8B030D-6E8A-4147-A177-3AD203B41FA5}">
                      <a16:colId xmlns:a16="http://schemas.microsoft.com/office/drawing/2014/main" val="20001"/>
                    </a:ext>
                  </a:extLst>
                </a:gridCol>
              </a:tblGrid>
              <a:tr h="109425">
                <a:tc>
                  <a:txBody>
                    <a:bodyPr/>
                    <a:lstStyle/>
                    <a:p>
                      <a:pPr marL="0" marR="0" lvl="0" indent="0" algn="l" rtl="0">
                        <a:spcBef>
                          <a:spcPts val="0"/>
                        </a:spcBef>
                        <a:spcAft>
                          <a:spcPts val="0"/>
                        </a:spcAft>
                        <a:buNone/>
                      </a:pPr>
                      <a:r>
                        <a:rPr lang="en-US" sz="800" b="0" i="0" u="none" strike="noStrike" cap="none">
                          <a:solidFill>
                            <a:schemeClr val="dk1"/>
                          </a:solidFill>
                          <a:latin typeface="Arial"/>
                          <a:ea typeface="Arial"/>
                          <a:cs typeface="Arial"/>
                          <a:sym typeface="Arial"/>
                        </a:rPr>
                        <a:t>Kab. Lampung Selatan </a:t>
                      </a:r>
                      <a:endParaRPr/>
                    </a:p>
                  </a:txBody>
                  <a:tcPr marL="7625" marR="7625" marT="7625" marB="0" anchor="ctr"/>
                </a:tc>
                <a:tc>
                  <a:txBody>
                    <a:bodyPr/>
                    <a:lstStyle/>
                    <a:p>
                      <a:pPr marL="0" marR="0" lvl="0" indent="0" algn="ctr" rtl="0">
                        <a:spcBef>
                          <a:spcPts val="0"/>
                        </a:spcBef>
                        <a:spcAft>
                          <a:spcPts val="0"/>
                        </a:spcAft>
                        <a:buNone/>
                      </a:pPr>
                      <a:r>
                        <a:rPr lang="en-US" sz="800" b="0" i="0" u="none" strike="noStrike" cap="none">
                          <a:solidFill>
                            <a:schemeClr val="dk1"/>
                          </a:solidFill>
                          <a:latin typeface="Arial"/>
                          <a:ea typeface="Arial"/>
                          <a:cs typeface="Arial"/>
                          <a:sym typeface="Arial"/>
                        </a:rPr>
                        <a:t>400 KPM</a:t>
                      </a:r>
                      <a:endParaRPr/>
                    </a:p>
                  </a:txBody>
                  <a:tcPr marL="7625" marR="7625" marT="7625" marB="0" anchor="ctr"/>
                </a:tc>
                <a:extLst>
                  <a:ext uri="{0D108BD9-81ED-4DB2-BD59-A6C34878D82A}">
                    <a16:rowId xmlns:a16="http://schemas.microsoft.com/office/drawing/2014/main" val="10000"/>
                  </a:ext>
                </a:extLst>
              </a:tr>
              <a:tr h="164150">
                <a:tc>
                  <a:txBody>
                    <a:bodyPr/>
                    <a:lstStyle/>
                    <a:p>
                      <a:pPr marL="0" marR="0" lvl="0" indent="0" algn="l" rtl="0">
                        <a:spcBef>
                          <a:spcPts val="0"/>
                        </a:spcBef>
                        <a:spcAft>
                          <a:spcPts val="0"/>
                        </a:spcAft>
                        <a:buNone/>
                      </a:pPr>
                      <a:r>
                        <a:rPr lang="en-US" sz="800" b="0" i="0" u="none" strike="noStrike" cap="none">
                          <a:solidFill>
                            <a:schemeClr val="dk1"/>
                          </a:solidFill>
                          <a:latin typeface="Arial"/>
                          <a:ea typeface="Arial"/>
                          <a:cs typeface="Arial"/>
                          <a:sym typeface="Arial"/>
                        </a:rPr>
                        <a:t>Kab. Lampung Tengah </a:t>
                      </a:r>
                      <a:endParaRPr/>
                    </a:p>
                  </a:txBody>
                  <a:tcPr marL="7625" marR="7625" marT="7625" marB="0" anchor="ctr"/>
                </a:tc>
                <a:tc>
                  <a:txBody>
                    <a:bodyPr/>
                    <a:lstStyle/>
                    <a:p>
                      <a:pPr marL="0" marR="0" lvl="0" indent="0" algn="ctr" rtl="0">
                        <a:spcBef>
                          <a:spcPts val="0"/>
                        </a:spcBef>
                        <a:spcAft>
                          <a:spcPts val="0"/>
                        </a:spcAft>
                        <a:buNone/>
                      </a:pPr>
                      <a:r>
                        <a:rPr lang="en-US" sz="800" b="0" i="0" u="none" strike="noStrike" cap="none">
                          <a:solidFill>
                            <a:schemeClr val="dk1"/>
                          </a:solidFill>
                          <a:latin typeface="Arial"/>
                          <a:ea typeface="Arial"/>
                          <a:cs typeface="Arial"/>
                          <a:sym typeface="Arial"/>
                        </a:rPr>
                        <a:t>500 KPM</a:t>
                      </a:r>
                      <a:endParaRPr/>
                    </a:p>
                  </a:txBody>
                  <a:tcPr marL="7625" marR="7625" marT="7625" marB="0" anchor="ctr"/>
                </a:tc>
                <a:extLst>
                  <a:ext uri="{0D108BD9-81ED-4DB2-BD59-A6C34878D82A}">
                    <a16:rowId xmlns:a16="http://schemas.microsoft.com/office/drawing/2014/main" val="10001"/>
                  </a:ext>
                </a:extLst>
              </a:tr>
            </a:tbl>
          </a:graphicData>
        </a:graphic>
      </p:graphicFrame>
      <p:pic>
        <p:nvPicPr>
          <p:cNvPr id="577" name="Google Shape;577;p37" descr="Marker"/>
          <p:cNvPicPr preferRelativeResize="0"/>
          <p:nvPr/>
        </p:nvPicPr>
        <p:blipFill rotWithShape="1">
          <a:blip r:embed="rId3">
            <a:alphaModFix/>
          </a:blip>
          <a:srcRect/>
          <a:stretch/>
        </p:blipFill>
        <p:spPr>
          <a:xfrm>
            <a:off x="2797244" y="4163880"/>
            <a:ext cx="356456" cy="356456"/>
          </a:xfrm>
          <a:prstGeom prst="rect">
            <a:avLst/>
          </a:prstGeom>
          <a:noFill/>
          <a:ln>
            <a:noFill/>
          </a:ln>
        </p:spPr>
      </p:pic>
      <p:cxnSp>
        <p:nvCxnSpPr>
          <p:cNvPr id="578" name="Google Shape;578;p37"/>
          <p:cNvCxnSpPr>
            <a:stCxn id="577" idx="2"/>
          </p:cNvCxnSpPr>
          <p:nvPr/>
        </p:nvCxnSpPr>
        <p:spPr>
          <a:xfrm rot="5400000">
            <a:off x="2387922" y="4359986"/>
            <a:ext cx="427200" cy="747900"/>
          </a:xfrm>
          <a:prstGeom prst="bentConnector2">
            <a:avLst/>
          </a:prstGeom>
          <a:noFill/>
          <a:ln w="28575" cap="flat" cmpd="sng">
            <a:solidFill>
              <a:schemeClr val="accent4"/>
            </a:solidFill>
            <a:prstDash val="solid"/>
            <a:miter lim="800000"/>
            <a:headEnd type="none" w="sm" len="sm"/>
            <a:tailEnd type="triangle" w="med" len="med"/>
          </a:ln>
        </p:spPr>
      </p:cxnSp>
      <p:sp>
        <p:nvSpPr>
          <p:cNvPr id="579" name="Google Shape;579;p37"/>
          <p:cNvSpPr txBox="1"/>
          <p:nvPr/>
        </p:nvSpPr>
        <p:spPr>
          <a:xfrm>
            <a:off x="474377" y="5299599"/>
            <a:ext cx="2287574" cy="10079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highlight>
                  <a:srgbClr val="FFFF00"/>
                </a:highlight>
                <a:latin typeface="Calibri"/>
                <a:ea typeface="Calibri"/>
                <a:cs typeface="Calibri"/>
                <a:sym typeface="Calibri"/>
              </a:rPr>
              <a:t>DKI JAKARTA</a:t>
            </a:r>
            <a:endParaRPr/>
          </a:p>
          <a:p>
            <a:pPr marL="0" marR="0" lvl="0" indent="0" algn="l" rtl="0">
              <a:spcBef>
                <a:spcPts val="0"/>
              </a:spcBef>
              <a:spcAft>
                <a:spcPts val="0"/>
              </a:spcAft>
              <a:buNone/>
            </a:pPr>
            <a:r>
              <a:rPr lang="en-US" sz="1400" b="1">
                <a:solidFill>
                  <a:schemeClr val="dk1"/>
                </a:solidFill>
                <a:latin typeface="Calibri"/>
                <a:ea typeface="Calibri"/>
                <a:cs typeface="Calibri"/>
                <a:sym typeface="Calibri"/>
              </a:rPr>
              <a:t>309 KPM</a:t>
            </a:r>
            <a:endParaRPr/>
          </a:p>
          <a:p>
            <a:pPr marL="119063" marR="0" lvl="0" indent="-119063" algn="l" rtl="0">
              <a:spcBef>
                <a:spcPts val="0"/>
              </a:spcBef>
              <a:spcAft>
                <a:spcPts val="0"/>
              </a:spcAft>
              <a:buClr>
                <a:schemeClr val="dk1"/>
              </a:buClr>
              <a:buSzPts val="1050"/>
              <a:buFont typeface="Arial"/>
              <a:buChar char="•"/>
            </a:pPr>
            <a:r>
              <a:rPr lang="en-US" sz="1050" i="1">
                <a:solidFill>
                  <a:schemeClr val="dk1"/>
                </a:solidFill>
                <a:latin typeface="Calibri"/>
                <a:ea typeface="Calibri"/>
                <a:cs typeface="Calibri"/>
                <a:sym typeface="Calibri"/>
              </a:rPr>
              <a:t>Inkubator Bisnis Universitas Trilogi</a:t>
            </a:r>
            <a:endParaRPr/>
          </a:p>
          <a:p>
            <a:pPr marL="119063" marR="0" lvl="0" indent="-119063" algn="l" rtl="0">
              <a:spcBef>
                <a:spcPts val="0"/>
              </a:spcBef>
              <a:spcAft>
                <a:spcPts val="0"/>
              </a:spcAft>
              <a:buClr>
                <a:schemeClr val="dk1"/>
              </a:buClr>
              <a:buSzPts val="1050"/>
              <a:buFont typeface="Arial"/>
              <a:buChar char="•"/>
            </a:pPr>
            <a:r>
              <a:rPr lang="en-US" sz="1050" i="1">
                <a:solidFill>
                  <a:schemeClr val="dk1"/>
                </a:solidFill>
                <a:latin typeface="Calibri"/>
                <a:ea typeface="Calibri"/>
                <a:cs typeface="Calibri"/>
                <a:sym typeface="Calibri"/>
              </a:rPr>
              <a:t>DISTP UI</a:t>
            </a:r>
            <a:endParaRPr/>
          </a:p>
          <a:p>
            <a:pPr marL="119063" marR="0" lvl="0" indent="-119063" algn="l" rtl="0">
              <a:spcBef>
                <a:spcPts val="0"/>
              </a:spcBef>
              <a:spcAft>
                <a:spcPts val="0"/>
              </a:spcAft>
              <a:buClr>
                <a:schemeClr val="dk1"/>
              </a:buClr>
              <a:buSzPts val="1050"/>
              <a:buFont typeface="Arial"/>
              <a:buChar char="•"/>
            </a:pPr>
            <a:r>
              <a:rPr lang="en-US" sz="1050" i="1">
                <a:solidFill>
                  <a:schemeClr val="dk1"/>
                </a:solidFill>
                <a:latin typeface="Calibri"/>
                <a:ea typeface="Calibri"/>
                <a:cs typeface="Calibri"/>
                <a:sym typeface="Calibri"/>
              </a:rPr>
              <a:t>Bina Swadaya Konsultan </a:t>
            </a:r>
            <a:endParaRPr/>
          </a:p>
        </p:txBody>
      </p:sp>
      <p:pic>
        <p:nvPicPr>
          <p:cNvPr id="580" name="Google Shape;580;p37" descr="Marker"/>
          <p:cNvPicPr preferRelativeResize="0"/>
          <p:nvPr/>
        </p:nvPicPr>
        <p:blipFill rotWithShape="1">
          <a:blip r:embed="rId3">
            <a:alphaModFix/>
          </a:blip>
          <a:srcRect/>
          <a:stretch/>
        </p:blipFill>
        <p:spPr>
          <a:xfrm>
            <a:off x="3220794" y="4455790"/>
            <a:ext cx="356456" cy="356456"/>
          </a:xfrm>
          <a:prstGeom prst="rect">
            <a:avLst/>
          </a:prstGeom>
          <a:noFill/>
          <a:ln>
            <a:noFill/>
          </a:ln>
        </p:spPr>
      </p:pic>
      <p:cxnSp>
        <p:nvCxnSpPr>
          <p:cNvPr id="581" name="Google Shape;581;p37"/>
          <p:cNvCxnSpPr>
            <a:stCxn id="580" idx="1"/>
            <a:endCxn id="579" idx="3"/>
          </p:cNvCxnSpPr>
          <p:nvPr/>
        </p:nvCxnSpPr>
        <p:spPr>
          <a:xfrm flipH="1">
            <a:off x="2762094" y="4634018"/>
            <a:ext cx="458700" cy="1169700"/>
          </a:xfrm>
          <a:prstGeom prst="bentConnector3">
            <a:avLst>
              <a:gd name="adj1" fmla="val 29032"/>
            </a:avLst>
          </a:prstGeom>
          <a:noFill/>
          <a:ln w="28575" cap="flat" cmpd="sng">
            <a:solidFill>
              <a:schemeClr val="accent4"/>
            </a:solidFill>
            <a:prstDash val="solid"/>
            <a:miter lim="800000"/>
            <a:headEnd type="none" w="sm" len="sm"/>
            <a:tailEnd type="triangle" w="med" len="med"/>
          </a:ln>
        </p:spPr>
      </p:cxnSp>
      <p:sp>
        <p:nvSpPr>
          <p:cNvPr id="582" name="Google Shape;582;p37"/>
          <p:cNvSpPr txBox="1"/>
          <p:nvPr/>
        </p:nvSpPr>
        <p:spPr>
          <a:xfrm>
            <a:off x="3181672" y="5156305"/>
            <a:ext cx="2190863" cy="10079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highlight>
                  <a:srgbClr val="FFFF00"/>
                </a:highlight>
                <a:latin typeface="Calibri"/>
                <a:ea typeface="Calibri"/>
                <a:cs typeface="Calibri"/>
                <a:sym typeface="Calibri"/>
              </a:rPr>
              <a:t>JAWA BARAT</a:t>
            </a:r>
            <a:endParaRPr/>
          </a:p>
          <a:p>
            <a:pPr marL="0" marR="0" lvl="0" indent="0" algn="l" rtl="0">
              <a:spcBef>
                <a:spcPts val="0"/>
              </a:spcBef>
              <a:spcAft>
                <a:spcPts val="0"/>
              </a:spcAft>
              <a:buNone/>
            </a:pPr>
            <a:r>
              <a:rPr lang="en-US" sz="1400" b="1">
                <a:solidFill>
                  <a:schemeClr val="dk1"/>
                </a:solidFill>
                <a:latin typeface="Calibri"/>
                <a:ea typeface="Calibri"/>
                <a:cs typeface="Calibri"/>
                <a:sym typeface="Calibri"/>
              </a:rPr>
              <a:t>1.535 KPM</a:t>
            </a:r>
            <a:endParaRPr/>
          </a:p>
          <a:p>
            <a:pPr marL="0" marR="0" lvl="0" indent="0" algn="l" rtl="0">
              <a:spcBef>
                <a:spcPts val="0"/>
              </a:spcBef>
              <a:spcAft>
                <a:spcPts val="0"/>
              </a:spcAft>
              <a:buNone/>
            </a:pPr>
            <a:r>
              <a:rPr lang="en-US" sz="1050" i="1">
                <a:solidFill>
                  <a:schemeClr val="dk1"/>
                </a:solidFill>
                <a:latin typeface="Calibri"/>
                <a:ea typeface="Calibri"/>
                <a:cs typeface="Calibri"/>
                <a:sym typeface="Calibri"/>
              </a:rPr>
              <a:t>IPB, Oorange UNPAD, Olahkarsa, Universitas Pasundan, STKS Bandung </a:t>
            </a:r>
            <a:endParaRPr/>
          </a:p>
          <a:p>
            <a:pPr marL="119063" marR="0" lvl="0" indent="-52387" algn="l" rtl="0">
              <a:spcBef>
                <a:spcPts val="0"/>
              </a:spcBef>
              <a:spcAft>
                <a:spcPts val="0"/>
              </a:spcAft>
              <a:buClr>
                <a:schemeClr val="dk1"/>
              </a:buClr>
              <a:buSzPts val="1050"/>
              <a:buFont typeface="Arial"/>
              <a:buNone/>
            </a:pPr>
            <a:endParaRPr sz="1050" i="1">
              <a:solidFill>
                <a:schemeClr val="dk1"/>
              </a:solidFill>
              <a:latin typeface="Calibri"/>
              <a:ea typeface="Calibri"/>
              <a:cs typeface="Calibri"/>
              <a:sym typeface="Calibri"/>
            </a:endParaRPr>
          </a:p>
        </p:txBody>
      </p:sp>
      <p:graphicFrame>
        <p:nvGraphicFramePr>
          <p:cNvPr id="583" name="Google Shape;583;p37"/>
          <p:cNvGraphicFramePr/>
          <p:nvPr/>
        </p:nvGraphicFramePr>
        <p:xfrm>
          <a:off x="3276571" y="5961887"/>
          <a:ext cx="1378650" cy="800135"/>
        </p:xfrm>
        <a:graphic>
          <a:graphicData uri="http://schemas.openxmlformats.org/drawingml/2006/table">
            <a:tbl>
              <a:tblPr bandRow="1">
                <a:noFill/>
                <a:tableStyleId>{8E793CB8-A5E1-4005-834D-42636B08B41B}</a:tableStyleId>
              </a:tblPr>
              <a:tblGrid>
                <a:gridCol w="830000">
                  <a:extLst>
                    <a:ext uri="{9D8B030D-6E8A-4147-A177-3AD203B41FA5}">
                      <a16:colId xmlns:a16="http://schemas.microsoft.com/office/drawing/2014/main" val="20000"/>
                    </a:ext>
                  </a:extLst>
                </a:gridCol>
                <a:gridCol w="548650">
                  <a:extLst>
                    <a:ext uri="{9D8B030D-6E8A-4147-A177-3AD203B41FA5}">
                      <a16:colId xmlns:a16="http://schemas.microsoft.com/office/drawing/2014/main" val="20001"/>
                    </a:ext>
                  </a:extLst>
                </a:gridCol>
              </a:tblGrid>
              <a:tr h="87500">
                <a:tc>
                  <a:txBody>
                    <a:bodyPr/>
                    <a:lstStyle/>
                    <a:p>
                      <a:pPr marL="0" marR="0" lvl="0" indent="0" algn="l" rtl="0">
                        <a:spcBef>
                          <a:spcPts val="0"/>
                        </a:spcBef>
                        <a:spcAft>
                          <a:spcPts val="0"/>
                        </a:spcAft>
                        <a:buNone/>
                      </a:pPr>
                      <a:r>
                        <a:rPr lang="en-US" sz="700" b="0" u="none" strike="noStrike" cap="none">
                          <a:solidFill>
                            <a:schemeClr val="dk1"/>
                          </a:solidFill>
                        </a:rPr>
                        <a:t>Kab. Cianjur </a:t>
                      </a:r>
                      <a:endParaRPr sz="700" b="0" i="0" u="none" strike="noStrike" cap="none">
                        <a:solidFill>
                          <a:schemeClr val="dk1"/>
                        </a:solidFill>
                        <a:latin typeface="Arial"/>
                        <a:ea typeface="Arial"/>
                        <a:cs typeface="Arial"/>
                        <a:sym typeface="Arial"/>
                      </a:endParaRPr>
                    </a:p>
                  </a:txBody>
                  <a:tcPr marL="7625" marR="7625" marT="7625" marB="0" anchor="ctr"/>
                </a:tc>
                <a:tc>
                  <a:txBody>
                    <a:bodyPr/>
                    <a:lstStyle/>
                    <a:p>
                      <a:pPr marL="0" marR="0" lvl="0" indent="0" algn="ctr" rtl="0">
                        <a:spcBef>
                          <a:spcPts val="0"/>
                        </a:spcBef>
                        <a:spcAft>
                          <a:spcPts val="0"/>
                        </a:spcAft>
                        <a:buNone/>
                      </a:pPr>
                      <a:r>
                        <a:rPr lang="en-US" sz="700" b="0" u="none" strike="noStrike" cap="none">
                          <a:solidFill>
                            <a:schemeClr val="dk1"/>
                          </a:solidFill>
                        </a:rPr>
                        <a:t>200 KPM</a:t>
                      </a:r>
                      <a:endParaRPr sz="700" b="0" i="0" u="none" strike="noStrike" cap="none">
                        <a:solidFill>
                          <a:schemeClr val="dk1"/>
                        </a:solidFill>
                        <a:latin typeface="Arial"/>
                        <a:ea typeface="Arial"/>
                        <a:cs typeface="Arial"/>
                        <a:sym typeface="Arial"/>
                      </a:endParaRPr>
                    </a:p>
                  </a:txBody>
                  <a:tcPr marL="7625" marR="7625" marT="7625" marB="0" anchor="ctr"/>
                </a:tc>
                <a:extLst>
                  <a:ext uri="{0D108BD9-81ED-4DB2-BD59-A6C34878D82A}">
                    <a16:rowId xmlns:a16="http://schemas.microsoft.com/office/drawing/2014/main" val="10000"/>
                  </a:ext>
                </a:extLst>
              </a:tr>
              <a:tr h="79925">
                <a:tc>
                  <a:txBody>
                    <a:bodyPr/>
                    <a:lstStyle/>
                    <a:p>
                      <a:pPr marL="0" marR="0" lvl="0" indent="0" algn="l" rtl="0">
                        <a:spcBef>
                          <a:spcPts val="0"/>
                        </a:spcBef>
                        <a:spcAft>
                          <a:spcPts val="0"/>
                        </a:spcAft>
                        <a:buNone/>
                      </a:pPr>
                      <a:r>
                        <a:rPr lang="en-US" sz="700" b="0" u="none" strike="noStrike" cap="none">
                          <a:solidFill>
                            <a:schemeClr val="dk1"/>
                          </a:solidFill>
                        </a:rPr>
                        <a:t>Kab. Garut</a:t>
                      </a:r>
                      <a:endParaRPr sz="700" b="0" i="0" u="none" strike="noStrike" cap="none">
                        <a:solidFill>
                          <a:schemeClr val="dk1"/>
                        </a:solidFill>
                        <a:latin typeface="Arial"/>
                        <a:ea typeface="Arial"/>
                        <a:cs typeface="Arial"/>
                        <a:sym typeface="Arial"/>
                      </a:endParaRPr>
                    </a:p>
                  </a:txBody>
                  <a:tcPr marL="7625" marR="7625" marT="7625" marB="0" anchor="ctr"/>
                </a:tc>
                <a:tc>
                  <a:txBody>
                    <a:bodyPr/>
                    <a:lstStyle/>
                    <a:p>
                      <a:pPr marL="0" marR="0" lvl="0" indent="0" algn="ctr" rtl="0">
                        <a:spcBef>
                          <a:spcPts val="0"/>
                        </a:spcBef>
                        <a:spcAft>
                          <a:spcPts val="0"/>
                        </a:spcAft>
                        <a:buNone/>
                      </a:pPr>
                      <a:r>
                        <a:rPr lang="en-US" sz="700" b="0" u="none" strike="noStrike" cap="none">
                          <a:solidFill>
                            <a:schemeClr val="dk1"/>
                          </a:solidFill>
                        </a:rPr>
                        <a:t>350 KPM</a:t>
                      </a:r>
                      <a:endParaRPr sz="700" b="0" i="0" u="none" strike="noStrike" cap="none">
                        <a:solidFill>
                          <a:schemeClr val="dk1"/>
                        </a:solidFill>
                        <a:latin typeface="Arial"/>
                        <a:ea typeface="Arial"/>
                        <a:cs typeface="Arial"/>
                        <a:sym typeface="Arial"/>
                      </a:endParaRPr>
                    </a:p>
                  </a:txBody>
                  <a:tcPr marL="7625" marR="7625" marT="7625" marB="0" anchor="ctr"/>
                </a:tc>
                <a:extLst>
                  <a:ext uri="{0D108BD9-81ED-4DB2-BD59-A6C34878D82A}">
                    <a16:rowId xmlns:a16="http://schemas.microsoft.com/office/drawing/2014/main" val="10001"/>
                  </a:ext>
                </a:extLst>
              </a:tr>
              <a:tr h="47325">
                <a:tc>
                  <a:txBody>
                    <a:bodyPr/>
                    <a:lstStyle/>
                    <a:p>
                      <a:pPr marL="0" marR="0" lvl="0" indent="0" algn="l" rtl="0">
                        <a:spcBef>
                          <a:spcPts val="0"/>
                        </a:spcBef>
                        <a:spcAft>
                          <a:spcPts val="0"/>
                        </a:spcAft>
                        <a:buNone/>
                      </a:pPr>
                      <a:r>
                        <a:rPr lang="en-US" sz="700" b="0" u="none" strike="noStrike" cap="none">
                          <a:solidFill>
                            <a:schemeClr val="dk1"/>
                          </a:solidFill>
                        </a:rPr>
                        <a:t>Kab. Indramayu</a:t>
                      </a:r>
                      <a:endParaRPr sz="700" b="0" i="0" u="none" strike="noStrike" cap="none">
                        <a:solidFill>
                          <a:schemeClr val="dk1"/>
                        </a:solidFill>
                        <a:latin typeface="Arial"/>
                        <a:ea typeface="Arial"/>
                        <a:cs typeface="Arial"/>
                        <a:sym typeface="Arial"/>
                      </a:endParaRPr>
                    </a:p>
                  </a:txBody>
                  <a:tcPr marL="7625" marR="7625" marT="7625" marB="0" anchor="ctr"/>
                </a:tc>
                <a:tc>
                  <a:txBody>
                    <a:bodyPr/>
                    <a:lstStyle/>
                    <a:p>
                      <a:pPr marL="0" marR="0" lvl="0" indent="0" algn="ctr" rtl="0">
                        <a:spcBef>
                          <a:spcPts val="0"/>
                        </a:spcBef>
                        <a:spcAft>
                          <a:spcPts val="0"/>
                        </a:spcAft>
                        <a:buNone/>
                      </a:pPr>
                      <a:r>
                        <a:rPr lang="en-US" sz="700" b="0" u="none" strike="noStrike" cap="none">
                          <a:solidFill>
                            <a:schemeClr val="dk1"/>
                          </a:solidFill>
                        </a:rPr>
                        <a:t>150 KPM</a:t>
                      </a:r>
                      <a:endParaRPr sz="700" b="0" i="0" u="none" strike="noStrike" cap="none">
                        <a:solidFill>
                          <a:schemeClr val="dk1"/>
                        </a:solidFill>
                        <a:latin typeface="Arial"/>
                        <a:ea typeface="Arial"/>
                        <a:cs typeface="Arial"/>
                        <a:sym typeface="Arial"/>
                      </a:endParaRPr>
                    </a:p>
                  </a:txBody>
                  <a:tcPr marL="7625" marR="7625" marT="7625" marB="0" anchor="ctr"/>
                </a:tc>
                <a:extLst>
                  <a:ext uri="{0D108BD9-81ED-4DB2-BD59-A6C34878D82A}">
                    <a16:rowId xmlns:a16="http://schemas.microsoft.com/office/drawing/2014/main" val="10002"/>
                  </a:ext>
                </a:extLst>
              </a:tr>
              <a:tr h="85625">
                <a:tc>
                  <a:txBody>
                    <a:bodyPr/>
                    <a:lstStyle/>
                    <a:p>
                      <a:pPr marL="0" marR="0" lvl="0" indent="0" algn="l" rtl="0">
                        <a:spcBef>
                          <a:spcPts val="0"/>
                        </a:spcBef>
                        <a:spcAft>
                          <a:spcPts val="0"/>
                        </a:spcAft>
                        <a:buNone/>
                      </a:pPr>
                      <a:r>
                        <a:rPr lang="en-US" sz="700" b="0" u="none" strike="noStrike" cap="none">
                          <a:solidFill>
                            <a:schemeClr val="dk1"/>
                          </a:solidFill>
                        </a:rPr>
                        <a:t>Kab. Karawang </a:t>
                      </a:r>
                      <a:endParaRPr sz="700" b="0" i="0" u="none" strike="noStrike" cap="none">
                        <a:solidFill>
                          <a:schemeClr val="dk1"/>
                        </a:solidFill>
                        <a:latin typeface="Arial"/>
                        <a:ea typeface="Arial"/>
                        <a:cs typeface="Arial"/>
                        <a:sym typeface="Arial"/>
                      </a:endParaRPr>
                    </a:p>
                  </a:txBody>
                  <a:tcPr marL="7625" marR="7625" marT="7625" marB="0" anchor="ctr"/>
                </a:tc>
                <a:tc>
                  <a:txBody>
                    <a:bodyPr/>
                    <a:lstStyle/>
                    <a:p>
                      <a:pPr marL="0" marR="0" lvl="0" indent="0" algn="ctr" rtl="0">
                        <a:spcBef>
                          <a:spcPts val="0"/>
                        </a:spcBef>
                        <a:spcAft>
                          <a:spcPts val="0"/>
                        </a:spcAft>
                        <a:buNone/>
                      </a:pPr>
                      <a:r>
                        <a:rPr lang="en-US" sz="700" b="0" u="none" strike="noStrike" cap="none">
                          <a:solidFill>
                            <a:schemeClr val="dk1"/>
                          </a:solidFill>
                        </a:rPr>
                        <a:t>100 KPM</a:t>
                      </a:r>
                      <a:endParaRPr sz="700" b="0" i="0" u="none" strike="noStrike" cap="none">
                        <a:solidFill>
                          <a:schemeClr val="dk1"/>
                        </a:solidFill>
                        <a:latin typeface="Arial"/>
                        <a:ea typeface="Arial"/>
                        <a:cs typeface="Arial"/>
                        <a:sym typeface="Arial"/>
                      </a:endParaRPr>
                    </a:p>
                  </a:txBody>
                  <a:tcPr marL="7625" marR="7625" marT="7625" marB="0" anchor="ctr"/>
                </a:tc>
                <a:extLst>
                  <a:ext uri="{0D108BD9-81ED-4DB2-BD59-A6C34878D82A}">
                    <a16:rowId xmlns:a16="http://schemas.microsoft.com/office/drawing/2014/main" val="10003"/>
                  </a:ext>
                </a:extLst>
              </a:tr>
              <a:tr h="79925">
                <a:tc>
                  <a:txBody>
                    <a:bodyPr/>
                    <a:lstStyle/>
                    <a:p>
                      <a:pPr marL="0" marR="0" lvl="0" indent="0" algn="l" rtl="0">
                        <a:spcBef>
                          <a:spcPts val="0"/>
                        </a:spcBef>
                        <a:spcAft>
                          <a:spcPts val="0"/>
                        </a:spcAft>
                        <a:buNone/>
                      </a:pPr>
                      <a:r>
                        <a:rPr lang="en-US" sz="700" b="0" u="none" strike="noStrike" cap="none">
                          <a:solidFill>
                            <a:schemeClr val="dk1"/>
                          </a:solidFill>
                        </a:rPr>
                        <a:t>Kab. Bandung</a:t>
                      </a:r>
                      <a:endParaRPr sz="700" b="0" i="0" u="none" strike="noStrike" cap="none">
                        <a:solidFill>
                          <a:schemeClr val="dk1"/>
                        </a:solidFill>
                        <a:latin typeface="Arial"/>
                        <a:ea typeface="Arial"/>
                        <a:cs typeface="Arial"/>
                        <a:sym typeface="Arial"/>
                      </a:endParaRPr>
                    </a:p>
                  </a:txBody>
                  <a:tcPr marL="7625" marR="7625" marT="7625" marB="0" anchor="ctr"/>
                </a:tc>
                <a:tc>
                  <a:txBody>
                    <a:bodyPr/>
                    <a:lstStyle/>
                    <a:p>
                      <a:pPr marL="0" marR="0" lvl="0" indent="0" algn="ctr" rtl="0">
                        <a:spcBef>
                          <a:spcPts val="0"/>
                        </a:spcBef>
                        <a:spcAft>
                          <a:spcPts val="0"/>
                        </a:spcAft>
                        <a:buNone/>
                      </a:pPr>
                      <a:r>
                        <a:rPr lang="en-US" sz="700" b="0" u="none" strike="noStrike" cap="none">
                          <a:solidFill>
                            <a:schemeClr val="dk1"/>
                          </a:solidFill>
                        </a:rPr>
                        <a:t>150 KPM</a:t>
                      </a:r>
                      <a:endParaRPr sz="700" b="0" i="0" u="none" strike="noStrike" cap="none">
                        <a:solidFill>
                          <a:schemeClr val="dk1"/>
                        </a:solidFill>
                        <a:latin typeface="Arial"/>
                        <a:ea typeface="Arial"/>
                        <a:cs typeface="Arial"/>
                        <a:sym typeface="Arial"/>
                      </a:endParaRPr>
                    </a:p>
                  </a:txBody>
                  <a:tcPr marL="7625" marR="7625" marT="7625" marB="0" anchor="ctr"/>
                </a:tc>
                <a:extLst>
                  <a:ext uri="{0D108BD9-81ED-4DB2-BD59-A6C34878D82A}">
                    <a16:rowId xmlns:a16="http://schemas.microsoft.com/office/drawing/2014/main" val="10004"/>
                  </a:ext>
                </a:extLst>
              </a:tr>
              <a:tr h="79925">
                <a:tc>
                  <a:txBody>
                    <a:bodyPr/>
                    <a:lstStyle/>
                    <a:p>
                      <a:pPr marL="0" marR="0" lvl="0" indent="0" algn="l" rtl="0">
                        <a:spcBef>
                          <a:spcPts val="0"/>
                        </a:spcBef>
                        <a:spcAft>
                          <a:spcPts val="0"/>
                        </a:spcAft>
                        <a:buNone/>
                      </a:pPr>
                      <a:r>
                        <a:rPr lang="en-US" sz="700" b="0" u="none" strike="noStrike" cap="none">
                          <a:solidFill>
                            <a:schemeClr val="dk1"/>
                          </a:solidFill>
                        </a:rPr>
                        <a:t>Kab. Bandung Barat</a:t>
                      </a:r>
                      <a:endParaRPr sz="700" b="0" i="0" u="none" strike="noStrike" cap="none">
                        <a:solidFill>
                          <a:schemeClr val="dk1"/>
                        </a:solidFill>
                        <a:latin typeface="Arial"/>
                        <a:ea typeface="Arial"/>
                        <a:cs typeface="Arial"/>
                        <a:sym typeface="Arial"/>
                      </a:endParaRPr>
                    </a:p>
                  </a:txBody>
                  <a:tcPr marL="7625" marR="7625" marT="7625" marB="0" anchor="ctr"/>
                </a:tc>
                <a:tc>
                  <a:txBody>
                    <a:bodyPr/>
                    <a:lstStyle/>
                    <a:p>
                      <a:pPr marL="0" marR="0" lvl="0" indent="0" algn="ctr" rtl="0">
                        <a:spcBef>
                          <a:spcPts val="0"/>
                        </a:spcBef>
                        <a:spcAft>
                          <a:spcPts val="0"/>
                        </a:spcAft>
                        <a:buNone/>
                      </a:pPr>
                      <a:r>
                        <a:rPr lang="en-US" sz="700" b="0" u="none" strike="noStrike" cap="none">
                          <a:solidFill>
                            <a:schemeClr val="dk1"/>
                          </a:solidFill>
                        </a:rPr>
                        <a:t>285 KPM</a:t>
                      </a:r>
                      <a:endParaRPr sz="700" b="0" i="0" u="none" strike="noStrike" cap="none">
                        <a:solidFill>
                          <a:schemeClr val="dk1"/>
                        </a:solidFill>
                        <a:latin typeface="Arial"/>
                        <a:ea typeface="Arial"/>
                        <a:cs typeface="Arial"/>
                        <a:sym typeface="Arial"/>
                      </a:endParaRPr>
                    </a:p>
                  </a:txBody>
                  <a:tcPr marL="7625" marR="7625" marT="7625" marB="0" anchor="ctr"/>
                </a:tc>
                <a:extLst>
                  <a:ext uri="{0D108BD9-81ED-4DB2-BD59-A6C34878D82A}">
                    <a16:rowId xmlns:a16="http://schemas.microsoft.com/office/drawing/2014/main" val="10005"/>
                  </a:ext>
                </a:extLst>
              </a:tr>
              <a:tr h="79925">
                <a:tc>
                  <a:txBody>
                    <a:bodyPr/>
                    <a:lstStyle/>
                    <a:p>
                      <a:pPr marL="0" marR="0" lvl="0" indent="0" algn="l" rtl="0">
                        <a:spcBef>
                          <a:spcPts val="0"/>
                        </a:spcBef>
                        <a:spcAft>
                          <a:spcPts val="0"/>
                        </a:spcAft>
                        <a:buNone/>
                      </a:pPr>
                      <a:r>
                        <a:rPr lang="en-US" sz="700" b="0" u="none" strike="noStrike" cap="none">
                          <a:solidFill>
                            <a:schemeClr val="dk1"/>
                          </a:solidFill>
                        </a:rPr>
                        <a:t>Kab. Majalengka</a:t>
                      </a:r>
                      <a:endParaRPr sz="700" b="0" i="0" u="none" strike="noStrike" cap="none">
                        <a:solidFill>
                          <a:schemeClr val="dk1"/>
                        </a:solidFill>
                        <a:latin typeface="Arial"/>
                        <a:ea typeface="Arial"/>
                        <a:cs typeface="Arial"/>
                        <a:sym typeface="Arial"/>
                      </a:endParaRPr>
                    </a:p>
                  </a:txBody>
                  <a:tcPr marL="7625" marR="7625" marT="7625" marB="0" anchor="ctr"/>
                </a:tc>
                <a:tc>
                  <a:txBody>
                    <a:bodyPr/>
                    <a:lstStyle/>
                    <a:p>
                      <a:pPr marL="0" marR="0" lvl="0" indent="0" algn="ctr" rtl="0">
                        <a:spcBef>
                          <a:spcPts val="0"/>
                        </a:spcBef>
                        <a:spcAft>
                          <a:spcPts val="0"/>
                        </a:spcAft>
                        <a:buNone/>
                      </a:pPr>
                      <a:r>
                        <a:rPr lang="en-US" sz="700" b="0" u="none" strike="noStrike" cap="none">
                          <a:solidFill>
                            <a:schemeClr val="dk1"/>
                          </a:solidFill>
                        </a:rPr>
                        <a:t>300 KPM</a:t>
                      </a:r>
                      <a:endParaRPr sz="700" b="0" i="0" u="none" strike="noStrike" cap="none">
                        <a:solidFill>
                          <a:schemeClr val="dk1"/>
                        </a:solidFill>
                        <a:latin typeface="Arial"/>
                        <a:ea typeface="Arial"/>
                        <a:cs typeface="Arial"/>
                        <a:sym typeface="Arial"/>
                      </a:endParaRPr>
                    </a:p>
                  </a:txBody>
                  <a:tcPr marL="7625" marR="7625" marT="7625" marB="0" anchor="ctr"/>
                </a:tc>
                <a:extLst>
                  <a:ext uri="{0D108BD9-81ED-4DB2-BD59-A6C34878D82A}">
                    <a16:rowId xmlns:a16="http://schemas.microsoft.com/office/drawing/2014/main" val="10006"/>
                  </a:ext>
                </a:extLst>
              </a:tr>
            </a:tbl>
          </a:graphicData>
        </a:graphic>
      </p:graphicFrame>
      <p:pic>
        <p:nvPicPr>
          <p:cNvPr id="584" name="Google Shape;584;p37" descr="Marker"/>
          <p:cNvPicPr preferRelativeResize="0"/>
          <p:nvPr/>
        </p:nvPicPr>
        <p:blipFill rotWithShape="1">
          <a:blip r:embed="rId3">
            <a:alphaModFix/>
          </a:blip>
          <a:srcRect/>
          <a:stretch/>
        </p:blipFill>
        <p:spPr>
          <a:xfrm>
            <a:off x="3399022" y="4664873"/>
            <a:ext cx="356456" cy="356456"/>
          </a:xfrm>
          <a:prstGeom prst="rect">
            <a:avLst/>
          </a:prstGeom>
          <a:noFill/>
          <a:ln>
            <a:noFill/>
          </a:ln>
        </p:spPr>
      </p:pic>
      <p:sp>
        <p:nvSpPr>
          <p:cNvPr id="585" name="Google Shape;585;p37"/>
          <p:cNvSpPr txBox="1"/>
          <p:nvPr/>
        </p:nvSpPr>
        <p:spPr>
          <a:xfrm>
            <a:off x="5508369" y="5164232"/>
            <a:ext cx="2190863" cy="10079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highlight>
                  <a:srgbClr val="FFFF00"/>
                </a:highlight>
                <a:latin typeface="Calibri"/>
                <a:ea typeface="Calibri"/>
                <a:cs typeface="Calibri"/>
                <a:sym typeface="Calibri"/>
              </a:rPr>
              <a:t>JAWA TENGAH</a:t>
            </a:r>
            <a:endParaRPr/>
          </a:p>
          <a:p>
            <a:pPr marL="0" marR="0" lvl="0" indent="0" algn="l" rtl="0">
              <a:spcBef>
                <a:spcPts val="0"/>
              </a:spcBef>
              <a:spcAft>
                <a:spcPts val="0"/>
              </a:spcAft>
              <a:buNone/>
            </a:pPr>
            <a:r>
              <a:rPr lang="en-US" sz="1400" b="1">
                <a:solidFill>
                  <a:schemeClr val="dk1"/>
                </a:solidFill>
                <a:latin typeface="Calibri"/>
                <a:ea typeface="Calibri"/>
                <a:cs typeface="Calibri"/>
                <a:sym typeface="Calibri"/>
              </a:rPr>
              <a:t>1.800 KPM</a:t>
            </a:r>
            <a:endParaRPr/>
          </a:p>
          <a:p>
            <a:pPr marL="0" marR="0" lvl="0" indent="0" algn="l" rtl="0">
              <a:spcBef>
                <a:spcPts val="0"/>
              </a:spcBef>
              <a:spcAft>
                <a:spcPts val="0"/>
              </a:spcAft>
              <a:buNone/>
            </a:pPr>
            <a:r>
              <a:rPr lang="en-US" sz="1050" i="1">
                <a:solidFill>
                  <a:schemeClr val="dk1"/>
                </a:solidFill>
                <a:latin typeface="Calibri"/>
                <a:ea typeface="Calibri"/>
                <a:cs typeface="Calibri"/>
                <a:sym typeface="Calibri"/>
              </a:rPr>
              <a:t>UNSOED, UNDIP, UNNES, ITT Puwokerto, UNS, Univ Stikubank</a:t>
            </a:r>
            <a:endParaRPr/>
          </a:p>
          <a:p>
            <a:pPr marL="119063" marR="0" lvl="0" indent="-52387" algn="l" rtl="0">
              <a:spcBef>
                <a:spcPts val="0"/>
              </a:spcBef>
              <a:spcAft>
                <a:spcPts val="0"/>
              </a:spcAft>
              <a:buClr>
                <a:schemeClr val="dk1"/>
              </a:buClr>
              <a:buSzPts val="1050"/>
              <a:buFont typeface="Arial"/>
              <a:buNone/>
            </a:pPr>
            <a:endParaRPr sz="1050" i="1">
              <a:solidFill>
                <a:schemeClr val="dk1"/>
              </a:solidFill>
              <a:latin typeface="Calibri"/>
              <a:ea typeface="Calibri"/>
              <a:cs typeface="Calibri"/>
              <a:sym typeface="Calibri"/>
            </a:endParaRPr>
          </a:p>
        </p:txBody>
      </p:sp>
      <p:graphicFrame>
        <p:nvGraphicFramePr>
          <p:cNvPr id="586" name="Google Shape;586;p37"/>
          <p:cNvGraphicFramePr/>
          <p:nvPr/>
        </p:nvGraphicFramePr>
        <p:xfrm>
          <a:off x="5603268" y="5969814"/>
          <a:ext cx="1666200" cy="777270"/>
        </p:xfrm>
        <a:graphic>
          <a:graphicData uri="http://schemas.openxmlformats.org/drawingml/2006/table">
            <a:tbl>
              <a:tblPr bandRow="1">
                <a:noFill/>
                <a:tableStyleId>{8E793CB8-A5E1-4005-834D-42636B08B41B}</a:tableStyleId>
              </a:tblPr>
              <a:tblGrid>
                <a:gridCol w="1003125">
                  <a:extLst>
                    <a:ext uri="{9D8B030D-6E8A-4147-A177-3AD203B41FA5}">
                      <a16:colId xmlns:a16="http://schemas.microsoft.com/office/drawing/2014/main" val="20000"/>
                    </a:ext>
                  </a:extLst>
                </a:gridCol>
                <a:gridCol w="663075">
                  <a:extLst>
                    <a:ext uri="{9D8B030D-6E8A-4147-A177-3AD203B41FA5}">
                      <a16:colId xmlns:a16="http://schemas.microsoft.com/office/drawing/2014/main" val="20001"/>
                    </a:ext>
                  </a:extLst>
                </a:gridCol>
              </a:tblGrid>
              <a:tr h="87500">
                <a:tc>
                  <a:txBody>
                    <a:bodyPr/>
                    <a:lstStyle/>
                    <a:p>
                      <a:pPr marL="0" marR="0" lvl="0" indent="0" algn="l" rtl="0">
                        <a:spcBef>
                          <a:spcPts val="0"/>
                        </a:spcBef>
                        <a:spcAft>
                          <a:spcPts val="0"/>
                        </a:spcAft>
                        <a:buNone/>
                      </a:pPr>
                      <a:r>
                        <a:rPr lang="en-US" sz="800" b="0" i="0" u="none" strike="noStrike" cap="none">
                          <a:solidFill>
                            <a:schemeClr val="dk1"/>
                          </a:solidFill>
                          <a:latin typeface="Arial"/>
                          <a:ea typeface="Arial"/>
                          <a:cs typeface="Arial"/>
                          <a:sym typeface="Arial"/>
                        </a:rPr>
                        <a:t>Kab. Brebes </a:t>
                      </a:r>
                      <a:endParaRPr/>
                    </a:p>
                  </a:txBody>
                  <a:tcPr marL="7625" marR="7625" marT="7625" marB="0" anchor="ctr"/>
                </a:tc>
                <a:tc>
                  <a:txBody>
                    <a:bodyPr/>
                    <a:lstStyle/>
                    <a:p>
                      <a:pPr marL="0" marR="0" lvl="0" indent="0" algn="ctr" rtl="0">
                        <a:spcBef>
                          <a:spcPts val="0"/>
                        </a:spcBef>
                        <a:spcAft>
                          <a:spcPts val="0"/>
                        </a:spcAft>
                        <a:buNone/>
                      </a:pPr>
                      <a:r>
                        <a:rPr lang="en-US" sz="800" b="0" i="0" u="none" strike="noStrike" cap="none">
                          <a:solidFill>
                            <a:schemeClr val="dk1"/>
                          </a:solidFill>
                          <a:latin typeface="Arial"/>
                          <a:ea typeface="Arial"/>
                          <a:cs typeface="Arial"/>
                          <a:sym typeface="Arial"/>
                        </a:rPr>
                        <a:t>300 KPM</a:t>
                      </a:r>
                      <a:endParaRPr/>
                    </a:p>
                  </a:txBody>
                  <a:tcPr marL="7625" marR="7625" marT="7625" marB="0" anchor="ctr"/>
                </a:tc>
                <a:extLst>
                  <a:ext uri="{0D108BD9-81ED-4DB2-BD59-A6C34878D82A}">
                    <a16:rowId xmlns:a16="http://schemas.microsoft.com/office/drawing/2014/main" val="10000"/>
                  </a:ext>
                </a:extLst>
              </a:tr>
              <a:tr h="79925">
                <a:tc>
                  <a:txBody>
                    <a:bodyPr/>
                    <a:lstStyle/>
                    <a:p>
                      <a:pPr marL="0" marR="0" lvl="0" indent="0" algn="l" rtl="0">
                        <a:spcBef>
                          <a:spcPts val="0"/>
                        </a:spcBef>
                        <a:spcAft>
                          <a:spcPts val="0"/>
                        </a:spcAft>
                        <a:buNone/>
                      </a:pPr>
                      <a:r>
                        <a:rPr lang="en-US" sz="800" b="0" i="0" u="none" strike="noStrike" cap="none">
                          <a:solidFill>
                            <a:schemeClr val="dk1"/>
                          </a:solidFill>
                          <a:latin typeface="Arial"/>
                          <a:ea typeface="Arial"/>
                          <a:cs typeface="Arial"/>
                          <a:sym typeface="Arial"/>
                        </a:rPr>
                        <a:t>Kab. Jepara</a:t>
                      </a:r>
                      <a:endParaRPr/>
                    </a:p>
                  </a:txBody>
                  <a:tcPr marL="7625" marR="7625" marT="7625" marB="0" anchor="ctr"/>
                </a:tc>
                <a:tc>
                  <a:txBody>
                    <a:bodyPr/>
                    <a:lstStyle/>
                    <a:p>
                      <a:pPr marL="0" marR="0" lvl="0" indent="0" algn="ctr" rtl="0">
                        <a:spcBef>
                          <a:spcPts val="0"/>
                        </a:spcBef>
                        <a:spcAft>
                          <a:spcPts val="0"/>
                        </a:spcAft>
                        <a:buNone/>
                      </a:pPr>
                      <a:r>
                        <a:rPr lang="en-US" sz="800" b="0" i="0" u="none" strike="noStrike" cap="none">
                          <a:solidFill>
                            <a:schemeClr val="dk1"/>
                          </a:solidFill>
                          <a:latin typeface="Arial"/>
                          <a:ea typeface="Arial"/>
                          <a:cs typeface="Arial"/>
                          <a:sym typeface="Arial"/>
                        </a:rPr>
                        <a:t>300 KPM</a:t>
                      </a:r>
                      <a:endParaRPr/>
                    </a:p>
                  </a:txBody>
                  <a:tcPr marL="7625" marR="7625" marT="7625" marB="0" anchor="ctr"/>
                </a:tc>
                <a:extLst>
                  <a:ext uri="{0D108BD9-81ED-4DB2-BD59-A6C34878D82A}">
                    <a16:rowId xmlns:a16="http://schemas.microsoft.com/office/drawing/2014/main" val="10001"/>
                  </a:ext>
                </a:extLst>
              </a:tr>
              <a:tr h="47325">
                <a:tc>
                  <a:txBody>
                    <a:bodyPr/>
                    <a:lstStyle/>
                    <a:p>
                      <a:pPr marL="0" marR="0" lvl="0" indent="0" algn="l" rtl="0">
                        <a:spcBef>
                          <a:spcPts val="0"/>
                        </a:spcBef>
                        <a:spcAft>
                          <a:spcPts val="0"/>
                        </a:spcAft>
                        <a:buNone/>
                      </a:pPr>
                      <a:r>
                        <a:rPr lang="en-US" sz="800" b="0" i="0" u="none" strike="noStrike" cap="none">
                          <a:solidFill>
                            <a:schemeClr val="dk1"/>
                          </a:solidFill>
                          <a:latin typeface="Arial"/>
                          <a:ea typeface="Arial"/>
                          <a:cs typeface="Arial"/>
                          <a:sym typeface="Arial"/>
                        </a:rPr>
                        <a:t>Kab. Kebumen </a:t>
                      </a:r>
                      <a:endParaRPr/>
                    </a:p>
                  </a:txBody>
                  <a:tcPr marL="7625" marR="7625" marT="7625" marB="0" anchor="ctr"/>
                </a:tc>
                <a:tc>
                  <a:txBody>
                    <a:bodyPr/>
                    <a:lstStyle/>
                    <a:p>
                      <a:pPr marL="0" marR="0" lvl="0" indent="0" algn="ctr" rtl="0">
                        <a:spcBef>
                          <a:spcPts val="0"/>
                        </a:spcBef>
                        <a:spcAft>
                          <a:spcPts val="0"/>
                        </a:spcAft>
                        <a:buNone/>
                      </a:pPr>
                      <a:r>
                        <a:rPr lang="en-US" sz="800" b="0" i="0" u="none" strike="noStrike" cap="none">
                          <a:solidFill>
                            <a:schemeClr val="dk1"/>
                          </a:solidFill>
                          <a:latin typeface="Arial"/>
                          <a:ea typeface="Arial"/>
                          <a:cs typeface="Arial"/>
                          <a:sym typeface="Arial"/>
                        </a:rPr>
                        <a:t>100 KPM</a:t>
                      </a:r>
                      <a:endParaRPr/>
                    </a:p>
                  </a:txBody>
                  <a:tcPr marL="7625" marR="7625" marT="7625" marB="0" anchor="ctr"/>
                </a:tc>
                <a:extLst>
                  <a:ext uri="{0D108BD9-81ED-4DB2-BD59-A6C34878D82A}">
                    <a16:rowId xmlns:a16="http://schemas.microsoft.com/office/drawing/2014/main" val="10002"/>
                  </a:ext>
                </a:extLst>
              </a:tr>
              <a:tr h="85625">
                <a:tc>
                  <a:txBody>
                    <a:bodyPr/>
                    <a:lstStyle/>
                    <a:p>
                      <a:pPr marL="0" marR="0" lvl="0" indent="0" algn="l" rtl="0">
                        <a:spcBef>
                          <a:spcPts val="0"/>
                        </a:spcBef>
                        <a:spcAft>
                          <a:spcPts val="0"/>
                        </a:spcAft>
                        <a:buNone/>
                      </a:pPr>
                      <a:r>
                        <a:rPr lang="en-US" sz="800" b="0" i="0" u="none" strike="noStrike" cap="none">
                          <a:solidFill>
                            <a:schemeClr val="dk1"/>
                          </a:solidFill>
                          <a:latin typeface="Arial"/>
                          <a:ea typeface="Arial"/>
                          <a:cs typeface="Arial"/>
                          <a:sym typeface="Arial"/>
                        </a:rPr>
                        <a:t>Kab. Karanganyar</a:t>
                      </a:r>
                      <a:endParaRPr/>
                    </a:p>
                  </a:txBody>
                  <a:tcPr marL="7625" marR="7625" marT="7625" marB="0" anchor="ctr"/>
                </a:tc>
                <a:tc>
                  <a:txBody>
                    <a:bodyPr/>
                    <a:lstStyle/>
                    <a:p>
                      <a:pPr marL="0" marR="0" lvl="0" indent="0" algn="ctr" rtl="0">
                        <a:spcBef>
                          <a:spcPts val="0"/>
                        </a:spcBef>
                        <a:spcAft>
                          <a:spcPts val="0"/>
                        </a:spcAft>
                        <a:buNone/>
                      </a:pPr>
                      <a:r>
                        <a:rPr lang="en-US" sz="800" b="0" i="0" u="none" strike="noStrike" cap="none">
                          <a:solidFill>
                            <a:schemeClr val="dk1"/>
                          </a:solidFill>
                          <a:latin typeface="Arial"/>
                          <a:ea typeface="Arial"/>
                          <a:cs typeface="Arial"/>
                          <a:sym typeface="Arial"/>
                        </a:rPr>
                        <a:t>450 KPM</a:t>
                      </a:r>
                      <a:endParaRPr/>
                    </a:p>
                  </a:txBody>
                  <a:tcPr marL="7625" marR="7625" marT="7625" marB="0" anchor="ctr"/>
                </a:tc>
                <a:extLst>
                  <a:ext uri="{0D108BD9-81ED-4DB2-BD59-A6C34878D82A}">
                    <a16:rowId xmlns:a16="http://schemas.microsoft.com/office/drawing/2014/main" val="10003"/>
                  </a:ext>
                </a:extLst>
              </a:tr>
              <a:tr h="79925">
                <a:tc>
                  <a:txBody>
                    <a:bodyPr/>
                    <a:lstStyle/>
                    <a:p>
                      <a:pPr marL="0" marR="0" lvl="0" indent="0" algn="l" rtl="0">
                        <a:spcBef>
                          <a:spcPts val="0"/>
                        </a:spcBef>
                        <a:spcAft>
                          <a:spcPts val="0"/>
                        </a:spcAft>
                        <a:buNone/>
                      </a:pPr>
                      <a:r>
                        <a:rPr lang="en-US" sz="800" b="0" i="0" u="none" strike="noStrike" cap="none">
                          <a:solidFill>
                            <a:schemeClr val="dk1"/>
                          </a:solidFill>
                          <a:latin typeface="Arial"/>
                          <a:ea typeface="Arial"/>
                          <a:cs typeface="Arial"/>
                          <a:sym typeface="Arial"/>
                        </a:rPr>
                        <a:t>Kab. Pemalang</a:t>
                      </a:r>
                      <a:endParaRPr/>
                    </a:p>
                  </a:txBody>
                  <a:tcPr marL="7625" marR="7625" marT="7625" marB="0" anchor="ctr"/>
                </a:tc>
                <a:tc>
                  <a:txBody>
                    <a:bodyPr/>
                    <a:lstStyle/>
                    <a:p>
                      <a:pPr marL="0" marR="0" lvl="0" indent="0" algn="ctr" rtl="0">
                        <a:spcBef>
                          <a:spcPts val="0"/>
                        </a:spcBef>
                        <a:spcAft>
                          <a:spcPts val="0"/>
                        </a:spcAft>
                        <a:buNone/>
                      </a:pPr>
                      <a:r>
                        <a:rPr lang="en-US" sz="800" b="0" i="0" u="none" strike="noStrike" cap="none">
                          <a:solidFill>
                            <a:schemeClr val="dk1"/>
                          </a:solidFill>
                          <a:latin typeface="Arial"/>
                          <a:ea typeface="Arial"/>
                          <a:cs typeface="Arial"/>
                          <a:sym typeface="Arial"/>
                        </a:rPr>
                        <a:t>450 KPM</a:t>
                      </a:r>
                      <a:endParaRPr/>
                    </a:p>
                  </a:txBody>
                  <a:tcPr marL="7625" marR="7625" marT="7625" marB="0" anchor="ctr"/>
                </a:tc>
                <a:extLst>
                  <a:ext uri="{0D108BD9-81ED-4DB2-BD59-A6C34878D82A}">
                    <a16:rowId xmlns:a16="http://schemas.microsoft.com/office/drawing/2014/main" val="10004"/>
                  </a:ext>
                </a:extLst>
              </a:tr>
              <a:tr h="79925">
                <a:tc>
                  <a:txBody>
                    <a:bodyPr/>
                    <a:lstStyle/>
                    <a:p>
                      <a:pPr marL="0" marR="0" lvl="0" indent="0" algn="l" rtl="0">
                        <a:spcBef>
                          <a:spcPts val="0"/>
                        </a:spcBef>
                        <a:spcAft>
                          <a:spcPts val="0"/>
                        </a:spcAft>
                        <a:buNone/>
                      </a:pPr>
                      <a:r>
                        <a:rPr lang="en-US" sz="800" b="0" i="0" u="none" strike="noStrike" cap="none">
                          <a:solidFill>
                            <a:schemeClr val="dk1"/>
                          </a:solidFill>
                          <a:latin typeface="Arial"/>
                          <a:ea typeface="Arial"/>
                          <a:cs typeface="Arial"/>
                          <a:sym typeface="Arial"/>
                        </a:rPr>
                        <a:t>Kab. Semarang </a:t>
                      </a:r>
                      <a:endParaRPr/>
                    </a:p>
                  </a:txBody>
                  <a:tcPr marL="7625" marR="7625" marT="7625" marB="0" anchor="ctr"/>
                </a:tc>
                <a:tc>
                  <a:txBody>
                    <a:bodyPr/>
                    <a:lstStyle/>
                    <a:p>
                      <a:pPr marL="0" marR="0" lvl="0" indent="0" algn="ctr" rtl="0">
                        <a:spcBef>
                          <a:spcPts val="0"/>
                        </a:spcBef>
                        <a:spcAft>
                          <a:spcPts val="0"/>
                        </a:spcAft>
                        <a:buNone/>
                      </a:pPr>
                      <a:r>
                        <a:rPr lang="en-US" sz="800" b="0" i="0" u="none" strike="noStrike" cap="none">
                          <a:solidFill>
                            <a:schemeClr val="dk1"/>
                          </a:solidFill>
                          <a:latin typeface="Arial"/>
                          <a:ea typeface="Arial"/>
                          <a:cs typeface="Arial"/>
                          <a:sym typeface="Arial"/>
                        </a:rPr>
                        <a:t>200 KPM</a:t>
                      </a:r>
                      <a:endParaRPr sz="800" b="0" i="0" u="none" strike="noStrike" cap="none">
                        <a:solidFill>
                          <a:schemeClr val="dk1"/>
                        </a:solidFill>
                        <a:latin typeface="Arial"/>
                        <a:ea typeface="Arial"/>
                        <a:cs typeface="Arial"/>
                        <a:sym typeface="Arial"/>
                      </a:endParaRPr>
                    </a:p>
                  </a:txBody>
                  <a:tcPr marL="7625" marR="7625" marT="7625" marB="0" anchor="ctr"/>
                </a:tc>
                <a:extLst>
                  <a:ext uri="{0D108BD9-81ED-4DB2-BD59-A6C34878D82A}">
                    <a16:rowId xmlns:a16="http://schemas.microsoft.com/office/drawing/2014/main" val="10005"/>
                  </a:ext>
                </a:extLst>
              </a:tr>
            </a:tbl>
          </a:graphicData>
        </a:graphic>
      </p:graphicFrame>
      <p:pic>
        <p:nvPicPr>
          <p:cNvPr id="587" name="Google Shape;587;p37" descr="Marker"/>
          <p:cNvPicPr preferRelativeResize="0"/>
          <p:nvPr/>
        </p:nvPicPr>
        <p:blipFill rotWithShape="1">
          <a:blip r:embed="rId3">
            <a:alphaModFix/>
          </a:blip>
          <a:srcRect/>
          <a:stretch/>
        </p:blipFill>
        <p:spPr>
          <a:xfrm>
            <a:off x="3920647" y="4716934"/>
            <a:ext cx="356456" cy="356456"/>
          </a:xfrm>
          <a:prstGeom prst="rect">
            <a:avLst/>
          </a:prstGeom>
          <a:noFill/>
          <a:ln>
            <a:noFill/>
          </a:ln>
        </p:spPr>
      </p:pic>
      <p:pic>
        <p:nvPicPr>
          <p:cNvPr id="588" name="Google Shape;588;p37" descr="Marker"/>
          <p:cNvPicPr preferRelativeResize="0"/>
          <p:nvPr/>
        </p:nvPicPr>
        <p:blipFill rotWithShape="1">
          <a:blip r:embed="rId3">
            <a:alphaModFix/>
          </a:blip>
          <a:srcRect/>
          <a:stretch/>
        </p:blipFill>
        <p:spPr>
          <a:xfrm>
            <a:off x="4594678" y="4804934"/>
            <a:ext cx="356456" cy="356456"/>
          </a:xfrm>
          <a:prstGeom prst="rect">
            <a:avLst/>
          </a:prstGeom>
          <a:noFill/>
          <a:ln>
            <a:noFill/>
          </a:ln>
        </p:spPr>
      </p:pic>
      <p:pic>
        <p:nvPicPr>
          <p:cNvPr id="589" name="Google Shape;589;p37" descr="Marker"/>
          <p:cNvPicPr preferRelativeResize="0"/>
          <p:nvPr/>
        </p:nvPicPr>
        <p:blipFill rotWithShape="1">
          <a:blip r:embed="rId3">
            <a:alphaModFix/>
          </a:blip>
          <a:srcRect/>
          <a:stretch/>
        </p:blipFill>
        <p:spPr>
          <a:xfrm>
            <a:off x="4131347" y="4821949"/>
            <a:ext cx="356456" cy="356456"/>
          </a:xfrm>
          <a:prstGeom prst="rect">
            <a:avLst/>
          </a:prstGeom>
          <a:noFill/>
          <a:ln>
            <a:noFill/>
          </a:ln>
        </p:spPr>
      </p:pic>
      <p:sp>
        <p:nvSpPr>
          <p:cNvPr id="590" name="Google Shape;590;p37"/>
          <p:cNvSpPr txBox="1"/>
          <p:nvPr/>
        </p:nvSpPr>
        <p:spPr>
          <a:xfrm>
            <a:off x="7545527" y="5096733"/>
            <a:ext cx="2459736" cy="6848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highlight>
                  <a:srgbClr val="FFFF00"/>
                </a:highlight>
                <a:latin typeface="Calibri"/>
                <a:ea typeface="Calibri"/>
                <a:cs typeface="Calibri"/>
                <a:sym typeface="Calibri"/>
              </a:rPr>
              <a:t>JAWA TIMUR</a:t>
            </a:r>
            <a:endParaRPr/>
          </a:p>
          <a:p>
            <a:pPr marL="0" marR="0" lvl="0" indent="0" algn="l" rtl="0">
              <a:spcBef>
                <a:spcPts val="0"/>
              </a:spcBef>
              <a:spcAft>
                <a:spcPts val="0"/>
              </a:spcAft>
              <a:buNone/>
            </a:pPr>
            <a:r>
              <a:rPr lang="en-US" sz="1400" b="1">
                <a:solidFill>
                  <a:schemeClr val="dk1"/>
                </a:solidFill>
                <a:latin typeface="Calibri"/>
                <a:ea typeface="Calibri"/>
                <a:cs typeface="Calibri"/>
                <a:sym typeface="Calibri"/>
              </a:rPr>
              <a:t>1.300 KPM</a:t>
            </a:r>
            <a:endParaRPr/>
          </a:p>
          <a:p>
            <a:pPr marL="0" marR="0" lvl="0" indent="0" algn="l" rtl="0">
              <a:spcBef>
                <a:spcPts val="0"/>
              </a:spcBef>
              <a:spcAft>
                <a:spcPts val="0"/>
              </a:spcAft>
              <a:buNone/>
            </a:pPr>
            <a:r>
              <a:rPr lang="en-US" sz="1050" i="1">
                <a:solidFill>
                  <a:schemeClr val="dk1"/>
                </a:solidFill>
                <a:latin typeface="Calibri"/>
                <a:ea typeface="Calibri"/>
                <a:cs typeface="Calibri"/>
                <a:sym typeface="Calibri"/>
              </a:rPr>
              <a:t>ITS, Univ Brawijaya, UNAIR, UPN Vetran</a:t>
            </a:r>
            <a:endParaRPr/>
          </a:p>
        </p:txBody>
      </p:sp>
      <p:graphicFrame>
        <p:nvGraphicFramePr>
          <p:cNvPr id="591" name="Google Shape;591;p37"/>
          <p:cNvGraphicFramePr/>
          <p:nvPr/>
        </p:nvGraphicFramePr>
        <p:xfrm>
          <a:off x="7640426" y="5757365"/>
          <a:ext cx="1666200" cy="518180"/>
        </p:xfrm>
        <a:graphic>
          <a:graphicData uri="http://schemas.openxmlformats.org/drawingml/2006/table">
            <a:tbl>
              <a:tblPr bandRow="1">
                <a:noFill/>
                <a:tableStyleId>{8E793CB8-A5E1-4005-834D-42636B08B41B}</a:tableStyleId>
              </a:tblPr>
              <a:tblGrid>
                <a:gridCol w="1003125">
                  <a:extLst>
                    <a:ext uri="{9D8B030D-6E8A-4147-A177-3AD203B41FA5}">
                      <a16:colId xmlns:a16="http://schemas.microsoft.com/office/drawing/2014/main" val="20000"/>
                    </a:ext>
                  </a:extLst>
                </a:gridCol>
                <a:gridCol w="663075">
                  <a:extLst>
                    <a:ext uri="{9D8B030D-6E8A-4147-A177-3AD203B41FA5}">
                      <a16:colId xmlns:a16="http://schemas.microsoft.com/office/drawing/2014/main" val="20001"/>
                    </a:ext>
                  </a:extLst>
                </a:gridCol>
              </a:tblGrid>
              <a:tr h="87500">
                <a:tc>
                  <a:txBody>
                    <a:bodyPr/>
                    <a:lstStyle/>
                    <a:p>
                      <a:pPr marL="0" marR="0" lvl="0" indent="0" algn="l" rtl="0">
                        <a:spcBef>
                          <a:spcPts val="0"/>
                        </a:spcBef>
                        <a:spcAft>
                          <a:spcPts val="0"/>
                        </a:spcAft>
                        <a:buNone/>
                      </a:pPr>
                      <a:r>
                        <a:rPr lang="en-US" sz="800" b="0" i="0" u="none" strike="noStrike" cap="none">
                          <a:solidFill>
                            <a:schemeClr val="dk1"/>
                          </a:solidFill>
                          <a:latin typeface="Arial"/>
                          <a:ea typeface="Arial"/>
                          <a:cs typeface="Arial"/>
                          <a:sym typeface="Arial"/>
                        </a:rPr>
                        <a:t>Kab. Lumajang</a:t>
                      </a:r>
                      <a:endParaRPr/>
                    </a:p>
                  </a:txBody>
                  <a:tcPr marL="7625" marR="7625" marT="7625" marB="0" anchor="ctr"/>
                </a:tc>
                <a:tc>
                  <a:txBody>
                    <a:bodyPr/>
                    <a:lstStyle/>
                    <a:p>
                      <a:pPr marL="0" marR="0" lvl="0" indent="0" algn="ctr" rtl="0">
                        <a:spcBef>
                          <a:spcPts val="0"/>
                        </a:spcBef>
                        <a:spcAft>
                          <a:spcPts val="0"/>
                        </a:spcAft>
                        <a:buNone/>
                      </a:pPr>
                      <a:r>
                        <a:rPr lang="en-US" sz="800" b="0" i="0" u="none" strike="noStrike" cap="none">
                          <a:solidFill>
                            <a:schemeClr val="dk1"/>
                          </a:solidFill>
                          <a:latin typeface="Arial"/>
                          <a:ea typeface="Arial"/>
                          <a:cs typeface="Arial"/>
                          <a:sym typeface="Arial"/>
                        </a:rPr>
                        <a:t>300 KPM</a:t>
                      </a:r>
                      <a:endParaRPr/>
                    </a:p>
                  </a:txBody>
                  <a:tcPr marL="7625" marR="7625" marT="7625" marB="0" anchor="ctr"/>
                </a:tc>
                <a:extLst>
                  <a:ext uri="{0D108BD9-81ED-4DB2-BD59-A6C34878D82A}">
                    <a16:rowId xmlns:a16="http://schemas.microsoft.com/office/drawing/2014/main" val="10000"/>
                  </a:ext>
                </a:extLst>
              </a:tr>
              <a:tr h="79925">
                <a:tc>
                  <a:txBody>
                    <a:bodyPr/>
                    <a:lstStyle/>
                    <a:p>
                      <a:pPr marL="0" marR="0" lvl="0" indent="0" algn="l" rtl="0">
                        <a:spcBef>
                          <a:spcPts val="0"/>
                        </a:spcBef>
                        <a:spcAft>
                          <a:spcPts val="0"/>
                        </a:spcAft>
                        <a:buNone/>
                      </a:pPr>
                      <a:r>
                        <a:rPr lang="en-US" sz="800" b="0" i="0" u="none" strike="noStrike" cap="none">
                          <a:solidFill>
                            <a:schemeClr val="dk1"/>
                          </a:solidFill>
                          <a:latin typeface="Arial"/>
                          <a:ea typeface="Arial"/>
                          <a:cs typeface="Arial"/>
                          <a:sym typeface="Arial"/>
                        </a:rPr>
                        <a:t>Kota Malang</a:t>
                      </a:r>
                      <a:endParaRPr/>
                    </a:p>
                  </a:txBody>
                  <a:tcPr marL="7625" marR="7625" marT="7625" marB="0" anchor="ctr"/>
                </a:tc>
                <a:tc>
                  <a:txBody>
                    <a:bodyPr/>
                    <a:lstStyle/>
                    <a:p>
                      <a:pPr marL="0" marR="0" lvl="0" indent="0" algn="ctr" rtl="0">
                        <a:spcBef>
                          <a:spcPts val="0"/>
                        </a:spcBef>
                        <a:spcAft>
                          <a:spcPts val="0"/>
                        </a:spcAft>
                        <a:buNone/>
                      </a:pPr>
                      <a:r>
                        <a:rPr lang="en-US" sz="800" b="0" i="0" u="none" strike="noStrike" cap="none">
                          <a:solidFill>
                            <a:schemeClr val="dk1"/>
                          </a:solidFill>
                          <a:latin typeface="Arial"/>
                          <a:ea typeface="Arial"/>
                          <a:cs typeface="Arial"/>
                          <a:sym typeface="Arial"/>
                        </a:rPr>
                        <a:t>300 KPM</a:t>
                      </a:r>
                      <a:endParaRPr/>
                    </a:p>
                  </a:txBody>
                  <a:tcPr marL="7625" marR="7625" marT="7625" marB="0" anchor="ctr"/>
                </a:tc>
                <a:extLst>
                  <a:ext uri="{0D108BD9-81ED-4DB2-BD59-A6C34878D82A}">
                    <a16:rowId xmlns:a16="http://schemas.microsoft.com/office/drawing/2014/main" val="10001"/>
                  </a:ext>
                </a:extLst>
              </a:tr>
              <a:tr h="47325">
                <a:tc>
                  <a:txBody>
                    <a:bodyPr/>
                    <a:lstStyle/>
                    <a:p>
                      <a:pPr marL="0" marR="0" lvl="0" indent="0" algn="l" rtl="0">
                        <a:spcBef>
                          <a:spcPts val="0"/>
                        </a:spcBef>
                        <a:spcAft>
                          <a:spcPts val="0"/>
                        </a:spcAft>
                        <a:buNone/>
                      </a:pPr>
                      <a:r>
                        <a:rPr lang="en-US" sz="800" b="0" i="0" u="none" strike="noStrike" cap="none">
                          <a:solidFill>
                            <a:schemeClr val="dk1"/>
                          </a:solidFill>
                          <a:latin typeface="Arial"/>
                          <a:ea typeface="Arial"/>
                          <a:cs typeface="Arial"/>
                          <a:sym typeface="Arial"/>
                        </a:rPr>
                        <a:t>Kab. Mojokerto</a:t>
                      </a:r>
                      <a:endParaRPr/>
                    </a:p>
                  </a:txBody>
                  <a:tcPr marL="7625" marR="7625" marT="7625" marB="0" anchor="ctr"/>
                </a:tc>
                <a:tc>
                  <a:txBody>
                    <a:bodyPr/>
                    <a:lstStyle/>
                    <a:p>
                      <a:pPr marL="0" marR="0" lvl="0" indent="0" algn="ctr" rtl="0">
                        <a:spcBef>
                          <a:spcPts val="0"/>
                        </a:spcBef>
                        <a:spcAft>
                          <a:spcPts val="0"/>
                        </a:spcAft>
                        <a:buNone/>
                      </a:pPr>
                      <a:r>
                        <a:rPr lang="en-US" sz="800" b="0" i="0" u="none" strike="noStrike" cap="none">
                          <a:solidFill>
                            <a:schemeClr val="dk1"/>
                          </a:solidFill>
                          <a:latin typeface="Arial"/>
                          <a:ea typeface="Arial"/>
                          <a:cs typeface="Arial"/>
                          <a:sym typeface="Arial"/>
                        </a:rPr>
                        <a:t>400 KPM</a:t>
                      </a:r>
                      <a:endParaRPr/>
                    </a:p>
                  </a:txBody>
                  <a:tcPr marL="7625" marR="7625" marT="7625" marB="0" anchor="ctr"/>
                </a:tc>
                <a:extLst>
                  <a:ext uri="{0D108BD9-81ED-4DB2-BD59-A6C34878D82A}">
                    <a16:rowId xmlns:a16="http://schemas.microsoft.com/office/drawing/2014/main" val="10002"/>
                  </a:ext>
                </a:extLst>
              </a:tr>
              <a:tr h="85625">
                <a:tc>
                  <a:txBody>
                    <a:bodyPr/>
                    <a:lstStyle/>
                    <a:p>
                      <a:pPr marL="0" marR="0" lvl="0" indent="0" algn="l" rtl="0">
                        <a:spcBef>
                          <a:spcPts val="0"/>
                        </a:spcBef>
                        <a:spcAft>
                          <a:spcPts val="0"/>
                        </a:spcAft>
                        <a:buNone/>
                      </a:pPr>
                      <a:r>
                        <a:rPr lang="en-US" sz="800" b="0" i="0" u="none" strike="noStrike" cap="none">
                          <a:solidFill>
                            <a:schemeClr val="dk1"/>
                          </a:solidFill>
                          <a:latin typeface="Arial"/>
                          <a:ea typeface="Arial"/>
                          <a:cs typeface="Arial"/>
                          <a:sym typeface="Arial"/>
                        </a:rPr>
                        <a:t>Kab. Probolinggo</a:t>
                      </a:r>
                      <a:endParaRPr/>
                    </a:p>
                  </a:txBody>
                  <a:tcPr marL="7625" marR="7625" marT="7625" marB="0" anchor="ctr"/>
                </a:tc>
                <a:tc>
                  <a:txBody>
                    <a:bodyPr/>
                    <a:lstStyle/>
                    <a:p>
                      <a:pPr marL="0" marR="0" lvl="0" indent="0" algn="ctr" rtl="0">
                        <a:spcBef>
                          <a:spcPts val="0"/>
                        </a:spcBef>
                        <a:spcAft>
                          <a:spcPts val="0"/>
                        </a:spcAft>
                        <a:buNone/>
                      </a:pPr>
                      <a:r>
                        <a:rPr lang="en-US" sz="800" b="0" i="0" u="none" strike="noStrike" cap="none">
                          <a:solidFill>
                            <a:schemeClr val="dk1"/>
                          </a:solidFill>
                          <a:latin typeface="Arial"/>
                          <a:ea typeface="Arial"/>
                          <a:cs typeface="Arial"/>
                          <a:sym typeface="Arial"/>
                        </a:rPr>
                        <a:t>300 KPM</a:t>
                      </a:r>
                      <a:endParaRPr/>
                    </a:p>
                  </a:txBody>
                  <a:tcPr marL="7625" marR="7625" marT="7625" marB="0" anchor="ctr"/>
                </a:tc>
                <a:extLst>
                  <a:ext uri="{0D108BD9-81ED-4DB2-BD59-A6C34878D82A}">
                    <a16:rowId xmlns:a16="http://schemas.microsoft.com/office/drawing/2014/main" val="10003"/>
                  </a:ext>
                </a:extLst>
              </a:tr>
            </a:tbl>
          </a:graphicData>
        </a:graphic>
      </p:graphicFrame>
      <p:sp>
        <p:nvSpPr>
          <p:cNvPr id="592" name="Google Shape;592;p37"/>
          <p:cNvSpPr txBox="1"/>
          <p:nvPr/>
        </p:nvSpPr>
        <p:spPr>
          <a:xfrm>
            <a:off x="6629400" y="3931344"/>
            <a:ext cx="2459736" cy="6848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highlight>
                  <a:srgbClr val="FFFF00"/>
                </a:highlight>
                <a:latin typeface="Calibri"/>
                <a:ea typeface="Calibri"/>
                <a:cs typeface="Calibri"/>
                <a:sym typeface="Calibri"/>
              </a:rPr>
              <a:t>DIY</a:t>
            </a:r>
            <a:endParaRPr/>
          </a:p>
          <a:p>
            <a:pPr marL="0" marR="0" lvl="0" indent="0" algn="l" rtl="0">
              <a:spcBef>
                <a:spcPts val="0"/>
              </a:spcBef>
              <a:spcAft>
                <a:spcPts val="0"/>
              </a:spcAft>
              <a:buNone/>
            </a:pPr>
            <a:r>
              <a:rPr lang="en-US" sz="1400" b="1">
                <a:solidFill>
                  <a:schemeClr val="dk1"/>
                </a:solidFill>
                <a:latin typeface="Calibri"/>
                <a:ea typeface="Calibri"/>
                <a:cs typeface="Calibri"/>
                <a:sym typeface="Calibri"/>
              </a:rPr>
              <a:t>906 KPM</a:t>
            </a:r>
            <a:endParaRPr/>
          </a:p>
          <a:p>
            <a:pPr marL="0" marR="0" lvl="0" indent="0" algn="l" rtl="0">
              <a:spcBef>
                <a:spcPts val="0"/>
              </a:spcBef>
              <a:spcAft>
                <a:spcPts val="0"/>
              </a:spcAft>
              <a:buNone/>
            </a:pPr>
            <a:r>
              <a:rPr lang="en-US" sz="1050" i="1">
                <a:solidFill>
                  <a:schemeClr val="dk1"/>
                </a:solidFill>
                <a:latin typeface="Calibri"/>
                <a:ea typeface="Calibri"/>
                <a:cs typeface="Calibri"/>
                <a:sym typeface="Calibri"/>
              </a:rPr>
              <a:t>UNY, TITIPKU</a:t>
            </a:r>
            <a:endParaRPr/>
          </a:p>
        </p:txBody>
      </p:sp>
      <p:graphicFrame>
        <p:nvGraphicFramePr>
          <p:cNvPr id="593" name="Google Shape;593;p37"/>
          <p:cNvGraphicFramePr/>
          <p:nvPr/>
        </p:nvGraphicFramePr>
        <p:xfrm>
          <a:off x="6704420" y="4596436"/>
          <a:ext cx="1671075" cy="397895"/>
        </p:xfrm>
        <a:graphic>
          <a:graphicData uri="http://schemas.openxmlformats.org/drawingml/2006/table">
            <a:tbl>
              <a:tblPr bandRow="1">
                <a:noFill/>
                <a:tableStyleId>{8E793CB8-A5E1-4005-834D-42636B08B41B}</a:tableStyleId>
              </a:tblPr>
              <a:tblGrid>
                <a:gridCol w="957075">
                  <a:extLst>
                    <a:ext uri="{9D8B030D-6E8A-4147-A177-3AD203B41FA5}">
                      <a16:colId xmlns:a16="http://schemas.microsoft.com/office/drawing/2014/main" val="20000"/>
                    </a:ext>
                  </a:extLst>
                </a:gridCol>
                <a:gridCol w="714000">
                  <a:extLst>
                    <a:ext uri="{9D8B030D-6E8A-4147-A177-3AD203B41FA5}">
                      <a16:colId xmlns:a16="http://schemas.microsoft.com/office/drawing/2014/main" val="20001"/>
                    </a:ext>
                  </a:extLst>
                </a:gridCol>
              </a:tblGrid>
              <a:tr h="134175">
                <a:tc>
                  <a:txBody>
                    <a:bodyPr/>
                    <a:lstStyle/>
                    <a:p>
                      <a:pPr marL="0" marR="0" lvl="0" indent="0" algn="l" rtl="0">
                        <a:spcBef>
                          <a:spcPts val="0"/>
                        </a:spcBef>
                        <a:spcAft>
                          <a:spcPts val="0"/>
                        </a:spcAft>
                        <a:buNone/>
                      </a:pPr>
                      <a:r>
                        <a:rPr lang="en-US" sz="800" b="0" i="0" u="none" strike="noStrike" cap="none">
                          <a:solidFill>
                            <a:schemeClr val="dk1"/>
                          </a:solidFill>
                          <a:latin typeface="Arial"/>
                          <a:ea typeface="Arial"/>
                          <a:cs typeface="Arial"/>
                          <a:sym typeface="Arial"/>
                        </a:rPr>
                        <a:t>Kab. Gunungkidul </a:t>
                      </a:r>
                      <a:endParaRPr/>
                    </a:p>
                  </a:txBody>
                  <a:tcPr marL="7625" marR="7625" marT="7625" marB="0" anchor="ctr"/>
                </a:tc>
                <a:tc>
                  <a:txBody>
                    <a:bodyPr/>
                    <a:lstStyle/>
                    <a:p>
                      <a:pPr marL="0" marR="0" lvl="0" indent="0" algn="ctr" rtl="0">
                        <a:spcBef>
                          <a:spcPts val="0"/>
                        </a:spcBef>
                        <a:spcAft>
                          <a:spcPts val="0"/>
                        </a:spcAft>
                        <a:buNone/>
                      </a:pPr>
                      <a:r>
                        <a:rPr lang="en-US" sz="800" b="0" i="0" u="none" strike="noStrike" cap="none">
                          <a:solidFill>
                            <a:schemeClr val="dk1"/>
                          </a:solidFill>
                          <a:latin typeface="Arial"/>
                          <a:ea typeface="Arial"/>
                          <a:cs typeface="Arial"/>
                          <a:sym typeface="Arial"/>
                        </a:rPr>
                        <a:t>500 KPM</a:t>
                      </a:r>
                      <a:endParaRPr/>
                    </a:p>
                  </a:txBody>
                  <a:tcPr marL="7625" marR="7625" marT="7625" marB="0" anchor="ctr"/>
                </a:tc>
                <a:extLst>
                  <a:ext uri="{0D108BD9-81ED-4DB2-BD59-A6C34878D82A}">
                    <a16:rowId xmlns:a16="http://schemas.microsoft.com/office/drawing/2014/main" val="10000"/>
                  </a:ext>
                </a:extLst>
              </a:tr>
              <a:tr h="134175">
                <a:tc>
                  <a:txBody>
                    <a:bodyPr/>
                    <a:lstStyle/>
                    <a:p>
                      <a:pPr marL="0" marR="0" lvl="0" indent="0" algn="l" rtl="0">
                        <a:spcBef>
                          <a:spcPts val="0"/>
                        </a:spcBef>
                        <a:spcAft>
                          <a:spcPts val="0"/>
                        </a:spcAft>
                        <a:buNone/>
                      </a:pPr>
                      <a:r>
                        <a:rPr lang="en-US" sz="800" b="0" i="0" u="none" strike="noStrike" cap="none">
                          <a:solidFill>
                            <a:schemeClr val="dk1"/>
                          </a:solidFill>
                          <a:latin typeface="Arial"/>
                          <a:ea typeface="Arial"/>
                          <a:cs typeface="Arial"/>
                          <a:sym typeface="Arial"/>
                        </a:rPr>
                        <a:t>Kab. Sleman</a:t>
                      </a:r>
                      <a:endParaRPr/>
                    </a:p>
                  </a:txBody>
                  <a:tcPr marL="7625" marR="7625" marT="7625" marB="0" anchor="ctr"/>
                </a:tc>
                <a:tc>
                  <a:txBody>
                    <a:bodyPr/>
                    <a:lstStyle/>
                    <a:p>
                      <a:pPr marL="0" marR="0" lvl="0" indent="0" algn="ctr" rtl="0">
                        <a:spcBef>
                          <a:spcPts val="0"/>
                        </a:spcBef>
                        <a:spcAft>
                          <a:spcPts val="0"/>
                        </a:spcAft>
                        <a:buNone/>
                      </a:pPr>
                      <a:r>
                        <a:rPr lang="en-US" sz="800" b="0" i="0" u="none" strike="noStrike" cap="none">
                          <a:solidFill>
                            <a:schemeClr val="dk1"/>
                          </a:solidFill>
                          <a:latin typeface="Arial"/>
                          <a:ea typeface="Arial"/>
                          <a:cs typeface="Arial"/>
                          <a:sym typeface="Arial"/>
                        </a:rPr>
                        <a:t>300 KPM</a:t>
                      </a:r>
                      <a:endParaRPr/>
                    </a:p>
                  </a:txBody>
                  <a:tcPr marL="7625" marR="7625" marT="7625" marB="0" anchor="ctr"/>
                </a:tc>
                <a:extLst>
                  <a:ext uri="{0D108BD9-81ED-4DB2-BD59-A6C34878D82A}">
                    <a16:rowId xmlns:a16="http://schemas.microsoft.com/office/drawing/2014/main" val="10001"/>
                  </a:ext>
                </a:extLst>
              </a:tr>
              <a:tr h="96575">
                <a:tc>
                  <a:txBody>
                    <a:bodyPr/>
                    <a:lstStyle/>
                    <a:p>
                      <a:pPr marL="0" marR="0" lvl="0" indent="0" algn="l" rtl="0">
                        <a:spcBef>
                          <a:spcPts val="0"/>
                        </a:spcBef>
                        <a:spcAft>
                          <a:spcPts val="0"/>
                        </a:spcAft>
                        <a:buNone/>
                      </a:pPr>
                      <a:r>
                        <a:rPr lang="en-US" sz="800" b="0" i="0" u="none" strike="noStrike" cap="none">
                          <a:solidFill>
                            <a:schemeClr val="dk1"/>
                          </a:solidFill>
                          <a:latin typeface="Arial"/>
                          <a:ea typeface="Arial"/>
                          <a:cs typeface="Arial"/>
                          <a:sym typeface="Arial"/>
                        </a:rPr>
                        <a:t>Kab. Bantul </a:t>
                      </a:r>
                      <a:endParaRPr/>
                    </a:p>
                  </a:txBody>
                  <a:tcPr marL="7625" marR="7625" marT="7625" marB="0" anchor="ctr"/>
                </a:tc>
                <a:tc>
                  <a:txBody>
                    <a:bodyPr/>
                    <a:lstStyle/>
                    <a:p>
                      <a:pPr marL="0" marR="0" lvl="0" indent="0" algn="ctr" rtl="0">
                        <a:spcBef>
                          <a:spcPts val="0"/>
                        </a:spcBef>
                        <a:spcAft>
                          <a:spcPts val="0"/>
                        </a:spcAft>
                        <a:buNone/>
                      </a:pPr>
                      <a:r>
                        <a:rPr lang="en-US" sz="800" b="0" i="0" u="none" strike="noStrike" cap="none">
                          <a:solidFill>
                            <a:schemeClr val="dk1"/>
                          </a:solidFill>
                          <a:latin typeface="Arial"/>
                          <a:ea typeface="Arial"/>
                          <a:cs typeface="Arial"/>
                          <a:sym typeface="Arial"/>
                        </a:rPr>
                        <a:t>106 KPM</a:t>
                      </a:r>
                      <a:endParaRPr/>
                    </a:p>
                  </a:txBody>
                  <a:tcPr marL="7625" marR="7625" marT="7625" marB="0" anchor="ctr"/>
                </a:tc>
                <a:extLst>
                  <a:ext uri="{0D108BD9-81ED-4DB2-BD59-A6C34878D82A}">
                    <a16:rowId xmlns:a16="http://schemas.microsoft.com/office/drawing/2014/main" val="10002"/>
                  </a:ext>
                </a:extLst>
              </a:tr>
            </a:tbl>
          </a:graphicData>
        </a:graphic>
      </p:graphicFrame>
      <p:sp>
        <p:nvSpPr>
          <p:cNvPr id="594" name="Google Shape;594;p37"/>
          <p:cNvSpPr txBox="1"/>
          <p:nvPr/>
        </p:nvSpPr>
        <p:spPr>
          <a:xfrm>
            <a:off x="1098724" y="713146"/>
            <a:ext cx="976579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Target PROKUS Tahun 2021 yaitu </a:t>
            </a:r>
            <a:r>
              <a:rPr lang="en-US" sz="1200" b="1">
                <a:solidFill>
                  <a:schemeClr val="dk1"/>
                </a:solidFill>
                <a:latin typeface="Calibri"/>
                <a:ea typeface="Calibri"/>
                <a:cs typeface="Calibri"/>
                <a:sym typeface="Calibri"/>
              </a:rPr>
              <a:t>7.000 KPM </a:t>
            </a:r>
            <a:r>
              <a:rPr lang="en-US" sz="1200">
                <a:solidFill>
                  <a:schemeClr val="dk1"/>
                </a:solidFill>
                <a:latin typeface="Calibri"/>
                <a:ea typeface="Calibri"/>
                <a:cs typeface="Calibri"/>
                <a:sym typeface="Calibri"/>
              </a:rPr>
              <a:t>Penerima baru dan </a:t>
            </a:r>
            <a:r>
              <a:rPr lang="en-US" sz="1200" b="1">
                <a:solidFill>
                  <a:schemeClr val="dk1"/>
                </a:solidFill>
                <a:latin typeface="Calibri"/>
                <a:ea typeface="Calibri"/>
                <a:cs typeface="Calibri"/>
                <a:sym typeface="Calibri"/>
              </a:rPr>
              <a:t>1.000 KPM </a:t>
            </a:r>
            <a:r>
              <a:rPr lang="en-US" sz="1200">
                <a:solidFill>
                  <a:schemeClr val="dk1"/>
                </a:solidFill>
                <a:latin typeface="Calibri"/>
                <a:ea typeface="Calibri"/>
                <a:cs typeface="Calibri"/>
                <a:sym typeface="Calibri"/>
              </a:rPr>
              <a:t>lanjutan PROKUS Tahun 2020. </a:t>
            </a:r>
            <a:endParaRPr/>
          </a:p>
          <a:p>
            <a:pPr marL="0" marR="0" lvl="0" indent="0" algn="ctr" rtl="0">
              <a:spcBef>
                <a:spcPts val="0"/>
              </a:spcBef>
              <a:spcAft>
                <a:spcPts val="0"/>
              </a:spcAft>
              <a:buNone/>
            </a:pPr>
            <a:r>
              <a:rPr lang="en-US" sz="1200" b="1">
                <a:solidFill>
                  <a:schemeClr val="dk1"/>
                </a:solidFill>
                <a:latin typeface="Calibri"/>
                <a:ea typeface="Calibri"/>
                <a:cs typeface="Calibri"/>
                <a:sym typeface="Calibri"/>
              </a:rPr>
              <a:t>8.000 KPM </a:t>
            </a:r>
            <a:r>
              <a:rPr lang="en-US" sz="1200">
                <a:solidFill>
                  <a:schemeClr val="dk1"/>
                </a:solidFill>
                <a:latin typeface="Calibri"/>
                <a:ea typeface="Calibri"/>
                <a:cs typeface="Calibri"/>
                <a:sym typeface="Calibri"/>
              </a:rPr>
              <a:t>tersebar di </a:t>
            </a:r>
            <a:r>
              <a:rPr lang="en-US" sz="1200" b="1">
                <a:solidFill>
                  <a:schemeClr val="dk1"/>
                </a:solidFill>
                <a:latin typeface="Calibri"/>
                <a:ea typeface="Calibri"/>
                <a:cs typeface="Calibri"/>
                <a:sym typeface="Calibri"/>
              </a:rPr>
              <a:t>11 Provinsi </a:t>
            </a:r>
            <a:r>
              <a:rPr lang="en-US" sz="1200">
                <a:solidFill>
                  <a:schemeClr val="dk1"/>
                </a:solidFill>
                <a:latin typeface="Calibri"/>
                <a:ea typeface="Calibri"/>
                <a:cs typeface="Calibri"/>
                <a:sym typeface="Calibri"/>
              </a:rPr>
              <a:t>dengan Inkubator sebanyak 29 Inkubator.</a:t>
            </a:r>
            <a:endParaRPr/>
          </a:p>
        </p:txBody>
      </p:sp>
      <p:sp>
        <p:nvSpPr>
          <p:cNvPr id="595" name="Google Shape;595;p37"/>
          <p:cNvSpPr txBox="1"/>
          <p:nvPr/>
        </p:nvSpPr>
        <p:spPr>
          <a:xfrm>
            <a:off x="1799797" y="41951"/>
            <a:ext cx="857007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595959"/>
                </a:solidFill>
                <a:latin typeface="Calibri"/>
                <a:ea typeface="Calibri"/>
                <a:cs typeface="Calibri"/>
                <a:sym typeface="Calibri"/>
              </a:rPr>
              <a:t>S</a:t>
            </a:r>
            <a:r>
              <a:rPr lang="en-US" sz="2400" b="1">
                <a:solidFill>
                  <a:srgbClr val="595959"/>
                </a:solidFill>
                <a:latin typeface="Calibri"/>
                <a:ea typeface="Calibri"/>
                <a:cs typeface="Calibri"/>
                <a:sym typeface="Calibri"/>
              </a:rPr>
              <a:t>ebaran</a:t>
            </a:r>
            <a:r>
              <a:rPr lang="en-US" sz="3200" b="1">
                <a:solidFill>
                  <a:srgbClr val="595959"/>
                </a:solidFill>
                <a:latin typeface="Calibri"/>
                <a:ea typeface="Calibri"/>
                <a:cs typeface="Calibri"/>
                <a:sym typeface="Calibri"/>
              </a:rPr>
              <a:t> KPM </a:t>
            </a:r>
            <a:r>
              <a:rPr lang="en-US" sz="2400" b="1">
                <a:solidFill>
                  <a:srgbClr val="595959"/>
                </a:solidFill>
                <a:latin typeface="Calibri"/>
                <a:ea typeface="Calibri"/>
                <a:cs typeface="Calibri"/>
                <a:sym typeface="Calibri"/>
              </a:rPr>
              <a:t>dan</a:t>
            </a:r>
            <a:r>
              <a:rPr lang="en-US" sz="3200" b="1">
                <a:solidFill>
                  <a:srgbClr val="595959"/>
                </a:solidFill>
                <a:latin typeface="Calibri"/>
                <a:ea typeface="Calibri"/>
                <a:cs typeface="Calibri"/>
                <a:sym typeface="Calibri"/>
              </a:rPr>
              <a:t> I</a:t>
            </a:r>
            <a:r>
              <a:rPr lang="en-US" sz="2400" b="1">
                <a:solidFill>
                  <a:srgbClr val="595959"/>
                </a:solidFill>
                <a:latin typeface="Calibri"/>
                <a:ea typeface="Calibri"/>
                <a:cs typeface="Calibri"/>
                <a:sym typeface="Calibri"/>
              </a:rPr>
              <a:t>nkubator</a:t>
            </a:r>
            <a:r>
              <a:rPr lang="en-US" sz="3200" b="1">
                <a:solidFill>
                  <a:srgbClr val="595959"/>
                </a:solidFill>
                <a:latin typeface="Calibri"/>
                <a:ea typeface="Calibri"/>
                <a:cs typeface="Calibri"/>
                <a:sym typeface="Calibri"/>
              </a:rPr>
              <a:t> P</a:t>
            </a:r>
            <a:r>
              <a:rPr lang="en-US" sz="2400" b="1">
                <a:solidFill>
                  <a:srgbClr val="595959"/>
                </a:solidFill>
                <a:latin typeface="Calibri"/>
                <a:ea typeface="Calibri"/>
                <a:cs typeface="Calibri"/>
                <a:sym typeface="Calibri"/>
              </a:rPr>
              <a:t>rokus</a:t>
            </a:r>
            <a:r>
              <a:rPr lang="en-US" sz="3200" b="1">
                <a:solidFill>
                  <a:srgbClr val="595959"/>
                </a:solidFill>
                <a:latin typeface="Calibri"/>
                <a:ea typeface="Calibri"/>
                <a:cs typeface="Calibri"/>
                <a:sym typeface="Calibri"/>
              </a:rPr>
              <a:t> T</a:t>
            </a:r>
            <a:r>
              <a:rPr lang="en-US" sz="2400" b="1">
                <a:solidFill>
                  <a:srgbClr val="595959"/>
                </a:solidFill>
                <a:latin typeface="Calibri"/>
                <a:ea typeface="Calibri"/>
                <a:cs typeface="Calibri"/>
                <a:sym typeface="Calibri"/>
              </a:rPr>
              <a:t>ahun</a:t>
            </a:r>
            <a:r>
              <a:rPr lang="en-US" sz="3200" b="1">
                <a:solidFill>
                  <a:srgbClr val="595959"/>
                </a:solidFill>
                <a:latin typeface="Calibri"/>
                <a:ea typeface="Calibri"/>
                <a:cs typeface="Calibri"/>
                <a:sym typeface="Calibri"/>
              </a:rPr>
              <a:t> 2021</a:t>
            </a:r>
            <a:endParaRPr sz="1400" b="1">
              <a:solidFill>
                <a:srgbClr val="595959"/>
              </a:solidFill>
              <a:latin typeface="Calibri"/>
              <a:ea typeface="Calibri"/>
              <a:cs typeface="Calibri"/>
              <a:sym typeface="Calibri"/>
            </a:endParaRPr>
          </a:p>
        </p:txBody>
      </p:sp>
      <p:cxnSp>
        <p:nvCxnSpPr>
          <p:cNvPr id="596" name="Google Shape;596;p37"/>
          <p:cNvCxnSpPr/>
          <p:nvPr/>
        </p:nvCxnSpPr>
        <p:spPr>
          <a:xfrm>
            <a:off x="2300327" y="584391"/>
            <a:ext cx="7282719" cy="0"/>
          </a:xfrm>
          <a:prstGeom prst="straightConnector1">
            <a:avLst/>
          </a:prstGeom>
          <a:noFill/>
          <a:ln w="76200" cap="flat" cmpd="sng">
            <a:solidFill>
              <a:srgbClr val="C00000"/>
            </a:solidFill>
            <a:prstDash val="solid"/>
            <a:miter lim="800000"/>
            <a:headEnd type="none" w="sm" len="sm"/>
            <a:tailEnd type="none" w="sm" len="sm"/>
          </a:ln>
        </p:spPr>
      </p:cxnSp>
      <p:pic>
        <p:nvPicPr>
          <p:cNvPr id="597" name="Google Shape;597;p37" descr="LIVE! KONPRES PROGRES PENYALURAN BANSOS SEMBAKO DAN BANTUAN SOSIAL TUNAI  (BST)"/>
          <p:cNvPicPr preferRelativeResize="0"/>
          <p:nvPr/>
        </p:nvPicPr>
        <p:blipFill rotWithShape="1">
          <a:blip r:embed="rId5">
            <a:alphaModFix/>
          </a:blip>
          <a:srcRect/>
          <a:stretch/>
        </p:blipFill>
        <p:spPr>
          <a:xfrm>
            <a:off x="10130934" y="15173"/>
            <a:ext cx="1636995" cy="1227747"/>
          </a:xfrm>
          <a:prstGeom prst="rect">
            <a:avLst/>
          </a:prstGeom>
          <a:noFill/>
          <a:ln>
            <a:noFill/>
          </a:ln>
        </p:spPr>
      </p:pic>
      <p:sp>
        <p:nvSpPr>
          <p:cNvPr id="598" name="Google Shape;598;p37"/>
          <p:cNvSpPr txBox="1"/>
          <p:nvPr/>
        </p:nvSpPr>
        <p:spPr>
          <a:xfrm>
            <a:off x="11616458" y="6356350"/>
            <a:ext cx="574111" cy="426393"/>
          </a:xfrm>
          <a:prstGeom prst="rect">
            <a:avLst/>
          </a:prstGeom>
          <a:solidFill>
            <a:srgbClr val="43B8DB"/>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600">
                <a:solidFill>
                  <a:schemeClr val="lt1"/>
                </a:solidFill>
                <a:latin typeface="Calibri"/>
                <a:ea typeface="Calibri"/>
                <a:cs typeface="Calibri"/>
                <a:sym typeface="Calibri"/>
              </a:rPr>
              <a:t>36</a:t>
            </a:fld>
            <a:endParaRPr sz="1600">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38"/>
          <p:cNvPicPr preferRelativeResize="0"/>
          <p:nvPr/>
        </p:nvPicPr>
        <p:blipFill rotWithShape="1">
          <a:blip r:embed="rId3">
            <a:alphaModFix/>
          </a:blip>
          <a:srcRect r="970"/>
          <a:stretch/>
        </p:blipFill>
        <p:spPr>
          <a:xfrm>
            <a:off x="1621667" y="577895"/>
            <a:ext cx="8875642" cy="5702210"/>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604" name="Google Shape;604;p38"/>
          <p:cNvSpPr txBox="1"/>
          <p:nvPr/>
        </p:nvSpPr>
        <p:spPr>
          <a:xfrm>
            <a:off x="11616458" y="6276837"/>
            <a:ext cx="574111" cy="426393"/>
          </a:xfrm>
          <a:prstGeom prst="rect">
            <a:avLst/>
          </a:prstGeom>
          <a:solidFill>
            <a:srgbClr val="43B8DB"/>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600">
                <a:solidFill>
                  <a:schemeClr val="lt1"/>
                </a:solidFill>
                <a:latin typeface="Calibri"/>
                <a:ea typeface="Calibri"/>
                <a:cs typeface="Calibri"/>
                <a:sym typeface="Calibri"/>
              </a:rPr>
              <a:t>37</a:t>
            </a:fld>
            <a:endParaRPr sz="1600">
              <a:solidFill>
                <a:schemeClr val="lt1"/>
              </a:solidFill>
              <a:latin typeface="Calibri"/>
              <a:ea typeface="Calibri"/>
              <a:cs typeface="Calibri"/>
              <a:sym typeface="Calibri"/>
            </a:endParaRPr>
          </a:p>
        </p:txBody>
      </p:sp>
      <p:sp>
        <p:nvSpPr>
          <p:cNvPr id="605" name="Google Shape;605;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610" name="Google Shape;610;p39"/>
          <p:cNvPicPr preferRelativeResize="0"/>
          <p:nvPr/>
        </p:nvPicPr>
        <p:blipFill rotWithShape="1">
          <a:blip r:embed="rId3">
            <a:alphaModFix/>
          </a:blip>
          <a:srcRect/>
          <a:stretch/>
        </p:blipFill>
        <p:spPr>
          <a:xfrm>
            <a:off x="4278115" y="833626"/>
            <a:ext cx="3785510" cy="3785510"/>
          </a:xfrm>
          <a:prstGeom prst="rect">
            <a:avLst/>
          </a:prstGeom>
          <a:noFill/>
          <a:ln>
            <a:noFill/>
          </a:ln>
          <a:effectLst>
            <a:outerShdw blurRad="292100" dist="139700" dir="2700000" algn="tl" rotWithShape="0">
              <a:srgbClr val="333333">
                <a:alpha val="64705"/>
              </a:srgbClr>
            </a:outerShdw>
          </a:effectLst>
        </p:spPr>
      </p:pic>
      <p:pic>
        <p:nvPicPr>
          <p:cNvPr id="611" name="Google Shape;611;p39"/>
          <p:cNvPicPr preferRelativeResize="0"/>
          <p:nvPr/>
        </p:nvPicPr>
        <p:blipFill rotWithShape="1">
          <a:blip r:embed="rId4">
            <a:alphaModFix/>
          </a:blip>
          <a:srcRect l="17187" t="3126" r="14508" b="4464"/>
          <a:stretch/>
        </p:blipFill>
        <p:spPr>
          <a:xfrm>
            <a:off x="1255277" y="833626"/>
            <a:ext cx="2804094" cy="3793775"/>
          </a:xfrm>
          <a:prstGeom prst="rect">
            <a:avLst/>
          </a:prstGeom>
          <a:noFill/>
          <a:ln>
            <a:noFill/>
          </a:ln>
          <a:effectLst>
            <a:outerShdw blurRad="292100" dist="139700" dir="2700000" algn="tl" rotWithShape="0">
              <a:srgbClr val="333333">
                <a:alpha val="64705"/>
              </a:srgbClr>
            </a:outerShdw>
          </a:effectLst>
        </p:spPr>
      </p:pic>
      <p:pic>
        <p:nvPicPr>
          <p:cNvPr id="612" name="Google Shape;612;p39"/>
          <p:cNvPicPr preferRelativeResize="0"/>
          <p:nvPr/>
        </p:nvPicPr>
        <p:blipFill rotWithShape="1">
          <a:blip r:embed="rId5">
            <a:alphaModFix/>
          </a:blip>
          <a:srcRect l="-624" t="5842" r="1665" b="16063"/>
          <a:stretch/>
        </p:blipFill>
        <p:spPr>
          <a:xfrm>
            <a:off x="1774130" y="4812131"/>
            <a:ext cx="1766387" cy="1858661"/>
          </a:xfrm>
          <a:prstGeom prst="rect">
            <a:avLst/>
          </a:prstGeom>
          <a:noFill/>
          <a:ln>
            <a:noFill/>
          </a:ln>
          <a:effectLst>
            <a:outerShdw blurRad="292100" dist="139700" dir="2700000" algn="tl" rotWithShape="0">
              <a:srgbClr val="333333">
                <a:alpha val="64705"/>
              </a:srgbClr>
            </a:outerShdw>
          </a:effectLst>
        </p:spPr>
      </p:pic>
      <p:pic>
        <p:nvPicPr>
          <p:cNvPr id="613" name="Google Shape;613;p39"/>
          <p:cNvPicPr preferRelativeResize="0"/>
          <p:nvPr/>
        </p:nvPicPr>
        <p:blipFill rotWithShape="1">
          <a:blip r:embed="rId6">
            <a:alphaModFix/>
          </a:blip>
          <a:srcRect/>
          <a:stretch/>
        </p:blipFill>
        <p:spPr>
          <a:xfrm>
            <a:off x="8282370" y="833626"/>
            <a:ext cx="3256496" cy="5789325"/>
          </a:xfrm>
          <a:prstGeom prst="rect">
            <a:avLst/>
          </a:prstGeom>
          <a:noFill/>
          <a:ln>
            <a:noFill/>
          </a:ln>
          <a:effectLst>
            <a:outerShdw blurRad="292100" dist="139700" dir="2700000" algn="tl" rotWithShape="0">
              <a:srgbClr val="333333">
                <a:alpha val="64705"/>
              </a:srgbClr>
            </a:outerShdw>
          </a:effectLst>
        </p:spPr>
      </p:pic>
      <p:sp>
        <p:nvSpPr>
          <p:cNvPr id="614" name="Google Shape;614;p39"/>
          <p:cNvSpPr txBox="1"/>
          <p:nvPr/>
        </p:nvSpPr>
        <p:spPr>
          <a:xfrm>
            <a:off x="4506205" y="5230170"/>
            <a:ext cx="2917372"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Calibri"/>
              <a:buNone/>
            </a:pPr>
            <a:r>
              <a:rPr lang="en-US" sz="2000" b="0" i="1" u="none" strike="noStrike" cap="none">
                <a:solidFill>
                  <a:srgbClr val="000000"/>
                </a:solidFill>
                <a:latin typeface="Calibri"/>
                <a:ea typeface="Calibri"/>
                <a:cs typeface="Calibri"/>
                <a:sym typeface="Calibri"/>
              </a:rPr>
              <a:t>Hasil Usaha KPM setelah mendapatkan Program Kewirausahaan Sosial</a:t>
            </a:r>
            <a:endParaRPr/>
          </a:p>
        </p:txBody>
      </p:sp>
      <p:sp>
        <p:nvSpPr>
          <p:cNvPr id="615" name="Google Shape;615;p39"/>
          <p:cNvSpPr txBox="1"/>
          <p:nvPr/>
        </p:nvSpPr>
        <p:spPr>
          <a:xfrm>
            <a:off x="1255277" y="331173"/>
            <a:ext cx="1093672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E75B5"/>
                </a:solidFill>
                <a:latin typeface="Arial"/>
                <a:ea typeface="Arial"/>
                <a:cs typeface="Arial"/>
                <a:sym typeface="Arial"/>
              </a:rPr>
              <a:t>DOKUMENTASI PROKUS</a:t>
            </a:r>
            <a:endParaRPr/>
          </a:p>
        </p:txBody>
      </p:sp>
      <p:sp>
        <p:nvSpPr>
          <p:cNvPr id="616" name="Google Shape;616;p39"/>
          <p:cNvSpPr txBox="1"/>
          <p:nvPr/>
        </p:nvSpPr>
        <p:spPr>
          <a:xfrm>
            <a:off x="11616458" y="6356350"/>
            <a:ext cx="574111" cy="426393"/>
          </a:xfrm>
          <a:prstGeom prst="rect">
            <a:avLst/>
          </a:prstGeom>
          <a:solidFill>
            <a:srgbClr val="43B8DB"/>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600">
                <a:solidFill>
                  <a:schemeClr val="lt1"/>
                </a:solidFill>
                <a:latin typeface="Calibri"/>
                <a:ea typeface="Calibri"/>
                <a:cs typeface="Calibri"/>
                <a:sym typeface="Calibri"/>
              </a:rPr>
              <a:t>38</a:t>
            </a:fld>
            <a:endParaRPr sz="1600">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cxnSp>
        <p:nvCxnSpPr>
          <p:cNvPr id="621" name="Google Shape;621;p40"/>
          <p:cNvCxnSpPr/>
          <p:nvPr/>
        </p:nvCxnSpPr>
        <p:spPr>
          <a:xfrm>
            <a:off x="6038011" y="949554"/>
            <a:ext cx="0" cy="5072089"/>
          </a:xfrm>
          <a:prstGeom prst="straightConnector1">
            <a:avLst/>
          </a:prstGeom>
          <a:noFill/>
          <a:ln w="19050" cap="flat" cmpd="sng">
            <a:solidFill>
              <a:schemeClr val="accent1"/>
            </a:solidFill>
            <a:prstDash val="dot"/>
            <a:miter lim="800000"/>
            <a:headEnd type="none" w="sm" len="sm"/>
            <a:tailEnd type="none" w="sm" len="sm"/>
          </a:ln>
        </p:spPr>
      </p:cxnSp>
      <p:pic>
        <p:nvPicPr>
          <p:cNvPr id="622" name="Google Shape;622;p40" descr="A group of people sitting at a table&#10;&#10;Description automatically generated"/>
          <p:cNvPicPr preferRelativeResize="0"/>
          <p:nvPr/>
        </p:nvPicPr>
        <p:blipFill rotWithShape="1">
          <a:blip r:embed="rId3">
            <a:alphaModFix/>
          </a:blip>
          <a:srcRect/>
          <a:stretch/>
        </p:blipFill>
        <p:spPr>
          <a:xfrm>
            <a:off x="448063" y="1008203"/>
            <a:ext cx="5228078" cy="2458312"/>
          </a:xfrm>
          <a:prstGeom prst="rect">
            <a:avLst/>
          </a:prstGeom>
          <a:noFill/>
          <a:ln>
            <a:noFill/>
          </a:ln>
          <a:effectLst>
            <a:outerShdw blurRad="292100" dist="139700" dir="2700000" algn="tl" rotWithShape="0">
              <a:srgbClr val="333333">
                <a:alpha val="64705"/>
              </a:srgbClr>
            </a:outerShdw>
          </a:effectLst>
        </p:spPr>
      </p:pic>
      <p:sp>
        <p:nvSpPr>
          <p:cNvPr id="623" name="Google Shape;623;p40"/>
          <p:cNvSpPr txBox="1"/>
          <p:nvPr/>
        </p:nvSpPr>
        <p:spPr>
          <a:xfrm>
            <a:off x="303853" y="3466517"/>
            <a:ext cx="561464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TOT Mentor ProKUS Kerjasama dengan incubator Oorange-UNPAD</a:t>
            </a:r>
            <a:endParaRPr/>
          </a:p>
        </p:txBody>
      </p:sp>
      <p:pic>
        <p:nvPicPr>
          <p:cNvPr id="624" name="Google Shape;624;p40"/>
          <p:cNvPicPr preferRelativeResize="0"/>
          <p:nvPr/>
        </p:nvPicPr>
        <p:blipFill rotWithShape="1">
          <a:blip r:embed="rId4">
            <a:alphaModFix/>
          </a:blip>
          <a:srcRect/>
          <a:stretch/>
        </p:blipFill>
        <p:spPr>
          <a:xfrm>
            <a:off x="448064" y="3934122"/>
            <a:ext cx="2743197" cy="1663159"/>
          </a:xfrm>
          <a:prstGeom prst="rect">
            <a:avLst/>
          </a:prstGeom>
          <a:noFill/>
          <a:ln>
            <a:noFill/>
          </a:ln>
          <a:effectLst>
            <a:outerShdw blurRad="292100" dist="139700" dir="2700000" algn="tl" rotWithShape="0">
              <a:srgbClr val="333333">
                <a:alpha val="64705"/>
              </a:srgbClr>
            </a:outerShdw>
          </a:effectLst>
        </p:spPr>
      </p:pic>
      <p:sp>
        <p:nvSpPr>
          <p:cNvPr id="625" name="Google Shape;625;p40"/>
          <p:cNvSpPr txBox="1"/>
          <p:nvPr/>
        </p:nvSpPr>
        <p:spPr>
          <a:xfrm>
            <a:off x="399565" y="5597281"/>
            <a:ext cx="2788390"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0000"/>
                </a:solidFill>
                <a:latin typeface="Arial"/>
                <a:ea typeface="Arial"/>
                <a:cs typeface="Arial"/>
                <a:sym typeface="Arial"/>
              </a:rPr>
              <a:t>Mentoring KPM dalam usaha pembuatan tas handmade di Batujajar, Bandung  </a:t>
            </a:r>
            <a:endParaRPr/>
          </a:p>
        </p:txBody>
      </p:sp>
      <p:pic>
        <p:nvPicPr>
          <p:cNvPr id="626" name="Google Shape;626;p40" descr="A group of people sitting at a table&#10;&#10;Description automatically generated"/>
          <p:cNvPicPr preferRelativeResize="0"/>
          <p:nvPr/>
        </p:nvPicPr>
        <p:blipFill rotWithShape="1">
          <a:blip r:embed="rId5">
            <a:alphaModFix/>
          </a:blip>
          <a:srcRect/>
          <a:stretch/>
        </p:blipFill>
        <p:spPr>
          <a:xfrm>
            <a:off x="3103612" y="3934122"/>
            <a:ext cx="2580311" cy="1663159"/>
          </a:xfrm>
          <a:prstGeom prst="rect">
            <a:avLst/>
          </a:prstGeom>
          <a:noFill/>
          <a:ln>
            <a:noFill/>
          </a:ln>
          <a:effectLst>
            <a:outerShdw blurRad="292100" dist="139700" dir="2700000" algn="tl" rotWithShape="0">
              <a:srgbClr val="333333">
                <a:alpha val="64705"/>
              </a:srgbClr>
            </a:outerShdw>
          </a:effectLst>
        </p:spPr>
      </p:pic>
      <p:sp>
        <p:nvSpPr>
          <p:cNvPr id="627" name="Google Shape;627;p40"/>
          <p:cNvSpPr txBox="1"/>
          <p:nvPr/>
        </p:nvSpPr>
        <p:spPr>
          <a:xfrm>
            <a:off x="3042313" y="5597278"/>
            <a:ext cx="2641608"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Mentoring KPM dalam usaha pembuatan Kue usaha rumahan secara virtual di Bandung Barat.</a:t>
            </a:r>
            <a:endParaRPr/>
          </a:p>
        </p:txBody>
      </p:sp>
      <p:pic>
        <p:nvPicPr>
          <p:cNvPr id="628" name="Google Shape;628;p40"/>
          <p:cNvPicPr preferRelativeResize="0"/>
          <p:nvPr/>
        </p:nvPicPr>
        <p:blipFill rotWithShape="1">
          <a:blip r:embed="rId6">
            <a:alphaModFix/>
          </a:blip>
          <a:srcRect/>
          <a:stretch/>
        </p:blipFill>
        <p:spPr>
          <a:xfrm rot="5400000">
            <a:off x="7440036" y="2430368"/>
            <a:ext cx="3547284" cy="4019466"/>
          </a:xfrm>
          <a:prstGeom prst="rect">
            <a:avLst/>
          </a:prstGeom>
          <a:noFill/>
          <a:ln>
            <a:noFill/>
          </a:ln>
        </p:spPr>
      </p:pic>
      <p:pic>
        <p:nvPicPr>
          <p:cNvPr id="629" name="Google Shape;629;p40"/>
          <p:cNvPicPr preferRelativeResize="0"/>
          <p:nvPr/>
        </p:nvPicPr>
        <p:blipFill rotWithShape="1">
          <a:blip r:embed="rId7">
            <a:alphaModFix/>
          </a:blip>
          <a:srcRect/>
          <a:stretch/>
        </p:blipFill>
        <p:spPr>
          <a:xfrm>
            <a:off x="6221479" y="1499020"/>
            <a:ext cx="2536736" cy="2509547"/>
          </a:xfrm>
          <a:prstGeom prst="rect">
            <a:avLst/>
          </a:prstGeom>
          <a:noFill/>
          <a:ln>
            <a:noFill/>
          </a:ln>
          <a:effectLst>
            <a:outerShdw blurRad="292100" dist="139700" dir="2700000" algn="tl" rotWithShape="0">
              <a:srgbClr val="333333">
                <a:alpha val="64705"/>
              </a:srgbClr>
            </a:outerShdw>
          </a:effectLst>
        </p:spPr>
      </p:pic>
      <p:sp>
        <p:nvSpPr>
          <p:cNvPr id="630" name="Google Shape;630;p40"/>
          <p:cNvSpPr txBox="1"/>
          <p:nvPr/>
        </p:nvSpPr>
        <p:spPr>
          <a:xfrm>
            <a:off x="6084158" y="1015487"/>
            <a:ext cx="5139255" cy="430887"/>
          </a:xfrm>
          <a:prstGeom prst="rect">
            <a:avLst/>
          </a:prstGeom>
          <a:no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Aktifitas KPM dalam usaha pembuatan OPAK sampai pada pengemasan di Kab. Bandung Barat</a:t>
            </a:r>
            <a:endParaRPr/>
          </a:p>
        </p:txBody>
      </p:sp>
      <p:cxnSp>
        <p:nvCxnSpPr>
          <p:cNvPr id="631" name="Google Shape;631;p40"/>
          <p:cNvCxnSpPr/>
          <p:nvPr/>
        </p:nvCxnSpPr>
        <p:spPr>
          <a:xfrm rot="5400000">
            <a:off x="11593466" y="6308119"/>
            <a:ext cx="486600" cy="179100"/>
          </a:xfrm>
          <a:prstGeom prst="bentConnector2">
            <a:avLst/>
          </a:prstGeom>
          <a:noFill/>
          <a:ln w="9525" cap="flat" cmpd="sng">
            <a:solidFill>
              <a:schemeClr val="accent1"/>
            </a:solidFill>
            <a:prstDash val="solid"/>
            <a:miter lim="800000"/>
            <a:headEnd type="none" w="sm" len="sm"/>
            <a:tailEnd type="none" w="sm" len="sm"/>
          </a:ln>
        </p:spPr>
      </p:cxnSp>
      <p:sp>
        <p:nvSpPr>
          <p:cNvPr id="632" name="Google Shape;632;p40"/>
          <p:cNvSpPr txBox="1"/>
          <p:nvPr/>
        </p:nvSpPr>
        <p:spPr>
          <a:xfrm>
            <a:off x="399565" y="297159"/>
            <a:ext cx="1093672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E75B5"/>
                </a:solidFill>
                <a:latin typeface="Arial"/>
                <a:ea typeface="Arial"/>
                <a:cs typeface="Arial"/>
                <a:sym typeface="Arial"/>
              </a:rPr>
              <a:t>DOKUMENTASI PROKUS</a:t>
            </a:r>
            <a:endParaRPr/>
          </a:p>
        </p:txBody>
      </p:sp>
      <p:sp>
        <p:nvSpPr>
          <p:cNvPr id="633" name="Google Shape;633;p40"/>
          <p:cNvSpPr txBox="1"/>
          <p:nvPr/>
        </p:nvSpPr>
        <p:spPr>
          <a:xfrm>
            <a:off x="11616458" y="6356350"/>
            <a:ext cx="574111" cy="426393"/>
          </a:xfrm>
          <a:prstGeom prst="rect">
            <a:avLst/>
          </a:prstGeom>
          <a:solidFill>
            <a:srgbClr val="43B8DB"/>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600">
                <a:solidFill>
                  <a:schemeClr val="lt1"/>
                </a:solidFill>
                <a:latin typeface="Calibri"/>
                <a:ea typeface="Calibri"/>
                <a:cs typeface="Calibri"/>
                <a:sym typeface="Calibri"/>
              </a:rPr>
              <a:t>39</a:t>
            </a:fld>
            <a:endParaRPr sz="1600">
              <a:solidFill>
                <a:schemeClr val="lt1"/>
              </a:solidFill>
              <a:latin typeface="Calibri"/>
              <a:ea typeface="Calibri"/>
              <a:cs typeface="Calibri"/>
              <a:sym typeface="Calibri"/>
            </a:endParaRPr>
          </a:p>
        </p:txBody>
      </p:sp>
      <p:sp>
        <p:nvSpPr>
          <p:cNvPr id="634" name="Google Shape;634;p40"/>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grpSp>
        <p:nvGrpSpPr>
          <p:cNvPr id="118" name="Google Shape;118;p5"/>
          <p:cNvGrpSpPr/>
          <p:nvPr/>
        </p:nvGrpSpPr>
        <p:grpSpPr>
          <a:xfrm>
            <a:off x="0" y="0"/>
            <a:ext cx="12192000" cy="6902053"/>
            <a:chOff x="0" y="0"/>
            <a:chExt cx="12192000" cy="6902053"/>
          </a:xfrm>
        </p:grpSpPr>
        <p:pic>
          <p:nvPicPr>
            <p:cNvPr id="119" name="Google Shape;119;p5" descr="Growth fuels exciting future for Jim Moran School of Entrepreneurship -  Florida State University News"/>
            <p:cNvPicPr preferRelativeResize="0"/>
            <p:nvPr/>
          </p:nvPicPr>
          <p:blipFill rotWithShape="1">
            <a:blip r:embed="rId3">
              <a:alphaModFix/>
            </a:blip>
            <a:srcRect/>
            <a:stretch/>
          </p:blipFill>
          <p:spPr>
            <a:xfrm>
              <a:off x="0" y="0"/>
              <a:ext cx="10363200" cy="6902053"/>
            </a:xfrm>
            <a:prstGeom prst="rect">
              <a:avLst/>
            </a:prstGeom>
            <a:noFill/>
            <a:ln>
              <a:noFill/>
            </a:ln>
          </p:spPr>
        </p:pic>
        <p:pic>
          <p:nvPicPr>
            <p:cNvPr id="120" name="Google Shape;120;p5"/>
            <p:cNvPicPr preferRelativeResize="0"/>
            <p:nvPr/>
          </p:nvPicPr>
          <p:blipFill rotWithShape="1">
            <a:blip r:embed="rId4">
              <a:alphaModFix/>
            </a:blip>
            <a:srcRect/>
            <a:stretch/>
          </p:blipFill>
          <p:spPr>
            <a:xfrm>
              <a:off x="10363200" y="0"/>
              <a:ext cx="1828800" cy="6858000"/>
            </a:xfrm>
            <a:prstGeom prst="rect">
              <a:avLst/>
            </a:prstGeom>
            <a:noFill/>
            <a:ln>
              <a:noFill/>
            </a:ln>
          </p:spPr>
        </p:pic>
      </p:grpSp>
      <p:pic>
        <p:nvPicPr>
          <p:cNvPr id="121" name="Google Shape;121;p5" descr="7 Quotes Nadiem Makarim yang Bisa Jadi Inspirasimu Menjalani Hidup"/>
          <p:cNvPicPr preferRelativeResize="0"/>
          <p:nvPr/>
        </p:nvPicPr>
        <p:blipFill rotWithShape="1">
          <a:blip r:embed="rId5">
            <a:alphaModFix/>
          </a:blip>
          <a:srcRect l="7653" t="34575" r="8717" b="31804"/>
          <a:stretch/>
        </p:blipFill>
        <p:spPr>
          <a:xfrm>
            <a:off x="-1" y="419100"/>
            <a:ext cx="4262169" cy="1143000"/>
          </a:xfrm>
          <a:prstGeom prst="rect">
            <a:avLst/>
          </a:prstGeom>
          <a:noFill/>
          <a:ln>
            <a:noFill/>
          </a:ln>
        </p:spPr>
      </p:pic>
      <p:sp>
        <p:nvSpPr>
          <p:cNvPr id="122" name="Google Shape;122;p5"/>
          <p:cNvSpPr txBox="1"/>
          <p:nvPr/>
        </p:nvSpPr>
        <p:spPr>
          <a:xfrm>
            <a:off x="1511300" y="1531094"/>
            <a:ext cx="31115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Nadiem Makarim, CEO Gojek</a:t>
            </a:r>
            <a:endParaRPr sz="1800">
              <a:solidFill>
                <a:schemeClr val="dk1"/>
              </a:solidFill>
              <a:latin typeface="Calibri"/>
              <a:ea typeface="Calibri"/>
              <a:cs typeface="Calibri"/>
              <a:sym typeface="Calibri"/>
            </a:endParaRPr>
          </a:p>
        </p:txBody>
      </p:sp>
      <p:cxnSp>
        <p:nvCxnSpPr>
          <p:cNvPr id="123" name="Google Shape;123;p5"/>
          <p:cNvCxnSpPr/>
          <p:nvPr/>
        </p:nvCxnSpPr>
        <p:spPr>
          <a:xfrm>
            <a:off x="2565400" y="1054100"/>
            <a:ext cx="1719263" cy="0"/>
          </a:xfrm>
          <a:prstGeom prst="straightConnector1">
            <a:avLst/>
          </a:prstGeom>
          <a:noFill/>
          <a:ln w="38100" cap="flat" cmpd="sng">
            <a:solidFill>
              <a:srgbClr val="FF0000"/>
            </a:solidFill>
            <a:prstDash val="solid"/>
            <a:miter lim="800000"/>
            <a:headEnd type="none" w="sm" len="sm"/>
            <a:tailEnd type="none" w="sm" len="sm"/>
          </a:ln>
        </p:spPr>
      </p:cxnSp>
      <p:sp>
        <p:nvSpPr>
          <p:cNvPr id="124" name="Google Shape;124;p5"/>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cxnSp>
        <p:nvCxnSpPr>
          <p:cNvPr id="639" name="Google Shape;639;p41"/>
          <p:cNvCxnSpPr/>
          <p:nvPr/>
        </p:nvCxnSpPr>
        <p:spPr>
          <a:xfrm>
            <a:off x="6096000" y="1420786"/>
            <a:ext cx="0" cy="5072089"/>
          </a:xfrm>
          <a:prstGeom prst="straightConnector1">
            <a:avLst/>
          </a:prstGeom>
          <a:noFill/>
          <a:ln w="19050" cap="flat" cmpd="sng">
            <a:solidFill>
              <a:schemeClr val="accent1"/>
            </a:solidFill>
            <a:prstDash val="dot"/>
            <a:miter lim="800000"/>
            <a:headEnd type="none" w="sm" len="sm"/>
            <a:tailEnd type="none" w="sm" len="sm"/>
          </a:ln>
        </p:spPr>
      </p:cxnSp>
      <p:pic>
        <p:nvPicPr>
          <p:cNvPr id="640" name="Google Shape;640;p41"/>
          <p:cNvPicPr preferRelativeResize="0"/>
          <p:nvPr/>
        </p:nvPicPr>
        <p:blipFill rotWithShape="1">
          <a:blip r:embed="rId3">
            <a:alphaModFix/>
          </a:blip>
          <a:srcRect/>
          <a:stretch/>
        </p:blipFill>
        <p:spPr>
          <a:xfrm>
            <a:off x="400013" y="1004723"/>
            <a:ext cx="5455086" cy="3068486"/>
          </a:xfrm>
          <a:prstGeom prst="rect">
            <a:avLst/>
          </a:prstGeom>
          <a:noFill/>
          <a:ln>
            <a:noFill/>
          </a:ln>
        </p:spPr>
      </p:pic>
      <p:sp>
        <p:nvSpPr>
          <p:cNvPr id="641" name="Google Shape;641;p41"/>
          <p:cNvSpPr txBox="1"/>
          <p:nvPr/>
        </p:nvSpPr>
        <p:spPr>
          <a:xfrm>
            <a:off x="485464" y="4073209"/>
            <a:ext cx="5051879" cy="4154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000000"/>
                </a:solidFill>
                <a:latin typeface="Arial"/>
                <a:ea typeface="Arial"/>
                <a:cs typeface="Arial"/>
                <a:sym typeface="Arial"/>
              </a:rPr>
              <a:t>Mentoring KPM Kewirausahaan Sosial di DKI Jakarta dengan pendamping dari Bina Swadaya Konsultan</a:t>
            </a:r>
            <a:endParaRPr sz="1050" b="0" i="0" u="none" strike="noStrike" cap="none">
              <a:solidFill>
                <a:srgbClr val="000000"/>
              </a:solidFill>
              <a:latin typeface="Arial"/>
              <a:ea typeface="Arial"/>
              <a:cs typeface="Arial"/>
              <a:sym typeface="Arial"/>
            </a:endParaRPr>
          </a:p>
        </p:txBody>
      </p:sp>
      <p:pic>
        <p:nvPicPr>
          <p:cNvPr id="642" name="Google Shape;642;p41"/>
          <p:cNvPicPr preferRelativeResize="0"/>
          <p:nvPr/>
        </p:nvPicPr>
        <p:blipFill rotWithShape="1">
          <a:blip r:embed="rId4">
            <a:alphaModFix/>
          </a:blip>
          <a:srcRect/>
          <a:stretch/>
        </p:blipFill>
        <p:spPr>
          <a:xfrm>
            <a:off x="979404" y="4513569"/>
            <a:ext cx="4064000" cy="2286000"/>
          </a:xfrm>
          <a:prstGeom prst="rect">
            <a:avLst/>
          </a:prstGeom>
          <a:noFill/>
          <a:ln>
            <a:noFill/>
          </a:ln>
        </p:spPr>
      </p:pic>
      <p:pic>
        <p:nvPicPr>
          <p:cNvPr id="643" name="Google Shape;643;p41"/>
          <p:cNvPicPr preferRelativeResize="0"/>
          <p:nvPr/>
        </p:nvPicPr>
        <p:blipFill rotWithShape="1">
          <a:blip r:embed="rId5">
            <a:alphaModFix/>
          </a:blip>
          <a:srcRect/>
          <a:stretch/>
        </p:blipFill>
        <p:spPr>
          <a:xfrm>
            <a:off x="6337075" y="1027933"/>
            <a:ext cx="2956664" cy="3942218"/>
          </a:xfrm>
          <a:prstGeom prst="rect">
            <a:avLst/>
          </a:prstGeom>
          <a:noFill/>
          <a:ln>
            <a:noFill/>
          </a:ln>
        </p:spPr>
      </p:pic>
      <p:pic>
        <p:nvPicPr>
          <p:cNvPr id="644" name="Google Shape;644;p41"/>
          <p:cNvPicPr preferRelativeResize="0"/>
          <p:nvPr/>
        </p:nvPicPr>
        <p:blipFill rotWithShape="1">
          <a:blip r:embed="rId6">
            <a:alphaModFix/>
          </a:blip>
          <a:srcRect/>
          <a:stretch/>
        </p:blipFill>
        <p:spPr>
          <a:xfrm>
            <a:off x="6337075" y="3612569"/>
            <a:ext cx="2956664" cy="2217498"/>
          </a:xfrm>
          <a:prstGeom prst="rect">
            <a:avLst/>
          </a:prstGeom>
          <a:noFill/>
          <a:ln>
            <a:noFill/>
          </a:ln>
        </p:spPr>
      </p:pic>
      <p:pic>
        <p:nvPicPr>
          <p:cNvPr id="645" name="Google Shape;645;p41"/>
          <p:cNvPicPr preferRelativeResize="0"/>
          <p:nvPr/>
        </p:nvPicPr>
        <p:blipFill rotWithShape="1">
          <a:blip r:embed="rId7">
            <a:alphaModFix/>
          </a:blip>
          <a:srcRect b="35986"/>
          <a:stretch/>
        </p:blipFill>
        <p:spPr>
          <a:xfrm>
            <a:off x="9117906" y="2054693"/>
            <a:ext cx="2790232" cy="2381475"/>
          </a:xfrm>
          <a:prstGeom prst="rect">
            <a:avLst/>
          </a:prstGeom>
          <a:noFill/>
          <a:ln>
            <a:noFill/>
          </a:ln>
        </p:spPr>
      </p:pic>
      <p:sp>
        <p:nvSpPr>
          <p:cNvPr id="646" name="Google Shape;646;p41"/>
          <p:cNvSpPr txBox="1"/>
          <p:nvPr/>
        </p:nvSpPr>
        <p:spPr>
          <a:xfrm>
            <a:off x="9401115" y="4513569"/>
            <a:ext cx="2399647"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0000"/>
                </a:solidFill>
                <a:latin typeface="Arial"/>
                <a:ea typeface="Arial"/>
                <a:cs typeface="Arial"/>
                <a:sym typeface="Arial"/>
              </a:rPr>
              <a:t>Penerima Program Kewirausahaan Sosial di DKI Jakarta</a:t>
            </a:r>
            <a:endParaRPr sz="1050" b="0" i="0" u="none" strike="noStrike" cap="none">
              <a:solidFill>
                <a:srgbClr val="000000"/>
              </a:solidFill>
              <a:latin typeface="Arial"/>
              <a:ea typeface="Arial"/>
              <a:cs typeface="Arial"/>
              <a:sym typeface="Arial"/>
            </a:endParaRPr>
          </a:p>
        </p:txBody>
      </p:sp>
      <p:sp>
        <p:nvSpPr>
          <p:cNvPr id="647" name="Google Shape;647;p41"/>
          <p:cNvSpPr txBox="1"/>
          <p:nvPr/>
        </p:nvSpPr>
        <p:spPr>
          <a:xfrm>
            <a:off x="298347" y="323005"/>
            <a:ext cx="1093672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E75B5"/>
                </a:solidFill>
                <a:latin typeface="Arial"/>
                <a:ea typeface="Arial"/>
                <a:cs typeface="Arial"/>
                <a:sym typeface="Arial"/>
              </a:rPr>
              <a:t>DOKUMENTASI PROKUS</a:t>
            </a:r>
            <a:endParaRPr/>
          </a:p>
        </p:txBody>
      </p:sp>
      <p:sp>
        <p:nvSpPr>
          <p:cNvPr id="648" name="Google Shape;648;p41"/>
          <p:cNvSpPr txBox="1"/>
          <p:nvPr/>
        </p:nvSpPr>
        <p:spPr>
          <a:xfrm>
            <a:off x="11616458" y="6356350"/>
            <a:ext cx="574111" cy="426393"/>
          </a:xfrm>
          <a:prstGeom prst="rect">
            <a:avLst/>
          </a:prstGeom>
          <a:solidFill>
            <a:srgbClr val="43B8DB"/>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600">
                <a:solidFill>
                  <a:schemeClr val="lt1"/>
                </a:solidFill>
                <a:latin typeface="Calibri"/>
                <a:ea typeface="Calibri"/>
                <a:cs typeface="Calibri"/>
                <a:sym typeface="Calibri"/>
              </a:rPr>
              <a:t>40</a:t>
            </a:fld>
            <a:endParaRPr sz="1600">
              <a:solidFill>
                <a:schemeClr val="lt1"/>
              </a:solidFill>
              <a:latin typeface="Calibri"/>
              <a:ea typeface="Calibri"/>
              <a:cs typeface="Calibri"/>
              <a:sym typeface="Calibri"/>
            </a:endParaRPr>
          </a:p>
        </p:txBody>
      </p:sp>
      <p:sp>
        <p:nvSpPr>
          <p:cNvPr id="649" name="Google Shape;649;p41"/>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42"/>
          <p:cNvSpPr txBox="1"/>
          <p:nvPr/>
        </p:nvSpPr>
        <p:spPr>
          <a:xfrm>
            <a:off x="227543" y="1555290"/>
            <a:ext cx="5868458" cy="1754326"/>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Bekerjasama dengan </a:t>
            </a:r>
            <a:r>
              <a:rPr lang="en-US" sz="1800" b="1">
                <a:solidFill>
                  <a:schemeClr val="dk1"/>
                </a:solidFill>
                <a:latin typeface="Arial"/>
                <a:ea typeface="Arial"/>
                <a:cs typeface="Arial"/>
                <a:sym typeface="Arial"/>
              </a:rPr>
              <a:t>OORANGE (UNPAD)</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Sasaran : </a:t>
            </a:r>
            <a:r>
              <a:rPr lang="en-US" sz="1800" b="1">
                <a:solidFill>
                  <a:schemeClr val="dk1"/>
                </a:solidFill>
                <a:latin typeface="Arial"/>
                <a:ea typeface="Arial"/>
                <a:cs typeface="Arial"/>
                <a:sym typeface="Arial"/>
              </a:rPr>
              <a:t>290 PM</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Kurun waktu : </a:t>
            </a:r>
            <a:r>
              <a:rPr lang="en-US" sz="1800" b="1">
                <a:solidFill>
                  <a:schemeClr val="dk1"/>
                </a:solidFill>
                <a:latin typeface="Arial"/>
                <a:ea typeface="Arial"/>
                <a:cs typeface="Arial"/>
                <a:sym typeface="Arial"/>
              </a:rPr>
              <a:t>Juli s/d November</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Klasterisasi Usaha (Kuliner, Agrobisnis, Fashion Dan Retail)</a:t>
            </a:r>
            <a:endParaRPr/>
          </a:p>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55" name="Google Shape;655;p42"/>
          <p:cNvSpPr txBox="1"/>
          <p:nvPr/>
        </p:nvSpPr>
        <p:spPr>
          <a:xfrm>
            <a:off x="227542" y="3187352"/>
            <a:ext cx="5868457" cy="3195084"/>
          </a:xfrm>
          <a:prstGeom prst="rect">
            <a:avLst/>
          </a:prstGeom>
          <a:solidFill>
            <a:srgbClr val="FFF2CC"/>
          </a:solidFill>
          <a:ln>
            <a:noFill/>
          </a:ln>
        </p:spPr>
        <p:txBody>
          <a:bodyPr spcFirstLastPara="1" wrap="square" lIns="91425" tIns="45700" rIns="91425" bIns="45700" anchor="t" anchorCtr="0">
            <a:normAutofit fontScale="62500" lnSpcReduction="20000"/>
          </a:bodyPr>
          <a:lstStyle/>
          <a:p>
            <a:pPr marL="228600" marR="0" lvl="0" indent="-228600" algn="just" rtl="0">
              <a:lnSpc>
                <a:spcPct val="90000"/>
              </a:lnSpc>
              <a:spcBef>
                <a:spcPts val="0"/>
              </a:spcBef>
              <a:spcAft>
                <a:spcPts val="0"/>
              </a:spcAft>
              <a:buClr>
                <a:schemeClr val="dk1"/>
              </a:buClr>
              <a:buSzPct val="100000"/>
              <a:buFont typeface="Arial"/>
              <a:buChar char="•"/>
            </a:pPr>
            <a:r>
              <a:rPr lang="en-US" sz="2800">
                <a:solidFill>
                  <a:schemeClr val="dk1"/>
                </a:solidFill>
                <a:latin typeface="Arial"/>
                <a:ea typeface="Arial"/>
                <a:cs typeface="Arial"/>
                <a:sym typeface="Arial"/>
              </a:rPr>
              <a:t>Pendampingan Yang Diberikan Berupa 8 (Delapan ) Modul Yaitu : </a:t>
            </a:r>
            <a:endParaRPr/>
          </a:p>
          <a:p>
            <a:pPr marL="627063" marR="0" lvl="0" indent="-354013" algn="l" rtl="0">
              <a:lnSpc>
                <a:spcPct val="90000"/>
              </a:lnSpc>
              <a:spcBef>
                <a:spcPts val="1000"/>
              </a:spcBef>
              <a:spcAft>
                <a:spcPts val="0"/>
              </a:spcAft>
              <a:buClr>
                <a:schemeClr val="dk1"/>
              </a:buClr>
              <a:buSzPct val="100000"/>
              <a:buFont typeface="Calibri"/>
              <a:buAutoNum type="alphaUcPeriod"/>
            </a:pPr>
            <a:r>
              <a:rPr lang="en-US" sz="2800">
                <a:solidFill>
                  <a:schemeClr val="dk1"/>
                </a:solidFill>
                <a:latin typeface="Arial"/>
                <a:ea typeface="Arial"/>
                <a:cs typeface="Arial"/>
                <a:sym typeface="Arial"/>
              </a:rPr>
              <a:t>Konsep Bisnis</a:t>
            </a:r>
            <a:endParaRPr sz="2800">
              <a:solidFill>
                <a:schemeClr val="dk1"/>
              </a:solidFill>
              <a:latin typeface="Arial"/>
              <a:ea typeface="Arial"/>
              <a:cs typeface="Arial"/>
              <a:sym typeface="Arial"/>
            </a:endParaRPr>
          </a:p>
          <a:p>
            <a:pPr marL="627063" marR="0" lvl="0" indent="-354013" algn="just" rtl="0">
              <a:lnSpc>
                <a:spcPct val="90000"/>
              </a:lnSpc>
              <a:spcBef>
                <a:spcPts val="1000"/>
              </a:spcBef>
              <a:spcAft>
                <a:spcPts val="0"/>
              </a:spcAft>
              <a:buClr>
                <a:schemeClr val="dk1"/>
              </a:buClr>
              <a:buSzPct val="100000"/>
              <a:buFont typeface="Calibri"/>
              <a:buAutoNum type="alphaUcPeriod"/>
            </a:pPr>
            <a:r>
              <a:rPr lang="en-US" sz="2800">
                <a:solidFill>
                  <a:schemeClr val="dk1"/>
                </a:solidFill>
                <a:latin typeface="Arial"/>
                <a:ea typeface="Arial"/>
                <a:cs typeface="Arial"/>
                <a:sym typeface="Arial"/>
              </a:rPr>
              <a:t>Pemasaran</a:t>
            </a:r>
            <a:endParaRPr sz="2800">
              <a:solidFill>
                <a:schemeClr val="dk1"/>
              </a:solidFill>
              <a:latin typeface="Arial"/>
              <a:ea typeface="Arial"/>
              <a:cs typeface="Arial"/>
              <a:sym typeface="Arial"/>
            </a:endParaRPr>
          </a:p>
          <a:p>
            <a:pPr marL="627063" marR="0" lvl="0" indent="-354013" algn="just" rtl="0">
              <a:lnSpc>
                <a:spcPct val="90000"/>
              </a:lnSpc>
              <a:spcBef>
                <a:spcPts val="1000"/>
              </a:spcBef>
              <a:spcAft>
                <a:spcPts val="0"/>
              </a:spcAft>
              <a:buClr>
                <a:schemeClr val="dk1"/>
              </a:buClr>
              <a:buSzPct val="100000"/>
              <a:buFont typeface="Calibri"/>
              <a:buAutoNum type="alphaUcPeriod"/>
            </a:pPr>
            <a:r>
              <a:rPr lang="en-US" sz="2800">
                <a:solidFill>
                  <a:schemeClr val="dk1"/>
                </a:solidFill>
                <a:latin typeface="Arial"/>
                <a:ea typeface="Arial"/>
                <a:cs typeface="Arial"/>
                <a:sym typeface="Arial"/>
              </a:rPr>
              <a:t>Peningkatan SDM</a:t>
            </a:r>
            <a:endParaRPr/>
          </a:p>
          <a:p>
            <a:pPr marL="627063" marR="0" lvl="0" indent="-354013" algn="just" rtl="0">
              <a:lnSpc>
                <a:spcPct val="90000"/>
              </a:lnSpc>
              <a:spcBef>
                <a:spcPts val="1000"/>
              </a:spcBef>
              <a:spcAft>
                <a:spcPts val="0"/>
              </a:spcAft>
              <a:buClr>
                <a:schemeClr val="dk1"/>
              </a:buClr>
              <a:buSzPct val="100000"/>
              <a:buFont typeface="Calibri"/>
              <a:buAutoNum type="alphaUcPeriod"/>
            </a:pPr>
            <a:r>
              <a:rPr lang="en-US" sz="2800">
                <a:solidFill>
                  <a:schemeClr val="dk1"/>
                </a:solidFill>
                <a:latin typeface="Arial"/>
                <a:ea typeface="Arial"/>
                <a:cs typeface="Arial"/>
                <a:sym typeface="Arial"/>
              </a:rPr>
              <a:t>Keuangan</a:t>
            </a:r>
            <a:endParaRPr sz="2800">
              <a:solidFill>
                <a:schemeClr val="dk1"/>
              </a:solidFill>
              <a:latin typeface="Arial"/>
              <a:ea typeface="Arial"/>
              <a:cs typeface="Arial"/>
              <a:sym typeface="Arial"/>
            </a:endParaRPr>
          </a:p>
          <a:p>
            <a:pPr marL="627063" marR="0" lvl="0" indent="-354013" algn="just" rtl="0">
              <a:lnSpc>
                <a:spcPct val="90000"/>
              </a:lnSpc>
              <a:spcBef>
                <a:spcPts val="1000"/>
              </a:spcBef>
              <a:spcAft>
                <a:spcPts val="0"/>
              </a:spcAft>
              <a:buClr>
                <a:schemeClr val="dk1"/>
              </a:buClr>
              <a:buSzPct val="100000"/>
              <a:buFont typeface="Calibri"/>
              <a:buAutoNum type="alphaUcPeriod"/>
            </a:pPr>
            <a:r>
              <a:rPr lang="en-US" sz="2800">
                <a:solidFill>
                  <a:schemeClr val="dk1"/>
                </a:solidFill>
                <a:latin typeface="Arial"/>
                <a:ea typeface="Arial"/>
                <a:cs typeface="Arial"/>
                <a:sym typeface="Arial"/>
              </a:rPr>
              <a:t>Legalitas Produk</a:t>
            </a:r>
            <a:endParaRPr sz="2800">
              <a:solidFill>
                <a:schemeClr val="dk1"/>
              </a:solidFill>
              <a:latin typeface="Arial"/>
              <a:ea typeface="Arial"/>
              <a:cs typeface="Arial"/>
              <a:sym typeface="Arial"/>
            </a:endParaRPr>
          </a:p>
          <a:p>
            <a:pPr marL="627063" marR="0" lvl="0" indent="-354013" algn="just" rtl="0">
              <a:lnSpc>
                <a:spcPct val="90000"/>
              </a:lnSpc>
              <a:spcBef>
                <a:spcPts val="1000"/>
              </a:spcBef>
              <a:spcAft>
                <a:spcPts val="0"/>
              </a:spcAft>
              <a:buClr>
                <a:schemeClr val="dk1"/>
              </a:buClr>
              <a:buSzPct val="100000"/>
              <a:buFont typeface="Calibri"/>
              <a:buAutoNum type="alphaUcPeriod"/>
            </a:pPr>
            <a:r>
              <a:rPr lang="en-US" sz="2800">
                <a:solidFill>
                  <a:schemeClr val="dk1"/>
                </a:solidFill>
                <a:latin typeface="Arial"/>
                <a:ea typeface="Arial"/>
                <a:cs typeface="Arial"/>
                <a:sym typeface="Arial"/>
              </a:rPr>
              <a:t>Legal Bisnis</a:t>
            </a:r>
            <a:endParaRPr sz="2800">
              <a:solidFill>
                <a:schemeClr val="dk1"/>
              </a:solidFill>
              <a:latin typeface="Arial"/>
              <a:ea typeface="Arial"/>
              <a:cs typeface="Arial"/>
              <a:sym typeface="Arial"/>
            </a:endParaRPr>
          </a:p>
          <a:p>
            <a:pPr marL="627063" marR="0" lvl="0" indent="-354013" algn="just" rtl="0">
              <a:lnSpc>
                <a:spcPct val="90000"/>
              </a:lnSpc>
              <a:spcBef>
                <a:spcPts val="1000"/>
              </a:spcBef>
              <a:spcAft>
                <a:spcPts val="0"/>
              </a:spcAft>
              <a:buClr>
                <a:schemeClr val="dk1"/>
              </a:buClr>
              <a:buSzPct val="100000"/>
              <a:buFont typeface="Calibri"/>
              <a:buAutoNum type="alphaUcPeriod"/>
            </a:pPr>
            <a:r>
              <a:rPr lang="en-US" sz="2800">
                <a:solidFill>
                  <a:schemeClr val="dk1"/>
                </a:solidFill>
                <a:latin typeface="Arial"/>
                <a:ea typeface="Arial"/>
                <a:cs typeface="Arial"/>
                <a:sym typeface="Arial"/>
              </a:rPr>
              <a:t>E-Commerce</a:t>
            </a:r>
            <a:endParaRPr/>
          </a:p>
          <a:p>
            <a:pPr marL="627063" marR="0" lvl="0" indent="-354013" algn="just" rtl="0">
              <a:lnSpc>
                <a:spcPct val="90000"/>
              </a:lnSpc>
              <a:spcBef>
                <a:spcPts val="1000"/>
              </a:spcBef>
              <a:spcAft>
                <a:spcPts val="0"/>
              </a:spcAft>
              <a:buClr>
                <a:schemeClr val="dk1"/>
              </a:buClr>
              <a:buSzPct val="100000"/>
              <a:buFont typeface="Calibri"/>
              <a:buAutoNum type="alphaUcPeriod"/>
            </a:pPr>
            <a:r>
              <a:rPr lang="en-US" sz="2800">
                <a:solidFill>
                  <a:schemeClr val="dk1"/>
                </a:solidFill>
                <a:latin typeface="Arial"/>
                <a:ea typeface="Arial"/>
                <a:cs typeface="Arial"/>
                <a:sym typeface="Arial"/>
              </a:rPr>
              <a:t>Kemasan</a:t>
            </a:r>
            <a:endParaRPr sz="2800">
              <a:solidFill>
                <a:schemeClr val="dk1"/>
              </a:solidFill>
              <a:latin typeface="Arial"/>
              <a:ea typeface="Arial"/>
              <a:cs typeface="Arial"/>
              <a:sym typeface="Arial"/>
            </a:endParaRPr>
          </a:p>
          <a:p>
            <a:pPr marL="228600" marR="0" lvl="0" indent="-117475" algn="just" rtl="0">
              <a:lnSpc>
                <a:spcPct val="90000"/>
              </a:lnSpc>
              <a:spcBef>
                <a:spcPts val="1000"/>
              </a:spcBef>
              <a:spcAft>
                <a:spcPts val="0"/>
              </a:spcAft>
              <a:buClr>
                <a:schemeClr val="dk1"/>
              </a:buClr>
              <a:buSzPct val="100000"/>
              <a:buFont typeface="Arial"/>
              <a:buNone/>
            </a:pPr>
            <a:endParaRPr sz="2800">
              <a:solidFill>
                <a:schemeClr val="dk1"/>
              </a:solidFill>
              <a:latin typeface="Arial"/>
              <a:ea typeface="Arial"/>
              <a:cs typeface="Arial"/>
              <a:sym typeface="Arial"/>
            </a:endParaRPr>
          </a:p>
        </p:txBody>
      </p:sp>
      <p:sp>
        <p:nvSpPr>
          <p:cNvPr id="656" name="Google Shape;656;p42"/>
          <p:cNvSpPr txBox="1"/>
          <p:nvPr/>
        </p:nvSpPr>
        <p:spPr>
          <a:xfrm>
            <a:off x="1751068" y="745059"/>
            <a:ext cx="8660551" cy="50641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800"/>
              <a:buFont typeface="Arial"/>
              <a:buNone/>
            </a:pPr>
            <a:r>
              <a:rPr lang="en-US" sz="2800" b="1">
                <a:solidFill>
                  <a:schemeClr val="dk1"/>
                </a:solidFill>
                <a:latin typeface="Arial"/>
                <a:ea typeface="Arial"/>
                <a:cs typeface="Arial"/>
                <a:sym typeface="Arial"/>
              </a:rPr>
              <a:t> di Kab. Bandung Barat</a:t>
            </a:r>
            <a:endParaRPr sz="2800" b="1">
              <a:solidFill>
                <a:schemeClr val="dk1"/>
              </a:solidFill>
              <a:latin typeface="Arial"/>
              <a:ea typeface="Arial"/>
              <a:cs typeface="Arial"/>
              <a:sym typeface="Arial"/>
            </a:endParaRPr>
          </a:p>
        </p:txBody>
      </p:sp>
      <p:pic>
        <p:nvPicPr>
          <p:cNvPr id="657" name="Google Shape;657;p42"/>
          <p:cNvPicPr preferRelativeResize="0"/>
          <p:nvPr/>
        </p:nvPicPr>
        <p:blipFill rotWithShape="1">
          <a:blip r:embed="rId3">
            <a:alphaModFix/>
          </a:blip>
          <a:srcRect/>
          <a:stretch/>
        </p:blipFill>
        <p:spPr>
          <a:xfrm>
            <a:off x="6506329" y="1555290"/>
            <a:ext cx="4903794" cy="2206707"/>
          </a:xfrm>
          <a:prstGeom prst="rect">
            <a:avLst/>
          </a:prstGeom>
          <a:noFill/>
          <a:ln>
            <a:noFill/>
          </a:ln>
        </p:spPr>
      </p:pic>
      <p:pic>
        <p:nvPicPr>
          <p:cNvPr id="658" name="Google Shape;658;p42"/>
          <p:cNvPicPr preferRelativeResize="0"/>
          <p:nvPr/>
        </p:nvPicPr>
        <p:blipFill rotWithShape="1">
          <a:blip r:embed="rId4">
            <a:alphaModFix/>
          </a:blip>
          <a:srcRect t="15022" b="13283"/>
          <a:stretch/>
        </p:blipFill>
        <p:spPr>
          <a:xfrm>
            <a:off x="9626428" y="4086012"/>
            <a:ext cx="1731346" cy="2206707"/>
          </a:xfrm>
          <a:prstGeom prst="rect">
            <a:avLst/>
          </a:prstGeom>
          <a:noFill/>
          <a:ln>
            <a:noFill/>
          </a:ln>
        </p:spPr>
      </p:pic>
      <p:pic>
        <p:nvPicPr>
          <p:cNvPr id="659" name="Google Shape;659;p42"/>
          <p:cNvPicPr preferRelativeResize="0"/>
          <p:nvPr/>
        </p:nvPicPr>
        <p:blipFill rotWithShape="1">
          <a:blip r:embed="rId5">
            <a:alphaModFix/>
          </a:blip>
          <a:srcRect/>
          <a:stretch/>
        </p:blipFill>
        <p:spPr>
          <a:xfrm>
            <a:off x="6506328" y="4086012"/>
            <a:ext cx="2995481" cy="2246611"/>
          </a:xfrm>
          <a:prstGeom prst="rect">
            <a:avLst/>
          </a:prstGeom>
          <a:noFill/>
          <a:ln>
            <a:noFill/>
          </a:ln>
        </p:spPr>
      </p:pic>
      <p:sp>
        <p:nvSpPr>
          <p:cNvPr id="660" name="Google Shape;660;p42"/>
          <p:cNvSpPr txBox="1"/>
          <p:nvPr/>
        </p:nvSpPr>
        <p:spPr>
          <a:xfrm>
            <a:off x="2077278" y="234375"/>
            <a:ext cx="799524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r>
              <a:rPr lang="en-US" sz="3200" b="1" i="0" u="none" strike="noStrike" cap="none">
                <a:solidFill>
                  <a:schemeClr val="dk1"/>
                </a:solidFill>
                <a:latin typeface="Arial"/>
                <a:ea typeface="Arial"/>
                <a:cs typeface="Arial"/>
                <a:sym typeface="Arial"/>
              </a:rPr>
              <a:t>Evaluasi Pelaksanaan Prokus TA 2020</a:t>
            </a:r>
            <a:endParaRPr sz="3200" b="1" i="0" u="none" strike="noStrike" cap="none">
              <a:solidFill>
                <a:schemeClr val="dk1"/>
              </a:solidFill>
              <a:latin typeface="Arial"/>
              <a:ea typeface="Arial"/>
              <a:cs typeface="Arial"/>
              <a:sym typeface="Arial"/>
            </a:endParaRPr>
          </a:p>
        </p:txBody>
      </p:sp>
      <p:sp>
        <p:nvSpPr>
          <p:cNvPr id="661" name="Google Shape;661;p42"/>
          <p:cNvSpPr txBox="1"/>
          <p:nvPr/>
        </p:nvSpPr>
        <p:spPr>
          <a:xfrm>
            <a:off x="11616458" y="6356350"/>
            <a:ext cx="574111" cy="426393"/>
          </a:xfrm>
          <a:prstGeom prst="rect">
            <a:avLst/>
          </a:prstGeom>
          <a:solidFill>
            <a:srgbClr val="43B8DB"/>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600">
                <a:solidFill>
                  <a:schemeClr val="lt1"/>
                </a:solidFill>
                <a:latin typeface="Calibri"/>
                <a:ea typeface="Calibri"/>
                <a:cs typeface="Calibri"/>
                <a:sym typeface="Calibri"/>
              </a:rPr>
              <a:t>41</a:t>
            </a:fld>
            <a:endParaRPr sz="1600">
              <a:solidFill>
                <a:schemeClr val="lt1"/>
              </a:solidFill>
              <a:latin typeface="Calibri"/>
              <a:ea typeface="Calibri"/>
              <a:cs typeface="Calibri"/>
              <a:sym typeface="Calibri"/>
            </a:endParaRPr>
          </a:p>
        </p:txBody>
      </p:sp>
      <p:sp>
        <p:nvSpPr>
          <p:cNvPr id="662" name="Google Shape;662;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Arial"/>
              <a:buNone/>
            </a:pPr>
            <a:fld id="{00000000-1234-1234-1234-123412341234}" type="slidenum">
              <a:rPr lang="en-US" sz="1200" b="0" i="0" u="none" strike="noStrike" cap="none">
                <a:solidFill>
                  <a:srgbClr val="FFFFFF"/>
                </a:solidFill>
                <a:latin typeface="Arial"/>
                <a:ea typeface="Arial"/>
                <a:cs typeface="Arial"/>
                <a:sym typeface="Arial"/>
              </a:rPr>
              <a:t>42</a:t>
            </a:fld>
            <a:endParaRPr sz="1200" b="0" i="0" u="none" strike="noStrike" cap="none">
              <a:solidFill>
                <a:srgbClr val="FFFFFF"/>
              </a:solidFill>
              <a:latin typeface="Arial"/>
              <a:ea typeface="Arial"/>
              <a:cs typeface="Arial"/>
              <a:sym typeface="Arial"/>
            </a:endParaRPr>
          </a:p>
        </p:txBody>
      </p:sp>
      <p:sp>
        <p:nvSpPr>
          <p:cNvPr id="668" name="Google Shape;668;p43"/>
          <p:cNvSpPr/>
          <p:nvPr/>
        </p:nvSpPr>
        <p:spPr>
          <a:xfrm>
            <a:off x="12090400" y="6519447"/>
            <a:ext cx="101600" cy="338553"/>
          </a:xfrm>
          <a:prstGeom prst="rect">
            <a:avLst/>
          </a:prstGeom>
          <a:solidFill>
            <a:srgbClr val="8296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pic>
        <p:nvPicPr>
          <p:cNvPr id="669" name="Google Shape;669;p43"/>
          <p:cNvPicPr preferRelativeResize="0"/>
          <p:nvPr/>
        </p:nvPicPr>
        <p:blipFill rotWithShape="1">
          <a:blip r:embed="rId3">
            <a:alphaModFix/>
          </a:blip>
          <a:srcRect t="12412" r="49723"/>
          <a:stretch/>
        </p:blipFill>
        <p:spPr>
          <a:xfrm>
            <a:off x="6699485" y="1985733"/>
            <a:ext cx="3154210" cy="4346138"/>
          </a:xfrm>
          <a:prstGeom prst="rect">
            <a:avLst/>
          </a:prstGeom>
          <a:noFill/>
          <a:ln>
            <a:noFill/>
          </a:ln>
        </p:spPr>
      </p:pic>
      <p:sp>
        <p:nvSpPr>
          <p:cNvPr id="670" name="Google Shape;670;p43"/>
          <p:cNvSpPr/>
          <p:nvPr/>
        </p:nvSpPr>
        <p:spPr>
          <a:xfrm>
            <a:off x="526774" y="959807"/>
            <a:ext cx="3956518" cy="681038"/>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SEBELUM</a:t>
            </a:r>
            <a:r>
              <a:rPr lang="en-US" sz="1800">
                <a:solidFill>
                  <a:schemeClr val="dk1"/>
                </a:solidFill>
                <a:latin typeface="Arial"/>
                <a:ea typeface="Arial"/>
                <a:cs typeface="Arial"/>
                <a:sym typeface="Arial"/>
              </a:rPr>
              <a:t> </a:t>
            </a:r>
            <a:r>
              <a:rPr lang="en-US" sz="1600">
                <a:solidFill>
                  <a:schemeClr val="dk1"/>
                </a:solidFill>
                <a:latin typeface="Arial"/>
                <a:ea typeface="Arial"/>
                <a:cs typeface="Arial"/>
                <a:sym typeface="Arial"/>
              </a:rPr>
              <a:t>mendapatkan Program Kewirausahaan Sosial</a:t>
            </a:r>
            <a:endParaRPr sz="1800">
              <a:solidFill>
                <a:schemeClr val="dk1"/>
              </a:solidFill>
              <a:latin typeface="Arial"/>
              <a:ea typeface="Arial"/>
              <a:cs typeface="Arial"/>
              <a:sym typeface="Arial"/>
            </a:endParaRPr>
          </a:p>
        </p:txBody>
      </p:sp>
      <p:pic>
        <p:nvPicPr>
          <p:cNvPr id="671" name="Google Shape;671;p43"/>
          <p:cNvPicPr preferRelativeResize="0"/>
          <p:nvPr/>
        </p:nvPicPr>
        <p:blipFill rotWithShape="1">
          <a:blip r:embed="rId3">
            <a:alphaModFix/>
          </a:blip>
          <a:srcRect l="49515" t="49811"/>
          <a:stretch/>
        </p:blipFill>
        <p:spPr>
          <a:xfrm>
            <a:off x="2939568" y="3606342"/>
            <a:ext cx="2903539" cy="2886533"/>
          </a:xfrm>
          <a:prstGeom prst="rect">
            <a:avLst/>
          </a:prstGeom>
          <a:noFill/>
          <a:ln>
            <a:noFill/>
          </a:ln>
        </p:spPr>
      </p:pic>
      <p:sp>
        <p:nvSpPr>
          <p:cNvPr id="672" name="Google Shape;672;p43"/>
          <p:cNvSpPr/>
          <p:nvPr/>
        </p:nvSpPr>
        <p:spPr>
          <a:xfrm>
            <a:off x="7048529" y="944067"/>
            <a:ext cx="3684786" cy="681038"/>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SESUDAH </a:t>
            </a:r>
            <a:r>
              <a:rPr lang="en-US" sz="1600">
                <a:solidFill>
                  <a:schemeClr val="dk1"/>
                </a:solidFill>
                <a:latin typeface="Arial"/>
                <a:ea typeface="Arial"/>
                <a:cs typeface="Arial"/>
                <a:sym typeface="Arial"/>
              </a:rPr>
              <a:t>mendapatkan Program Kewirausahaan Sosial</a:t>
            </a:r>
            <a:endParaRPr sz="1800">
              <a:solidFill>
                <a:schemeClr val="dk1"/>
              </a:solidFill>
              <a:latin typeface="Arial"/>
              <a:ea typeface="Arial"/>
              <a:cs typeface="Arial"/>
              <a:sym typeface="Arial"/>
            </a:endParaRPr>
          </a:p>
        </p:txBody>
      </p:sp>
      <p:pic>
        <p:nvPicPr>
          <p:cNvPr id="673" name="Google Shape;673;p43"/>
          <p:cNvPicPr preferRelativeResize="0"/>
          <p:nvPr/>
        </p:nvPicPr>
        <p:blipFill rotWithShape="1">
          <a:blip r:embed="rId3">
            <a:alphaModFix/>
          </a:blip>
          <a:srcRect l="51974" r="1" b="49811"/>
          <a:stretch/>
        </p:blipFill>
        <p:spPr>
          <a:xfrm>
            <a:off x="526774" y="1985733"/>
            <a:ext cx="2762024" cy="2886533"/>
          </a:xfrm>
          <a:prstGeom prst="rect">
            <a:avLst/>
          </a:prstGeom>
          <a:noFill/>
          <a:ln>
            <a:noFill/>
          </a:ln>
        </p:spPr>
      </p:pic>
      <p:sp>
        <p:nvSpPr>
          <p:cNvPr id="674" name="Google Shape;674;p43"/>
          <p:cNvSpPr txBox="1"/>
          <p:nvPr/>
        </p:nvSpPr>
        <p:spPr>
          <a:xfrm>
            <a:off x="3471248" y="2405635"/>
            <a:ext cx="218940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i="1">
                <a:solidFill>
                  <a:schemeClr val="dk1"/>
                </a:solidFill>
                <a:latin typeface="Arial"/>
                <a:ea typeface="Arial"/>
                <a:cs typeface="Arial"/>
                <a:sym typeface="Arial"/>
              </a:rPr>
              <a:t>Pemasaran </a:t>
            </a:r>
            <a:r>
              <a:rPr lang="en-US" sz="1600" b="1" i="1">
                <a:solidFill>
                  <a:schemeClr val="dk1"/>
                </a:solidFill>
                <a:latin typeface="Arial"/>
                <a:ea typeface="Arial"/>
                <a:cs typeface="Arial"/>
                <a:sym typeface="Arial"/>
              </a:rPr>
              <a:t>masih keliling</a:t>
            </a:r>
            <a:r>
              <a:rPr lang="en-US" sz="1600" i="1">
                <a:solidFill>
                  <a:schemeClr val="dk1"/>
                </a:solidFill>
                <a:latin typeface="Arial"/>
                <a:ea typeface="Arial"/>
                <a:cs typeface="Arial"/>
                <a:sym typeface="Arial"/>
              </a:rPr>
              <a:t> dengan di panggul</a:t>
            </a:r>
            <a:endParaRPr sz="1800" i="1">
              <a:solidFill>
                <a:schemeClr val="dk1"/>
              </a:solidFill>
              <a:latin typeface="Arial"/>
              <a:ea typeface="Arial"/>
              <a:cs typeface="Arial"/>
              <a:sym typeface="Arial"/>
            </a:endParaRPr>
          </a:p>
        </p:txBody>
      </p:sp>
      <p:sp>
        <p:nvSpPr>
          <p:cNvPr id="675" name="Google Shape;675;p43"/>
          <p:cNvSpPr txBox="1"/>
          <p:nvPr/>
        </p:nvSpPr>
        <p:spPr>
          <a:xfrm>
            <a:off x="9909254" y="2318703"/>
            <a:ext cx="2189409"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i="1">
                <a:solidFill>
                  <a:schemeClr val="dk1"/>
                </a:solidFill>
                <a:latin typeface="Arial"/>
                <a:ea typeface="Arial"/>
                <a:cs typeface="Arial"/>
                <a:sym typeface="Arial"/>
              </a:rPr>
              <a:t>Selain pemasaran </a:t>
            </a:r>
            <a:r>
              <a:rPr lang="en-US" sz="1600" b="1" i="1">
                <a:solidFill>
                  <a:schemeClr val="dk1"/>
                </a:solidFill>
                <a:latin typeface="Arial"/>
                <a:ea typeface="Arial"/>
                <a:cs typeface="Arial"/>
                <a:sym typeface="Arial"/>
              </a:rPr>
              <a:t>keliling </a:t>
            </a:r>
            <a:r>
              <a:rPr lang="en-US" sz="1600" i="1">
                <a:solidFill>
                  <a:schemeClr val="dk1"/>
                </a:solidFill>
                <a:latin typeface="Arial"/>
                <a:ea typeface="Arial"/>
                <a:cs typeface="Arial"/>
                <a:sym typeface="Arial"/>
              </a:rPr>
              <a:t> juga terdapat dalam bentuk </a:t>
            </a:r>
            <a:r>
              <a:rPr lang="en-US" sz="1600" b="1" i="1">
                <a:solidFill>
                  <a:schemeClr val="dk1"/>
                </a:solidFill>
                <a:latin typeface="Arial"/>
                <a:ea typeface="Arial"/>
                <a:cs typeface="Arial"/>
                <a:sym typeface="Arial"/>
              </a:rPr>
              <a:t>kemasan</a:t>
            </a:r>
            <a:endParaRPr sz="1800" b="1" i="1">
              <a:solidFill>
                <a:schemeClr val="dk1"/>
              </a:solidFill>
              <a:latin typeface="Arial"/>
              <a:ea typeface="Arial"/>
              <a:cs typeface="Arial"/>
              <a:sym typeface="Arial"/>
            </a:endParaRPr>
          </a:p>
        </p:txBody>
      </p:sp>
      <p:sp>
        <p:nvSpPr>
          <p:cNvPr id="676" name="Google Shape;676;p43"/>
          <p:cNvSpPr txBox="1"/>
          <p:nvPr/>
        </p:nvSpPr>
        <p:spPr>
          <a:xfrm>
            <a:off x="11616458" y="6356350"/>
            <a:ext cx="574111" cy="426393"/>
          </a:xfrm>
          <a:prstGeom prst="rect">
            <a:avLst/>
          </a:prstGeom>
          <a:solidFill>
            <a:srgbClr val="43B8DB"/>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600">
                <a:solidFill>
                  <a:schemeClr val="lt1"/>
                </a:solidFill>
                <a:latin typeface="Calibri"/>
                <a:ea typeface="Calibri"/>
                <a:cs typeface="Calibri"/>
                <a:sym typeface="Calibri"/>
              </a:rPr>
              <a:t>42</a:t>
            </a:fld>
            <a:endParaRPr sz="1600">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Arial"/>
              <a:buNone/>
            </a:pPr>
            <a:fld id="{00000000-1234-1234-1234-123412341234}" type="slidenum">
              <a:rPr lang="en-US" sz="1200" b="0" i="0" u="none" strike="noStrike" cap="none">
                <a:solidFill>
                  <a:srgbClr val="FFFFFF"/>
                </a:solidFill>
                <a:latin typeface="Arial"/>
                <a:ea typeface="Arial"/>
                <a:cs typeface="Arial"/>
                <a:sym typeface="Arial"/>
              </a:rPr>
              <a:t>43</a:t>
            </a:fld>
            <a:endParaRPr sz="1200" b="0" i="0" u="none" strike="noStrike" cap="none">
              <a:solidFill>
                <a:srgbClr val="FFFFFF"/>
              </a:solidFill>
              <a:latin typeface="Arial"/>
              <a:ea typeface="Arial"/>
              <a:cs typeface="Arial"/>
              <a:sym typeface="Arial"/>
            </a:endParaRPr>
          </a:p>
        </p:txBody>
      </p:sp>
      <p:sp>
        <p:nvSpPr>
          <p:cNvPr id="682" name="Google Shape;682;p44"/>
          <p:cNvSpPr/>
          <p:nvPr/>
        </p:nvSpPr>
        <p:spPr>
          <a:xfrm>
            <a:off x="12090400" y="6519447"/>
            <a:ext cx="101600" cy="338553"/>
          </a:xfrm>
          <a:prstGeom prst="rect">
            <a:avLst/>
          </a:prstGeom>
          <a:solidFill>
            <a:srgbClr val="8296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683" name="Google Shape;683;p44"/>
          <p:cNvSpPr/>
          <p:nvPr/>
        </p:nvSpPr>
        <p:spPr>
          <a:xfrm>
            <a:off x="494885" y="1002983"/>
            <a:ext cx="3899852" cy="681038"/>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SEBELUM</a:t>
            </a:r>
            <a:r>
              <a:rPr lang="en-US" sz="1800">
                <a:solidFill>
                  <a:schemeClr val="dk1"/>
                </a:solidFill>
                <a:latin typeface="Arial"/>
                <a:ea typeface="Arial"/>
                <a:cs typeface="Arial"/>
                <a:sym typeface="Arial"/>
              </a:rPr>
              <a:t> </a:t>
            </a:r>
            <a:r>
              <a:rPr lang="en-US" sz="1600">
                <a:solidFill>
                  <a:schemeClr val="dk1"/>
                </a:solidFill>
                <a:latin typeface="Arial"/>
                <a:ea typeface="Arial"/>
                <a:cs typeface="Arial"/>
                <a:sym typeface="Arial"/>
              </a:rPr>
              <a:t>mendapatkan Program Kewirausahaan Sosial</a:t>
            </a:r>
            <a:endParaRPr sz="1800">
              <a:solidFill>
                <a:schemeClr val="dk1"/>
              </a:solidFill>
              <a:latin typeface="Arial"/>
              <a:ea typeface="Arial"/>
              <a:cs typeface="Arial"/>
              <a:sym typeface="Arial"/>
            </a:endParaRPr>
          </a:p>
        </p:txBody>
      </p:sp>
      <p:sp>
        <p:nvSpPr>
          <p:cNvPr id="684" name="Google Shape;684;p44"/>
          <p:cNvSpPr/>
          <p:nvPr/>
        </p:nvSpPr>
        <p:spPr>
          <a:xfrm>
            <a:off x="6458756" y="866776"/>
            <a:ext cx="3195549" cy="681038"/>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SESUDAH </a:t>
            </a:r>
            <a:r>
              <a:rPr lang="en-US" sz="1600">
                <a:solidFill>
                  <a:schemeClr val="dk1"/>
                </a:solidFill>
                <a:latin typeface="Arial"/>
                <a:ea typeface="Arial"/>
                <a:cs typeface="Arial"/>
                <a:sym typeface="Arial"/>
              </a:rPr>
              <a:t>mendapatkan Program Kewirausahaan Sosial</a:t>
            </a:r>
            <a:endParaRPr sz="1800">
              <a:solidFill>
                <a:schemeClr val="dk1"/>
              </a:solidFill>
              <a:latin typeface="Arial"/>
              <a:ea typeface="Arial"/>
              <a:cs typeface="Arial"/>
              <a:sym typeface="Arial"/>
            </a:endParaRPr>
          </a:p>
        </p:txBody>
      </p:sp>
      <p:sp>
        <p:nvSpPr>
          <p:cNvPr id="685" name="Google Shape;685;p44"/>
          <p:cNvSpPr txBox="1"/>
          <p:nvPr/>
        </p:nvSpPr>
        <p:spPr>
          <a:xfrm>
            <a:off x="4019072" y="2743534"/>
            <a:ext cx="218940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i="1">
                <a:solidFill>
                  <a:schemeClr val="dk1"/>
                </a:solidFill>
                <a:latin typeface="Arial"/>
                <a:ea typeface="Arial"/>
                <a:cs typeface="Arial"/>
                <a:sym typeface="Arial"/>
              </a:rPr>
              <a:t>Kemasan </a:t>
            </a:r>
            <a:r>
              <a:rPr lang="en-US" sz="1600" b="1" i="1">
                <a:solidFill>
                  <a:schemeClr val="dk1"/>
                </a:solidFill>
                <a:latin typeface="Arial"/>
                <a:ea typeface="Arial"/>
                <a:cs typeface="Arial"/>
                <a:sym typeface="Arial"/>
              </a:rPr>
              <a:t>kurang menarik dan seadanya</a:t>
            </a:r>
            <a:endParaRPr sz="1800" i="1">
              <a:solidFill>
                <a:schemeClr val="dk1"/>
              </a:solidFill>
              <a:latin typeface="Arial"/>
              <a:ea typeface="Arial"/>
              <a:cs typeface="Arial"/>
              <a:sym typeface="Arial"/>
            </a:endParaRPr>
          </a:p>
        </p:txBody>
      </p:sp>
      <p:sp>
        <p:nvSpPr>
          <p:cNvPr id="686" name="Google Shape;686;p44"/>
          <p:cNvSpPr txBox="1"/>
          <p:nvPr/>
        </p:nvSpPr>
        <p:spPr>
          <a:xfrm>
            <a:off x="9794954" y="2370116"/>
            <a:ext cx="2189409"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i="1">
                <a:solidFill>
                  <a:schemeClr val="dk1"/>
                </a:solidFill>
                <a:latin typeface="Arial"/>
                <a:ea typeface="Arial"/>
                <a:cs typeface="Arial"/>
                <a:sym typeface="Arial"/>
              </a:rPr>
              <a:t>Perubahan tampilan </a:t>
            </a:r>
            <a:r>
              <a:rPr lang="en-US" sz="1600" b="1" i="1">
                <a:solidFill>
                  <a:schemeClr val="dk1"/>
                </a:solidFill>
                <a:latin typeface="Arial"/>
                <a:ea typeface="Arial"/>
                <a:cs typeface="Arial"/>
                <a:sym typeface="Arial"/>
              </a:rPr>
              <a:t>kemasan guna meningkatkan minat pembeli</a:t>
            </a:r>
            <a:endParaRPr sz="1800" b="1" i="1">
              <a:solidFill>
                <a:schemeClr val="dk1"/>
              </a:solidFill>
              <a:latin typeface="Arial"/>
              <a:ea typeface="Arial"/>
              <a:cs typeface="Arial"/>
              <a:sym typeface="Arial"/>
            </a:endParaRPr>
          </a:p>
        </p:txBody>
      </p:sp>
      <p:pic>
        <p:nvPicPr>
          <p:cNvPr id="687" name="Google Shape;687;p44"/>
          <p:cNvPicPr preferRelativeResize="0"/>
          <p:nvPr/>
        </p:nvPicPr>
        <p:blipFill rotWithShape="1">
          <a:blip r:embed="rId3">
            <a:alphaModFix/>
          </a:blip>
          <a:srcRect/>
          <a:stretch/>
        </p:blipFill>
        <p:spPr>
          <a:xfrm>
            <a:off x="494885" y="2032871"/>
            <a:ext cx="3352800" cy="2828925"/>
          </a:xfrm>
          <a:prstGeom prst="rect">
            <a:avLst/>
          </a:prstGeom>
          <a:noFill/>
          <a:ln>
            <a:noFill/>
          </a:ln>
        </p:spPr>
      </p:pic>
      <p:pic>
        <p:nvPicPr>
          <p:cNvPr id="688" name="Google Shape;688;p44"/>
          <p:cNvPicPr preferRelativeResize="0"/>
          <p:nvPr/>
        </p:nvPicPr>
        <p:blipFill rotWithShape="1">
          <a:blip r:embed="rId4">
            <a:alphaModFix/>
          </a:blip>
          <a:srcRect/>
          <a:stretch/>
        </p:blipFill>
        <p:spPr>
          <a:xfrm>
            <a:off x="6349130" y="2066924"/>
            <a:ext cx="3305175" cy="3924300"/>
          </a:xfrm>
          <a:prstGeom prst="rect">
            <a:avLst/>
          </a:prstGeom>
          <a:noFill/>
          <a:ln>
            <a:noFill/>
          </a:ln>
        </p:spPr>
      </p:pic>
      <p:pic>
        <p:nvPicPr>
          <p:cNvPr id="689" name="Google Shape;689;p44" descr="Logo Kemensos Hadir | Kementerian Sosial Republik Indonesia"/>
          <p:cNvPicPr preferRelativeResize="0"/>
          <p:nvPr/>
        </p:nvPicPr>
        <p:blipFill rotWithShape="1">
          <a:blip r:embed="rId5">
            <a:alphaModFix/>
          </a:blip>
          <a:srcRect b="21889"/>
          <a:stretch/>
        </p:blipFill>
        <p:spPr>
          <a:xfrm>
            <a:off x="10479562" y="-121318"/>
            <a:ext cx="1712437" cy="940468"/>
          </a:xfrm>
          <a:prstGeom prst="rect">
            <a:avLst/>
          </a:prstGeom>
          <a:noFill/>
          <a:ln>
            <a:noFill/>
          </a:ln>
        </p:spPr>
      </p:pic>
      <p:sp>
        <p:nvSpPr>
          <p:cNvPr id="690" name="Google Shape;690;p44"/>
          <p:cNvSpPr txBox="1"/>
          <p:nvPr/>
        </p:nvSpPr>
        <p:spPr>
          <a:xfrm>
            <a:off x="11616458" y="6356350"/>
            <a:ext cx="574111" cy="426393"/>
          </a:xfrm>
          <a:prstGeom prst="rect">
            <a:avLst/>
          </a:prstGeom>
          <a:solidFill>
            <a:srgbClr val="43B8DB"/>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600">
                <a:solidFill>
                  <a:schemeClr val="lt1"/>
                </a:solidFill>
                <a:latin typeface="Calibri"/>
                <a:ea typeface="Calibri"/>
                <a:cs typeface="Calibri"/>
                <a:sym typeface="Calibri"/>
              </a:rPr>
              <a:t>43</a:t>
            </a:fld>
            <a:endParaRPr sz="1600">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5" name="Google Shape;695;p45"/>
          <p:cNvPicPr preferRelativeResize="0"/>
          <p:nvPr/>
        </p:nvPicPr>
        <p:blipFill rotWithShape="1">
          <a:blip r:embed="rId3">
            <a:alphaModFix/>
          </a:blip>
          <a:srcRect/>
          <a:stretch/>
        </p:blipFill>
        <p:spPr>
          <a:xfrm>
            <a:off x="478541" y="172964"/>
            <a:ext cx="11234918" cy="6585097"/>
          </a:xfrm>
          <a:prstGeom prst="rect">
            <a:avLst/>
          </a:prstGeom>
          <a:noFill/>
          <a:ln>
            <a:noFill/>
          </a:ln>
        </p:spPr>
      </p:pic>
      <p:sp>
        <p:nvSpPr>
          <p:cNvPr id="696" name="Google Shape;696;p45"/>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44</a:t>
            </a:fld>
            <a:endParaRPr/>
          </a:p>
        </p:txBody>
      </p:sp>
      <p:sp>
        <p:nvSpPr>
          <p:cNvPr id="697" name="Google Shape;697;p45"/>
          <p:cNvSpPr txBox="1"/>
          <p:nvPr/>
        </p:nvSpPr>
        <p:spPr>
          <a:xfrm>
            <a:off x="11616458" y="6356350"/>
            <a:ext cx="574111" cy="426393"/>
          </a:xfrm>
          <a:prstGeom prst="rect">
            <a:avLst/>
          </a:prstGeom>
          <a:solidFill>
            <a:srgbClr val="43B8DB"/>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600">
                <a:solidFill>
                  <a:schemeClr val="lt1"/>
                </a:solidFill>
                <a:latin typeface="Calibri"/>
                <a:ea typeface="Calibri"/>
                <a:cs typeface="Calibri"/>
                <a:sym typeface="Calibri"/>
              </a:rPr>
              <a:t>44</a:t>
            </a:fld>
            <a:endParaRPr sz="1600">
              <a:solidFill>
                <a:schemeClr val="lt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p46"/>
          <p:cNvPicPr preferRelativeResize="0">
            <a:picLocks noGrp="1"/>
          </p:cNvPicPr>
          <p:nvPr>
            <p:ph type="body" idx="1"/>
          </p:nvPr>
        </p:nvPicPr>
        <p:blipFill rotWithShape="1">
          <a:blip r:embed="rId3">
            <a:alphaModFix/>
          </a:blip>
          <a:srcRect/>
          <a:stretch/>
        </p:blipFill>
        <p:spPr>
          <a:xfrm>
            <a:off x="928050" y="522094"/>
            <a:ext cx="10335900" cy="5813812"/>
          </a:xfrm>
          <a:prstGeom prst="rect">
            <a:avLst/>
          </a:prstGeom>
          <a:noFill/>
          <a:ln>
            <a:noFill/>
          </a:ln>
        </p:spPr>
      </p:pic>
      <p:sp>
        <p:nvSpPr>
          <p:cNvPr id="703" name="Google Shape;703;p46"/>
          <p:cNvSpPr txBox="1"/>
          <p:nvPr/>
        </p:nvSpPr>
        <p:spPr>
          <a:xfrm>
            <a:off x="3886200" y="577359"/>
            <a:ext cx="44704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Video </a:t>
            </a:r>
            <a:r>
              <a:rPr lang="en-US" sz="2400" b="1" i="1">
                <a:solidFill>
                  <a:schemeClr val="lt1"/>
                </a:solidFill>
                <a:latin typeface="Calibri"/>
                <a:ea typeface="Calibri"/>
                <a:cs typeface="Calibri"/>
                <a:sym typeface="Calibri"/>
              </a:rPr>
              <a:t>Success Story </a:t>
            </a:r>
            <a:r>
              <a:rPr lang="en-US" sz="2400" b="1">
                <a:solidFill>
                  <a:schemeClr val="lt1"/>
                </a:solidFill>
                <a:latin typeface="Calibri"/>
                <a:ea typeface="Calibri"/>
                <a:cs typeface="Calibri"/>
                <a:sym typeface="Calibri"/>
              </a:rPr>
              <a:t>ProKUS</a:t>
            </a:r>
            <a:endParaRPr sz="2400" b="1">
              <a:solidFill>
                <a:schemeClr val="lt1"/>
              </a:solidFill>
              <a:latin typeface="Calibri"/>
              <a:ea typeface="Calibri"/>
              <a:cs typeface="Calibri"/>
              <a:sym typeface="Calibri"/>
            </a:endParaRPr>
          </a:p>
        </p:txBody>
      </p:sp>
      <p:sp>
        <p:nvSpPr>
          <p:cNvPr id="704" name="Google Shape;704;p46"/>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2"/>
                                        </p:tgtEl>
                                        <p:attrNameLst>
                                          <p:attrName>style.visibility</p:attrName>
                                        </p:attrNameLst>
                                      </p:cBhvr>
                                      <p:to>
                                        <p:strVal val="visible"/>
                                      </p:to>
                                    </p:set>
                                    <p:animEffect transition="in" filter="fade">
                                      <p:cBhvr>
                                        <p:cTn id="7" dur="5000"/>
                                        <p:tgtEl>
                                          <p:spTgt spid="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709" name="Google Shape;709;p47"/>
          <p:cNvPicPr preferRelativeResize="0"/>
          <p:nvPr/>
        </p:nvPicPr>
        <p:blipFill rotWithShape="1">
          <a:blip r:embed="rId3">
            <a:alphaModFix/>
          </a:blip>
          <a:srcRect r="11018"/>
          <a:stretch/>
        </p:blipFill>
        <p:spPr>
          <a:xfrm>
            <a:off x="0" y="0"/>
            <a:ext cx="12192000" cy="6858000"/>
          </a:xfrm>
          <a:prstGeom prst="rect">
            <a:avLst/>
          </a:prstGeom>
          <a:noFill/>
          <a:ln>
            <a:noFill/>
          </a:ln>
        </p:spPr>
      </p:pic>
      <p:sp>
        <p:nvSpPr>
          <p:cNvPr id="710" name="Google Shape;710;p47"/>
          <p:cNvSpPr txBox="1"/>
          <p:nvPr/>
        </p:nvSpPr>
        <p:spPr>
          <a:xfrm>
            <a:off x="774514" y="1149462"/>
            <a:ext cx="6264322" cy="1713966"/>
          </a:xfrm>
          <a:prstGeom prst="rect">
            <a:avLst/>
          </a:prstGeom>
          <a:noFill/>
          <a:ln>
            <a:noFill/>
          </a:ln>
        </p:spPr>
        <p:txBody>
          <a:bodyPr spcFirstLastPara="1" wrap="square" lIns="121900" tIns="121900" rIns="121900" bIns="121900" anchor="b" anchorCtr="0">
            <a:noAutofit/>
          </a:bodyPr>
          <a:lstStyle/>
          <a:p>
            <a:pPr marL="0" marR="0" lvl="0" indent="0" algn="ctr" rtl="0">
              <a:lnSpc>
                <a:spcPct val="90000"/>
              </a:lnSpc>
              <a:spcBef>
                <a:spcPts val="0"/>
              </a:spcBef>
              <a:spcAft>
                <a:spcPts val="0"/>
              </a:spcAft>
              <a:buClr>
                <a:schemeClr val="lt1"/>
              </a:buClr>
              <a:buSzPts val="6600"/>
              <a:buFont typeface="Arial"/>
              <a:buNone/>
            </a:pPr>
            <a:r>
              <a:rPr lang="en-US" sz="6600">
                <a:solidFill>
                  <a:schemeClr val="lt1"/>
                </a:solidFill>
                <a:latin typeface="Arial"/>
                <a:ea typeface="Arial"/>
                <a:cs typeface="Arial"/>
                <a:sym typeface="Arial"/>
              </a:rPr>
              <a:t>Terima Kasih!</a:t>
            </a:r>
            <a:endParaRPr sz="6600">
              <a:solidFill>
                <a:schemeClr val="lt1"/>
              </a:solidFill>
              <a:latin typeface="Arial"/>
              <a:ea typeface="Arial"/>
              <a:cs typeface="Arial"/>
              <a:sym typeface="Arial"/>
            </a:endParaRPr>
          </a:p>
        </p:txBody>
      </p:sp>
      <p:sp>
        <p:nvSpPr>
          <p:cNvPr id="711" name="Google Shape;711;p47"/>
          <p:cNvSpPr txBox="1"/>
          <p:nvPr/>
        </p:nvSpPr>
        <p:spPr>
          <a:xfrm>
            <a:off x="6681958" y="3697288"/>
            <a:ext cx="3745410" cy="2849600"/>
          </a:xfrm>
          <a:prstGeom prst="rect">
            <a:avLst/>
          </a:prstGeom>
          <a:noFill/>
          <a:ln>
            <a:noFill/>
          </a:ln>
          <a:effectLst>
            <a:outerShdw blurRad="57150" dist="19050" dir="5400000" algn="bl" rotWithShape="0">
              <a:srgbClr val="000000">
                <a:alpha val="9803"/>
              </a:srgbClr>
            </a:outerShdw>
          </a:effectLst>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FFFFFF"/>
              </a:buClr>
              <a:buSzPts val="1800"/>
              <a:buFont typeface="Zilla Slab Light"/>
              <a:buNone/>
            </a:pPr>
            <a:r>
              <a:rPr lang="en-US" sz="2800" b="0" i="0" u="none" strike="noStrike" cap="none">
                <a:solidFill>
                  <a:schemeClr val="lt1"/>
                </a:solidFill>
                <a:latin typeface="Arial"/>
                <a:ea typeface="Arial"/>
                <a:cs typeface="Arial"/>
                <a:sym typeface="Arial"/>
              </a:rPr>
              <a:t>You can find me at INSTAGRAM</a:t>
            </a:r>
            <a:endParaRPr/>
          </a:p>
          <a:p>
            <a:pPr marL="0" marR="0" lvl="0" indent="0" algn="l" rtl="0">
              <a:lnSpc>
                <a:spcPct val="100000"/>
              </a:lnSpc>
              <a:spcBef>
                <a:spcPts val="0"/>
              </a:spcBef>
              <a:spcAft>
                <a:spcPts val="0"/>
              </a:spcAft>
              <a:buClr>
                <a:srgbClr val="FFFFFF"/>
              </a:buClr>
              <a:buSzPts val="1800"/>
              <a:buFont typeface="Zilla Slab Light"/>
              <a:buNone/>
            </a:pPr>
            <a:endParaRPr sz="1600" b="0" i="0" u="none" strike="noStrike" cap="none">
              <a:solidFill>
                <a:schemeClr val="lt1"/>
              </a:solidFill>
              <a:latin typeface="Arial"/>
              <a:ea typeface="Arial"/>
              <a:cs typeface="Arial"/>
              <a:sym typeface="Arial"/>
            </a:endParaRPr>
          </a:p>
          <a:p>
            <a:pPr marL="152396" marR="0" lvl="0" indent="0" algn="l" rtl="0">
              <a:lnSpc>
                <a:spcPct val="100000"/>
              </a:lnSpc>
              <a:spcBef>
                <a:spcPts val="0"/>
              </a:spcBef>
              <a:spcAft>
                <a:spcPts val="0"/>
              </a:spcAft>
              <a:buClr>
                <a:schemeClr val="lt1"/>
              </a:buClr>
              <a:buSzPts val="1800"/>
              <a:buFont typeface="Zilla Slab Light"/>
              <a:buNone/>
            </a:pPr>
            <a:r>
              <a:rPr lang="en-US" sz="3200" b="0" i="0" u="none" strike="noStrike" cap="none">
                <a:solidFill>
                  <a:schemeClr val="lt1"/>
                </a:solidFill>
                <a:latin typeface="Arial"/>
                <a:ea typeface="Arial"/>
                <a:cs typeface="Arial"/>
                <a:sym typeface="Arial"/>
              </a:rPr>
              <a:t>@edisuhartophd</a:t>
            </a:r>
            <a:endParaRPr/>
          </a:p>
          <a:p>
            <a:pPr marL="0" marR="0" lvl="0" indent="0" algn="l" rtl="0">
              <a:lnSpc>
                <a:spcPct val="100000"/>
              </a:lnSpc>
              <a:spcBef>
                <a:spcPts val="0"/>
              </a:spcBef>
              <a:spcAft>
                <a:spcPts val="0"/>
              </a:spcAft>
              <a:buClr>
                <a:schemeClr val="dk1"/>
              </a:buClr>
              <a:buSzPts val="1100"/>
              <a:buFont typeface="Zilla Slab Light"/>
              <a:buNone/>
            </a:pPr>
            <a:endParaRPr sz="1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Zilla Slab Light"/>
              <a:buNone/>
            </a:pPr>
            <a:endParaRPr sz="2800" b="0" i="0" u="none" strike="noStrike" cap="non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6"/>
          <p:cNvSpPr/>
          <p:nvPr/>
        </p:nvSpPr>
        <p:spPr>
          <a:xfrm>
            <a:off x="0" y="0"/>
            <a:ext cx="12192000" cy="6858000"/>
          </a:xfrm>
          <a:prstGeom prst="rect">
            <a:avLst/>
          </a:prstGeom>
          <a:solidFill>
            <a:srgbClr val="2121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 name="Google Shape;130;p6"/>
          <p:cNvSpPr/>
          <p:nvPr/>
        </p:nvSpPr>
        <p:spPr>
          <a:xfrm>
            <a:off x="0" y="6159500"/>
            <a:ext cx="12192000" cy="457200"/>
          </a:xfrm>
          <a:prstGeom prst="rect">
            <a:avLst/>
          </a:prstGeom>
          <a:solidFill>
            <a:srgbClr val="D71C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6"/>
          <p:cNvSpPr txBox="1"/>
          <p:nvPr/>
        </p:nvSpPr>
        <p:spPr>
          <a:xfrm>
            <a:off x="1689687" y="354754"/>
            <a:ext cx="882501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u="none">
                <a:solidFill>
                  <a:srgbClr val="C00000"/>
                </a:solidFill>
                <a:latin typeface="Arial"/>
                <a:ea typeface="Arial"/>
                <a:cs typeface="Arial"/>
                <a:sym typeface="Arial"/>
              </a:rPr>
              <a:t>Quotes </a:t>
            </a:r>
            <a:r>
              <a:rPr lang="en-US" sz="2800" u="none">
                <a:solidFill>
                  <a:schemeClr val="lt1"/>
                </a:solidFill>
                <a:latin typeface="Arial"/>
                <a:ea typeface="Arial"/>
                <a:cs typeface="Arial"/>
                <a:sym typeface="Arial"/>
              </a:rPr>
              <a:t>Ke</a:t>
            </a:r>
            <a:r>
              <a:rPr lang="en-US" sz="2800">
                <a:solidFill>
                  <a:schemeClr val="lt1"/>
                </a:solidFill>
                <a:latin typeface="Arial"/>
                <a:ea typeface="Arial"/>
                <a:cs typeface="Arial"/>
                <a:sym typeface="Arial"/>
              </a:rPr>
              <a:t>wirausahaan Sosial</a:t>
            </a:r>
            <a:endParaRPr sz="1800" u="none">
              <a:solidFill>
                <a:schemeClr val="lt1"/>
              </a:solidFill>
              <a:latin typeface="Arial"/>
              <a:ea typeface="Arial"/>
              <a:cs typeface="Arial"/>
              <a:sym typeface="Arial"/>
            </a:endParaRPr>
          </a:p>
        </p:txBody>
      </p:sp>
      <p:grpSp>
        <p:nvGrpSpPr>
          <p:cNvPr id="132" name="Google Shape;132;p6"/>
          <p:cNvGrpSpPr/>
          <p:nvPr/>
        </p:nvGrpSpPr>
        <p:grpSpPr>
          <a:xfrm>
            <a:off x="1130300" y="1156581"/>
            <a:ext cx="9950438" cy="4836154"/>
            <a:chOff x="406400" y="1207381"/>
            <a:chExt cx="9950438" cy="4836154"/>
          </a:xfrm>
        </p:grpSpPr>
        <p:pic>
          <p:nvPicPr>
            <p:cNvPr id="133" name="Google Shape;133;p6" descr="Teaching Social Entrepreneurship in Two Worlds – Teaching in Higher Ed"/>
            <p:cNvPicPr preferRelativeResize="0"/>
            <p:nvPr/>
          </p:nvPicPr>
          <p:blipFill rotWithShape="1">
            <a:blip r:embed="rId3">
              <a:alphaModFix/>
            </a:blip>
            <a:srcRect b="10087"/>
            <a:stretch/>
          </p:blipFill>
          <p:spPr>
            <a:xfrm>
              <a:off x="406400" y="3510512"/>
              <a:ext cx="5656566" cy="2533023"/>
            </a:xfrm>
            <a:prstGeom prst="rect">
              <a:avLst/>
            </a:prstGeom>
            <a:noFill/>
            <a:ln>
              <a:noFill/>
            </a:ln>
          </p:spPr>
        </p:pic>
        <p:pic>
          <p:nvPicPr>
            <p:cNvPr id="134" name="Google Shape;134;p6" descr="There is nothing more powerful than a new idea in the hands of a... |  Picture Quotes"/>
            <p:cNvPicPr preferRelativeResize="0"/>
            <p:nvPr/>
          </p:nvPicPr>
          <p:blipFill rotWithShape="1">
            <a:blip r:embed="rId4">
              <a:alphaModFix/>
            </a:blip>
            <a:srcRect t="21805" b="25878"/>
            <a:stretch/>
          </p:blipFill>
          <p:spPr>
            <a:xfrm>
              <a:off x="5359399" y="3925133"/>
              <a:ext cx="3048001" cy="2057493"/>
            </a:xfrm>
            <a:prstGeom prst="rect">
              <a:avLst/>
            </a:prstGeom>
            <a:noFill/>
            <a:ln>
              <a:noFill/>
            </a:ln>
          </p:spPr>
        </p:pic>
        <p:pic>
          <p:nvPicPr>
            <p:cNvPr id="135" name="Google Shape;135;p6" descr="The life purpose of the true social entrepreneur is to change... | Picture  Quotes"/>
            <p:cNvPicPr preferRelativeResize="0"/>
            <p:nvPr/>
          </p:nvPicPr>
          <p:blipFill rotWithShape="1">
            <a:blip r:embed="rId5">
              <a:alphaModFix/>
            </a:blip>
            <a:srcRect t="26852" b="34259"/>
            <a:stretch/>
          </p:blipFill>
          <p:spPr>
            <a:xfrm>
              <a:off x="5359399" y="1232728"/>
              <a:ext cx="4997439" cy="2507676"/>
            </a:xfrm>
            <a:prstGeom prst="rect">
              <a:avLst/>
            </a:prstGeom>
            <a:noFill/>
            <a:ln>
              <a:noFill/>
            </a:ln>
          </p:spPr>
        </p:pic>
        <p:pic>
          <p:nvPicPr>
            <p:cNvPr id="136" name="Google Shape;136;p6" descr="7 Quote Nadiem Eks CEO Gojek yang Bisa Jadi Inspirasi Menjalani Hidup"/>
            <p:cNvPicPr preferRelativeResize="0"/>
            <p:nvPr/>
          </p:nvPicPr>
          <p:blipFill rotWithShape="1">
            <a:blip r:embed="rId6">
              <a:alphaModFix/>
            </a:blip>
            <a:srcRect/>
            <a:stretch/>
          </p:blipFill>
          <p:spPr>
            <a:xfrm>
              <a:off x="1257300" y="1207381"/>
              <a:ext cx="3797300" cy="2533023"/>
            </a:xfrm>
            <a:prstGeom prst="rect">
              <a:avLst/>
            </a:prstGeom>
            <a:noFill/>
            <a:ln>
              <a:noFill/>
            </a:ln>
          </p:spPr>
        </p:pic>
      </p:grpSp>
      <p:pic>
        <p:nvPicPr>
          <p:cNvPr id="137" name="Google Shape;137;p6" descr="Donna Boehme: Five signs that Compliance 2.0 is the new normal | The  Compliance Strategists Blog"/>
          <p:cNvPicPr preferRelativeResize="0"/>
          <p:nvPr/>
        </p:nvPicPr>
        <p:blipFill rotWithShape="1">
          <a:blip r:embed="rId7">
            <a:alphaModFix/>
          </a:blip>
          <a:srcRect r="42630"/>
          <a:stretch/>
        </p:blipFill>
        <p:spPr>
          <a:xfrm>
            <a:off x="9209247" y="3856369"/>
            <a:ext cx="1871491" cy="2136366"/>
          </a:xfrm>
          <a:prstGeom prst="rect">
            <a:avLst/>
          </a:prstGeom>
          <a:noFill/>
          <a:ln>
            <a:noFill/>
          </a:ln>
        </p:spPr>
      </p:pic>
      <p:sp>
        <p:nvSpPr>
          <p:cNvPr id="138" name="Google Shape;138;p6"/>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7"/>
          <p:cNvSpPr/>
          <p:nvPr/>
        </p:nvSpPr>
        <p:spPr>
          <a:xfrm>
            <a:off x="-1" y="0"/>
            <a:ext cx="12192000" cy="6858000"/>
          </a:xfrm>
          <a:prstGeom prst="rect">
            <a:avLst/>
          </a:prstGeom>
          <a:solidFill>
            <a:srgbClr val="3E2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4" name="Google Shape;144;p7" descr="Quotes - CEPS"/>
          <p:cNvPicPr preferRelativeResize="0"/>
          <p:nvPr/>
        </p:nvPicPr>
        <p:blipFill rotWithShape="1">
          <a:blip r:embed="rId3">
            <a:alphaModFix/>
          </a:blip>
          <a:srcRect l="21717" r="35688"/>
          <a:stretch/>
        </p:blipFill>
        <p:spPr>
          <a:xfrm>
            <a:off x="-1" y="1549400"/>
            <a:ext cx="2958255" cy="4292600"/>
          </a:xfrm>
          <a:prstGeom prst="rect">
            <a:avLst/>
          </a:prstGeom>
          <a:noFill/>
          <a:ln>
            <a:noFill/>
          </a:ln>
        </p:spPr>
      </p:pic>
      <p:pic>
        <p:nvPicPr>
          <p:cNvPr id="145" name="Google Shape;145;p7"/>
          <p:cNvPicPr preferRelativeResize="0"/>
          <p:nvPr/>
        </p:nvPicPr>
        <p:blipFill rotWithShape="1">
          <a:blip r:embed="rId4">
            <a:alphaModFix/>
          </a:blip>
          <a:srcRect/>
          <a:stretch/>
        </p:blipFill>
        <p:spPr>
          <a:xfrm>
            <a:off x="3608594" y="2387599"/>
            <a:ext cx="2459365" cy="3479801"/>
          </a:xfrm>
          <a:prstGeom prst="rect">
            <a:avLst/>
          </a:prstGeom>
          <a:noFill/>
          <a:ln>
            <a:noFill/>
          </a:ln>
        </p:spPr>
      </p:pic>
      <p:pic>
        <p:nvPicPr>
          <p:cNvPr id="146" name="Google Shape;146;p7" descr="Fishing Boat - Clip Art Fishing - Png Download (#814595) - PinClipart"/>
          <p:cNvPicPr preferRelativeResize="0"/>
          <p:nvPr/>
        </p:nvPicPr>
        <p:blipFill rotWithShape="1">
          <a:blip r:embed="rId5">
            <a:alphaModFix/>
          </a:blip>
          <a:srcRect/>
          <a:stretch/>
        </p:blipFill>
        <p:spPr>
          <a:xfrm>
            <a:off x="6327454" y="2595974"/>
            <a:ext cx="5864545" cy="4225139"/>
          </a:xfrm>
          <a:prstGeom prst="rect">
            <a:avLst/>
          </a:prstGeom>
          <a:noFill/>
          <a:ln>
            <a:noFill/>
          </a:ln>
        </p:spPr>
      </p:pic>
      <p:sp>
        <p:nvSpPr>
          <p:cNvPr id="147" name="Google Shape;147;p7"/>
          <p:cNvSpPr txBox="1"/>
          <p:nvPr/>
        </p:nvSpPr>
        <p:spPr>
          <a:xfrm>
            <a:off x="6718300" y="1433255"/>
            <a:ext cx="2133600"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lt1"/>
                </a:solidFill>
                <a:latin typeface="Arial"/>
                <a:ea typeface="Arial"/>
                <a:cs typeface="Arial"/>
                <a:sym typeface="Arial"/>
              </a:rPr>
              <a:t>Wirausahaan sosial tidak puas hanya memberi ikan atau mengajari orang bagaimana memancing ikan.  Mereka tidak akan istirahat sampai berhasil merevolusi insdutri perikanan.</a:t>
            </a:r>
            <a:endParaRPr sz="1600">
              <a:solidFill>
                <a:schemeClr val="lt1"/>
              </a:solidFill>
              <a:latin typeface="Arial"/>
              <a:ea typeface="Arial"/>
              <a:cs typeface="Arial"/>
              <a:sym typeface="Arial"/>
            </a:endParaRPr>
          </a:p>
        </p:txBody>
      </p:sp>
      <p:sp>
        <p:nvSpPr>
          <p:cNvPr id="148" name="Google Shape;148;p7"/>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8" descr="288 Two Circles Overlapping Stock Photos, Pictures &amp;amp; Royalty-Free Images -  iStock"/>
          <p:cNvPicPr preferRelativeResize="0"/>
          <p:nvPr/>
        </p:nvPicPr>
        <p:blipFill rotWithShape="1">
          <a:blip r:embed="rId3">
            <a:alphaModFix/>
          </a:blip>
          <a:srcRect l="12100" t="23715" r="8247" b="23743"/>
          <a:stretch/>
        </p:blipFill>
        <p:spPr>
          <a:xfrm>
            <a:off x="804526" y="1278737"/>
            <a:ext cx="6262577" cy="3756676"/>
          </a:xfrm>
          <a:prstGeom prst="rect">
            <a:avLst/>
          </a:prstGeom>
          <a:noFill/>
          <a:ln>
            <a:noFill/>
          </a:ln>
        </p:spPr>
      </p:pic>
      <p:sp>
        <p:nvSpPr>
          <p:cNvPr id="154" name="Google Shape;154;p8"/>
          <p:cNvSpPr txBox="1"/>
          <p:nvPr/>
        </p:nvSpPr>
        <p:spPr>
          <a:xfrm>
            <a:off x="4720854" y="2979765"/>
            <a:ext cx="152045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Entrepreneur</a:t>
            </a:r>
            <a:endParaRPr sz="1600">
              <a:solidFill>
                <a:schemeClr val="dk1"/>
              </a:solidFill>
              <a:latin typeface="Arial"/>
              <a:ea typeface="Arial"/>
              <a:cs typeface="Arial"/>
              <a:sym typeface="Arial"/>
            </a:endParaRPr>
          </a:p>
        </p:txBody>
      </p:sp>
      <p:sp>
        <p:nvSpPr>
          <p:cNvPr id="155" name="Google Shape;155;p8"/>
          <p:cNvSpPr txBox="1"/>
          <p:nvPr/>
        </p:nvSpPr>
        <p:spPr>
          <a:xfrm>
            <a:off x="1503320" y="2903565"/>
            <a:ext cx="1520456"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Lembaga </a:t>
            </a:r>
            <a:endParaRPr/>
          </a:p>
          <a:p>
            <a:pPr marL="0" marR="0" lvl="0" indent="0" algn="ctr" rtl="0">
              <a:spcBef>
                <a:spcPts val="0"/>
              </a:spcBef>
              <a:spcAft>
                <a:spcPts val="0"/>
              </a:spcAft>
              <a:buNone/>
            </a:pPr>
            <a:r>
              <a:rPr lang="en-US" sz="1600">
                <a:solidFill>
                  <a:schemeClr val="dk1"/>
                </a:solidFill>
                <a:latin typeface="Arial"/>
                <a:ea typeface="Arial"/>
                <a:cs typeface="Arial"/>
                <a:sym typeface="Arial"/>
              </a:rPr>
              <a:t>Sosial</a:t>
            </a:r>
            <a:endParaRPr sz="1600">
              <a:solidFill>
                <a:schemeClr val="dk1"/>
              </a:solidFill>
              <a:latin typeface="Arial"/>
              <a:ea typeface="Arial"/>
              <a:cs typeface="Arial"/>
              <a:sym typeface="Arial"/>
            </a:endParaRPr>
          </a:p>
        </p:txBody>
      </p:sp>
      <p:sp>
        <p:nvSpPr>
          <p:cNvPr id="156" name="Google Shape;156;p8"/>
          <p:cNvSpPr txBox="1"/>
          <p:nvPr/>
        </p:nvSpPr>
        <p:spPr>
          <a:xfrm>
            <a:off x="2993058" y="2578952"/>
            <a:ext cx="1578268"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Social Entrepreneur</a:t>
            </a:r>
            <a:endParaRPr/>
          </a:p>
          <a:p>
            <a:pPr marL="0" marR="0" lvl="0" indent="0" algn="ctr" rtl="0">
              <a:spcBef>
                <a:spcPts val="0"/>
              </a:spcBef>
              <a:spcAft>
                <a:spcPts val="0"/>
              </a:spcAft>
              <a:buNone/>
            </a:pPr>
            <a:r>
              <a:rPr lang="en-US" sz="1600">
                <a:solidFill>
                  <a:srgbClr val="C00000"/>
                </a:solidFill>
                <a:latin typeface="Arial"/>
                <a:ea typeface="Arial"/>
                <a:cs typeface="Arial"/>
                <a:sym typeface="Arial"/>
              </a:rPr>
              <a:t>(Sociopreneur)</a:t>
            </a:r>
            <a:endParaRPr sz="1600">
              <a:solidFill>
                <a:srgbClr val="C00000"/>
              </a:solidFill>
              <a:latin typeface="Arial"/>
              <a:ea typeface="Arial"/>
              <a:cs typeface="Arial"/>
              <a:sym typeface="Arial"/>
            </a:endParaRPr>
          </a:p>
        </p:txBody>
      </p:sp>
      <p:cxnSp>
        <p:nvCxnSpPr>
          <p:cNvPr id="157" name="Google Shape;157;p8"/>
          <p:cNvCxnSpPr/>
          <p:nvPr/>
        </p:nvCxnSpPr>
        <p:spPr>
          <a:xfrm>
            <a:off x="3820630" y="3516411"/>
            <a:ext cx="0" cy="1988731"/>
          </a:xfrm>
          <a:prstGeom prst="straightConnector1">
            <a:avLst/>
          </a:prstGeom>
          <a:noFill/>
          <a:ln w="38100" cap="flat" cmpd="sng">
            <a:solidFill>
              <a:srgbClr val="A8D08C"/>
            </a:solidFill>
            <a:prstDash val="solid"/>
            <a:miter lim="800000"/>
            <a:headEnd type="none" w="sm" len="sm"/>
            <a:tailEnd type="triangle" w="med" len="med"/>
          </a:ln>
        </p:spPr>
      </p:cxnSp>
      <p:cxnSp>
        <p:nvCxnSpPr>
          <p:cNvPr id="158" name="Google Shape;158;p8"/>
          <p:cNvCxnSpPr/>
          <p:nvPr/>
        </p:nvCxnSpPr>
        <p:spPr>
          <a:xfrm>
            <a:off x="5481082" y="3516411"/>
            <a:ext cx="1026041" cy="1944688"/>
          </a:xfrm>
          <a:prstGeom prst="straightConnector1">
            <a:avLst/>
          </a:prstGeom>
          <a:noFill/>
          <a:ln w="38100" cap="flat" cmpd="sng">
            <a:solidFill>
              <a:srgbClr val="9CC2E5"/>
            </a:solidFill>
            <a:prstDash val="solid"/>
            <a:miter lim="800000"/>
            <a:headEnd type="none" w="sm" len="sm"/>
            <a:tailEnd type="triangle" w="med" len="med"/>
          </a:ln>
        </p:spPr>
      </p:cxnSp>
      <p:cxnSp>
        <p:nvCxnSpPr>
          <p:cNvPr id="159" name="Google Shape;159;p8"/>
          <p:cNvCxnSpPr/>
          <p:nvPr/>
        </p:nvCxnSpPr>
        <p:spPr>
          <a:xfrm flipH="1">
            <a:off x="1187296" y="3516411"/>
            <a:ext cx="760226" cy="1944688"/>
          </a:xfrm>
          <a:prstGeom prst="straightConnector1">
            <a:avLst/>
          </a:prstGeom>
          <a:noFill/>
          <a:ln w="38100" cap="flat" cmpd="sng">
            <a:solidFill>
              <a:srgbClr val="FFC000"/>
            </a:solidFill>
            <a:prstDash val="solid"/>
            <a:miter lim="800000"/>
            <a:headEnd type="none" w="sm" len="sm"/>
            <a:tailEnd type="triangle" w="med" len="med"/>
          </a:ln>
        </p:spPr>
      </p:cxnSp>
      <p:sp>
        <p:nvSpPr>
          <p:cNvPr id="160" name="Google Shape;160;p8"/>
          <p:cNvSpPr txBox="1"/>
          <p:nvPr/>
        </p:nvSpPr>
        <p:spPr>
          <a:xfrm>
            <a:off x="396577" y="5490792"/>
            <a:ext cx="1520456"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Orientasi </a:t>
            </a:r>
            <a:endParaRPr/>
          </a:p>
          <a:p>
            <a:pPr marL="0" marR="0" lvl="0" indent="0" algn="ctr" rtl="0">
              <a:spcBef>
                <a:spcPts val="0"/>
              </a:spcBef>
              <a:spcAft>
                <a:spcPts val="0"/>
              </a:spcAft>
              <a:buNone/>
            </a:pPr>
            <a:r>
              <a:rPr lang="en-US" sz="1600">
                <a:solidFill>
                  <a:schemeClr val="dk1"/>
                </a:solidFill>
                <a:latin typeface="Arial"/>
                <a:ea typeface="Arial"/>
                <a:cs typeface="Arial"/>
                <a:sym typeface="Arial"/>
              </a:rPr>
              <a:t>Sosial</a:t>
            </a:r>
            <a:endParaRPr sz="1600">
              <a:solidFill>
                <a:schemeClr val="dk1"/>
              </a:solidFill>
              <a:latin typeface="Arial"/>
              <a:ea typeface="Arial"/>
              <a:cs typeface="Arial"/>
              <a:sym typeface="Arial"/>
            </a:endParaRPr>
          </a:p>
        </p:txBody>
      </p:sp>
      <p:sp>
        <p:nvSpPr>
          <p:cNvPr id="161" name="Google Shape;161;p8"/>
          <p:cNvSpPr txBox="1"/>
          <p:nvPr/>
        </p:nvSpPr>
        <p:spPr>
          <a:xfrm>
            <a:off x="2954740" y="5492504"/>
            <a:ext cx="176611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Orientasi Sosial</a:t>
            </a:r>
            <a:endParaRPr/>
          </a:p>
          <a:p>
            <a:pPr marL="0" marR="0" lvl="0" indent="0" algn="ctr" rtl="0">
              <a:spcBef>
                <a:spcPts val="0"/>
              </a:spcBef>
              <a:spcAft>
                <a:spcPts val="0"/>
              </a:spcAft>
              <a:buNone/>
            </a:pPr>
            <a:r>
              <a:rPr lang="en-US" sz="1600">
                <a:solidFill>
                  <a:schemeClr val="dk1"/>
                </a:solidFill>
                <a:latin typeface="Arial"/>
                <a:ea typeface="Arial"/>
                <a:cs typeface="Arial"/>
                <a:sym typeface="Arial"/>
              </a:rPr>
              <a:t>Berbasis Bisnis</a:t>
            </a:r>
            <a:endParaRPr sz="1600">
              <a:solidFill>
                <a:schemeClr val="dk1"/>
              </a:solidFill>
              <a:latin typeface="Arial"/>
              <a:ea typeface="Arial"/>
              <a:cs typeface="Arial"/>
              <a:sym typeface="Arial"/>
            </a:endParaRPr>
          </a:p>
        </p:txBody>
      </p:sp>
      <p:sp>
        <p:nvSpPr>
          <p:cNvPr id="162" name="Google Shape;162;p8"/>
          <p:cNvSpPr txBox="1"/>
          <p:nvPr/>
        </p:nvSpPr>
        <p:spPr>
          <a:xfrm>
            <a:off x="5610445" y="5484491"/>
            <a:ext cx="176611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Orientasi  </a:t>
            </a:r>
            <a:endParaRPr/>
          </a:p>
          <a:p>
            <a:pPr marL="0" marR="0" lvl="0" indent="0" algn="ctr" rtl="0">
              <a:spcBef>
                <a:spcPts val="0"/>
              </a:spcBef>
              <a:spcAft>
                <a:spcPts val="0"/>
              </a:spcAft>
              <a:buNone/>
            </a:pPr>
            <a:r>
              <a:rPr lang="en-US" sz="1600">
                <a:solidFill>
                  <a:schemeClr val="dk1"/>
                </a:solidFill>
                <a:latin typeface="Arial"/>
                <a:ea typeface="Arial"/>
                <a:cs typeface="Arial"/>
                <a:sym typeface="Arial"/>
              </a:rPr>
              <a:t>Bisnis</a:t>
            </a:r>
            <a:endParaRPr sz="1600">
              <a:solidFill>
                <a:schemeClr val="dk1"/>
              </a:solidFill>
              <a:latin typeface="Arial"/>
              <a:ea typeface="Arial"/>
              <a:cs typeface="Arial"/>
              <a:sym typeface="Arial"/>
            </a:endParaRPr>
          </a:p>
        </p:txBody>
      </p:sp>
      <p:cxnSp>
        <p:nvCxnSpPr>
          <p:cNvPr id="163" name="Google Shape;163;p8"/>
          <p:cNvCxnSpPr>
            <a:stCxn id="162" idx="1"/>
            <a:endCxn id="161" idx="3"/>
          </p:cNvCxnSpPr>
          <p:nvPr/>
        </p:nvCxnSpPr>
        <p:spPr>
          <a:xfrm flipH="1">
            <a:off x="4720945" y="5776879"/>
            <a:ext cx="889500" cy="8100"/>
          </a:xfrm>
          <a:prstGeom prst="straightConnector1">
            <a:avLst/>
          </a:prstGeom>
          <a:noFill/>
          <a:ln w="38100" cap="flat" cmpd="sng">
            <a:solidFill>
              <a:srgbClr val="AEABAB"/>
            </a:solidFill>
            <a:prstDash val="solid"/>
            <a:miter lim="800000"/>
            <a:headEnd type="none" w="sm" len="sm"/>
            <a:tailEnd type="triangle" w="med" len="med"/>
          </a:ln>
        </p:spPr>
      </p:cxnSp>
      <p:cxnSp>
        <p:nvCxnSpPr>
          <p:cNvPr id="164" name="Google Shape;164;p8"/>
          <p:cNvCxnSpPr>
            <a:stCxn id="160" idx="3"/>
            <a:endCxn id="161" idx="1"/>
          </p:cNvCxnSpPr>
          <p:nvPr/>
        </p:nvCxnSpPr>
        <p:spPr>
          <a:xfrm>
            <a:off x="1917033" y="5783180"/>
            <a:ext cx="1037700" cy="1800"/>
          </a:xfrm>
          <a:prstGeom prst="straightConnector1">
            <a:avLst/>
          </a:prstGeom>
          <a:noFill/>
          <a:ln w="38100" cap="flat" cmpd="sng">
            <a:solidFill>
              <a:srgbClr val="AEABAB"/>
            </a:solidFill>
            <a:prstDash val="solid"/>
            <a:miter lim="800000"/>
            <a:headEnd type="none" w="sm" len="sm"/>
            <a:tailEnd type="triangle" w="med" len="med"/>
          </a:ln>
        </p:spPr>
      </p:cxnSp>
      <p:pic>
        <p:nvPicPr>
          <p:cNvPr id="165" name="Google Shape;165;p8"/>
          <p:cNvPicPr preferRelativeResize="0"/>
          <p:nvPr/>
        </p:nvPicPr>
        <p:blipFill rotWithShape="1">
          <a:blip r:embed="rId4">
            <a:alphaModFix/>
          </a:blip>
          <a:srcRect/>
          <a:stretch/>
        </p:blipFill>
        <p:spPr>
          <a:xfrm>
            <a:off x="12459036" y="2142117"/>
            <a:ext cx="746602" cy="746602"/>
          </a:xfrm>
          <a:prstGeom prst="rect">
            <a:avLst/>
          </a:prstGeom>
          <a:noFill/>
          <a:ln>
            <a:noFill/>
          </a:ln>
        </p:spPr>
      </p:pic>
      <p:sp>
        <p:nvSpPr>
          <p:cNvPr id="166" name="Google Shape;166;p8"/>
          <p:cNvSpPr txBox="1"/>
          <p:nvPr/>
        </p:nvSpPr>
        <p:spPr>
          <a:xfrm>
            <a:off x="7135411" y="1474964"/>
            <a:ext cx="4660012" cy="4524315"/>
          </a:xfrm>
          <a:prstGeom prst="rect">
            <a:avLst/>
          </a:prstGeom>
          <a:noFill/>
          <a:ln>
            <a:noFill/>
          </a:ln>
        </p:spPr>
        <p:txBody>
          <a:bodyPr spcFirstLastPara="1" wrap="square" lIns="91425" tIns="45700" rIns="91425" bIns="45700" anchor="t" anchorCtr="0">
            <a:spAutoFit/>
          </a:bodyPr>
          <a:lstStyle/>
          <a:p>
            <a:pPr marL="542925" marR="0" lvl="0" indent="-542925" algn="l" rtl="0">
              <a:spcBef>
                <a:spcPts val="0"/>
              </a:spcBef>
              <a:spcAft>
                <a:spcPts val="0"/>
              </a:spcAft>
              <a:buClr>
                <a:schemeClr val="dk1"/>
              </a:buClr>
              <a:buSzPts val="1800"/>
              <a:buFont typeface="Noto Sans Symbols"/>
              <a:buChar char="⮚"/>
            </a:pPr>
            <a:r>
              <a:rPr lang="en-US" sz="1800" b="1" u="none">
                <a:solidFill>
                  <a:schemeClr val="dk1"/>
                </a:solidFill>
                <a:latin typeface="Arial"/>
                <a:ea typeface="Arial"/>
                <a:cs typeface="Arial"/>
                <a:sym typeface="Arial"/>
              </a:rPr>
              <a:t>Sociopreneur </a:t>
            </a:r>
            <a:r>
              <a:rPr lang="en-US" sz="1800" u="none">
                <a:solidFill>
                  <a:schemeClr val="dk1"/>
                </a:solidFill>
                <a:latin typeface="Arial"/>
                <a:ea typeface="Arial"/>
                <a:cs typeface="Arial"/>
                <a:sym typeface="Arial"/>
              </a:rPr>
              <a:t>adalah </a:t>
            </a:r>
            <a:r>
              <a:rPr lang="en-US" sz="1800" b="0" u="none">
                <a:solidFill>
                  <a:schemeClr val="dk1"/>
                </a:solidFill>
                <a:latin typeface="Arial"/>
                <a:ea typeface="Arial"/>
                <a:cs typeface="Arial"/>
                <a:sym typeface="Arial"/>
              </a:rPr>
              <a:t>seseorang yang </a:t>
            </a:r>
            <a:r>
              <a:rPr lang="en-US" sz="2400" u="none">
                <a:solidFill>
                  <a:srgbClr val="C00000"/>
                </a:solidFill>
                <a:latin typeface="Arial"/>
                <a:ea typeface="Arial"/>
                <a:cs typeface="Arial"/>
                <a:sym typeface="Arial"/>
              </a:rPr>
              <a:t>mengerti </a:t>
            </a:r>
            <a:r>
              <a:rPr lang="en-US" sz="1800" b="1" i="1" u="none">
                <a:solidFill>
                  <a:schemeClr val="dk1"/>
                </a:solidFill>
                <a:latin typeface="Arial"/>
                <a:ea typeface="Arial"/>
                <a:cs typeface="Arial"/>
                <a:sym typeface="Arial"/>
              </a:rPr>
              <a:t>permasalahan sosial</a:t>
            </a:r>
            <a:r>
              <a:rPr lang="en-US" sz="1800" i="1" u="none">
                <a:solidFill>
                  <a:srgbClr val="C00000"/>
                </a:solidFill>
                <a:latin typeface="Arial"/>
                <a:ea typeface="Arial"/>
                <a:cs typeface="Arial"/>
                <a:sym typeface="Arial"/>
              </a:rPr>
              <a:t> </a:t>
            </a:r>
            <a:r>
              <a:rPr lang="en-US" sz="1800" u="none">
                <a:solidFill>
                  <a:schemeClr val="dk1"/>
                </a:solidFill>
                <a:latin typeface="Arial"/>
                <a:ea typeface="Arial"/>
                <a:cs typeface="Arial"/>
                <a:sym typeface="Arial"/>
              </a:rPr>
              <a:t>dan </a:t>
            </a:r>
            <a:r>
              <a:rPr lang="en-US" sz="2400" u="none">
                <a:solidFill>
                  <a:srgbClr val="C00000"/>
                </a:solidFill>
                <a:latin typeface="Arial"/>
                <a:ea typeface="Arial"/>
                <a:cs typeface="Arial"/>
                <a:sym typeface="Arial"/>
              </a:rPr>
              <a:t>menggunakan</a:t>
            </a:r>
            <a:r>
              <a:rPr lang="en-US" sz="1800" u="none">
                <a:solidFill>
                  <a:srgbClr val="C00000"/>
                </a:solidFill>
                <a:latin typeface="Arial"/>
                <a:ea typeface="Arial"/>
                <a:cs typeface="Arial"/>
                <a:sym typeface="Arial"/>
              </a:rPr>
              <a:t> </a:t>
            </a:r>
            <a:r>
              <a:rPr lang="en-US" sz="1800" b="1" i="1" u="none">
                <a:solidFill>
                  <a:schemeClr val="dk1"/>
                </a:solidFill>
                <a:latin typeface="Arial"/>
                <a:ea typeface="Arial"/>
                <a:cs typeface="Arial"/>
                <a:sym typeface="Arial"/>
              </a:rPr>
              <a:t>kemampuan entrepreneurship</a:t>
            </a:r>
            <a:r>
              <a:rPr lang="en-US" sz="1800" u="none">
                <a:solidFill>
                  <a:schemeClr val="dk1"/>
                </a:solidFill>
                <a:latin typeface="Arial"/>
                <a:ea typeface="Arial"/>
                <a:cs typeface="Arial"/>
                <a:sym typeface="Arial"/>
              </a:rPr>
              <a:t>-nya</a:t>
            </a:r>
            <a:r>
              <a:rPr lang="en-US" sz="1800" i="1" u="none">
                <a:solidFill>
                  <a:schemeClr val="dk1"/>
                </a:solidFill>
                <a:latin typeface="Arial"/>
                <a:ea typeface="Arial"/>
                <a:cs typeface="Arial"/>
                <a:sym typeface="Arial"/>
              </a:rPr>
              <a:t> </a:t>
            </a:r>
            <a:r>
              <a:rPr lang="en-US" sz="1800" u="none">
                <a:solidFill>
                  <a:schemeClr val="dk1"/>
                </a:solidFill>
                <a:latin typeface="Arial"/>
                <a:ea typeface="Arial"/>
                <a:cs typeface="Arial"/>
                <a:sym typeface="Arial"/>
              </a:rPr>
              <a:t>untuk </a:t>
            </a:r>
            <a:r>
              <a:rPr lang="en-US" sz="2400" u="none">
                <a:solidFill>
                  <a:srgbClr val="C00000"/>
                </a:solidFill>
                <a:latin typeface="Arial"/>
                <a:ea typeface="Arial"/>
                <a:cs typeface="Arial"/>
                <a:sym typeface="Arial"/>
              </a:rPr>
              <a:t>melakukan </a:t>
            </a:r>
            <a:r>
              <a:rPr lang="en-US" sz="1800" b="1" i="1" u="none">
                <a:solidFill>
                  <a:srgbClr val="272F22"/>
                </a:solidFill>
                <a:latin typeface="Arial"/>
                <a:ea typeface="Arial"/>
                <a:cs typeface="Arial"/>
                <a:sym typeface="Arial"/>
              </a:rPr>
              <a:t>perubahan sosial</a:t>
            </a:r>
            <a:r>
              <a:rPr lang="en-US" sz="1800" u="none">
                <a:solidFill>
                  <a:srgbClr val="272F22"/>
                </a:solidFill>
                <a:latin typeface="Arial"/>
                <a:ea typeface="Arial"/>
                <a:cs typeface="Arial"/>
                <a:sym typeface="Arial"/>
              </a:rPr>
              <a:t>,</a:t>
            </a:r>
            <a:r>
              <a:rPr lang="en-US" sz="1800" u="none">
                <a:solidFill>
                  <a:schemeClr val="dk1"/>
                </a:solidFill>
                <a:latin typeface="Arial"/>
                <a:ea typeface="Arial"/>
                <a:cs typeface="Arial"/>
                <a:sym typeface="Arial"/>
              </a:rPr>
              <a:t> terutama dibidang kesejahteraan, pendidikan dan kesehatan.  </a:t>
            </a:r>
            <a:endParaRPr/>
          </a:p>
          <a:p>
            <a:pPr marL="542925" marR="0" lvl="0" indent="-428625" algn="l" rtl="0">
              <a:spcBef>
                <a:spcPts val="0"/>
              </a:spcBef>
              <a:spcAft>
                <a:spcPts val="0"/>
              </a:spcAft>
              <a:buClr>
                <a:schemeClr val="dk1"/>
              </a:buClr>
              <a:buSzPts val="1800"/>
              <a:buFont typeface="Noto Sans Symbols"/>
              <a:buNone/>
            </a:pPr>
            <a:endParaRPr sz="1800" b="0" u="none">
              <a:solidFill>
                <a:schemeClr val="dk1"/>
              </a:solidFill>
              <a:latin typeface="Arial"/>
              <a:ea typeface="Arial"/>
              <a:cs typeface="Arial"/>
              <a:sym typeface="Arial"/>
            </a:endParaRPr>
          </a:p>
          <a:p>
            <a:pPr marL="542925" marR="0" lvl="0" indent="-542925" algn="l" rtl="0">
              <a:spcBef>
                <a:spcPts val="0"/>
              </a:spcBef>
              <a:spcAft>
                <a:spcPts val="0"/>
              </a:spcAft>
              <a:buClr>
                <a:schemeClr val="dk1"/>
              </a:buClr>
              <a:buSzPts val="1800"/>
              <a:buFont typeface="Noto Sans Symbols"/>
              <a:buChar char="⮚"/>
            </a:pPr>
            <a:r>
              <a:rPr lang="en-US" sz="1800" i="1">
                <a:solidFill>
                  <a:schemeClr val="dk1"/>
                </a:solidFill>
                <a:latin typeface="Arial"/>
                <a:ea typeface="Arial"/>
                <a:cs typeface="Arial"/>
                <a:sym typeface="Arial"/>
              </a:rPr>
              <a:t>Business entrepreneurs </a:t>
            </a:r>
            <a:r>
              <a:rPr lang="en-US" sz="1800">
                <a:solidFill>
                  <a:schemeClr val="dk1"/>
                </a:solidFill>
                <a:latin typeface="Arial"/>
                <a:ea typeface="Arial"/>
                <a:cs typeface="Arial"/>
                <a:sym typeface="Arial"/>
              </a:rPr>
              <a:t>mengukur keberhasilannya dari </a:t>
            </a:r>
            <a:r>
              <a:rPr lang="en-US" sz="2400">
                <a:solidFill>
                  <a:srgbClr val="C00000"/>
                </a:solidFill>
                <a:latin typeface="Arial"/>
                <a:ea typeface="Arial"/>
                <a:cs typeface="Arial"/>
                <a:sym typeface="Arial"/>
              </a:rPr>
              <a:t>kinerja keuangan</a:t>
            </a:r>
            <a:r>
              <a:rPr lang="en-US" sz="1800">
                <a:solidFill>
                  <a:schemeClr val="dk1"/>
                </a:solidFill>
                <a:latin typeface="Arial"/>
                <a:ea typeface="Arial"/>
                <a:cs typeface="Arial"/>
                <a:sym typeface="Arial"/>
              </a:rPr>
              <a:t>, </a:t>
            </a:r>
            <a:r>
              <a:rPr lang="en-US" sz="1800" i="1">
                <a:solidFill>
                  <a:schemeClr val="dk1"/>
                </a:solidFill>
                <a:latin typeface="Arial"/>
                <a:ea typeface="Arial"/>
                <a:cs typeface="Arial"/>
                <a:sym typeface="Arial"/>
              </a:rPr>
              <a:t>sociopreneur </a:t>
            </a:r>
            <a:r>
              <a:rPr lang="en-US" sz="1800">
                <a:solidFill>
                  <a:schemeClr val="dk1"/>
                </a:solidFill>
                <a:latin typeface="Arial"/>
                <a:ea typeface="Arial"/>
                <a:cs typeface="Arial"/>
                <a:sym typeface="Arial"/>
              </a:rPr>
              <a:t>mengukur dari </a:t>
            </a:r>
            <a:r>
              <a:rPr lang="en-US" sz="2400" i="1">
                <a:solidFill>
                  <a:srgbClr val="C00000"/>
                </a:solidFill>
                <a:latin typeface="Arial"/>
                <a:ea typeface="Arial"/>
                <a:cs typeface="Arial"/>
                <a:sym typeface="Arial"/>
              </a:rPr>
              <a:t>social impact </a:t>
            </a:r>
            <a:r>
              <a:rPr lang="en-US" sz="1800">
                <a:solidFill>
                  <a:schemeClr val="dk1"/>
                </a:solidFill>
                <a:latin typeface="Arial"/>
                <a:ea typeface="Arial"/>
                <a:cs typeface="Arial"/>
                <a:sym typeface="Arial"/>
              </a:rPr>
              <a:t>(manfaat/ dampak yang dirasakan oleh masyarakat). </a:t>
            </a:r>
            <a:endParaRPr sz="1800">
              <a:solidFill>
                <a:schemeClr val="dk1"/>
              </a:solidFill>
              <a:latin typeface="Arial"/>
              <a:ea typeface="Arial"/>
              <a:cs typeface="Arial"/>
              <a:sym typeface="Arial"/>
            </a:endParaRPr>
          </a:p>
        </p:txBody>
      </p:sp>
      <p:sp>
        <p:nvSpPr>
          <p:cNvPr id="167" name="Google Shape;167;p8"/>
          <p:cNvSpPr txBox="1"/>
          <p:nvPr/>
        </p:nvSpPr>
        <p:spPr>
          <a:xfrm>
            <a:off x="1689687" y="418254"/>
            <a:ext cx="882501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u="none">
                <a:solidFill>
                  <a:srgbClr val="C00000"/>
                </a:solidFill>
                <a:latin typeface="Arial"/>
                <a:ea typeface="Arial"/>
                <a:cs typeface="Arial"/>
                <a:sym typeface="Arial"/>
              </a:rPr>
              <a:t>Konsep </a:t>
            </a:r>
            <a:r>
              <a:rPr lang="en-US" sz="2800" u="none">
                <a:solidFill>
                  <a:schemeClr val="dk1"/>
                </a:solidFill>
                <a:latin typeface="Arial"/>
                <a:ea typeface="Arial"/>
                <a:cs typeface="Arial"/>
                <a:sym typeface="Arial"/>
              </a:rPr>
              <a:t>Wirausahawan Sosial </a:t>
            </a:r>
            <a:r>
              <a:rPr lang="en-US" sz="2800" u="none">
                <a:solidFill>
                  <a:srgbClr val="C00000"/>
                </a:solidFill>
                <a:latin typeface="Arial"/>
                <a:ea typeface="Arial"/>
                <a:cs typeface="Arial"/>
                <a:sym typeface="Arial"/>
              </a:rPr>
              <a:t>  </a:t>
            </a:r>
            <a:r>
              <a:rPr lang="en-US" sz="2000" u="none">
                <a:solidFill>
                  <a:schemeClr val="dk1"/>
                </a:solidFill>
                <a:latin typeface="Arial"/>
                <a:ea typeface="Arial"/>
                <a:cs typeface="Arial"/>
                <a:sym typeface="Arial"/>
              </a:rPr>
              <a:t> </a:t>
            </a:r>
            <a:endParaRPr/>
          </a:p>
        </p:txBody>
      </p:sp>
      <p:sp>
        <p:nvSpPr>
          <p:cNvPr id="168" name="Google Shape;168;p8"/>
          <p:cNvSpPr txBox="1"/>
          <p:nvPr/>
        </p:nvSpPr>
        <p:spPr>
          <a:xfrm>
            <a:off x="7067103" y="6400157"/>
            <a:ext cx="48694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Sumber: https://www.youtube.com/watch?v=aTo0qtdVMpM</a:t>
            </a:r>
            <a:endParaRPr/>
          </a:p>
        </p:txBody>
      </p:sp>
      <p:pic>
        <p:nvPicPr>
          <p:cNvPr id="169" name="Google Shape;169;p8" descr="How are Social Entrepreneurs Different from Traditional Entrepreneurs?"/>
          <p:cNvPicPr preferRelativeResize="0"/>
          <p:nvPr/>
        </p:nvPicPr>
        <p:blipFill rotWithShape="1">
          <a:blip r:embed="rId5">
            <a:alphaModFix/>
          </a:blip>
          <a:srcRect l="64834" t="29272" r="14408" b="30404"/>
          <a:stretch/>
        </p:blipFill>
        <p:spPr>
          <a:xfrm>
            <a:off x="5071526" y="2178488"/>
            <a:ext cx="762837" cy="679452"/>
          </a:xfrm>
          <a:prstGeom prst="rect">
            <a:avLst/>
          </a:prstGeom>
          <a:noFill/>
          <a:ln>
            <a:noFill/>
          </a:ln>
        </p:spPr>
      </p:pic>
      <p:pic>
        <p:nvPicPr>
          <p:cNvPr id="170" name="Google Shape;170;p8" descr="How are Social Entrepreneurs Different from Traditional Entrepreneurs?"/>
          <p:cNvPicPr preferRelativeResize="0"/>
          <p:nvPr/>
        </p:nvPicPr>
        <p:blipFill rotWithShape="1">
          <a:blip r:embed="rId6">
            <a:alphaModFix/>
          </a:blip>
          <a:srcRect l="14435" t="31892" r="59581" b="26409"/>
          <a:stretch/>
        </p:blipFill>
        <p:spPr>
          <a:xfrm>
            <a:off x="1789475" y="2086832"/>
            <a:ext cx="882200" cy="766016"/>
          </a:xfrm>
          <a:prstGeom prst="rect">
            <a:avLst/>
          </a:prstGeom>
          <a:noFill/>
          <a:ln>
            <a:noFill/>
          </a:ln>
        </p:spPr>
      </p:pic>
      <p:pic>
        <p:nvPicPr>
          <p:cNvPr id="171" name="Google Shape;171;p8" descr="How are Social Entrepreneurs Different from Traditional Entrepreneurs?"/>
          <p:cNvPicPr preferRelativeResize="0"/>
          <p:nvPr/>
        </p:nvPicPr>
        <p:blipFill rotWithShape="1">
          <a:blip r:embed="rId5">
            <a:alphaModFix/>
          </a:blip>
          <a:srcRect l="64834" t="29272" r="14408" b="30404"/>
          <a:stretch/>
        </p:blipFill>
        <p:spPr>
          <a:xfrm>
            <a:off x="3704514" y="6036569"/>
            <a:ext cx="626186" cy="557738"/>
          </a:xfrm>
          <a:prstGeom prst="rect">
            <a:avLst/>
          </a:prstGeom>
          <a:noFill/>
          <a:ln>
            <a:noFill/>
          </a:ln>
        </p:spPr>
      </p:pic>
      <p:pic>
        <p:nvPicPr>
          <p:cNvPr id="172" name="Google Shape;172;p8" descr="How are Social Entrepreneurs Different from Traditional Entrepreneurs?"/>
          <p:cNvPicPr preferRelativeResize="0"/>
          <p:nvPr/>
        </p:nvPicPr>
        <p:blipFill rotWithShape="1">
          <a:blip r:embed="rId6">
            <a:alphaModFix/>
          </a:blip>
          <a:srcRect l="14435" t="31892" r="59581" b="26409"/>
          <a:stretch/>
        </p:blipFill>
        <p:spPr>
          <a:xfrm>
            <a:off x="3186041" y="6010113"/>
            <a:ext cx="749773" cy="651030"/>
          </a:xfrm>
          <a:prstGeom prst="rect">
            <a:avLst/>
          </a:prstGeom>
          <a:noFill/>
          <a:ln>
            <a:noFill/>
          </a:ln>
        </p:spPr>
      </p:pic>
      <p:sp>
        <p:nvSpPr>
          <p:cNvPr id="173" name="Google Shape;173;p8"/>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9"/>
          <p:cNvPicPr preferRelativeResize="0"/>
          <p:nvPr/>
        </p:nvPicPr>
        <p:blipFill rotWithShape="1">
          <a:blip r:embed="rId3">
            <a:alphaModFix/>
          </a:blip>
          <a:srcRect/>
          <a:stretch/>
        </p:blipFill>
        <p:spPr>
          <a:xfrm>
            <a:off x="3340099" y="1923646"/>
            <a:ext cx="5511801" cy="3596683"/>
          </a:xfrm>
          <a:prstGeom prst="rect">
            <a:avLst/>
          </a:prstGeom>
          <a:noFill/>
          <a:ln>
            <a:noFill/>
          </a:ln>
        </p:spPr>
      </p:pic>
      <p:sp>
        <p:nvSpPr>
          <p:cNvPr id="179" name="Google Shape;179;p9"/>
          <p:cNvSpPr txBox="1"/>
          <p:nvPr/>
        </p:nvSpPr>
        <p:spPr>
          <a:xfrm>
            <a:off x="1695449" y="414347"/>
            <a:ext cx="880109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a:t>
            </a:r>
            <a:r>
              <a:rPr lang="en-US" sz="1800" b="1">
                <a:solidFill>
                  <a:schemeClr val="dk1"/>
                </a:solidFill>
                <a:latin typeface="Arial"/>
                <a:ea typeface="Arial"/>
                <a:cs typeface="Arial"/>
                <a:sym typeface="Arial"/>
              </a:rPr>
              <a:t>Kewirausahaan sosial terpisah secara mencolok dari berbagai jenis rute kewirausahaan saat ini karena proposisi nilainya, dan fakta bahwa ia bekerja dengan hati yang menghasilkan uang untuk tujuan sosial yang mulia.</a:t>
            </a:r>
            <a:r>
              <a:rPr lang="en-US" sz="1800">
                <a:solidFill>
                  <a:schemeClr val="dk1"/>
                </a:solidFill>
                <a:latin typeface="Arial"/>
                <a:ea typeface="Arial"/>
                <a:cs typeface="Arial"/>
                <a:sym typeface="Arial"/>
              </a:rPr>
              <a:t>”</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—Gandhi  &amp; Raina, 2018 </a:t>
            </a:r>
            <a:endParaRPr/>
          </a:p>
        </p:txBody>
      </p:sp>
      <p:sp>
        <p:nvSpPr>
          <p:cNvPr id="180" name="Google Shape;180;p9"/>
          <p:cNvSpPr txBox="1"/>
          <p:nvPr/>
        </p:nvSpPr>
        <p:spPr>
          <a:xfrm>
            <a:off x="863600" y="5927723"/>
            <a:ext cx="104902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Referensi: </a:t>
            </a:r>
            <a:endParaRPr/>
          </a:p>
          <a:p>
            <a:pPr marL="0" marR="0" lvl="0" indent="0" algn="ctr" rtl="0">
              <a:spcBef>
                <a:spcPts val="0"/>
              </a:spcBef>
              <a:spcAft>
                <a:spcPts val="0"/>
              </a:spcAft>
              <a:buNone/>
            </a:pPr>
            <a:r>
              <a:rPr lang="en-US" sz="1200">
                <a:solidFill>
                  <a:schemeClr val="dk1"/>
                </a:solidFill>
                <a:latin typeface="Arial"/>
                <a:ea typeface="Arial"/>
                <a:cs typeface="Arial"/>
                <a:sym typeface="Arial"/>
              </a:rPr>
              <a:t>Gandhi, T., &amp; Raina, R. (2018). Social entrepreneurship: the need, relevance, facets and constraints. </a:t>
            </a:r>
            <a:r>
              <a:rPr lang="en-US" sz="1200" i="1">
                <a:solidFill>
                  <a:schemeClr val="dk1"/>
                </a:solidFill>
                <a:latin typeface="Arial"/>
                <a:ea typeface="Arial"/>
                <a:cs typeface="Arial"/>
                <a:sym typeface="Arial"/>
              </a:rPr>
              <a:t>Journal of Global</a:t>
            </a:r>
            <a:endParaRPr/>
          </a:p>
          <a:p>
            <a:pPr marL="0" marR="0" lvl="0" indent="0" algn="ctr" rtl="0">
              <a:spcBef>
                <a:spcPts val="0"/>
              </a:spcBef>
              <a:spcAft>
                <a:spcPts val="0"/>
              </a:spcAft>
              <a:buNone/>
            </a:pPr>
            <a:r>
              <a:rPr lang="en-US" sz="1200" i="1">
                <a:solidFill>
                  <a:schemeClr val="dk1"/>
                </a:solidFill>
                <a:latin typeface="Arial"/>
                <a:ea typeface="Arial"/>
                <a:cs typeface="Arial"/>
                <a:sym typeface="Arial"/>
              </a:rPr>
              <a:t>Entrepreneurship Research</a:t>
            </a:r>
            <a:r>
              <a:rPr lang="en-US" sz="1200">
                <a:solidFill>
                  <a:schemeClr val="dk1"/>
                </a:solidFill>
                <a:latin typeface="Arial"/>
                <a:ea typeface="Arial"/>
                <a:cs typeface="Arial"/>
                <a:sym typeface="Arial"/>
              </a:rPr>
              <a:t>, 8(1), 9. https://doi.org/10.1186/s40497-018-0094-6</a:t>
            </a:r>
            <a:endParaRPr/>
          </a:p>
        </p:txBody>
      </p:sp>
      <p:sp>
        <p:nvSpPr>
          <p:cNvPr id="181" name="Google Shape;181;p9"/>
          <p:cNvSpPr txBox="1">
            <a:spLocks noGrp="1"/>
          </p:cNvSpPr>
          <p:nvPr>
            <p:ph type="sldNum" idx="12"/>
          </p:nvPr>
        </p:nvSpPr>
        <p:spPr>
          <a:xfrm>
            <a:off x="11353800" y="6356350"/>
            <a:ext cx="749300" cy="365125"/>
          </a:xfrm>
          <a:prstGeom prst="rect">
            <a:avLst/>
          </a:prstGeom>
          <a:solidFill>
            <a:srgbClr val="0FA8F8"/>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10" descr="Intel Foundation: Social Impact"/>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87" name="Google Shape;187;p10"/>
          <p:cNvSpPr/>
          <p:nvPr/>
        </p:nvSpPr>
        <p:spPr>
          <a:xfrm>
            <a:off x="0" y="1595913"/>
            <a:ext cx="8890000" cy="3928587"/>
          </a:xfrm>
          <a:prstGeom prst="rect">
            <a:avLst/>
          </a:prstGeom>
          <a:solidFill>
            <a:srgbClr val="EEC29D">
              <a:alpha val="7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10"/>
          <p:cNvSpPr txBox="1"/>
          <p:nvPr/>
        </p:nvSpPr>
        <p:spPr>
          <a:xfrm>
            <a:off x="615950" y="1843018"/>
            <a:ext cx="7937500" cy="34778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200"/>
              <a:buFont typeface="Noto Sans Symbols"/>
              <a:buChar char="▪"/>
            </a:pPr>
            <a:r>
              <a:rPr lang="en-US" sz="2200" b="1" i="0">
                <a:solidFill>
                  <a:schemeClr val="dk1"/>
                </a:solidFill>
                <a:latin typeface="arial"/>
                <a:ea typeface="arial"/>
                <a:cs typeface="arial"/>
                <a:sym typeface="arial"/>
              </a:rPr>
              <a:t>Sociopreneur </a:t>
            </a:r>
            <a:r>
              <a:rPr lang="en-US" sz="2200" i="0">
                <a:solidFill>
                  <a:schemeClr val="dk1"/>
                </a:solidFill>
                <a:latin typeface="arial"/>
                <a:ea typeface="arial"/>
                <a:cs typeface="arial"/>
                <a:sym typeface="arial"/>
              </a:rPr>
              <a:t>merupakan orang yang membangun bisnis bukan hanya untuk profit tapi juga untuk menciptakan </a:t>
            </a:r>
            <a:r>
              <a:rPr lang="en-US" sz="2200" b="1" i="0">
                <a:solidFill>
                  <a:schemeClr val="dk1"/>
                </a:solidFill>
                <a:latin typeface="arial"/>
                <a:ea typeface="arial"/>
                <a:cs typeface="arial"/>
                <a:sym typeface="arial"/>
              </a:rPr>
              <a:t>dampak sosial</a:t>
            </a:r>
            <a:r>
              <a:rPr lang="en-US" sz="2200" i="0">
                <a:solidFill>
                  <a:schemeClr val="dk1"/>
                </a:solidFill>
                <a:latin typeface="arial"/>
                <a:ea typeface="arial"/>
                <a:cs typeface="arial"/>
                <a:sym typeface="arial"/>
              </a:rPr>
              <a:t>, meningkatkan </a:t>
            </a:r>
            <a:r>
              <a:rPr lang="en-US" sz="2200" b="1" i="0">
                <a:solidFill>
                  <a:schemeClr val="dk1"/>
                </a:solidFill>
                <a:latin typeface="arial"/>
                <a:ea typeface="arial"/>
                <a:cs typeface="arial"/>
                <a:sym typeface="arial"/>
              </a:rPr>
              <a:t>harkat dan taraf hidup masyarakat kelas bawah</a:t>
            </a:r>
            <a:r>
              <a:rPr lang="en-US" sz="2200" i="0">
                <a:solidFill>
                  <a:schemeClr val="dk1"/>
                </a:solidFill>
                <a:latin typeface="arial"/>
                <a:ea typeface="arial"/>
                <a:cs typeface="arial"/>
                <a:sym typeface="arial"/>
              </a:rPr>
              <a:t>.</a:t>
            </a:r>
            <a:endParaRPr/>
          </a:p>
          <a:p>
            <a:pPr marL="0" marR="0" lvl="0" indent="0" algn="l" rtl="0">
              <a:spcBef>
                <a:spcPts val="0"/>
              </a:spcBef>
              <a:spcAft>
                <a:spcPts val="0"/>
              </a:spcAft>
              <a:buNone/>
            </a:pPr>
            <a:r>
              <a:rPr lang="en-US" sz="2200" i="0">
                <a:solidFill>
                  <a:schemeClr val="dk1"/>
                </a:solidFill>
                <a:latin typeface="arial"/>
                <a:ea typeface="arial"/>
                <a:cs typeface="arial"/>
                <a:sym typeface="arial"/>
              </a:rPr>
              <a:t> </a:t>
            </a:r>
            <a:endParaRPr/>
          </a:p>
          <a:p>
            <a:pPr marL="285750" marR="0" lvl="0" indent="-285750" algn="l" rtl="0">
              <a:spcBef>
                <a:spcPts val="0"/>
              </a:spcBef>
              <a:spcAft>
                <a:spcPts val="0"/>
              </a:spcAft>
              <a:buClr>
                <a:schemeClr val="dk1"/>
              </a:buClr>
              <a:buSzPts val="2200"/>
              <a:buFont typeface="Noto Sans Symbols"/>
              <a:buChar char="▪"/>
            </a:pPr>
            <a:r>
              <a:rPr lang="en-US" sz="2200" b="0" i="0">
                <a:solidFill>
                  <a:schemeClr val="dk1"/>
                </a:solidFill>
                <a:latin typeface="arial"/>
                <a:ea typeface="arial"/>
                <a:cs typeface="arial"/>
                <a:sym typeface="arial"/>
              </a:rPr>
              <a:t>S</a:t>
            </a:r>
            <a:r>
              <a:rPr lang="en-US" sz="2200" b="1" i="0">
                <a:solidFill>
                  <a:schemeClr val="dk1"/>
                </a:solidFill>
                <a:latin typeface="arial"/>
                <a:ea typeface="arial"/>
                <a:cs typeface="arial"/>
                <a:sym typeface="arial"/>
              </a:rPr>
              <a:t>ociopreneur</a:t>
            </a:r>
            <a:r>
              <a:rPr lang="en-US" sz="2200" b="0" i="0">
                <a:solidFill>
                  <a:schemeClr val="dk1"/>
                </a:solidFill>
                <a:latin typeface="arial"/>
                <a:ea typeface="arial"/>
                <a:cs typeface="arial"/>
                <a:sym typeface="arial"/>
              </a:rPr>
              <a:t> </a:t>
            </a:r>
            <a:r>
              <a:rPr lang="en-US" sz="2200" i="0">
                <a:solidFill>
                  <a:schemeClr val="dk1"/>
                </a:solidFill>
                <a:latin typeface="arial"/>
                <a:ea typeface="arial"/>
                <a:cs typeface="arial"/>
                <a:sym typeface="arial"/>
              </a:rPr>
              <a:t>adalah </a:t>
            </a:r>
            <a:r>
              <a:rPr lang="en-US" sz="2200" b="0" i="0">
                <a:solidFill>
                  <a:schemeClr val="dk1"/>
                </a:solidFill>
                <a:latin typeface="arial"/>
                <a:ea typeface="arial"/>
                <a:cs typeface="arial"/>
                <a:sym typeface="arial"/>
              </a:rPr>
              <a:t>orang yang mengetahui/memahami adanya </a:t>
            </a:r>
            <a:r>
              <a:rPr lang="en-US" sz="2200" b="1" i="0">
                <a:solidFill>
                  <a:schemeClr val="dk1"/>
                </a:solidFill>
                <a:latin typeface="arial"/>
                <a:ea typeface="arial"/>
                <a:cs typeface="arial"/>
                <a:sym typeface="arial"/>
              </a:rPr>
              <a:t>masalah sosial </a:t>
            </a:r>
            <a:r>
              <a:rPr lang="en-US" sz="2200" b="0" i="0">
                <a:solidFill>
                  <a:schemeClr val="dk1"/>
                </a:solidFill>
                <a:latin typeface="arial"/>
                <a:ea typeface="arial"/>
                <a:cs typeface="arial"/>
                <a:sym typeface="arial"/>
              </a:rPr>
              <a:t>di masyarakat, lalu mengorganisasi, mengkreasi, dan mengelola </a:t>
            </a:r>
            <a:r>
              <a:rPr lang="en-US" sz="2200" b="1" i="0">
                <a:solidFill>
                  <a:schemeClr val="dk1"/>
                </a:solidFill>
                <a:latin typeface="arial"/>
                <a:ea typeface="arial"/>
                <a:cs typeface="arial"/>
                <a:sym typeface="arial"/>
              </a:rPr>
              <a:t>potensi yang ada </a:t>
            </a:r>
            <a:r>
              <a:rPr lang="en-US" sz="2200" b="0" i="0">
                <a:solidFill>
                  <a:schemeClr val="dk1"/>
                </a:solidFill>
                <a:latin typeface="arial"/>
                <a:ea typeface="arial"/>
                <a:cs typeface="arial"/>
                <a:sym typeface="arial"/>
              </a:rPr>
              <a:t>dengan menggunakan </a:t>
            </a:r>
            <a:r>
              <a:rPr lang="en-US" sz="2200" b="1" i="0">
                <a:solidFill>
                  <a:schemeClr val="dk1"/>
                </a:solidFill>
                <a:latin typeface="arial"/>
                <a:ea typeface="arial"/>
                <a:cs typeface="arial"/>
                <a:sym typeface="arial"/>
              </a:rPr>
              <a:t>prinsip-prinsip kewirausahaan </a:t>
            </a:r>
            <a:r>
              <a:rPr lang="en-US" sz="2200" b="0" i="0">
                <a:solidFill>
                  <a:schemeClr val="dk1"/>
                </a:solidFill>
                <a:latin typeface="arial"/>
                <a:ea typeface="arial"/>
                <a:cs typeface="arial"/>
                <a:sym typeface="arial"/>
              </a:rPr>
              <a:t>untuk membuat </a:t>
            </a:r>
            <a:r>
              <a:rPr lang="en-US" sz="2200" b="1" i="0">
                <a:solidFill>
                  <a:schemeClr val="dk1"/>
                </a:solidFill>
                <a:latin typeface="arial"/>
                <a:ea typeface="arial"/>
                <a:cs typeface="arial"/>
                <a:sym typeface="arial"/>
              </a:rPr>
              <a:t>perubahan sosial</a:t>
            </a:r>
            <a:r>
              <a:rPr lang="en-US" sz="2200" b="0" i="0">
                <a:solidFill>
                  <a:schemeClr val="dk1"/>
                </a:solidFill>
                <a:latin typeface="arial"/>
                <a:ea typeface="arial"/>
                <a:cs typeface="arial"/>
                <a:sym typeface="arial"/>
              </a:rPr>
              <a:t>.  </a:t>
            </a:r>
            <a:endParaRPr sz="2200">
              <a:solidFill>
                <a:schemeClr val="dk1"/>
              </a:solidFill>
              <a:latin typeface="Calibri"/>
              <a:ea typeface="Calibri"/>
              <a:cs typeface="Calibri"/>
              <a:sym typeface="Calibri"/>
            </a:endParaRPr>
          </a:p>
        </p:txBody>
      </p:sp>
      <p:sp>
        <p:nvSpPr>
          <p:cNvPr id="189" name="Google Shape;189;p10"/>
          <p:cNvSpPr txBox="1"/>
          <p:nvPr/>
        </p:nvSpPr>
        <p:spPr>
          <a:xfrm>
            <a:off x="735772" y="622865"/>
            <a:ext cx="6097656"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0">
                <a:solidFill>
                  <a:srgbClr val="FF0000"/>
                </a:solidFill>
                <a:latin typeface="Arial"/>
                <a:ea typeface="Arial"/>
                <a:cs typeface="Arial"/>
                <a:sym typeface="Arial"/>
              </a:rPr>
              <a:t>Intinya</a:t>
            </a:r>
            <a:endParaRPr sz="4400">
              <a:solidFill>
                <a:srgbClr val="FF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TotalTime>
  <Words>1902</Words>
  <Application>Microsoft Macintosh PowerPoint</Application>
  <PresentationFormat>Widescreen</PresentationFormat>
  <Paragraphs>328</Paragraphs>
  <Slides>46</Slides>
  <Notes>45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Century Gothic</vt:lpstr>
      <vt:lpstr>Calibri</vt:lpstr>
      <vt:lpstr>Zilla Slab Light</vt:lpstr>
      <vt:lpstr>Noto Sans Symbols</vt:lpstr>
      <vt:lpstr>Arial</vt:lpstr>
      <vt:lpstr>Helvetica Neue</vt:lpstr>
      <vt:lpstr>Arial</vt:lpstr>
      <vt:lpstr>Office Theme</vt:lpstr>
      <vt:lpstr>Sinergi Kewirausahaan dalam Pemberdayaan Sosial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Karakteristik “Pahlawan Ekonomi” Surabaya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cevisulaeman@gmail.com</dc:creator>
  <cp:lastModifiedBy>Microsoft Office User</cp:lastModifiedBy>
  <cp:revision>3</cp:revision>
  <dcterms:created xsi:type="dcterms:W3CDTF">2021-10-14T03:36:23Z</dcterms:created>
  <dcterms:modified xsi:type="dcterms:W3CDTF">2021-10-15T02:37:19Z</dcterms:modified>
</cp:coreProperties>
</file>