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0" r:id="rId4"/>
    <p:sldId id="276" r:id="rId5"/>
    <p:sldId id="259" r:id="rId6"/>
    <p:sldId id="277" r:id="rId7"/>
    <p:sldId id="264" r:id="rId8"/>
    <p:sldId id="258" r:id="rId9"/>
    <p:sldId id="281" r:id="rId10"/>
    <p:sldId id="279" r:id="rId11"/>
    <p:sldId id="262" r:id="rId12"/>
    <p:sldId id="266" r:id="rId13"/>
    <p:sldId id="267" r:id="rId14"/>
    <p:sldId id="283" r:id="rId15"/>
    <p:sldId id="282" r:id="rId16"/>
    <p:sldId id="261" r:id="rId17"/>
    <p:sldId id="273" r:id="rId18"/>
    <p:sldId id="275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K Grotesk" panose="00000500000000000000" pitchFamily="50" charset="0"/>
      <p:regular r:id="rId25"/>
      <p:bold r:id="rId26"/>
      <p:italic r:id="rId27"/>
      <p:boldItalic r:id="rId28"/>
    </p:embeddedFont>
    <p:embeddedFont>
      <p:font typeface="HK Grotesk Semi-Bold"/>
      <p:regular r:id="rId29"/>
    </p:embeddedFont>
    <p:embeddedFont>
      <p:font typeface="Mont Bold"/>
      <p:regular r:id="rId30"/>
    </p:embeddedFont>
    <p:embeddedFont>
      <p:font typeface="Open Sauce Semi-Bold"/>
      <p:regular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 Ultra-Bold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F94C66"/>
    <a:srgbClr val="FFFDF7"/>
    <a:srgbClr val="FEF7DE"/>
    <a:srgbClr val="E3E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AB21D-BCF5-49BB-A2C4-2CAEF23D977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D8B1B9BE-F71D-416F-9E3F-33EAF2448B26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endParaRPr lang="en-ID" sz="1800" dirty="0">
            <a:solidFill>
              <a:schemeClr val="tx1"/>
            </a:solidFill>
            <a:latin typeface="HK Grotesk" panose="00000500000000000000" pitchFamily="50" charset="0"/>
          </a:endParaRPr>
        </a:p>
        <a:p>
          <a:endParaRPr lang="en-ID" sz="1800" dirty="0">
            <a:solidFill>
              <a:schemeClr val="tx1"/>
            </a:solidFill>
            <a:latin typeface="HK Grotesk" panose="00000500000000000000" pitchFamily="50" charset="0"/>
          </a:endParaRPr>
        </a:p>
        <a:p>
          <a:endParaRPr lang="en-ID" sz="1600" dirty="0">
            <a:solidFill>
              <a:schemeClr val="tx1"/>
            </a:solidFill>
            <a:latin typeface="HK Grotesk" panose="00000500000000000000" pitchFamily="50" charset="0"/>
          </a:endParaRPr>
        </a:p>
        <a:p>
          <a:r>
            <a:rPr lang="en-ID" sz="1600" dirty="0" err="1">
              <a:solidFill>
                <a:schemeClr val="tx1"/>
              </a:solidFill>
              <a:latin typeface="HK Grotesk" panose="00000500000000000000" pitchFamily="50" charset="0"/>
            </a:rPr>
            <a:t>Dukungan</a:t>
          </a:r>
          <a:r>
            <a:rPr lang="en-ID" sz="1600" dirty="0">
              <a:solidFill>
                <a:schemeClr val="tx1"/>
              </a:solidFill>
              <a:latin typeface="HK Grotesk" panose="00000500000000000000" pitchFamily="50" charset="0"/>
            </a:rPr>
            <a:t> strategi </a:t>
          </a:r>
        </a:p>
        <a:p>
          <a:r>
            <a:rPr lang="en-ID" sz="1600" dirty="0" err="1">
              <a:solidFill>
                <a:schemeClr val="tx1"/>
              </a:solidFill>
              <a:latin typeface="HK Grotesk" panose="00000500000000000000" pitchFamily="50" charset="0"/>
            </a:rPr>
            <a:t>untuk</a:t>
          </a:r>
          <a:r>
            <a:rPr lang="en-ID" sz="16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  <a:r>
            <a:rPr lang="en-ID" sz="1600" dirty="0" err="1">
              <a:solidFill>
                <a:schemeClr val="tx1"/>
              </a:solidFill>
              <a:latin typeface="HK Grotesk" panose="00000500000000000000" pitchFamily="50" charset="0"/>
            </a:rPr>
            <a:t>keunggulan</a:t>
          </a:r>
          <a:endParaRPr lang="en-ID" sz="1600" dirty="0">
            <a:solidFill>
              <a:schemeClr val="tx1"/>
            </a:solidFill>
            <a:latin typeface="HK Grotesk" panose="00000500000000000000" pitchFamily="50" charset="0"/>
          </a:endParaRPr>
        </a:p>
        <a:p>
          <a:r>
            <a:rPr lang="en-ID" sz="16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  <a:r>
            <a:rPr lang="en-ID" sz="1600" dirty="0" err="1">
              <a:solidFill>
                <a:schemeClr val="tx1"/>
              </a:solidFill>
              <a:latin typeface="HK Grotesk" panose="00000500000000000000" pitchFamily="50" charset="0"/>
            </a:rPr>
            <a:t>kompetitif</a:t>
          </a:r>
          <a:r>
            <a:rPr lang="en-ID" sz="1600" dirty="0">
              <a:solidFill>
                <a:schemeClr val="tx1"/>
              </a:solidFill>
              <a:latin typeface="HK Grotesk" panose="00000500000000000000" pitchFamily="50" charset="0"/>
            </a:rPr>
            <a:t>.</a:t>
          </a:r>
          <a:endParaRPr lang="en-ID" sz="1600" dirty="0"/>
        </a:p>
      </dgm:t>
    </dgm:pt>
    <dgm:pt modelId="{E412AD2B-A710-48E3-A2F8-FDD1CDC83860}" type="parTrans" cxnId="{80428817-ACD1-4194-ADE1-AAF3E0E089EA}">
      <dgm:prSet/>
      <dgm:spPr/>
      <dgm:t>
        <a:bodyPr/>
        <a:lstStyle/>
        <a:p>
          <a:endParaRPr lang="en-ID"/>
        </a:p>
      </dgm:t>
    </dgm:pt>
    <dgm:pt modelId="{21EFCF2D-6CA8-44A9-A353-CB599251BB63}" type="sibTrans" cxnId="{80428817-ACD1-4194-ADE1-AAF3E0E089EA}">
      <dgm:prSet/>
      <dgm:spPr/>
      <dgm:t>
        <a:bodyPr/>
        <a:lstStyle/>
        <a:p>
          <a:endParaRPr lang="en-ID"/>
        </a:p>
      </dgm:t>
    </dgm:pt>
    <dgm:pt modelId="{F53FB71F-1C36-4D25-ACE4-22A3E5081EF1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ID" sz="2000" dirty="0" err="1">
              <a:solidFill>
                <a:schemeClr val="tx1"/>
              </a:solidFill>
              <a:latin typeface="HK Grotesk" panose="00000500000000000000" pitchFamily="50" charset="0"/>
            </a:rPr>
            <a:t>Dukungan</a:t>
          </a:r>
          <a:r>
            <a:rPr lang="en-ID" sz="20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</a:p>
        <a:p>
          <a:r>
            <a:rPr lang="en-ID" sz="2000" dirty="0" err="1">
              <a:solidFill>
                <a:schemeClr val="tx1"/>
              </a:solidFill>
              <a:latin typeface="HK Grotesk" panose="00000500000000000000" pitchFamily="50" charset="0"/>
            </a:rPr>
            <a:t>pengambilan</a:t>
          </a:r>
          <a:r>
            <a:rPr lang="en-ID" sz="20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</a:p>
        <a:p>
          <a:r>
            <a:rPr lang="en-ID" sz="2000" dirty="0" err="1">
              <a:solidFill>
                <a:schemeClr val="tx1"/>
              </a:solidFill>
              <a:latin typeface="HK Grotesk" panose="00000500000000000000" pitchFamily="50" charset="0"/>
            </a:rPr>
            <a:t>keputusan</a:t>
          </a:r>
          <a:endParaRPr lang="en-ID" sz="2000" dirty="0"/>
        </a:p>
      </dgm:t>
    </dgm:pt>
    <dgm:pt modelId="{D5D31DD9-C835-4F8F-AF43-D509BA7BAC7B}" type="parTrans" cxnId="{46C4C19E-C40B-41C3-A891-CB81F90EF460}">
      <dgm:prSet/>
      <dgm:spPr/>
      <dgm:t>
        <a:bodyPr/>
        <a:lstStyle/>
        <a:p>
          <a:endParaRPr lang="en-ID"/>
        </a:p>
      </dgm:t>
    </dgm:pt>
    <dgm:pt modelId="{F856BBBE-9651-443F-AAE1-BAA3FF38FF84}" type="sibTrans" cxnId="{46C4C19E-C40B-41C3-A891-CB81F90EF460}">
      <dgm:prSet/>
      <dgm:spPr/>
      <dgm:t>
        <a:bodyPr/>
        <a:lstStyle/>
        <a:p>
          <a:endParaRPr lang="en-ID"/>
        </a:p>
      </dgm:t>
    </dgm:pt>
    <dgm:pt modelId="{0B15086A-AAE4-4C8A-9C17-3D7D76E2A53A}">
      <dgm:prSet phldrT="[Text]" custT="1"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ID" sz="2400" dirty="0" err="1">
              <a:solidFill>
                <a:schemeClr val="tx1"/>
              </a:solidFill>
              <a:latin typeface="HK Grotesk" panose="00000500000000000000" pitchFamily="50" charset="0"/>
            </a:rPr>
            <a:t>Dukungan</a:t>
          </a:r>
          <a:r>
            <a:rPr lang="en-ID" sz="2400" dirty="0">
              <a:solidFill>
                <a:schemeClr val="tx1"/>
              </a:solidFill>
              <a:latin typeface="HK Grotesk" panose="00000500000000000000" pitchFamily="50" charset="0"/>
            </a:rPr>
            <a:t> proses </a:t>
          </a:r>
          <a:r>
            <a:rPr lang="en-ID" sz="2400" dirty="0" err="1">
              <a:solidFill>
                <a:schemeClr val="tx1"/>
              </a:solidFill>
              <a:latin typeface="HK Grotesk" panose="00000500000000000000" pitchFamily="50" charset="0"/>
            </a:rPr>
            <a:t>bisnis</a:t>
          </a:r>
          <a:r>
            <a:rPr lang="en-ID" sz="2400" dirty="0">
              <a:solidFill>
                <a:schemeClr val="tx1"/>
              </a:solidFill>
              <a:latin typeface="HK Grotesk" panose="00000500000000000000" pitchFamily="50" charset="0"/>
            </a:rPr>
            <a:t> dan </a:t>
          </a:r>
          <a:r>
            <a:rPr lang="en-ID" sz="2400" dirty="0" err="1">
              <a:solidFill>
                <a:schemeClr val="tx1"/>
              </a:solidFill>
              <a:latin typeface="HK Grotesk" panose="00000500000000000000" pitchFamily="50" charset="0"/>
            </a:rPr>
            <a:t>operasi</a:t>
          </a:r>
          <a:r>
            <a:rPr lang="en-ID" sz="24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  <a:r>
            <a:rPr lang="en-ID" sz="2400" dirty="0" err="1">
              <a:solidFill>
                <a:schemeClr val="tx1"/>
              </a:solidFill>
              <a:latin typeface="HK Grotesk" panose="00000500000000000000" pitchFamily="50" charset="0"/>
            </a:rPr>
            <a:t>bisnis</a:t>
          </a:r>
          <a:endParaRPr lang="en-ID" sz="2400" dirty="0"/>
        </a:p>
      </dgm:t>
    </dgm:pt>
    <dgm:pt modelId="{1405A354-1213-4406-84AE-ED4CE586B42C}" type="parTrans" cxnId="{4A1A7CE5-ED6E-40F9-A230-929FBB0F5E50}">
      <dgm:prSet/>
      <dgm:spPr/>
      <dgm:t>
        <a:bodyPr/>
        <a:lstStyle/>
        <a:p>
          <a:endParaRPr lang="en-ID"/>
        </a:p>
      </dgm:t>
    </dgm:pt>
    <dgm:pt modelId="{26624C5D-0A54-41B6-B922-3B51CD80B6BA}" type="sibTrans" cxnId="{4A1A7CE5-ED6E-40F9-A230-929FBB0F5E50}">
      <dgm:prSet/>
      <dgm:spPr/>
      <dgm:t>
        <a:bodyPr/>
        <a:lstStyle/>
        <a:p>
          <a:endParaRPr lang="en-ID"/>
        </a:p>
      </dgm:t>
    </dgm:pt>
    <dgm:pt modelId="{1A5DF0BE-52D3-4E48-BCD7-8D8E2CF491A7}" type="pres">
      <dgm:prSet presAssocID="{2E3AB21D-BCF5-49BB-A2C4-2CAEF23D9776}" presName="Name0" presStyleCnt="0">
        <dgm:presLayoutVars>
          <dgm:dir/>
          <dgm:animLvl val="lvl"/>
          <dgm:resizeHandles val="exact"/>
        </dgm:presLayoutVars>
      </dgm:prSet>
      <dgm:spPr/>
    </dgm:pt>
    <dgm:pt modelId="{66987DE1-24D4-4F8B-908D-ED49351EEBDE}" type="pres">
      <dgm:prSet presAssocID="{D8B1B9BE-F71D-416F-9E3F-33EAF2448B26}" presName="Name8" presStyleCnt="0"/>
      <dgm:spPr/>
    </dgm:pt>
    <dgm:pt modelId="{24D8EC31-0BBB-41B7-8E62-0FAD3E88EC2E}" type="pres">
      <dgm:prSet presAssocID="{D8B1B9BE-F71D-416F-9E3F-33EAF2448B26}" presName="level" presStyleLbl="node1" presStyleIdx="0" presStyleCnt="3" custLinFactNeighborX="0" custLinFactNeighborY="-561">
        <dgm:presLayoutVars>
          <dgm:chMax val="1"/>
          <dgm:bulletEnabled val="1"/>
        </dgm:presLayoutVars>
      </dgm:prSet>
      <dgm:spPr/>
    </dgm:pt>
    <dgm:pt modelId="{208BF108-09B3-433A-B94F-E0D0B513B00B}" type="pres">
      <dgm:prSet presAssocID="{D8B1B9BE-F71D-416F-9E3F-33EAF2448B2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22E5E0A-88F3-4B99-9C08-90DE5CD84E54}" type="pres">
      <dgm:prSet presAssocID="{F53FB71F-1C36-4D25-ACE4-22A3E5081EF1}" presName="Name8" presStyleCnt="0"/>
      <dgm:spPr/>
    </dgm:pt>
    <dgm:pt modelId="{E51526BA-4775-4DCF-9A88-EBE430117C4B}" type="pres">
      <dgm:prSet presAssocID="{F53FB71F-1C36-4D25-ACE4-22A3E5081EF1}" presName="level" presStyleLbl="node1" presStyleIdx="1" presStyleCnt="3">
        <dgm:presLayoutVars>
          <dgm:chMax val="1"/>
          <dgm:bulletEnabled val="1"/>
        </dgm:presLayoutVars>
      </dgm:prSet>
      <dgm:spPr/>
    </dgm:pt>
    <dgm:pt modelId="{6C3EEB3F-F7BC-460F-82ED-43FBC11AF2DA}" type="pres">
      <dgm:prSet presAssocID="{F53FB71F-1C36-4D25-ACE4-22A3E5081EF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2DAEAB5-C228-4046-9BF5-1FFF18F3D901}" type="pres">
      <dgm:prSet presAssocID="{0B15086A-AAE4-4C8A-9C17-3D7D76E2A53A}" presName="Name8" presStyleCnt="0"/>
      <dgm:spPr/>
    </dgm:pt>
    <dgm:pt modelId="{35FE2762-7714-48B4-A427-142BAFE8AAA2}" type="pres">
      <dgm:prSet presAssocID="{0B15086A-AAE4-4C8A-9C17-3D7D76E2A53A}" presName="level" presStyleLbl="node1" presStyleIdx="2" presStyleCnt="3">
        <dgm:presLayoutVars>
          <dgm:chMax val="1"/>
          <dgm:bulletEnabled val="1"/>
        </dgm:presLayoutVars>
      </dgm:prSet>
      <dgm:spPr/>
    </dgm:pt>
    <dgm:pt modelId="{1118FB99-A8BA-4B4C-9D9B-8684CB872B19}" type="pres">
      <dgm:prSet presAssocID="{0B15086A-AAE4-4C8A-9C17-3D7D76E2A53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0BDBA05-53F1-4CFB-B86E-05896CC79E21}" type="presOf" srcId="{0B15086A-AAE4-4C8A-9C17-3D7D76E2A53A}" destId="{1118FB99-A8BA-4B4C-9D9B-8684CB872B19}" srcOrd="1" destOrd="0" presId="urn:microsoft.com/office/officeart/2005/8/layout/pyramid1"/>
    <dgm:cxn modelId="{C1D8670A-111E-431C-A811-329841B0422A}" type="presOf" srcId="{F53FB71F-1C36-4D25-ACE4-22A3E5081EF1}" destId="{E51526BA-4775-4DCF-9A88-EBE430117C4B}" srcOrd="0" destOrd="0" presId="urn:microsoft.com/office/officeart/2005/8/layout/pyramid1"/>
    <dgm:cxn modelId="{80428817-ACD1-4194-ADE1-AAF3E0E089EA}" srcId="{2E3AB21D-BCF5-49BB-A2C4-2CAEF23D9776}" destId="{D8B1B9BE-F71D-416F-9E3F-33EAF2448B26}" srcOrd="0" destOrd="0" parTransId="{E412AD2B-A710-48E3-A2F8-FDD1CDC83860}" sibTransId="{21EFCF2D-6CA8-44A9-A353-CB599251BB63}"/>
    <dgm:cxn modelId="{1F86531E-417A-4299-86CB-A57F8F97A575}" type="presOf" srcId="{D8B1B9BE-F71D-416F-9E3F-33EAF2448B26}" destId="{208BF108-09B3-433A-B94F-E0D0B513B00B}" srcOrd="1" destOrd="0" presId="urn:microsoft.com/office/officeart/2005/8/layout/pyramid1"/>
    <dgm:cxn modelId="{959A8D25-9215-4180-9363-E3EE37209034}" type="presOf" srcId="{D8B1B9BE-F71D-416F-9E3F-33EAF2448B26}" destId="{24D8EC31-0BBB-41B7-8E62-0FAD3E88EC2E}" srcOrd="0" destOrd="0" presId="urn:microsoft.com/office/officeart/2005/8/layout/pyramid1"/>
    <dgm:cxn modelId="{A605813C-5DF5-48FE-8AD7-FEE18E1C6ADC}" type="presOf" srcId="{2E3AB21D-BCF5-49BB-A2C4-2CAEF23D9776}" destId="{1A5DF0BE-52D3-4E48-BCD7-8D8E2CF491A7}" srcOrd="0" destOrd="0" presId="urn:microsoft.com/office/officeart/2005/8/layout/pyramid1"/>
    <dgm:cxn modelId="{6AEFD377-22F1-42BA-A597-FAD5831871DF}" type="presOf" srcId="{F53FB71F-1C36-4D25-ACE4-22A3E5081EF1}" destId="{6C3EEB3F-F7BC-460F-82ED-43FBC11AF2DA}" srcOrd="1" destOrd="0" presId="urn:microsoft.com/office/officeart/2005/8/layout/pyramid1"/>
    <dgm:cxn modelId="{69007F84-3087-4E0A-BB83-2D8BF7FE5992}" type="presOf" srcId="{0B15086A-AAE4-4C8A-9C17-3D7D76E2A53A}" destId="{35FE2762-7714-48B4-A427-142BAFE8AAA2}" srcOrd="0" destOrd="0" presId="urn:microsoft.com/office/officeart/2005/8/layout/pyramid1"/>
    <dgm:cxn modelId="{46C4C19E-C40B-41C3-A891-CB81F90EF460}" srcId="{2E3AB21D-BCF5-49BB-A2C4-2CAEF23D9776}" destId="{F53FB71F-1C36-4D25-ACE4-22A3E5081EF1}" srcOrd="1" destOrd="0" parTransId="{D5D31DD9-C835-4F8F-AF43-D509BA7BAC7B}" sibTransId="{F856BBBE-9651-443F-AAE1-BAA3FF38FF84}"/>
    <dgm:cxn modelId="{4A1A7CE5-ED6E-40F9-A230-929FBB0F5E50}" srcId="{2E3AB21D-BCF5-49BB-A2C4-2CAEF23D9776}" destId="{0B15086A-AAE4-4C8A-9C17-3D7D76E2A53A}" srcOrd="2" destOrd="0" parTransId="{1405A354-1213-4406-84AE-ED4CE586B42C}" sibTransId="{26624C5D-0A54-41B6-B922-3B51CD80B6BA}"/>
    <dgm:cxn modelId="{218C38C8-42A3-4DDD-8F2E-ACE5033091A7}" type="presParOf" srcId="{1A5DF0BE-52D3-4E48-BCD7-8D8E2CF491A7}" destId="{66987DE1-24D4-4F8B-908D-ED49351EEBDE}" srcOrd="0" destOrd="0" presId="urn:microsoft.com/office/officeart/2005/8/layout/pyramid1"/>
    <dgm:cxn modelId="{71B054B2-72F5-4CD1-B56E-00275C6D5D79}" type="presParOf" srcId="{66987DE1-24D4-4F8B-908D-ED49351EEBDE}" destId="{24D8EC31-0BBB-41B7-8E62-0FAD3E88EC2E}" srcOrd="0" destOrd="0" presId="urn:microsoft.com/office/officeart/2005/8/layout/pyramid1"/>
    <dgm:cxn modelId="{147FA3B8-8209-4EF6-B83B-22CD30527BAC}" type="presParOf" srcId="{66987DE1-24D4-4F8B-908D-ED49351EEBDE}" destId="{208BF108-09B3-433A-B94F-E0D0B513B00B}" srcOrd="1" destOrd="0" presId="urn:microsoft.com/office/officeart/2005/8/layout/pyramid1"/>
    <dgm:cxn modelId="{509150EE-B2C0-4FF0-B16F-1ECE06212717}" type="presParOf" srcId="{1A5DF0BE-52D3-4E48-BCD7-8D8E2CF491A7}" destId="{722E5E0A-88F3-4B99-9C08-90DE5CD84E54}" srcOrd="1" destOrd="0" presId="urn:microsoft.com/office/officeart/2005/8/layout/pyramid1"/>
    <dgm:cxn modelId="{9A247AD6-7368-47BB-9460-AD0A5B695376}" type="presParOf" srcId="{722E5E0A-88F3-4B99-9C08-90DE5CD84E54}" destId="{E51526BA-4775-4DCF-9A88-EBE430117C4B}" srcOrd="0" destOrd="0" presId="urn:microsoft.com/office/officeart/2005/8/layout/pyramid1"/>
    <dgm:cxn modelId="{ACEBB01C-3A04-4B1C-AE74-096EB9EF8A44}" type="presParOf" srcId="{722E5E0A-88F3-4B99-9C08-90DE5CD84E54}" destId="{6C3EEB3F-F7BC-460F-82ED-43FBC11AF2DA}" srcOrd="1" destOrd="0" presId="urn:microsoft.com/office/officeart/2005/8/layout/pyramid1"/>
    <dgm:cxn modelId="{2B358A06-1482-445F-8CF4-B4EA8A5139F9}" type="presParOf" srcId="{1A5DF0BE-52D3-4E48-BCD7-8D8E2CF491A7}" destId="{B2DAEAB5-C228-4046-9BF5-1FFF18F3D901}" srcOrd="2" destOrd="0" presId="urn:microsoft.com/office/officeart/2005/8/layout/pyramid1"/>
    <dgm:cxn modelId="{4697E718-D8C4-4BF7-BCC4-20109FEE2814}" type="presParOf" srcId="{B2DAEAB5-C228-4046-9BF5-1FFF18F3D901}" destId="{35FE2762-7714-48B4-A427-142BAFE8AAA2}" srcOrd="0" destOrd="0" presId="urn:microsoft.com/office/officeart/2005/8/layout/pyramid1"/>
    <dgm:cxn modelId="{A0C9D5D2-520F-40C6-9A99-B054BF069119}" type="presParOf" srcId="{B2DAEAB5-C228-4046-9BF5-1FFF18F3D901}" destId="{1118FB99-A8BA-4B4C-9D9B-8684CB872B1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8EC31-0BBB-41B7-8E62-0FAD3E88EC2E}">
      <dsp:nvSpPr>
        <dsp:cNvPr id="0" name=""/>
        <dsp:cNvSpPr/>
      </dsp:nvSpPr>
      <dsp:spPr>
        <a:xfrm>
          <a:off x="3557185" y="0"/>
          <a:ext cx="3557185" cy="2243666"/>
        </a:xfrm>
        <a:prstGeom prst="trapezoid">
          <a:avLst>
            <a:gd name="adj" fmla="val 79272"/>
          </a:avLst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800" kern="1200" dirty="0">
            <a:solidFill>
              <a:schemeClr val="tx1"/>
            </a:solidFill>
            <a:latin typeface="HK Grotesk" panose="00000500000000000000" pitchFamily="50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800" kern="1200" dirty="0">
            <a:solidFill>
              <a:schemeClr val="tx1"/>
            </a:solidFill>
            <a:latin typeface="HK Grotesk" panose="00000500000000000000" pitchFamily="50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600" kern="1200" dirty="0">
            <a:solidFill>
              <a:schemeClr val="tx1"/>
            </a:solidFill>
            <a:latin typeface="HK Grotesk" panose="00000500000000000000" pitchFamily="50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>
              <a:solidFill>
                <a:schemeClr val="tx1"/>
              </a:solidFill>
              <a:latin typeface="HK Grotesk" panose="00000500000000000000" pitchFamily="50" charset="0"/>
            </a:rPr>
            <a:t>Dukungan</a:t>
          </a:r>
          <a:r>
            <a:rPr lang="en-ID" sz="1600" kern="1200" dirty="0">
              <a:solidFill>
                <a:schemeClr val="tx1"/>
              </a:solidFill>
              <a:latin typeface="HK Grotesk" panose="00000500000000000000" pitchFamily="50" charset="0"/>
            </a:rPr>
            <a:t> strategi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>
              <a:solidFill>
                <a:schemeClr val="tx1"/>
              </a:solidFill>
              <a:latin typeface="HK Grotesk" panose="00000500000000000000" pitchFamily="50" charset="0"/>
            </a:rPr>
            <a:t>untuk</a:t>
          </a:r>
          <a:r>
            <a:rPr lang="en-ID" sz="1600" kern="12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  <a:r>
            <a:rPr lang="en-ID" sz="1600" kern="1200" dirty="0" err="1">
              <a:solidFill>
                <a:schemeClr val="tx1"/>
              </a:solidFill>
              <a:latin typeface="HK Grotesk" panose="00000500000000000000" pitchFamily="50" charset="0"/>
            </a:rPr>
            <a:t>keunggulan</a:t>
          </a:r>
          <a:endParaRPr lang="en-ID" sz="1600" kern="1200" dirty="0">
            <a:solidFill>
              <a:schemeClr val="tx1"/>
            </a:solidFill>
            <a:latin typeface="HK Grotesk" panose="00000500000000000000" pitchFamily="50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  <a:r>
            <a:rPr lang="en-ID" sz="1600" kern="1200" dirty="0" err="1">
              <a:solidFill>
                <a:schemeClr val="tx1"/>
              </a:solidFill>
              <a:latin typeface="HK Grotesk" panose="00000500000000000000" pitchFamily="50" charset="0"/>
            </a:rPr>
            <a:t>kompetitif</a:t>
          </a:r>
          <a:r>
            <a:rPr lang="en-ID" sz="1600" kern="1200" dirty="0">
              <a:solidFill>
                <a:schemeClr val="tx1"/>
              </a:solidFill>
              <a:latin typeface="HK Grotesk" panose="00000500000000000000" pitchFamily="50" charset="0"/>
            </a:rPr>
            <a:t>.</a:t>
          </a:r>
          <a:endParaRPr lang="en-ID" sz="1600" kern="1200" dirty="0"/>
        </a:p>
      </dsp:txBody>
      <dsp:txXfrm>
        <a:off x="3557185" y="0"/>
        <a:ext cx="3557185" cy="2243666"/>
      </dsp:txXfrm>
    </dsp:sp>
    <dsp:sp modelId="{E51526BA-4775-4DCF-9A88-EBE430117C4B}">
      <dsp:nvSpPr>
        <dsp:cNvPr id="0" name=""/>
        <dsp:cNvSpPr/>
      </dsp:nvSpPr>
      <dsp:spPr>
        <a:xfrm>
          <a:off x="1778592" y="2243666"/>
          <a:ext cx="7114371" cy="2243666"/>
        </a:xfrm>
        <a:prstGeom prst="trapezoid">
          <a:avLst>
            <a:gd name="adj" fmla="val 79272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chemeClr val="tx1"/>
              </a:solidFill>
              <a:latin typeface="HK Grotesk" panose="00000500000000000000" pitchFamily="50" charset="0"/>
            </a:rPr>
            <a:t>Dukungan</a:t>
          </a:r>
          <a:r>
            <a:rPr lang="en-ID" sz="2000" kern="12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chemeClr val="tx1"/>
              </a:solidFill>
              <a:latin typeface="HK Grotesk" panose="00000500000000000000" pitchFamily="50" charset="0"/>
            </a:rPr>
            <a:t>pengambilan</a:t>
          </a:r>
          <a:r>
            <a:rPr lang="en-ID" sz="2000" kern="12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chemeClr val="tx1"/>
              </a:solidFill>
              <a:latin typeface="HK Grotesk" panose="00000500000000000000" pitchFamily="50" charset="0"/>
            </a:rPr>
            <a:t>keputusan</a:t>
          </a:r>
          <a:endParaRPr lang="en-ID" sz="2000" kern="1200" dirty="0"/>
        </a:p>
      </dsp:txBody>
      <dsp:txXfrm>
        <a:off x="3023607" y="2243666"/>
        <a:ext cx="4624341" cy="2243666"/>
      </dsp:txXfrm>
    </dsp:sp>
    <dsp:sp modelId="{35FE2762-7714-48B4-A427-142BAFE8AAA2}">
      <dsp:nvSpPr>
        <dsp:cNvPr id="0" name=""/>
        <dsp:cNvSpPr/>
      </dsp:nvSpPr>
      <dsp:spPr>
        <a:xfrm>
          <a:off x="0" y="4487333"/>
          <a:ext cx="10671557" cy="2243666"/>
        </a:xfrm>
        <a:prstGeom prst="trapezoid">
          <a:avLst>
            <a:gd name="adj" fmla="val 79272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 err="1">
              <a:solidFill>
                <a:schemeClr val="tx1"/>
              </a:solidFill>
              <a:latin typeface="HK Grotesk" panose="00000500000000000000" pitchFamily="50" charset="0"/>
            </a:rPr>
            <a:t>Dukungan</a:t>
          </a:r>
          <a:r>
            <a:rPr lang="en-ID" sz="2400" kern="1200" dirty="0">
              <a:solidFill>
                <a:schemeClr val="tx1"/>
              </a:solidFill>
              <a:latin typeface="HK Grotesk" panose="00000500000000000000" pitchFamily="50" charset="0"/>
            </a:rPr>
            <a:t> proses </a:t>
          </a:r>
          <a:r>
            <a:rPr lang="en-ID" sz="2400" kern="1200" dirty="0" err="1">
              <a:solidFill>
                <a:schemeClr val="tx1"/>
              </a:solidFill>
              <a:latin typeface="HK Grotesk" panose="00000500000000000000" pitchFamily="50" charset="0"/>
            </a:rPr>
            <a:t>bisnis</a:t>
          </a:r>
          <a:r>
            <a:rPr lang="en-ID" sz="2400" kern="1200" dirty="0">
              <a:solidFill>
                <a:schemeClr val="tx1"/>
              </a:solidFill>
              <a:latin typeface="HK Grotesk" panose="00000500000000000000" pitchFamily="50" charset="0"/>
            </a:rPr>
            <a:t> dan </a:t>
          </a:r>
          <a:r>
            <a:rPr lang="en-ID" sz="2400" kern="1200" dirty="0" err="1">
              <a:solidFill>
                <a:schemeClr val="tx1"/>
              </a:solidFill>
              <a:latin typeface="HK Grotesk" panose="00000500000000000000" pitchFamily="50" charset="0"/>
            </a:rPr>
            <a:t>operasi</a:t>
          </a:r>
          <a:r>
            <a:rPr lang="en-ID" sz="2400" kern="1200" dirty="0">
              <a:solidFill>
                <a:schemeClr val="tx1"/>
              </a:solidFill>
              <a:latin typeface="HK Grotesk" panose="00000500000000000000" pitchFamily="50" charset="0"/>
            </a:rPr>
            <a:t> </a:t>
          </a:r>
          <a:r>
            <a:rPr lang="en-ID" sz="2400" kern="1200" dirty="0" err="1">
              <a:solidFill>
                <a:schemeClr val="tx1"/>
              </a:solidFill>
              <a:latin typeface="HK Grotesk" panose="00000500000000000000" pitchFamily="50" charset="0"/>
            </a:rPr>
            <a:t>bisnis</a:t>
          </a:r>
          <a:endParaRPr lang="en-ID" sz="2400" kern="1200" dirty="0"/>
        </a:p>
      </dsp:txBody>
      <dsp:txXfrm>
        <a:off x="1867522" y="4487333"/>
        <a:ext cx="6936512" cy="2243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10738-4454-4DCA-AF0F-D1B1FB087CD0}" type="datetimeFigureOut">
              <a:rPr lang="en-ID" smtClean="0"/>
              <a:t>03/08/2023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F29A2-2FF8-440B-A114-37F7AA0B3CB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70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F29A2-2FF8-440B-A114-37F7AA0B3CBA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759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F29A2-2FF8-440B-A114-37F7AA0B3CBA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797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19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5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833025" y="0"/>
            <a:ext cx="9454975" cy="10725461"/>
          </a:xfrm>
          <a:custGeom>
            <a:avLst/>
            <a:gdLst/>
            <a:ahLst/>
            <a:cxnLst/>
            <a:rect l="l" t="t" r="r" b="b"/>
            <a:pathLst>
              <a:path w="9454975" h="10725461">
                <a:moveTo>
                  <a:pt x="0" y="0"/>
                </a:moveTo>
                <a:lnTo>
                  <a:pt x="9454975" y="0"/>
                </a:lnTo>
                <a:lnTo>
                  <a:pt x="9454975" y="10725461"/>
                </a:lnTo>
                <a:lnTo>
                  <a:pt x="0" y="10725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585" r="-106140"/>
            </a:stretch>
          </a:blipFill>
        </p:spPr>
      </p:sp>
      <p:grpSp>
        <p:nvGrpSpPr>
          <p:cNvPr id="4" name="Group 4"/>
          <p:cNvGrpSpPr/>
          <p:nvPr/>
        </p:nvGrpSpPr>
        <p:grpSpPr>
          <a:xfrm rot="4288751">
            <a:off x="5974197" y="2639091"/>
            <a:ext cx="9351839" cy="2039065"/>
            <a:chOff x="0" y="0"/>
            <a:chExt cx="2795831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17720" y="1962787"/>
            <a:ext cx="15973378" cy="11980033"/>
            <a:chOff x="0" y="0"/>
            <a:chExt cx="812800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0312" y="1914487"/>
            <a:ext cx="10278562" cy="67350"/>
            <a:chOff x="0" y="0"/>
            <a:chExt cx="2707111" cy="177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7111" cy="17738"/>
            </a:xfrm>
            <a:custGeom>
              <a:avLst/>
              <a:gdLst/>
              <a:ahLst/>
              <a:cxnLst/>
              <a:rect l="l" t="t" r="r" b="b"/>
              <a:pathLst>
                <a:path w="2707111" h="17738">
                  <a:moveTo>
                    <a:pt x="0" y="0"/>
                  </a:moveTo>
                  <a:lnTo>
                    <a:pt x="2707111" y="0"/>
                  </a:lnTo>
                  <a:lnTo>
                    <a:pt x="2707111" y="17738"/>
                  </a:lnTo>
                  <a:lnTo>
                    <a:pt x="0" y="17738"/>
                  </a:lnTo>
                  <a:close/>
                </a:path>
              </a:pathLst>
            </a:custGeom>
            <a:solidFill>
              <a:srgbClr val="EFC1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4288751">
            <a:off x="5848700" y="2569506"/>
            <a:ext cx="8519102" cy="1857496"/>
            <a:chOff x="0" y="0"/>
            <a:chExt cx="2795831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D55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569794">
            <a:off x="5001559" y="8934193"/>
            <a:ext cx="8519102" cy="1857496"/>
            <a:chOff x="0" y="0"/>
            <a:chExt cx="2795831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FC12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07675" y="15273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579260" y="2676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62922" y="4338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7952804"/>
            <a:ext cx="3372514" cy="2620725"/>
          </a:xfrm>
          <a:custGeom>
            <a:avLst/>
            <a:gdLst/>
            <a:ahLst/>
            <a:cxnLst/>
            <a:rect l="l" t="t" r="r" b="b"/>
            <a:pathLst>
              <a:path w="3372514" h="2620725">
                <a:moveTo>
                  <a:pt x="0" y="0"/>
                </a:moveTo>
                <a:lnTo>
                  <a:pt x="3372514" y="0"/>
                </a:lnTo>
                <a:lnTo>
                  <a:pt x="3372514" y="2620724"/>
                </a:lnTo>
                <a:lnTo>
                  <a:pt x="0" y="2620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78258" y="3444409"/>
            <a:ext cx="8354767" cy="173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en-US" sz="6855" b="1" dirty="0">
                <a:solidFill>
                  <a:srgbClr val="017016"/>
                </a:solidFill>
                <a:latin typeface="Poppins Ultra-Bold"/>
              </a:rPr>
              <a:t>KONSEP PENGANTAR SISTEM INFORMASI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0641" y="6280284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>
                <a:solidFill>
                  <a:srgbClr val="017016"/>
                </a:solidFill>
                <a:latin typeface="Poppins"/>
              </a:rPr>
              <a:t>PENGANTAR SISTEM INFORMASI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F68C7F-6118-3942-1F8B-26509E836A30}"/>
              </a:ext>
            </a:extLst>
          </p:cNvPr>
          <p:cNvSpPr txBox="1"/>
          <p:nvPr/>
        </p:nvSpPr>
        <p:spPr>
          <a:xfrm>
            <a:off x="466776" y="2521079"/>
            <a:ext cx="1065338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D" sz="3500" b="0" i="0" u="none" strike="noStrike" dirty="0">
                <a:solidFill>
                  <a:srgbClr val="017016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PERTEMUAN 1</a:t>
            </a:r>
            <a:endParaRPr lang="en-ID" sz="3500" b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br>
              <a:rPr lang="en-ID" sz="3500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ID" sz="3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0" y="27729"/>
            <a:ext cx="18288000" cy="102870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8878637" y="6698952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44" y="6449698"/>
            <a:ext cx="8186769" cy="1818002"/>
            <a:chOff x="0" y="0"/>
            <a:chExt cx="2156186" cy="428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878637" y="5054660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624894" y="4350251"/>
            <a:ext cx="8186769" cy="1628766"/>
            <a:chOff x="0" y="0"/>
            <a:chExt cx="2156186" cy="428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8878637" y="3009900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643944" y="2303150"/>
            <a:ext cx="8186769" cy="1628766"/>
            <a:chOff x="0" y="0"/>
            <a:chExt cx="2156186" cy="428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144000" y="2774276"/>
            <a:ext cx="686516" cy="686516"/>
          </a:xfrm>
          <a:custGeom>
            <a:avLst/>
            <a:gdLst/>
            <a:ahLst/>
            <a:cxnLst/>
            <a:rect l="l" t="t" r="r" b="b"/>
            <a:pathLst>
              <a:path w="686516" h="686516">
                <a:moveTo>
                  <a:pt x="0" y="0"/>
                </a:moveTo>
                <a:lnTo>
                  <a:pt x="686516" y="0"/>
                </a:lnTo>
                <a:lnTo>
                  <a:pt x="686516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 flipV="1">
            <a:off x="10341832" y="2689506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156443" y="4905615"/>
            <a:ext cx="661629" cy="686516"/>
          </a:xfrm>
          <a:custGeom>
            <a:avLst/>
            <a:gdLst/>
            <a:ahLst/>
            <a:cxnLst/>
            <a:rect l="l" t="t" r="r" b="b"/>
            <a:pathLst>
              <a:path w="661629" h="686516">
                <a:moveTo>
                  <a:pt x="0" y="0"/>
                </a:moveTo>
                <a:lnTo>
                  <a:pt x="661630" y="0"/>
                </a:lnTo>
                <a:lnTo>
                  <a:pt x="661630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 flipV="1">
            <a:off x="10341832" y="4820845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9131089" y="6920824"/>
            <a:ext cx="712338" cy="686516"/>
          </a:xfrm>
          <a:custGeom>
            <a:avLst/>
            <a:gdLst/>
            <a:ahLst/>
            <a:cxnLst/>
            <a:rect l="l" t="t" r="r" b="b"/>
            <a:pathLst>
              <a:path w="712338" h="686516">
                <a:moveTo>
                  <a:pt x="0" y="0"/>
                </a:moveTo>
                <a:lnTo>
                  <a:pt x="712338" y="0"/>
                </a:lnTo>
                <a:lnTo>
                  <a:pt x="712338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 flipV="1">
            <a:off x="10341832" y="6836054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7066882" y="9253122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594684" y="2537205"/>
            <a:ext cx="6165060" cy="376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 err="1">
                <a:solidFill>
                  <a:srgbClr val="FFFFFF"/>
                </a:solidFill>
                <a:latin typeface="HK Grotesk" panose="020B0604020202020204" charset="0"/>
              </a:rPr>
              <a:t>Menjadi</a:t>
            </a: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2800" b="1" spc="64" dirty="0" err="1">
                <a:solidFill>
                  <a:srgbClr val="FFFFFF"/>
                </a:solidFill>
                <a:latin typeface="HK Grotesk" panose="020B0604020202020204" charset="0"/>
              </a:rPr>
              <a:t>Pengguna</a:t>
            </a: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 yang </a:t>
            </a:r>
            <a:r>
              <a:rPr lang="en-US" sz="2800" b="1" spc="64" dirty="0" err="1">
                <a:solidFill>
                  <a:srgbClr val="FFFFFF"/>
                </a:solidFill>
                <a:latin typeface="HK Grotesk" panose="020B0604020202020204" charset="0"/>
              </a:rPr>
              <a:t>terinformasi</a:t>
            </a:r>
            <a:endParaRPr lang="en-US" sz="2800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638315" y="4607688"/>
            <a:ext cx="5184795" cy="37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 err="1">
                <a:solidFill>
                  <a:srgbClr val="FFFFFF"/>
                </a:solidFill>
                <a:latin typeface="HK Grotesk" panose="020B0604020202020204" charset="0"/>
              </a:rPr>
              <a:t>Transformasi</a:t>
            </a: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 Digital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71604" y="6666544"/>
            <a:ext cx="5803820" cy="736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 err="1">
                <a:solidFill>
                  <a:srgbClr val="FFFFFF"/>
                </a:solidFill>
                <a:latin typeface="HK Grotesk" panose="020B0604020202020204" charset="0"/>
              </a:rPr>
              <a:t>Berperan</a:t>
            </a: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2800" b="1" spc="64" dirty="0" err="1">
                <a:solidFill>
                  <a:srgbClr val="FFFFFF"/>
                </a:solidFill>
                <a:latin typeface="HK Grotesk" panose="020B0604020202020204" charset="0"/>
              </a:rPr>
              <a:t>dalam</a:t>
            </a: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2800" b="1" spc="64" dirty="0" err="1">
                <a:solidFill>
                  <a:srgbClr val="FFFFFF"/>
                </a:solidFill>
                <a:latin typeface="HK Grotesk" panose="020B0604020202020204" charset="0"/>
              </a:rPr>
              <a:t>setiap</a:t>
            </a: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 Langkah proses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74215" y="3737693"/>
            <a:ext cx="5797161" cy="284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3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Alasan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mengapa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kita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perlu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memperluas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pengetahuan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tentang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</a:t>
            </a:r>
            <a:r>
              <a:rPr lang="en-US" sz="3999" spc="167" dirty="0" err="1">
                <a:solidFill>
                  <a:srgbClr val="074B14"/>
                </a:solidFill>
                <a:latin typeface="HK Grotesk" panose="020B0604020202020204" charset="0"/>
              </a:rPr>
              <a:t>perkembangan</a:t>
            </a: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 SI</a:t>
            </a:r>
          </a:p>
        </p:txBody>
      </p: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6765" b="-817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14F13A5C-0590-C3CA-8125-11234E7E920A}"/>
              </a:ext>
            </a:extLst>
          </p:cNvPr>
          <p:cNvSpPr txBox="1"/>
          <p:nvPr/>
        </p:nvSpPr>
        <p:spPr>
          <a:xfrm>
            <a:off x="10595576" y="3095201"/>
            <a:ext cx="595587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Pengguna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akan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mendapatkan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i="1" spc="64" dirty="0">
                <a:solidFill>
                  <a:srgbClr val="FFFFFF"/>
                </a:solidFill>
                <a:latin typeface="HK Grotesk" panose="020B0604020202020204" charset="0"/>
              </a:rPr>
              <a:t>value 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yang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besar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dari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SI / TI yang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mereka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gunakan</a:t>
            </a:r>
            <a:endParaRPr lang="en-US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45" name="TextBox 31">
            <a:extLst>
              <a:ext uri="{FF2B5EF4-FFF2-40B4-BE49-F238E27FC236}">
                <a16:creationId xmlns:a16="http://schemas.microsoft.com/office/drawing/2014/main" id="{905EA08B-0CD7-AAF3-72EC-90AA9F85F2C2}"/>
              </a:ext>
            </a:extLst>
          </p:cNvPr>
          <p:cNvSpPr txBox="1"/>
          <p:nvPr/>
        </p:nvSpPr>
        <p:spPr>
          <a:xfrm>
            <a:off x="10657908" y="5071392"/>
            <a:ext cx="5955877" cy="697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organisasi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terdorong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untuk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menerapkan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transformasi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digital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sebagai</a:t>
            </a:r>
            <a:r>
              <a:rPr lang="en-US" spc="64" dirty="0">
                <a:solidFill>
                  <a:srgbClr val="FFFFFF"/>
                </a:solidFill>
                <a:latin typeface="HK Grotesk" panose="020B0604020202020204" charset="0"/>
              </a:rPr>
              <a:t> strategi </a:t>
            </a:r>
            <a:r>
              <a:rPr lang="en-US" spc="64" dirty="0" err="1">
                <a:solidFill>
                  <a:srgbClr val="FFFFFF"/>
                </a:solidFill>
                <a:latin typeface="HK Grotesk" panose="020B0604020202020204" charset="0"/>
              </a:rPr>
              <a:t>bisnisnya</a:t>
            </a:r>
            <a:endParaRPr lang="en-US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46" name="TextBox 31">
            <a:extLst>
              <a:ext uri="{FF2B5EF4-FFF2-40B4-BE49-F238E27FC236}">
                <a16:creationId xmlns:a16="http://schemas.microsoft.com/office/drawing/2014/main" id="{90FA3BC9-5B50-929C-1754-B3DE122350BF}"/>
              </a:ext>
            </a:extLst>
          </p:cNvPr>
          <p:cNvSpPr txBox="1"/>
          <p:nvPr/>
        </p:nvSpPr>
        <p:spPr>
          <a:xfrm>
            <a:off x="10657908" y="7465630"/>
            <a:ext cx="6101836" cy="695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ID" dirty="0" err="1">
                <a:solidFill>
                  <a:schemeClr val="bg1"/>
                </a:solidFill>
              </a:rPr>
              <a:t>pengguna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memiliki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peran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dalam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setiap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langkah</a:t>
            </a:r>
            <a:r>
              <a:rPr lang="en-ID" dirty="0">
                <a:solidFill>
                  <a:schemeClr val="bg1"/>
                </a:solidFill>
              </a:rPr>
              <a:t> proses </a:t>
            </a:r>
            <a:r>
              <a:rPr lang="en-ID" dirty="0" err="1">
                <a:solidFill>
                  <a:schemeClr val="bg1"/>
                </a:solidFill>
              </a:rPr>
              <a:t>penggunaan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sistem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informasi</a:t>
            </a:r>
            <a:endParaRPr lang="en-US" spc="64" dirty="0">
              <a:solidFill>
                <a:schemeClr val="bg1"/>
              </a:solidFill>
              <a:latin typeface="HK Grotes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3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008" y="0"/>
            <a:ext cx="9540008" cy="10287000"/>
            <a:chOff x="0" y="0"/>
            <a:chExt cx="251259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2595" cy="2709333"/>
            </a:xfrm>
            <a:custGeom>
              <a:avLst/>
              <a:gdLst/>
              <a:ahLst/>
              <a:cxnLst/>
              <a:rect l="l" t="t" r="r" b="b"/>
              <a:pathLst>
                <a:path w="2512595" h="2709333">
                  <a:moveTo>
                    <a:pt x="40576" y="0"/>
                  </a:moveTo>
                  <a:lnTo>
                    <a:pt x="2472019" y="0"/>
                  </a:lnTo>
                  <a:cubicBezTo>
                    <a:pt x="2494428" y="0"/>
                    <a:pt x="2512595" y="18167"/>
                    <a:pt x="2512595" y="40576"/>
                  </a:cubicBezTo>
                  <a:lnTo>
                    <a:pt x="2512595" y="2668757"/>
                  </a:lnTo>
                  <a:cubicBezTo>
                    <a:pt x="2512595" y="2679519"/>
                    <a:pt x="2508320" y="2689839"/>
                    <a:pt x="2500710" y="2697449"/>
                  </a:cubicBezTo>
                  <a:cubicBezTo>
                    <a:pt x="2493101" y="2705058"/>
                    <a:pt x="2482780" y="2709333"/>
                    <a:pt x="2472019" y="2709333"/>
                  </a:cubicBezTo>
                  <a:lnTo>
                    <a:pt x="40576" y="2709333"/>
                  </a:lnTo>
                  <a:cubicBezTo>
                    <a:pt x="18167" y="2709333"/>
                    <a:pt x="0" y="2691167"/>
                    <a:pt x="0" y="2668757"/>
                  </a:cubicBezTo>
                  <a:lnTo>
                    <a:pt x="0" y="40576"/>
                  </a:lnTo>
                  <a:cubicBezTo>
                    <a:pt x="0" y="18167"/>
                    <a:pt x="18167" y="0"/>
                    <a:pt x="40576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3778" y="2322016"/>
            <a:ext cx="6200436" cy="4979394"/>
            <a:chOff x="-126785" y="-57149"/>
            <a:chExt cx="8267248" cy="6639191"/>
          </a:xfrm>
        </p:grpSpPr>
        <p:sp>
          <p:nvSpPr>
            <p:cNvPr id="6" name="TextBox 6"/>
            <p:cNvSpPr txBox="1"/>
            <p:nvPr/>
          </p:nvSpPr>
          <p:spPr>
            <a:xfrm>
              <a:off x="-126785" y="1411396"/>
              <a:ext cx="8140463" cy="5170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250" lvl="1"/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suatu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alat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yang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dapat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menyatukan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beberapa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komponen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penting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yaitu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1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(1) people, (2) hardware, (3) software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</a:t>
              </a:r>
              <a:r>
                <a:rPr lang="en-ID" sz="2800" i="1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(4)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jaringan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 (5)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sumber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data, (6)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prosedur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 (7)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kebijakan</a:t>
              </a:r>
              <a:r>
                <a:rPr lang="en-ID" sz="2800" i="1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untuk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mengumpulkan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memproses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menyimpan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menganalisis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, dan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menyebarkan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informasi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untuk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tujuan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tertentu</a:t>
              </a:r>
              <a:r>
                <a:rPr lang="en-ID" sz="280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.</a:t>
              </a:r>
              <a:endParaRPr lang="en-US" sz="2400" dirty="0">
                <a:solidFill>
                  <a:srgbClr val="414042"/>
                </a:solidFill>
                <a:latin typeface="HK Grotesk" panose="00000500000000000000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49"/>
              <a:ext cx="8140463" cy="108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00"/>
                </a:lnSpc>
              </a:pPr>
              <a:r>
                <a:rPr lang="en-US" sz="5000" b="1" dirty="0" err="1">
                  <a:solidFill>
                    <a:srgbClr val="006C31"/>
                  </a:solidFill>
                  <a:latin typeface="HK Grotesk" panose="020B0604020202020204" charset="0"/>
                </a:rPr>
                <a:t>Sistem</a:t>
              </a:r>
              <a:r>
                <a:rPr lang="en-US" sz="5000" b="1" dirty="0">
                  <a:solidFill>
                    <a:srgbClr val="006C31"/>
                  </a:solidFill>
                  <a:latin typeface="HK Grotesk" panose="020B0604020202020204" charset="0"/>
                </a:rPr>
                <a:t> </a:t>
              </a:r>
              <a:r>
                <a:rPr lang="en-US" sz="5000" b="1" dirty="0" err="1">
                  <a:solidFill>
                    <a:srgbClr val="006C31"/>
                  </a:solidFill>
                  <a:latin typeface="HK Grotesk" panose="020B0604020202020204" charset="0"/>
                </a:rPr>
                <a:t>Informasi</a:t>
              </a:r>
              <a:endParaRPr lang="en-US" sz="5000" b="1" dirty="0">
                <a:solidFill>
                  <a:srgbClr val="006C31"/>
                </a:solidFill>
                <a:latin typeface="HK Grotesk" panose="020B060402020202020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82200" y="2561650"/>
            <a:ext cx="8305800" cy="2695443"/>
            <a:chOff x="-4979311" y="29806"/>
            <a:chExt cx="13119774" cy="692364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951417"/>
              <a:ext cx="8140463" cy="510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80" lvl="1" indent="-237490">
                <a:lnSpc>
                  <a:spcPts val="3079"/>
                </a:lnSpc>
                <a:buFont typeface="Arial"/>
                <a:buChar char="•"/>
              </a:pPr>
              <a:endParaRPr lang="en-US" sz="2200" dirty="0">
                <a:solidFill>
                  <a:srgbClr val="414042"/>
                </a:solidFill>
                <a:latin typeface="HK Grotesk" panose="020B060402020202020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526903"/>
              <a:ext cx="8140463" cy="510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7490" lvl="1">
                <a:lnSpc>
                  <a:spcPts val="3079"/>
                </a:lnSpc>
              </a:pPr>
              <a:endParaRPr lang="en-US" sz="2200" dirty="0">
                <a:solidFill>
                  <a:srgbClr val="414042"/>
                </a:solidFill>
                <a:latin typeface="HK Grotesk" panose="020B060402020202020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443137"/>
              <a:ext cx="8140463" cy="510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7490" lvl="1">
                <a:lnSpc>
                  <a:spcPts val="3079"/>
                </a:lnSpc>
              </a:pPr>
              <a:endParaRPr lang="en-US" sz="2200" dirty="0">
                <a:solidFill>
                  <a:srgbClr val="414042"/>
                </a:solidFill>
                <a:latin typeface="HK Grotesk" panose="020B060402020202020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4979311" y="29806"/>
              <a:ext cx="11499318" cy="4427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Definisi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SI juga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dapat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dipahami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dengan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menggunakan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sebuah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kerangka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kerja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yang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menguraikan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5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bidang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utama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pengetahuan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sistem</a:t>
              </a:r>
              <a:r>
                <a:rPr lang="en-ID" sz="2800" b="0" i="0" u="none" strike="noStrike" dirty="0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 </a:t>
              </a:r>
              <a:r>
                <a:rPr lang="en-ID" sz="2800" b="0" i="0" u="none" strike="noStrike" dirty="0" err="1">
                  <a:solidFill>
                    <a:srgbClr val="000000"/>
                  </a:solidFill>
                  <a:effectLst/>
                  <a:latin typeface="HK Grotesk" panose="00000500000000000000" charset="0"/>
                </a:rPr>
                <a:t>informasi</a:t>
              </a:r>
              <a:endParaRPr lang="en-ID" sz="2800" dirty="0">
                <a:latin typeface="HK Grotesk" panose="00000500000000000000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21246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58405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10200" y="54102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FE349B9-9394-9371-794E-EC9641BD8FF3}"/>
              </a:ext>
            </a:extLst>
          </p:cNvPr>
          <p:cNvSpPr/>
          <p:nvPr/>
        </p:nvSpPr>
        <p:spPr>
          <a:xfrm>
            <a:off x="11963400" y="6061267"/>
            <a:ext cx="2576246" cy="2445216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K Grotesk" panose="00000500000000000000" charset="0"/>
              </a:rPr>
              <a:t>SI</a:t>
            </a:r>
            <a:endParaRPr lang="en-ID" sz="2400" dirty="0">
              <a:latin typeface="HK Grotesk" panose="00000500000000000000" charset="0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5E0E98A-4459-9922-C9E1-E3032E5F5175}"/>
              </a:ext>
            </a:extLst>
          </p:cNvPr>
          <p:cNvSpPr/>
          <p:nvPr/>
        </p:nvSpPr>
        <p:spPr>
          <a:xfrm>
            <a:off x="12296797" y="4459135"/>
            <a:ext cx="1938176" cy="1978237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6C31"/>
                </a:solidFill>
              </a:rPr>
              <a:t>Tantangan</a:t>
            </a:r>
            <a:br>
              <a:rPr lang="en-US" sz="1600" dirty="0">
                <a:solidFill>
                  <a:srgbClr val="006C31"/>
                </a:solidFill>
              </a:rPr>
            </a:br>
            <a:r>
              <a:rPr lang="en-US" sz="1600" dirty="0" err="1">
                <a:solidFill>
                  <a:srgbClr val="006C31"/>
                </a:solidFill>
              </a:rPr>
              <a:t>Manajemen</a:t>
            </a:r>
            <a:endParaRPr lang="en-ID" sz="1600" dirty="0">
              <a:solidFill>
                <a:srgbClr val="006C31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0BE7774E-715D-D4AE-4582-EC7FC8FF8902}"/>
              </a:ext>
            </a:extLst>
          </p:cNvPr>
          <p:cNvSpPr/>
          <p:nvPr/>
        </p:nvSpPr>
        <p:spPr>
          <a:xfrm>
            <a:off x="10382199" y="5784527"/>
            <a:ext cx="2014999" cy="2056648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6C31"/>
                </a:solidFill>
              </a:rPr>
              <a:t>Aplikasi</a:t>
            </a:r>
            <a:r>
              <a:rPr lang="en-US" sz="1600" dirty="0">
                <a:solidFill>
                  <a:srgbClr val="006C31"/>
                </a:solidFill>
              </a:rPr>
              <a:t> </a:t>
            </a:r>
            <a:r>
              <a:rPr lang="en-US" sz="1600" dirty="0" err="1">
                <a:solidFill>
                  <a:srgbClr val="006C31"/>
                </a:solidFill>
              </a:rPr>
              <a:t>Bisnis</a:t>
            </a:r>
            <a:endParaRPr lang="en-ID" sz="1600" dirty="0">
              <a:solidFill>
                <a:srgbClr val="006C31"/>
              </a:solidFill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63D1389-BD31-368F-2A41-76F79126054B}"/>
              </a:ext>
            </a:extLst>
          </p:cNvPr>
          <p:cNvSpPr/>
          <p:nvPr/>
        </p:nvSpPr>
        <p:spPr>
          <a:xfrm>
            <a:off x="14163272" y="5862937"/>
            <a:ext cx="1938176" cy="1978237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6C31"/>
                </a:solidFill>
              </a:rPr>
              <a:t>Teknologi</a:t>
            </a:r>
            <a:r>
              <a:rPr lang="en-US" sz="1600" dirty="0">
                <a:solidFill>
                  <a:srgbClr val="006C31"/>
                </a:solidFill>
              </a:rPr>
              <a:t> </a:t>
            </a:r>
            <a:r>
              <a:rPr lang="en-US" sz="1600" dirty="0" err="1">
                <a:solidFill>
                  <a:srgbClr val="006C31"/>
                </a:solidFill>
              </a:rPr>
              <a:t>Informasi</a:t>
            </a:r>
            <a:endParaRPr lang="en-ID" sz="1600" dirty="0">
              <a:solidFill>
                <a:srgbClr val="006C31"/>
              </a:solidFill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7F1328B5-FBF5-F4C6-2020-C86537FF1E55}"/>
              </a:ext>
            </a:extLst>
          </p:cNvPr>
          <p:cNvSpPr/>
          <p:nvPr/>
        </p:nvSpPr>
        <p:spPr>
          <a:xfrm>
            <a:off x="11116761" y="7889663"/>
            <a:ext cx="1938176" cy="1978237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C31"/>
                </a:solidFill>
              </a:rPr>
              <a:t>Proses </a:t>
            </a:r>
            <a:br>
              <a:rPr lang="en-US" sz="1400" dirty="0">
                <a:solidFill>
                  <a:srgbClr val="006C31"/>
                </a:solidFill>
              </a:rPr>
            </a:br>
            <a:r>
              <a:rPr lang="en-US" sz="1400" dirty="0" err="1">
                <a:solidFill>
                  <a:srgbClr val="006C31"/>
                </a:solidFill>
              </a:rPr>
              <a:t>Pengembangan</a:t>
            </a:r>
            <a:endParaRPr lang="en-ID" sz="1400" dirty="0">
              <a:solidFill>
                <a:srgbClr val="006C31"/>
              </a:solidFill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C2D78D-65F3-B5CB-CAD8-E60023E84A5E}"/>
              </a:ext>
            </a:extLst>
          </p:cNvPr>
          <p:cNvSpPr/>
          <p:nvPr/>
        </p:nvSpPr>
        <p:spPr>
          <a:xfrm>
            <a:off x="13433364" y="7889663"/>
            <a:ext cx="1938176" cy="1978237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6C31"/>
                </a:solidFill>
              </a:rPr>
              <a:t>Konsep</a:t>
            </a:r>
            <a:r>
              <a:rPr lang="en-US" sz="1600" dirty="0">
                <a:solidFill>
                  <a:srgbClr val="006C31"/>
                </a:solidFill>
              </a:rPr>
              <a:t> </a:t>
            </a:r>
            <a:r>
              <a:rPr lang="en-US" sz="1600" dirty="0" err="1">
                <a:solidFill>
                  <a:srgbClr val="006C31"/>
                </a:solidFill>
              </a:rPr>
              <a:t>dasar</a:t>
            </a:r>
            <a:endParaRPr lang="en-ID" sz="1600" dirty="0">
              <a:solidFill>
                <a:srgbClr val="006C3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4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1"/>
            <a:ext cx="18288000" cy="1857251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E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32848" y="2702096"/>
            <a:ext cx="392101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000" dirty="0">
                <a:solidFill>
                  <a:srgbClr val="FFFFFF"/>
                </a:solidFill>
                <a:latin typeface="Open Sauce Semi-Bold"/>
              </a:rPr>
              <a:t>1.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Konsep</a:t>
            </a: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 Dasar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37805" y="2614459"/>
            <a:ext cx="3921017" cy="5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2.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Teknologi</a:t>
            </a: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informasi</a:t>
            </a:r>
            <a:endParaRPr lang="en-US" sz="3000" b="1" dirty="0">
              <a:solidFill>
                <a:srgbClr val="FFFFFF"/>
              </a:solidFill>
              <a:latin typeface="HK Grotesk" panose="00000500000000000000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073628" y="2614459"/>
            <a:ext cx="3921017" cy="59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3.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Aplikasi</a:t>
            </a: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Bisnis</a:t>
            </a:r>
            <a:endParaRPr lang="en-US" sz="3000" b="1" dirty="0">
              <a:solidFill>
                <a:srgbClr val="FFFFFF"/>
              </a:solidFill>
              <a:latin typeface="HK Grotesk" panose="0000050000000000000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36024" y="3483509"/>
            <a:ext cx="3921017" cy="93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000" spc="42" dirty="0">
                <a:solidFill>
                  <a:srgbClr val="FFFFFF"/>
                </a:solidFill>
                <a:latin typeface="Poppins"/>
              </a:rPr>
              <a:t>SI </a:t>
            </a:r>
            <a:r>
              <a:rPr lang="en-US" sz="2000" spc="42" dirty="0" err="1">
                <a:solidFill>
                  <a:srgbClr val="FFFFFF"/>
                </a:solidFill>
                <a:latin typeface="Poppins"/>
              </a:rPr>
              <a:t>Memiliki</a:t>
            </a:r>
            <a:r>
              <a:rPr lang="en-US" sz="2000" spc="42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000" spc="42" dirty="0" err="1">
                <a:solidFill>
                  <a:srgbClr val="FFFFFF"/>
                </a:solidFill>
                <a:latin typeface="Poppins"/>
              </a:rPr>
              <a:t>konsep</a:t>
            </a:r>
            <a:r>
              <a:rPr lang="en-US" sz="2000" spc="42" dirty="0">
                <a:solidFill>
                  <a:srgbClr val="FFFFFF"/>
                </a:solidFill>
                <a:latin typeface="Poppins"/>
              </a:rPr>
              <a:t> </a:t>
            </a:r>
            <a:br>
              <a:rPr lang="en-US" sz="2000" spc="42" dirty="0">
                <a:solidFill>
                  <a:srgbClr val="FFFFFF"/>
                </a:solidFill>
                <a:latin typeface="Poppins"/>
              </a:rPr>
            </a:br>
            <a:r>
              <a:rPr lang="en-US" sz="2000" spc="42" dirty="0">
                <a:solidFill>
                  <a:srgbClr val="FFFFFF"/>
                </a:solidFill>
                <a:latin typeface="Poppins"/>
              </a:rPr>
              <a:t>strategi </a:t>
            </a:r>
            <a:r>
              <a:rPr lang="en-US" sz="2000" spc="42" dirty="0" err="1">
                <a:solidFill>
                  <a:srgbClr val="FFFFFF"/>
                </a:solidFill>
                <a:latin typeface="Poppins"/>
              </a:rPr>
              <a:t>kompetitif</a:t>
            </a:r>
            <a:endParaRPr lang="en-US" sz="2000" u="none" spc="42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888998" y="3271419"/>
            <a:ext cx="3618629" cy="336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US" sz="2000" spc="42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 </a:t>
            </a:r>
            <a:r>
              <a:rPr lang="en-US" sz="2000" spc="42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terdiri</a:t>
            </a:r>
            <a:r>
              <a:rPr lang="en-US" sz="2000" spc="42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spc="42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dari</a:t>
            </a:r>
            <a:r>
              <a:rPr lang="en-US" sz="2000" spc="42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spc="42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komponen</a:t>
            </a:r>
            <a:r>
              <a:rPr lang="en-US" sz="2000" spc="42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TI,  </a:t>
            </a:r>
            <a:r>
              <a:rPr lang="en-US" sz="2000" spc="42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antara</a:t>
            </a:r>
            <a:r>
              <a:rPr lang="en-US" sz="2000" spc="42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lain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perangkat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keras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perangkat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lunak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jaringan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manajemen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data, dan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teknologi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berbasis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Internet.</a:t>
            </a:r>
            <a:endParaRPr lang="en-US" sz="2000" u="none" spc="42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922433" y="3123076"/>
            <a:ext cx="3384742" cy="287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informasi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dapat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mendukung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fungsional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bisnis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seperti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pemasaran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manufaktur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akuntansi</a:t>
            </a:r>
            <a:r>
              <a:rPr lang="en-ID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sz="2000" u="none" spc="42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486981" y="6667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858566" y="18154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42228" y="34776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5FD352-2676-8E54-AACB-45667B315C87}"/>
              </a:ext>
            </a:extLst>
          </p:cNvPr>
          <p:cNvSpPr txBox="1"/>
          <p:nvPr/>
        </p:nvSpPr>
        <p:spPr>
          <a:xfrm>
            <a:off x="1273477" y="105533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 i="0" u="none" strike="noStrike" dirty="0">
                <a:solidFill>
                  <a:srgbClr val="006C31"/>
                </a:solidFill>
                <a:effectLst/>
                <a:latin typeface="HK Grotesk" panose="00000500000000000000" charset="0"/>
              </a:rPr>
              <a:t>5 </a:t>
            </a:r>
            <a:r>
              <a:rPr lang="en-ID" sz="3200" b="1" i="0" u="none" strike="noStrike" dirty="0" err="1">
                <a:solidFill>
                  <a:srgbClr val="006C31"/>
                </a:solidFill>
                <a:effectLst/>
                <a:latin typeface="HK Grotesk" panose="00000500000000000000" charset="0"/>
              </a:rPr>
              <a:t>bidang</a:t>
            </a:r>
            <a:r>
              <a:rPr lang="en-ID" sz="3200" b="1" i="0" u="none" strike="noStrike" dirty="0">
                <a:solidFill>
                  <a:srgbClr val="006C31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3200" b="1" i="0" u="none" strike="noStrike" dirty="0" err="1">
                <a:solidFill>
                  <a:srgbClr val="006C31"/>
                </a:solidFill>
                <a:effectLst/>
                <a:latin typeface="HK Grotesk" panose="00000500000000000000" charset="0"/>
              </a:rPr>
              <a:t>utama</a:t>
            </a:r>
            <a:r>
              <a:rPr lang="en-ID" sz="3200" b="1" i="0" u="none" strike="noStrike" dirty="0">
                <a:solidFill>
                  <a:srgbClr val="006C31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3200" b="1" i="0" u="none" strike="noStrike" dirty="0" err="1">
                <a:solidFill>
                  <a:srgbClr val="006C31"/>
                </a:solidFill>
                <a:effectLst/>
                <a:latin typeface="HK Grotesk" panose="00000500000000000000" charset="0"/>
              </a:rPr>
              <a:t>pengetahuan</a:t>
            </a:r>
            <a:r>
              <a:rPr lang="en-ID" sz="3200" b="1" i="0" u="none" strike="noStrike" dirty="0">
                <a:solidFill>
                  <a:srgbClr val="006C31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3200" b="1" i="0" u="none" strike="noStrike" dirty="0" err="1">
                <a:solidFill>
                  <a:srgbClr val="006C31"/>
                </a:solidFill>
                <a:effectLst/>
                <a:latin typeface="HK Grotesk" panose="00000500000000000000" charset="0"/>
              </a:rPr>
              <a:t>sistem</a:t>
            </a:r>
            <a:r>
              <a:rPr lang="en-ID" sz="3200" b="1" i="0" u="none" strike="noStrike" dirty="0">
                <a:solidFill>
                  <a:srgbClr val="006C31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3200" b="1" i="0" u="none" strike="noStrike" dirty="0" err="1">
                <a:solidFill>
                  <a:srgbClr val="006C31"/>
                </a:solidFill>
                <a:effectLst/>
                <a:latin typeface="HK Grotesk" panose="00000500000000000000" charset="0"/>
              </a:rPr>
              <a:t>informasi</a:t>
            </a:r>
            <a:endParaRPr lang="en-ID" sz="3200" b="1" dirty="0">
              <a:solidFill>
                <a:srgbClr val="006C31"/>
              </a:solidFill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D6816117-A4FA-85AC-D52A-B431AB9E746D}"/>
              </a:ext>
            </a:extLst>
          </p:cNvPr>
          <p:cNvSpPr txBox="1"/>
          <p:nvPr/>
        </p:nvSpPr>
        <p:spPr>
          <a:xfrm>
            <a:off x="1176653" y="6501287"/>
            <a:ext cx="5260901" cy="59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4. Proses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Pengembangan</a:t>
            </a:r>
            <a:endParaRPr lang="en-US" sz="3000" b="1" dirty="0">
              <a:solidFill>
                <a:srgbClr val="FFFFFF"/>
              </a:solidFill>
              <a:latin typeface="HK Grotesk" panose="00000500000000000000" charset="0"/>
            </a:endParaRP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8196C9EC-2BC4-25C6-389A-394E21736412}"/>
              </a:ext>
            </a:extLst>
          </p:cNvPr>
          <p:cNvSpPr txBox="1"/>
          <p:nvPr/>
        </p:nvSpPr>
        <p:spPr>
          <a:xfrm>
            <a:off x="1176653" y="7355255"/>
            <a:ext cx="4460942" cy="2391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Sistem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informasi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dikembangkan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oleh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profesional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bisnis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spesialis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informasi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menggunakan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metodologi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pengembangan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sistem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informasi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ditetapkan</a:t>
            </a:r>
            <a:endParaRPr lang="en-US" sz="2000" u="none" spc="42" dirty="0">
              <a:solidFill>
                <a:schemeClr val="bg1"/>
              </a:solidFill>
              <a:latin typeface="HK Grotesk" panose="00000500000000000000" charset="0"/>
              <a:cs typeface="Poppins" panose="00000500000000000000" pitchFamily="2" charset="0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2F345FB1-4FAB-BB22-73DB-DE1E5B9244C4}"/>
              </a:ext>
            </a:extLst>
          </p:cNvPr>
          <p:cNvSpPr txBox="1"/>
          <p:nvPr/>
        </p:nvSpPr>
        <p:spPr>
          <a:xfrm>
            <a:off x="10922433" y="6480036"/>
            <a:ext cx="5260901" cy="59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5.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Tantangan</a:t>
            </a:r>
            <a:r>
              <a:rPr lang="en-US" sz="3000" b="1" dirty="0">
                <a:solidFill>
                  <a:srgbClr val="FFFFFF"/>
                </a:solidFill>
                <a:latin typeface="HK Grotesk" panose="00000500000000000000" charset="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HK Grotesk" panose="00000500000000000000" charset="0"/>
              </a:rPr>
              <a:t>Manajemen</a:t>
            </a:r>
            <a:endParaRPr lang="en-US" sz="3000" b="1" dirty="0">
              <a:solidFill>
                <a:srgbClr val="FFFFFF"/>
              </a:solidFill>
              <a:latin typeface="HK Grotesk" panose="00000500000000000000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0A466453-4BF1-D175-70E5-9142024C2F10}"/>
              </a:ext>
            </a:extLst>
          </p:cNvPr>
          <p:cNvSpPr txBox="1"/>
          <p:nvPr/>
        </p:nvSpPr>
        <p:spPr>
          <a:xfrm>
            <a:off x="10922433" y="7076289"/>
            <a:ext cx="3384742" cy="287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3780"/>
              </a:lnSpc>
              <a:buFont typeface="Arial"/>
              <a:buChar char="•"/>
            </a:pP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Adanya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tantangan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, salah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satunya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  <a:cs typeface="Poppins" panose="00000500000000000000" pitchFamily="2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masalah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keamanan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sistem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informasi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sehingga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perlu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adanya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pengelolaan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HK Grotesk" panose="00000500000000000000" charset="0"/>
              </a:rPr>
              <a:t>keamanan</a:t>
            </a:r>
            <a:r>
              <a:rPr lang="en-ID" sz="2000" dirty="0">
                <a:solidFill>
                  <a:schemeClr val="bg1"/>
                </a:solidFill>
                <a:latin typeface="HK Grotesk" panose="00000500000000000000" charset="0"/>
              </a:rPr>
              <a:t> SI</a:t>
            </a:r>
            <a:endParaRPr lang="en-US" sz="2000" u="none" spc="42" dirty="0">
              <a:solidFill>
                <a:schemeClr val="bg1"/>
              </a:solidFill>
              <a:latin typeface="HK Grotesk" panose="00000500000000000000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51938" y="5283456"/>
            <a:ext cx="11732604" cy="159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0000" b="1" dirty="0">
                <a:solidFill>
                  <a:srgbClr val="017016"/>
                </a:solidFill>
                <a:latin typeface="HK Grotesk" panose="00000500000000000000" pitchFamily="50" charset="0"/>
              </a:rPr>
              <a:t>MANFAAT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1048" y="6913466"/>
            <a:ext cx="9943494" cy="321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0000" b="1" dirty="0">
                <a:solidFill>
                  <a:srgbClr val="FAB900"/>
                </a:solidFill>
                <a:latin typeface="HK Grotesk" panose="00000500000000000000" pitchFamily="50" charset="0"/>
              </a:rPr>
              <a:t>SISTEM INFORMASI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4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1"/>
            <a:ext cx="18288000" cy="1857251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E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486981" y="6667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858566" y="18154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42228" y="34776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5FD352-2676-8E54-AACB-45667B315C87}"/>
              </a:ext>
            </a:extLst>
          </p:cNvPr>
          <p:cNvSpPr txBox="1"/>
          <p:nvPr/>
        </p:nvSpPr>
        <p:spPr>
          <a:xfrm>
            <a:off x="1273477" y="105533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 i="0" u="none" strike="noStrike" dirty="0" err="1">
                <a:solidFill>
                  <a:srgbClr val="006C31"/>
                </a:solidFill>
                <a:effectLst/>
                <a:latin typeface="HK Grotesk" panose="00000500000000000000" charset="0"/>
              </a:rPr>
              <a:t>Manfaat</a:t>
            </a:r>
            <a:r>
              <a:rPr lang="en-ID" sz="3200" b="1" i="0" u="none" strike="noStrike" dirty="0">
                <a:solidFill>
                  <a:srgbClr val="006C31"/>
                </a:solidFill>
                <a:effectLst/>
                <a:latin typeface="HK Grotesk" panose="00000500000000000000" charset="0"/>
              </a:rPr>
              <a:t> SI di </a:t>
            </a:r>
            <a:r>
              <a:rPr lang="en-ID" sz="3200" b="1" i="0" u="none" strike="noStrike" dirty="0" err="1">
                <a:solidFill>
                  <a:srgbClr val="006C31"/>
                </a:solidFill>
                <a:effectLst/>
                <a:latin typeface="HK Grotesk" panose="00000500000000000000" charset="0"/>
              </a:rPr>
              <a:t>Bisnis</a:t>
            </a:r>
            <a:endParaRPr lang="en-ID" sz="3200" b="1" dirty="0">
              <a:solidFill>
                <a:srgbClr val="006C3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C6DEEB4-9E0D-4C80-5DB7-4BB4FE8BD5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576752"/>
              </p:ext>
            </p:extLst>
          </p:nvPr>
        </p:nvGraphicFramePr>
        <p:xfrm>
          <a:off x="3048000" y="2476500"/>
          <a:ext cx="10671557" cy="673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0E8EC9-517A-DD30-7203-321378C75EF0}"/>
              </a:ext>
            </a:extLst>
          </p:cNvPr>
          <p:cNvCxnSpPr>
            <a:cxnSpLocks/>
          </p:cNvCxnSpPr>
          <p:nvPr/>
        </p:nvCxnSpPr>
        <p:spPr>
          <a:xfrm>
            <a:off x="7162800" y="4533900"/>
            <a:ext cx="0" cy="152400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DB690C-97F7-C1A3-0D01-2E92DAFD3C16}"/>
              </a:ext>
            </a:extLst>
          </p:cNvPr>
          <p:cNvCxnSpPr>
            <a:cxnSpLocks/>
          </p:cNvCxnSpPr>
          <p:nvPr/>
        </p:nvCxnSpPr>
        <p:spPr>
          <a:xfrm>
            <a:off x="9525000" y="4533900"/>
            <a:ext cx="0" cy="152400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47D5BA-3FA6-A945-FB43-DD02E69D640E}"/>
              </a:ext>
            </a:extLst>
          </p:cNvPr>
          <p:cNvCxnSpPr>
            <a:cxnSpLocks/>
          </p:cNvCxnSpPr>
          <p:nvPr/>
        </p:nvCxnSpPr>
        <p:spPr>
          <a:xfrm>
            <a:off x="7467600" y="4533900"/>
            <a:ext cx="0" cy="297180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7563B7-8448-9E7D-72FA-878967862714}"/>
              </a:ext>
            </a:extLst>
          </p:cNvPr>
          <p:cNvCxnSpPr>
            <a:cxnSpLocks/>
          </p:cNvCxnSpPr>
          <p:nvPr/>
        </p:nvCxnSpPr>
        <p:spPr>
          <a:xfrm>
            <a:off x="9220200" y="4533900"/>
            <a:ext cx="0" cy="297180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2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26696" y="3570926"/>
            <a:ext cx="11732604" cy="321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0000" b="1" dirty="0">
                <a:solidFill>
                  <a:srgbClr val="017016"/>
                </a:solidFill>
                <a:latin typeface="HK Grotesk" panose="00000500000000000000" pitchFamily="50" charset="0"/>
              </a:rPr>
              <a:t>TUJUAN &amp; </a:t>
            </a:r>
          </a:p>
          <a:p>
            <a:pPr algn="r">
              <a:lnSpc>
                <a:spcPts val="12600"/>
              </a:lnSpc>
            </a:pPr>
            <a:r>
              <a:rPr lang="en-US" sz="10000" b="1" dirty="0">
                <a:solidFill>
                  <a:srgbClr val="017016"/>
                </a:solidFill>
                <a:latin typeface="HK Grotesk" panose="00000500000000000000" pitchFamily="50" charset="0"/>
              </a:rPr>
              <a:t>KEUNTUNGAN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856047"/>
            <a:ext cx="9943494" cy="321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0000" b="1" dirty="0">
                <a:solidFill>
                  <a:srgbClr val="FAB900"/>
                </a:solidFill>
                <a:latin typeface="HK Grotesk" panose="00000500000000000000" pitchFamily="50" charset="0"/>
              </a:rPr>
              <a:t>SISTEM INFORMASI</a:t>
            </a:r>
          </a:p>
        </p:txBody>
      </p:sp>
    </p:spTree>
    <p:extLst>
      <p:ext uri="{BB962C8B-B14F-4D97-AF65-F5344CB8AC3E}">
        <p14:creationId xmlns:p14="http://schemas.microsoft.com/office/powerpoint/2010/main" val="185075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0" y="-31234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99655" y="2826271"/>
            <a:ext cx="11088689" cy="7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600" b="1" spc="167" dirty="0">
                <a:solidFill>
                  <a:srgbClr val="006C31"/>
                </a:solidFill>
                <a:latin typeface="HK Grotesk" panose="020B0604020202020204" charset="0"/>
              </a:rPr>
              <a:t>TUJUAN PENGGUNAAN SI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614421" y="4586118"/>
            <a:ext cx="5937671" cy="2081382"/>
            <a:chOff x="0" y="0"/>
            <a:chExt cx="1349025" cy="4728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BD429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235920" y="4834597"/>
            <a:ext cx="4062214" cy="167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272"/>
              </a:lnSpc>
            </a:pPr>
            <a:r>
              <a:rPr lang="en-ID" sz="2400" dirty="0" err="1">
                <a:latin typeface="HK Grotesk" panose="00000500000000000000" charset="0"/>
              </a:rPr>
              <a:t>mengelola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catatan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akademik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siswa</a:t>
            </a:r>
            <a:r>
              <a:rPr lang="en-ID" sz="2400" dirty="0">
                <a:latin typeface="HK Grotesk" panose="00000500000000000000" charset="0"/>
              </a:rPr>
              <a:t>, </a:t>
            </a:r>
            <a:r>
              <a:rPr lang="en-ID" sz="2400" dirty="0" err="1">
                <a:latin typeface="HK Grotesk" panose="00000500000000000000" charset="0"/>
              </a:rPr>
              <a:t>penjadwalan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kelas</a:t>
            </a:r>
            <a:r>
              <a:rPr lang="en-ID" sz="2400" dirty="0">
                <a:latin typeface="HK Grotesk" panose="00000500000000000000" charset="0"/>
              </a:rPr>
              <a:t>, </a:t>
            </a:r>
            <a:r>
              <a:rPr lang="en-ID" sz="2400" dirty="0" err="1">
                <a:latin typeface="HK Grotesk" panose="00000500000000000000" charset="0"/>
              </a:rPr>
              <a:t>tugas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fakultas</a:t>
            </a:r>
            <a:r>
              <a:rPr lang="en-ID" sz="2400" dirty="0">
                <a:latin typeface="HK Grotesk" panose="00000500000000000000" charset="0"/>
              </a:rPr>
              <a:t>, dan </a:t>
            </a:r>
            <a:r>
              <a:rPr lang="en-ID" sz="2400" dirty="0" err="1">
                <a:latin typeface="HK Grotesk" panose="00000500000000000000" charset="0"/>
              </a:rPr>
              <a:t>keuangan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mahasiswa</a:t>
            </a:r>
            <a:endParaRPr lang="en-US" sz="2337" spc="74" dirty="0">
              <a:solidFill>
                <a:srgbClr val="000000"/>
              </a:solidFill>
              <a:latin typeface="HK Grotesk" panose="00000500000000000000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890006" y="4540717"/>
            <a:ext cx="5937671" cy="2081382"/>
            <a:chOff x="0" y="0"/>
            <a:chExt cx="1349025" cy="4728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01701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11504" y="4834597"/>
            <a:ext cx="4062214" cy="125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272"/>
              </a:lnSpc>
            </a:pPr>
            <a:r>
              <a:rPr lang="en-ID" sz="2400" dirty="0" err="1">
                <a:latin typeface="HK Grotesk" panose="00000500000000000000" charset="0"/>
              </a:rPr>
              <a:t>menyediakan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informasi</a:t>
            </a:r>
            <a:r>
              <a:rPr lang="en-ID" sz="2400" dirty="0">
                <a:latin typeface="HK Grotesk" panose="00000500000000000000" charset="0"/>
              </a:rPr>
              <a:t> yang </a:t>
            </a:r>
            <a:r>
              <a:rPr lang="en-ID" sz="2400" dirty="0" err="1">
                <a:latin typeface="HK Grotesk" panose="00000500000000000000" charset="0"/>
              </a:rPr>
              <a:t>berguna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bagi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anggota</a:t>
            </a:r>
            <a:r>
              <a:rPr lang="en-ID" sz="2400" dirty="0">
                <a:latin typeface="HK Grotesk" panose="00000500000000000000" charset="0"/>
              </a:rPr>
              <a:t> </a:t>
            </a:r>
            <a:r>
              <a:rPr lang="en-ID" sz="2400" dirty="0" err="1">
                <a:latin typeface="HK Grotesk" panose="00000500000000000000" charset="0"/>
              </a:rPr>
              <a:t>organisasi</a:t>
            </a:r>
            <a:endParaRPr lang="en-US" sz="2337" spc="74" dirty="0">
              <a:solidFill>
                <a:srgbClr val="000000"/>
              </a:solidFill>
              <a:latin typeface="HK Grotesk" panose="00000500000000000000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614421" y="7176918"/>
            <a:ext cx="5937671" cy="2584652"/>
            <a:chOff x="0" y="0"/>
            <a:chExt cx="1349025" cy="4728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F94C66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235920" y="7470798"/>
            <a:ext cx="4062214" cy="2087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272"/>
              </a:lnSpc>
            </a:pP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mampu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menyediakan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informasi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yang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tepat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kepada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orang yang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tepat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, pada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waktu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yang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tepat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,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dalam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jumlah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yang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tepat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, dan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dalam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 format yang </a:t>
            </a:r>
            <a:r>
              <a:rPr lang="en-ID" sz="2000" b="0" i="0" u="none" strike="noStrike" dirty="0" err="1">
                <a:solidFill>
                  <a:srgbClr val="000000"/>
                </a:solidFill>
                <a:effectLst/>
                <a:latin typeface="HK Grotesk" panose="00000500000000000000" charset="0"/>
              </a:rPr>
              <a:t>tepat</a:t>
            </a:r>
            <a:r>
              <a:rPr lang="en-ID" sz="2000" b="0" i="0" u="none" strike="noStrike" dirty="0">
                <a:solidFill>
                  <a:srgbClr val="000000"/>
                </a:solidFill>
                <a:effectLst/>
                <a:latin typeface="HK Grotesk" panose="00000500000000000000" charset="0"/>
              </a:rPr>
              <a:t>.</a:t>
            </a:r>
            <a:endParaRPr lang="en-US" sz="2000" spc="74" dirty="0">
              <a:solidFill>
                <a:srgbClr val="000000"/>
              </a:solidFill>
              <a:latin typeface="HK Grotesk" panose="00000500000000000000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890006" y="7176918"/>
            <a:ext cx="5937671" cy="2584652"/>
            <a:chOff x="0" y="0"/>
            <a:chExt cx="1349025" cy="47288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EFC12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480507" y="7182535"/>
            <a:ext cx="4293818" cy="2510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3272"/>
              </a:lnSpc>
            </a:pPr>
            <a:r>
              <a:rPr lang="sv-SE" sz="2000" dirty="0">
                <a:latin typeface="HK Grotesk" panose="00000500000000000000" charset="0"/>
              </a:rPr>
              <a:t>mendukung fungsi atau kegiatan bisnis, misalnya untuk penggajian, pengelolaan aset dan inventaris organisasi, proses transaksi, pengadaan barang, pembuatan laporan, dll</a:t>
            </a:r>
            <a:endParaRPr lang="en-US" sz="2000" spc="74" dirty="0">
              <a:solidFill>
                <a:srgbClr val="000000"/>
              </a:solidFill>
              <a:latin typeface="HK Grotesk" panose="00000500000000000000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336874" y="5212334"/>
            <a:ext cx="738148" cy="738148"/>
          </a:xfrm>
          <a:custGeom>
            <a:avLst/>
            <a:gdLst/>
            <a:ahLst/>
            <a:cxnLst/>
            <a:rect l="l" t="t" r="r" b="b"/>
            <a:pathLst>
              <a:path w="738148" h="738148">
                <a:moveTo>
                  <a:pt x="0" y="0"/>
                </a:moveTo>
                <a:lnTo>
                  <a:pt x="738148" y="0"/>
                </a:lnTo>
                <a:lnTo>
                  <a:pt x="738148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056105" y="5212334"/>
            <a:ext cx="711390" cy="738148"/>
          </a:xfrm>
          <a:custGeom>
            <a:avLst/>
            <a:gdLst/>
            <a:ahLst/>
            <a:cxnLst/>
            <a:rect l="l" t="t" r="r" b="b"/>
            <a:pathLst>
              <a:path w="711390" h="738148">
                <a:moveTo>
                  <a:pt x="0" y="0"/>
                </a:moveTo>
                <a:lnTo>
                  <a:pt x="711390" y="0"/>
                </a:lnTo>
                <a:lnTo>
                  <a:pt x="711390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270624" y="7848535"/>
            <a:ext cx="938821" cy="738148"/>
          </a:xfrm>
          <a:custGeom>
            <a:avLst/>
            <a:gdLst/>
            <a:ahLst/>
            <a:cxnLst/>
            <a:rect l="l" t="t" r="r" b="b"/>
            <a:pathLst>
              <a:path w="938821" h="738148">
                <a:moveTo>
                  <a:pt x="0" y="0"/>
                </a:moveTo>
                <a:lnTo>
                  <a:pt x="938821" y="0"/>
                </a:lnTo>
                <a:lnTo>
                  <a:pt x="938821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056105" y="7848535"/>
            <a:ext cx="738148" cy="738148"/>
          </a:xfrm>
          <a:custGeom>
            <a:avLst/>
            <a:gdLst/>
            <a:ahLst/>
            <a:cxnLst/>
            <a:rect l="l" t="t" r="r" b="b"/>
            <a:pathLst>
              <a:path w="738148" h="738148">
                <a:moveTo>
                  <a:pt x="0" y="0"/>
                </a:moveTo>
                <a:lnTo>
                  <a:pt x="738148" y="0"/>
                </a:lnTo>
                <a:lnTo>
                  <a:pt x="738148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1270448" y="7592966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-1270324" y="435371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659346" y="7577511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81139" y="244338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6765" b="-81795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752724" y="359205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536386" y="525430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09958"/>
              </p:ext>
            </p:extLst>
          </p:nvPr>
        </p:nvGraphicFramePr>
        <p:xfrm>
          <a:off x="7788450" y="1028700"/>
          <a:ext cx="9470850" cy="8238455"/>
        </p:xfrm>
        <a:graphic>
          <a:graphicData uri="http://schemas.openxmlformats.org/drawingml/2006/table">
            <a:tbl>
              <a:tblPr/>
              <a:tblGrid>
                <a:gridCol w="1034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6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8126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rgbClr val="E29417"/>
                          </a:solidFill>
                          <a:latin typeface="HK Grotesk" panose="00000500000000000000" charset="0"/>
                        </a:rPr>
                        <a:t>01</a:t>
                      </a:r>
                      <a:endParaRPr lang="en-US" sz="1100" b="1"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1" dirty="0" err="1">
                          <a:effectLst/>
                          <a:latin typeface="HK Grotesk" panose="00000500000000000000" charset="0"/>
                          <a:ea typeface="Times New Roman" panose="02020603050405020304" pitchFamily="18" charset="0"/>
                          <a:cs typeface="Noto Sans Symbols"/>
                        </a:rPr>
                        <a:t>Mengambil</a:t>
                      </a:r>
                      <a:r>
                        <a:rPr lang="en-US" sz="2400" b="1" dirty="0">
                          <a:effectLst/>
                          <a:latin typeface="HK Grotesk" panose="00000500000000000000" charset="0"/>
                          <a:ea typeface="Times New Roman" panose="02020603050405020304" pitchFamily="18" charset="0"/>
                          <a:cs typeface="Noto Sans Symbols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HK Grotesk" panose="00000500000000000000" charset="0"/>
                          <a:ea typeface="Times New Roman" panose="02020603050405020304" pitchFamily="18" charset="0"/>
                          <a:cs typeface="Noto Sans Symbols"/>
                        </a:rPr>
                        <a:t>keputusan</a:t>
                      </a:r>
                      <a:endParaRPr lang="en-ID" sz="2400" b="1" dirty="0">
                        <a:effectLst/>
                        <a:latin typeface="HK Grotesk" panose="00000500000000000000" charset="0"/>
                        <a:ea typeface="Noto Sans Symbols"/>
                        <a:cs typeface="Noto Sans Symbols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126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rgbClr val="E29417"/>
                          </a:solidFill>
                          <a:latin typeface="HK Grotesk" panose="00000500000000000000" charset="0"/>
                        </a:rPr>
                        <a:t>02</a:t>
                      </a:r>
                      <a:endParaRPr lang="en-US" sz="1100" b="1"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Mendukung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Interaksi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Pelanggan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126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rgbClr val="E29417"/>
                          </a:solidFill>
                          <a:latin typeface="HK Grotesk" panose="00000500000000000000" charset="0"/>
                        </a:rPr>
                        <a:t>03</a:t>
                      </a:r>
                      <a:endParaRPr lang="en-US" sz="1100" b="1"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Meningkatkan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Produktivitas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Individu</a:t>
                      </a:r>
                      <a:endParaRPr lang="en-ID" sz="2400" b="1" dirty="0">
                        <a:solidFill>
                          <a:srgbClr val="000000"/>
                        </a:solidFill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8126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rgbClr val="E29417"/>
                          </a:solidFill>
                          <a:latin typeface="HK Grotesk" panose="00000500000000000000" charset="0"/>
                        </a:rPr>
                        <a:t>04</a:t>
                      </a:r>
                      <a:endParaRPr lang="en-US" sz="1100" b="1"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Berkolaborasi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dalam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Tim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7825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r>
                        <a:rPr lang="en-US" sz="2700" b="1">
                          <a:solidFill>
                            <a:srgbClr val="E29417"/>
                          </a:solidFill>
                          <a:latin typeface="HK Grotesk" panose="00000500000000000000" charset="0"/>
                        </a:rPr>
                        <a:t>05</a:t>
                      </a:r>
                      <a:endParaRPr lang="en-US" sz="1100" b="1"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Mendapatkan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Keunggulan</a:t>
                      </a:r>
                      <a:r>
                        <a:rPr lang="en-ID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 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K Grotesk" panose="00000500000000000000" charset="0"/>
                        </a:rPr>
                        <a:t>Kompetitif</a:t>
                      </a:r>
                      <a:endParaRPr lang="en-US" sz="2400" b="1" spc="27" dirty="0">
                        <a:solidFill>
                          <a:srgbClr val="C29A74"/>
                        </a:solidFill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8126">
                <a:tc>
                  <a:txBody>
                    <a:bodyPr/>
                    <a:lstStyle/>
                    <a:p>
                      <a:pPr algn="r">
                        <a:lnSpc>
                          <a:spcPts val="3779"/>
                        </a:lnSpc>
                        <a:defRPr/>
                      </a:pPr>
                      <a:endParaRPr lang="en-US" sz="1100" b="1" dirty="0"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20"/>
                        </a:lnSpc>
                        <a:defRPr/>
                      </a:pPr>
                      <a:endParaRPr lang="en-US" sz="1100" b="1" dirty="0"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0" y="0"/>
            <a:ext cx="7788450" cy="10287000"/>
            <a:chOff x="0" y="0"/>
            <a:chExt cx="222465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24651" cy="2709333"/>
            </a:xfrm>
            <a:custGeom>
              <a:avLst/>
              <a:gdLst/>
              <a:ahLst/>
              <a:cxnLst/>
              <a:rect l="l" t="t" r="r" b="b"/>
              <a:pathLst>
                <a:path w="2224651" h="2709333">
                  <a:moveTo>
                    <a:pt x="45828" y="0"/>
                  </a:moveTo>
                  <a:lnTo>
                    <a:pt x="2178823" y="0"/>
                  </a:lnTo>
                  <a:cubicBezTo>
                    <a:pt x="2204133" y="0"/>
                    <a:pt x="2224651" y="20518"/>
                    <a:pt x="2224651" y="45828"/>
                  </a:cubicBezTo>
                  <a:lnTo>
                    <a:pt x="2224651" y="2663505"/>
                  </a:lnTo>
                  <a:cubicBezTo>
                    <a:pt x="2224651" y="2688815"/>
                    <a:pt x="2204133" y="2709333"/>
                    <a:pt x="2178823" y="2709333"/>
                  </a:cubicBezTo>
                  <a:lnTo>
                    <a:pt x="45828" y="2709333"/>
                  </a:lnTo>
                  <a:cubicBezTo>
                    <a:pt x="20518" y="2709333"/>
                    <a:pt x="0" y="2688815"/>
                    <a:pt x="0" y="2663505"/>
                  </a:cubicBezTo>
                  <a:lnTo>
                    <a:pt x="0" y="45828"/>
                  </a:lnTo>
                  <a:cubicBezTo>
                    <a:pt x="0" y="20518"/>
                    <a:pt x="20518" y="0"/>
                    <a:pt x="458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5770" y="3498865"/>
            <a:ext cx="4476567" cy="31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 err="1">
                <a:solidFill>
                  <a:srgbClr val="074B14"/>
                </a:solidFill>
                <a:latin typeface="HK Grotesk Semi-Bold"/>
              </a:rPr>
              <a:t>Keuntungan</a:t>
            </a:r>
            <a:r>
              <a:rPr lang="en-US" sz="6000" dirty="0">
                <a:solidFill>
                  <a:srgbClr val="074B14"/>
                </a:solidFill>
                <a:latin typeface="HK Grotesk Semi-Bold"/>
              </a:rPr>
              <a:t> </a:t>
            </a:r>
            <a:r>
              <a:rPr lang="en-US" sz="6000" dirty="0" err="1">
                <a:solidFill>
                  <a:srgbClr val="074B14"/>
                </a:solidFill>
                <a:latin typeface="HK Grotesk Semi-Bold"/>
              </a:rPr>
              <a:t>Penggunaan</a:t>
            </a:r>
            <a:r>
              <a:rPr lang="en-US" sz="6000" dirty="0">
                <a:solidFill>
                  <a:srgbClr val="074B14"/>
                </a:solidFill>
                <a:latin typeface="HK Grotesk Semi-Bold"/>
              </a:rPr>
              <a:t> SI</a:t>
            </a:r>
          </a:p>
        </p:txBody>
      </p:sp>
      <p:sp>
        <p:nvSpPr>
          <p:cNvPr id="8" name="Freeform 8"/>
          <p:cNvSpPr/>
          <p:nvPr/>
        </p:nvSpPr>
        <p:spPr>
          <a:xfrm>
            <a:off x="212468" y="276906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36514" y="39177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10565" y="55799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2834659"/>
            <a:ext cx="1474996" cy="4617682"/>
            <a:chOff x="0" y="0"/>
            <a:chExt cx="388476" cy="1216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43982" y="2834659"/>
            <a:ext cx="1474996" cy="4617682"/>
            <a:chOff x="0" y="0"/>
            <a:chExt cx="388476" cy="121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1944" y="8780049"/>
            <a:ext cx="16984111" cy="598362"/>
            <a:chOff x="0" y="0"/>
            <a:chExt cx="4473182" cy="157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3182" cy="157593"/>
            </a:xfrm>
            <a:custGeom>
              <a:avLst/>
              <a:gdLst/>
              <a:ahLst/>
              <a:cxnLst/>
              <a:rect l="l" t="t" r="r" b="b"/>
              <a:pathLst>
                <a:path w="4473182" h="157593">
                  <a:moveTo>
                    <a:pt x="23247" y="0"/>
                  </a:moveTo>
                  <a:lnTo>
                    <a:pt x="4449934" y="0"/>
                  </a:lnTo>
                  <a:cubicBezTo>
                    <a:pt x="4456100" y="0"/>
                    <a:pt x="4462013" y="2449"/>
                    <a:pt x="4466373" y="6809"/>
                  </a:cubicBezTo>
                  <a:cubicBezTo>
                    <a:pt x="4470732" y="11169"/>
                    <a:pt x="4473182" y="17082"/>
                    <a:pt x="4473182" y="23247"/>
                  </a:cubicBezTo>
                  <a:lnTo>
                    <a:pt x="4473182" y="134346"/>
                  </a:lnTo>
                  <a:cubicBezTo>
                    <a:pt x="4473182" y="140511"/>
                    <a:pt x="4470732" y="146424"/>
                    <a:pt x="4466373" y="150784"/>
                  </a:cubicBezTo>
                  <a:cubicBezTo>
                    <a:pt x="4462013" y="155144"/>
                    <a:pt x="4456100" y="157593"/>
                    <a:pt x="4449934" y="157593"/>
                  </a:cubicBezTo>
                  <a:lnTo>
                    <a:pt x="23247" y="157593"/>
                  </a:lnTo>
                  <a:cubicBezTo>
                    <a:pt x="10408" y="157593"/>
                    <a:pt x="0" y="147185"/>
                    <a:pt x="0" y="134346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699" y="2922850"/>
            <a:ext cx="16230600" cy="463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TERIMA </a:t>
            </a:r>
          </a:p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KASIH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E8CBAE-C9D7-6259-3C0C-4027F10787B6}"/>
              </a:ext>
            </a:extLst>
          </p:cNvPr>
          <p:cNvSpPr/>
          <p:nvPr/>
        </p:nvSpPr>
        <p:spPr>
          <a:xfrm>
            <a:off x="4572000" y="-234494"/>
            <a:ext cx="8153400" cy="1937563"/>
          </a:xfrm>
          <a:prstGeom prst="round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FF9714B9-6F83-0DCE-F296-29D30B07EC0A}"/>
              </a:ext>
            </a:extLst>
          </p:cNvPr>
          <p:cNvSpPr/>
          <p:nvPr/>
        </p:nvSpPr>
        <p:spPr>
          <a:xfrm>
            <a:off x="4856790" y="9056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208FAB85-25D0-42A7-24E7-429DCCAA0E79}"/>
              </a:ext>
            </a:extLst>
          </p:cNvPr>
          <p:cNvSpPr/>
          <p:nvPr/>
        </p:nvSpPr>
        <p:spPr>
          <a:xfrm>
            <a:off x="8228375" y="20543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45BC9E0-DB3B-3295-AC8C-7CD890C945BA}"/>
              </a:ext>
            </a:extLst>
          </p:cNvPr>
          <p:cNvSpPr/>
          <p:nvPr/>
        </p:nvSpPr>
        <p:spPr>
          <a:xfrm>
            <a:off x="10012038" y="37165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29817" y="36159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6781800" y="2250741"/>
            <a:ext cx="10893026" cy="1596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10000" b="1" dirty="0">
                <a:solidFill>
                  <a:srgbClr val="FAB900"/>
                </a:solidFill>
                <a:latin typeface="HK Grotesk" panose="00000500000000000000" pitchFamily="50" charset="0"/>
              </a:rPr>
              <a:t>PEMBELAJARAN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458180" y="4340142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1743665" y="4716924"/>
            <a:ext cx="14935200" cy="4229790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89" name="TextBox 34">
            <a:extLst>
              <a:ext uri="{FF2B5EF4-FFF2-40B4-BE49-F238E27FC236}">
                <a16:creationId xmlns:a16="http://schemas.microsoft.com/office/drawing/2014/main" id="{69E1E808-B3CA-543A-4B85-EAEDD715FC3A}"/>
              </a:ext>
            </a:extLst>
          </p:cNvPr>
          <p:cNvSpPr txBox="1"/>
          <p:nvPr/>
        </p:nvSpPr>
        <p:spPr>
          <a:xfrm>
            <a:off x="1530758" y="2270209"/>
            <a:ext cx="12566242" cy="1580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HK Grotesk" panose="00000500000000000000" pitchFamily="50" charset="0"/>
                <a:ea typeface="Kozuka Mincho Pr6N B" panose="02020800000000000000" pitchFamily="18" charset="-128"/>
              </a:rPr>
              <a:t>CAPAIAN</a:t>
            </a:r>
          </a:p>
        </p:txBody>
      </p:sp>
      <p:sp>
        <p:nvSpPr>
          <p:cNvPr id="292" name="TextBox 37">
            <a:extLst>
              <a:ext uri="{FF2B5EF4-FFF2-40B4-BE49-F238E27FC236}">
                <a16:creationId xmlns:a16="http://schemas.microsoft.com/office/drawing/2014/main" id="{8E94F056-9355-30DB-5AB3-822F305D75DC}"/>
              </a:ext>
            </a:extLst>
          </p:cNvPr>
          <p:cNvSpPr txBox="1"/>
          <p:nvPr/>
        </p:nvSpPr>
        <p:spPr>
          <a:xfrm>
            <a:off x="3186980" y="6172432"/>
            <a:ext cx="12225210" cy="105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2400" b="0" i="0" u="none" strike="noStrike" dirty="0" err="1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Capaian</a:t>
            </a:r>
            <a:r>
              <a:rPr lang="en-ID" sz="2400" b="0" i="0" u="none" strike="noStrike" dirty="0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400" b="0" i="0" u="none" strike="noStrike" dirty="0" err="1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pembelajaran</a:t>
            </a:r>
            <a:r>
              <a:rPr lang="en-ID" sz="2400" b="0" i="0" u="none" strike="noStrike" dirty="0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2400" b="0" i="0" u="none" strike="noStrike" dirty="0" err="1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dibebankan</a:t>
            </a:r>
            <a:r>
              <a:rPr lang="en-ID" sz="2400" b="0" i="0" u="none" strike="noStrike" dirty="0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 pada </a:t>
            </a:r>
            <a:r>
              <a:rPr lang="en-ID" sz="2400" b="0" i="0" u="none" strike="noStrike" dirty="0" err="1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pokok</a:t>
            </a:r>
            <a:r>
              <a:rPr lang="en-ID" sz="2400" b="0" i="0" u="none" strike="noStrike" dirty="0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400" b="0" i="0" u="none" strike="noStrike" dirty="0" err="1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bahasan</a:t>
            </a:r>
            <a:r>
              <a:rPr lang="en-ID" sz="2400" b="0" i="0" u="none" strike="noStrike" dirty="0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400" b="0" i="0" u="none" strike="noStrike" dirty="0" err="1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ini</a:t>
            </a:r>
            <a:r>
              <a:rPr lang="en-ID" sz="2400" b="0" i="0" u="none" strike="noStrike" dirty="0">
                <a:solidFill>
                  <a:srgbClr val="006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Mahasiswa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mampu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memahami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menjelaskan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teori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berkenaan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konsep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dasar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sistem</a:t>
            </a:r>
            <a:r>
              <a:rPr lang="en-US" sz="2400" dirty="0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informasi</a:t>
            </a:r>
            <a:endParaRPr lang="en-US" sz="2400" spc="-79" dirty="0">
              <a:solidFill>
                <a:srgbClr val="006C31"/>
              </a:solidFill>
              <a:latin typeface="HK Grotesk" panose="020B0604020202020204" charset="0"/>
            </a:endParaRPr>
          </a:p>
        </p:txBody>
      </p: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5988" y="255287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6262790" cy="1580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HK Grotesk" panose="00000500000000000000" pitchFamily="50" charset="0"/>
              </a:rPr>
              <a:t>TABLE OF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7293689" y="2324100"/>
            <a:ext cx="8788697" cy="1580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HK Grotesk" panose="00000500000000000000" pitchFamily="50" charset="0"/>
              </a:rPr>
              <a:t>CONTENT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458180" y="4340142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5" name="Group 10">
            <a:extLst>
              <a:ext uri="{FF2B5EF4-FFF2-40B4-BE49-F238E27FC236}">
                <a16:creationId xmlns:a16="http://schemas.microsoft.com/office/drawing/2014/main" id="{D44FC3A5-528A-2EDA-1D65-4D6509BB59B0}"/>
              </a:ext>
            </a:extLst>
          </p:cNvPr>
          <p:cNvGrpSpPr/>
          <p:nvPr/>
        </p:nvGrpSpPr>
        <p:grpSpPr>
          <a:xfrm>
            <a:off x="9098597" y="5284738"/>
            <a:ext cx="6103721" cy="958746"/>
            <a:chOff x="0" y="0"/>
            <a:chExt cx="2521016" cy="395990"/>
          </a:xfrm>
        </p:grpSpPr>
        <p:sp>
          <p:nvSpPr>
            <p:cNvPr id="266" name="Freeform 11">
              <a:extLst>
                <a:ext uri="{FF2B5EF4-FFF2-40B4-BE49-F238E27FC236}">
                  <a16:creationId xmlns:a16="http://schemas.microsoft.com/office/drawing/2014/main" id="{37C54DCF-173C-D818-FE39-A1B81B3EB3C7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7" name="TextBox 12">
              <a:extLst>
                <a:ext uri="{FF2B5EF4-FFF2-40B4-BE49-F238E27FC236}">
                  <a16:creationId xmlns:a16="http://schemas.microsoft.com/office/drawing/2014/main" id="{295217DF-CEDE-C241-CA3E-14F4C7C500F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2695421" y="5284738"/>
            <a:ext cx="6103721" cy="958746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71" name="Group 16">
            <a:extLst>
              <a:ext uri="{FF2B5EF4-FFF2-40B4-BE49-F238E27FC236}">
                <a16:creationId xmlns:a16="http://schemas.microsoft.com/office/drawing/2014/main" id="{92672902-6044-8C7F-304C-8E203C1A8F3F}"/>
              </a:ext>
            </a:extLst>
          </p:cNvPr>
          <p:cNvGrpSpPr/>
          <p:nvPr/>
        </p:nvGrpSpPr>
        <p:grpSpPr>
          <a:xfrm>
            <a:off x="9098597" y="6437017"/>
            <a:ext cx="6103721" cy="958746"/>
            <a:chOff x="0" y="0"/>
            <a:chExt cx="2521016" cy="395990"/>
          </a:xfrm>
        </p:grpSpPr>
        <p:sp>
          <p:nvSpPr>
            <p:cNvPr id="272" name="Freeform 17">
              <a:extLst>
                <a:ext uri="{FF2B5EF4-FFF2-40B4-BE49-F238E27FC236}">
                  <a16:creationId xmlns:a16="http://schemas.microsoft.com/office/drawing/2014/main" id="{EB25A2E2-04DC-D7CA-6F04-D21F7B5A12C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3" name="TextBox 18">
              <a:extLst>
                <a:ext uri="{FF2B5EF4-FFF2-40B4-BE49-F238E27FC236}">
                  <a16:creationId xmlns:a16="http://schemas.microsoft.com/office/drawing/2014/main" id="{29BC2B7B-E6DC-4E38-B5BD-67348DD6C4E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74" name="Group 19">
            <a:extLst>
              <a:ext uri="{FF2B5EF4-FFF2-40B4-BE49-F238E27FC236}">
                <a16:creationId xmlns:a16="http://schemas.microsoft.com/office/drawing/2014/main" id="{BF349583-EC7E-52FC-55AA-61D4AE8D8CDB}"/>
              </a:ext>
            </a:extLst>
          </p:cNvPr>
          <p:cNvGrpSpPr/>
          <p:nvPr/>
        </p:nvGrpSpPr>
        <p:grpSpPr>
          <a:xfrm>
            <a:off x="2695421" y="6453706"/>
            <a:ext cx="6103721" cy="958746"/>
            <a:chOff x="0" y="0"/>
            <a:chExt cx="2521016" cy="395990"/>
          </a:xfrm>
        </p:grpSpPr>
        <p:sp>
          <p:nvSpPr>
            <p:cNvPr id="275" name="Freeform 20">
              <a:extLst>
                <a:ext uri="{FF2B5EF4-FFF2-40B4-BE49-F238E27FC236}">
                  <a16:creationId xmlns:a16="http://schemas.microsoft.com/office/drawing/2014/main" id="{D02CD669-02BB-5146-5233-A87C5A707FA0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6" name="TextBox 21">
              <a:extLst>
                <a:ext uri="{FF2B5EF4-FFF2-40B4-BE49-F238E27FC236}">
                  <a16:creationId xmlns:a16="http://schemas.microsoft.com/office/drawing/2014/main" id="{5E11C716-CB39-4BFC-13A1-DDC157FAF87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86" name="Group 31">
            <a:extLst>
              <a:ext uri="{FF2B5EF4-FFF2-40B4-BE49-F238E27FC236}">
                <a16:creationId xmlns:a16="http://schemas.microsoft.com/office/drawing/2014/main" id="{C5B7177B-C007-AA92-EE46-30856EDAA06D}"/>
              </a:ext>
            </a:extLst>
          </p:cNvPr>
          <p:cNvGrpSpPr/>
          <p:nvPr/>
        </p:nvGrpSpPr>
        <p:grpSpPr>
          <a:xfrm>
            <a:off x="7904686" y="5396738"/>
            <a:ext cx="742644" cy="742644"/>
            <a:chOff x="0" y="0"/>
            <a:chExt cx="812800" cy="812800"/>
          </a:xfrm>
        </p:grpSpPr>
        <p:sp>
          <p:nvSpPr>
            <p:cNvPr id="287" name="Freeform 32">
              <a:extLst>
                <a:ext uri="{FF2B5EF4-FFF2-40B4-BE49-F238E27FC236}">
                  <a16:creationId xmlns:a16="http://schemas.microsoft.com/office/drawing/2014/main" id="{544D074B-D7CD-038B-6782-A69D0F98F70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88" name="TextBox 33">
              <a:extLst>
                <a:ext uri="{FF2B5EF4-FFF2-40B4-BE49-F238E27FC236}">
                  <a16:creationId xmlns:a16="http://schemas.microsoft.com/office/drawing/2014/main" id="{78218B75-A434-1400-2462-3429608E627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91" name="TextBox 36">
            <a:extLst>
              <a:ext uri="{FF2B5EF4-FFF2-40B4-BE49-F238E27FC236}">
                <a16:creationId xmlns:a16="http://schemas.microsoft.com/office/drawing/2014/main" id="{F02C16E8-580E-E50E-BEB3-170B2755753F}"/>
              </a:ext>
            </a:extLst>
          </p:cNvPr>
          <p:cNvSpPr txBox="1"/>
          <p:nvPr/>
        </p:nvSpPr>
        <p:spPr>
          <a:xfrm>
            <a:off x="9272026" y="5604852"/>
            <a:ext cx="4838385" cy="292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 dirty="0" err="1">
                <a:solidFill>
                  <a:srgbClr val="017016"/>
                </a:solidFill>
                <a:latin typeface="HK Grotesk" panose="020B0604020202020204" charset="0"/>
              </a:rPr>
              <a:t>Manfaat</a:t>
            </a:r>
            <a:r>
              <a:rPr lang="en-US" sz="2100" spc="-44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44" dirty="0" err="1">
                <a:solidFill>
                  <a:srgbClr val="017016"/>
                </a:solidFill>
                <a:latin typeface="HK Grotesk" panose="020B0604020202020204" charset="0"/>
              </a:rPr>
              <a:t>Sistem</a:t>
            </a:r>
            <a:r>
              <a:rPr lang="en-US" sz="2100" spc="-44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44" dirty="0" err="1">
                <a:solidFill>
                  <a:srgbClr val="017016"/>
                </a:solidFill>
                <a:latin typeface="HK Grotesk" panose="020B0604020202020204" charset="0"/>
              </a:rPr>
              <a:t>Informasi</a:t>
            </a:r>
            <a:endParaRPr lang="en-US" sz="2100" spc="-44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sp>
        <p:nvSpPr>
          <p:cNvPr id="292" name="TextBox 37">
            <a:extLst>
              <a:ext uri="{FF2B5EF4-FFF2-40B4-BE49-F238E27FC236}">
                <a16:creationId xmlns:a16="http://schemas.microsoft.com/office/drawing/2014/main" id="{8E94F056-9355-30DB-5AB3-822F305D75DC}"/>
              </a:ext>
            </a:extLst>
          </p:cNvPr>
          <p:cNvSpPr txBox="1"/>
          <p:nvPr/>
        </p:nvSpPr>
        <p:spPr>
          <a:xfrm>
            <a:off x="2755757" y="5641152"/>
            <a:ext cx="4911260" cy="263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Penjelasan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RPS dan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Kontrak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Perkuliahan</a:t>
            </a:r>
            <a:endParaRPr lang="en-US" sz="2100" spc="-79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sp>
        <p:nvSpPr>
          <p:cNvPr id="293" name="TextBox 38">
            <a:extLst>
              <a:ext uri="{FF2B5EF4-FFF2-40B4-BE49-F238E27FC236}">
                <a16:creationId xmlns:a16="http://schemas.microsoft.com/office/drawing/2014/main" id="{2A3D9CAE-4E23-B79B-4817-2EBB660DEACD}"/>
              </a:ext>
            </a:extLst>
          </p:cNvPr>
          <p:cNvSpPr txBox="1"/>
          <p:nvPr/>
        </p:nvSpPr>
        <p:spPr>
          <a:xfrm>
            <a:off x="9110628" y="6831820"/>
            <a:ext cx="4999783" cy="292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sv-SE" sz="2100" spc="-44" dirty="0">
                <a:solidFill>
                  <a:srgbClr val="017016"/>
                </a:solidFill>
                <a:latin typeface="HK Grotesk" panose="020B0604020202020204" charset="0"/>
              </a:rPr>
              <a:t>Tujuan dan Keuntungan Sistem Informasi</a:t>
            </a:r>
            <a:endParaRPr lang="en-US" sz="2100" spc="-44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sp>
        <p:nvSpPr>
          <p:cNvPr id="294" name="TextBox 39">
            <a:extLst>
              <a:ext uri="{FF2B5EF4-FFF2-40B4-BE49-F238E27FC236}">
                <a16:creationId xmlns:a16="http://schemas.microsoft.com/office/drawing/2014/main" id="{A6E691F2-1CB8-C094-B36B-2EC1ED51DBE2}"/>
              </a:ext>
            </a:extLst>
          </p:cNvPr>
          <p:cNvSpPr txBox="1"/>
          <p:nvPr/>
        </p:nvSpPr>
        <p:spPr>
          <a:xfrm>
            <a:off x="3597731" y="6824052"/>
            <a:ext cx="4109504" cy="26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Pengertian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Sistem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informasi</a:t>
            </a:r>
            <a:endParaRPr lang="en-US" sz="2100" spc="-79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grpSp>
        <p:nvGrpSpPr>
          <p:cNvPr id="298" name="Group 43">
            <a:extLst>
              <a:ext uri="{FF2B5EF4-FFF2-40B4-BE49-F238E27FC236}">
                <a16:creationId xmlns:a16="http://schemas.microsoft.com/office/drawing/2014/main" id="{7064E9F4-97A3-B195-8288-66CF798A9D88}"/>
              </a:ext>
            </a:extLst>
          </p:cNvPr>
          <p:cNvGrpSpPr/>
          <p:nvPr/>
        </p:nvGrpSpPr>
        <p:grpSpPr>
          <a:xfrm>
            <a:off x="7933261" y="6561757"/>
            <a:ext cx="742644" cy="742644"/>
            <a:chOff x="0" y="0"/>
            <a:chExt cx="812800" cy="812800"/>
          </a:xfrm>
        </p:grpSpPr>
        <p:sp>
          <p:nvSpPr>
            <p:cNvPr id="299" name="Freeform 44">
              <a:extLst>
                <a:ext uri="{FF2B5EF4-FFF2-40B4-BE49-F238E27FC236}">
                  <a16:creationId xmlns:a16="http://schemas.microsoft.com/office/drawing/2014/main" id="{86BC1C84-BE97-C469-A50C-A774B042E40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300" name="TextBox 45">
              <a:extLst>
                <a:ext uri="{FF2B5EF4-FFF2-40B4-BE49-F238E27FC236}">
                  <a16:creationId xmlns:a16="http://schemas.microsoft.com/office/drawing/2014/main" id="{FDC81ABC-D976-40C5-8E54-94FB6F21D1D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10" name="Group 55">
            <a:extLst>
              <a:ext uri="{FF2B5EF4-FFF2-40B4-BE49-F238E27FC236}">
                <a16:creationId xmlns:a16="http://schemas.microsoft.com/office/drawing/2014/main" id="{BC1DF62B-AE67-C1BF-B63E-0097088FCE5C}"/>
              </a:ext>
            </a:extLst>
          </p:cNvPr>
          <p:cNvGrpSpPr/>
          <p:nvPr/>
        </p:nvGrpSpPr>
        <p:grpSpPr>
          <a:xfrm>
            <a:off x="14348536" y="5387213"/>
            <a:ext cx="742644" cy="742644"/>
            <a:chOff x="0" y="0"/>
            <a:chExt cx="812800" cy="812800"/>
          </a:xfrm>
        </p:grpSpPr>
        <p:sp>
          <p:nvSpPr>
            <p:cNvPr id="311" name="Freeform 56">
              <a:extLst>
                <a:ext uri="{FF2B5EF4-FFF2-40B4-BE49-F238E27FC236}">
                  <a16:creationId xmlns:a16="http://schemas.microsoft.com/office/drawing/2014/main" id="{28C18CF4-725A-5FD5-4174-D5B9FA66D55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312" name="TextBox 57">
              <a:extLst>
                <a:ext uri="{FF2B5EF4-FFF2-40B4-BE49-F238E27FC236}">
                  <a16:creationId xmlns:a16="http://schemas.microsoft.com/office/drawing/2014/main" id="{B42F6E46-2D3E-8941-210C-7ADD2CA527A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13" name="Group 58">
            <a:extLst>
              <a:ext uri="{FF2B5EF4-FFF2-40B4-BE49-F238E27FC236}">
                <a16:creationId xmlns:a16="http://schemas.microsoft.com/office/drawing/2014/main" id="{CAA34BEE-EBF0-0FF2-053F-221D0C0407ED}"/>
              </a:ext>
            </a:extLst>
          </p:cNvPr>
          <p:cNvGrpSpPr/>
          <p:nvPr/>
        </p:nvGrpSpPr>
        <p:grpSpPr>
          <a:xfrm>
            <a:off x="14348536" y="6597658"/>
            <a:ext cx="742644" cy="742644"/>
            <a:chOff x="0" y="0"/>
            <a:chExt cx="812800" cy="812800"/>
          </a:xfrm>
        </p:grpSpPr>
        <p:sp>
          <p:nvSpPr>
            <p:cNvPr id="314" name="Freeform 59">
              <a:extLst>
                <a:ext uri="{FF2B5EF4-FFF2-40B4-BE49-F238E27FC236}">
                  <a16:creationId xmlns:a16="http://schemas.microsoft.com/office/drawing/2014/main" id="{C62887E0-CA67-40A8-7F21-74697AEDE5F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315" name="TextBox 60">
              <a:extLst>
                <a:ext uri="{FF2B5EF4-FFF2-40B4-BE49-F238E27FC236}">
                  <a16:creationId xmlns:a16="http://schemas.microsoft.com/office/drawing/2014/main" id="{41D2A97B-F5E0-DC39-1267-072065AA0C0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3952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915400" y="3771900"/>
            <a:ext cx="8213352" cy="3196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HK Grotesk" panose="00000500000000000000" pitchFamily="50" charset="0"/>
              </a:rPr>
              <a:t>RPS &amp; KONTRAK</a:t>
            </a:r>
          </a:p>
        </p:txBody>
      </p:sp>
    </p:spTree>
    <p:extLst>
      <p:ext uri="{BB962C8B-B14F-4D97-AF65-F5344CB8AC3E}">
        <p14:creationId xmlns:p14="http://schemas.microsoft.com/office/powerpoint/2010/main" val="18227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0" y="17596"/>
            <a:ext cx="18288000" cy="10287000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9137393" y="4389811"/>
            <a:ext cx="661629" cy="686516"/>
          </a:xfrm>
          <a:custGeom>
            <a:avLst/>
            <a:gdLst/>
            <a:ahLst/>
            <a:cxnLst/>
            <a:rect l="l" t="t" r="r" b="b"/>
            <a:pathLst>
              <a:path w="661629" h="686516">
                <a:moveTo>
                  <a:pt x="0" y="0"/>
                </a:moveTo>
                <a:lnTo>
                  <a:pt x="661630" y="0"/>
                </a:lnTo>
                <a:lnTo>
                  <a:pt x="661630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 flipV="1">
            <a:off x="10322782" y="4305041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10322782" y="6378315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1618058" y="3857216"/>
            <a:ext cx="223244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7066882" y="9253122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618058" y="3164847"/>
            <a:ext cx="5797161" cy="69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167" dirty="0">
                <a:solidFill>
                  <a:srgbClr val="074B14"/>
                </a:solidFill>
                <a:latin typeface="HK Grotesk" panose="020B0604020202020204" charset="0"/>
              </a:rPr>
              <a:t>CPMK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18058" y="4117502"/>
            <a:ext cx="4507081" cy="165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99"/>
              </a:lnSpc>
              <a:spcBef>
                <a:spcPct val="0"/>
              </a:spcBef>
            </a:pPr>
            <a:r>
              <a:rPr lang="id-ID" sz="1800" dirty="0">
                <a:effectLst/>
                <a:latin typeface="HK Grotesk" panose="020B0604020202020204" charset="0"/>
                <a:ea typeface="Arial" panose="020B0604020202020204" pitchFamily="34" charset="0"/>
              </a:rPr>
              <a:t>Mahasiswa mampu memahami, menganalisis dan menerapkan pengetahuan dasar bidang sistem informasi guna mendukung kebutuhan bisnis suatu organisasi ataupun UMKM</a:t>
            </a:r>
            <a:endParaRPr lang="en-US" sz="2199" spc="114" dirty="0">
              <a:solidFill>
                <a:srgbClr val="000000"/>
              </a:solidFill>
              <a:latin typeface="HK Grotesk" panose="020B0604020202020204" charset="0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aphicFrame>
        <p:nvGraphicFramePr>
          <p:cNvPr id="44" name="Table 2">
            <a:extLst>
              <a:ext uri="{FF2B5EF4-FFF2-40B4-BE49-F238E27FC236}">
                <a16:creationId xmlns:a16="http://schemas.microsoft.com/office/drawing/2014/main" id="{7C92C95D-A763-E6D6-F428-DC7909F84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29033"/>
              </p:ext>
            </p:extLst>
          </p:nvPr>
        </p:nvGraphicFramePr>
        <p:xfrm>
          <a:off x="9033277" y="2232438"/>
          <a:ext cx="6691307" cy="58573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7307">
                  <a:extLst>
                    <a:ext uri="{9D8B030D-6E8A-4147-A177-3AD203B41FA5}">
                      <a16:colId xmlns:a16="http://schemas.microsoft.com/office/drawing/2014/main" val="3055996555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654759816"/>
                    </a:ext>
                  </a:extLst>
                </a:gridCol>
              </a:tblGrid>
              <a:tr h="3999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K Grotesk" panose="020B0604020202020204" charset="0"/>
                        </a:rPr>
                        <a:t>Week</a:t>
                      </a:r>
                      <a:endParaRPr lang="en-ID" sz="2800" dirty="0">
                        <a:latin typeface="HK Grotesk" panose="020B060402020202020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K Grotesk" panose="020B0604020202020204" charset="0"/>
                        </a:rPr>
                        <a:t>Course</a:t>
                      </a:r>
                      <a:endParaRPr lang="en-ID" sz="2800" dirty="0">
                        <a:latin typeface="HK Grotesk" panose="020B060402020202020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609385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id-ID" sz="1800" dirty="0">
                          <a:effectLst/>
                          <a:latin typeface="HK Grotesk" panose="020B0604020202020204" charset="0"/>
                        </a:rPr>
                        <a:t>1</a:t>
                      </a:r>
                      <a:endParaRPr lang="en-ID" sz="1800" dirty="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Konsep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pengantar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SI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667200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id-ID" sz="1800" dirty="0">
                          <a:effectLst/>
                          <a:latin typeface="HK Grotesk" panose="020B0604020202020204" charset="0"/>
                        </a:rPr>
                        <a:t>2</a:t>
                      </a:r>
                      <a:endParaRPr lang="en-ID" sz="1800" dirty="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Konsep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dasar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sistem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informasi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843933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HK Grotesk" panose="020B0604020202020204" charset="0"/>
                        </a:rPr>
                        <a:t>3</a:t>
                      </a:r>
                      <a:endParaRPr lang="en-ID" sz="180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Komponen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Sistem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informasi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342972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HK Grotesk" panose="020B0604020202020204" charset="0"/>
                        </a:rPr>
                        <a:t>4</a:t>
                      </a:r>
                      <a:endParaRPr lang="en-ID" sz="1800" dirty="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Kuis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1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731845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HK Grotesk" panose="020B0604020202020204" charset="0"/>
                        </a:rPr>
                        <a:t>5</a:t>
                      </a:r>
                      <a:endParaRPr lang="en-ID" sz="180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Perkembangan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 dan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jenis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sistem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informasi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121599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6</a:t>
                      </a:r>
                      <a:endParaRPr lang="en-ID" sz="1800" b="1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Pengambilan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keputusan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manajemen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115748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HK Grotesk" panose="020B0604020202020204" charset="0"/>
                        </a:rPr>
                        <a:t>7</a:t>
                      </a:r>
                      <a:endParaRPr lang="en-ID" sz="1800" dirty="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Aplikasi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sistem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informasi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135289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endParaRPr lang="en-ID" sz="1800" dirty="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UTS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970634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HK Grotesk" panose="020B0604020202020204" charset="0"/>
                        </a:rPr>
                        <a:t>8</a:t>
                      </a:r>
                      <a:endParaRPr lang="en-ID" sz="1800" dirty="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SDLC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739705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HK Grotesk" panose="020B0604020202020204" charset="0"/>
                        </a:rPr>
                        <a:t>9</a:t>
                      </a:r>
                      <a:endParaRPr lang="en-ID" sz="180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Pengendalian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sistem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informasi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156854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HK Grotesk" panose="020B0604020202020204" charset="0"/>
                        </a:rPr>
                        <a:t>10 </a:t>
                      </a:r>
                      <a:endParaRPr lang="en-ID" sz="180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E-Commerce dan M-Commerce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198601"/>
                  </a:ext>
                </a:extLst>
              </a:tr>
              <a:tr h="539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HK Grotesk" panose="020B0604020202020204" charset="0"/>
                        </a:rPr>
                        <a:t>11</a:t>
                      </a:r>
                      <a:endParaRPr lang="en-ID" sz="180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Penerapan</a:t>
                      </a:r>
                      <a:r>
                        <a:rPr lang="en-ID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E-Commerce dan M-Commerce pada UKM/UMKM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402712"/>
                  </a:ext>
                </a:extLst>
              </a:tr>
              <a:tr h="4172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HK Grotesk" panose="020B0604020202020204" charset="0"/>
                        </a:rPr>
                        <a:t>12</a:t>
                      </a:r>
                      <a:endParaRPr lang="en-ID" sz="1800" dirty="0">
                        <a:effectLst/>
                        <a:latin typeface="HK Grotesk" panose="020B060402020202020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Kuis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2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063898"/>
                  </a:ext>
                </a:extLst>
              </a:tr>
              <a:tr h="355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HK Grotesk" panose="020B0604020202020204" charset="0"/>
                        </a:rPr>
                        <a:t>13 </a:t>
                      </a:r>
                      <a:endParaRPr lang="en-ID" sz="1800" dirty="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Presentasi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prototype e-commerce / m-commerce dan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pengumpulan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laporan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375096"/>
                  </a:ext>
                </a:extLst>
              </a:tr>
              <a:tr h="355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>
                          <a:effectLst/>
                          <a:latin typeface="HK Grotesk" panose="020B0604020202020204" charset="0"/>
                        </a:rPr>
                        <a:t>14</a:t>
                      </a:r>
                      <a:endParaRPr lang="en-ID" sz="1800"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Presentasi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prototype e-commerce / m-commerce dan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pengumpulan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HK Grotesk" panose="020B0604020202020204" charset="0"/>
                        </a:rPr>
                        <a:t>laporan</a:t>
                      </a:r>
                      <a:endParaRPr lang="en-ID" sz="1800" b="0" dirty="0">
                        <a:solidFill>
                          <a:schemeClr val="tx1"/>
                        </a:solidFill>
                        <a:effectLst/>
                        <a:latin typeface="HK Grotesk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041680"/>
                  </a:ext>
                </a:extLst>
              </a:tr>
            </a:tbl>
          </a:graphicData>
        </a:graphic>
      </p:graphicFrame>
      <p:sp>
        <p:nvSpPr>
          <p:cNvPr id="45" name="TextBox 39">
            <a:extLst>
              <a:ext uri="{FF2B5EF4-FFF2-40B4-BE49-F238E27FC236}">
                <a16:creationId xmlns:a16="http://schemas.microsoft.com/office/drawing/2014/main" id="{C3D4CEA1-93D9-1976-1E54-E19D7DDFF9A3}"/>
              </a:ext>
            </a:extLst>
          </p:cNvPr>
          <p:cNvSpPr txBox="1"/>
          <p:nvPr/>
        </p:nvSpPr>
        <p:spPr>
          <a:xfrm>
            <a:off x="8610598" y="1400966"/>
            <a:ext cx="7349723" cy="692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spc="167" dirty="0">
                <a:solidFill>
                  <a:srgbClr val="00B050"/>
                </a:solidFill>
                <a:latin typeface="HK Grotesk" panose="020B0604020202020204" charset="0"/>
              </a:rPr>
              <a:t>MATERI PERKULIAHAN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0" y="321290"/>
            <a:ext cx="18288000" cy="102870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3962400" y="4134436"/>
            <a:ext cx="4332854" cy="1939975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126891" y="3563181"/>
            <a:ext cx="4188486" cy="1628766"/>
            <a:chOff x="0" y="0"/>
            <a:chExt cx="2156186" cy="428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10322782" y="4305041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10322782" y="6378315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9031632" y="8536359"/>
            <a:ext cx="873152" cy="686516"/>
          </a:xfrm>
          <a:custGeom>
            <a:avLst/>
            <a:gdLst/>
            <a:ahLst/>
            <a:cxnLst/>
            <a:rect l="l" t="t" r="r" b="b"/>
            <a:pathLst>
              <a:path w="873152" h="686516">
                <a:moveTo>
                  <a:pt x="0" y="0"/>
                </a:moveTo>
                <a:lnTo>
                  <a:pt x="873152" y="0"/>
                </a:lnTo>
                <a:lnTo>
                  <a:pt x="873152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AutoShape 26"/>
          <p:cNvSpPr/>
          <p:nvPr/>
        </p:nvSpPr>
        <p:spPr>
          <a:xfrm flipV="1">
            <a:off x="10322782" y="8451589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7066882" y="9253122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7015283" y="1974196"/>
            <a:ext cx="4905850" cy="692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b="1" spc="167" dirty="0">
                <a:solidFill>
                  <a:srgbClr val="074B14"/>
                </a:solidFill>
                <a:latin typeface="HK Grotesk" panose="020B0604020202020204" charset="0"/>
              </a:rPr>
              <a:t>SISTEM PENILAIAN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366903" y="4216382"/>
            <a:ext cx="3809999" cy="471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99"/>
              </a:lnSpc>
              <a:spcBef>
                <a:spcPct val="0"/>
              </a:spcBef>
            </a:pPr>
            <a:r>
              <a:rPr lang="en-US" sz="4000" b="1" spc="114" dirty="0">
                <a:latin typeface="HK Grotesk" panose="020B0604020202020204" charset="0"/>
              </a:rPr>
              <a:t>UTS: 40%</a:t>
            </a:r>
          </a:p>
        </p:txBody>
      </p: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6765" b="-817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aphicFrame>
        <p:nvGraphicFramePr>
          <p:cNvPr id="46" name="Table 46">
            <a:extLst>
              <a:ext uri="{FF2B5EF4-FFF2-40B4-BE49-F238E27FC236}">
                <a16:creationId xmlns:a16="http://schemas.microsoft.com/office/drawing/2014/main" id="{52E13DBB-F90E-0905-C416-63EA85875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817109"/>
              </p:ext>
            </p:extLst>
          </p:nvPr>
        </p:nvGraphicFramePr>
        <p:xfrm>
          <a:off x="4217684" y="5675306"/>
          <a:ext cx="408925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4626">
                  <a:extLst>
                    <a:ext uri="{9D8B030D-6E8A-4147-A177-3AD203B41FA5}">
                      <a16:colId xmlns:a16="http://schemas.microsoft.com/office/drawing/2014/main" val="2209448872"/>
                    </a:ext>
                  </a:extLst>
                </a:gridCol>
                <a:gridCol w="2044626">
                  <a:extLst>
                    <a:ext uri="{9D8B030D-6E8A-4147-A177-3AD203B41FA5}">
                      <a16:colId xmlns:a16="http://schemas.microsoft.com/office/drawing/2014/main" val="2948854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Keaktifan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20 %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Tugas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9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Kuis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718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Ujian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157748"/>
                  </a:ext>
                </a:extLst>
              </a:tr>
            </a:tbl>
          </a:graphicData>
        </a:graphic>
      </p:graphicFrame>
      <p:sp>
        <p:nvSpPr>
          <p:cNvPr id="51" name="Freeform 15">
            <a:extLst>
              <a:ext uri="{FF2B5EF4-FFF2-40B4-BE49-F238E27FC236}">
                <a16:creationId xmlns:a16="http://schemas.microsoft.com/office/drawing/2014/main" id="{46005987-8D33-9575-A4F9-A8E548FC7F8A}"/>
              </a:ext>
            </a:extLst>
          </p:cNvPr>
          <p:cNvSpPr/>
          <p:nvPr/>
        </p:nvSpPr>
        <p:spPr>
          <a:xfrm>
            <a:off x="9740826" y="4211890"/>
            <a:ext cx="4332854" cy="1939975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47" name="Group 16">
            <a:extLst>
              <a:ext uri="{FF2B5EF4-FFF2-40B4-BE49-F238E27FC236}">
                <a16:creationId xmlns:a16="http://schemas.microsoft.com/office/drawing/2014/main" id="{7C12B640-2DD9-D19A-6A59-221E7806B3E8}"/>
              </a:ext>
            </a:extLst>
          </p:cNvPr>
          <p:cNvGrpSpPr/>
          <p:nvPr/>
        </p:nvGrpSpPr>
        <p:grpSpPr>
          <a:xfrm>
            <a:off x="9886856" y="3537423"/>
            <a:ext cx="4188486" cy="1628766"/>
            <a:chOff x="0" y="0"/>
            <a:chExt cx="2156186" cy="428975"/>
          </a:xfrm>
        </p:grpSpPr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E63962E-2F6D-4D8F-4699-DDD2B3C5E1EB}"/>
                </a:ext>
              </a:extLst>
            </p:cNvPr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</p: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2CD084F5-DCF7-F3FC-FA75-DF7D2A895B0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50" name="TextBox 40">
            <a:extLst>
              <a:ext uri="{FF2B5EF4-FFF2-40B4-BE49-F238E27FC236}">
                <a16:creationId xmlns:a16="http://schemas.microsoft.com/office/drawing/2014/main" id="{39D488F0-56FE-757D-B76B-8BCB662E71AA}"/>
              </a:ext>
            </a:extLst>
          </p:cNvPr>
          <p:cNvSpPr txBox="1"/>
          <p:nvPr/>
        </p:nvSpPr>
        <p:spPr>
          <a:xfrm>
            <a:off x="10025181" y="4169867"/>
            <a:ext cx="3809999" cy="471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99"/>
              </a:lnSpc>
              <a:spcBef>
                <a:spcPct val="0"/>
              </a:spcBef>
            </a:pPr>
            <a:r>
              <a:rPr lang="en-US" sz="4000" b="1" spc="114" dirty="0">
                <a:latin typeface="HK Grotesk" panose="020B0604020202020204" charset="0"/>
              </a:rPr>
              <a:t>UAS: 60%</a:t>
            </a:r>
          </a:p>
        </p:txBody>
      </p:sp>
      <p:graphicFrame>
        <p:nvGraphicFramePr>
          <p:cNvPr id="52" name="Table 46">
            <a:extLst>
              <a:ext uri="{FF2B5EF4-FFF2-40B4-BE49-F238E27FC236}">
                <a16:creationId xmlns:a16="http://schemas.microsoft.com/office/drawing/2014/main" id="{FC82EEFD-6581-8814-E7BE-D82D79CE6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575216"/>
              </p:ext>
            </p:extLst>
          </p:nvPr>
        </p:nvGraphicFramePr>
        <p:xfrm>
          <a:off x="9936473" y="5694665"/>
          <a:ext cx="408925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4626">
                  <a:extLst>
                    <a:ext uri="{9D8B030D-6E8A-4147-A177-3AD203B41FA5}">
                      <a16:colId xmlns:a16="http://schemas.microsoft.com/office/drawing/2014/main" val="2209448872"/>
                    </a:ext>
                  </a:extLst>
                </a:gridCol>
                <a:gridCol w="2044626">
                  <a:extLst>
                    <a:ext uri="{9D8B030D-6E8A-4147-A177-3AD203B41FA5}">
                      <a16:colId xmlns:a16="http://schemas.microsoft.com/office/drawing/2014/main" val="2948854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Keaktifan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20 %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Tugas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9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Kuis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718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Proyek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Akhir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en-ID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94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157748"/>
                  </a:ext>
                </a:extLst>
              </a:tr>
            </a:tbl>
          </a:graphicData>
        </a:graphic>
      </p:graphicFrame>
      <p:sp>
        <p:nvSpPr>
          <p:cNvPr id="54" name="Plus Sign 53">
            <a:extLst>
              <a:ext uri="{FF2B5EF4-FFF2-40B4-BE49-F238E27FC236}">
                <a16:creationId xmlns:a16="http://schemas.microsoft.com/office/drawing/2014/main" id="{65B21497-86C0-970F-BE1D-B96987919790}"/>
              </a:ext>
            </a:extLst>
          </p:cNvPr>
          <p:cNvSpPr/>
          <p:nvPr/>
        </p:nvSpPr>
        <p:spPr>
          <a:xfrm>
            <a:off x="8504529" y="3750013"/>
            <a:ext cx="1149586" cy="1203585"/>
          </a:xfrm>
          <a:prstGeom prst="mathPlus">
            <a:avLst/>
          </a:prstGeom>
          <a:solidFill>
            <a:srgbClr val="F94C66"/>
          </a:solidFill>
          <a:ln>
            <a:solidFill>
              <a:srgbClr val="F94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99FCE42-930A-586B-53CD-E0515BA15753}"/>
              </a:ext>
            </a:extLst>
          </p:cNvPr>
          <p:cNvSpPr/>
          <p:nvPr/>
        </p:nvSpPr>
        <p:spPr>
          <a:xfrm rot="16200000">
            <a:off x="2377180" y="5401476"/>
            <a:ext cx="2628184" cy="435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4C66"/>
                </a:solidFill>
                <a:latin typeface="HK Grotesk" panose="00000500000000000000" charset="0"/>
              </a:rPr>
              <a:t>PERIODE UTS</a:t>
            </a:r>
            <a:endParaRPr lang="en-ID" sz="2400" dirty="0">
              <a:solidFill>
                <a:srgbClr val="F94C66"/>
              </a:solidFill>
              <a:latin typeface="HK Grotesk" panose="00000500000000000000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670B67-E982-74BD-02F3-F551D7043FA1}"/>
              </a:ext>
            </a:extLst>
          </p:cNvPr>
          <p:cNvSpPr/>
          <p:nvPr/>
        </p:nvSpPr>
        <p:spPr>
          <a:xfrm rot="5400000">
            <a:off x="13173338" y="5308325"/>
            <a:ext cx="2628184" cy="435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4C66"/>
                </a:solidFill>
                <a:latin typeface="HK Grotesk" panose="00000500000000000000" charset="0"/>
              </a:rPr>
              <a:t>PERIODE UAS</a:t>
            </a:r>
            <a:endParaRPr lang="en-ID" sz="2400" dirty="0">
              <a:solidFill>
                <a:srgbClr val="F94C66"/>
              </a:solidFill>
              <a:latin typeface="HK Grotesk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8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776"/>
            <a:ext cx="7154506" cy="10287000"/>
            <a:chOff x="0" y="0"/>
            <a:chExt cx="953934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18000"/>
            </a:blip>
            <a:srcRect l="26816" r="26816"/>
            <a:stretch>
              <a:fillRect/>
            </a:stretch>
          </p:blipFill>
          <p:spPr>
            <a:xfrm>
              <a:off x="0" y="0"/>
              <a:ext cx="953934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203853" y="-183198"/>
            <a:ext cx="11550120" cy="10653395"/>
            <a:chOff x="0" y="0"/>
            <a:chExt cx="3042007" cy="28058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2007" cy="2805832"/>
            </a:xfrm>
            <a:custGeom>
              <a:avLst/>
              <a:gdLst/>
              <a:ahLst/>
              <a:cxnLst/>
              <a:rect l="l" t="t" r="r" b="b"/>
              <a:pathLst>
                <a:path w="3042007" h="2805832">
                  <a:moveTo>
                    <a:pt x="0" y="0"/>
                  </a:moveTo>
                  <a:lnTo>
                    <a:pt x="3042007" y="0"/>
                  </a:lnTo>
                  <a:lnTo>
                    <a:pt x="3042007" y="2805832"/>
                  </a:lnTo>
                  <a:lnTo>
                    <a:pt x="0" y="2805832"/>
                  </a:lnTo>
                  <a:close/>
                </a:path>
              </a:pathLst>
            </a:custGeom>
            <a:solidFill>
              <a:srgbClr val="FFFEF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72889" y="3751599"/>
            <a:ext cx="6208728" cy="261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dirty="0" err="1">
                <a:solidFill>
                  <a:srgbClr val="FFFEF4"/>
                </a:solidFill>
                <a:latin typeface="League Spartan Bold"/>
              </a:rPr>
              <a:t>Penilaian</a:t>
            </a:r>
            <a:r>
              <a:rPr lang="en-US" sz="7500" dirty="0">
                <a:solidFill>
                  <a:srgbClr val="FFFEF4"/>
                </a:solidFill>
                <a:latin typeface="League Spartan Bold"/>
              </a:rPr>
              <a:t> Project Akhir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029560" y="-564977"/>
            <a:ext cx="249893" cy="4496505"/>
            <a:chOff x="0" y="0"/>
            <a:chExt cx="65815" cy="11842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815" cy="1184265"/>
            </a:xfrm>
            <a:custGeom>
              <a:avLst/>
              <a:gdLst/>
              <a:ahLst/>
              <a:cxnLst/>
              <a:rect l="l" t="t" r="r" b="b"/>
              <a:pathLst>
                <a:path w="65815" h="1184265">
                  <a:moveTo>
                    <a:pt x="0" y="0"/>
                  </a:moveTo>
                  <a:lnTo>
                    <a:pt x="65815" y="0"/>
                  </a:lnTo>
                  <a:lnTo>
                    <a:pt x="65815" y="1184265"/>
                  </a:lnTo>
                  <a:lnTo>
                    <a:pt x="0" y="1184265"/>
                  </a:ln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038107" y="5962916"/>
            <a:ext cx="499785" cy="4496505"/>
            <a:chOff x="0" y="0"/>
            <a:chExt cx="131631" cy="11842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631" cy="1184265"/>
            </a:xfrm>
            <a:custGeom>
              <a:avLst/>
              <a:gdLst/>
              <a:ahLst/>
              <a:cxnLst/>
              <a:rect l="l" t="t" r="r" b="b"/>
              <a:pathLst>
                <a:path w="131631" h="1184265">
                  <a:moveTo>
                    <a:pt x="0" y="0"/>
                  </a:moveTo>
                  <a:lnTo>
                    <a:pt x="131631" y="0"/>
                  </a:lnTo>
                  <a:lnTo>
                    <a:pt x="131631" y="1184265"/>
                  </a:lnTo>
                  <a:lnTo>
                    <a:pt x="0" y="1184265"/>
                  </a:ln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400450" y="212437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772035" y="327305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555697" y="493529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7"/>
                </a:lnTo>
                <a:lnTo>
                  <a:pt x="0" y="1189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aphicFrame>
        <p:nvGraphicFramePr>
          <p:cNvPr id="19" name="Table 46">
            <a:extLst>
              <a:ext uri="{FF2B5EF4-FFF2-40B4-BE49-F238E27FC236}">
                <a16:creationId xmlns:a16="http://schemas.microsoft.com/office/drawing/2014/main" id="{79E7BD7A-EB63-058D-02A2-C3E82DF92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450687"/>
              </p:ext>
            </p:extLst>
          </p:nvPr>
        </p:nvGraphicFramePr>
        <p:xfrm>
          <a:off x="8763124" y="2334086"/>
          <a:ext cx="6553200" cy="26725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20944887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948854254"/>
                    </a:ext>
                  </a:extLst>
                </a:gridCol>
              </a:tblGrid>
              <a:tr h="42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600" b="0" dirty="0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Kerjasama Tim</a:t>
                      </a:r>
                      <a:endParaRPr lang="en-ID" sz="2600" b="0" dirty="0">
                        <a:solidFill>
                          <a:schemeClr val="bg1"/>
                        </a:solidFill>
                        <a:effectLst/>
                        <a:latin typeface="HK Grotesk" panose="0000050000000000000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HK Grotesk" panose="00000500000000000000" charset="0"/>
                        </a:rPr>
                        <a:t>30 %</a:t>
                      </a:r>
                      <a:endParaRPr lang="en-ID" sz="2600" b="1" dirty="0">
                        <a:solidFill>
                          <a:schemeClr val="bg1"/>
                        </a:solidFill>
                        <a:latin typeface="HK Grotesk" panose="00000500000000000000" charset="0"/>
                      </a:endParaRPr>
                    </a:p>
                  </a:txBody>
                  <a:tcPr>
                    <a:solidFill>
                      <a:srgbClr val="006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6916"/>
                  </a:ext>
                </a:extLst>
              </a:tr>
              <a:tr h="650461">
                <a:tc>
                  <a:txBody>
                    <a:bodyPr/>
                    <a:lstStyle/>
                    <a:p>
                      <a:pPr algn="ctr"/>
                      <a:r>
                        <a:rPr lang="en-US" sz="2600" b="0" kern="1200" dirty="0" err="1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Kemampuan</a:t>
                      </a:r>
                      <a:r>
                        <a:rPr lang="en-US" sz="2600" b="0" kern="1200" dirty="0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presentasi</a:t>
                      </a:r>
                      <a:r>
                        <a:rPr lang="en-US" sz="2600" b="0" kern="1200" dirty="0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b="0" i="1" kern="1200" dirty="0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project</a:t>
                      </a:r>
                      <a:endParaRPr lang="en-ID" sz="2600" b="0" dirty="0">
                        <a:solidFill>
                          <a:schemeClr val="bg1"/>
                        </a:solidFill>
                        <a:latin typeface="HK Grotesk" panose="00000500000000000000" charset="0"/>
                      </a:endParaRPr>
                    </a:p>
                  </a:txBody>
                  <a:tcPr>
                    <a:solidFill>
                      <a:srgbClr val="006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HK Grotesk" panose="00000500000000000000" charset="0"/>
                        </a:rPr>
                        <a:t>30%</a:t>
                      </a:r>
                      <a:endParaRPr lang="en-ID" sz="2600" b="1" dirty="0">
                        <a:solidFill>
                          <a:schemeClr val="bg1"/>
                        </a:solidFill>
                        <a:latin typeface="HK Grotesk" panose="00000500000000000000" charset="0"/>
                      </a:endParaRPr>
                    </a:p>
                  </a:txBody>
                  <a:tcPr>
                    <a:solidFill>
                      <a:srgbClr val="006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97690"/>
                  </a:ext>
                </a:extLst>
              </a:tr>
              <a:tr h="650461">
                <a:tc>
                  <a:txBody>
                    <a:bodyPr/>
                    <a:lstStyle/>
                    <a:p>
                      <a:pPr algn="ctr"/>
                      <a:r>
                        <a:rPr lang="en-US" sz="2600" b="0" kern="1200" dirty="0" err="1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Kelengkapan</a:t>
                      </a:r>
                      <a:r>
                        <a:rPr lang="en-US" sz="2600" b="0" kern="1200" dirty="0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bg1"/>
                          </a:solidFill>
                          <a:effectLst/>
                          <a:latin typeface="HK Grotesk" panose="00000500000000000000" charset="0"/>
                          <a:ea typeface="+mn-ea"/>
                          <a:cs typeface="+mn-cs"/>
                        </a:rPr>
                        <a:t>laporan</a:t>
                      </a:r>
                      <a:endParaRPr lang="en-ID" sz="2600" b="0" dirty="0">
                        <a:solidFill>
                          <a:schemeClr val="bg1"/>
                        </a:solidFill>
                        <a:latin typeface="HK Grotesk" panose="00000500000000000000" charset="0"/>
                      </a:endParaRPr>
                    </a:p>
                  </a:txBody>
                  <a:tcPr>
                    <a:solidFill>
                      <a:srgbClr val="006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HK Grotesk" panose="00000500000000000000" charset="0"/>
                        </a:rPr>
                        <a:t>40%</a:t>
                      </a:r>
                      <a:endParaRPr lang="en-ID" sz="2600" b="1" dirty="0">
                        <a:solidFill>
                          <a:schemeClr val="bg1"/>
                        </a:solidFill>
                        <a:latin typeface="HK Grotesk" panose="00000500000000000000" charset="0"/>
                      </a:endParaRPr>
                    </a:p>
                  </a:txBody>
                  <a:tcPr>
                    <a:solidFill>
                      <a:srgbClr val="006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718478"/>
                  </a:ext>
                </a:extLst>
              </a:tr>
              <a:tr h="650461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HK Grotesk" panose="00000500000000000000" charset="0"/>
                        </a:rPr>
                        <a:t>Total</a:t>
                      </a:r>
                      <a:endParaRPr lang="en-ID" sz="2600" b="0" dirty="0">
                        <a:solidFill>
                          <a:schemeClr val="bg1"/>
                        </a:solidFill>
                        <a:latin typeface="HK Grotesk" panose="00000500000000000000" charset="0"/>
                      </a:endParaRPr>
                    </a:p>
                  </a:txBody>
                  <a:tcPr>
                    <a:solidFill>
                      <a:srgbClr val="006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HK Grotesk" panose="00000500000000000000" charset="0"/>
                        </a:rPr>
                        <a:t>100%</a:t>
                      </a:r>
                      <a:endParaRPr lang="en-ID" sz="2600" b="1" dirty="0">
                        <a:solidFill>
                          <a:schemeClr val="bg1"/>
                        </a:solidFill>
                        <a:latin typeface="HK Grotesk" panose="00000500000000000000" charset="0"/>
                      </a:endParaRPr>
                    </a:p>
                  </a:txBody>
                  <a:tcPr>
                    <a:solidFill>
                      <a:srgbClr val="006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15774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6824336-06EC-865F-E656-277C49744FBB}"/>
              </a:ext>
            </a:extLst>
          </p:cNvPr>
          <p:cNvSpPr txBox="1"/>
          <p:nvPr/>
        </p:nvSpPr>
        <p:spPr>
          <a:xfrm>
            <a:off x="8229600" y="5425918"/>
            <a:ext cx="818922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HK Grotesk" panose="00000500000000000000" charset="0"/>
                <a:cs typeface="Arial" panose="020B0604020202020204" pitchFamily="34" charset="0"/>
              </a:rPr>
              <a:t>Aspek</a:t>
            </a:r>
            <a:r>
              <a:rPr lang="en-US" sz="2000" dirty="0">
                <a:latin typeface="HK Grotesk" panose="00000500000000000000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latin typeface="HK Grotesk" panose="00000500000000000000" charset="0"/>
                <a:cs typeface="Arial" panose="020B0604020202020204" pitchFamily="34" charset="0"/>
              </a:rPr>
              <a:t>aspek</a:t>
            </a:r>
            <a:r>
              <a:rPr lang="en-US" sz="2000" dirty="0">
                <a:latin typeface="HK Grotesk" panose="00000500000000000000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HK Grotesk" panose="00000500000000000000" charset="0"/>
                <a:cs typeface="Arial" panose="020B0604020202020204" pitchFamily="34" charset="0"/>
              </a:rPr>
              <a:t>dinilai</a:t>
            </a:r>
            <a:r>
              <a:rPr lang="en-US" sz="2000" dirty="0">
                <a:latin typeface="HK Grotesk" panose="00000500000000000000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000" b="1" dirty="0">
                <a:latin typeface="HK Grotesk" panose="00000500000000000000" charset="0"/>
                <a:cs typeface="Arial" panose="020B0604020202020204" pitchFamily="34" charset="0"/>
              </a:rPr>
              <a:t>Kerjasama Tim </a:t>
            </a:r>
            <a:r>
              <a:rPr lang="en-US" sz="2000" dirty="0">
                <a:latin typeface="HK Grotesk" panose="00000500000000000000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Analisis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Proses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Bisnis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Kesesuaian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Prototype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dengan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Proses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Bisnis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  <a:endParaRPr lang="en-US" sz="2000" dirty="0">
              <a:latin typeface="HK Grotesk" panose="00000500000000000000" charset="0"/>
              <a:ea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Fitur E-Commerce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untuk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Desain Prototype UMKM</a:t>
            </a:r>
            <a:endParaRPr lang="en-US" sz="2000" dirty="0">
              <a:latin typeface="HK Grotesk" panose="00000500000000000000" charset="0"/>
              <a:ea typeface="Arial" panose="020B0604020202020204" pitchFamily="34" charset="0"/>
            </a:endParaRPr>
          </a:p>
          <a:p>
            <a:pPr algn="just"/>
            <a:r>
              <a:rPr lang="en-US" sz="2000" b="1" dirty="0" err="1">
                <a:latin typeface="HK Grotesk" panose="00000500000000000000" charset="0"/>
                <a:cs typeface="Arial" panose="020B0604020202020204" pitchFamily="34" charset="0"/>
              </a:rPr>
              <a:t>Kemampuan</a:t>
            </a:r>
            <a:r>
              <a:rPr lang="en-US" sz="2000" b="1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HK Grotesk" panose="00000500000000000000" charset="0"/>
                <a:cs typeface="Arial" panose="020B0604020202020204" pitchFamily="34" charset="0"/>
              </a:rPr>
              <a:t>presentasi</a:t>
            </a:r>
            <a:r>
              <a:rPr lang="en-US" sz="2000" b="1" dirty="0">
                <a:latin typeface="HK Grotesk" panose="00000500000000000000" charset="0"/>
                <a:cs typeface="Arial" panose="020B0604020202020204" pitchFamily="34" charset="0"/>
              </a:rPr>
              <a:t> project: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Kesesuaian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Prototype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dengan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Proses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Bisnis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  <a:endParaRPr lang="en-US" sz="2000" dirty="0">
              <a:latin typeface="HK Grotesk" panose="00000500000000000000" charset="0"/>
              <a:ea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Fitur E-Commerce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untuk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</a:p>
          <a:p>
            <a:pPr algn="just"/>
            <a:r>
              <a:rPr lang="en-US" sz="2000" b="1" dirty="0" err="1">
                <a:latin typeface="HK Grotesk" panose="00000500000000000000" charset="0"/>
                <a:cs typeface="Arial" panose="020B0604020202020204" pitchFamily="34" charset="0"/>
              </a:rPr>
              <a:t>Kelengkapan</a:t>
            </a:r>
            <a:r>
              <a:rPr lang="en-US" sz="2000" b="1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HK Grotesk" panose="00000500000000000000" charset="0"/>
                <a:cs typeface="Arial" panose="020B0604020202020204" pitchFamily="34" charset="0"/>
              </a:rPr>
              <a:t>laporan</a:t>
            </a:r>
            <a:r>
              <a:rPr lang="en-US" sz="2000" b="1" dirty="0">
                <a:latin typeface="HK Grotesk" panose="00000500000000000000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Analisis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Proses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Bisnis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Kesesuaian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Prototype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dengan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Proses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Bisnis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  <a:endParaRPr lang="en-US" sz="2000" dirty="0">
              <a:latin typeface="HK Grotesk" panose="00000500000000000000" charset="0"/>
              <a:ea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Fitur E-Commerce </a:t>
            </a:r>
            <a:r>
              <a:rPr lang="en-US" sz="2000" dirty="0" err="1">
                <a:effectLst/>
                <a:latin typeface="HK Grotesk" panose="00000500000000000000" charset="0"/>
                <a:ea typeface="Arial" panose="020B0604020202020204" pitchFamily="34" charset="0"/>
              </a:rPr>
              <a:t>untuk</a:t>
            </a: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 UMKM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K Grotesk" panose="00000500000000000000" charset="0"/>
                <a:ea typeface="Arial" panose="020B0604020202020204" pitchFamily="34" charset="0"/>
              </a:rPr>
              <a:t>Desain Prototype UMKM</a:t>
            </a:r>
            <a:endParaRPr lang="en-US" sz="2000" dirty="0">
              <a:latin typeface="HK Grotesk" panose="00000500000000000000" charset="0"/>
              <a:ea typeface="Arial" panose="020B0604020202020204" pitchFamily="34" charset="0"/>
            </a:endParaRPr>
          </a:p>
          <a:p>
            <a:pPr algn="just"/>
            <a:endParaRPr lang="en-US" dirty="0">
              <a:latin typeface="HK Grotesk" panose="00000500000000000000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026447" y="4675504"/>
            <a:ext cx="8261553" cy="1596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10000" b="1" dirty="0">
                <a:solidFill>
                  <a:srgbClr val="017016"/>
                </a:solidFill>
                <a:latin typeface="HK Grotesk" panose="00000500000000000000" pitchFamily="50" charset="0"/>
              </a:rPr>
              <a:t>PENGERTIAN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316297"/>
            <a:ext cx="9943494" cy="321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0000" b="1" dirty="0">
                <a:solidFill>
                  <a:srgbClr val="FAB900"/>
                </a:solidFill>
                <a:latin typeface="HK Grotesk" panose="00000500000000000000" pitchFamily="50" charset="0"/>
              </a:rPr>
              <a:t>SISTEM INFORMASI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700"/>
              </p:ext>
            </p:extLst>
          </p:nvPr>
        </p:nvGraphicFramePr>
        <p:xfrm>
          <a:off x="1228856" y="4406781"/>
          <a:ext cx="15994698" cy="3479272"/>
        </p:xfrm>
        <a:graphic>
          <a:graphicData uri="http://schemas.openxmlformats.org/drawingml/2006/table">
            <a:tbl>
              <a:tblPr/>
              <a:tblGrid>
                <a:gridCol w="5331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1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1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7028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Sistem</a:t>
                      </a:r>
                      <a:r>
                        <a:rPr lang="en-US" sz="2800" b="1" dirty="0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Informasi</a:t>
                      </a:r>
                      <a:r>
                        <a:rPr lang="en-US" sz="2800" b="1" dirty="0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 Helpdesk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ID" sz="2800" b="1" dirty="0" err="1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Sistem</a:t>
                      </a:r>
                      <a:r>
                        <a:rPr lang="en-ID" sz="2800" b="1" dirty="0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 </a:t>
                      </a:r>
                      <a:r>
                        <a:rPr lang="en-ID" sz="2800" b="1" dirty="0" err="1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Informasi</a:t>
                      </a:r>
                      <a:r>
                        <a:rPr lang="en-ID" sz="2800" b="1" dirty="0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 </a:t>
                      </a:r>
                      <a:r>
                        <a:rPr lang="en-ID" sz="2800" b="1" dirty="0" err="1">
                          <a:solidFill>
                            <a:srgbClr val="006C31"/>
                          </a:solidFill>
                          <a:latin typeface="HK Grotesk" panose="00000500000000000000" charset="0"/>
                        </a:rPr>
                        <a:t>Mahasiswa</a:t>
                      </a:r>
                      <a:endParaRPr lang="en-US" sz="1100" b="1" dirty="0">
                        <a:solidFill>
                          <a:srgbClr val="006C31"/>
                        </a:solidFill>
                        <a:latin typeface="HK Grotesk" panose="00000500000000000000" charset="0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074B14"/>
                          </a:solidFill>
                          <a:latin typeface="HK Grotesk Semi-Bold"/>
                        </a:rPr>
                        <a:t>E-learning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244"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140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208705" y="2564822"/>
            <a:ext cx="1592310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Sistem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informasi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(SI)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merupakan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bagian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dari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TI yang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berfungsi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untuk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mengumpulkan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memproses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menyimpan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menganalisis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, dan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menyebarkan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informasi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untuk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tujuan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tertentu</a:t>
            </a:r>
            <a:endParaRPr lang="ko-KR" altLang="en-US" sz="3200" dirty="0">
              <a:solidFill>
                <a:schemeClr val="bg1"/>
              </a:solidFill>
              <a:latin typeface="HK Grotesk" panose="00000500000000000000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0D9163E-7B24-44F8-7D18-E389ABBF323C}"/>
              </a:ext>
            </a:extLst>
          </p:cNvPr>
          <p:cNvSpPr txBox="1"/>
          <p:nvPr/>
        </p:nvSpPr>
        <p:spPr>
          <a:xfrm>
            <a:off x="1228856" y="3677841"/>
            <a:ext cx="16230600" cy="67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Contoh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Sistem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Informasi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:</a:t>
            </a:r>
            <a:endParaRPr lang="ko-KR" altLang="en-US" sz="3200" dirty="0">
              <a:solidFill>
                <a:schemeClr val="bg1"/>
              </a:solidFill>
              <a:latin typeface="HK Grotesk" panose="00000500000000000000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88993-4557-BD2C-0B19-F138D00E2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927" y="5353420"/>
            <a:ext cx="4921886" cy="2423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C6B3E-D496-8E5E-BD6B-430E2B7EA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49" y="5402491"/>
            <a:ext cx="5139400" cy="2337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7F0DA9-55BC-D34C-CE85-DB7D9AFB6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5" y="5365748"/>
            <a:ext cx="5176370" cy="2411030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D18D5A3A-E0BC-1719-3893-C2F75BA8C520}"/>
              </a:ext>
            </a:extLst>
          </p:cNvPr>
          <p:cNvSpPr txBox="1"/>
          <p:nvPr/>
        </p:nvSpPr>
        <p:spPr>
          <a:xfrm>
            <a:off x="1208705" y="8353970"/>
            <a:ext cx="1592310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SI </a:t>
            </a:r>
            <a:r>
              <a:rPr lang="en-US" sz="3200" dirty="0" err="1">
                <a:latin typeface="HK Grotesk" panose="00000500000000000000" charset="0"/>
                <a:cs typeface="Arial" panose="020B0604020202020204" pitchFamily="34" charset="0"/>
              </a:rPr>
              <a:t>dapat</a:t>
            </a:r>
            <a:r>
              <a:rPr lang="en-US" sz="3200" dirty="0">
                <a:latin typeface="HK Grotesk" panose="00000500000000000000" charset="0"/>
                <a:cs typeface="Arial" panose="020B0604020202020204" pitchFamily="34" charset="0"/>
              </a:rPr>
              <a:t> </a:t>
            </a:r>
            <a:r>
              <a:rPr lang="en-ID" sz="3200" dirty="0" err="1"/>
              <a:t>mempermudah</a:t>
            </a:r>
            <a:r>
              <a:rPr lang="en-ID" sz="3200" dirty="0"/>
              <a:t> Anda </a:t>
            </a:r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bekerja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informasi</a:t>
            </a:r>
            <a:r>
              <a:rPr lang="en-ID" sz="3200" dirty="0"/>
              <a:t>, </a:t>
            </a:r>
            <a:r>
              <a:rPr lang="en-ID" sz="3200" dirty="0" err="1"/>
              <a:t>memecahkan</a:t>
            </a:r>
            <a:r>
              <a:rPr lang="en-ID" sz="3200" dirty="0"/>
              <a:t> </a:t>
            </a:r>
            <a:r>
              <a:rPr lang="en-ID" sz="3200" dirty="0" err="1"/>
              <a:t>permasalahan</a:t>
            </a:r>
            <a:r>
              <a:rPr lang="en-ID" sz="3200" dirty="0"/>
              <a:t>, dan </a:t>
            </a:r>
            <a:r>
              <a:rPr lang="en-ID" sz="3200" dirty="0" err="1"/>
              <a:t>mencapai</a:t>
            </a:r>
            <a:r>
              <a:rPr lang="en-ID" sz="3200" dirty="0"/>
              <a:t> </a:t>
            </a:r>
            <a:r>
              <a:rPr lang="en-ID" sz="3200" dirty="0" err="1"/>
              <a:t>keunggulan</a:t>
            </a:r>
            <a:r>
              <a:rPr lang="en-ID" sz="3200" dirty="0"/>
              <a:t> </a:t>
            </a:r>
            <a:r>
              <a:rPr lang="en-ID" sz="3200" dirty="0" err="1"/>
              <a:t>kompetitif</a:t>
            </a:r>
            <a:r>
              <a:rPr lang="en-ID" sz="3200" dirty="0"/>
              <a:t> di pasar. 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pesatnya</a:t>
            </a:r>
            <a:r>
              <a:rPr lang="en-ID" sz="3200" dirty="0"/>
              <a:t> </a:t>
            </a:r>
            <a:r>
              <a:rPr lang="en-ID" sz="3200" dirty="0" err="1"/>
              <a:t>perkembangan</a:t>
            </a:r>
            <a:r>
              <a:rPr lang="en-ID" sz="3200" dirty="0"/>
              <a:t> SI, </a:t>
            </a:r>
            <a:r>
              <a:rPr lang="en-ID" sz="3200" dirty="0" err="1"/>
              <a:t>maka</a:t>
            </a:r>
            <a:r>
              <a:rPr lang="en-ID" sz="3200" dirty="0"/>
              <a:t> </a:t>
            </a:r>
            <a:r>
              <a:rPr lang="en-ID" sz="3200" dirty="0" err="1"/>
              <a:t>sebagai</a:t>
            </a:r>
            <a:r>
              <a:rPr lang="en-ID" sz="3200" dirty="0"/>
              <a:t> </a:t>
            </a:r>
            <a:r>
              <a:rPr lang="en-ID" sz="3200" dirty="0" err="1"/>
              <a:t>pengguna</a:t>
            </a:r>
            <a:r>
              <a:rPr lang="en-ID" sz="3200" dirty="0"/>
              <a:t> </a:t>
            </a:r>
            <a:r>
              <a:rPr lang="en-ID" sz="3200" dirty="0" err="1"/>
              <a:t>kita</a:t>
            </a:r>
            <a:r>
              <a:rPr lang="en-ID" sz="3200" dirty="0"/>
              <a:t> </a:t>
            </a:r>
            <a:r>
              <a:rPr lang="en-ID" sz="3200" dirty="0" err="1"/>
              <a:t>perlu</a:t>
            </a:r>
            <a:r>
              <a:rPr lang="en-ID" sz="3200" dirty="0"/>
              <a:t> </a:t>
            </a:r>
            <a:r>
              <a:rPr lang="en-ID" sz="3200" dirty="0" err="1"/>
              <a:t>memperluas</a:t>
            </a:r>
            <a:r>
              <a:rPr lang="en-ID" sz="3200" dirty="0"/>
              <a:t> </a:t>
            </a:r>
            <a:r>
              <a:rPr lang="en-ID" sz="3200" dirty="0" err="1"/>
              <a:t>pengetahuan</a:t>
            </a:r>
            <a:r>
              <a:rPr lang="en-ID" sz="3200" dirty="0"/>
              <a:t> </a:t>
            </a:r>
            <a:r>
              <a:rPr lang="en-ID" sz="3200" dirty="0" err="1"/>
              <a:t>tentang</a:t>
            </a:r>
            <a:r>
              <a:rPr lang="en-ID" sz="3200" dirty="0"/>
              <a:t> SI.</a:t>
            </a:r>
            <a:endParaRPr lang="ko-KR" altLang="en-US" sz="3200" dirty="0">
              <a:solidFill>
                <a:schemeClr val="bg1"/>
              </a:solidFill>
              <a:latin typeface="HK Grotesk" panose="0000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91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733</Words>
  <Application>Microsoft Office PowerPoint</Application>
  <PresentationFormat>Custom</PresentationFormat>
  <Paragraphs>165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Mont Bold</vt:lpstr>
      <vt:lpstr>Poppins Ultra-Bold</vt:lpstr>
      <vt:lpstr>Calibri</vt:lpstr>
      <vt:lpstr>Poppins</vt:lpstr>
      <vt:lpstr>League Spartan Bold</vt:lpstr>
      <vt:lpstr>Open Sauce Semi-Bold</vt:lpstr>
      <vt:lpstr>HK Grotesk</vt:lpstr>
      <vt:lpstr>HK Grotesk Semi-Bold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IDEA HEADLINE 2022</dc:title>
  <dc:creator>ASUS</dc:creator>
  <cp:lastModifiedBy>ari cahaya</cp:lastModifiedBy>
  <cp:revision>13</cp:revision>
  <dcterms:created xsi:type="dcterms:W3CDTF">2006-08-16T00:00:00Z</dcterms:created>
  <dcterms:modified xsi:type="dcterms:W3CDTF">2023-08-03T15:07:44Z</dcterms:modified>
  <dc:identifier>DAFoNZsbnoA</dc:identifier>
</cp:coreProperties>
</file>