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6" r:id="rId3"/>
    <p:sldId id="295" r:id="rId4"/>
    <p:sldId id="270" r:id="rId5"/>
    <p:sldId id="296" r:id="rId6"/>
    <p:sldId id="297" r:id="rId7"/>
    <p:sldId id="298" r:id="rId8"/>
    <p:sldId id="294" r:id="rId9"/>
    <p:sldId id="290" r:id="rId10"/>
    <p:sldId id="288" r:id="rId11"/>
    <p:sldId id="291" r:id="rId12"/>
    <p:sldId id="292" r:id="rId13"/>
    <p:sldId id="293" r:id="rId14"/>
    <p:sldId id="299" r:id="rId15"/>
    <p:sldId id="276" r:id="rId16"/>
    <p:sldId id="300" r:id="rId17"/>
    <p:sldId id="301" r:id="rId18"/>
    <p:sldId id="280" r:id="rId19"/>
    <p:sldId id="302" r:id="rId20"/>
    <p:sldId id="303" r:id="rId21"/>
    <p:sldId id="304" r:id="rId22"/>
    <p:sldId id="314" r:id="rId23"/>
    <p:sldId id="305" r:id="rId24"/>
    <p:sldId id="315" r:id="rId25"/>
    <p:sldId id="306" r:id="rId26"/>
    <p:sldId id="316" r:id="rId27"/>
    <p:sldId id="307" r:id="rId28"/>
    <p:sldId id="283" r:id="rId29"/>
    <p:sldId id="308" r:id="rId30"/>
    <p:sldId id="309" r:id="rId31"/>
    <p:sldId id="310" r:id="rId32"/>
    <p:sldId id="285" r:id="rId33"/>
    <p:sldId id="311" r:id="rId34"/>
    <p:sldId id="312" r:id="rId35"/>
    <p:sldId id="287" r:id="rId36"/>
    <p:sldId id="313" r:id="rId3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usnul" initials="K" lastIdx="1" clrIdx="0">
    <p:extLst>
      <p:ext uri="{19B8F6BF-5375-455C-9EA6-DF929625EA0E}">
        <p15:presenceInfo xmlns:p15="http://schemas.microsoft.com/office/powerpoint/2012/main" userId="Khusn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D1364-F760-4B8E-AAAC-F17D36DAFF0E}" type="datetimeFigureOut">
              <a:rPr lang="en-ID" smtClean="0"/>
              <a:t>21/08/2023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13B24-2C6A-448A-8E4A-6704BDEDDC4D}" type="slidenum">
              <a:rPr lang="en-ID" smtClean="0"/>
              <a:t>‹#›</a:t>
            </a:fld>
            <a:endParaRPr lang="en-ID"/>
          </a:p>
        </p:txBody>
      </p:sp>
    </p:spTree>
    <p:extLst>
      <p:ext uri="{BB962C8B-B14F-4D97-AF65-F5344CB8AC3E}">
        <p14:creationId xmlns:p14="http://schemas.microsoft.com/office/powerpoint/2010/main" val="256755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400878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354541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5294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70590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758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63084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322153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05450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5733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21/08/2023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25529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EB55A-35DA-4F18-8D36-A9F43780B1ED}" type="datetimeFigureOut">
              <a:rPr lang="id-ID" smtClean="0"/>
              <a:t>21/08/2023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354156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EB55A-35DA-4F18-8D36-A9F43780B1ED}" type="datetimeFigureOut">
              <a:rPr lang="id-ID" smtClean="0"/>
              <a:t>21/08/2023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66916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EB55A-35DA-4F18-8D36-A9F43780B1ED}" type="datetimeFigureOut">
              <a:rPr lang="id-ID" smtClean="0"/>
              <a:t>21/08/2023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06839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EB55A-35DA-4F18-8D36-A9F43780B1ED}" type="datetimeFigureOut">
              <a:rPr lang="id-ID" smtClean="0"/>
              <a:t>21/08/2023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8715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9EB55A-35DA-4F18-8D36-A9F43780B1ED}" type="datetimeFigureOut">
              <a:rPr lang="id-ID" smtClean="0"/>
              <a:t>21/08/2023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42051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EB55A-35DA-4F18-8D36-A9F43780B1ED}" type="datetimeFigureOut">
              <a:rPr lang="id-ID" smtClean="0"/>
              <a:t>21/08/2023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65857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9EB55A-35DA-4F18-8D36-A9F43780B1ED}" type="datetimeFigureOut">
              <a:rPr lang="id-ID" smtClean="0"/>
              <a:t>21/08/2023</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39FD8B-2AD6-4E14-8C40-BAFE64C20E22}" type="slidenum">
              <a:rPr lang="id-ID" smtClean="0"/>
              <a:t>‹#›</a:t>
            </a:fld>
            <a:endParaRPr lang="id-ID"/>
          </a:p>
        </p:txBody>
      </p:sp>
    </p:spTree>
    <p:extLst>
      <p:ext uri="{BB962C8B-B14F-4D97-AF65-F5344CB8AC3E}">
        <p14:creationId xmlns:p14="http://schemas.microsoft.com/office/powerpoint/2010/main" val="262894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63"/>
        <p:cNvGrpSpPr/>
        <p:nvPr/>
      </p:nvGrpSpPr>
      <p:grpSpPr>
        <a:xfrm>
          <a:off x="0" y="0"/>
          <a:ext cx="0" cy="0"/>
          <a:chOff x="0" y="0"/>
          <a:chExt cx="0" cy="0"/>
        </a:xfrm>
      </p:grpSpPr>
      <p:grpSp>
        <p:nvGrpSpPr>
          <p:cNvPr id="764" name="Google Shape;764;p138"/>
          <p:cNvGrpSpPr/>
          <p:nvPr/>
        </p:nvGrpSpPr>
        <p:grpSpPr>
          <a:xfrm>
            <a:off x="631255" y="647897"/>
            <a:ext cx="10242428" cy="5055011"/>
            <a:chOff x="938019" y="447965"/>
            <a:chExt cx="7267974" cy="3600183"/>
          </a:xfrm>
        </p:grpSpPr>
        <p:sp>
          <p:nvSpPr>
            <p:cNvPr id="765" name="Google Shape;765;p138"/>
            <p:cNvSpPr/>
            <p:nvPr/>
          </p:nvSpPr>
          <p:spPr>
            <a:xfrm rot="296113">
              <a:off x="1072560" y="1406042"/>
              <a:ext cx="6875677" cy="2331400"/>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078"/>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nvGrpSpPr>
            <p:cNvPr id="766" name="Google Shape;766;p138"/>
            <p:cNvGrpSpPr/>
            <p:nvPr/>
          </p:nvGrpSpPr>
          <p:grpSpPr>
            <a:xfrm>
              <a:off x="938019" y="447965"/>
              <a:ext cx="7267974" cy="3600183"/>
              <a:chOff x="938019" y="447965"/>
              <a:chExt cx="7267974" cy="3600183"/>
            </a:xfrm>
          </p:grpSpPr>
          <p:sp>
            <p:nvSpPr>
              <p:cNvPr id="767" name="Google Shape;767;p138"/>
              <p:cNvSpPr/>
              <p:nvPr/>
            </p:nvSpPr>
            <p:spPr>
              <a:xfrm rot="296113">
                <a:off x="1054283" y="745020"/>
                <a:ext cx="7035447" cy="3006073"/>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768" name="Google Shape;768;p138"/>
              <p:cNvSpPr/>
              <p:nvPr/>
            </p:nvSpPr>
            <p:spPr>
              <a:xfrm>
                <a:off x="1129775" y="1252275"/>
                <a:ext cx="1251975" cy="2266900"/>
              </a:xfrm>
              <a:custGeom>
                <a:avLst/>
                <a:gdLst/>
                <a:ahLst/>
                <a:cxnLst/>
                <a:rect l="l" t="t" r="r" b="b"/>
                <a:pathLst>
                  <a:path w="50079" h="90676" extrusionOk="0">
                    <a:moveTo>
                      <a:pt x="14825" y="89411"/>
                    </a:moveTo>
                    <a:lnTo>
                      <a:pt x="50079" y="90676"/>
                    </a:lnTo>
                    <a:lnTo>
                      <a:pt x="35458" y="1100"/>
                    </a:lnTo>
                    <a:lnTo>
                      <a:pt x="0" y="0"/>
                    </a:lnTo>
                    <a:close/>
                  </a:path>
                </a:pathLst>
              </a:custGeom>
              <a:solidFill>
                <a:srgbClr val="EDD634"/>
              </a:solidFill>
              <a:ln>
                <a:noFill/>
              </a:ln>
            </p:spPr>
            <p:txBody>
              <a:bodyPr/>
              <a:lstStyle/>
              <a:p>
                <a:endParaRPr lang="en-ID" sz="2400"/>
              </a:p>
            </p:txBody>
          </p:sp>
        </p:grpSp>
      </p:grpSp>
      <p:grpSp>
        <p:nvGrpSpPr>
          <p:cNvPr id="769" name="Google Shape;769;p138"/>
          <p:cNvGrpSpPr/>
          <p:nvPr/>
        </p:nvGrpSpPr>
        <p:grpSpPr>
          <a:xfrm>
            <a:off x="3036736" y="5128357"/>
            <a:ext cx="6118529" cy="780948"/>
            <a:chOff x="611550" y="2773950"/>
            <a:chExt cx="2698875" cy="344475"/>
          </a:xfrm>
        </p:grpSpPr>
        <p:sp>
          <p:nvSpPr>
            <p:cNvPr id="770" name="Google Shape;770;p138"/>
            <p:cNvSpPr/>
            <p:nvPr/>
          </p:nvSpPr>
          <p:spPr>
            <a:xfrm>
              <a:off x="611550" y="2773950"/>
              <a:ext cx="2698875" cy="235275"/>
            </a:xfrm>
            <a:custGeom>
              <a:avLst/>
              <a:gdLst/>
              <a:ahLst/>
              <a:cxnLst/>
              <a:rect l="l" t="t" r="r" b="b"/>
              <a:pathLst>
                <a:path w="107955" h="9411" extrusionOk="0">
                  <a:moveTo>
                    <a:pt x="89672" y="0"/>
                  </a:moveTo>
                  <a:cubicBezTo>
                    <a:pt x="89569" y="0"/>
                    <a:pt x="89434" y="18"/>
                    <a:pt x="89285" y="52"/>
                  </a:cubicBezTo>
                  <a:cubicBezTo>
                    <a:pt x="88271" y="312"/>
                    <a:pt x="80855" y="505"/>
                    <a:pt x="76821" y="505"/>
                  </a:cubicBezTo>
                  <a:cubicBezTo>
                    <a:pt x="75707" y="505"/>
                    <a:pt x="74851" y="490"/>
                    <a:pt x="74459" y="458"/>
                  </a:cubicBezTo>
                  <a:cubicBezTo>
                    <a:pt x="73772" y="378"/>
                    <a:pt x="73085" y="340"/>
                    <a:pt x="72401" y="340"/>
                  </a:cubicBezTo>
                  <a:cubicBezTo>
                    <a:pt x="71502" y="340"/>
                    <a:pt x="70609" y="406"/>
                    <a:pt x="69727" y="532"/>
                  </a:cubicBezTo>
                  <a:cubicBezTo>
                    <a:pt x="66991" y="828"/>
                    <a:pt x="59153" y="680"/>
                    <a:pt x="55567" y="1013"/>
                  </a:cubicBezTo>
                  <a:cubicBezTo>
                    <a:pt x="55255" y="1040"/>
                    <a:pt x="55039" y="1051"/>
                    <a:pt x="54885" y="1051"/>
                  </a:cubicBezTo>
                  <a:cubicBezTo>
                    <a:pt x="54245" y="1051"/>
                    <a:pt x="54682" y="862"/>
                    <a:pt x="53780" y="862"/>
                  </a:cubicBezTo>
                  <a:cubicBezTo>
                    <a:pt x="53717" y="862"/>
                    <a:pt x="53648" y="863"/>
                    <a:pt x="53571" y="865"/>
                  </a:cubicBezTo>
                  <a:cubicBezTo>
                    <a:pt x="48654" y="1050"/>
                    <a:pt x="22035" y="2196"/>
                    <a:pt x="22035" y="2196"/>
                  </a:cubicBezTo>
                  <a:cubicBezTo>
                    <a:pt x="13530" y="2754"/>
                    <a:pt x="5419" y="3311"/>
                    <a:pt x="3838" y="3311"/>
                  </a:cubicBezTo>
                  <a:cubicBezTo>
                    <a:pt x="3742" y="3311"/>
                    <a:pt x="3670" y="3309"/>
                    <a:pt x="3623" y="3305"/>
                  </a:cubicBezTo>
                  <a:cubicBezTo>
                    <a:pt x="3376" y="3273"/>
                    <a:pt x="3169" y="3256"/>
                    <a:pt x="2992" y="3256"/>
                  </a:cubicBezTo>
                  <a:cubicBezTo>
                    <a:pt x="2564" y="3256"/>
                    <a:pt x="2317" y="3354"/>
                    <a:pt x="2108" y="3564"/>
                  </a:cubicBezTo>
                  <a:cubicBezTo>
                    <a:pt x="1257" y="4303"/>
                    <a:pt x="0" y="9183"/>
                    <a:pt x="962" y="9405"/>
                  </a:cubicBezTo>
                  <a:cubicBezTo>
                    <a:pt x="998" y="9409"/>
                    <a:pt x="1052" y="9411"/>
                    <a:pt x="1123" y="9411"/>
                  </a:cubicBezTo>
                  <a:cubicBezTo>
                    <a:pt x="2770" y="9411"/>
                    <a:pt x="13529" y="8420"/>
                    <a:pt x="18413" y="8420"/>
                  </a:cubicBezTo>
                  <a:cubicBezTo>
                    <a:pt x="19390" y="8420"/>
                    <a:pt x="20132" y="8460"/>
                    <a:pt x="20519" y="8555"/>
                  </a:cubicBezTo>
                  <a:cubicBezTo>
                    <a:pt x="22068" y="8428"/>
                    <a:pt x="32753" y="7383"/>
                    <a:pt x="38129" y="7383"/>
                  </a:cubicBezTo>
                  <a:cubicBezTo>
                    <a:pt x="39041" y="7383"/>
                    <a:pt x="39799" y="7413"/>
                    <a:pt x="40335" y="7483"/>
                  </a:cubicBezTo>
                  <a:cubicBezTo>
                    <a:pt x="42332" y="6743"/>
                    <a:pt x="60374" y="6854"/>
                    <a:pt x="60965" y="6669"/>
                  </a:cubicBezTo>
                  <a:cubicBezTo>
                    <a:pt x="61385" y="6549"/>
                    <a:pt x="62608" y="6483"/>
                    <a:pt x="63722" y="6483"/>
                  </a:cubicBezTo>
                  <a:cubicBezTo>
                    <a:pt x="64667" y="6483"/>
                    <a:pt x="65534" y="6531"/>
                    <a:pt x="65771" y="6632"/>
                  </a:cubicBezTo>
                  <a:cubicBezTo>
                    <a:pt x="66088" y="6781"/>
                    <a:pt x="66460" y="6831"/>
                    <a:pt x="66845" y="6831"/>
                  </a:cubicBezTo>
                  <a:cubicBezTo>
                    <a:pt x="67665" y="6831"/>
                    <a:pt x="68544" y="6602"/>
                    <a:pt x="69073" y="6602"/>
                  </a:cubicBezTo>
                  <a:cubicBezTo>
                    <a:pt x="69224" y="6602"/>
                    <a:pt x="69347" y="6621"/>
                    <a:pt x="69431" y="6669"/>
                  </a:cubicBezTo>
                  <a:cubicBezTo>
                    <a:pt x="73541" y="6293"/>
                    <a:pt x="72281" y="6211"/>
                    <a:pt x="81261" y="6211"/>
                  </a:cubicBezTo>
                  <a:cubicBezTo>
                    <a:pt x="83752" y="6211"/>
                    <a:pt x="87030" y="6218"/>
                    <a:pt x="91429" y="6226"/>
                  </a:cubicBezTo>
                  <a:cubicBezTo>
                    <a:pt x="95791" y="6226"/>
                    <a:pt x="95915" y="6078"/>
                    <a:pt x="97440" y="6078"/>
                  </a:cubicBezTo>
                  <a:cubicBezTo>
                    <a:pt x="98203" y="6078"/>
                    <a:pt x="99316" y="6115"/>
                    <a:pt x="101485" y="6226"/>
                  </a:cubicBezTo>
                  <a:cubicBezTo>
                    <a:pt x="102231" y="6266"/>
                    <a:pt x="102920" y="6296"/>
                    <a:pt x="103519" y="6296"/>
                  </a:cubicBezTo>
                  <a:cubicBezTo>
                    <a:pt x="104584" y="6296"/>
                    <a:pt x="105369" y="6200"/>
                    <a:pt x="105700" y="5893"/>
                  </a:cubicBezTo>
                  <a:cubicBezTo>
                    <a:pt x="106698" y="5006"/>
                    <a:pt x="107955" y="1272"/>
                    <a:pt x="107548" y="347"/>
                  </a:cubicBezTo>
                  <a:cubicBezTo>
                    <a:pt x="107510" y="247"/>
                    <a:pt x="106495" y="210"/>
                    <a:pt x="105155" y="210"/>
                  </a:cubicBezTo>
                  <a:cubicBezTo>
                    <a:pt x="102552" y="210"/>
                    <a:pt x="98722" y="348"/>
                    <a:pt x="98453" y="421"/>
                  </a:cubicBezTo>
                  <a:cubicBezTo>
                    <a:pt x="98388" y="443"/>
                    <a:pt x="98320" y="452"/>
                    <a:pt x="98255" y="452"/>
                  </a:cubicBezTo>
                  <a:cubicBezTo>
                    <a:pt x="98099" y="452"/>
                    <a:pt x="97962" y="400"/>
                    <a:pt x="97936" y="347"/>
                  </a:cubicBezTo>
                  <a:cubicBezTo>
                    <a:pt x="97899" y="273"/>
                    <a:pt x="89950" y="89"/>
                    <a:pt x="89876" y="89"/>
                  </a:cubicBezTo>
                  <a:cubicBezTo>
                    <a:pt x="89876" y="28"/>
                    <a:pt x="89798" y="0"/>
                    <a:pt x="89672" y="0"/>
                  </a:cubicBezTo>
                  <a:close/>
                </a:path>
              </a:pathLst>
            </a:custGeom>
            <a:solidFill>
              <a:srgbClr val="89E1D0">
                <a:alpha val="61960"/>
              </a:srgb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sp>
          <p:nvSpPr>
            <p:cNvPr id="771" name="Google Shape;771;p138"/>
            <p:cNvSpPr/>
            <p:nvPr/>
          </p:nvSpPr>
          <p:spPr>
            <a:xfrm>
              <a:off x="851850" y="2919750"/>
              <a:ext cx="2011250" cy="198675"/>
            </a:xfrm>
            <a:custGeom>
              <a:avLst/>
              <a:gdLst/>
              <a:ahLst/>
              <a:cxnLst/>
              <a:rect l="l" t="t" r="r" b="b"/>
              <a:pathLst>
                <a:path w="80450" h="7947" extrusionOk="0">
                  <a:moveTo>
                    <a:pt x="53638" y="1"/>
                  </a:moveTo>
                  <a:cubicBezTo>
                    <a:pt x="53074" y="1"/>
                    <a:pt x="52509" y="47"/>
                    <a:pt x="51945" y="135"/>
                  </a:cubicBezTo>
                  <a:cubicBezTo>
                    <a:pt x="51383" y="196"/>
                    <a:pt x="50527" y="215"/>
                    <a:pt x="49526" y="215"/>
                  </a:cubicBezTo>
                  <a:cubicBezTo>
                    <a:pt x="47906" y="215"/>
                    <a:pt x="45905" y="166"/>
                    <a:pt x="44152" y="166"/>
                  </a:cubicBezTo>
                  <a:cubicBezTo>
                    <a:pt x="43069" y="166"/>
                    <a:pt x="42080" y="185"/>
                    <a:pt x="41334" y="246"/>
                  </a:cubicBezTo>
                  <a:cubicBezTo>
                    <a:pt x="41134" y="264"/>
                    <a:pt x="40987" y="271"/>
                    <a:pt x="40877" y="271"/>
                  </a:cubicBezTo>
                  <a:cubicBezTo>
                    <a:pt x="40340" y="271"/>
                    <a:pt x="40697" y="95"/>
                    <a:pt x="40027" y="95"/>
                  </a:cubicBezTo>
                  <a:cubicBezTo>
                    <a:pt x="39976" y="95"/>
                    <a:pt x="39919" y="96"/>
                    <a:pt x="39855" y="98"/>
                  </a:cubicBezTo>
                  <a:cubicBezTo>
                    <a:pt x="28062" y="320"/>
                    <a:pt x="16305" y="911"/>
                    <a:pt x="16305" y="911"/>
                  </a:cubicBezTo>
                  <a:cubicBezTo>
                    <a:pt x="9083" y="1441"/>
                    <a:pt x="4266" y="1853"/>
                    <a:pt x="2863" y="1853"/>
                  </a:cubicBezTo>
                  <a:cubicBezTo>
                    <a:pt x="2701" y="1853"/>
                    <a:pt x="2584" y="1847"/>
                    <a:pt x="2515" y="1836"/>
                  </a:cubicBezTo>
                  <a:cubicBezTo>
                    <a:pt x="2353" y="1818"/>
                    <a:pt x="2218" y="1808"/>
                    <a:pt x="2102" y="1808"/>
                  </a:cubicBezTo>
                  <a:cubicBezTo>
                    <a:pt x="1742" y="1808"/>
                    <a:pt x="1574" y="1898"/>
                    <a:pt x="1406" y="2094"/>
                  </a:cubicBezTo>
                  <a:cubicBezTo>
                    <a:pt x="777" y="2871"/>
                    <a:pt x="1" y="7714"/>
                    <a:pt x="740" y="7936"/>
                  </a:cubicBezTo>
                  <a:cubicBezTo>
                    <a:pt x="778" y="7943"/>
                    <a:pt x="841" y="7946"/>
                    <a:pt x="927" y="7946"/>
                  </a:cubicBezTo>
                  <a:cubicBezTo>
                    <a:pt x="2321" y="7946"/>
                    <a:pt x="9787" y="7077"/>
                    <a:pt x="13463" y="7077"/>
                  </a:cubicBezTo>
                  <a:cubicBezTo>
                    <a:pt x="14301" y="7077"/>
                    <a:pt x="14943" y="7122"/>
                    <a:pt x="15270" y="7233"/>
                  </a:cubicBezTo>
                  <a:cubicBezTo>
                    <a:pt x="17412" y="7025"/>
                    <a:pt x="23887" y="6314"/>
                    <a:pt x="27722" y="6314"/>
                  </a:cubicBezTo>
                  <a:cubicBezTo>
                    <a:pt x="28652" y="6314"/>
                    <a:pt x="29427" y="6356"/>
                    <a:pt x="29947" y="6457"/>
                  </a:cubicBezTo>
                  <a:cubicBezTo>
                    <a:pt x="30639" y="6128"/>
                    <a:pt x="33938" y="6059"/>
                    <a:pt x="37302" y="6059"/>
                  </a:cubicBezTo>
                  <a:cubicBezTo>
                    <a:pt x="39775" y="6059"/>
                    <a:pt x="42283" y="6096"/>
                    <a:pt x="43816" y="6096"/>
                  </a:cubicBezTo>
                  <a:cubicBezTo>
                    <a:pt x="44653" y="6096"/>
                    <a:pt x="45200" y="6085"/>
                    <a:pt x="45290" y="6050"/>
                  </a:cubicBezTo>
                  <a:cubicBezTo>
                    <a:pt x="45546" y="5970"/>
                    <a:pt x="46181" y="5932"/>
                    <a:pt x="46850" y="5932"/>
                  </a:cubicBezTo>
                  <a:cubicBezTo>
                    <a:pt x="47729" y="5932"/>
                    <a:pt x="48666" y="5998"/>
                    <a:pt x="48876" y="6124"/>
                  </a:cubicBezTo>
                  <a:cubicBezTo>
                    <a:pt x="49127" y="6299"/>
                    <a:pt x="49432" y="6354"/>
                    <a:pt x="49748" y="6354"/>
                  </a:cubicBezTo>
                  <a:cubicBezTo>
                    <a:pt x="50299" y="6354"/>
                    <a:pt x="50880" y="6186"/>
                    <a:pt x="51255" y="6186"/>
                  </a:cubicBezTo>
                  <a:cubicBezTo>
                    <a:pt x="51394" y="6186"/>
                    <a:pt x="51504" y="6209"/>
                    <a:pt x="51575" y="6272"/>
                  </a:cubicBezTo>
                  <a:cubicBezTo>
                    <a:pt x="52970" y="6159"/>
                    <a:pt x="53529" y="6036"/>
                    <a:pt x="55609" y="6036"/>
                  </a:cubicBezTo>
                  <a:cubicBezTo>
                    <a:pt x="57608" y="6036"/>
                    <a:pt x="61012" y="6150"/>
                    <a:pt x="67916" y="6494"/>
                  </a:cubicBezTo>
                  <a:cubicBezTo>
                    <a:pt x="69062" y="6546"/>
                    <a:pt x="69819" y="6562"/>
                    <a:pt x="70370" y="6562"/>
                  </a:cubicBezTo>
                  <a:cubicBezTo>
                    <a:pt x="71129" y="6562"/>
                    <a:pt x="71495" y="6533"/>
                    <a:pt x="71949" y="6533"/>
                  </a:cubicBezTo>
                  <a:cubicBezTo>
                    <a:pt x="72555" y="6533"/>
                    <a:pt x="73317" y="6584"/>
                    <a:pt x="75384" y="6827"/>
                  </a:cubicBezTo>
                  <a:cubicBezTo>
                    <a:pt x="76137" y="6916"/>
                    <a:pt x="76804" y="6989"/>
                    <a:pt x="77336" y="6989"/>
                  </a:cubicBezTo>
                  <a:cubicBezTo>
                    <a:pt x="77902" y="6989"/>
                    <a:pt x="78317" y="6907"/>
                    <a:pt x="78527" y="6679"/>
                  </a:cubicBezTo>
                  <a:cubicBezTo>
                    <a:pt x="79340" y="5791"/>
                    <a:pt x="80449" y="2094"/>
                    <a:pt x="80227" y="1170"/>
                  </a:cubicBezTo>
                  <a:cubicBezTo>
                    <a:pt x="80149" y="961"/>
                    <a:pt x="76915" y="862"/>
                    <a:pt x="74932" y="862"/>
                  </a:cubicBezTo>
                  <a:cubicBezTo>
                    <a:pt x="74115" y="862"/>
                    <a:pt x="73511" y="879"/>
                    <a:pt x="73425" y="911"/>
                  </a:cubicBezTo>
                  <a:cubicBezTo>
                    <a:pt x="73373" y="932"/>
                    <a:pt x="73321" y="941"/>
                    <a:pt x="73273" y="941"/>
                  </a:cubicBezTo>
                  <a:cubicBezTo>
                    <a:pt x="73148" y="941"/>
                    <a:pt x="73045" y="880"/>
                    <a:pt x="73018" y="800"/>
                  </a:cubicBezTo>
                  <a:cubicBezTo>
                    <a:pt x="72981" y="726"/>
                    <a:pt x="68027" y="357"/>
                    <a:pt x="67953" y="357"/>
                  </a:cubicBezTo>
                  <a:cubicBezTo>
                    <a:pt x="67768" y="320"/>
                    <a:pt x="67177" y="283"/>
                    <a:pt x="67029" y="283"/>
                  </a:cubicBezTo>
                  <a:cubicBezTo>
                    <a:pt x="67029" y="211"/>
                    <a:pt x="66952" y="170"/>
                    <a:pt x="66827" y="170"/>
                  </a:cubicBezTo>
                  <a:cubicBezTo>
                    <a:pt x="66759" y="170"/>
                    <a:pt x="66677" y="183"/>
                    <a:pt x="66585" y="209"/>
                  </a:cubicBezTo>
                  <a:cubicBezTo>
                    <a:pt x="66189" y="312"/>
                    <a:pt x="64551" y="350"/>
                    <a:pt x="62645" y="350"/>
                  </a:cubicBezTo>
                  <a:cubicBezTo>
                    <a:pt x="59748" y="350"/>
                    <a:pt x="56229" y="261"/>
                    <a:pt x="55494" y="172"/>
                  </a:cubicBezTo>
                  <a:cubicBezTo>
                    <a:pt x="54875" y="56"/>
                    <a:pt x="54257" y="1"/>
                    <a:pt x="53638" y="1"/>
                  </a:cubicBezTo>
                  <a:close/>
                </a:path>
              </a:pathLst>
            </a:custGeom>
            <a:solidFill>
              <a:srgbClr val="89E1D0">
                <a:alpha val="61960"/>
              </a:srgbClr>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rial"/>
                <a:ea typeface="Arial"/>
                <a:cs typeface="Arial"/>
                <a:sym typeface="Arial"/>
              </a:endParaRPr>
            </a:p>
          </p:txBody>
        </p:sp>
      </p:grpSp>
      <p:sp>
        <p:nvSpPr>
          <p:cNvPr id="772" name="Google Shape;772;p138"/>
          <p:cNvSpPr txBox="1">
            <a:spLocks noGrp="1"/>
          </p:cNvSpPr>
          <p:nvPr>
            <p:ph type="ctrTitle"/>
          </p:nvPr>
        </p:nvSpPr>
        <p:spPr>
          <a:xfrm>
            <a:off x="2011585" y="2454985"/>
            <a:ext cx="8861433" cy="1035600"/>
          </a:xfrm>
          <a:prstGeom prst="rect">
            <a:avLst/>
          </a:prstGeom>
          <a:noFill/>
          <a:ln>
            <a:noFill/>
          </a:ln>
        </p:spPr>
        <p:txBody>
          <a:bodyPr spcFirstLastPara="1" vert="horz" wrap="square" lIns="121900" tIns="121900" rIns="121900" bIns="121900" rtlCol="0" anchor="ctr" anchorCtr="0">
            <a:noAutofit/>
          </a:bodyPr>
          <a:lstStyle/>
          <a:p>
            <a:pPr algn="ctr">
              <a:lnSpc>
                <a:spcPct val="70000"/>
              </a:lnSpc>
              <a:spcBef>
                <a:spcPts val="0"/>
              </a:spcBef>
              <a:buClr>
                <a:schemeClr val="dk1"/>
              </a:buClr>
              <a:buSzPts val="1100"/>
            </a:pPr>
            <a:br>
              <a:rPr lang="en-ID" sz="2800" b="1" dirty="0">
                <a:solidFill>
                  <a:schemeClr val="tx1"/>
                </a:solidFill>
                <a:latin typeface="Arial Black" panose="020B0A04020102020204" pitchFamily="34" charset="0"/>
              </a:rPr>
            </a:br>
            <a:br>
              <a:rPr lang="en-ID" sz="2800" b="1" dirty="0">
                <a:solidFill>
                  <a:schemeClr val="tx1"/>
                </a:solidFill>
                <a:latin typeface="Arial Black" panose="020B0A04020102020204" pitchFamily="34" charset="0"/>
              </a:rPr>
            </a:br>
            <a:r>
              <a:rPr lang="en-ID" sz="2800" b="1" dirty="0">
                <a:solidFill>
                  <a:schemeClr val="tx1"/>
                </a:solidFill>
                <a:latin typeface="Arial Black" panose="020B0A04020102020204" pitchFamily="34" charset="0"/>
              </a:rPr>
              <a:t>STRATEGI PEMBELAJARAN MENULIS</a:t>
            </a:r>
            <a:br>
              <a:rPr lang="en-ID" sz="2800" b="1" dirty="0">
                <a:solidFill>
                  <a:schemeClr val="tx1"/>
                </a:solidFill>
                <a:latin typeface="Arial Black" panose="020B0A04020102020204" pitchFamily="34" charset="0"/>
              </a:rPr>
            </a:br>
            <a:br>
              <a:rPr lang="en-ID" sz="2800" b="1" dirty="0">
                <a:solidFill>
                  <a:schemeClr val="tx1"/>
                </a:solidFill>
                <a:latin typeface="Arial Black" panose="020B0A04020102020204" pitchFamily="34" charset="0"/>
              </a:rPr>
            </a:br>
            <a:br>
              <a:rPr lang="en-ID" sz="2800" b="1" dirty="0">
                <a:solidFill>
                  <a:schemeClr val="tx1"/>
                </a:solidFill>
                <a:latin typeface="Arial Black" panose="020B0A04020102020204" pitchFamily="34" charset="0"/>
              </a:rPr>
            </a:br>
            <a:r>
              <a:rPr lang="en-ID" sz="2800" dirty="0">
                <a:solidFill>
                  <a:schemeClr val="tx1"/>
                </a:solidFill>
                <a:latin typeface="Abadi" panose="020B0604020104020204" pitchFamily="34" charset="0"/>
              </a:rPr>
              <a:t>oleh :</a:t>
            </a:r>
            <a:br>
              <a:rPr lang="en-ID" sz="2800" dirty="0">
                <a:solidFill>
                  <a:schemeClr val="tx1"/>
                </a:solidFill>
                <a:latin typeface="Abadi" panose="020B0604020104020204" pitchFamily="34" charset="0"/>
              </a:rPr>
            </a:br>
            <a:r>
              <a:rPr lang="en-ID" sz="2800" dirty="0">
                <a:solidFill>
                  <a:schemeClr val="tx1"/>
                </a:solidFill>
                <a:latin typeface="Abadi" panose="020B0604020104020204" pitchFamily="34" charset="0"/>
              </a:rPr>
              <a:t>Antonius Alam </a:t>
            </a:r>
            <a:r>
              <a:rPr lang="en-ID" sz="2800" dirty="0" err="1">
                <a:solidFill>
                  <a:schemeClr val="tx1"/>
                </a:solidFill>
                <a:latin typeface="Abadi" panose="020B0604020104020204" pitchFamily="34" charset="0"/>
              </a:rPr>
              <a:t>Wicaksono</a:t>
            </a:r>
            <a:endParaRPr lang="en-ID" sz="2800" dirty="0">
              <a:solidFill>
                <a:schemeClr val="tx1"/>
              </a:solidFill>
              <a:latin typeface="Abadi" panose="020B0604020104020204" pitchFamily="34" charset="0"/>
            </a:endParaRPr>
          </a:p>
        </p:txBody>
      </p:sp>
      <p:sp>
        <p:nvSpPr>
          <p:cNvPr id="773" name="Google Shape;773;p138"/>
          <p:cNvSpPr txBox="1">
            <a:spLocks noGrp="1"/>
          </p:cNvSpPr>
          <p:nvPr>
            <p:ph type="subTitle" idx="1"/>
          </p:nvPr>
        </p:nvSpPr>
        <p:spPr>
          <a:xfrm>
            <a:off x="2628077" y="5035233"/>
            <a:ext cx="7063529" cy="967200"/>
          </a:xfrm>
          <a:prstGeom prst="rect">
            <a:avLst/>
          </a:prstGeom>
          <a:noFill/>
          <a:ln>
            <a:noFill/>
          </a:ln>
        </p:spPr>
        <p:txBody>
          <a:bodyPr spcFirstLastPara="1" vert="horz" wrap="square" lIns="121900" tIns="121900" rIns="121900" bIns="121900" rtlCol="0" anchor="t" anchorCtr="0">
            <a:noAutofit/>
          </a:bodyPr>
          <a:lstStyle/>
          <a:p>
            <a:pPr algn="ctr">
              <a:spcBef>
                <a:spcPts val="0"/>
              </a:spcBef>
              <a:buSzPts val="2800"/>
            </a:pPr>
            <a:r>
              <a:rPr lang="en-ID" sz="1600" dirty="0">
                <a:solidFill>
                  <a:schemeClr val="tx1"/>
                </a:solidFill>
              </a:rPr>
              <a:t>DIREKTORAT PEMBELAJARAN DAN KEMAHASISWAAN DIREKTORAT JENDERAL PENDIDIKAN TINGGI, RISET, DAN TEKNOLOGI KEMENTERIAN PENDIDIKAN, KEBUDAYAAN, RISET, DAN TEKNOLOGI</a:t>
            </a:r>
            <a:endParaRPr sz="1600" dirty="0">
              <a:solidFill>
                <a:schemeClr val="tx1"/>
              </a:solidFill>
            </a:endParaRPr>
          </a:p>
        </p:txBody>
      </p:sp>
      <p:grpSp>
        <p:nvGrpSpPr>
          <p:cNvPr id="774" name="Google Shape;774;p138"/>
          <p:cNvGrpSpPr/>
          <p:nvPr/>
        </p:nvGrpSpPr>
        <p:grpSpPr>
          <a:xfrm rot="-397609">
            <a:off x="1437201" y="5229069"/>
            <a:ext cx="1255887" cy="1252104"/>
            <a:chOff x="7043510" y="2506013"/>
            <a:chExt cx="941933" cy="939096"/>
          </a:xfrm>
        </p:grpSpPr>
        <p:sp>
          <p:nvSpPr>
            <p:cNvPr id="775" name="Google Shape;775;p138"/>
            <p:cNvSpPr/>
            <p:nvPr/>
          </p:nvSpPr>
          <p:spPr>
            <a:xfrm>
              <a:off x="7065397" y="2586746"/>
              <a:ext cx="795072" cy="151136"/>
            </a:xfrm>
            <a:custGeom>
              <a:avLst/>
              <a:gdLst/>
              <a:ahLst/>
              <a:cxnLst/>
              <a:rect l="l" t="t" r="r" b="b"/>
              <a:pathLst>
                <a:path w="37561" h="7140" extrusionOk="0">
                  <a:moveTo>
                    <a:pt x="37561" y="1"/>
                  </a:moveTo>
                  <a:lnTo>
                    <a:pt x="0" y="7039"/>
                  </a:lnTo>
                  <a:lnTo>
                    <a:pt x="0" y="7139"/>
                  </a:lnTo>
                  <a:lnTo>
                    <a:pt x="37561" y="101"/>
                  </a:lnTo>
                  <a:lnTo>
                    <a:pt x="37561" y="1"/>
                  </a:lnTo>
                  <a:close/>
                </a:path>
              </a:pathLst>
            </a:custGeom>
            <a:solidFill>
              <a:srgbClr val="3F3F9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76" name="Google Shape;776;p138"/>
            <p:cNvSpPr/>
            <p:nvPr/>
          </p:nvSpPr>
          <p:spPr>
            <a:xfrm>
              <a:off x="7043510" y="2506013"/>
              <a:ext cx="941933" cy="939096"/>
            </a:xfrm>
            <a:custGeom>
              <a:avLst/>
              <a:gdLst/>
              <a:ahLst/>
              <a:cxnLst/>
              <a:rect l="l" t="t" r="r" b="b"/>
              <a:pathLst>
                <a:path w="44499" h="44365" extrusionOk="0">
                  <a:moveTo>
                    <a:pt x="36962" y="1"/>
                  </a:moveTo>
                  <a:cubicBezTo>
                    <a:pt x="36918" y="1"/>
                    <a:pt x="36872" y="4"/>
                    <a:pt x="36827" y="12"/>
                  </a:cubicBezTo>
                  <a:lnTo>
                    <a:pt x="634" y="6784"/>
                  </a:lnTo>
                  <a:cubicBezTo>
                    <a:pt x="267" y="6850"/>
                    <a:pt x="0" y="7217"/>
                    <a:pt x="100" y="7617"/>
                  </a:cubicBezTo>
                  <a:lnTo>
                    <a:pt x="6872" y="43810"/>
                  </a:lnTo>
                  <a:cubicBezTo>
                    <a:pt x="6929" y="44124"/>
                    <a:pt x="7206" y="44365"/>
                    <a:pt x="7515" y="44365"/>
                  </a:cubicBezTo>
                  <a:cubicBezTo>
                    <a:pt x="7567" y="44365"/>
                    <a:pt x="7620" y="44358"/>
                    <a:pt x="7673" y="44344"/>
                  </a:cubicBezTo>
                  <a:lnTo>
                    <a:pt x="43865" y="37572"/>
                  </a:lnTo>
                  <a:cubicBezTo>
                    <a:pt x="44232" y="37506"/>
                    <a:pt x="44499" y="37139"/>
                    <a:pt x="44432" y="36772"/>
                  </a:cubicBezTo>
                  <a:lnTo>
                    <a:pt x="37661" y="579"/>
                  </a:lnTo>
                  <a:cubicBezTo>
                    <a:pt x="37602" y="224"/>
                    <a:pt x="37307" y="1"/>
                    <a:pt x="36962"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77" name="Google Shape;777;p138"/>
            <p:cNvSpPr/>
            <p:nvPr/>
          </p:nvSpPr>
          <p:spPr>
            <a:xfrm>
              <a:off x="7128942" y="2636172"/>
              <a:ext cx="151136" cy="794374"/>
            </a:xfrm>
            <a:custGeom>
              <a:avLst/>
              <a:gdLst/>
              <a:ahLst/>
              <a:cxnLst/>
              <a:rect l="l" t="t" r="r" b="b"/>
              <a:pathLst>
                <a:path w="7140" h="37528" extrusionOk="0">
                  <a:moveTo>
                    <a:pt x="101" y="1"/>
                  </a:moveTo>
                  <a:lnTo>
                    <a:pt x="1" y="34"/>
                  </a:lnTo>
                  <a:lnTo>
                    <a:pt x="7039" y="37528"/>
                  </a:lnTo>
                  <a:lnTo>
                    <a:pt x="7139" y="37528"/>
                  </a:lnTo>
                  <a:lnTo>
                    <a:pt x="101" y="1"/>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78" name="Google Shape;778;p138"/>
            <p:cNvSpPr/>
            <p:nvPr/>
          </p:nvSpPr>
          <p:spPr>
            <a:xfrm>
              <a:off x="7056211" y="2578279"/>
              <a:ext cx="795792" cy="150416"/>
            </a:xfrm>
            <a:custGeom>
              <a:avLst/>
              <a:gdLst/>
              <a:ahLst/>
              <a:cxnLst/>
              <a:rect l="l" t="t" r="r" b="b"/>
              <a:pathLst>
                <a:path w="37595" h="7106" extrusionOk="0">
                  <a:moveTo>
                    <a:pt x="37594" y="0"/>
                  </a:moveTo>
                  <a:lnTo>
                    <a:pt x="1" y="7005"/>
                  </a:lnTo>
                  <a:lnTo>
                    <a:pt x="34" y="7106"/>
                  </a:lnTo>
                  <a:lnTo>
                    <a:pt x="37594" y="100"/>
                  </a:lnTo>
                  <a:lnTo>
                    <a:pt x="37594" y="0"/>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79" name="Google Shape;779;p138"/>
            <p:cNvSpPr/>
            <p:nvPr/>
          </p:nvSpPr>
          <p:spPr>
            <a:xfrm>
              <a:off x="7071748" y="2658779"/>
              <a:ext cx="795792" cy="150416"/>
            </a:xfrm>
            <a:custGeom>
              <a:avLst/>
              <a:gdLst/>
              <a:ahLst/>
              <a:cxnLst/>
              <a:rect l="l" t="t" r="r" b="b"/>
              <a:pathLst>
                <a:path w="37595" h="7106" extrusionOk="0">
                  <a:moveTo>
                    <a:pt x="37561" y="0"/>
                  </a:moveTo>
                  <a:lnTo>
                    <a:pt x="1" y="7005"/>
                  </a:lnTo>
                  <a:lnTo>
                    <a:pt x="1" y="7105"/>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0" name="Google Shape;780;p138"/>
            <p:cNvSpPr/>
            <p:nvPr/>
          </p:nvSpPr>
          <p:spPr>
            <a:xfrm>
              <a:off x="7086586" y="2739258"/>
              <a:ext cx="795771" cy="151136"/>
            </a:xfrm>
            <a:custGeom>
              <a:avLst/>
              <a:gdLst/>
              <a:ahLst/>
              <a:cxnLst/>
              <a:rect l="l" t="t" r="r" b="b"/>
              <a:pathLst>
                <a:path w="37594" h="7140" extrusionOk="0">
                  <a:moveTo>
                    <a:pt x="37560" y="1"/>
                  </a:moveTo>
                  <a:lnTo>
                    <a:pt x="0" y="7039"/>
                  </a:lnTo>
                  <a:lnTo>
                    <a:pt x="34" y="7139"/>
                  </a:lnTo>
                  <a:lnTo>
                    <a:pt x="37594" y="101"/>
                  </a:lnTo>
                  <a:lnTo>
                    <a:pt x="37560" y="1"/>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1" name="Google Shape;781;p138"/>
            <p:cNvSpPr/>
            <p:nvPr/>
          </p:nvSpPr>
          <p:spPr>
            <a:xfrm>
              <a:off x="7101403" y="2819758"/>
              <a:ext cx="795792" cy="151136"/>
            </a:xfrm>
            <a:custGeom>
              <a:avLst/>
              <a:gdLst/>
              <a:ahLst/>
              <a:cxnLst/>
              <a:rect l="l" t="t" r="r" b="b"/>
              <a:pathLst>
                <a:path w="37595" h="7140" extrusionOk="0">
                  <a:moveTo>
                    <a:pt x="37594" y="1"/>
                  </a:moveTo>
                  <a:lnTo>
                    <a:pt x="1" y="7039"/>
                  </a:lnTo>
                  <a:lnTo>
                    <a:pt x="34" y="7139"/>
                  </a:lnTo>
                  <a:lnTo>
                    <a:pt x="37594" y="101"/>
                  </a:lnTo>
                  <a:lnTo>
                    <a:pt x="37594" y="1"/>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2" name="Google Shape;782;p138"/>
            <p:cNvSpPr/>
            <p:nvPr/>
          </p:nvSpPr>
          <p:spPr>
            <a:xfrm>
              <a:off x="7116940" y="2900258"/>
              <a:ext cx="795792" cy="151115"/>
            </a:xfrm>
            <a:custGeom>
              <a:avLst/>
              <a:gdLst/>
              <a:ahLst/>
              <a:cxnLst/>
              <a:rect l="l" t="t" r="r" b="b"/>
              <a:pathLst>
                <a:path w="37595" h="7139" extrusionOk="0">
                  <a:moveTo>
                    <a:pt x="37561" y="0"/>
                  </a:moveTo>
                  <a:lnTo>
                    <a:pt x="1" y="7039"/>
                  </a:lnTo>
                  <a:lnTo>
                    <a:pt x="1" y="7139"/>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3" name="Google Shape;783;p138"/>
            <p:cNvSpPr/>
            <p:nvPr/>
          </p:nvSpPr>
          <p:spPr>
            <a:xfrm>
              <a:off x="7131779" y="2980758"/>
              <a:ext cx="795771" cy="151115"/>
            </a:xfrm>
            <a:custGeom>
              <a:avLst/>
              <a:gdLst/>
              <a:ahLst/>
              <a:cxnLst/>
              <a:rect l="l" t="t" r="r" b="b"/>
              <a:pathLst>
                <a:path w="37594" h="7139" extrusionOk="0">
                  <a:moveTo>
                    <a:pt x="37560" y="0"/>
                  </a:moveTo>
                  <a:lnTo>
                    <a:pt x="0" y="7038"/>
                  </a:lnTo>
                  <a:lnTo>
                    <a:pt x="33" y="7138"/>
                  </a:lnTo>
                  <a:lnTo>
                    <a:pt x="37594" y="100"/>
                  </a:lnTo>
                  <a:lnTo>
                    <a:pt x="37560" y="0"/>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4" name="Google Shape;784;p138"/>
            <p:cNvSpPr/>
            <p:nvPr/>
          </p:nvSpPr>
          <p:spPr>
            <a:xfrm>
              <a:off x="7147294" y="3061236"/>
              <a:ext cx="795094" cy="151136"/>
            </a:xfrm>
            <a:custGeom>
              <a:avLst/>
              <a:gdLst/>
              <a:ahLst/>
              <a:cxnLst/>
              <a:rect l="l" t="t" r="r" b="b"/>
              <a:pathLst>
                <a:path w="37562" h="7140" extrusionOk="0">
                  <a:moveTo>
                    <a:pt x="37561" y="1"/>
                  </a:moveTo>
                  <a:lnTo>
                    <a:pt x="1" y="7039"/>
                  </a:lnTo>
                  <a:lnTo>
                    <a:pt x="1" y="7139"/>
                  </a:lnTo>
                  <a:lnTo>
                    <a:pt x="37561" y="101"/>
                  </a:lnTo>
                  <a:lnTo>
                    <a:pt x="37561" y="1"/>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5" name="Google Shape;785;p138"/>
            <p:cNvSpPr/>
            <p:nvPr/>
          </p:nvSpPr>
          <p:spPr>
            <a:xfrm>
              <a:off x="7162133" y="3141736"/>
              <a:ext cx="795771" cy="151115"/>
            </a:xfrm>
            <a:custGeom>
              <a:avLst/>
              <a:gdLst/>
              <a:ahLst/>
              <a:cxnLst/>
              <a:rect l="l" t="t" r="r" b="b"/>
              <a:pathLst>
                <a:path w="37594" h="7139" extrusionOk="0">
                  <a:moveTo>
                    <a:pt x="37561" y="0"/>
                  </a:moveTo>
                  <a:lnTo>
                    <a:pt x="0" y="7039"/>
                  </a:lnTo>
                  <a:lnTo>
                    <a:pt x="34" y="7139"/>
                  </a:lnTo>
                  <a:lnTo>
                    <a:pt x="37594" y="101"/>
                  </a:lnTo>
                  <a:lnTo>
                    <a:pt x="37561" y="0"/>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6" name="Google Shape;786;p138"/>
            <p:cNvSpPr/>
            <p:nvPr/>
          </p:nvSpPr>
          <p:spPr>
            <a:xfrm>
              <a:off x="7176950" y="3222236"/>
              <a:ext cx="795792" cy="151115"/>
            </a:xfrm>
            <a:custGeom>
              <a:avLst/>
              <a:gdLst/>
              <a:ahLst/>
              <a:cxnLst/>
              <a:rect l="l" t="t" r="r" b="b"/>
              <a:pathLst>
                <a:path w="37595" h="7139" extrusionOk="0">
                  <a:moveTo>
                    <a:pt x="37561" y="0"/>
                  </a:moveTo>
                  <a:lnTo>
                    <a:pt x="1" y="7039"/>
                  </a:lnTo>
                  <a:lnTo>
                    <a:pt x="34" y="7139"/>
                  </a:lnTo>
                  <a:lnTo>
                    <a:pt x="37594" y="100"/>
                  </a:lnTo>
                  <a:lnTo>
                    <a:pt x="37561" y="0"/>
                  </a:lnTo>
                  <a:close/>
                </a:path>
              </a:pathLst>
            </a:custGeom>
            <a:solidFill>
              <a:srgbClr val="FFE6E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grpSp>
        <p:nvGrpSpPr>
          <p:cNvPr id="787" name="Google Shape;787;p138"/>
          <p:cNvGrpSpPr/>
          <p:nvPr/>
        </p:nvGrpSpPr>
        <p:grpSpPr>
          <a:xfrm rot="-397609">
            <a:off x="693261" y="5160546"/>
            <a:ext cx="1149031" cy="1141097"/>
            <a:chOff x="6500275" y="2386225"/>
            <a:chExt cx="861790" cy="855840"/>
          </a:xfrm>
        </p:grpSpPr>
        <p:sp>
          <p:nvSpPr>
            <p:cNvPr id="788" name="Google Shape;788;p138"/>
            <p:cNvSpPr/>
            <p:nvPr/>
          </p:nvSpPr>
          <p:spPr>
            <a:xfrm>
              <a:off x="6502725" y="2387575"/>
              <a:ext cx="859340" cy="854490"/>
            </a:xfrm>
            <a:custGeom>
              <a:avLst/>
              <a:gdLst/>
              <a:ahLst/>
              <a:cxnLst/>
              <a:rect l="l" t="t" r="r" b="b"/>
              <a:pathLst>
                <a:path w="40430" h="40368" extrusionOk="0">
                  <a:moveTo>
                    <a:pt x="37488" y="0"/>
                  </a:moveTo>
                  <a:cubicBezTo>
                    <a:pt x="37468" y="0"/>
                    <a:pt x="37448" y="1"/>
                    <a:pt x="37427" y="3"/>
                  </a:cubicBezTo>
                  <a:lnTo>
                    <a:pt x="668" y="2238"/>
                  </a:lnTo>
                  <a:cubicBezTo>
                    <a:pt x="301" y="2238"/>
                    <a:pt x="0" y="2571"/>
                    <a:pt x="34" y="2971"/>
                  </a:cubicBezTo>
                  <a:lnTo>
                    <a:pt x="2235" y="39698"/>
                  </a:lnTo>
                  <a:cubicBezTo>
                    <a:pt x="2267" y="40078"/>
                    <a:pt x="2569" y="40367"/>
                    <a:pt x="2942" y="40367"/>
                  </a:cubicBezTo>
                  <a:cubicBezTo>
                    <a:pt x="2962" y="40367"/>
                    <a:pt x="2982" y="40367"/>
                    <a:pt x="3003" y="40365"/>
                  </a:cubicBezTo>
                  <a:lnTo>
                    <a:pt x="39729" y="38130"/>
                  </a:lnTo>
                  <a:cubicBezTo>
                    <a:pt x="40129" y="38130"/>
                    <a:pt x="40429" y="37796"/>
                    <a:pt x="40396" y="37396"/>
                  </a:cubicBezTo>
                  <a:lnTo>
                    <a:pt x="38161" y="636"/>
                  </a:lnTo>
                  <a:cubicBezTo>
                    <a:pt x="38129" y="288"/>
                    <a:pt x="37857" y="0"/>
                    <a:pt x="3748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89" name="Google Shape;789;p138"/>
            <p:cNvSpPr/>
            <p:nvPr/>
          </p:nvSpPr>
          <p:spPr>
            <a:xfrm>
              <a:off x="6500275" y="2386225"/>
              <a:ext cx="859400" cy="854542"/>
            </a:xfrm>
            <a:custGeom>
              <a:avLst/>
              <a:gdLst/>
              <a:ahLst/>
              <a:cxnLst/>
              <a:rect l="l" t="t" r="r" b="b"/>
              <a:pathLst>
                <a:path w="40997" h="41064" extrusionOk="0">
                  <a:moveTo>
                    <a:pt x="38628" y="101"/>
                  </a:moveTo>
                  <a:lnTo>
                    <a:pt x="38895" y="4304"/>
                  </a:lnTo>
                  <a:lnTo>
                    <a:pt x="34692" y="4571"/>
                  </a:lnTo>
                  <a:lnTo>
                    <a:pt x="34459" y="368"/>
                  </a:lnTo>
                  <a:lnTo>
                    <a:pt x="38628" y="101"/>
                  </a:lnTo>
                  <a:close/>
                  <a:moveTo>
                    <a:pt x="34359" y="368"/>
                  </a:moveTo>
                  <a:lnTo>
                    <a:pt x="34626" y="4571"/>
                  </a:lnTo>
                  <a:lnTo>
                    <a:pt x="30423" y="4837"/>
                  </a:lnTo>
                  <a:lnTo>
                    <a:pt x="30156" y="634"/>
                  </a:lnTo>
                  <a:lnTo>
                    <a:pt x="34359" y="368"/>
                  </a:lnTo>
                  <a:close/>
                  <a:moveTo>
                    <a:pt x="30056" y="634"/>
                  </a:moveTo>
                  <a:lnTo>
                    <a:pt x="30322" y="4837"/>
                  </a:lnTo>
                  <a:lnTo>
                    <a:pt x="26119" y="5071"/>
                  </a:lnTo>
                  <a:lnTo>
                    <a:pt x="25853" y="901"/>
                  </a:lnTo>
                  <a:lnTo>
                    <a:pt x="30056" y="634"/>
                  </a:lnTo>
                  <a:close/>
                  <a:moveTo>
                    <a:pt x="25753" y="868"/>
                  </a:moveTo>
                  <a:lnTo>
                    <a:pt x="26019" y="5071"/>
                  </a:lnTo>
                  <a:lnTo>
                    <a:pt x="21816" y="5338"/>
                  </a:lnTo>
                  <a:lnTo>
                    <a:pt x="21583" y="1135"/>
                  </a:lnTo>
                  <a:lnTo>
                    <a:pt x="25753" y="868"/>
                  </a:lnTo>
                  <a:close/>
                  <a:moveTo>
                    <a:pt x="21483" y="1168"/>
                  </a:moveTo>
                  <a:lnTo>
                    <a:pt x="21716" y="5371"/>
                  </a:lnTo>
                  <a:lnTo>
                    <a:pt x="17547" y="5605"/>
                  </a:lnTo>
                  <a:lnTo>
                    <a:pt x="17280" y="1435"/>
                  </a:lnTo>
                  <a:lnTo>
                    <a:pt x="21483" y="1168"/>
                  </a:lnTo>
                  <a:close/>
                  <a:moveTo>
                    <a:pt x="17180" y="1435"/>
                  </a:moveTo>
                  <a:lnTo>
                    <a:pt x="17447" y="5605"/>
                  </a:lnTo>
                  <a:lnTo>
                    <a:pt x="13244" y="5872"/>
                  </a:lnTo>
                  <a:lnTo>
                    <a:pt x="12977" y="1669"/>
                  </a:lnTo>
                  <a:lnTo>
                    <a:pt x="17180" y="1435"/>
                  </a:lnTo>
                  <a:close/>
                  <a:moveTo>
                    <a:pt x="12877" y="1669"/>
                  </a:moveTo>
                  <a:lnTo>
                    <a:pt x="13144" y="5872"/>
                  </a:lnTo>
                  <a:lnTo>
                    <a:pt x="8941" y="6138"/>
                  </a:lnTo>
                  <a:lnTo>
                    <a:pt x="8707" y="1935"/>
                  </a:lnTo>
                  <a:lnTo>
                    <a:pt x="12877" y="1669"/>
                  </a:lnTo>
                  <a:close/>
                  <a:moveTo>
                    <a:pt x="8607" y="1969"/>
                  </a:moveTo>
                  <a:lnTo>
                    <a:pt x="8874" y="6138"/>
                  </a:lnTo>
                  <a:lnTo>
                    <a:pt x="4671" y="6405"/>
                  </a:lnTo>
                  <a:lnTo>
                    <a:pt x="4404" y="2202"/>
                  </a:lnTo>
                  <a:lnTo>
                    <a:pt x="8607" y="1969"/>
                  </a:lnTo>
                  <a:close/>
                  <a:moveTo>
                    <a:pt x="4304" y="2202"/>
                  </a:moveTo>
                  <a:lnTo>
                    <a:pt x="4571" y="6405"/>
                  </a:lnTo>
                  <a:lnTo>
                    <a:pt x="368" y="6639"/>
                  </a:lnTo>
                  <a:lnTo>
                    <a:pt x="134" y="2436"/>
                  </a:lnTo>
                  <a:lnTo>
                    <a:pt x="4304" y="2202"/>
                  </a:lnTo>
                  <a:close/>
                  <a:moveTo>
                    <a:pt x="38895" y="4404"/>
                  </a:moveTo>
                  <a:lnTo>
                    <a:pt x="39162" y="8607"/>
                  </a:lnTo>
                  <a:lnTo>
                    <a:pt x="34959" y="8840"/>
                  </a:lnTo>
                  <a:lnTo>
                    <a:pt x="34692" y="4671"/>
                  </a:lnTo>
                  <a:lnTo>
                    <a:pt x="38895" y="4404"/>
                  </a:lnTo>
                  <a:close/>
                  <a:moveTo>
                    <a:pt x="34626" y="4671"/>
                  </a:moveTo>
                  <a:lnTo>
                    <a:pt x="34892" y="8874"/>
                  </a:lnTo>
                  <a:lnTo>
                    <a:pt x="30689" y="9107"/>
                  </a:lnTo>
                  <a:lnTo>
                    <a:pt x="30423" y="4904"/>
                  </a:lnTo>
                  <a:lnTo>
                    <a:pt x="34626" y="4671"/>
                  </a:lnTo>
                  <a:close/>
                  <a:moveTo>
                    <a:pt x="30322" y="4938"/>
                  </a:moveTo>
                  <a:lnTo>
                    <a:pt x="30589" y="9107"/>
                  </a:lnTo>
                  <a:lnTo>
                    <a:pt x="26386" y="9374"/>
                  </a:lnTo>
                  <a:lnTo>
                    <a:pt x="26119" y="5171"/>
                  </a:lnTo>
                  <a:lnTo>
                    <a:pt x="30322" y="4938"/>
                  </a:lnTo>
                  <a:close/>
                  <a:moveTo>
                    <a:pt x="26019" y="5171"/>
                  </a:moveTo>
                  <a:lnTo>
                    <a:pt x="26286" y="9374"/>
                  </a:lnTo>
                  <a:lnTo>
                    <a:pt x="22083" y="9608"/>
                  </a:lnTo>
                  <a:lnTo>
                    <a:pt x="21816" y="5438"/>
                  </a:lnTo>
                  <a:lnTo>
                    <a:pt x="26019" y="5171"/>
                  </a:lnTo>
                  <a:close/>
                  <a:moveTo>
                    <a:pt x="21750" y="5471"/>
                  </a:moveTo>
                  <a:lnTo>
                    <a:pt x="21983" y="9641"/>
                  </a:lnTo>
                  <a:lnTo>
                    <a:pt x="17814" y="9908"/>
                  </a:lnTo>
                  <a:lnTo>
                    <a:pt x="17547" y="5705"/>
                  </a:lnTo>
                  <a:lnTo>
                    <a:pt x="21750" y="5471"/>
                  </a:lnTo>
                  <a:close/>
                  <a:moveTo>
                    <a:pt x="17447" y="5705"/>
                  </a:moveTo>
                  <a:lnTo>
                    <a:pt x="17713" y="9908"/>
                  </a:lnTo>
                  <a:lnTo>
                    <a:pt x="13510" y="10175"/>
                  </a:lnTo>
                  <a:lnTo>
                    <a:pt x="13244" y="5972"/>
                  </a:lnTo>
                  <a:lnTo>
                    <a:pt x="17447" y="5705"/>
                  </a:lnTo>
                  <a:close/>
                  <a:moveTo>
                    <a:pt x="13144" y="5972"/>
                  </a:moveTo>
                  <a:lnTo>
                    <a:pt x="13410" y="10141"/>
                  </a:lnTo>
                  <a:lnTo>
                    <a:pt x="9207" y="10408"/>
                  </a:lnTo>
                  <a:lnTo>
                    <a:pt x="8974" y="6205"/>
                  </a:lnTo>
                  <a:lnTo>
                    <a:pt x="13144" y="5972"/>
                  </a:lnTo>
                  <a:close/>
                  <a:moveTo>
                    <a:pt x="8874" y="6238"/>
                  </a:moveTo>
                  <a:lnTo>
                    <a:pt x="9141" y="10442"/>
                  </a:lnTo>
                  <a:lnTo>
                    <a:pt x="4938" y="10708"/>
                  </a:lnTo>
                  <a:lnTo>
                    <a:pt x="4671" y="6505"/>
                  </a:lnTo>
                  <a:lnTo>
                    <a:pt x="8874" y="6238"/>
                  </a:lnTo>
                  <a:close/>
                  <a:moveTo>
                    <a:pt x="4571" y="6472"/>
                  </a:moveTo>
                  <a:lnTo>
                    <a:pt x="4838" y="10675"/>
                  </a:lnTo>
                  <a:lnTo>
                    <a:pt x="635" y="10942"/>
                  </a:lnTo>
                  <a:lnTo>
                    <a:pt x="368" y="6739"/>
                  </a:lnTo>
                  <a:lnTo>
                    <a:pt x="4571" y="6472"/>
                  </a:lnTo>
                  <a:close/>
                  <a:moveTo>
                    <a:pt x="39162" y="8707"/>
                  </a:moveTo>
                  <a:lnTo>
                    <a:pt x="39429" y="12877"/>
                  </a:lnTo>
                  <a:lnTo>
                    <a:pt x="35226" y="13143"/>
                  </a:lnTo>
                  <a:lnTo>
                    <a:pt x="34959" y="8940"/>
                  </a:lnTo>
                  <a:lnTo>
                    <a:pt x="39162" y="8707"/>
                  </a:lnTo>
                  <a:close/>
                  <a:moveTo>
                    <a:pt x="34859" y="8940"/>
                  </a:moveTo>
                  <a:lnTo>
                    <a:pt x="35126" y="13143"/>
                  </a:lnTo>
                  <a:lnTo>
                    <a:pt x="30956" y="13410"/>
                  </a:lnTo>
                  <a:lnTo>
                    <a:pt x="30656" y="9207"/>
                  </a:lnTo>
                  <a:lnTo>
                    <a:pt x="34859" y="8940"/>
                  </a:lnTo>
                  <a:close/>
                  <a:moveTo>
                    <a:pt x="30589" y="9207"/>
                  </a:moveTo>
                  <a:lnTo>
                    <a:pt x="30823" y="13410"/>
                  </a:lnTo>
                  <a:lnTo>
                    <a:pt x="26653" y="13677"/>
                  </a:lnTo>
                  <a:lnTo>
                    <a:pt x="26386" y="9474"/>
                  </a:lnTo>
                  <a:lnTo>
                    <a:pt x="30589" y="9207"/>
                  </a:lnTo>
                  <a:close/>
                  <a:moveTo>
                    <a:pt x="26286" y="9474"/>
                  </a:moveTo>
                  <a:lnTo>
                    <a:pt x="26553" y="13644"/>
                  </a:lnTo>
                  <a:lnTo>
                    <a:pt x="22350" y="13911"/>
                  </a:lnTo>
                  <a:lnTo>
                    <a:pt x="22083" y="9741"/>
                  </a:lnTo>
                  <a:lnTo>
                    <a:pt x="26286" y="9474"/>
                  </a:lnTo>
                  <a:close/>
                  <a:moveTo>
                    <a:pt x="21983" y="9741"/>
                  </a:moveTo>
                  <a:lnTo>
                    <a:pt x="22250" y="13944"/>
                  </a:lnTo>
                  <a:lnTo>
                    <a:pt x="18047" y="14211"/>
                  </a:lnTo>
                  <a:lnTo>
                    <a:pt x="17814" y="10008"/>
                  </a:lnTo>
                  <a:lnTo>
                    <a:pt x="21983" y="9741"/>
                  </a:lnTo>
                  <a:close/>
                  <a:moveTo>
                    <a:pt x="17713" y="10008"/>
                  </a:moveTo>
                  <a:lnTo>
                    <a:pt x="17947" y="14178"/>
                  </a:lnTo>
                  <a:lnTo>
                    <a:pt x="13777" y="14444"/>
                  </a:lnTo>
                  <a:lnTo>
                    <a:pt x="13510" y="10241"/>
                  </a:lnTo>
                  <a:lnTo>
                    <a:pt x="17713" y="10008"/>
                  </a:lnTo>
                  <a:close/>
                  <a:moveTo>
                    <a:pt x="13410" y="10241"/>
                  </a:moveTo>
                  <a:lnTo>
                    <a:pt x="13677" y="14444"/>
                  </a:lnTo>
                  <a:lnTo>
                    <a:pt x="9474" y="14711"/>
                  </a:lnTo>
                  <a:lnTo>
                    <a:pt x="9207" y="10508"/>
                  </a:lnTo>
                  <a:lnTo>
                    <a:pt x="13410" y="10241"/>
                  </a:lnTo>
                  <a:close/>
                  <a:moveTo>
                    <a:pt x="9141" y="10542"/>
                  </a:moveTo>
                  <a:lnTo>
                    <a:pt x="9408" y="14745"/>
                  </a:lnTo>
                  <a:lnTo>
                    <a:pt x="5205" y="14978"/>
                  </a:lnTo>
                  <a:lnTo>
                    <a:pt x="4938" y="10775"/>
                  </a:lnTo>
                  <a:lnTo>
                    <a:pt x="9141" y="10542"/>
                  </a:lnTo>
                  <a:close/>
                  <a:moveTo>
                    <a:pt x="4838" y="10775"/>
                  </a:moveTo>
                  <a:lnTo>
                    <a:pt x="5104" y="14945"/>
                  </a:lnTo>
                  <a:lnTo>
                    <a:pt x="901" y="15212"/>
                  </a:lnTo>
                  <a:lnTo>
                    <a:pt x="635" y="11042"/>
                  </a:lnTo>
                  <a:lnTo>
                    <a:pt x="4838" y="10775"/>
                  </a:lnTo>
                  <a:close/>
                  <a:moveTo>
                    <a:pt x="39429" y="12977"/>
                  </a:moveTo>
                  <a:lnTo>
                    <a:pt x="39662" y="17146"/>
                  </a:lnTo>
                  <a:lnTo>
                    <a:pt x="35493" y="17413"/>
                  </a:lnTo>
                  <a:lnTo>
                    <a:pt x="35259" y="13244"/>
                  </a:lnTo>
                  <a:lnTo>
                    <a:pt x="39429" y="12977"/>
                  </a:lnTo>
                  <a:close/>
                  <a:moveTo>
                    <a:pt x="35126" y="13210"/>
                  </a:moveTo>
                  <a:lnTo>
                    <a:pt x="35393" y="17447"/>
                  </a:lnTo>
                  <a:lnTo>
                    <a:pt x="31190" y="17680"/>
                  </a:lnTo>
                  <a:lnTo>
                    <a:pt x="30923" y="13477"/>
                  </a:lnTo>
                  <a:lnTo>
                    <a:pt x="35126" y="13210"/>
                  </a:lnTo>
                  <a:close/>
                  <a:moveTo>
                    <a:pt x="30823" y="13510"/>
                  </a:moveTo>
                  <a:lnTo>
                    <a:pt x="31090" y="17713"/>
                  </a:lnTo>
                  <a:lnTo>
                    <a:pt x="26887" y="17947"/>
                  </a:lnTo>
                  <a:lnTo>
                    <a:pt x="26653" y="13744"/>
                  </a:lnTo>
                  <a:lnTo>
                    <a:pt x="30823" y="13510"/>
                  </a:lnTo>
                  <a:close/>
                  <a:moveTo>
                    <a:pt x="26553" y="13744"/>
                  </a:moveTo>
                  <a:lnTo>
                    <a:pt x="26820" y="17947"/>
                  </a:lnTo>
                  <a:lnTo>
                    <a:pt x="22617" y="18214"/>
                  </a:lnTo>
                  <a:lnTo>
                    <a:pt x="22350" y="14011"/>
                  </a:lnTo>
                  <a:lnTo>
                    <a:pt x="26553" y="13744"/>
                  </a:lnTo>
                  <a:close/>
                  <a:moveTo>
                    <a:pt x="22250" y="14044"/>
                  </a:moveTo>
                  <a:lnTo>
                    <a:pt x="22517" y="18247"/>
                  </a:lnTo>
                  <a:lnTo>
                    <a:pt x="18314" y="18481"/>
                  </a:lnTo>
                  <a:lnTo>
                    <a:pt x="18047" y="14311"/>
                  </a:lnTo>
                  <a:lnTo>
                    <a:pt x="22250" y="14044"/>
                  </a:lnTo>
                  <a:close/>
                  <a:moveTo>
                    <a:pt x="17980" y="14278"/>
                  </a:moveTo>
                  <a:lnTo>
                    <a:pt x="18214" y="18481"/>
                  </a:lnTo>
                  <a:lnTo>
                    <a:pt x="14044" y="18747"/>
                  </a:lnTo>
                  <a:lnTo>
                    <a:pt x="13777" y="14544"/>
                  </a:lnTo>
                  <a:lnTo>
                    <a:pt x="17980" y="14278"/>
                  </a:lnTo>
                  <a:close/>
                  <a:moveTo>
                    <a:pt x="13677" y="14544"/>
                  </a:moveTo>
                  <a:lnTo>
                    <a:pt x="13944" y="18747"/>
                  </a:lnTo>
                  <a:lnTo>
                    <a:pt x="9741" y="18981"/>
                  </a:lnTo>
                  <a:lnTo>
                    <a:pt x="9474" y="14811"/>
                  </a:lnTo>
                  <a:lnTo>
                    <a:pt x="13677" y="14544"/>
                  </a:lnTo>
                  <a:close/>
                  <a:moveTo>
                    <a:pt x="9374" y="14811"/>
                  </a:moveTo>
                  <a:lnTo>
                    <a:pt x="9641" y="18981"/>
                  </a:lnTo>
                  <a:lnTo>
                    <a:pt x="5438" y="19248"/>
                  </a:lnTo>
                  <a:lnTo>
                    <a:pt x="5205" y="15045"/>
                  </a:lnTo>
                  <a:lnTo>
                    <a:pt x="9374" y="14811"/>
                  </a:lnTo>
                  <a:close/>
                  <a:moveTo>
                    <a:pt x="5104" y="15045"/>
                  </a:moveTo>
                  <a:lnTo>
                    <a:pt x="5338" y="19248"/>
                  </a:lnTo>
                  <a:lnTo>
                    <a:pt x="1168" y="19515"/>
                  </a:lnTo>
                  <a:lnTo>
                    <a:pt x="901" y="15312"/>
                  </a:lnTo>
                  <a:lnTo>
                    <a:pt x="5104" y="15045"/>
                  </a:lnTo>
                  <a:close/>
                  <a:moveTo>
                    <a:pt x="39696" y="17246"/>
                  </a:moveTo>
                  <a:lnTo>
                    <a:pt x="39929" y="21449"/>
                  </a:lnTo>
                  <a:lnTo>
                    <a:pt x="35726" y="21716"/>
                  </a:lnTo>
                  <a:lnTo>
                    <a:pt x="35493" y="17513"/>
                  </a:lnTo>
                  <a:lnTo>
                    <a:pt x="39696" y="17246"/>
                  </a:lnTo>
                  <a:close/>
                  <a:moveTo>
                    <a:pt x="35393" y="17513"/>
                  </a:moveTo>
                  <a:lnTo>
                    <a:pt x="35660" y="21716"/>
                  </a:lnTo>
                  <a:lnTo>
                    <a:pt x="31457" y="21983"/>
                  </a:lnTo>
                  <a:lnTo>
                    <a:pt x="31223" y="17780"/>
                  </a:lnTo>
                  <a:lnTo>
                    <a:pt x="35393" y="17513"/>
                  </a:lnTo>
                  <a:close/>
                  <a:moveTo>
                    <a:pt x="31090" y="17813"/>
                  </a:moveTo>
                  <a:lnTo>
                    <a:pt x="31357" y="21983"/>
                  </a:lnTo>
                  <a:lnTo>
                    <a:pt x="27154" y="22250"/>
                  </a:lnTo>
                  <a:lnTo>
                    <a:pt x="26920" y="18080"/>
                  </a:lnTo>
                  <a:lnTo>
                    <a:pt x="31090" y="17813"/>
                  </a:lnTo>
                  <a:close/>
                  <a:moveTo>
                    <a:pt x="26820" y="18047"/>
                  </a:moveTo>
                  <a:lnTo>
                    <a:pt x="27053" y="22250"/>
                  </a:lnTo>
                  <a:lnTo>
                    <a:pt x="22884" y="22483"/>
                  </a:lnTo>
                  <a:lnTo>
                    <a:pt x="22617" y="18280"/>
                  </a:lnTo>
                  <a:lnTo>
                    <a:pt x="26820" y="18047"/>
                  </a:lnTo>
                  <a:close/>
                  <a:moveTo>
                    <a:pt x="22517" y="18347"/>
                  </a:moveTo>
                  <a:lnTo>
                    <a:pt x="22784" y="22517"/>
                  </a:lnTo>
                  <a:lnTo>
                    <a:pt x="18581" y="22784"/>
                  </a:lnTo>
                  <a:lnTo>
                    <a:pt x="18314" y="18581"/>
                  </a:lnTo>
                  <a:lnTo>
                    <a:pt x="22517" y="18347"/>
                  </a:lnTo>
                  <a:close/>
                  <a:moveTo>
                    <a:pt x="18214" y="18581"/>
                  </a:moveTo>
                  <a:lnTo>
                    <a:pt x="18481" y="22750"/>
                  </a:lnTo>
                  <a:lnTo>
                    <a:pt x="14278" y="23017"/>
                  </a:lnTo>
                  <a:lnTo>
                    <a:pt x="14011" y="18814"/>
                  </a:lnTo>
                  <a:lnTo>
                    <a:pt x="18214" y="18581"/>
                  </a:lnTo>
                  <a:close/>
                  <a:moveTo>
                    <a:pt x="13944" y="18848"/>
                  </a:moveTo>
                  <a:lnTo>
                    <a:pt x="14178" y="23017"/>
                  </a:lnTo>
                  <a:lnTo>
                    <a:pt x="10008" y="23284"/>
                  </a:lnTo>
                  <a:lnTo>
                    <a:pt x="9741" y="19081"/>
                  </a:lnTo>
                  <a:lnTo>
                    <a:pt x="13944" y="18848"/>
                  </a:lnTo>
                  <a:close/>
                  <a:moveTo>
                    <a:pt x="9641" y="19081"/>
                  </a:moveTo>
                  <a:lnTo>
                    <a:pt x="9908" y="23284"/>
                  </a:lnTo>
                  <a:lnTo>
                    <a:pt x="5705" y="23551"/>
                  </a:lnTo>
                  <a:lnTo>
                    <a:pt x="5438" y="19348"/>
                  </a:lnTo>
                  <a:lnTo>
                    <a:pt x="9641" y="19081"/>
                  </a:lnTo>
                  <a:close/>
                  <a:moveTo>
                    <a:pt x="5371" y="19348"/>
                  </a:moveTo>
                  <a:lnTo>
                    <a:pt x="5605" y="23551"/>
                  </a:lnTo>
                  <a:lnTo>
                    <a:pt x="1402" y="23784"/>
                  </a:lnTo>
                  <a:lnTo>
                    <a:pt x="1168" y="19615"/>
                  </a:lnTo>
                  <a:lnTo>
                    <a:pt x="5371" y="19348"/>
                  </a:lnTo>
                  <a:close/>
                  <a:moveTo>
                    <a:pt x="39929" y="21549"/>
                  </a:moveTo>
                  <a:lnTo>
                    <a:pt x="40196" y="25752"/>
                  </a:lnTo>
                  <a:lnTo>
                    <a:pt x="35993" y="25986"/>
                  </a:lnTo>
                  <a:lnTo>
                    <a:pt x="35760" y="21816"/>
                  </a:lnTo>
                  <a:lnTo>
                    <a:pt x="39929" y="21549"/>
                  </a:lnTo>
                  <a:close/>
                  <a:moveTo>
                    <a:pt x="35660" y="21816"/>
                  </a:moveTo>
                  <a:lnTo>
                    <a:pt x="35893" y="26019"/>
                  </a:lnTo>
                  <a:lnTo>
                    <a:pt x="31723" y="26286"/>
                  </a:lnTo>
                  <a:lnTo>
                    <a:pt x="31457" y="22083"/>
                  </a:lnTo>
                  <a:lnTo>
                    <a:pt x="35660" y="21816"/>
                  </a:lnTo>
                  <a:close/>
                  <a:moveTo>
                    <a:pt x="31357" y="22083"/>
                  </a:moveTo>
                  <a:lnTo>
                    <a:pt x="31623" y="26286"/>
                  </a:lnTo>
                  <a:lnTo>
                    <a:pt x="27420" y="26553"/>
                  </a:lnTo>
                  <a:lnTo>
                    <a:pt x="27154" y="22350"/>
                  </a:lnTo>
                  <a:lnTo>
                    <a:pt x="31357" y="22083"/>
                  </a:lnTo>
                  <a:close/>
                  <a:moveTo>
                    <a:pt x="27053" y="22350"/>
                  </a:moveTo>
                  <a:lnTo>
                    <a:pt x="27320" y="26553"/>
                  </a:lnTo>
                  <a:lnTo>
                    <a:pt x="23117" y="26787"/>
                  </a:lnTo>
                  <a:lnTo>
                    <a:pt x="22884" y="22584"/>
                  </a:lnTo>
                  <a:lnTo>
                    <a:pt x="27053" y="22350"/>
                  </a:lnTo>
                  <a:close/>
                  <a:moveTo>
                    <a:pt x="22750" y="22617"/>
                  </a:moveTo>
                  <a:lnTo>
                    <a:pt x="23051" y="26820"/>
                  </a:lnTo>
                  <a:lnTo>
                    <a:pt x="18848" y="27087"/>
                  </a:lnTo>
                  <a:lnTo>
                    <a:pt x="18581" y="22850"/>
                  </a:lnTo>
                  <a:lnTo>
                    <a:pt x="22750" y="22617"/>
                  </a:lnTo>
                  <a:close/>
                  <a:moveTo>
                    <a:pt x="18481" y="22850"/>
                  </a:moveTo>
                  <a:lnTo>
                    <a:pt x="18748" y="27053"/>
                  </a:lnTo>
                  <a:lnTo>
                    <a:pt x="14545" y="27320"/>
                  </a:lnTo>
                  <a:lnTo>
                    <a:pt x="14278" y="23117"/>
                  </a:lnTo>
                  <a:lnTo>
                    <a:pt x="18481" y="22850"/>
                  </a:lnTo>
                  <a:close/>
                  <a:moveTo>
                    <a:pt x="14211" y="23117"/>
                  </a:moveTo>
                  <a:lnTo>
                    <a:pt x="14444" y="27320"/>
                  </a:lnTo>
                  <a:lnTo>
                    <a:pt x="10241" y="27587"/>
                  </a:lnTo>
                  <a:lnTo>
                    <a:pt x="10008" y="23384"/>
                  </a:lnTo>
                  <a:lnTo>
                    <a:pt x="14211" y="23117"/>
                  </a:lnTo>
                  <a:close/>
                  <a:moveTo>
                    <a:pt x="9908" y="23384"/>
                  </a:moveTo>
                  <a:lnTo>
                    <a:pt x="10175" y="27587"/>
                  </a:lnTo>
                  <a:lnTo>
                    <a:pt x="5972" y="27821"/>
                  </a:lnTo>
                  <a:lnTo>
                    <a:pt x="5705" y="23651"/>
                  </a:lnTo>
                  <a:lnTo>
                    <a:pt x="9908" y="23384"/>
                  </a:lnTo>
                  <a:close/>
                  <a:moveTo>
                    <a:pt x="5605" y="23651"/>
                  </a:moveTo>
                  <a:lnTo>
                    <a:pt x="5872" y="27821"/>
                  </a:lnTo>
                  <a:lnTo>
                    <a:pt x="1669" y="28087"/>
                  </a:lnTo>
                  <a:lnTo>
                    <a:pt x="1435" y="23918"/>
                  </a:lnTo>
                  <a:lnTo>
                    <a:pt x="5605" y="23651"/>
                  </a:lnTo>
                  <a:close/>
                  <a:moveTo>
                    <a:pt x="40196" y="25853"/>
                  </a:moveTo>
                  <a:lnTo>
                    <a:pt x="40463" y="30022"/>
                  </a:lnTo>
                  <a:lnTo>
                    <a:pt x="36260" y="30289"/>
                  </a:lnTo>
                  <a:lnTo>
                    <a:pt x="35993" y="26086"/>
                  </a:lnTo>
                  <a:lnTo>
                    <a:pt x="40196" y="25853"/>
                  </a:lnTo>
                  <a:close/>
                  <a:moveTo>
                    <a:pt x="35926" y="26119"/>
                  </a:moveTo>
                  <a:lnTo>
                    <a:pt x="36160" y="30322"/>
                  </a:lnTo>
                  <a:lnTo>
                    <a:pt x="31957" y="30556"/>
                  </a:lnTo>
                  <a:lnTo>
                    <a:pt x="31723" y="26353"/>
                  </a:lnTo>
                  <a:lnTo>
                    <a:pt x="35926" y="26119"/>
                  </a:lnTo>
                  <a:close/>
                  <a:moveTo>
                    <a:pt x="31623" y="26386"/>
                  </a:moveTo>
                  <a:lnTo>
                    <a:pt x="31890" y="30589"/>
                  </a:lnTo>
                  <a:lnTo>
                    <a:pt x="27687" y="30823"/>
                  </a:lnTo>
                  <a:lnTo>
                    <a:pt x="27420" y="26620"/>
                  </a:lnTo>
                  <a:lnTo>
                    <a:pt x="31623" y="26386"/>
                  </a:lnTo>
                  <a:close/>
                  <a:moveTo>
                    <a:pt x="27354" y="26620"/>
                  </a:moveTo>
                  <a:lnTo>
                    <a:pt x="27587" y="30856"/>
                  </a:lnTo>
                  <a:lnTo>
                    <a:pt x="23384" y="31090"/>
                  </a:lnTo>
                  <a:lnTo>
                    <a:pt x="23151" y="26887"/>
                  </a:lnTo>
                  <a:lnTo>
                    <a:pt x="27354" y="26620"/>
                  </a:lnTo>
                  <a:close/>
                  <a:moveTo>
                    <a:pt x="23051" y="26887"/>
                  </a:moveTo>
                  <a:lnTo>
                    <a:pt x="23317" y="31090"/>
                  </a:lnTo>
                  <a:lnTo>
                    <a:pt x="19114" y="31356"/>
                  </a:lnTo>
                  <a:lnTo>
                    <a:pt x="18848" y="27153"/>
                  </a:lnTo>
                  <a:lnTo>
                    <a:pt x="23051" y="26887"/>
                  </a:lnTo>
                  <a:close/>
                  <a:moveTo>
                    <a:pt x="18748" y="27153"/>
                  </a:moveTo>
                  <a:lnTo>
                    <a:pt x="18981" y="31356"/>
                  </a:lnTo>
                  <a:lnTo>
                    <a:pt x="14811" y="31590"/>
                  </a:lnTo>
                  <a:lnTo>
                    <a:pt x="14545" y="27420"/>
                  </a:lnTo>
                  <a:lnTo>
                    <a:pt x="18748" y="27153"/>
                  </a:lnTo>
                  <a:close/>
                  <a:moveTo>
                    <a:pt x="14444" y="27387"/>
                  </a:moveTo>
                  <a:lnTo>
                    <a:pt x="14711" y="31623"/>
                  </a:lnTo>
                  <a:lnTo>
                    <a:pt x="10508" y="31857"/>
                  </a:lnTo>
                  <a:lnTo>
                    <a:pt x="10275" y="27654"/>
                  </a:lnTo>
                  <a:lnTo>
                    <a:pt x="14444" y="27387"/>
                  </a:lnTo>
                  <a:close/>
                  <a:moveTo>
                    <a:pt x="10175" y="27687"/>
                  </a:moveTo>
                  <a:lnTo>
                    <a:pt x="10408" y="31857"/>
                  </a:lnTo>
                  <a:lnTo>
                    <a:pt x="6239" y="32124"/>
                  </a:lnTo>
                  <a:lnTo>
                    <a:pt x="5972" y="27921"/>
                  </a:lnTo>
                  <a:lnTo>
                    <a:pt x="10175" y="27687"/>
                  </a:lnTo>
                  <a:close/>
                  <a:moveTo>
                    <a:pt x="5872" y="27921"/>
                  </a:moveTo>
                  <a:lnTo>
                    <a:pt x="6139" y="32124"/>
                  </a:lnTo>
                  <a:lnTo>
                    <a:pt x="1936" y="32391"/>
                  </a:lnTo>
                  <a:lnTo>
                    <a:pt x="1669" y="28188"/>
                  </a:lnTo>
                  <a:lnTo>
                    <a:pt x="5872" y="27921"/>
                  </a:lnTo>
                  <a:close/>
                  <a:moveTo>
                    <a:pt x="40463" y="30122"/>
                  </a:moveTo>
                  <a:lnTo>
                    <a:pt x="40730" y="34325"/>
                  </a:lnTo>
                  <a:lnTo>
                    <a:pt x="36527" y="34592"/>
                  </a:lnTo>
                  <a:lnTo>
                    <a:pt x="36260" y="30389"/>
                  </a:lnTo>
                  <a:lnTo>
                    <a:pt x="40463" y="30122"/>
                  </a:lnTo>
                  <a:close/>
                  <a:moveTo>
                    <a:pt x="36160" y="30389"/>
                  </a:moveTo>
                  <a:lnTo>
                    <a:pt x="36427" y="34592"/>
                  </a:lnTo>
                  <a:lnTo>
                    <a:pt x="32224" y="34859"/>
                  </a:lnTo>
                  <a:lnTo>
                    <a:pt x="31990" y="30656"/>
                  </a:lnTo>
                  <a:lnTo>
                    <a:pt x="36160" y="30389"/>
                  </a:lnTo>
                  <a:close/>
                  <a:moveTo>
                    <a:pt x="31890" y="30656"/>
                  </a:moveTo>
                  <a:lnTo>
                    <a:pt x="32124" y="34826"/>
                  </a:lnTo>
                  <a:lnTo>
                    <a:pt x="27954" y="35092"/>
                  </a:lnTo>
                  <a:lnTo>
                    <a:pt x="27687" y="30889"/>
                  </a:lnTo>
                  <a:lnTo>
                    <a:pt x="31890" y="30656"/>
                  </a:lnTo>
                  <a:close/>
                  <a:moveTo>
                    <a:pt x="27587" y="30956"/>
                  </a:moveTo>
                  <a:lnTo>
                    <a:pt x="27854" y="35126"/>
                  </a:lnTo>
                  <a:lnTo>
                    <a:pt x="23651" y="35393"/>
                  </a:lnTo>
                  <a:lnTo>
                    <a:pt x="23384" y="31190"/>
                  </a:lnTo>
                  <a:lnTo>
                    <a:pt x="27587" y="30956"/>
                  </a:lnTo>
                  <a:close/>
                  <a:moveTo>
                    <a:pt x="23317" y="31190"/>
                  </a:moveTo>
                  <a:lnTo>
                    <a:pt x="23584" y="35393"/>
                  </a:lnTo>
                  <a:lnTo>
                    <a:pt x="19381" y="35626"/>
                  </a:lnTo>
                  <a:lnTo>
                    <a:pt x="19114" y="31423"/>
                  </a:lnTo>
                  <a:lnTo>
                    <a:pt x="23317" y="31190"/>
                  </a:lnTo>
                  <a:close/>
                  <a:moveTo>
                    <a:pt x="19014" y="31457"/>
                  </a:moveTo>
                  <a:lnTo>
                    <a:pt x="19248" y="35626"/>
                  </a:lnTo>
                  <a:lnTo>
                    <a:pt x="15045" y="35893"/>
                  </a:lnTo>
                  <a:lnTo>
                    <a:pt x="14811" y="31690"/>
                  </a:lnTo>
                  <a:lnTo>
                    <a:pt x="19014" y="31457"/>
                  </a:lnTo>
                  <a:close/>
                  <a:moveTo>
                    <a:pt x="14711" y="31690"/>
                  </a:moveTo>
                  <a:lnTo>
                    <a:pt x="14978" y="35893"/>
                  </a:lnTo>
                  <a:lnTo>
                    <a:pt x="10775" y="36160"/>
                  </a:lnTo>
                  <a:lnTo>
                    <a:pt x="10508" y="31957"/>
                  </a:lnTo>
                  <a:lnTo>
                    <a:pt x="14711" y="31690"/>
                  </a:lnTo>
                  <a:close/>
                  <a:moveTo>
                    <a:pt x="10442" y="31990"/>
                  </a:moveTo>
                  <a:lnTo>
                    <a:pt x="10675" y="36160"/>
                  </a:lnTo>
                  <a:lnTo>
                    <a:pt x="6472" y="36427"/>
                  </a:lnTo>
                  <a:lnTo>
                    <a:pt x="6239" y="32257"/>
                  </a:lnTo>
                  <a:lnTo>
                    <a:pt x="10442" y="31990"/>
                  </a:lnTo>
                  <a:close/>
                  <a:moveTo>
                    <a:pt x="6139" y="32257"/>
                  </a:moveTo>
                  <a:lnTo>
                    <a:pt x="6405" y="36427"/>
                  </a:lnTo>
                  <a:lnTo>
                    <a:pt x="2202" y="36660"/>
                  </a:lnTo>
                  <a:lnTo>
                    <a:pt x="1936" y="32457"/>
                  </a:lnTo>
                  <a:lnTo>
                    <a:pt x="6139" y="32257"/>
                  </a:lnTo>
                  <a:close/>
                  <a:moveTo>
                    <a:pt x="40947" y="37844"/>
                  </a:moveTo>
                  <a:lnTo>
                    <a:pt x="40990" y="38629"/>
                  </a:lnTo>
                  <a:lnTo>
                    <a:pt x="40990" y="38629"/>
                  </a:lnTo>
                  <a:lnTo>
                    <a:pt x="40997" y="38628"/>
                  </a:lnTo>
                  <a:lnTo>
                    <a:pt x="40947" y="37844"/>
                  </a:lnTo>
                  <a:close/>
                  <a:moveTo>
                    <a:pt x="36427" y="34692"/>
                  </a:moveTo>
                  <a:lnTo>
                    <a:pt x="36694" y="38895"/>
                  </a:lnTo>
                  <a:lnTo>
                    <a:pt x="32491" y="39129"/>
                  </a:lnTo>
                  <a:lnTo>
                    <a:pt x="32224" y="34959"/>
                  </a:lnTo>
                  <a:lnTo>
                    <a:pt x="36427" y="34692"/>
                  </a:lnTo>
                  <a:close/>
                  <a:moveTo>
                    <a:pt x="32157" y="34926"/>
                  </a:moveTo>
                  <a:lnTo>
                    <a:pt x="32391" y="39129"/>
                  </a:lnTo>
                  <a:lnTo>
                    <a:pt x="28188" y="39396"/>
                  </a:lnTo>
                  <a:lnTo>
                    <a:pt x="27954" y="35193"/>
                  </a:lnTo>
                  <a:lnTo>
                    <a:pt x="32157" y="34926"/>
                  </a:lnTo>
                  <a:close/>
                  <a:moveTo>
                    <a:pt x="27854" y="35226"/>
                  </a:moveTo>
                  <a:lnTo>
                    <a:pt x="28121" y="39429"/>
                  </a:lnTo>
                  <a:lnTo>
                    <a:pt x="23918" y="39696"/>
                  </a:lnTo>
                  <a:lnTo>
                    <a:pt x="23651" y="35493"/>
                  </a:lnTo>
                  <a:lnTo>
                    <a:pt x="27854" y="35226"/>
                  </a:lnTo>
                  <a:close/>
                  <a:moveTo>
                    <a:pt x="23551" y="35493"/>
                  </a:moveTo>
                  <a:lnTo>
                    <a:pt x="23818" y="39662"/>
                  </a:lnTo>
                  <a:lnTo>
                    <a:pt x="19615" y="39929"/>
                  </a:lnTo>
                  <a:lnTo>
                    <a:pt x="19381" y="35726"/>
                  </a:lnTo>
                  <a:lnTo>
                    <a:pt x="23551" y="35493"/>
                  </a:lnTo>
                  <a:close/>
                  <a:moveTo>
                    <a:pt x="19281" y="35726"/>
                  </a:moveTo>
                  <a:lnTo>
                    <a:pt x="19515" y="39929"/>
                  </a:lnTo>
                  <a:lnTo>
                    <a:pt x="15312" y="40196"/>
                  </a:lnTo>
                  <a:lnTo>
                    <a:pt x="15078" y="35993"/>
                  </a:lnTo>
                  <a:lnTo>
                    <a:pt x="19281" y="35726"/>
                  </a:lnTo>
                  <a:close/>
                  <a:moveTo>
                    <a:pt x="14978" y="35993"/>
                  </a:moveTo>
                  <a:lnTo>
                    <a:pt x="15245" y="40196"/>
                  </a:lnTo>
                  <a:lnTo>
                    <a:pt x="11042" y="40430"/>
                  </a:lnTo>
                  <a:lnTo>
                    <a:pt x="10775" y="36260"/>
                  </a:lnTo>
                  <a:lnTo>
                    <a:pt x="14978" y="35993"/>
                  </a:lnTo>
                  <a:close/>
                  <a:moveTo>
                    <a:pt x="10675" y="36260"/>
                  </a:moveTo>
                  <a:lnTo>
                    <a:pt x="10942" y="40463"/>
                  </a:lnTo>
                  <a:lnTo>
                    <a:pt x="6739" y="40696"/>
                  </a:lnTo>
                  <a:lnTo>
                    <a:pt x="6505" y="36527"/>
                  </a:lnTo>
                  <a:lnTo>
                    <a:pt x="10675" y="36260"/>
                  </a:lnTo>
                  <a:close/>
                  <a:moveTo>
                    <a:pt x="6405" y="36527"/>
                  </a:moveTo>
                  <a:lnTo>
                    <a:pt x="6672" y="40730"/>
                  </a:lnTo>
                  <a:lnTo>
                    <a:pt x="2469" y="40963"/>
                  </a:lnTo>
                  <a:lnTo>
                    <a:pt x="2202" y="36760"/>
                  </a:lnTo>
                  <a:lnTo>
                    <a:pt x="6405" y="36527"/>
                  </a:lnTo>
                  <a:close/>
                  <a:moveTo>
                    <a:pt x="38728" y="1"/>
                  </a:moveTo>
                  <a:lnTo>
                    <a:pt x="34425" y="268"/>
                  </a:lnTo>
                  <a:lnTo>
                    <a:pt x="34359" y="268"/>
                  </a:lnTo>
                  <a:lnTo>
                    <a:pt x="30156" y="534"/>
                  </a:lnTo>
                  <a:lnTo>
                    <a:pt x="30056" y="534"/>
                  </a:lnTo>
                  <a:lnTo>
                    <a:pt x="25853" y="768"/>
                  </a:lnTo>
                  <a:lnTo>
                    <a:pt x="25753" y="768"/>
                  </a:lnTo>
                  <a:lnTo>
                    <a:pt x="21550" y="1035"/>
                  </a:lnTo>
                  <a:lnTo>
                    <a:pt x="21483" y="1035"/>
                  </a:lnTo>
                  <a:lnTo>
                    <a:pt x="17280" y="1302"/>
                  </a:lnTo>
                  <a:lnTo>
                    <a:pt x="17180" y="1302"/>
                  </a:lnTo>
                  <a:lnTo>
                    <a:pt x="13010" y="1535"/>
                  </a:lnTo>
                  <a:lnTo>
                    <a:pt x="12910" y="1535"/>
                  </a:lnTo>
                  <a:lnTo>
                    <a:pt x="8707" y="1802"/>
                  </a:lnTo>
                  <a:lnTo>
                    <a:pt x="8607" y="1802"/>
                  </a:lnTo>
                  <a:lnTo>
                    <a:pt x="4404" y="2102"/>
                  </a:lnTo>
                  <a:lnTo>
                    <a:pt x="4304" y="2102"/>
                  </a:lnTo>
                  <a:lnTo>
                    <a:pt x="1" y="2369"/>
                  </a:lnTo>
                  <a:lnTo>
                    <a:pt x="268" y="6639"/>
                  </a:lnTo>
                  <a:lnTo>
                    <a:pt x="268" y="6739"/>
                  </a:lnTo>
                  <a:lnTo>
                    <a:pt x="501" y="10942"/>
                  </a:lnTo>
                  <a:lnTo>
                    <a:pt x="501" y="11042"/>
                  </a:lnTo>
                  <a:lnTo>
                    <a:pt x="768" y="15212"/>
                  </a:lnTo>
                  <a:lnTo>
                    <a:pt x="768" y="15312"/>
                  </a:lnTo>
                  <a:lnTo>
                    <a:pt x="1035" y="19515"/>
                  </a:lnTo>
                  <a:lnTo>
                    <a:pt x="1035" y="19615"/>
                  </a:lnTo>
                  <a:lnTo>
                    <a:pt x="1268" y="23818"/>
                  </a:lnTo>
                  <a:lnTo>
                    <a:pt x="1268" y="23918"/>
                  </a:lnTo>
                  <a:lnTo>
                    <a:pt x="1535" y="28087"/>
                  </a:lnTo>
                  <a:lnTo>
                    <a:pt x="1535" y="28188"/>
                  </a:lnTo>
                  <a:lnTo>
                    <a:pt x="1802" y="32391"/>
                  </a:lnTo>
                  <a:lnTo>
                    <a:pt x="1802" y="32491"/>
                  </a:lnTo>
                  <a:lnTo>
                    <a:pt x="2036" y="36694"/>
                  </a:lnTo>
                  <a:lnTo>
                    <a:pt x="2036" y="36760"/>
                  </a:lnTo>
                  <a:lnTo>
                    <a:pt x="2302" y="41063"/>
                  </a:lnTo>
                  <a:lnTo>
                    <a:pt x="6606" y="40797"/>
                  </a:lnTo>
                  <a:lnTo>
                    <a:pt x="6706" y="40797"/>
                  </a:lnTo>
                  <a:lnTo>
                    <a:pt x="10875" y="40563"/>
                  </a:lnTo>
                  <a:lnTo>
                    <a:pt x="10975" y="40563"/>
                  </a:lnTo>
                  <a:lnTo>
                    <a:pt x="15178" y="40296"/>
                  </a:lnTo>
                  <a:lnTo>
                    <a:pt x="15278" y="40296"/>
                  </a:lnTo>
                  <a:lnTo>
                    <a:pt x="19481" y="40029"/>
                  </a:lnTo>
                  <a:lnTo>
                    <a:pt x="19548" y="40029"/>
                  </a:lnTo>
                  <a:lnTo>
                    <a:pt x="23751" y="39796"/>
                  </a:lnTo>
                  <a:lnTo>
                    <a:pt x="23851" y="39796"/>
                  </a:lnTo>
                  <a:lnTo>
                    <a:pt x="28054" y="39529"/>
                  </a:lnTo>
                  <a:lnTo>
                    <a:pt x="28154" y="39529"/>
                  </a:lnTo>
                  <a:lnTo>
                    <a:pt x="32324" y="39262"/>
                  </a:lnTo>
                  <a:lnTo>
                    <a:pt x="32424" y="39262"/>
                  </a:lnTo>
                  <a:lnTo>
                    <a:pt x="36627" y="39029"/>
                  </a:lnTo>
                  <a:lnTo>
                    <a:pt x="36727" y="39029"/>
                  </a:lnTo>
                  <a:lnTo>
                    <a:pt x="40997" y="38762"/>
                  </a:lnTo>
                  <a:lnTo>
                    <a:pt x="40990" y="38629"/>
                  </a:lnTo>
                  <a:lnTo>
                    <a:pt x="40990" y="38629"/>
                  </a:lnTo>
                  <a:lnTo>
                    <a:pt x="36794" y="38895"/>
                  </a:lnTo>
                  <a:lnTo>
                    <a:pt x="36560" y="34692"/>
                  </a:lnTo>
                  <a:lnTo>
                    <a:pt x="40730" y="34425"/>
                  </a:lnTo>
                  <a:lnTo>
                    <a:pt x="40947" y="37844"/>
                  </a:lnTo>
                  <a:lnTo>
                    <a:pt x="40763" y="34459"/>
                  </a:lnTo>
                  <a:lnTo>
                    <a:pt x="40763" y="34325"/>
                  </a:lnTo>
                  <a:lnTo>
                    <a:pt x="40563" y="30156"/>
                  </a:lnTo>
                  <a:lnTo>
                    <a:pt x="40563" y="30056"/>
                  </a:lnTo>
                  <a:lnTo>
                    <a:pt x="40296" y="25853"/>
                  </a:lnTo>
                  <a:lnTo>
                    <a:pt x="40296" y="25752"/>
                  </a:lnTo>
                  <a:lnTo>
                    <a:pt x="40029" y="21583"/>
                  </a:lnTo>
                  <a:lnTo>
                    <a:pt x="40029" y="21483"/>
                  </a:lnTo>
                  <a:lnTo>
                    <a:pt x="39796" y="17280"/>
                  </a:lnTo>
                  <a:lnTo>
                    <a:pt x="39796" y="17180"/>
                  </a:lnTo>
                  <a:lnTo>
                    <a:pt x="39529" y="12977"/>
                  </a:lnTo>
                  <a:lnTo>
                    <a:pt x="39529" y="12910"/>
                  </a:lnTo>
                  <a:lnTo>
                    <a:pt x="39262" y="8707"/>
                  </a:lnTo>
                  <a:lnTo>
                    <a:pt x="39262" y="8607"/>
                  </a:lnTo>
                  <a:lnTo>
                    <a:pt x="38995" y="4404"/>
                  </a:lnTo>
                  <a:lnTo>
                    <a:pt x="38995" y="4304"/>
                  </a:lnTo>
                  <a:lnTo>
                    <a:pt x="38728" y="1"/>
                  </a:lnTo>
                  <a:close/>
                </a:path>
              </a:pathLst>
            </a:custGeom>
            <a:solidFill>
              <a:srgbClr val="F1C23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790" name="Google Shape;790;p138"/>
          <p:cNvSpPr/>
          <p:nvPr/>
        </p:nvSpPr>
        <p:spPr>
          <a:xfrm rot="-397585">
            <a:off x="1628953" y="5153970"/>
            <a:ext cx="369988" cy="337985"/>
          </a:xfrm>
          <a:custGeom>
            <a:avLst/>
            <a:gdLst/>
            <a:ahLst/>
            <a:cxnLst/>
            <a:rect l="l" t="t" r="r" b="b"/>
            <a:pathLst>
              <a:path w="13110" h="11976" extrusionOk="0">
                <a:moveTo>
                  <a:pt x="6555" y="1"/>
                </a:moveTo>
                <a:cubicBezTo>
                  <a:pt x="5029" y="1"/>
                  <a:pt x="3503" y="584"/>
                  <a:pt x="2335" y="1752"/>
                </a:cubicBezTo>
                <a:cubicBezTo>
                  <a:pt x="0" y="4087"/>
                  <a:pt x="0" y="7890"/>
                  <a:pt x="2335" y="10225"/>
                </a:cubicBezTo>
                <a:cubicBezTo>
                  <a:pt x="3503" y="11392"/>
                  <a:pt x="5029" y="11976"/>
                  <a:pt x="6555" y="11976"/>
                </a:cubicBezTo>
                <a:cubicBezTo>
                  <a:pt x="8081" y="11976"/>
                  <a:pt x="9607" y="11392"/>
                  <a:pt x="10775" y="10225"/>
                </a:cubicBezTo>
                <a:cubicBezTo>
                  <a:pt x="13110" y="7890"/>
                  <a:pt x="13110" y="4087"/>
                  <a:pt x="10775" y="1752"/>
                </a:cubicBezTo>
                <a:cubicBezTo>
                  <a:pt x="9607" y="584"/>
                  <a:pt x="8081" y="1"/>
                  <a:pt x="655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nvGrpSpPr>
          <p:cNvPr id="791" name="Google Shape;791;p138"/>
          <p:cNvGrpSpPr/>
          <p:nvPr/>
        </p:nvGrpSpPr>
        <p:grpSpPr>
          <a:xfrm flipH="1">
            <a:off x="1904292" y="2720481"/>
            <a:ext cx="436781" cy="647295"/>
            <a:chOff x="4508863" y="1528200"/>
            <a:chExt cx="318850" cy="472800"/>
          </a:xfrm>
        </p:grpSpPr>
        <p:sp>
          <p:nvSpPr>
            <p:cNvPr id="792" name="Google Shape;792;p138"/>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93" name="Google Shape;793;p138"/>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94" name="Google Shape;794;p138"/>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95" name="Google Shape;795;p138"/>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pSp>
      <p:sp>
        <p:nvSpPr>
          <p:cNvPr id="796" name="Google Shape;796;p138"/>
          <p:cNvSpPr/>
          <p:nvPr/>
        </p:nvSpPr>
        <p:spPr>
          <a:xfrm rot="-4609478">
            <a:off x="1257216" y="3926986"/>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588"/>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97" name="Google Shape;797;p138"/>
          <p:cNvSpPr/>
          <p:nvPr/>
        </p:nvSpPr>
        <p:spPr>
          <a:xfrm rot="-2700000">
            <a:off x="9267491" y="974769"/>
            <a:ext cx="1113499" cy="144860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588"/>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799" name="Google Shape;799;p138"/>
          <p:cNvPicPr preferRelativeResize="0"/>
          <p:nvPr/>
        </p:nvPicPr>
        <p:blipFill rotWithShape="1">
          <a:blip r:embed="rId3">
            <a:alphaModFix/>
          </a:blip>
          <a:srcRect/>
          <a:stretch/>
        </p:blipFill>
        <p:spPr>
          <a:xfrm>
            <a:off x="506600" y="515133"/>
            <a:ext cx="967200" cy="967200"/>
          </a:xfrm>
          <a:prstGeom prst="rect">
            <a:avLst/>
          </a:prstGeom>
          <a:noFill/>
          <a:ln>
            <a:noFill/>
          </a:ln>
        </p:spPr>
      </p:pic>
      <p:pic>
        <p:nvPicPr>
          <p:cNvPr id="804" name="Google Shape;804;p138"/>
          <p:cNvPicPr preferRelativeResize="0"/>
          <p:nvPr/>
        </p:nvPicPr>
        <p:blipFill rotWithShape="1">
          <a:blip r:embed="rId4">
            <a:alphaModFix/>
          </a:blip>
          <a:srcRect/>
          <a:stretch/>
        </p:blipFill>
        <p:spPr>
          <a:xfrm>
            <a:off x="5871550" y="542641"/>
            <a:ext cx="1465945" cy="780935"/>
          </a:xfrm>
          <a:prstGeom prst="rect">
            <a:avLst/>
          </a:prstGeom>
          <a:noFill/>
          <a:ln>
            <a:noFill/>
          </a:ln>
        </p:spPr>
      </p:pic>
      <p:pic>
        <p:nvPicPr>
          <p:cNvPr id="807" name="Google Shape;807;p138"/>
          <p:cNvPicPr preferRelativeResize="0"/>
          <p:nvPr/>
        </p:nvPicPr>
        <p:blipFill rotWithShape="1">
          <a:blip r:embed="rId5">
            <a:alphaModFix/>
          </a:blip>
          <a:srcRect/>
          <a:stretch/>
        </p:blipFill>
        <p:spPr>
          <a:xfrm>
            <a:off x="2544467" y="482940"/>
            <a:ext cx="967199" cy="920929"/>
          </a:xfrm>
          <a:prstGeom prst="rect">
            <a:avLst/>
          </a:prstGeom>
          <a:noFill/>
          <a:ln>
            <a:noFill/>
          </a:ln>
        </p:spPr>
      </p:pic>
      <p:pic>
        <p:nvPicPr>
          <p:cNvPr id="1026" name="Picture 2" descr="Spada Indonesia">
            <a:extLst>
              <a:ext uri="{FF2B5EF4-FFF2-40B4-BE49-F238E27FC236}">
                <a16:creationId xmlns:a16="http://schemas.microsoft.com/office/drawing/2014/main" id="{D6ACA1FA-D17C-9ED6-CF7D-AFB5DE8A76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671" y="479920"/>
            <a:ext cx="1071763" cy="1071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KIP Sinar Pancasila Betun">
            <a:extLst>
              <a:ext uri="{FF2B5EF4-FFF2-40B4-BE49-F238E27FC236}">
                <a16:creationId xmlns:a16="http://schemas.microsoft.com/office/drawing/2014/main" id="{1D9D98A9-C4F1-7CBC-609C-119771771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969" y="438289"/>
            <a:ext cx="1071764" cy="1071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lpdesk">
            <a:extLst>
              <a:ext uri="{FF2B5EF4-FFF2-40B4-BE49-F238E27FC236}">
                <a16:creationId xmlns:a16="http://schemas.microsoft.com/office/drawing/2014/main" id="{85640016-6100-512D-BA81-619EFD53E8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1" y="451916"/>
            <a:ext cx="1071763" cy="106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8F47AB6-FD4F-52BE-285C-B82A3DCF573C}"/>
              </a:ext>
            </a:extLst>
          </p:cNvPr>
          <p:cNvPicPr>
            <a:picLocks noChangeAspect="1"/>
          </p:cNvPicPr>
          <p:nvPr/>
        </p:nvPicPr>
        <p:blipFill rotWithShape="1">
          <a:blip r:embed="rId9"/>
          <a:srcRect l="8234" t="11073" r="55326" b="58117"/>
          <a:stretch/>
        </p:blipFill>
        <p:spPr>
          <a:xfrm>
            <a:off x="9571807" y="3643412"/>
            <a:ext cx="2615049" cy="3127353"/>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26255" y="1012954"/>
            <a:ext cx="9522243" cy="4832092"/>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2800" dirty="0">
                <a:latin typeface="Abadi" panose="020B0604020104020204" pitchFamily="34" charset="0"/>
                <a:cs typeface="Aharoni" panose="02010803020104030203" pitchFamily="2" charset="-79"/>
              </a:rPr>
              <a:t>a. Metode Eja</a:t>
            </a:r>
          </a:p>
          <a:p>
            <a:pPr algn="just"/>
            <a:r>
              <a:rPr lang="id-ID" sz="2800" dirty="0">
                <a:latin typeface="Abadi" panose="020B0604020104020204" pitchFamily="34" charset="0"/>
                <a:cs typeface="Aharoni" panose="02010803020104030203" pitchFamily="2" charset="-79"/>
              </a:rPr>
              <a:t>Metode eja di dasarkan pada pendekatan harfiah, artinya belajar membaca dan menulis dimulai dari huruf-huruf yang dirangkaikan menjadi suku kata. Oleh karena itu pengajaran dimulai dari pengenalan huruf-huruf. Demikian halnya dengan pengajaran menulis di mulai dari huruf lepas, dengan langka-langkah sebagai berikut:</a:t>
            </a:r>
          </a:p>
          <a:p>
            <a:pPr algn="just"/>
            <a:r>
              <a:rPr lang="id-ID" sz="2800" dirty="0">
                <a:latin typeface="Abadi" panose="020B0604020104020204" pitchFamily="34" charset="0"/>
                <a:cs typeface="Aharoni" panose="02010803020104030203" pitchFamily="2" charset="-79"/>
              </a:rPr>
              <a:t>1). Menulis huruf lepas</a:t>
            </a:r>
          </a:p>
          <a:p>
            <a:pPr algn="just"/>
            <a:r>
              <a:rPr lang="id-ID" sz="2800" dirty="0">
                <a:latin typeface="Abadi" panose="020B0604020104020204" pitchFamily="34" charset="0"/>
                <a:cs typeface="Aharoni" panose="02010803020104030203" pitchFamily="2" charset="-79"/>
              </a:rPr>
              <a:t>2). Merangkaikan huruf lepas menjadi suku kata</a:t>
            </a:r>
          </a:p>
          <a:p>
            <a:pPr algn="just"/>
            <a:r>
              <a:rPr lang="id-ID" sz="2800" dirty="0">
                <a:latin typeface="Abadi" panose="020B0604020104020204" pitchFamily="34" charset="0"/>
                <a:cs typeface="Aharoni" panose="02010803020104030203" pitchFamily="2" charset="-79"/>
              </a:rPr>
              <a:t>3). Merangkaikan suku kata menjadi kata</a:t>
            </a:r>
          </a:p>
          <a:p>
            <a:pPr algn="just"/>
            <a:r>
              <a:rPr lang="id-ID" sz="2800" dirty="0">
                <a:latin typeface="Abadi" panose="020B0604020104020204" pitchFamily="34" charset="0"/>
                <a:cs typeface="Aharoni" panose="02010803020104030203" pitchFamily="2" charset="-79"/>
              </a:rPr>
              <a:t>4). Menyusun kata menjadi kalimat (Djauzak, 1996:4)</a:t>
            </a:r>
          </a:p>
        </p:txBody>
      </p:sp>
    </p:spTree>
    <p:extLst>
      <p:ext uri="{BB962C8B-B14F-4D97-AF65-F5344CB8AC3E}">
        <p14:creationId xmlns:p14="http://schemas.microsoft.com/office/powerpoint/2010/main" val="171006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22348" y="1330674"/>
            <a:ext cx="9592581" cy="3970318"/>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3600" dirty="0">
                <a:latin typeface="Abadi" panose="020B0604020104020204" pitchFamily="34" charset="0"/>
                <a:cs typeface="Aharoni" panose="02010803020104030203" pitchFamily="2" charset="-79"/>
              </a:rPr>
              <a:t>b. Metode kata lembaga</a:t>
            </a:r>
          </a:p>
          <a:p>
            <a:pPr algn="just"/>
            <a:r>
              <a:rPr lang="id-ID" sz="3600" dirty="0">
                <a:latin typeface="Abadi" panose="020B0604020104020204" pitchFamily="34" charset="0"/>
                <a:cs typeface="Aharoni" panose="02010803020104030203" pitchFamily="2" charset="-79"/>
              </a:rPr>
              <a:t>Metode kata lembaga di mulai mengajar dengan langkah-langkah sebagai berikut:</a:t>
            </a:r>
          </a:p>
          <a:p>
            <a:pPr algn="just"/>
            <a:r>
              <a:rPr lang="id-ID" sz="3600" dirty="0">
                <a:latin typeface="Abadi" panose="020B0604020104020204" pitchFamily="34" charset="0"/>
                <a:cs typeface="Aharoni" panose="02010803020104030203" pitchFamily="2" charset="-79"/>
              </a:rPr>
              <a:t>1). Mengenalkan kata</a:t>
            </a:r>
          </a:p>
          <a:p>
            <a:pPr algn="just"/>
            <a:r>
              <a:rPr lang="id-ID" sz="3600" dirty="0">
                <a:latin typeface="Abadi" panose="020B0604020104020204" pitchFamily="34" charset="0"/>
                <a:cs typeface="Aharoni" panose="02010803020104030203" pitchFamily="2" charset="-79"/>
              </a:rPr>
              <a:t>2). Merangkaikan kata antar suku kata</a:t>
            </a:r>
          </a:p>
          <a:p>
            <a:pPr algn="just"/>
            <a:r>
              <a:rPr lang="id-ID" sz="3600" dirty="0">
                <a:latin typeface="Abadi" panose="020B0604020104020204" pitchFamily="34" charset="0"/>
                <a:cs typeface="Aharoni" panose="02010803020104030203" pitchFamily="2" charset="-79"/>
              </a:rPr>
              <a:t>3). Menguraikan suku kata atas huruf-hurufnya</a:t>
            </a:r>
          </a:p>
          <a:p>
            <a:pPr algn="just"/>
            <a:r>
              <a:rPr lang="id-ID" sz="3600" dirty="0">
                <a:latin typeface="Abadi" panose="020B0604020104020204" pitchFamily="34" charset="0"/>
                <a:cs typeface="Aharoni" panose="02010803020104030203" pitchFamily="2" charset="-79"/>
              </a:rPr>
              <a:t>4). Menggabungkan huruf menjadi kata </a:t>
            </a:r>
          </a:p>
        </p:txBody>
      </p:sp>
    </p:spTree>
    <p:extLst>
      <p:ext uri="{BB962C8B-B14F-4D97-AF65-F5344CB8AC3E}">
        <p14:creationId xmlns:p14="http://schemas.microsoft.com/office/powerpoint/2010/main" val="285309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02883" y="1548723"/>
            <a:ext cx="9156483" cy="3970318"/>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3600" dirty="0">
                <a:latin typeface="Abadi" panose="020B0604020104020204" pitchFamily="34" charset="0"/>
                <a:cs typeface="Aharoni" panose="02010803020104030203" pitchFamily="2" charset="-79"/>
              </a:rPr>
              <a:t>c. Metode Global</a:t>
            </a:r>
          </a:p>
          <a:p>
            <a:pPr algn="just"/>
            <a:r>
              <a:rPr lang="id-ID" sz="3600" dirty="0">
                <a:latin typeface="Abadi" panose="020B0604020104020204" pitchFamily="34" charset="0"/>
                <a:cs typeface="Aharoni" panose="02010803020104030203" pitchFamily="2" charset="-79"/>
              </a:rPr>
              <a:t>Metode global memulai pengajaran membaca dan menulis permulaan dengan membaca kalimat secara utuh yang ada di bawah gambar. Menguraikan kalimat dengan kata-kata, menguraikan kata-kata menjadi suku kata</a:t>
            </a:r>
            <a:r>
              <a:rPr lang="en-US" sz="3600" dirty="0">
                <a:latin typeface="Abadi" panose="020B0604020104020204" pitchFamily="34" charset="0"/>
                <a:cs typeface="Aharoni" panose="02010803020104030203" pitchFamily="2" charset="-79"/>
              </a:rPr>
              <a:t>.</a:t>
            </a:r>
            <a:endParaRPr lang="id-ID" dirty="0">
              <a:latin typeface="Abadi" panose="020B0604020104020204" pitchFamily="34" charset="0"/>
            </a:endParaRPr>
          </a:p>
        </p:txBody>
      </p:sp>
    </p:spTree>
    <p:extLst>
      <p:ext uri="{BB962C8B-B14F-4D97-AF65-F5344CB8AC3E}">
        <p14:creationId xmlns:p14="http://schemas.microsoft.com/office/powerpoint/2010/main" val="393619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37682" y="218545"/>
            <a:ext cx="11215837" cy="6370975"/>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2400" dirty="0">
                <a:latin typeface="Abadi" panose="020B0604020104020204" pitchFamily="34" charset="0"/>
                <a:cs typeface="Aharoni" panose="02010803020104030203" pitchFamily="2" charset="-79"/>
              </a:rPr>
              <a:t>d. Metode SAS</a:t>
            </a:r>
          </a:p>
          <a:p>
            <a:pPr marL="285750" indent="-285750" algn="just">
              <a:buFont typeface="Wingdings" panose="05000000000000000000" pitchFamily="2" charset="2"/>
              <a:buChar char="v"/>
            </a:pPr>
            <a:r>
              <a:rPr lang="id-ID" sz="2400" dirty="0">
                <a:latin typeface="Abadi" panose="020B0604020104020204" pitchFamily="34" charset="0"/>
                <a:cs typeface="Aharoni" panose="02010803020104030203" pitchFamily="2" charset="-79"/>
              </a:rPr>
              <a:t>Menurut (Supriyadi, 1996: 334-335) pengertian metode SAS adalah suatu pendekatan cerita di sertai dengan gambar yang didalamnya terkandung unsur analitik sintetik. </a:t>
            </a:r>
            <a:endParaRPr lang="en-US" sz="2400" dirty="0">
              <a:latin typeface="Abadi" panose="020B0604020104020204" pitchFamily="34" charset="0"/>
              <a:cs typeface="Aharoni" panose="02010803020104030203" pitchFamily="2" charset="-79"/>
            </a:endParaRPr>
          </a:p>
          <a:p>
            <a:pPr marL="285750" indent="-285750" algn="just">
              <a:buFont typeface="Wingdings" panose="05000000000000000000" pitchFamily="2" charset="2"/>
              <a:buChar char="v"/>
            </a:pPr>
            <a:r>
              <a:rPr lang="id-ID" sz="2400" dirty="0">
                <a:latin typeface="Abadi" panose="020B0604020104020204" pitchFamily="34" charset="0"/>
                <a:cs typeface="Aharoni" panose="02010803020104030203" pitchFamily="2" charset="-79"/>
              </a:rPr>
              <a:t>Metode SAS menurut (Djuzak,1996:8) adalah suatu pembelajaran menulis permulaan yang didasarkan atas pendekatan cerita yakni cara memulai mengajar menulis dengan menampil cerita yang diambil dari dialog siswa dan guru atau siswa dengan siswa. </a:t>
            </a:r>
            <a:endParaRPr lang="en-US" sz="2400" dirty="0">
              <a:latin typeface="Abadi" panose="020B0604020104020204" pitchFamily="34" charset="0"/>
              <a:cs typeface="Aharoni" panose="02010803020104030203" pitchFamily="2" charset="-79"/>
            </a:endParaRPr>
          </a:p>
          <a:p>
            <a:pPr marL="285750" indent="-285750" algn="just">
              <a:buFont typeface="Wingdings" panose="05000000000000000000" pitchFamily="2" charset="2"/>
              <a:buChar char="v"/>
            </a:pPr>
            <a:r>
              <a:rPr lang="id-ID" sz="2400" dirty="0">
                <a:latin typeface="Abadi" panose="020B0604020104020204" pitchFamily="34" charset="0"/>
                <a:cs typeface="Aharoni" panose="02010803020104030203" pitchFamily="2" charset="-79"/>
              </a:rPr>
              <a:t>Teknik pelaksanaan pembelajaran metode SAS yakni keterampilan menulis kartu huruf, kartu suku kata, kartu kata dan kartu kalimat, sementara sebagian siswa mencari huruf, suku kata dan kata, guru dan sebagian siswa menempel kata-kata yang tersusun sehingga menjadi kalimat yang berarti (Subana). </a:t>
            </a:r>
            <a:endParaRPr lang="en-US" sz="2400" dirty="0">
              <a:latin typeface="Abadi" panose="020B0604020104020204" pitchFamily="34" charset="0"/>
              <a:cs typeface="Aharoni" panose="02010803020104030203" pitchFamily="2" charset="-79"/>
            </a:endParaRPr>
          </a:p>
          <a:p>
            <a:pPr marL="285750" indent="-285750" algn="just">
              <a:buFont typeface="Wingdings" panose="05000000000000000000" pitchFamily="2" charset="2"/>
              <a:buChar char="v"/>
            </a:pPr>
            <a:r>
              <a:rPr lang="id-ID" sz="2400" dirty="0">
                <a:latin typeface="Abadi" panose="020B0604020104020204" pitchFamily="34" charset="0"/>
                <a:cs typeface="Aharoni" panose="02010803020104030203" pitchFamily="2" charset="-79"/>
              </a:rPr>
              <a:t>Proses operasional metode SAS mempunyai langkah-lagkah dengan urutan sebagai berikut:</a:t>
            </a:r>
          </a:p>
          <a:p>
            <a:pPr algn="just"/>
            <a:r>
              <a:rPr lang="id-ID" sz="2400" dirty="0">
                <a:latin typeface="Abadi" panose="020B0604020104020204" pitchFamily="34" charset="0"/>
                <a:cs typeface="Aharoni" panose="02010803020104030203" pitchFamily="2" charset="-79"/>
              </a:rPr>
              <a:t>a. Struktur</a:t>
            </a:r>
            <a:r>
              <a:rPr lang="en-US" sz="2400" dirty="0">
                <a:latin typeface="Abadi" panose="020B0604020104020204" pitchFamily="34" charset="0"/>
                <a:cs typeface="Aharoni" panose="02010803020104030203" pitchFamily="2" charset="-79"/>
              </a:rPr>
              <a:t>,</a:t>
            </a:r>
            <a:r>
              <a:rPr lang="id-ID" sz="2400" dirty="0">
                <a:latin typeface="Abadi" panose="020B0604020104020204" pitchFamily="34" charset="0"/>
                <a:cs typeface="Aharoni" panose="02010803020104030203" pitchFamily="2" charset="-79"/>
              </a:rPr>
              <a:t> yaitu menampilkan keseluruhan.</a:t>
            </a:r>
          </a:p>
          <a:p>
            <a:pPr algn="just"/>
            <a:r>
              <a:rPr lang="id-ID" sz="2400" dirty="0">
                <a:latin typeface="Abadi" panose="020B0604020104020204" pitchFamily="34" charset="0"/>
                <a:cs typeface="Aharoni" panose="02010803020104030203" pitchFamily="2" charset="-79"/>
              </a:rPr>
              <a:t>b. Analitik</a:t>
            </a:r>
            <a:r>
              <a:rPr lang="en-US" sz="2400" dirty="0">
                <a:latin typeface="Abadi" panose="020B0604020104020204" pitchFamily="34" charset="0"/>
                <a:cs typeface="Aharoni" panose="02010803020104030203" pitchFamily="2" charset="-79"/>
              </a:rPr>
              <a:t>,</a:t>
            </a:r>
            <a:r>
              <a:rPr lang="id-ID" sz="2400" dirty="0">
                <a:latin typeface="Abadi" panose="020B0604020104020204" pitchFamily="34" charset="0"/>
                <a:cs typeface="Aharoni" panose="02010803020104030203" pitchFamily="2" charset="-79"/>
              </a:rPr>
              <a:t> ya</a:t>
            </a:r>
            <a:r>
              <a:rPr lang="en-US" sz="2400" dirty="0" err="1">
                <a:latin typeface="Abadi" panose="020B0604020104020204" pitchFamily="34" charset="0"/>
                <a:cs typeface="Aharoni" panose="02010803020104030203" pitchFamily="2" charset="-79"/>
              </a:rPr>
              <a:t>i</a:t>
            </a:r>
            <a:r>
              <a:rPr lang="id-ID" sz="2400" dirty="0">
                <a:latin typeface="Abadi" panose="020B0604020104020204" pitchFamily="34" charset="0"/>
                <a:cs typeface="Aharoni" panose="02010803020104030203" pitchFamily="2" charset="-79"/>
              </a:rPr>
              <a:t>tu melakukan proses penguraian.</a:t>
            </a:r>
          </a:p>
          <a:p>
            <a:pPr algn="just"/>
            <a:r>
              <a:rPr lang="id-ID" sz="2400" dirty="0">
                <a:latin typeface="Abadi" panose="020B0604020104020204" pitchFamily="34" charset="0"/>
                <a:cs typeface="Aharoni" panose="02010803020104030203" pitchFamily="2" charset="-79"/>
              </a:rPr>
              <a:t>c. Sintetik</a:t>
            </a:r>
            <a:r>
              <a:rPr lang="en-US" sz="2400" dirty="0">
                <a:latin typeface="Abadi" panose="020B0604020104020204" pitchFamily="34" charset="0"/>
                <a:cs typeface="Aharoni" panose="02010803020104030203" pitchFamily="2" charset="-79"/>
              </a:rPr>
              <a:t>,</a:t>
            </a:r>
            <a:r>
              <a:rPr lang="id-ID" sz="2400" dirty="0">
                <a:latin typeface="Abadi" panose="020B0604020104020204" pitchFamily="34" charset="0"/>
                <a:cs typeface="Aharoni" panose="02010803020104030203" pitchFamily="2" charset="-79"/>
              </a:rPr>
              <a:t> yaitu melakukan penggalan pada struktur semula.</a:t>
            </a:r>
          </a:p>
        </p:txBody>
      </p:sp>
    </p:spTree>
    <p:extLst>
      <p:ext uri="{BB962C8B-B14F-4D97-AF65-F5344CB8AC3E}">
        <p14:creationId xmlns:p14="http://schemas.microsoft.com/office/powerpoint/2010/main" val="310009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91374" y="1445803"/>
            <a:ext cx="8551571" cy="2585323"/>
          </a:xfrm>
          <a:prstGeom prst="rect">
            <a:avLst/>
          </a:prstGeom>
          <a:noFill/>
        </p:spPr>
        <p:txBody>
          <a:bodyPr wrap="square" rtlCol="0">
            <a:spAutoFit/>
          </a:bodyPr>
          <a:lstStyle/>
          <a:p>
            <a:pPr algn="ctr"/>
            <a:r>
              <a:rPr lang="en-US" sz="5400" dirty="0">
                <a:latin typeface="Aharoni" panose="02010803020104030203" pitchFamily="2" charset="-79"/>
                <a:cs typeface="Aharoni" panose="02010803020104030203" pitchFamily="2" charset="-79"/>
              </a:rPr>
              <a:t>LANGKAH-LANGKAH PEMBELAJARAN MENULIS PERMULAAN</a:t>
            </a:r>
            <a:endParaRPr lang="id-ID"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1950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48362" y="582067"/>
            <a:ext cx="9261694" cy="4462760"/>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2400" dirty="0">
                <a:latin typeface="Aharoni" panose="02010803020104030203" pitchFamily="2" charset="-79"/>
                <a:cs typeface="Aharoni" panose="02010803020104030203" pitchFamily="2" charset="-79"/>
              </a:rPr>
              <a:t>1. </a:t>
            </a:r>
            <a:r>
              <a:rPr lang="id-ID" sz="2000" dirty="0">
                <a:latin typeface="Aharoni" panose="02010803020104030203" pitchFamily="2" charset="-79"/>
                <a:cs typeface="Aharoni" panose="02010803020104030203" pitchFamily="2" charset="-79"/>
              </a:rPr>
              <a:t>Pengenalan Huruf</a:t>
            </a:r>
          </a:p>
          <a:p>
            <a:pPr marL="342900" indent="-342900" algn="just">
              <a:buFont typeface="Arial" panose="020B0604020202020204" pitchFamily="34" charset="0"/>
              <a:buChar char="•"/>
            </a:pPr>
            <a:r>
              <a:rPr lang="id-ID" sz="2000" dirty="0">
                <a:latin typeface="Aharoni" panose="02010803020104030203" pitchFamily="2" charset="-79"/>
                <a:cs typeface="Aharoni" panose="02010803020104030203" pitchFamily="2" charset="-79"/>
              </a:rPr>
              <a:t>Guru menunjukkan gambar seorang anak perempuan dan seorang anak laki-laki. Dua anak tersebut diberi nama "nana" dan "nani".</a:t>
            </a:r>
            <a:endParaRPr lang="en-US" sz="20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000" dirty="0">
                <a:latin typeface="Aharoni" panose="02010803020104030203" pitchFamily="2" charset="-79"/>
                <a:cs typeface="Aharoni" panose="02010803020104030203" pitchFamily="2" charset="-79"/>
              </a:rPr>
              <a:t>Guru mengenalkan nama kedua anak itu sambil menunjuk tulisan "nani" dan "nana" yang tertera di bawah masing-masing gambar.</a:t>
            </a:r>
            <a:endParaRPr lang="en-US" sz="20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000" dirty="0">
                <a:latin typeface="Aharoni" panose="02010803020104030203" pitchFamily="2" charset="-79"/>
                <a:cs typeface="Aharoni" panose="02010803020104030203" pitchFamily="2" charset="-79"/>
              </a:rPr>
              <a:t>Melalui proses tanya-jawab secara berulang-ulang, anak diminta menunjukkan mana "nani" dan mana "nana" sambil diminta menunjuk bentuk tulisannya.</a:t>
            </a:r>
            <a:endParaRPr lang="en-US" sz="20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000" dirty="0">
                <a:latin typeface="Aharoni" panose="02010803020104030203" pitchFamily="2" charset="-79"/>
                <a:cs typeface="Aharoni" panose="02010803020104030203" pitchFamily="2" charset="-79"/>
              </a:rPr>
              <a:t>Selanjutnya, guru memindahkan dan menuliskan kedua bentuk tulisan tersebut di papan tulis, dan anak diminta untuk memerhatikannya.  Guru hendaknya menulis secara perlahan-lahan, dan anak diminta untuk memperhatikan gerakan-gerakan tangan, serta contoh pengucapan dari bentuk tulisan yang sedang ditulis guru.</a:t>
            </a:r>
            <a:endParaRPr lang="en-US" sz="20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000" dirty="0">
                <a:latin typeface="Aharoni" panose="02010803020104030203" pitchFamily="2" charset="-79"/>
                <a:cs typeface="Aharoni" panose="02010803020104030203" pitchFamily="2" charset="-79"/>
              </a:rPr>
              <a:t>Setiap tulisan itu kemudian dianalisis dan disintesiskan kembali.  </a:t>
            </a:r>
          </a:p>
        </p:txBody>
      </p:sp>
    </p:spTree>
    <p:extLst>
      <p:ext uri="{BB962C8B-B14F-4D97-AF65-F5344CB8AC3E}">
        <p14:creationId xmlns:p14="http://schemas.microsoft.com/office/powerpoint/2010/main" val="86232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85691" y="219931"/>
            <a:ext cx="9571183" cy="6370975"/>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2400" dirty="0">
                <a:latin typeface="Aharoni" panose="02010803020104030203" pitchFamily="2" charset="-79"/>
                <a:cs typeface="Aharoni" panose="02010803020104030203" pitchFamily="2" charset="-79"/>
              </a:rPr>
              <a:t>2. Latihan</a:t>
            </a:r>
          </a:p>
          <a:p>
            <a:pPr algn="just"/>
            <a:r>
              <a:rPr lang="id-ID" sz="2400" dirty="0">
                <a:latin typeface="Aharoni" panose="02010803020104030203" pitchFamily="2" charset="-79"/>
                <a:cs typeface="Aharoni" panose="02010803020104030203" pitchFamily="2" charset="-79"/>
              </a:rPr>
              <a:t>Proses pemberian latihan dilaksanakan dengan mengutip prinsip dari yang mudah ke yang sukar, dari latihan sederhana menuju latihan yang kompleks.</a:t>
            </a:r>
          </a:p>
          <a:p>
            <a:pPr algn="just"/>
            <a:r>
              <a:rPr lang="id-ID" sz="2400" dirty="0">
                <a:latin typeface="Aharoni" panose="02010803020104030203" pitchFamily="2" charset="-79"/>
                <a:cs typeface="Aharoni" panose="02010803020104030203" pitchFamily="2" charset="-79"/>
              </a:rPr>
              <a:t>Ada beberapa bentuk latihan menulis permulaan yang dapat kita lakukan</a:t>
            </a:r>
            <a:r>
              <a:rPr lang="en-US" sz="2400" dirty="0">
                <a:latin typeface="Aharoni" panose="02010803020104030203" pitchFamily="2" charset="-79"/>
                <a:cs typeface="Aharoni" panose="02010803020104030203" pitchFamily="2" charset="-79"/>
              </a:rPr>
              <a:t>:</a:t>
            </a:r>
            <a:endParaRPr lang="id-ID"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memegang pensil dan duduk dengan sikap dan posisi yang benar.  </a:t>
            </a:r>
            <a:endParaRPr lang="en-US"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gerakan tangan. </a:t>
            </a:r>
            <a:endParaRPr lang="en-US"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mengeblat, yakni menirukan atau menebalkan suatu tulisan dengan menindas tulisan yang sudah ada.  </a:t>
            </a:r>
            <a:endParaRPr lang="en-US"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menghubung-hubungkan tanda titik yang membentuk tulisan.  </a:t>
            </a:r>
            <a:endParaRPr lang="en-US"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menatap bentuk tulisan. </a:t>
            </a:r>
            <a:endParaRPr lang="en-US"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menyalin, baik dari buku pelajaran maupun dari tulisan guru pada papan tulis. </a:t>
            </a:r>
            <a:endParaRPr lang="en-US" sz="2400" dirty="0">
              <a:latin typeface="Aharoni" panose="02010803020104030203" pitchFamily="2" charset="-79"/>
              <a:cs typeface="Aharoni" panose="02010803020104030203" pitchFamily="2" charset="-79"/>
            </a:endParaRPr>
          </a:p>
          <a:p>
            <a:pPr marL="342900" indent="-342900" algn="just">
              <a:buFont typeface="Arial" panose="020B0604020202020204" pitchFamily="34" charset="0"/>
              <a:buChar char="•"/>
            </a:pPr>
            <a:r>
              <a:rPr lang="id-ID" sz="2400" dirty="0">
                <a:latin typeface="Aharoni" panose="02010803020104030203" pitchFamily="2" charset="-79"/>
                <a:cs typeface="Aharoni" panose="02010803020104030203" pitchFamily="2" charset="-79"/>
              </a:rPr>
              <a:t>Latihan menulis halus/indah.</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218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94061" y="3461299"/>
            <a:ext cx="9121017" cy="2862322"/>
          </a:xfrm>
          <a:prstGeom prst="rect">
            <a:avLst/>
          </a:prstGeom>
          <a:solidFill>
            <a:schemeClr val="accent1">
              <a:lumMod val="20000"/>
              <a:lumOff val="80000"/>
            </a:schemeClr>
          </a:solidFill>
          <a:ln>
            <a:solidFill>
              <a:schemeClr val="accent1"/>
            </a:solidFill>
          </a:ln>
        </p:spPr>
        <p:txBody>
          <a:bodyPr wrap="square" rtlCol="0">
            <a:spAutoFit/>
          </a:bodyPr>
          <a:lstStyle/>
          <a:p>
            <a:pPr algn="just"/>
            <a:endParaRPr lang="id-ID" dirty="0">
              <a:latin typeface="Abadi" panose="020B0604020104020204" pitchFamily="34" charset="0"/>
              <a:cs typeface="Aharoni" panose="02010803020104030203" pitchFamily="2" charset="-79"/>
            </a:endParaRPr>
          </a:p>
          <a:p>
            <a:pPr algn="just"/>
            <a:r>
              <a:rPr lang="id-ID" dirty="0">
                <a:latin typeface="Abadi" panose="020B0604020104020204" pitchFamily="34" charset="0"/>
                <a:cs typeface="Aharoni" panose="02010803020104030203" pitchFamily="2" charset="-79"/>
              </a:rPr>
              <a:t>j.  Menuliskan nama benda yang terdapat dalam gambar.</a:t>
            </a:r>
          </a:p>
          <a:p>
            <a:pPr algn="just"/>
            <a:r>
              <a:rPr lang="id-ID" dirty="0">
                <a:latin typeface="Abadi" panose="020B0604020104020204" pitchFamily="34" charset="0"/>
                <a:cs typeface="Aharoni" panose="02010803020104030203" pitchFamily="2" charset="-79"/>
              </a:rPr>
              <a:t>k. Mengarang sederhana dengan bantuan gambar.  Dengan langkah sebagai berikut.</a:t>
            </a:r>
          </a:p>
          <a:p>
            <a:pPr marL="285750" indent="-285750" algn="just">
              <a:buFont typeface="Arial" panose="020B0604020202020204" pitchFamily="34" charset="0"/>
              <a:buChar char="•"/>
            </a:pPr>
            <a:r>
              <a:rPr lang="id-ID" dirty="0">
                <a:latin typeface="Abadi" panose="020B0604020104020204" pitchFamily="34" charset="0"/>
                <a:cs typeface="Aharoni" panose="02010803020104030203" pitchFamily="2" charset="-79"/>
              </a:rPr>
              <a:t>Guru menunjukkan suatu susunan gambar berseri.</a:t>
            </a:r>
            <a:endParaRPr lang="en-US" dirty="0">
              <a:latin typeface="Abadi" panose="020B0604020104020204" pitchFamily="34" charset="0"/>
              <a:cs typeface="Aharoni" panose="02010803020104030203" pitchFamily="2" charset="-79"/>
            </a:endParaRPr>
          </a:p>
          <a:p>
            <a:pPr marL="285750" indent="-285750" algn="just">
              <a:buFont typeface="Arial" panose="020B0604020202020204" pitchFamily="34" charset="0"/>
              <a:buChar char="•"/>
            </a:pPr>
            <a:r>
              <a:rPr lang="id-ID" dirty="0">
                <a:latin typeface="Abadi" panose="020B0604020104020204" pitchFamily="34" charset="0"/>
                <a:cs typeface="Aharoni" panose="02010803020104030203" pitchFamily="2" charset="-79"/>
              </a:rPr>
              <a:t>Guru bercerita dan bertanya-jawab tentang tema, isi, dan maksud gambar.</a:t>
            </a:r>
            <a:endParaRPr lang="en-US" dirty="0">
              <a:latin typeface="Abadi" panose="020B0604020104020204" pitchFamily="34" charset="0"/>
              <a:cs typeface="Aharoni" panose="02010803020104030203" pitchFamily="2" charset="-79"/>
            </a:endParaRPr>
          </a:p>
          <a:p>
            <a:pPr marL="285750" indent="-285750" algn="just">
              <a:buFont typeface="Arial" panose="020B0604020202020204" pitchFamily="34" charset="0"/>
              <a:buChar char="•"/>
            </a:pPr>
            <a:r>
              <a:rPr lang="id-ID" dirty="0">
                <a:latin typeface="Abadi" panose="020B0604020104020204" pitchFamily="34" charset="0"/>
                <a:cs typeface="Aharoni" panose="02010803020104030203" pitchFamily="2" charset="-79"/>
              </a:rPr>
              <a:t>Siswa diberi tugas untuk menulis karangan sederhana, sesuai dengan penafsirannya mengenai gambar tadi, atau sesuai dengan cerita gurunya dengan menggunakan kata-kata sendiri.</a:t>
            </a:r>
          </a:p>
          <a:p>
            <a:pPr algn="just"/>
            <a:r>
              <a:rPr lang="id-ID" dirty="0">
                <a:latin typeface="Abadi" panose="020B0604020104020204" pitchFamily="34" charset="0"/>
                <a:cs typeface="Aharoni" panose="02010803020104030203" pitchFamily="2" charset="-79"/>
              </a:rPr>
              <a:t> </a:t>
            </a:r>
          </a:p>
          <a:p>
            <a:pPr algn="just"/>
            <a:endParaRPr lang="id-ID" dirty="0">
              <a:latin typeface="Abadi" panose="020B0604020104020204" pitchFamily="34" charset="0"/>
              <a:cs typeface="Aharoni" panose="02010803020104030203" pitchFamily="2" charset="-79"/>
            </a:endParaRPr>
          </a:p>
        </p:txBody>
      </p:sp>
      <p:sp>
        <p:nvSpPr>
          <p:cNvPr id="3" name="Rectangle 2">
            <a:extLst>
              <a:ext uri="{FF2B5EF4-FFF2-40B4-BE49-F238E27FC236}">
                <a16:creationId xmlns:a16="http://schemas.microsoft.com/office/drawing/2014/main" id="{054FF762-FDA4-7651-E4AC-EBBAF4C8103F}"/>
              </a:ext>
            </a:extLst>
          </p:cNvPr>
          <p:cNvSpPr/>
          <p:nvPr/>
        </p:nvSpPr>
        <p:spPr>
          <a:xfrm>
            <a:off x="1188720" y="1103339"/>
            <a:ext cx="8554720" cy="1964981"/>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2000" dirty="0">
                <a:solidFill>
                  <a:schemeClr val="tx1"/>
                </a:solidFill>
                <a:latin typeface="Abadi" panose="020B0604020104020204" pitchFamily="34" charset="0"/>
                <a:cs typeface="Aharoni" panose="02010803020104030203" pitchFamily="2" charset="-79"/>
              </a:rPr>
              <a:t>i.  Latihan melengkapi tulisan (melengkapi huruf, suku kata, atau kata) yang secara sengaja dihilangkan. Melengkapi tulisan dapat berupa:</a:t>
            </a:r>
          </a:p>
          <a:p>
            <a:pPr marL="342900" indent="-342900" algn="just">
              <a:buFont typeface="Arial" panose="020B0604020202020204" pitchFamily="34" charset="0"/>
              <a:buChar char="•"/>
            </a:pPr>
            <a:r>
              <a:rPr lang="id-ID" sz="2000" dirty="0">
                <a:solidFill>
                  <a:schemeClr val="tx1"/>
                </a:solidFill>
                <a:latin typeface="Abadi" panose="020B0604020104020204" pitchFamily="34" charset="0"/>
                <a:cs typeface="Aharoni" panose="02010803020104030203" pitchFamily="2" charset="-79"/>
              </a:rPr>
              <a:t>Melengkapi huruf</a:t>
            </a:r>
            <a:endParaRPr lang="en-US" sz="2000" dirty="0">
              <a:solidFill>
                <a:schemeClr val="tx1"/>
              </a:solidFill>
              <a:latin typeface="Abadi" panose="020B0604020104020204" pitchFamily="34" charset="0"/>
              <a:cs typeface="Aharoni" panose="02010803020104030203" pitchFamily="2" charset="-79"/>
            </a:endParaRPr>
          </a:p>
          <a:p>
            <a:pPr marL="342900" indent="-342900" algn="just">
              <a:buFont typeface="Arial" panose="020B0604020202020204" pitchFamily="34" charset="0"/>
              <a:buChar char="•"/>
            </a:pPr>
            <a:r>
              <a:rPr lang="id-ID" sz="2000" dirty="0">
                <a:solidFill>
                  <a:schemeClr val="tx1"/>
                </a:solidFill>
                <a:latin typeface="Abadi" panose="020B0604020104020204" pitchFamily="34" charset="0"/>
                <a:cs typeface="Aharoni" panose="02010803020104030203" pitchFamily="2" charset="-79"/>
              </a:rPr>
              <a:t>Melengkapi suku kata</a:t>
            </a:r>
            <a:endParaRPr lang="en-US" sz="2000" dirty="0">
              <a:solidFill>
                <a:schemeClr val="tx1"/>
              </a:solidFill>
              <a:latin typeface="Abadi" panose="020B0604020104020204" pitchFamily="34" charset="0"/>
              <a:cs typeface="Aharoni" panose="02010803020104030203" pitchFamily="2" charset="-79"/>
            </a:endParaRPr>
          </a:p>
          <a:p>
            <a:pPr marL="342900" indent="-342900" algn="just">
              <a:buFont typeface="Arial" panose="020B0604020202020204" pitchFamily="34" charset="0"/>
              <a:buChar char="•"/>
            </a:pPr>
            <a:r>
              <a:rPr lang="id-ID" sz="2000" dirty="0">
                <a:solidFill>
                  <a:schemeClr val="tx1"/>
                </a:solidFill>
                <a:latin typeface="Abadi" panose="020B0604020104020204" pitchFamily="34" charset="0"/>
                <a:cs typeface="Aharoni" panose="02010803020104030203" pitchFamily="2" charset="-79"/>
              </a:rPr>
              <a:t>Melengkapi kata</a:t>
            </a:r>
            <a:endParaRPr lang="en-US" sz="2000" dirty="0">
              <a:solidFill>
                <a:schemeClr val="tx1"/>
              </a:solidFill>
              <a:latin typeface="Abadi" panose="020B0604020104020204" pitchFamily="34" charset="0"/>
              <a:cs typeface="Aharoni" panose="02010803020104030203" pitchFamily="2" charset="-79"/>
            </a:endParaRPr>
          </a:p>
          <a:p>
            <a:pPr algn="ctr"/>
            <a:endParaRPr lang="en-ID" sz="2000" dirty="0">
              <a:solidFill>
                <a:schemeClr val="tx1"/>
              </a:solidFill>
            </a:endParaRPr>
          </a:p>
        </p:txBody>
      </p:sp>
    </p:spTree>
    <p:extLst>
      <p:ext uri="{BB962C8B-B14F-4D97-AF65-F5344CB8AC3E}">
        <p14:creationId xmlns:p14="http://schemas.microsoft.com/office/powerpoint/2010/main" val="131075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02811" y="534573"/>
            <a:ext cx="9683724" cy="5940088"/>
          </a:xfrm>
          <a:prstGeom prst="rect">
            <a:avLst/>
          </a:prstGeom>
          <a:noFill/>
        </p:spPr>
        <p:txBody>
          <a:bodyPr wrap="square" rtlCol="0">
            <a:spAutoFit/>
          </a:bodyPr>
          <a:lstStyle/>
          <a:p>
            <a:r>
              <a:rPr lang="id-ID" sz="2000" dirty="0">
                <a:latin typeface="Aharoni" panose="02010803020104030203" pitchFamily="2" charset="-79"/>
                <a:cs typeface="Aharoni" panose="02010803020104030203" pitchFamily="2" charset="-79"/>
              </a:rPr>
              <a:t>Menurut Tarigan (1986) ada beberapa teknik dalam pembelajaran menulis</a:t>
            </a:r>
            <a:r>
              <a:rPr lang="en-US" sz="2000" dirty="0">
                <a:latin typeface="Aharoni" panose="02010803020104030203" pitchFamily="2" charset="-79"/>
                <a:cs typeface="Aharoni" panose="02010803020104030203" pitchFamily="2" charset="-79"/>
              </a:rPr>
              <a:t>:</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1. Menyusun kalimat</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Menyusun atau membangun kalimat dapat dilakukan dengan berbagai cara berikut.</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a. Menjawab pertanyaan</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Guru bertanya : siapa namamu?</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Siswa menjawab : Budi/nama saya Budi (siswa menulis namanya)</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Guru bertanya : di mana rumahmu?</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Siswa menjawab : di Jalan Thamrin No. 3 (siswa menulis alamatnya)</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b. Melengkapi kalimat</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Guru: sempurnakan kalimat berikut!</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Pilih kata tepat di lajur kanan!</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1) Ibu kota Jawa Barat adalah </a:t>
            </a:r>
            <a:r>
              <a:rPr lang="en-US" sz="2000" dirty="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A. Bandung</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2) Kebun Raya terletak di </a:t>
            </a:r>
            <a:r>
              <a:rPr lang="en-US" sz="2000" dirty="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B. Semarang</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3) Taman Mini berada di </a:t>
            </a:r>
            <a:r>
              <a:rPr lang="en-US" sz="2000" dirty="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C. Jakarta</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4) Kota Pahlawan adalah </a:t>
            </a:r>
            <a:r>
              <a:rPr lang="en-US" sz="2000" dirty="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D. Bogor</a:t>
            </a:r>
            <a:br>
              <a:rPr lang="id-ID"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D. Surabaya</a:t>
            </a:r>
            <a:br>
              <a:rPr lang="id-ID" sz="2000" dirty="0">
                <a:latin typeface="Aharoni" panose="02010803020104030203" pitchFamily="2" charset="-79"/>
                <a:cs typeface="Aharoni" panose="02010803020104030203" pitchFamily="2" charset="-79"/>
              </a:rPr>
            </a:br>
            <a:r>
              <a:rPr lang="id-ID" sz="2000" dirty="0">
                <a:latin typeface="Aharoni" panose="02010803020104030203" pitchFamily="2" charset="-79"/>
                <a:cs typeface="Aharoni" panose="02010803020104030203" pitchFamily="2" charset="-79"/>
              </a:rPr>
              <a:t>Siswa: mengisi kalimat di atas dengan jalan menulis nama kota yang tepat.</a:t>
            </a:r>
            <a:br>
              <a:rPr lang="id-ID" sz="2000" dirty="0">
                <a:latin typeface="Aharoni" panose="02010803020104030203" pitchFamily="2" charset="-79"/>
                <a:cs typeface="Aharoni" panose="02010803020104030203" pitchFamily="2" charset="-79"/>
              </a:rPr>
            </a:b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5085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18405" y="107390"/>
            <a:ext cx="9500844" cy="7017306"/>
          </a:xfrm>
          <a:prstGeom prst="rect">
            <a:avLst/>
          </a:prstGeom>
          <a:noFill/>
        </p:spPr>
        <p:txBody>
          <a:bodyPr wrap="square" rtlCol="0">
            <a:spAutoFit/>
          </a:bodyPr>
          <a:lstStyle/>
          <a:p>
            <a:r>
              <a:rPr lang="id-ID" dirty="0">
                <a:latin typeface="Aharoni" panose="02010803020104030203" pitchFamily="2" charset="-79"/>
                <a:cs typeface="Aharoni" panose="02010803020104030203" pitchFamily="2" charset="-79"/>
              </a:rPr>
              <a:t>c. Memperbaiki susunan kalimat</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Guru: Ubahlah susunan kalimat berikut supaya tepat!</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Contoh: Saya di Jalan Melati No. 10 bertempat tinggal</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Saya bertempat tinggal di Jalan Melati No. 10</a:t>
            </a:r>
            <a:br>
              <a:rPr lang="id-ID"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a:p>
            <a:r>
              <a:rPr lang="id-ID" dirty="0">
                <a:latin typeface="Aharoni" panose="02010803020104030203" pitchFamily="2" charset="-79"/>
                <a:cs typeface="Aharoni" panose="02010803020104030203" pitchFamily="2" charset="-79"/>
              </a:rPr>
              <a:t>d. Memperluas kalimat</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Guru menyebutkan sebuah kalimat model. Kemudian, siswa memperluas kalimat model dengan kata/frase yang sudah ditentukan guru.</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Contoh: Kalimat model “Ibu menjahit”……..</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Kata untuk memperluas kalimat “pakaian”</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Siswa: Ibu menjahit pakaian</a:t>
            </a:r>
            <a:br>
              <a:rPr lang="id-ID"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a:p>
            <a:r>
              <a:rPr lang="id-ID" dirty="0">
                <a:latin typeface="Aharoni" panose="02010803020104030203" pitchFamily="2" charset="-79"/>
                <a:cs typeface="Aharoni" panose="02010803020104030203" pitchFamily="2" charset="-79"/>
              </a:rPr>
              <a:t>e. Subtitusi</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Guru memberikan kalimat model, kemudian menyebutkan kata lain yang dapat menduduki posisi jabatan tertentu. Setelah itu guru memberi contoh penggantian kata tersebut.</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Contoh: Ayah membeli buku</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Sepatu Ayah membeli sepatu</a:t>
            </a:r>
            <a:br>
              <a:rPr lang="id-ID"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a:p>
            <a:r>
              <a:rPr lang="id-ID" dirty="0">
                <a:latin typeface="Aharoni" panose="02010803020104030203" pitchFamily="2" charset="-79"/>
                <a:cs typeface="Aharoni" panose="02010803020104030203" pitchFamily="2" charset="-79"/>
              </a:rPr>
              <a:t>f. Transformasi</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Guru memberikan kalimat model. Siswa mengubah bentuk kalimat model dan menuliskannya.</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Guru : Ibu memasak nasi.</a:t>
            </a:r>
            <a:br>
              <a:rPr lang="id-ID" dirty="0">
                <a:latin typeface="Aharoni" panose="02010803020104030203" pitchFamily="2" charset="-79"/>
                <a:cs typeface="Aharoni" panose="02010803020104030203" pitchFamily="2" charset="-79"/>
              </a:rPr>
            </a:br>
            <a:r>
              <a:rPr lang="id-ID" dirty="0">
                <a:latin typeface="Aharoni" panose="02010803020104030203" pitchFamily="2" charset="-79"/>
                <a:cs typeface="Aharoni" panose="02010803020104030203" pitchFamily="2" charset="-79"/>
              </a:rPr>
              <a:t>Siswa : Ibu memasak apa?</a:t>
            </a:r>
            <a:br>
              <a:rPr lang="id-ID" dirty="0">
                <a:latin typeface="Aharoni" panose="02010803020104030203" pitchFamily="2" charset="-79"/>
                <a:cs typeface="Aharoni" panose="02010803020104030203" pitchFamily="2" charset="-79"/>
              </a:rPr>
            </a:br>
            <a:endParaRPr lang="id-ID"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6802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34851" y="257577"/>
            <a:ext cx="11613309" cy="3108543"/>
          </a:xfrm>
          <a:prstGeom prst="rect">
            <a:avLst/>
          </a:prstGeom>
          <a:noFill/>
        </p:spPr>
        <p:txBody>
          <a:bodyPr wrap="square" rtlCol="0">
            <a:spAutoFit/>
          </a:bodyPr>
          <a:lstStyle/>
          <a:p>
            <a:r>
              <a:rPr lang="id-ID" sz="2800" dirty="0">
                <a:latin typeface="Abadi" panose="020B0604020104020204" pitchFamily="34" charset="0"/>
                <a:cs typeface="Aharoni" panose="02010803020104030203" pitchFamily="2" charset="-79"/>
              </a:rPr>
              <a:t>Menurut Sabarti Akhadiah, dkk (1996: 82), pembelajaran menulis di Sekolah Dasar adalah sebagai berikut.</a:t>
            </a:r>
            <a:endParaRPr lang="en-US" sz="2800" dirty="0">
              <a:latin typeface="Abadi" panose="020B0604020104020204" pitchFamily="34" charset="0"/>
              <a:cs typeface="Aharoni" panose="02010803020104030203" pitchFamily="2" charset="-79"/>
            </a:endParaRPr>
          </a:p>
          <a:p>
            <a:endParaRPr lang="en-US" sz="2800" dirty="0">
              <a:latin typeface="Abadi" panose="020B0604020104020204" pitchFamily="34" charset="0"/>
              <a:cs typeface="Aharoni" panose="02010803020104030203" pitchFamily="2" charset="-79"/>
            </a:endParaRPr>
          </a:p>
          <a:p>
            <a:endParaRPr lang="en-US" sz="2800" dirty="0">
              <a:latin typeface="Abadi" panose="020B0604020104020204" pitchFamily="34" charset="0"/>
              <a:cs typeface="Aharoni" panose="02010803020104030203" pitchFamily="2" charset="-79"/>
            </a:endParaRPr>
          </a:p>
          <a:p>
            <a:endParaRPr lang="en-US" sz="2800" dirty="0">
              <a:latin typeface="Abadi" panose="020B0604020104020204" pitchFamily="34" charset="0"/>
              <a:cs typeface="Aharoni" panose="02010803020104030203" pitchFamily="2" charset="-79"/>
            </a:endParaRPr>
          </a:p>
          <a:p>
            <a:endParaRPr lang="en-US" sz="2800" dirty="0">
              <a:latin typeface="Abadi" panose="020B0604020104020204" pitchFamily="34" charset="0"/>
              <a:cs typeface="Aharoni" panose="02010803020104030203" pitchFamily="2" charset="-79"/>
            </a:endParaRPr>
          </a:p>
          <a:p>
            <a:endParaRPr lang="id-ID" sz="2800" dirty="0">
              <a:latin typeface="Abadi" panose="020B0604020104020204" pitchFamily="34" charset="0"/>
              <a:cs typeface="Aharoni" panose="02010803020104030203" pitchFamily="2" charset="-79"/>
            </a:endParaRPr>
          </a:p>
        </p:txBody>
      </p:sp>
      <p:sp>
        <p:nvSpPr>
          <p:cNvPr id="3" name="Rectangle 2">
            <a:extLst>
              <a:ext uri="{FF2B5EF4-FFF2-40B4-BE49-F238E27FC236}">
                <a16:creationId xmlns:a16="http://schemas.microsoft.com/office/drawing/2014/main" id="{57933BEE-F3FF-B5CA-C8BE-A409DBD607E5}"/>
              </a:ext>
            </a:extLst>
          </p:cNvPr>
          <p:cNvSpPr/>
          <p:nvPr/>
        </p:nvSpPr>
        <p:spPr>
          <a:xfrm>
            <a:off x="243840" y="1774841"/>
            <a:ext cx="11369040" cy="17170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id-ID" sz="1800" b="1" dirty="0">
                <a:solidFill>
                  <a:schemeClr val="tx1"/>
                </a:solidFill>
                <a:latin typeface="Abadi" panose="020B0604020104020204" pitchFamily="34" charset="0"/>
                <a:cs typeface="Aharoni" panose="02010803020104030203" pitchFamily="2" charset="-79"/>
              </a:rPr>
              <a:t>Pembelajaran menulis permulaan.</a:t>
            </a:r>
          </a:p>
          <a:p>
            <a:r>
              <a:rPr lang="id-ID" sz="1800" dirty="0">
                <a:solidFill>
                  <a:schemeClr val="tx1"/>
                </a:solidFill>
                <a:latin typeface="Abadi" panose="020B0604020104020204" pitchFamily="34" charset="0"/>
                <a:cs typeface="Aharoni" panose="02010803020104030203" pitchFamily="2" charset="-79"/>
              </a:rPr>
              <a:t>Pembelajaran ini meliputi persiapan menulis dengan melatih siswa memegang pensil dan menggoreskannya di kertas, menulis huruf dan merangkainya menjadi suku kata, suku kata menjadi kata, dan kata menjadi kalimat sederhana.</a:t>
            </a:r>
            <a:endParaRPr lang="en-US" sz="1800" dirty="0">
              <a:solidFill>
                <a:schemeClr val="tx1"/>
              </a:solidFill>
              <a:latin typeface="Abadi" panose="020B0604020104020204" pitchFamily="34" charset="0"/>
              <a:cs typeface="Aharoni" panose="02010803020104030203" pitchFamily="2" charset="-79"/>
            </a:endParaRPr>
          </a:p>
          <a:p>
            <a:pPr algn="ctr"/>
            <a:endParaRPr lang="en-ID" dirty="0">
              <a:solidFill>
                <a:schemeClr val="tx1"/>
              </a:solidFill>
            </a:endParaRPr>
          </a:p>
        </p:txBody>
      </p:sp>
      <p:sp>
        <p:nvSpPr>
          <p:cNvPr id="6" name="Rectangle 5">
            <a:extLst>
              <a:ext uri="{FF2B5EF4-FFF2-40B4-BE49-F238E27FC236}">
                <a16:creationId xmlns:a16="http://schemas.microsoft.com/office/drawing/2014/main" id="{0F0118B2-1902-554A-8765-E58BFA1077AF}"/>
              </a:ext>
            </a:extLst>
          </p:cNvPr>
          <p:cNvSpPr/>
          <p:nvPr/>
        </p:nvSpPr>
        <p:spPr>
          <a:xfrm>
            <a:off x="1249680" y="3647440"/>
            <a:ext cx="10607040" cy="18084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b="1" dirty="0">
              <a:solidFill>
                <a:schemeClr val="tx1"/>
              </a:solidFill>
              <a:latin typeface="Abadi" panose="020B0604020104020204" pitchFamily="34" charset="0"/>
              <a:cs typeface="Aharoni" panose="02010803020104030203" pitchFamily="2" charset="-79"/>
            </a:endParaRPr>
          </a:p>
          <a:p>
            <a:endParaRPr lang="en-US" b="1" dirty="0">
              <a:solidFill>
                <a:schemeClr val="tx1"/>
              </a:solidFill>
              <a:latin typeface="Abadi" panose="020B0604020104020204" pitchFamily="34" charset="0"/>
              <a:cs typeface="Aharoni" panose="02010803020104030203" pitchFamily="2" charset="-79"/>
            </a:endParaRPr>
          </a:p>
          <a:p>
            <a:endParaRPr lang="en-US" sz="1800" b="1" dirty="0">
              <a:solidFill>
                <a:schemeClr val="tx1"/>
              </a:solidFill>
              <a:latin typeface="Abadi" panose="020B0604020104020204" pitchFamily="34" charset="0"/>
              <a:cs typeface="Aharoni" panose="02010803020104030203" pitchFamily="2" charset="-79"/>
            </a:endParaRPr>
          </a:p>
          <a:p>
            <a:r>
              <a:rPr lang="en-US" sz="1800" b="1" dirty="0">
                <a:solidFill>
                  <a:schemeClr val="tx1"/>
                </a:solidFill>
                <a:latin typeface="Abadi" panose="020B0604020104020204" pitchFamily="34" charset="0"/>
                <a:cs typeface="Aharoni" panose="02010803020104030203" pitchFamily="2" charset="-79"/>
              </a:rPr>
              <a:t>2. </a:t>
            </a:r>
            <a:r>
              <a:rPr lang="id-ID" sz="1800" b="1" dirty="0">
                <a:solidFill>
                  <a:schemeClr val="tx1"/>
                </a:solidFill>
                <a:latin typeface="Abadi" panose="020B0604020104020204" pitchFamily="34" charset="0"/>
                <a:cs typeface="Aharoni" panose="02010803020104030203" pitchFamily="2" charset="-79"/>
              </a:rPr>
              <a:t>Pembelajaran menulis lanjut.</a:t>
            </a:r>
          </a:p>
          <a:p>
            <a:r>
              <a:rPr lang="id-ID" sz="1800" dirty="0">
                <a:solidFill>
                  <a:schemeClr val="tx1"/>
                </a:solidFill>
                <a:latin typeface="Abadi" panose="020B0604020104020204" pitchFamily="34" charset="0"/>
                <a:cs typeface="Aharoni" panose="02010803020104030203" pitchFamily="2" charset="-79"/>
              </a:rPr>
              <a:t>Dalam pembelajaran ini, dapat dikelompokkan menjadi </a:t>
            </a:r>
            <a:r>
              <a:rPr lang="en-US" sz="1800" dirty="0" err="1">
                <a:solidFill>
                  <a:schemeClr val="tx1"/>
                </a:solidFill>
                <a:latin typeface="Abadi" panose="020B0604020104020204" pitchFamily="34" charset="0"/>
                <a:cs typeface="Aharoni" panose="02010803020104030203" pitchFamily="2" charset="-79"/>
              </a:rPr>
              <a:t>empat</a:t>
            </a:r>
            <a:r>
              <a:rPr lang="id-ID" sz="1800" dirty="0">
                <a:solidFill>
                  <a:schemeClr val="tx1"/>
                </a:solidFill>
                <a:latin typeface="Abadi" panose="020B0604020104020204" pitchFamily="34" charset="0"/>
                <a:cs typeface="Aharoni" panose="02010803020104030203" pitchFamily="2" charset="-79"/>
              </a:rPr>
              <a:t> pokok bahasan:</a:t>
            </a:r>
          </a:p>
          <a:p>
            <a:r>
              <a:rPr lang="id-ID" sz="1800" dirty="0">
                <a:solidFill>
                  <a:schemeClr val="tx1"/>
                </a:solidFill>
                <a:latin typeface="Abadi" panose="020B0604020104020204" pitchFamily="34" charset="0"/>
                <a:cs typeface="Aharoni" panose="02010803020104030203" pitchFamily="2" charset="-79"/>
              </a:rPr>
              <a:t>1)  pengembangan paragraf,</a:t>
            </a:r>
          </a:p>
          <a:p>
            <a:r>
              <a:rPr lang="id-ID" sz="1800" dirty="0">
                <a:solidFill>
                  <a:schemeClr val="tx1"/>
                </a:solidFill>
                <a:latin typeface="Abadi" panose="020B0604020104020204" pitchFamily="34" charset="0"/>
                <a:cs typeface="Aharoni" panose="02010803020104030203" pitchFamily="2" charset="-79"/>
              </a:rPr>
              <a:t>2)  menulis surat dan laporan,</a:t>
            </a:r>
          </a:p>
          <a:p>
            <a:r>
              <a:rPr lang="id-ID" sz="1800" dirty="0">
                <a:solidFill>
                  <a:schemeClr val="tx1"/>
                </a:solidFill>
                <a:latin typeface="Abadi" panose="020B0604020104020204" pitchFamily="34" charset="0"/>
                <a:cs typeface="Aharoni" panose="02010803020104030203" pitchFamily="2" charset="-79"/>
              </a:rPr>
              <a:t>3)  pengembangan bermacam-macam karangan, dan</a:t>
            </a:r>
          </a:p>
          <a:p>
            <a:r>
              <a:rPr lang="id-ID" sz="1800" dirty="0">
                <a:solidFill>
                  <a:schemeClr val="tx1"/>
                </a:solidFill>
                <a:latin typeface="Abadi" panose="020B0604020104020204" pitchFamily="34" charset="0"/>
                <a:cs typeface="Aharoni" panose="02010803020104030203" pitchFamily="2" charset="-79"/>
              </a:rPr>
              <a:t>4)  menulis puisi dan naskah drama.</a:t>
            </a:r>
            <a:endParaRPr lang="en-US" sz="1800" dirty="0">
              <a:solidFill>
                <a:schemeClr val="tx1"/>
              </a:solidFill>
              <a:latin typeface="Abadi" panose="020B0604020104020204" pitchFamily="34" charset="0"/>
              <a:cs typeface="Aharoni" panose="02010803020104030203" pitchFamily="2" charset="-79"/>
            </a:endParaRPr>
          </a:p>
          <a:p>
            <a:endParaRPr lang="en-US" dirty="0">
              <a:solidFill>
                <a:schemeClr val="tx1"/>
              </a:solidFill>
              <a:latin typeface="Abadi" panose="020B0604020104020204" pitchFamily="34" charset="0"/>
              <a:cs typeface="Aharoni" panose="02010803020104030203" pitchFamily="2" charset="-79"/>
            </a:endParaRPr>
          </a:p>
          <a:p>
            <a:endParaRPr lang="en-US" sz="1800" dirty="0">
              <a:solidFill>
                <a:schemeClr val="tx1"/>
              </a:solidFill>
              <a:latin typeface="Abadi" panose="020B0604020104020204" pitchFamily="34" charset="0"/>
              <a:cs typeface="Aharoni" panose="02010803020104030203" pitchFamily="2" charset="-79"/>
            </a:endParaRPr>
          </a:p>
          <a:p>
            <a:endParaRPr lang="id-ID" sz="1800" dirty="0">
              <a:solidFill>
                <a:schemeClr val="tx1"/>
              </a:solidFill>
              <a:latin typeface="Abadi" panose="020B0604020104020204" pitchFamily="34" charset="0"/>
              <a:cs typeface="Aharoni" panose="02010803020104030203" pitchFamily="2" charset="-79"/>
            </a:endParaRPr>
          </a:p>
          <a:p>
            <a:pPr algn="ctr"/>
            <a:endParaRPr lang="en-ID" dirty="0">
              <a:solidFill>
                <a:schemeClr val="tx1"/>
              </a:solidFill>
            </a:endParaRPr>
          </a:p>
        </p:txBody>
      </p:sp>
    </p:spTree>
    <p:extLst>
      <p:ext uri="{BB962C8B-B14F-4D97-AF65-F5344CB8AC3E}">
        <p14:creationId xmlns:p14="http://schemas.microsoft.com/office/powerpoint/2010/main" val="249160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0608" y="360608"/>
            <a:ext cx="9191355" cy="7109639"/>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2. Memperkenalkan Karangan</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Dalam memperkenalkan karangan dapat ditempuh dengan dua teknik, yaitu</a:t>
            </a:r>
            <a:r>
              <a:rPr lang="en-US" sz="2400" dirty="0">
                <a:latin typeface="Aharoni" panose="02010803020104030203" pitchFamily="2" charset="-79"/>
                <a:cs typeface="Aharoni" panose="02010803020104030203" pitchFamily="2" charset="-79"/>
              </a:rPr>
              <a:t> </a:t>
            </a:r>
            <a:r>
              <a:rPr lang="id-ID" sz="2400" dirty="0">
                <a:latin typeface="Aharoni" panose="02010803020104030203" pitchFamily="2" charset="-79"/>
                <a:cs typeface="Aharoni" panose="02010803020104030203" pitchFamily="2" charset="-79"/>
              </a:rPr>
              <a:t>(1) baca dan tulis, atau (2) simak dan tulis.</a:t>
            </a:r>
            <a:br>
              <a:rPr lang="id-ID" sz="2400" dirty="0">
                <a:latin typeface="Aharoni" panose="02010803020104030203" pitchFamily="2" charset="-79"/>
                <a:cs typeface="Aharoni" panose="02010803020104030203" pitchFamily="2" charset="-79"/>
              </a:rPr>
            </a:b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3. Meniru Model</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Dalam teknik ini guru menyiapkan contoh karangan yang dipakai sebagai model oleh siswa untuk menyusun karangan. Struktur karangan memang sama, tetapi berbeda dalam isi.</a:t>
            </a:r>
            <a:endParaRPr lang="en-US" sz="2400" dirty="0">
              <a:latin typeface="Aharoni" panose="02010803020104030203" pitchFamily="2" charset="-79"/>
              <a:cs typeface="Aharoni" panose="02010803020104030203" pitchFamily="2" charset="-79"/>
            </a:endParaRPr>
          </a:p>
          <a:p>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4. Karangan Bersama</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Pelaksanaan teknik ini dimulai dengan pengamatan yang dilakukan siswa bersama guru. Misalnya, mengamati kebun sekolah. Setelah itu siswa ditugasi menyusun kembali sebuah kalimat yang berhubungan dengan hasil pengamatannya terhadap kebun sekolah. Kemudian, kalimat dari siswa tadi disusun bersama-sama dan dengan bantuan guru diperbaiki sehingga menjadi sebuah karangan.</a:t>
            </a:r>
            <a:endParaRPr lang="en-US" sz="2400" dirty="0">
              <a:latin typeface="Aharoni" panose="02010803020104030203" pitchFamily="2" charset="-79"/>
              <a:cs typeface="Aharoni" panose="02010803020104030203" pitchFamily="2" charset="-79"/>
            </a:endParaRPr>
          </a:p>
          <a:p>
            <a:br>
              <a:rPr lang="id-ID" sz="2400" dirty="0">
                <a:latin typeface="Aharoni" panose="02010803020104030203" pitchFamily="2" charset="-79"/>
                <a:cs typeface="Aharoni" panose="02010803020104030203" pitchFamily="2" charset="-79"/>
              </a:rPr>
            </a:b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7109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0608" y="360608"/>
            <a:ext cx="9163220" cy="6740307"/>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5. Mengisi</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Teknik ini dipraktikkan dengan cara guru menyiapkan sebuah karangan yang kata kelima dan setiap kalimat pembangun cerita dihilangkan. Kemudian, karangan diberikan kepada siswa untuk disempurnakan atau diisi titik-titik dengan sebuah kata sehingga menjadi karangan yang utuh.</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6. Menyusun Kembali</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Suatu karangan yang telah dikacaukan urutan kalimatnya, kemudian diberikan kepada siswa untuk mengurutkan kembali menjadi sebuah karangan dengan urutan kalimat yang benar.</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7. Menyelesaikan Cerita</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Siswa diberi cerita yang belum selesai dan ditugasi menyelesaikan cerita tersebut menjadi cerita yang utuh.</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4933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85691" y="416878"/>
            <a:ext cx="9163220" cy="6001643"/>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8. Menjawab Pertanyaan</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Siswa diberi pertanyaan dan kalimat jawaban siswa tersebut dapat disusun sebuah cerita tentang kesenangannya.</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9. Meringkas Bacaan</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Teknik ini dilaksanakan dengan jalan siswa diberi suatu bacaan yang berupa cerita pendek atau sebuah wacana. Siswa disuruh membaca/mempelajari bacaan tersebut, kemudian meringkasnya.</a:t>
            </a:r>
            <a:br>
              <a:rPr lang="id-ID" sz="2400" dirty="0">
                <a:latin typeface="Aharoni" panose="02010803020104030203" pitchFamily="2" charset="-79"/>
                <a:cs typeface="Aharoni" panose="02010803020104030203" pitchFamily="2" charset="-79"/>
              </a:rPr>
            </a:b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10. Parafrase</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Dalam pengajaran menulis dapat digunakan teknik parafrase dengan jalan guru memberi karangan puisi yang harus diubah oleh siswa dalam bentuk prosa atau sebaliknya.</a:t>
            </a:r>
            <a:br>
              <a:rPr lang="id-ID" sz="2400" dirty="0">
                <a:latin typeface="Aharoni" panose="02010803020104030203" pitchFamily="2" charset="-79"/>
                <a:cs typeface="Aharoni" panose="02010803020104030203" pitchFamily="2" charset="-79"/>
              </a:rPr>
            </a:b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30048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0608" y="360608"/>
            <a:ext cx="9374235" cy="6370975"/>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11. Reka Cerita Gambar</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Teknik ini bertujuan untuk melatih mengembangkan imajinasi siswa. Dengan melihat gambar tunggal atau gambar berseri siswa disuruh menuliskan sebuah cerita yang ada hubungannya dengan gambar yang diamati.</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12. Memerikan</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Teknik ini dilakukan dengan jalan siswa disuruh mengamati sesuatu, apakah kelasnya atau yang lain, kemudian disuruh menggambarkan atau memerikan apa-apa yang diamatinya dalam bentuk tulisan.</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13. Mengembangkan Kata Kunci</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Pelaksanaan teknik ini dengan jalan siswa diberi beberapa kata kunci, kemudian disuruh mengembangkan kata-kata itu menjadi sebuah karangan.</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1148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0608" y="360608"/>
            <a:ext cx="9852537" cy="6555641"/>
          </a:xfrm>
          <a:prstGeom prst="rect">
            <a:avLst/>
          </a:prstGeom>
          <a:noFill/>
        </p:spPr>
        <p:txBody>
          <a:bodyPr wrap="square" rtlCol="0">
            <a:spAutoFit/>
          </a:bodyPr>
          <a:lstStyle/>
          <a:p>
            <a:r>
              <a:rPr lang="id-ID" sz="2800" dirty="0">
                <a:latin typeface="Aharoni" panose="02010803020104030203" pitchFamily="2" charset="-79"/>
                <a:cs typeface="Aharoni" panose="02010803020104030203" pitchFamily="2" charset="-79"/>
              </a:rPr>
              <a:t>14. Mengembangkan Kalimat Topik</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Dalam teknik mengembangkan kalimat topik yang dikembangkan adalah sebuah kalimat yang diberikan kepada siswa. Kalimat topik sifatnya masih umum dan luas yang harus dikembangkan dengan beberapa kalimat penjelas.</a:t>
            </a:r>
            <a:br>
              <a:rPr lang="id-ID" sz="2800" dirty="0">
                <a:latin typeface="Aharoni" panose="02010803020104030203" pitchFamily="2" charset="-79"/>
                <a:cs typeface="Aharoni" panose="02010803020104030203" pitchFamily="2" charset="-79"/>
              </a:rPr>
            </a:br>
            <a:endParaRPr lang="en-US"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15. Mengembangkan Judul</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Dalam penerapan teknik mengembangkan judul, siswa diberi judul yang terdiri dari beberapa kata yang harus dikembangkan menjadi beberapa kalimat topik, kalimat topik dikembangkan menjadi paragraf, dan paragraf harus berhubungan satu sama lain yang membentuk suatu cerita yang utuh dan padu.</a:t>
            </a:r>
            <a:br>
              <a:rPr lang="id-ID" sz="2800" dirty="0">
                <a:latin typeface="Aharoni" panose="02010803020104030203" pitchFamily="2" charset="-79"/>
                <a:cs typeface="Aharoni" panose="02010803020104030203" pitchFamily="2" charset="-79"/>
              </a:rPr>
            </a:b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76473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27895" y="425470"/>
            <a:ext cx="9360167" cy="6432530"/>
          </a:xfrm>
          <a:prstGeom prst="rect">
            <a:avLst/>
          </a:prstGeom>
          <a:noFill/>
        </p:spPr>
        <p:txBody>
          <a:bodyPr wrap="square" rtlCol="0">
            <a:spAutoFit/>
          </a:bodyPr>
          <a:lstStyle/>
          <a:p>
            <a:r>
              <a:rPr lang="id-ID" sz="2800" dirty="0">
                <a:latin typeface="Aharoni" panose="02010803020104030203" pitchFamily="2" charset="-79"/>
                <a:cs typeface="Aharoni" panose="02010803020104030203" pitchFamily="2" charset="-79"/>
              </a:rPr>
              <a:t>16. Mengembangkan Peribahasa</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Teknik ini dilaksanakan dengan jalan pemberian sebuah peribahasa yang sudah dikenal dan difahami maknanya oleh siswa. Kemudian, siswa ditugasi menulis karangan singkat berdasarkan peribahasa tersebut.</a:t>
            </a:r>
            <a:br>
              <a:rPr lang="id-ID" sz="2800" dirty="0">
                <a:latin typeface="Aharoni" panose="02010803020104030203" pitchFamily="2" charset="-79"/>
                <a:cs typeface="Aharoni" panose="02010803020104030203" pitchFamily="2" charset="-79"/>
              </a:rPr>
            </a:b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17. Menulis Surat</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Dalam pembelajaran menulis surat ada dua cara/teknik yang bisa diberikan kepada siswa. Cara pertama adalah menulis surat secara terpimpin, sedangkan cara kedua adalah menulis surat secara bebas.</a:t>
            </a:r>
            <a:br>
              <a:rPr lang="id-ID" sz="2800" dirty="0">
                <a:latin typeface="Aharoni" panose="02010803020104030203" pitchFamily="2" charset="-79"/>
                <a:cs typeface="Aharoni" panose="02010803020104030203" pitchFamily="2" charset="-79"/>
              </a:rPr>
            </a:br>
            <a:endParaRPr lang="en-US" sz="2800" dirty="0">
              <a:latin typeface="Aharoni" panose="02010803020104030203" pitchFamily="2" charset="-79"/>
              <a:cs typeface="Aharoni" panose="02010803020104030203" pitchFamily="2" charset="-79"/>
            </a:endParaRPr>
          </a:p>
          <a:p>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6453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12300" y="768570"/>
            <a:ext cx="9078813" cy="5262979"/>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18. Menyusun Dialog</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Teknik menyusun atau mengembangkan dialog atau percakapan dapat digunakan untuk pembelajaran menulis karena dialog sudah dikenal oleh setiap siswa.</a:t>
            </a:r>
            <a:br>
              <a:rPr lang="id-ID" sz="2400" dirty="0">
                <a:latin typeface="Aharoni" panose="02010803020104030203" pitchFamily="2" charset="-79"/>
                <a:cs typeface="Aharoni" panose="02010803020104030203" pitchFamily="2" charset="-79"/>
              </a:rPr>
            </a:br>
            <a:endParaRPr lang="en-US"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19. Menyusun Wacana</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Teknik menyusun wacana dalam pembelajaran menulis merupakan teknik pembelajaran menulis secara bebas.</a:t>
            </a:r>
            <a:br>
              <a:rPr lang="id-ID" sz="2400" dirty="0">
                <a:latin typeface="Aharoni" panose="02010803020104030203" pitchFamily="2" charset="-79"/>
                <a:cs typeface="Aharoni" panose="02010803020104030203" pitchFamily="2" charset="-79"/>
              </a:rPr>
            </a:br>
            <a:r>
              <a:rPr lang="id-ID" sz="2400" dirty="0">
                <a:latin typeface="Aharoni" panose="02010803020104030203" pitchFamily="2" charset="-79"/>
                <a:cs typeface="Aharoni" panose="02010803020104030203" pitchFamily="2" charset="-79"/>
              </a:rPr>
              <a:t>Pemilihan kesembilan belas teknik di atas dengan sendirinya harus disesuaikan dengan tingkat kemampuan siswa. Misalnya, teknik menyusun wacana tidak mungkin diberikan pada siswa kelas 2 SD, tetapi siswa kelas 6 yang sudah banyak berlatih menulis.</a:t>
            </a:r>
            <a:br>
              <a:rPr lang="id-ID" sz="2400" dirty="0">
                <a:latin typeface="Aharoni" panose="02010803020104030203" pitchFamily="2" charset="-79"/>
                <a:cs typeface="Aharoni" panose="02010803020104030203" pitchFamily="2" charset="-79"/>
              </a:rPr>
            </a:b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9185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70634" y="1763965"/>
            <a:ext cx="5896740" cy="2554545"/>
          </a:xfrm>
          <a:prstGeom prst="rect">
            <a:avLst/>
          </a:prstGeom>
          <a:noFill/>
        </p:spPr>
        <p:txBody>
          <a:bodyPr wrap="square" rtlCol="0">
            <a:spAutoFit/>
          </a:bodyPr>
          <a:lstStyle/>
          <a:p>
            <a:pPr algn="ctr"/>
            <a:r>
              <a:rPr lang="en-US" sz="4000" dirty="0">
                <a:latin typeface="Aharoni" panose="02010803020104030203" pitchFamily="2" charset="-79"/>
                <a:cs typeface="Aharoni" panose="02010803020104030203" pitchFamily="2" charset="-79"/>
              </a:rPr>
              <a:t>HUBUNGAN MENULIS DENGAN KETERAMPILAN LAINNYA</a:t>
            </a:r>
            <a:endParaRPr lang="id-ID"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3918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40913" y="321972"/>
            <a:ext cx="8828170" cy="5693866"/>
          </a:xfrm>
          <a:prstGeom prst="rect">
            <a:avLst/>
          </a:prstGeom>
          <a:noFill/>
        </p:spPr>
        <p:txBody>
          <a:bodyPr wrap="square" rtlCol="0">
            <a:spAutoFit/>
          </a:bodyPr>
          <a:lstStyle/>
          <a:p>
            <a:r>
              <a:rPr lang="id-ID" sz="2800" dirty="0">
                <a:latin typeface="Aharoni" panose="02010803020104030203" pitchFamily="2" charset="-79"/>
                <a:cs typeface="Aharoni" panose="02010803020104030203" pitchFamily="2" charset="-79"/>
              </a:rPr>
              <a:t>Hubungan antar keempat aspek keterampilan berbahasa tersebut.</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1. Hubungan Menulis dengan Membaca</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Menulis dan membaca adalah kegiatan berbahasa tulis. Pesan yang disampaikan penulis disampaikan penulis dan diterima oleh pembaca dijembatani oleh lambang bahasa yang dituliskan. Menurut Goodman dkk. (1987) dan Tierney (1983 dalam Tompskin dan Hoskisson, 1995), baca tulis merupakan suatu kegiatan yang menjadikan penulis sebagai pembaca dan pembaca sebagai penulis.</a:t>
            </a:r>
            <a:br>
              <a:rPr lang="id-ID" sz="2800" dirty="0">
                <a:latin typeface="Aharoni" panose="02010803020104030203" pitchFamily="2" charset="-79"/>
                <a:cs typeface="Aharoni" panose="02010803020104030203" pitchFamily="2" charset="-79"/>
              </a:rPr>
            </a:b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2491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4642" y="302359"/>
            <a:ext cx="9179862" cy="6555641"/>
          </a:xfrm>
          <a:prstGeom prst="rect">
            <a:avLst/>
          </a:prstGeom>
          <a:noFill/>
        </p:spPr>
        <p:txBody>
          <a:bodyPr wrap="square" rtlCol="0">
            <a:spAutoFit/>
          </a:bodyPr>
          <a:lstStyle/>
          <a:p>
            <a:r>
              <a:rPr lang="id-ID" sz="2800" dirty="0">
                <a:latin typeface="Aharoni" panose="02010803020104030203" pitchFamily="2" charset="-79"/>
                <a:cs typeface="Aharoni" panose="02010803020104030203" pitchFamily="2" charset="-79"/>
              </a:rPr>
              <a:t>2. Hubungan Menulis dengan Menyimak</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Sewaktu menulis, seseorang butuh inspirasi, ide, atau informasi untuk tulisannya. Hal ini dapat diperoleh dari berbagai sumber: sumber tercetak seperti buku, majalah, surat kabar, dan juga sumber tak tercetak seperti radio, televisi, ceramah, pidato, wawancara. Jika dari sumber tercetak diperoleh dengan membaca, maka dari sumber tak tercetak perolehan informasi dilakukan dengan menyimak.</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Melalui menyimak, penulis tidak hanya memperoleh ide atau informasi untuk tulisannya, tetapi juga menginspirasi tata saji dan struktur penyampaian lisan yang menarik hatinya, yang akan bergunan untuk aktivitas menulis.</a:t>
            </a:r>
            <a:br>
              <a:rPr lang="id-ID" sz="2800" dirty="0">
                <a:latin typeface="Aharoni" panose="02010803020104030203" pitchFamily="2" charset="-79"/>
                <a:cs typeface="Aharoni" panose="02010803020104030203" pitchFamily="2" charset="-79"/>
              </a:rPr>
            </a:b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5003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195331" y="2082030"/>
            <a:ext cx="9723550" cy="2123658"/>
          </a:xfrm>
          <a:prstGeom prst="rect">
            <a:avLst/>
          </a:prstGeom>
          <a:noFill/>
        </p:spPr>
        <p:txBody>
          <a:bodyPr wrap="square" rtlCol="0">
            <a:spAutoFit/>
          </a:bodyPr>
          <a:lstStyle/>
          <a:p>
            <a:r>
              <a:rPr lang="en-US" sz="4400" dirty="0">
                <a:latin typeface="Aharoni" panose="02010803020104030203" pitchFamily="2" charset="-79"/>
                <a:cs typeface="Aharoni" panose="02010803020104030203" pitchFamily="2" charset="-79"/>
              </a:rPr>
              <a:t>PENDEKATAN </a:t>
            </a:r>
          </a:p>
          <a:p>
            <a:r>
              <a:rPr lang="en-US" sz="4400" dirty="0">
                <a:latin typeface="Aharoni" panose="02010803020104030203" pitchFamily="2" charset="-79"/>
                <a:cs typeface="Aharoni" panose="02010803020104030203" pitchFamily="2" charset="-79"/>
              </a:rPr>
              <a:t>PEMBELAJARAN </a:t>
            </a:r>
          </a:p>
          <a:p>
            <a:r>
              <a:rPr lang="en-US" sz="4400" dirty="0">
                <a:latin typeface="Aharoni" panose="02010803020104030203" pitchFamily="2" charset="-79"/>
                <a:cs typeface="Aharoni" panose="02010803020104030203" pitchFamily="2" charset="-79"/>
              </a:rPr>
              <a:t>MENULIS DI SD</a:t>
            </a:r>
            <a:endParaRPr lang="id-ID"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6765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40913" y="321972"/>
            <a:ext cx="9306472" cy="6124754"/>
          </a:xfrm>
          <a:prstGeom prst="rect">
            <a:avLst/>
          </a:prstGeom>
          <a:noFill/>
        </p:spPr>
        <p:txBody>
          <a:bodyPr wrap="square" rtlCol="0">
            <a:spAutoFit/>
          </a:bodyPr>
          <a:lstStyle/>
          <a:p>
            <a:r>
              <a:rPr lang="id-ID" sz="2800" dirty="0">
                <a:latin typeface="Aharoni" panose="02010803020104030203" pitchFamily="2" charset="-79"/>
                <a:cs typeface="Aharoni" panose="02010803020104030203" pitchFamily="2" charset="-79"/>
              </a:rPr>
              <a:t>3. Hubungan Menulis dengan Berbicara</a:t>
            </a:r>
            <a:br>
              <a:rPr lang="id-ID" sz="2800" dirty="0">
                <a:latin typeface="Aharoni" panose="02010803020104030203" pitchFamily="2" charset="-79"/>
                <a:cs typeface="Aharoni" panose="02010803020104030203" pitchFamily="2" charset="-79"/>
              </a:rPr>
            </a:br>
            <a:r>
              <a:rPr lang="id-ID" sz="2800" dirty="0">
                <a:latin typeface="Aharoni" panose="02010803020104030203" pitchFamily="2" charset="-79"/>
                <a:cs typeface="Aharoni" panose="02010803020104030203" pitchFamily="2" charset="-79"/>
              </a:rPr>
              <a:t>Menulis dan membaca merupakan keterampilan berbahasa yang bersifat aktif-produktif. Artinya, penulis dan pembicara berperan sebagai penyampai atau pengirim pesan kepada pihak lain. Keduanya harus mengambil sejumlah keputusan berkaitan dengan topik, tujuan, jenis informasi yang akan disampaikan, serta cara penyampaiannya sesuai dengan kondisi sasaran (pembaca atau pendengar)dan corak teksnya (eksposisi, deskripsi, narasi, atau argumentasi). Kalaupun ada perbedaan, hal ini disebabkan karena perbedaan kacaraan dan medianya.</a:t>
            </a:r>
            <a:br>
              <a:rPr lang="id-ID" sz="2800" dirty="0">
                <a:latin typeface="Aharoni" panose="02010803020104030203" pitchFamily="2" charset="-79"/>
                <a:cs typeface="Aharoni" panose="02010803020104030203" pitchFamily="2" charset="-79"/>
              </a:rPr>
            </a:b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54602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45304" y="166038"/>
            <a:ext cx="8435662" cy="2308324"/>
          </a:xfrm>
          <a:prstGeom prst="rect">
            <a:avLst/>
          </a:prstGeom>
          <a:noFill/>
        </p:spPr>
        <p:txBody>
          <a:bodyPr wrap="square" rtlCol="0">
            <a:spAutoFit/>
          </a:bodyPr>
          <a:lstStyle/>
          <a:p>
            <a:pPr algn="ctr"/>
            <a:r>
              <a:rPr lang="en-US" sz="4800" dirty="0">
                <a:latin typeface="Aharoni" panose="02010803020104030203" pitchFamily="2" charset="-79"/>
                <a:cs typeface="Aharoni" panose="02010803020104030203" pitchFamily="2" charset="-79"/>
              </a:rPr>
              <a:t>METODE, MODEL, DAN TEKNIK LAIN DALAM PEMBELAJARAN MENULIS</a:t>
            </a:r>
            <a:endParaRPr lang="id-ID"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5444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3817" y="1058247"/>
            <a:ext cx="11114468" cy="3785652"/>
          </a:xfrm>
          <a:prstGeom prst="rect">
            <a:avLst/>
          </a:prstGeom>
          <a:noFill/>
        </p:spPr>
        <p:txBody>
          <a:bodyPr wrap="square" rtlCol="0">
            <a:spAutoFit/>
          </a:bodyPr>
          <a:lstStyle/>
          <a:p>
            <a:r>
              <a:rPr lang="id-ID" sz="4000" dirty="0">
                <a:latin typeface="Aharoni" panose="02010803020104030203" pitchFamily="2" charset="-79"/>
                <a:cs typeface="Aharoni" panose="02010803020104030203" pitchFamily="2" charset="-79"/>
              </a:rPr>
              <a:t>1. Metode Pemecahan Masalah </a:t>
            </a:r>
            <a:endParaRPr lang="en-US" sz="4000" dirty="0">
              <a:latin typeface="Aharoni" panose="02010803020104030203" pitchFamily="2" charset="-79"/>
              <a:cs typeface="Aharoni" panose="02010803020104030203" pitchFamily="2" charset="-79"/>
            </a:endParaRPr>
          </a:p>
          <a:p>
            <a:r>
              <a:rPr lang="id-ID" sz="4000" dirty="0">
                <a:latin typeface="Aharoni" panose="02010803020104030203" pitchFamily="2" charset="-79"/>
                <a:cs typeface="Aharoni" panose="02010803020104030203" pitchFamily="2" charset="-79"/>
              </a:rPr>
              <a:t>(Problem Solving) </a:t>
            </a:r>
          </a:p>
          <a:p>
            <a:r>
              <a:rPr lang="id-ID" sz="4000" dirty="0">
                <a:latin typeface="Aharoni" panose="02010803020104030203" pitchFamily="2" charset="-79"/>
                <a:cs typeface="Aharoni" panose="02010803020104030203" pitchFamily="2" charset="-79"/>
              </a:rPr>
              <a:t>2. Picture and Picture</a:t>
            </a:r>
          </a:p>
          <a:p>
            <a:r>
              <a:rPr lang="id-ID" sz="4000" dirty="0">
                <a:latin typeface="Aharoni" panose="02010803020104030203" pitchFamily="2" charset="-79"/>
                <a:cs typeface="Aharoni" panose="02010803020104030203" pitchFamily="2" charset="-79"/>
              </a:rPr>
              <a:t>3. Model Examples Non Examples</a:t>
            </a:r>
          </a:p>
          <a:p>
            <a:r>
              <a:rPr lang="id-ID" sz="4000" dirty="0">
                <a:latin typeface="Aharoni" panose="02010803020104030203" pitchFamily="2" charset="-79"/>
                <a:cs typeface="Aharoni" panose="02010803020104030203" pitchFamily="2" charset="-79"/>
              </a:rPr>
              <a:t>4. Metode Langsung</a:t>
            </a:r>
          </a:p>
          <a:p>
            <a:r>
              <a:rPr lang="id-ID" sz="4000" dirty="0">
                <a:latin typeface="Aharoni" panose="02010803020104030203" pitchFamily="2" charset="-79"/>
                <a:cs typeface="Aharoni" panose="02010803020104030203" pitchFamily="2" charset="-79"/>
              </a:rPr>
              <a:t>5. Metode Sugesti-Imajinasi</a:t>
            </a:r>
          </a:p>
        </p:txBody>
      </p:sp>
    </p:spTree>
    <p:extLst>
      <p:ext uri="{BB962C8B-B14F-4D97-AF65-F5344CB8AC3E}">
        <p14:creationId xmlns:p14="http://schemas.microsoft.com/office/powerpoint/2010/main" val="18760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2463" y="439269"/>
            <a:ext cx="11114468" cy="5509200"/>
          </a:xfrm>
          <a:prstGeom prst="rect">
            <a:avLst/>
          </a:prstGeom>
          <a:noFill/>
        </p:spPr>
        <p:txBody>
          <a:bodyPr wrap="square" rtlCol="0">
            <a:spAutoFit/>
          </a:bodyPr>
          <a:lstStyle/>
          <a:p>
            <a:r>
              <a:rPr lang="id-ID" sz="3200" dirty="0">
                <a:latin typeface="Aharoni" panose="02010803020104030203" pitchFamily="2" charset="-79"/>
                <a:cs typeface="Aharoni" panose="02010803020104030203" pitchFamily="2" charset="-79"/>
              </a:rPr>
              <a:t>B.  MODEL</a:t>
            </a:r>
          </a:p>
          <a:p>
            <a:r>
              <a:rPr lang="id-ID" sz="3200" dirty="0">
                <a:latin typeface="Aharoni" panose="02010803020104030203" pitchFamily="2" charset="-79"/>
                <a:cs typeface="Aharoni" panose="02010803020104030203" pitchFamily="2" charset="-79"/>
              </a:rPr>
              <a:t>1. Model Pembelajaran Menulis dengan </a:t>
            </a:r>
            <a:endParaRPr lang="en-US" sz="3200" dirty="0">
              <a:latin typeface="Aharoni" panose="02010803020104030203" pitchFamily="2" charset="-79"/>
              <a:cs typeface="Aharoni" panose="02010803020104030203" pitchFamily="2" charset="-79"/>
            </a:endParaRPr>
          </a:p>
          <a:p>
            <a:r>
              <a:rPr lang="id-ID" sz="3200" dirty="0">
                <a:latin typeface="Aharoni" panose="02010803020104030203" pitchFamily="2" charset="-79"/>
                <a:cs typeface="Aharoni" panose="02010803020104030203" pitchFamily="2" charset="-79"/>
              </a:rPr>
              <a:t>Pendekatan Proses</a:t>
            </a:r>
          </a:p>
          <a:p>
            <a:r>
              <a:rPr lang="id-ID" sz="3200" dirty="0">
                <a:latin typeface="Aharoni" panose="02010803020104030203" pitchFamily="2" charset="-79"/>
                <a:cs typeface="Aharoni" panose="02010803020104030203" pitchFamily="2" charset="-79"/>
              </a:rPr>
              <a:t>2.  </a:t>
            </a:r>
            <a:r>
              <a:rPr lang="en-US" sz="3200" dirty="0">
                <a:latin typeface="Aharoni" panose="02010803020104030203" pitchFamily="2" charset="-79"/>
                <a:cs typeface="Aharoni" panose="02010803020104030203" pitchFamily="2" charset="-79"/>
              </a:rPr>
              <a:t>Model </a:t>
            </a:r>
            <a:r>
              <a:rPr lang="en-US" sz="3200" dirty="0" err="1">
                <a:latin typeface="Aharoni" panose="02010803020104030203" pitchFamily="2" charset="-79"/>
                <a:cs typeface="Aharoni" panose="02010803020104030203" pitchFamily="2" charset="-79"/>
              </a:rPr>
              <a:t>Pembelajara</a:t>
            </a:r>
            <a:r>
              <a:rPr lang="id-ID" sz="3200" dirty="0">
                <a:latin typeface="Aharoni" panose="02010803020104030203" pitchFamily="2" charset="-79"/>
                <a:cs typeface="Aharoni" panose="02010803020104030203" pitchFamily="2" charset="-79"/>
              </a:rPr>
              <a:t>n Menulis Imajinatif</a:t>
            </a:r>
          </a:p>
          <a:p>
            <a:endParaRPr lang="en-US" sz="3200" dirty="0">
              <a:latin typeface="Aharoni" panose="02010803020104030203" pitchFamily="2" charset="-79"/>
              <a:cs typeface="Aharoni" panose="02010803020104030203" pitchFamily="2" charset="-79"/>
            </a:endParaRPr>
          </a:p>
          <a:p>
            <a:r>
              <a:rPr lang="id-ID" sz="3200" dirty="0">
                <a:latin typeface="Aharoni" panose="02010803020104030203" pitchFamily="2" charset="-79"/>
                <a:cs typeface="Aharoni" panose="02010803020104030203" pitchFamily="2" charset="-79"/>
              </a:rPr>
              <a:t>C. TEKNIK</a:t>
            </a:r>
          </a:p>
          <a:p>
            <a:r>
              <a:rPr lang="id-ID" sz="3200" dirty="0">
                <a:latin typeface="Aharoni" panose="02010803020104030203" pitchFamily="2" charset="-79"/>
                <a:cs typeface="Aharoni" panose="02010803020104030203" pitchFamily="2" charset="-79"/>
              </a:rPr>
              <a:t>1.</a:t>
            </a:r>
            <a:r>
              <a:rPr lang="en-US" sz="3200" dirty="0">
                <a:latin typeface="Aharoni" panose="02010803020104030203" pitchFamily="2" charset="-79"/>
                <a:cs typeface="Aharoni" panose="02010803020104030203" pitchFamily="2" charset="-79"/>
              </a:rPr>
              <a:t> </a:t>
            </a:r>
            <a:r>
              <a:rPr lang="id-ID" sz="3200" dirty="0">
                <a:latin typeface="Aharoni" panose="02010803020104030203" pitchFamily="2" charset="-79"/>
                <a:cs typeface="Aharoni" panose="02010803020104030203" pitchFamily="2" charset="-79"/>
              </a:rPr>
              <a:t>Teknik pancingan kata kunci</a:t>
            </a:r>
          </a:p>
          <a:p>
            <a:r>
              <a:rPr lang="id-ID" sz="3200" dirty="0">
                <a:latin typeface="Aharoni" panose="02010803020104030203" pitchFamily="2" charset="-79"/>
                <a:cs typeface="Aharoni" panose="02010803020104030203" pitchFamily="2" charset="-79"/>
              </a:rPr>
              <a:t>2. Teknik 3M</a:t>
            </a:r>
            <a:r>
              <a:rPr lang="en-US" sz="3200" dirty="0">
                <a:latin typeface="Aharoni" panose="02010803020104030203" pitchFamily="2" charset="-79"/>
                <a:cs typeface="Aharoni" panose="02010803020104030203" pitchFamily="2" charset="-79"/>
              </a:rPr>
              <a:t> (</a:t>
            </a:r>
            <a:r>
              <a:rPr lang="id-ID" sz="3200" dirty="0">
                <a:latin typeface="Aharoni" panose="02010803020104030203" pitchFamily="2" charset="-79"/>
                <a:cs typeface="Aharoni" panose="02010803020104030203" pitchFamily="2" charset="-79"/>
              </a:rPr>
              <a:t>mengamati, meniru, dan menambahi</a:t>
            </a:r>
            <a:r>
              <a:rPr lang="en-US" sz="3200" dirty="0">
                <a:latin typeface="Aharoni" panose="02010803020104030203" pitchFamily="2" charset="-79"/>
                <a:cs typeface="Aharoni" panose="02010803020104030203" pitchFamily="2" charset="-79"/>
              </a:rPr>
              <a:t>)</a:t>
            </a:r>
          </a:p>
          <a:p>
            <a:r>
              <a:rPr lang="en-US" sz="3200" dirty="0">
                <a:latin typeface="Aharoni" panose="02010803020104030203" pitchFamily="2" charset="-79"/>
                <a:cs typeface="Aharoni" panose="02010803020104030203" pitchFamily="2" charset="-79"/>
              </a:rPr>
              <a:t>3. </a:t>
            </a:r>
            <a:r>
              <a:rPr lang="id-ID" sz="3200" dirty="0">
                <a:latin typeface="Aharoni" panose="02010803020104030203" pitchFamily="2" charset="-79"/>
                <a:cs typeface="Aharoni" panose="02010803020104030203" pitchFamily="2" charset="-79"/>
              </a:rPr>
              <a:t>Teknik Field Trip</a:t>
            </a:r>
          </a:p>
          <a:p>
            <a:r>
              <a:rPr lang="id-ID" sz="3200" dirty="0">
                <a:latin typeface="Aharoni" panose="02010803020104030203" pitchFamily="2" charset="-79"/>
                <a:cs typeface="Aharoni" panose="02010803020104030203" pitchFamily="2" charset="-79"/>
              </a:rPr>
              <a:t>4. Teknik pengandaian 180o berbeda </a:t>
            </a:r>
          </a:p>
          <a:p>
            <a:r>
              <a:rPr lang="id-ID" sz="3200" dirty="0">
                <a:latin typeface="Aharoni" panose="02010803020104030203" pitchFamily="2" charset="-79"/>
                <a:cs typeface="Aharoni" panose="02010803020104030203" pitchFamily="2" charset="-79"/>
              </a:rPr>
              <a:t>5. Teknik kancing gemerincing</a:t>
            </a:r>
          </a:p>
        </p:txBody>
      </p:sp>
    </p:spTree>
    <p:extLst>
      <p:ext uri="{BB962C8B-B14F-4D97-AF65-F5344CB8AC3E}">
        <p14:creationId xmlns:p14="http://schemas.microsoft.com/office/powerpoint/2010/main" val="107932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50482" y="896766"/>
            <a:ext cx="10174310" cy="4062651"/>
          </a:xfrm>
          <a:prstGeom prst="rect">
            <a:avLst/>
          </a:prstGeom>
          <a:noFill/>
        </p:spPr>
        <p:txBody>
          <a:bodyPr wrap="square" rtlCol="0">
            <a:spAutoFit/>
          </a:bodyPr>
          <a:lstStyle/>
          <a:p>
            <a:pPr algn="ctr"/>
            <a:r>
              <a:rPr lang="id-ID" sz="6000" dirty="0">
                <a:latin typeface="Aharoni" panose="02010803020104030203" pitchFamily="2" charset="-79"/>
                <a:cs typeface="Aharoni" panose="02010803020104030203" pitchFamily="2" charset="-79"/>
              </a:rPr>
              <a:t>STRATEGI PEMBELAJARAN MENULIS DENGAN MODEL LINTAS KETERAMPILAN BERBAHASA</a:t>
            </a:r>
          </a:p>
          <a:p>
            <a:endParaRPr lang="id-ID" dirty="0"/>
          </a:p>
        </p:txBody>
      </p:sp>
    </p:spTree>
    <p:extLst>
      <p:ext uri="{BB962C8B-B14F-4D97-AF65-F5344CB8AC3E}">
        <p14:creationId xmlns:p14="http://schemas.microsoft.com/office/powerpoint/2010/main" val="455873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8719" y="292648"/>
            <a:ext cx="10034426" cy="3416320"/>
          </a:xfrm>
          <a:prstGeom prst="rect">
            <a:avLst/>
          </a:prstGeom>
          <a:noFill/>
        </p:spPr>
        <p:txBody>
          <a:bodyPr wrap="square" rtlCol="0">
            <a:spAutoFit/>
          </a:bodyPr>
          <a:lstStyle/>
          <a:p>
            <a:r>
              <a:rPr lang="id-ID" dirty="0"/>
              <a:t>1. </a:t>
            </a:r>
            <a:r>
              <a:rPr lang="id-ID" sz="3600" dirty="0">
                <a:latin typeface="Aharoni" panose="02010803020104030203" pitchFamily="2" charset="-79"/>
                <a:cs typeface="Aharoni" panose="02010803020104030203" pitchFamily="2" charset="-79"/>
              </a:rPr>
              <a:t>Bermain-main dengan bahasa dan tulisan</a:t>
            </a:r>
          </a:p>
          <a:p>
            <a:r>
              <a:rPr lang="id-ID" sz="3600" dirty="0">
                <a:latin typeface="Aharoni" panose="02010803020104030203" pitchFamily="2" charset="-79"/>
                <a:cs typeface="Aharoni" panose="02010803020104030203" pitchFamily="2" charset="-79"/>
              </a:rPr>
              <a:t>2. Kuis</a:t>
            </a:r>
          </a:p>
          <a:p>
            <a:r>
              <a:rPr lang="id-ID" sz="3600" dirty="0">
                <a:latin typeface="Aharoni" panose="02010803020104030203" pitchFamily="2" charset="-79"/>
                <a:cs typeface="Aharoni" panose="02010803020104030203" pitchFamily="2" charset="-79"/>
              </a:rPr>
              <a:t>3. Memberi atau mengganti akhir cerita</a:t>
            </a:r>
          </a:p>
          <a:p>
            <a:r>
              <a:rPr lang="id-ID" sz="3600" dirty="0">
                <a:latin typeface="Aharoni" panose="02010803020104030203" pitchFamily="2" charset="-79"/>
                <a:cs typeface="Aharoni" panose="02010803020104030203" pitchFamily="2" charset="-79"/>
              </a:rPr>
              <a:t>4. Menulis meniru model: copy the master</a:t>
            </a:r>
          </a:p>
          <a:p>
            <a:r>
              <a:rPr lang="id-ID" sz="3600" dirty="0">
                <a:latin typeface="Aharoni" panose="02010803020104030203" pitchFamily="2" charset="-79"/>
                <a:cs typeface="Aharoni" panose="02010803020104030203" pitchFamily="2" charset="-79"/>
              </a:rPr>
              <a:t>5. Pembelajaran menulis diluar kelas</a:t>
            </a:r>
          </a:p>
          <a:p>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22866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2276" y="334851"/>
            <a:ext cx="8768333" cy="6370975"/>
          </a:xfrm>
          <a:prstGeom prst="rect">
            <a:avLst/>
          </a:prstGeom>
          <a:noFill/>
        </p:spPr>
        <p:txBody>
          <a:bodyPr wrap="square" rtlCol="0">
            <a:spAutoFit/>
          </a:bodyPr>
          <a:lstStyle/>
          <a:p>
            <a:r>
              <a:rPr lang="id-ID" sz="2400" dirty="0">
                <a:latin typeface="Aharoni" panose="02010803020104030203" pitchFamily="2" charset="-79"/>
                <a:cs typeface="Aharoni" panose="02010803020104030203" pitchFamily="2" charset="-79"/>
              </a:rPr>
              <a:t>EVALUASI MENULIS DI SD</a:t>
            </a:r>
          </a:p>
          <a:p>
            <a:r>
              <a:rPr lang="id-ID" sz="2400" dirty="0">
                <a:latin typeface="Aharoni" panose="02010803020104030203" pitchFamily="2" charset="-79"/>
                <a:cs typeface="Aharoni" panose="02010803020104030203" pitchFamily="2" charset="-79"/>
              </a:rPr>
              <a:t>Menurut Sabarti Akhadiah (1991: 150), ruang lingkup evaluasi pembelajaran menulis permulaan di SD meliputi:</a:t>
            </a:r>
          </a:p>
          <a:p>
            <a:r>
              <a:rPr lang="id-ID" sz="2400" dirty="0">
                <a:latin typeface="Aharoni" panose="02010803020104030203" pitchFamily="2" charset="-79"/>
                <a:cs typeface="Aharoni" panose="02010803020104030203" pitchFamily="2" charset="-79"/>
              </a:rPr>
              <a:t>1. Penguasaan lambang bunyi</a:t>
            </a:r>
          </a:p>
          <a:p>
            <a:r>
              <a:rPr lang="en-US" sz="2400" dirty="0">
                <a:latin typeface="Aharoni" panose="02010803020104030203" pitchFamily="2" charset="-79"/>
                <a:cs typeface="Aharoni" panose="02010803020104030203" pitchFamily="2" charset="-79"/>
                <a:sym typeface="Wingdings" panose="05000000000000000000" pitchFamily="2" charset="2"/>
              </a:rPr>
              <a:t> </a:t>
            </a:r>
            <a:r>
              <a:rPr lang="id-ID" sz="2400" dirty="0">
                <a:latin typeface="Aharoni" panose="02010803020104030203" pitchFamily="2" charset="-79"/>
                <a:cs typeface="Aharoni" panose="02010803020104030203" pitchFamily="2" charset="-79"/>
              </a:rPr>
              <a:t>Dikte merupakan cara yang paling efektif untuk mengetahui penguasaan siswa tentang lambang bunyi.</a:t>
            </a:r>
          </a:p>
          <a:p>
            <a:r>
              <a:rPr lang="id-ID" sz="2400" dirty="0">
                <a:latin typeface="Aharoni" panose="02010803020104030203" pitchFamily="2" charset="-79"/>
                <a:cs typeface="Aharoni" panose="02010803020104030203" pitchFamily="2" charset="-79"/>
              </a:rPr>
              <a:t>2. Penguasaan ejaan dan tanda baca</a:t>
            </a:r>
          </a:p>
          <a:p>
            <a:r>
              <a:rPr lang="en-US" sz="2400" dirty="0">
                <a:latin typeface="Aharoni" panose="02010803020104030203" pitchFamily="2" charset="-79"/>
                <a:cs typeface="Aharoni" panose="02010803020104030203" pitchFamily="2" charset="-79"/>
                <a:sym typeface="Wingdings" panose="05000000000000000000" pitchFamily="2" charset="2"/>
              </a:rPr>
              <a:t> </a:t>
            </a:r>
            <a:r>
              <a:rPr lang="id-ID" sz="2400" dirty="0">
                <a:latin typeface="Aharoni" panose="02010803020104030203" pitchFamily="2" charset="-79"/>
                <a:cs typeface="Aharoni" panose="02010803020104030203" pitchFamily="2" charset="-79"/>
              </a:rPr>
              <a:t>Guru bisa menggunakan teknik dikte, pilihan ganda, atau perbaikan ejaan yang salah untuk mengetahui kemampuan siswa dalam penguasaan ejaan dan tanda baca.</a:t>
            </a:r>
          </a:p>
          <a:p>
            <a:r>
              <a:rPr lang="id-ID" sz="2400" dirty="0">
                <a:latin typeface="Aharoni" panose="02010803020104030203" pitchFamily="2" charset="-79"/>
                <a:cs typeface="Aharoni" panose="02010803020104030203" pitchFamily="2" charset="-79"/>
              </a:rPr>
              <a:t>3. Kemampuan memilih kata</a:t>
            </a:r>
          </a:p>
          <a:p>
            <a:r>
              <a:rPr lang="en-US" sz="2400" dirty="0">
                <a:latin typeface="Aharoni" panose="02010803020104030203" pitchFamily="2" charset="-79"/>
                <a:cs typeface="Aharoni" panose="02010803020104030203" pitchFamily="2" charset="-79"/>
                <a:sym typeface="Wingdings" panose="05000000000000000000" pitchFamily="2" charset="2"/>
              </a:rPr>
              <a:t> </a:t>
            </a:r>
            <a:r>
              <a:rPr lang="id-ID" sz="2400" dirty="0">
                <a:latin typeface="Aharoni" panose="02010803020104030203" pitchFamily="2" charset="-79"/>
                <a:cs typeface="Aharoni" panose="02010803020104030203" pitchFamily="2" charset="-79"/>
              </a:rPr>
              <a:t>Tes dalam hal ini sebenarnya merupakan semacam tes kosa kata yang lebih menekankan pada kemampuan siswa dalam menggunakan kata secara tepat dalam kalimat.</a:t>
            </a:r>
          </a:p>
          <a:p>
            <a:r>
              <a:rPr lang="id-ID" sz="2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65860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0585" y="1228397"/>
            <a:ext cx="11337415" cy="4401205"/>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4000" dirty="0">
                <a:latin typeface="Abadi" panose="020B0604020104020204" pitchFamily="34" charset="0"/>
                <a:cs typeface="Aharoni" panose="02010803020104030203" pitchFamily="2" charset="-79"/>
              </a:rPr>
              <a:t>1. </a:t>
            </a:r>
            <a:r>
              <a:rPr lang="en-US" sz="4000" dirty="0">
                <a:latin typeface="Abadi" panose="020B0604020104020204" pitchFamily="34" charset="0"/>
                <a:cs typeface="Aharoni" panose="02010803020104030203" pitchFamily="2" charset="-79"/>
              </a:rPr>
              <a:t>P</a:t>
            </a:r>
            <a:r>
              <a:rPr lang="id-ID" sz="4000" dirty="0">
                <a:latin typeface="Abadi" panose="020B0604020104020204" pitchFamily="34" charset="0"/>
                <a:cs typeface="Aharoni" panose="02010803020104030203" pitchFamily="2" charset="-79"/>
              </a:rPr>
              <a:t>endekatan komunikatif</a:t>
            </a:r>
          </a:p>
          <a:p>
            <a:pPr algn="just"/>
            <a:r>
              <a:rPr lang="id-ID" sz="4000" dirty="0">
                <a:latin typeface="Abadi" panose="020B0604020104020204" pitchFamily="34" charset="0"/>
                <a:cs typeface="Aharoni" panose="02010803020104030203" pitchFamily="2" charset="-79"/>
              </a:rPr>
              <a:t>pendekatan komunikatif memfokuskan pada keterampilan siswa mengimplementasikan fungsi bahasa (untuk berkomunikasi) dalam pembelajaran, pendekatan komunikatif tampak pada pembelajaran, misalnya: mendeskripsikan suatu benda, menulis surat, dan membuat iklan.</a:t>
            </a:r>
          </a:p>
        </p:txBody>
      </p:sp>
    </p:spTree>
    <p:extLst>
      <p:ext uri="{BB962C8B-B14F-4D97-AF65-F5344CB8AC3E}">
        <p14:creationId xmlns:p14="http://schemas.microsoft.com/office/powerpoint/2010/main" val="329211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3723" y="1021933"/>
            <a:ext cx="11204554" cy="5078313"/>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3600" dirty="0">
                <a:latin typeface="Abadi" panose="020B0604020104020204" pitchFamily="34" charset="0"/>
                <a:cs typeface="Aharoni" panose="02010803020104030203" pitchFamily="2" charset="-79"/>
              </a:rPr>
              <a:t>2. Pendekatan integratif</a:t>
            </a:r>
          </a:p>
          <a:p>
            <a:pPr algn="just"/>
            <a:r>
              <a:rPr lang="id-ID" sz="3600" dirty="0">
                <a:latin typeface="Abadi" panose="020B0604020104020204" pitchFamily="34" charset="0"/>
                <a:cs typeface="Aharoni" panose="02010803020104030203" pitchFamily="2" charset="-79"/>
              </a:rPr>
              <a:t>Pendekatan integratif menekankan keterpaduan empat aspek keterampilan berbahasa (menyimak, berbicara, membaca, dan menulis) dalam pembelajaran. Pendekatan ini tampak pada butir pembelajaran, misalnya: menceritakan pengalaman yang menarik, menuliskan suatu peristiwa sederhana, membaca bacaan kemudian membuat ikhtisar, dan meringkas cerita yang didengar.</a:t>
            </a:r>
          </a:p>
        </p:txBody>
      </p:sp>
    </p:spTree>
    <p:extLst>
      <p:ext uri="{BB962C8B-B14F-4D97-AF65-F5344CB8AC3E}">
        <p14:creationId xmlns:p14="http://schemas.microsoft.com/office/powerpoint/2010/main" val="372091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8963" y="1166842"/>
            <a:ext cx="10894074" cy="4524315"/>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3200" dirty="0">
                <a:latin typeface="Aharoni" panose="02010803020104030203" pitchFamily="2" charset="-79"/>
                <a:cs typeface="Aharoni" panose="02010803020104030203" pitchFamily="2" charset="-79"/>
              </a:rPr>
              <a:t>3. Pendekatan keterampilan proses</a:t>
            </a:r>
          </a:p>
          <a:p>
            <a:pPr algn="just"/>
            <a:r>
              <a:rPr lang="id-ID" sz="3200" dirty="0">
                <a:latin typeface="Aharoni" panose="02010803020104030203" pitchFamily="2" charset="-79"/>
                <a:cs typeface="Aharoni" panose="02010803020104030203" pitchFamily="2" charset="-79"/>
              </a:rPr>
              <a:t>Pendekatan keterampilan proses memfokuskan keterampilan siswa dalam mengamati, mengklasifikasi, menginterpretasi, dan mengkomunikasikan. Pendekatan keterampilan proses ini tampak pada butir pembelajaran, misalnya: melaporkan hasil kunjungan, menyusun laporan pengamatan, membuat iklan, dan menyusun kalimat acak menjadi paragraf yang padu.</a:t>
            </a:r>
          </a:p>
        </p:txBody>
      </p:sp>
    </p:spTree>
    <p:extLst>
      <p:ext uri="{BB962C8B-B14F-4D97-AF65-F5344CB8AC3E}">
        <p14:creationId xmlns:p14="http://schemas.microsoft.com/office/powerpoint/2010/main" val="291605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41932" y="1259840"/>
            <a:ext cx="10855988" cy="4154984"/>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id-ID" sz="2400" dirty="0">
                <a:latin typeface="Abadi" panose="020B0604020104020204" pitchFamily="34" charset="0"/>
                <a:cs typeface="Aharoni" panose="02010803020104030203" pitchFamily="2" charset="-79"/>
              </a:rPr>
              <a:t>4. Pendekatan tematis</a:t>
            </a:r>
          </a:p>
          <a:p>
            <a:pPr algn="just"/>
            <a:r>
              <a:rPr lang="en-US" sz="2400" dirty="0">
                <a:latin typeface="Abadi" panose="020B0604020104020204" pitchFamily="34" charset="0"/>
                <a:cs typeface="Aharoni" panose="02010803020104030203" pitchFamily="2" charset="-79"/>
              </a:rPr>
              <a:t>	</a:t>
            </a:r>
            <a:r>
              <a:rPr lang="id-ID" sz="2400" dirty="0">
                <a:latin typeface="Abadi" panose="020B0604020104020204" pitchFamily="34" charset="0"/>
                <a:cs typeface="Aharoni" panose="02010803020104030203" pitchFamily="2" charset="-79"/>
              </a:rPr>
              <a:t>Pendekatan tematis menekankan tema pembelajaran sebagai payung/pemandu dalam pembelajaran.</a:t>
            </a:r>
            <a:r>
              <a:rPr lang="en-US" sz="2400" dirty="0">
                <a:latin typeface="Abadi" panose="020B0604020104020204" pitchFamily="34" charset="0"/>
                <a:cs typeface="Aharoni" panose="02010803020104030203" pitchFamily="2" charset="-79"/>
              </a:rPr>
              <a:t> P</a:t>
            </a:r>
            <a:r>
              <a:rPr lang="id-ID" sz="2400" dirty="0">
                <a:latin typeface="Abadi" panose="020B0604020104020204" pitchFamily="34" charset="0"/>
                <a:cs typeface="Aharoni" panose="02010803020104030203" pitchFamily="2" charset="-79"/>
              </a:rPr>
              <a:t>endekatan tematis tampak pada butir pembelajaran, misa</a:t>
            </a:r>
            <a:r>
              <a:rPr lang="en-US" sz="2400" dirty="0">
                <a:latin typeface="Abadi" panose="020B0604020104020204" pitchFamily="34" charset="0"/>
                <a:cs typeface="Aharoni" panose="02010803020104030203" pitchFamily="2" charset="-79"/>
              </a:rPr>
              <a:t>l</a:t>
            </a:r>
            <a:r>
              <a:rPr lang="id-ID" sz="2400" dirty="0">
                <a:latin typeface="Abadi" panose="020B0604020104020204" pitchFamily="34" charset="0"/>
                <a:cs typeface="Aharoni" panose="02010803020104030203" pitchFamily="2" charset="-79"/>
              </a:rPr>
              <a:t>nya</a:t>
            </a:r>
            <a:r>
              <a:rPr lang="en-US" sz="2400" dirty="0">
                <a:latin typeface="Abadi" panose="020B0604020104020204" pitchFamily="34" charset="0"/>
                <a:cs typeface="Aharoni" panose="02010803020104030203" pitchFamily="2" charset="-79"/>
              </a:rPr>
              <a:t> </a:t>
            </a:r>
            <a:r>
              <a:rPr lang="id-ID" sz="2400" dirty="0">
                <a:latin typeface="Abadi" panose="020B0604020104020204" pitchFamily="34" charset="0"/>
                <a:cs typeface="Aharoni" panose="02010803020104030203" pitchFamily="2" charset="-79"/>
              </a:rPr>
              <a:t>menulis pengalaman dalam bentuk puisi, dan menyusun naskah sambutan.</a:t>
            </a:r>
          </a:p>
          <a:p>
            <a:pPr algn="just"/>
            <a:r>
              <a:rPr lang="en-US" sz="2400" dirty="0">
                <a:latin typeface="Abadi" panose="020B0604020104020204" pitchFamily="34" charset="0"/>
                <a:cs typeface="Aharoni" panose="02010803020104030203" pitchFamily="2" charset="-79"/>
              </a:rPr>
              <a:t>	</a:t>
            </a:r>
            <a:r>
              <a:rPr lang="id-ID" sz="2400" dirty="0">
                <a:latin typeface="Abadi" panose="020B0604020104020204" pitchFamily="34" charset="0"/>
                <a:cs typeface="Aharoni" panose="02010803020104030203" pitchFamily="2" charset="-79"/>
              </a:rPr>
              <a:t>Pendekatan-pendekatan tersebut pada hakikatnya mempunyai karakteristik yang sama dengan pendekatan konstruktivisme, yaitu memandang siswa di dalam pembelajaran sebagai subjek pembelajaran bukan sebagat objek pembelajaran. Dalam hal ini, peran guru sebagai motivator dan fasilitator di dalam membangkitkan potensi siswa dalam membangun/mengkonstruksi gagasan/ide mas</a:t>
            </a:r>
            <a:r>
              <a:rPr lang="en-US" sz="2400" dirty="0">
                <a:latin typeface="Abadi" panose="020B0604020104020204" pitchFamily="34" charset="0"/>
                <a:cs typeface="Aharoni" panose="02010803020104030203" pitchFamily="2" charset="-79"/>
              </a:rPr>
              <a:t>in</a:t>
            </a:r>
            <a:r>
              <a:rPr lang="id-ID" sz="2400" dirty="0">
                <a:latin typeface="Abadi" panose="020B0604020104020204" pitchFamily="34" charset="0"/>
                <a:cs typeface="Aharoni" panose="02010803020104030203" pitchFamily="2" charset="-79"/>
              </a:rPr>
              <a:t>g-masing di dalam pembelajaran.</a:t>
            </a:r>
          </a:p>
        </p:txBody>
      </p:sp>
    </p:spTree>
    <p:extLst>
      <p:ext uri="{BB962C8B-B14F-4D97-AF65-F5344CB8AC3E}">
        <p14:creationId xmlns:p14="http://schemas.microsoft.com/office/powerpoint/2010/main" val="200533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52818" y="1856143"/>
            <a:ext cx="9981127" cy="1754326"/>
          </a:xfrm>
          <a:prstGeom prst="rect">
            <a:avLst/>
          </a:prstGeom>
          <a:noFill/>
        </p:spPr>
        <p:txBody>
          <a:bodyPr wrap="square" rtlCol="0">
            <a:spAutoFit/>
          </a:bodyPr>
          <a:lstStyle/>
          <a:p>
            <a:pPr algn="ctr"/>
            <a:r>
              <a:rPr lang="en-US" sz="5400" dirty="0">
                <a:latin typeface="Aharoni" panose="02010803020104030203" pitchFamily="2" charset="-79"/>
                <a:cs typeface="Aharoni" panose="02010803020104030203" pitchFamily="2" charset="-79"/>
              </a:rPr>
              <a:t>METODE-METODE DALAM PEMBELAJARAN MENULIS</a:t>
            </a:r>
            <a:endParaRPr lang="id-ID"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2839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00088" y="1722961"/>
            <a:ext cx="9568804" cy="3785652"/>
          </a:xfrm>
          <a:prstGeom prst="rect">
            <a:avLst/>
          </a:prstGeom>
          <a:solidFill>
            <a:schemeClr val="accent1">
              <a:lumMod val="20000"/>
              <a:lumOff val="80000"/>
            </a:schemeClr>
          </a:solidFill>
          <a:ln>
            <a:solidFill>
              <a:schemeClr val="accent1"/>
            </a:solidFill>
          </a:ln>
        </p:spPr>
        <p:txBody>
          <a:bodyPr wrap="square" rtlCol="0">
            <a:spAutoFit/>
          </a:bodyPr>
          <a:lstStyle/>
          <a:p>
            <a:pPr algn="just"/>
            <a:r>
              <a:rPr lang="en-US" sz="4000" dirty="0">
                <a:latin typeface="Abadi" panose="020B0604020104020204" pitchFamily="34" charset="0"/>
                <a:cs typeface="Aharoni" panose="02010803020104030203" pitchFamily="2" charset="-79"/>
              </a:rPr>
              <a:t>D</a:t>
            </a:r>
            <a:r>
              <a:rPr lang="id-ID" sz="4000" dirty="0">
                <a:latin typeface="Abadi" panose="020B0604020104020204" pitchFamily="34" charset="0"/>
                <a:cs typeface="Aharoni" panose="02010803020104030203" pitchFamily="2" charset="-79"/>
              </a:rPr>
              <a:t>alam pembelajaran menulis permulaan ada 4 metode yang dapat diterapkan</a:t>
            </a:r>
            <a:r>
              <a:rPr lang="en-US" sz="4000" dirty="0">
                <a:latin typeface="Abadi" panose="020B0604020104020204" pitchFamily="34" charset="0"/>
                <a:cs typeface="Aharoni" panose="02010803020104030203" pitchFamily="2" charset="-79"/>
              </a:rPr>
              <a:t>: </a:t>
            </a:r>
          </a:p>
          <a:p>
            <a:pPr marL="342900" indent="-342900" algn="just">
              <a:buAutoNum type="arabicParenBoth"/>
            </a:pPr>
            <a:r>
              <a:rPr lang="id-ID" sz="4000" dirty="0">
                <a:latin typeface="Abadi" panose="020B0604020104020204" pitchFamily="34" charset="0"/>
                <a:cs typeface="Aharoni" panose="02010803020104030203" pitchFamily="2" charset="-79"/>
              </a:rPr>
              <a:t>metode eja</a:t>
            </a:r>
            <a:endParaRPr lang="en-US" sz="4000" dirty="0">
              <a:latin typeface="Abadi" panose="020B0604020104020204" pitchFamily="34" charset="0"/>
              <a:cs typeface="Aharoni" panose="02010803020104030203" pitchFamily="2" charset="-79"/>
            </a:endParaRPr>
          </a:p>
          <a:p>
            <a:pPr marL="342900" indent="-342900" algn="just">
              <a:buAutoNum type="arabicParenBoth"/>
            </a:pPr>
            <a:r>
              <a:rPr lang="id-ID" sz="4000" dirty="0">
                <a:latin typeface="Abadi" panose="020B0604020104020204" pitchFamily="34" charset="0"/>
                <a:cs typeface="Aharoni" panose="02010803020104030203" pitchFamily="2" charset="-79"/>
              </a:rPr>
              <a:t>metode kata lembaga</a:t>
            </a:r>
            <a:endParaRPr lang="en-US" sz="4000" dirty="0">
              <a:latin typeface="Abadi" panose="020B0604020104020204" pitchFamily="34" charset="0"/>
              <a:cs typeface="Aharoni" panose="02010803020104030203" pitchFamily="2" charset="-79"/>
            </a:endParaRPr>
          </a:p>
          <a:p>
            <a:pPr marL="342900" indent="-342900" algn="just">
              <a:buAutoNum type="arabicParenBoth"/>
            </a:pPr>
            <a:r>
              <a:rPr lang="id-ID" sz="4000" dirty="0">
                <a:latin typeface="Abadi" panose="020B0604020104020204" pitchFamily="34" charset="0"/>
                <a:cs typeface="Aharoni" panose="02010803020104030203" pitchFamily="2" charset="-79"/>
              </a:rPr>
              <a:t>metode global</a:t>
            </a:r>
            <a:endParaRPr lang="en-US" sz="4000" dirty="0">
              <a:latin typeface="Abadi" panose="020B0604020104020204" pitchFamily="34" charset="0"/>
              <a:cs typeface="Aharoni" panose="02010803020104030203" pitchFamily="2" charset="-79"/>
            </a:endParaRPr>
          </a:p>
          <a:p>
            <a:pPr marL="342900" indent="-342900" algn="just">
              <a:buAutoNum type="arabicParenBoth"/>
            </a:pPr>
            <a:r>
              <a:rPr lang="id-ID" sz="4000" dirty="0">
                <a:latin typeface="Abadi" panose="020B0604020104020204" pitchFamily="34" charset="0"/>
                <a:cs typeface="Aharoni" panose="02010803020104030203" pitchFamily="2" charset="-79"/>
              </a:rPr>
              <a:t>metode SAS.</a:t>
            </a:r>
          </a:p>
        </p:txBody>
      </p:sp>
    </p:spTree>
    <p:extLst>
      <p:ext uri="{BB962C8B-B14F-4D97-AF65-F5344CB8AC3E}">
        <p14:creationId xmlns:p14="http://schemas.microsoft.com/office/powerpoint/2010/main" val="14060812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TotalTime>
  <Words>2552</Words>
  <Application>Microsoft Office PowerPoint</Application>
  <PresentationFormat>Widescreen</PresentationFormat>
  <Paragraphs>145</Paragraphs>
  <Slides>36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Abadi</vt:lpstr>
      <vt:lpstr>Aharoni</vt:lpstr>
      <vt:lpstr>Arial</vt:lpstr>
      <vt:lpstr>Arial Black</vt:lpstr>
      <vt:lpstr>Calibri</vt:lpstr>
      <vt:lpstr>Trebuchet MS</vt:lpstr>
      <vt:lpstr>Wingdings</vt:lpstr>
      <vt:lpstr>Wingdings 3</vt:lpstr>
      <vt:lpstr>Facet</vt:lpstr>
      <vt:lpstr>  STRATEGI PEMBELAJARAN MENULIS   oleh : Antonius Alam Wicaksono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Khusnul</dc:creator>
  <cp:lastModifiedBy>kardiana rozhana</cp:lastModifiedBy>
  <cp:revision>30</cp:revision>
  <dcterms:created xsi:type="dcterms:W3CDTF">2016-10-23T11:58:43Z</dcterms:created>
  <dcterms:modified xsi:type="dcterms:W3CDTF">2023-08-21T15:09:52Z</dcterms:modified>
</cp:coreProperties>
</file>