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8288000" cy="10287000"/>
  <p:notesSz cx="6858000" cy="9144000"/>
  <p:embeddedFontLst>
    <p:embeddedFont>
      <p:font typeface="Barlow" panose="00000500000000000000" pitchFamily="2" charset="0"/>
      <p:regular r:id="rId21"/>
      <p:bold r:id="rId22"/>
      <p:italic r:id="rId23"/>
      <p:boldItalic r:id="rId24"/>
    </p:embeddedFont>
    <p:embeddedFont>
      <p:font typeface="Barlow Bold" panose="00000800000000000000" charset="0"/>
      <p:regular r:id="rId25"/>
      <p:bold r:id="rId26"/>
    </p:embeddedFont>
    <p:embeddedFont>
      <p:font typeface="Calibri" panose="020F0502020204030204" pitchFamily="34" charset="0"/>
      <p:regular r:id="rId27"/>
      <p:bold r:id="rId28"/>
      <p:italic r:id="rId29"/>
      <p:boldItalic r:id="rId30"/>
    </p:embeddedFont>
    <p:embeddedFont>
      <p:font typeface="Canva Sans" panose="020B0604020202020204" charset="0"/>
      <p:regular r:id="rId31"/>
    </p:embeddedFont>
    <p:embeddedFont>
      <p:font typeface="Clear Sans" panose="020B0604020202020204" charset="0"/>
      <p:regular r:id="rId32"/>
    </p:embeddedFont>
    <p:embeddedFont>
      <p:font typeface="Clear Sans Bold" panose="020B0604020202020204" charset="0"/>
      <p:regular r:id="rId33"/>
    </p:embeddedFont>
    <p:embeddedFont>
      <p:font typeface="Clear Sans Bold Italics" panose="020B0604020202020204" charset="0"/>
      <p:regular r:id="rId34"/>
    </p:embeddedFont>
    <p:embeddedFont>
      <p:font typeface="Clear Sans Italics" panose="020B0604020202020204" charset="0"/>
      <p:regular r:id="rId35"/>
    </p:embeddedFont>
    <p:embeddedFont>
      <p:font typeface="Poppins Semi-Bold" panose="020B0604020202020204"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0" d="100"/>
          <a:sy n="40" d="100"/>
        </p:scale>
        <p:origin x="1032"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theme" Target="theme/theme1.xml"/><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8.jpeg"/><Relationship Id="rId4" Type="http://schemas.openxmlformats.org/officeDocument/2006/relationships/image" Target="../media/image37.jpe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svg"/></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11" Type="http://schemas.openxmlformats.org/officeDocument/2006/relationships/image" Target="../media/image22.jpeg"/><Relationship Id="rId5" Type="http://schemas.openxmlformats.org/officeDocument/2006/relationships/image" Target="../media/image17.svg"/><Relationship Id="rId10" Type="http://schemas.openxmlformats.org/officeDocument/2006/relationships/image" Target="../media/image2.png"/><Relationship Id="rId4" Type="http://schemas.openxmlformats.org/officeDocument/2006/relationships/image" Target="../media/image16.png"/><Relationship Id="rId9" Type="http://schemas.openxmlformats.org/officeDocument/2006/relationships/image" Target="../media/image21.sv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13220872" y="-3172379"/>
            <a:ext cx="7573225" cy="6508240"/>
            <a:chOff x="0" y="0"/>
            <a:chExt cx="812800" cy="698500"/>
          </a:xfrm>
        </p:grpSpPr>
        <p:sp>
          <p:nvSpPr>
            <p:cNvPr id="3" name="Freeform 3"/>
            <p:cNvSpPr/>
            <p:nvPr/>
          </p:nvSpPr>
          <p:spPr>
            <a:xfrm>
              <a:off x="9619" y="0"/>
              <a:ext cx="793562" cy="698500"/>
            </a:xfrm>
            <a:custGeom>
              <a:avLst/>
              <a:gdLst/>
              <a:ahLst/>
              <a:cxnLst/>
              <a:rect l="l" t="t" r="r" b="b"/>
              <a:pathLst>
                <a:path w="793562" h="698500">
                  <a:moveTo>
                    <a:pt x="777990" y="392546"/>
                  </a:moveTo>
                  <a:lnTo>
                    <a:pt x="625172" y="655204"/>
                  </a:lnTo>
                  <a:cubicBezTo>
                    <a:pt x="609576" y="682009"/>
                    <a:pt x="580902" y="698500"/>
                    <a:pt x="549890" y="698500"/>
                  </a:cubicBezTo>
                  <a:lnTo>
                    <a:pt x="243672" y="698500"/>
                  </a:lnTo>
                  <a:cubicBezTo>
                    <a:pt x="212660" y="698500"/>
                    <a:pt x="183986" y="682009"/>
                    <a:pt x="168390" y="655204"/>
                  </a:cubicBezTo>
                  <a:lnTo>
                    <a:pt x="15572" y="392546"/>
                  </a:lnTo>
                  <a:cubicBezTo>
                    <a:pt x="0" y="365782"/>
                    <a:pt x="0" y="332718"/>
                    <a:pt x="15572" y="305954"/>
                  </a:cubicBezTo>
                  <a:lnTo>
                    <a:pt x="168390" y="43296"/>
                  </a:lnTo>
                  <a:cubicBezTo>
                    <a:pt x="183986" y="16491"/>
                    <a:pt x="212660" y="0"/>
                    <a:pt x="243672" y="0"/>
                  </a:cubicBezTo>
                  <a:lnTo>
                    <a:pt x="549890" y="0"/>
                  </a:lnTo>
                  <a:cubicBezTo>
                    <a:pt x="580902" y="0"/>
                    <a:pt x="609576" y="16491"/>
                    <a:pt x="625172" y="43296"/>
                  </a:cubicBezTo>
                  <a:lnTo>
                    <a:pt x="777990" y="305954"/>
                  </a:lnTo>
                  <a:cubicBezTo>
                    <a:pt x="793562" y="332718"/>
                    <a:pt x="793562" y="365782"/>
                    <a:pt x="777990" y="392546"/>
                  </a:cubicBezTo>
                  <a:close/>
                </a:path>
              </a:pathLst>
            </a:custGeom>
            <a:solidFill>
              <a:srgbClr val="112D4E"/>
            </a:solidFill>
          </p:spPr>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3770251" y="-3256312"/>
            <a:ext cx="7023846" cy="6036118"/>
            <a:chOff x="0" y="0"/>
            <a:chExt cx="812800" cy="698500"/>
          </a:xfrm>
        </p:grpSpPr>
        <p:sp>
          <p:nvSpPr>
            <p:cNvPr id="6" name="Freeform 6"/>
            <p:cNvSpPr/>
            <p:nvPr/>
          </p:nvSpPr>
          <p:spPr>
            <a:xfrm>
              <a:off x="7620" y="0"/>
              <a:ext cx="797561" cy="698500"/>
            </a:xfrm>
            <a:custGeom>
              <a:avLst/>
              <a:gdLst/>
              <a:ahLst/>
              <a:cxnLst/>
              <a:rect l="l" t="t" r="r" b="b"/>
              <a:pathLst>
                <a:path w="797561" h="698500">
                  <a:moveTo>
                    <a:pt x="785225" y="383548"/>
                  </a:moveTo>
                  <a:lnTo>
                    <a:pt x="621935" y="664202"/>
                  </a:lnTo>
                  <a:cubicBezTo>
                    <a:pt x="609580" y="685437"/>
                    <a:pt x="586867" y="698500"/>
                    <a:pt x="562300" y="698500"/>
                  </a:cubicBezTo>
                  <a:lnTo>
                    <a:pt x="235260" y="698500"/>
                  </a:lnTo>
                  <a:cubicBezTo>
                    <a:pt x="210693" y="698500"/>
                    <a:pt x="187980" y="685437"/>
                    <a:pt x="175625" y="664202"/>
                  </a:cubicBezTo>
                  <a:lnTo>
                    <a:pt x="12335" y="383548"/>
                  </a:lnTo>
                  <a:cubicBezTo>
                    <a:pt x="0" y="362346"/>
                    <a:pt x="0" y="336154"/>
                    <a:pt x="12335" y="314952"/>
                  </a:cubicBezTo>
                  <a:lnTo>
                    <a:pt x="175625" y="34298"/>
                  </a:lnTo>
                  <a:cubicBezTo>
                    <a:pt x="187980" y="13063"/>
                    <a:pt x="210693" y="0"/>
                    <a:pt x="235260" y="0"/>
                  </a:cubicBezTo>
                  <a:lnTo>
                    <a:pt x="562300" y="0"/>
                  </a:lnTo>
                  <a:cubicBezTo>
                    <a:pt x="586867" y="0"/>
                    <a:pt x="609580" y="13063"/>
                    <a:pt x="621935" y="34298"/>
                  </a:cubicBezTo>
                  <a:lnTo>
                    <a:pt x="785225" y="314952"/>
                  </a:lnTo>
                  <a:cubicBezTo>
                    <a:pt x="797560" y="336154"/>
                    <a:pt x="797560" y="362346"/>
                    <a:pt x="785225" y="383548"/>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27BBB">
                      <a:alpha val="100000"/>
                    </a:srgbClr>
                  </a:gs>
                </a:gsLst>
                <a:lin ang="5400000"/>
              </a:gradFill>
              <a:prstDash val="solid"/>
              <a:round/>
            </a:ln>
          </p:spPr>
        </p:sp>
        <p:sp>
          <p:nvSpPr>
            <p:cNvPr id="7" name="TextBox 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4475218" y="-3414843"/>
            <a:ext cx="6522082" cy="5604914"/>
            <a:chOff x="0" y="0"/>
            <a:chExt cx="812800" cy="698500"/>
          </a:xfrm>
        </p:grpSpPr>
        <p:sp>
          <p:nvSpPr>
            <p:cNvPr id="9" name="Freeform 9"/>
            <p:cNvSpPr/>
            <p:nvPr/>
          </p:nvSpPr>
          <p:spPr>
            <a:xfrm>
              <a:off x="8206" y="0"/>
              <a:ext cx="796388" cy="698500"/>
            </a:xfrm>
            <a:custGeom>
              <a:avLst/>
              <a:gdLst/>
              <a:ahLst/>
              <a:cxnLst/>
              <a:rect l="l" t="t" r="r" b="b"/>
              <a:pathLst>
                <a:path w="796388" h="698500">
                  <a:moveTo>
                    <a:pt x="783104" y="386186"/>
                  </a:moveTo>
                  <a:lnTo>
                    <a:pt x="622884" y="661564"/>
                  </a:lnTo>
                  <a:cubicBezTo>
                    <a:pt x="609579" y="684432"/>
                    <a:pt x="585118" y="698500"/>
                    <a:pt x="558661" y="698500"/>
                  </a:cubicBezTo>
                  <a:lnTo>
                    <a:pt x="237727" y="698500"/>
                  </a:lnTo>
                  <a:cubicBezTo>
                    <a:pt x="211270" y="698500"/>
                    <a:pt x="186809" y="684432"/>
                    <a:pt x="173504" y="661564"/>
                  </a:cubicBezTo>
                  <a:lnTo>
                    <a:pt x="13284" y="386186"/>
                  </a:lnTo>
                  <a:cubicBezTo>
                    <a:pt x="0" y="363354"/>
                    <a:pt x="0" y="335146"/>
                    <a:pt x="13284" y="312314"/>
                  </a:cubicBezTo>
                  <a:lnTo>
                    <a:pt x="173504" y="36936"/>
                  </a:lnTo>
                  <a:cubicBezTo>
                    <a:pt x="186809" y="14068"/>
                    <a:pt x="211270" y="0"/>
                    <a:pt x="237727" y="0"/>
                  </a:cubicBezTo>
                  <a:lnTo>
                    <a:pt x="558661" y="0"/>
                  </a:lnTo>
                  <a:cubicBezTo>
                    <a:pt x="585118" y="0"/>
                    <a:pt x="609579" y="14068"/>
                    <a:pt x="622884" y="36936"/>
                  </a:cubicBezTo>
                  <a:lnTo>
                    <a:pt x="783104" y="312314"/>
                  </a:lnTo>
                  <a:cubicBezTo>
                    <a:pt x="796388" y="335146"/>
                    <a:pt x="796388" y="363354"/>
                    <a:pt x="783104" y="386186"/>
                  </a:cubicBezTo>
                  <a:close/>
                </a:path>
              </a:pathLst>
            </a:custGeom>
            <a:solidFill>
              <a:srgbClr val="000000">
                <a:alpha val="0"/>
              </a:srgbClr>
            </a:solidFill>
            <a:ln w="57150" cap="rnd">
              <a:gradFill>
                <a:gsLst>
                  <a:gs pos="0">
                    <a:srgbClr val="FFE42F">
                      <a:alpha val="85000"/>
                    </a:srgbClr>
                  </a:gs>
                  <a:gs pos="100000">
                    <a:srgbClr val="FFB613">
                      <a:alpha val="85000"/>
                    </a:srgbClr>
                  </a:gs>
                </a:gsLst>
                <a:path path="circle">
                  <a:fillToRect l="50000" t="50000" r="50000" b="50000"/>
                </a:path>
              </a:gradFill>
              <a:prstDash val="solid"/>
              <a:round/>
            </a:ln>
          </p:spPr>
        </p:sp>
        <p:sp>
          <p:nvSpPr>
            <p:cNvPr id="10" name="TextBox 1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flipH="1">
            <a:off x="10377335" y="3987882"/>
            <a:ext cx="9234335" cy="8103129"/>
          </a:xfrm>
          <a:custGeom>
            <a:avLst/>
            <a:gdLst/>
            <a:ahLst/>
            <a:cxnLst/>
            <a:rect l="l" t="t" r="r" b="b"/>
            <a:pathLst>
              <a:path w="9234335" h="8103129">
                <a:moveTo>
                  <a:pt x="9234335" y="0"/>
                </a:moveTo>
                <a:lnTo>
                  <a:pt x="0" y="0"/>
                </a:lnTo>
                <a:lnTo>
                  <a:pt x="0" y="8103129"/>
                </a:lnTo>
                <a:lnTo>
                  <a:pt x="9234335" y="8103129"/>
                </a:lnTo>
                <a:lnTo>
                  <a:pt x="9234335" y="0"/>
                </a:lnTo>
                <a:close/>
              </a:path>
            </a:pathLst>
          </a:custGeom>
          <a:blipFill>
            <a:blip r:embed="rId2"/>
            <a:stretch>
              <a:fillRect/>
            </a:stretch>
          </a:blipFill>
        </p:spPr>
      </p:sp>
      <p:sp>
        <p:nvSpPr>
          <p:cNvPr id="12" name="Freeform 12"/>
          <p:cNvSpPr/>
          <p:nvPr/>
        </p:nvSpPr>
        <p:spPr>
          <a:xfrm>
            <a:off x="9416622" y="194906"/>
            <a:ext cx="9055956" cy="8229600"/>
          </a:xfrm>
          <a:custGeom>
            <a:avLst/>
            <a:gdLst/>
            <a:ahLst/>
            <a:cxnLst/>
            <a:rect l="l" t="t" r="r" b="b"/>
            <a:pathLst>
              <a:path w="9055956" h="8229600">
                <a:moveTo>
                  <a:pt x="0" y="0"/>
                </a:moveTo>
                <a:lnTo>
                  <a:pt x="9055956" y="0"/>
                </a:lnTo>
                <a:lnTo>
                  <a:pt x="9055956" y="8229600"/>
                </a:lnTo>
                <a:lnTo>
                  <a:pt x="0" y="8229600"/>
                </a:lnTo>
                <a:lnTo>
                  <a:pt x="0" y="0"/>
                </a:lnTo>
                <a:close/>
              </a:path>
            </a:pathLst>
          </a:custGeom>
          <a:blipFill>
            <a:blip r:embed="rId3"/>
            <a:stretch>
              <a:fillRect/>
            </a:stretch>
          </a:blipFill>
        </p:spPr>
      </p:sp>
      <p:grpSp>
        <p:nvGrpSpPr>
          <p:cNvPr id="13" name="Group 13"/>
          <p:cNvGrpSpPr/>
          <p:nvPr/>
        </p:nvGrpSpPr>
        <p:grpSpPr>
          <a:xfrm>
            <a:off x="9828222" y="911721"/>
            <a:ext cx="7908037" cy="6795970"/>
            <a:chOff x="0" y="0"/>
            <a:chExt cx="812800" cy="698500"/>
          </a:xfrm>
        </p:grpSpPr>
        <p:sp>
          <p:nvSpPr>
            <p:cNvPr id="14" name="Freeform 14"/>
            <p:cNvSpPr/>
            <p:nvPr/>
          </p:nvSpPr>
          <p:spPr>
            <a:xfrm>
              <a:off x="6204" y="0"/>
              <a:ext cx="800393" cy="698500"/>
            </a:xfrm>
            <a:custGeom>
              <a:avLst/>
              <a:gdLst/>
              <a:ahLst/>
              <a:cxnLst/>
              <a:rect l="l" t="t" r="r" b="b"/>
              <a:pathLst>
                <a:path w="800393" h="698500">
                  <a:moveTo>
                    <a:pt x="790349" y="377174"/>
                  </a:moveTo>
                  <a:lnTo>
                    <a:pt x="619643" y="670576"/>
                  </a:lnTo>
                  <a:cubicBezTo>
                    <a:pt x="609584" y="687864"/>
                    <a:pt x="591091" y="698500"/>
                    <a:pt x="571089" y="698500"/>
                  </a:cubicBezTo>
                  <a:lnTo>
                    <a:pt x="229303" y="698500"/>
                  </a:lnTo>
                  <a:cubicBezTo>
                    <a:pt x="209301" y="698500"/>
                    <a:pt x="190808" y="687864"/>
                    <a:pt x="180749" y="670576"/>
                  </a:cubicBezTo>
                  <a:lnTo>
                    <a:pt x="10043" y="377174"/>
                  </a:lnTo>
                  <a:cubicBezTo>
                    <a:pt x="0" y="359913"/>
                    <a:pt x="0" y="338587"/>
                    <a:pt x="10043" y="321326"/>
                  </a:cubicBezTo>
                  <a:lnTo>
                    <a:pt x="180749" y="27924"/>
                  </a:lnTo>
                  <a:cubicBezTo>
                    <a:pt x="190808" y="10636"/>
                    <a:pt x="209301" y="0"/>
                    <a:pt x="229303" y="0"/>
                  </a:cubicBezTo>
                  <a:lnTo>
                    <a:pt x="571089" y="0"/>
                  </a:lnTo>
                  <a:cubicBezTo>
                    <a:pt x="591091" y="0"/>
                    <a:pt x="609584" y="10636"/>
                    <a:pt x="619643" y="27924"/>
                  </a:cubicBezTo>
                  <a:lnTo>
                    <a:pt x="790349" y="321326"/>
                  </a:lnTo>
                  <a:cubicBezTo>
                    <a:pt x="800392" y="338587"/>
                    <a:pt x="800392" y="359913"/>
                    <a:pt x="790349" y="377174"/>
                  </a:cubicBezTo>
                  <a:close/>
                </a:path>
              </a:pathLst>
            </a:custGeom>
            <a:gradFill rotWithShape="1">
              <a:gsLst>
                <a:gs pos="0">
                  <a:srgbClr val="FFB613">
                    <a:alpha val="100000"/>
                  </a:srgbClr>
                </a:gs>
                <a:gs pos="100000">
                  <a:srgbClr val="FFE42F">
                    <a:alpha val="100000"/>
                  </a:srgbClr>
                </a:gs>
              </a:gsLst>
              <a:lin ang="5400000"/>
            </a:gradFill>
          </p:spPr>
        </p:sp>
        <p:sp>
          <p:nvSpPr>
            <p:cNvPr id="15" name="TextBox 1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0420622" y="1326710"/>
            <a:ext cx="6723237" cy="5965993"/>
            <a:chOff x="0" y="0"/>
            <a:chExt cx="4346359" cy="3856825"/>
          </a:xfrm>
        </p:grpSpPr>
        <p:sp>
          <p:nvSpPr>
            <p:cNvPr id="17" name="Freeform 17"/>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4"/>
              <a:stretch>
                <a:fillRect l="-16470" r="-16470"/>
              </a:stretch>
            </a:blipFill>
          </p:spPr>
        </p:sp>
      </p:grpSp>
      <p:grpSp>
        <p:nvGrpSpPr>
          <p:cNvPr id="18" name="Group 18"/>
          <p:cNvGrpSpPr/>
          <p:nvPr/>
        </p:nvGrpSpPr>
        <p:grpSpPr>
          <a:xfrm>
            <a:off x="16717233" y="308492"/>
            <a:ext cx="1084133" cy="1261537"/>
            <a:chOff x="0" y="0"/>
            <a:chExt cx="698500" cy="812800"/>
          </a:xfrm>
        </p:grpSpPr>
        <p:sp>
          <p:nvSpPr>
            <p:cNvPr id="19" name="Freeform 19"/>
            <p:cNvSpPr/>
            <p:nvPr/>
          </p:nvSpPr>
          <p:spPr>
            <a:xfrm>
              <a:off x="0" y="12963"/>
              <a:ext cx="698500" cy="786874"/>
            </a:xfrm>
            <a:custGeom>
              <a:avLst/>
              <a:gdLst/>
              <a:ahLst/>
              <a:cxnLst/>
              <a:rect l="l" t="t" r="r" b="b"/>
              <a:pathLst>
                <a:path w="698500" h="786874">
                  <a:moveTo>
                    <a:pt x="407599" y="20985"/>
                  </a:moveTo>
                  <a:lnTo>
                    <a:pt x="640151" y="156289"/>
                  </a:lnTo>
                  <a:cubicBezTo>
                    <a:pt x="676276" y="177307"/>
                    <a:pt x="698500" y="215949"/>
                    <a:pt x="698500" y="257743"/>
                  </a:cubicBezTo>
                  <a:lnTo>
                    <a:pt x="698500" y="529131"/>
                  </a:lnTo>
                  <a:cubicBezTo>
                    <a:pt x="698500" y="570925"/>
                    <a:pt x="676276" y="609567"/>
                    <a:pt x="640151" y="630585"/>
                  </a:cubicBezTo>
                  <a:lnTo>
                    <a:pt x="407599" y="765889"/>
                  </a:lnTo>
                  <a:cubicBezTo>
                    <a:pt x="371530" y="786874"/>
                    <a:pt x="326970" y="786874"/>
                    <a:pt x="290901" y="765889"/>
                  </a:cubicBezTo>
                  <a:lnTo>
                    <a:pt x="58349" y="630585"/>
                  </a:lnTo>
                  <a:cubicBezTo>
                    <a:pt x="22224" y="609567"/>
                    <a:pt x="0" y="570925"/>
                    <a:pt x="0" y="529131"/>
                  </a:cubicBezTo>
                  <a:lnTo>
                    <a:pt x="0" y="257743"/>
                  </a:lnTo>
                  <a:cubicBezTo>
                    <a:pt x="0" y="215949"/>
                    <a:pt x="22224" y="177307"/>
                    <a:pt x="58349" y="156289"/>
                  </a:cubicBezTo>
                  <a:lnTo>
                    <a:pt x="290901" y="20985"/>
                  </a:lnTo>
                  <a:cubicBezTo>
                    <a:pt x="326970" y="0"/>
                    <a:pt x="371530" y="0"/>
                    <a:pt x="407599" y="20985"/>
                  </a:cubicBezTo>
                  <a:close/>
                </a:path>
              </a:pathLst>
            </a:custGeom>
            <a:solidFill>
              <a:srgbClr val="000000">
                <a:alpha val="0"/>
              </a:srgbClr>
            </a:solidFill>
            <a:ln w="114300" cap="sq">
              <a:gradFill>
                <a:gsLst>
                  <a:gs pos="0">
                    <a:srgbClr val="3183ED">
                      <a:alpha val="100000"/>
                    </a:srgbClr>
                  </a:gs>
                  <a:gs pos="100000">
                    <a:srgbClr val="56CCF2">
                      <a:alpha val="100000"/>
                    </a:srgbClr>
                  </a:gs>
                </a:gsLst>
                <a:lin ang="5400000"/>
              </a:gradFill>
              <a:prstDash val="solid"/>
              <a:miter/>
            </a:ln>
          </p:spPr>
        </p:sp>
        <p:sp>
          <p:nvSpPr>
            <p:cNvPr id="20" name="TextBox 20"/>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16895564" y="516003"/>
            <a:ext cx="727472" cy="846513"/>
            <a:chOff x="0" y="0"/>
            <a:chExt cx="698500" cy="812800"/>
          </a:xfrm>
        </p:grpSpPr>
        <p:sp>
          <p:nvSpPr>
            <p:cNvPr id="22" name="Freeform 22"/>
            <p:cNvSpPr/>
            <p:nvPr/>
          </p:nvSpPr>
          <p:spPr>
            <a:xfrm>
              <a:off x="0" y="3512"/>
              <a:ext cx="698500" cy="805775"/>
            </a:xfrm>
            <a:custGeom>
              <a:avLst/>
              <a:gdLst/>
              <a:ahLst/>
              <a:cxnLst/>
              <a:rect l="l" t="t" r="r" b="b"/>
              <a:pathLst>
                <a:path w="698500" h="805775">
                  <a:moveTo>
                    <a:pt x="365060" y="5687"/>
                  </a:moveTo>
                  <a:lnTo>
                    <a:pt x="682690" y="190489"/>
                  </a:lnTo>
                  <a:cubicBezTo>
                    <a:pt x="692478" y="196184"/>
                    <a:pt x="698500" y="206655"/>
                    <a:pt x="698500" y="217979"/>
                  </a:cubicBezTo>
                  <a:lnTo>
                    <a:pt x="698500" y="587797"/>
                  </a:lnTo>
                  <a:cubicBezTo>
                    <a:pt x="698500" y="599121"/>
                    <a:pt x="692478" y="609592"/>
                    <a:pt x="682690" y="615287"/>
                  </a:cubicBezTo>
                  <a:lnTo>
                    <a:pt x="365060" y="800089"/>
                  </a:lnTo>
                  <a:cubicBezTo>
                    <a:pt x="355287" y="805776"/>
                    <a:pt x="343213" y="805776"/>
                    <a:pt x="333440" y="800089"/>
                  </a:cubicBezTo>
                  <a:lnTo>
                    <a:pt x="15810" y="615287"/>
                  </a:lnTo>
                  <a:cubicBezTo>
                    <a:pt x="6022" y="609592"/>
                    <a:pt x="0" y="599121"/>
                    <a:pt x="0" y="587797"/>
                  </a:cubicBezTo>
                  <a:lnTo>
                    <a:pt x="0" y="217979"/>
                  </a:lnTo>
                  <a:cubicBezTo>
                    <a:pt x="0" y="206655"/>
                    <a:pt x="6022" y="196184"/>
                    <a:pt x="15810" y="190489"/>
                  </a:cubicBezTo>
                  <a:lnTo>
                    <a:pt x="333440" y="5687"/>
                  </a:lnTo>
                  <a:cubicBezTo>
                    <a:pt x="343213" y="0"/>
                    <a:pt x="355287" y="0"/>
                    <a:pt x="365060" y="5687"/>
                  </a:cubicBezTo>
                  <a:close/>
                </a:path>
              </a:pathLst>
            </a:custGeom>
            <a:gradFill rotWithShape="1">
              <a:gsLst>
                <a:gs pos="0">
                  <a:srgbClr val="3183ED">
                    <a:alpha val="100000"/>
                  </a:srgbClr>
                </a:gs>
                <a:gs pos="100000">
                  <a:srgbClr val="56CCF2">
                    <a:alpha val="100000"/>
                  </a:srgbClr>
                </a:gs>
              </a:gsLst>
              <a:lin ang="5400000"/>
            </a:gradFill>
            <a:ln cap="sq">
              <a:noFill/>
              <a:prstDash val="solid"/>
              <a:miter/>
            </a:ln>
          </p:spPr>
        </p:sp>
        <p:sp>
          <p:nvSpPr>
            <p:cNvPr id="23" name="TextBox 23"/>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sp>
        <p:nvSpPr>
          <p:cNvPr id="24" name="Freeform 24"/>
          <p:cNvSpPr/>
          <p:nvPr/>
        </p:nvSpPr>
        <p:spPr>
          <a:xfrm>
            <a:off x="9526592" y="4858699"/>
            <a:ext cx="5973371" cy="5428301"/>
          </a:xfrm>
          <a:custGeom>
            <a:avLst/>
            <a:gdLst/>
            <a:ahLst/>
            <a:cxnLst/>
            <a:rect l="l" t="t" r="r" b="b"/>
            <a:pathLst>
              <a:path w="5973371" h="5428301">
                <a:moveTo>
                  <a:pt x="0" y="0"/>
                </a:moveTo>
                <a:lnTo>
                  <a:pt x="5973372" y="0"/>
                </a:lnTo>
                <a:lnTo>
                  <a:pt x="5973372" y="5428301"/>
                </a:lnTo>
                <a:lnTo>
                  <a:pt x="0" y="5428301"/>
                </a:lnTo>
                <a:lnTo>
                  <a:pt x="0" y="0"/>
                </a:lnTo>
                <a:close/>
              </a:path>
            </a:pathLst>
          </a:custGeom>
          <a:blipFill>
            <a:blip r:embed="rId3"/>
            <a:stretch>
              <a:fillRect/>
            </a:stretch>
          </a:blipFill>
        </p:spPr>
      </p:sp>
      <p:grpSp>
        <p:nvGrpSpPr>
          <p:cNvPr id="25" name="Group 25"/>
          <p:cNvGrpSpPr/>
          <p:nvPr/>
        </p:nvGrpSpPr>
        <p:grpSpPr>
          <a:xfrm>
            <a:off x="9736201" y="5164741"/>
            <a:ext cx="5357059" cy="4603722"/>
            <a:chOff x="0" y="0"/>
            <a:chExt cx="812800" cy="698500"/>
          </a:xfrm>
        </p:grpSpPr>
        <p:sp>
          <p:nvSpPr>
            <p:cNvPr id="26" name="Freeform 26"/>
            <p:cNvSpPr/>
            <p:nvPr/>
          </p:nvSpPr>
          <p:spPr>
            <a:xfrm>
              <a:off x="10545" y="0"/>
              <a:ext cx="791709" cy="698500"/>
            </a:xfrm>
            <a:custGeom>
              <a:avLst/>
              <a:gdLst/>
              <a:ahLst/>
              <a:cxnLst/>
              <a:rect l="l" t="t" r="r" b="b"/>
              <a:pathLst>
                <a:path w="791709" h="698500">
                  <a:moveTo>
                    <a:pt x="774638" y="396717"/>
                  </a:moveTo>
                  <a:lnTo>
                    <a:pt x="626672" y="651033"/>
                  </a:lnTo>
                  <a:cubicBezTo>
                    <a:pt x="609574" y="680421"/>
                    <a:pt x="578138" y="698500"/>
                    <a:pt x="544138" y="698500"/>
                  </a:cubicBezTo>
                  <a:lnTo>
                    <a:pt x="247572" y="698500"/>
                  </a:lnTo>
                  <a:cubicBezTo>
                    <a:pt x="213572" y="698500"/>
                    <a:pt x="182136" y="680421"/>
                    <a:pt x="165038" y="651033"/>
                  </a:cubicBezTo>
                  <a:lnTo>
                    <a:pt x="17072" y="396717"/>
                  </a:lnTo>
                  <a:cubicBezTo>
                    <a:pt x="0" y="367375"/>
                    <a:pt x="0" y="331125"/>
                    <a:pt x="17072" y="301783"/>
                  </a:cubicBezTo>
                  <a:lnTo>
                    <a:pt x="165038" y="47467"/>
                  </a:lnTo>
                  <a:cubicBezTo>
                    <a:pt x="182136" y="18079"/>
                    <a:pt x="213572" y="0"/>
                    <a:pt x="247572" y="0"/>
                  </a:cubicBezTo>
                  <a:lnTo>
                    <a:pt x="544138" y="0"/>
                  </a:lnTo>
                  <a:cubicBezTo>
                    <a:pt x="578138" y="0"/>
                    <a:pt x="609574" y="18079"/>
                    <a:pt x="626672" y="47467"/>
                  </a:cubicBezTo>
                  <a:lnTo>
                    <a:pt x="774638" y="301783"/>
                  </a:lnTo>
                  <a:cubicBezTo>
                    <a:pt x="791710" y="331125"/>
                    <a:pt x="791710" y="367375"/>
                    <a:pt x="774638" y="396717"/>
                  </a:cubicBezTo>
                  <a:close/>
                </a:path>
              </a:pathLst>
            </a:custGeom>
            <a:gradFill rotWithShape="1">
              <a:gsLst>
                <a:gs pos="0">
                  <a:srgbClr val="3183ED">
                    <a:alpha val="100000"/>
                  </a:srgbClr>
                </a:gs>
                <a:gs pos="100000">
                  <a:srgbClr val="56CCF2">
                    <a:alpha val="100000"/>
                  </a:srgbClr>
                </a:gs>
              </a:gsLst>
              <a:lin ang="5400000"/>
            </a:gradFill>
          </p:spPr>
        </p:sp>
        <p:sp>
          <p:nvSpPr>
            <p:cNvPr id="27" name="TextBox 2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10165464" y="5488650"/>
            <a:ext cx="4479483" cy="3974955"/>
            <a:chOff x="0" y="0"/>
            <a:chExt cx="4346359" cy="3856825"/>
          </a:xfrm>
        </p:grpSpPr>
        <p:sp>
          <p:nvSpPr>
            <p:cNvPr id="29" name="Freeform 29"/>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5"/>
              <a:stretch>
                <a:fillRect l="-16595" r="-16595"/>
              </a:stretch>
            </a:blipFill>
          </p:spPr>
        </p:sp>
      </p:grpSp>
      <p:grpSp>
        <p:nvGrpSpPr>
          <p:cNvPr id="30" name="Group 30"/>
          <p:cNvGrpSpPr/>
          <p:nvPr/>
        </p:nvGrpSpPr>
        <p:grpSpPr>
          <a:xfrm>
            <a:off x="-853415" y="6404159"/>
            <a:ext cx="9587865" cy="1052918"/>
            <a:chOff x="0" y="0"/>
            <a:chExt cx="5551013" cy="609600"/>
          </a:xfrm>
        </p:grpSpPr>
        <p:sp>
          <p:nvSpPr>
            <p:cNvPr id="31" name="Freeform 31"/>
            <p:cNvSpPr/>
            <p:nvPr/>
          </p:nvSpPr>
          <p:spPr>
            <a:xfrm>
              <a:off x="3924" y="0"/>
              <a:ext cx="5543165" cy="609600"/>
            </a:xfrm>
            <a:custGeom>
              <a:avLst/>
              <a:gdLst/>
              <a:ahLst/>
              <a:cxnLst/>
              <a:rect l="l" t="t" r="r" b="b"/>
              <a:pathLst>
                <a:path w="5543165" h="609600">
                  <a:moveTo>
                    <a:pt x="5327739" y="0"/>
                  </a:moveTo>
                  <a:lnTo>
                    <a:pt x="12225" y="0"/>
                  </a:lnTo>
                  <a:cubicBezTo>
                    <a:pt x="8484" y="0"/>
                    <a:pt x="4970" y="1799"/>
                    <a:pt x="2783" y="4834"/>
                  </a:cubicBezTo>
                  <a:cubicBezTo>
                    <a:pt x="595" y="7869"/>
                    <a:pt x="0" y="11771"/>
                    <a:pt x="1183" y="15321"/>
                  </a:cubicBezTo>
                  <a:lnTo>
                    <a:pt x="194169" y="594279"/>
                  </a:lnTo>
                  <a:cubicBezTo>
                    <a:pt x="197219" y="603429"/>
                    <a:pt x="205781" y="609600"/>
                    <a:pt x="215425" y="609600"/>
                  </a:cubicBezTo>
                  <a:lnTo>
                    <a:pt x="5530939" y="609600"/>
                  </a:lnTo>
                  <a:cubicBezTo>
                    <a:pt x="5534681" y="609600"/>
                    <a:pt x="5538194" y="607801"/>
                    <a:pt x="5540382" y="604766"/>
                  </a:cubicBezTo>
                  <a:cubicBezTo>
                    <a:pt x="5542570" y="601731"/>
                    <a:pt x="5543165" y="597829"/>
                    <a:pt x="5541982" y="594279"/>
                  </a:cubicBezTo>
                  <a:lnTo>
                    <a:pt x="5348996" y="15321"/>
                  </a:lnTo>
                  <a:cubicBezTo>
                    <a:pt x="5345946" y="6171"/>
                    <a:pt x="5337384" y="0"/>
                    <a:pt x="5327739" y="0"/>
                  </a:cubicBezTo>
                  <a:close/>
                </a:path>
              </a:pathLst>
            </a:custGeom>
            <a:gradFill rotWithShape="1">
              <a:gsLst>
                <a:gs pos="0">
                  <a:srgbClr val="FFE42F">
                    <a:alpha val="100000"/>
                  </a:srgbClr>
                </a:gs>
                <a:gs pos="100000">
                  <a:srgbClr val="FFB613">
                    <a:alpha val="100000"/>
                  </a:srgbClr>
                </a:gs>
              </a:gsLst>
              <a:path path="circle">
                <a:fillToRect l="50000" t="50000" r="50000" b="50000"/>
              </a:path>
            </a:gradFill>
          </p:spPr>
        </p:sp>
        <p:sp>
          <p:nvSpPr>
            <p:cNvPr id="32" name="TextBox 32"/>
            <p:cNvSpPr txBox="1"/>
            <p:nvPr/>
          </p:nvSpPr>
          <p:spPr>
            <a:xfrm>
              <a:off x="101600" y="-38100"/>
              <a:ext cx="5347813" cy="647700"/>
            </a:xfrm>
            <a:prstGeom prst="rect">
              <a:avLst/>
            </a:prstGeom>
          </p:spPr>
          <p:txBody>
            <a:bodyPr lIns="50800" tIns="50800" rIns="50800" bIns="50800" rtlCol="0" anchor="ctr"/>
            <a:lstStyle/>
            <a:p>
              <a:pPr algn="ctr">
                <a:lnSpc>
                  <a:spcPts val="2659"/>
                </a:lnSpc>
              </a:pPr>
              <a:endParaRPr/>
            </a:p>
          </p:txBody>
        </p:sp>
      </p:grpSp>
      <p:sp>
        <p:nvSpPr>
          <p:cNvPr id="33" name="Freeform 33"/>
          <p:cNvSpPr/>
          <p:nvPr/>
        </p:nvSpPr>
        <p:spPr>
          <a:xfrm>
            <a:off x="699164" y="676945"/>
            <a:ext cx="1741690" cy="1741690"/>
          </a:xfrm>
          <a:custGeom>
            <a:avLst/>
            <a:gdLst/>
            <a:ahLst/>
            <a:cxnLst/>
            <a:rect l="l" t="t" r="r" b="b"/>
            <a:pathLst>
              <a:path w="1741690" h="1741690">
                <a:moveTo>
                  <a:pt x="0" y="0"/>
                </a:moveTo>
                <a:lnTo>
                  <a:pt x="1741690" y="0"/>
                </a:lnTo>
                <a:lnTo>
                  <a:pt x="1741690" y="1741690"/>
                </a:lnTo>
                <a:lnTo>
                  <a:pt x="0" y="1741690"/>
                </a:lnTo>
                <a:lnTo>
                  <a:pt x="0" y="0"/>
                </a:lnTo>
                <a:close/>
              </a:path>
            </a:pathLst>
          </a:custGeom>
          <a:blipFill>
            <a:blip r:embed="rId6"/>
            <a:stretch>
              <a:fillRect/>
            </a:stretch>
          </a:blipFill>
        </p:spPr>
      </p:sp>
      <p:sp>
        <p:nvSpPr>
          <p:cNvPr id="34" name="Freeform 34"/>
          <p:cNvSpPr/>
          <p:nvPr/>
        </p:nvSpPr>
        <p:spPr>
          <a:xfrm>
            <a:off x="2981654" y="752676"/>
            <a:ext cx="2697752" cy="1437396"/>
          </a:xfrm>
          <a:custGeom>
            <a:avLst/>
            <a:gdLst/>
            <a:ahLst/>
            <a:cxnLst/>
            <a:rect l="l" t="t" r="r" b="b"/>
            <a:pathLst>
              <a:path w="2697752" h="1437396">
                <a:moveTo>
                  <a:pt x="0" y="0"/>
                </a:moveTo>
                <a:lnTo>
                  <a:pt x="2697752" y="0"/>
                </a:lnTo>
                <a:lnTo>
                  <a:pt x="2697752" y="1437396"/>
                </a:lnTo>
                <a:lnTo>
                  <a:pt x="0" y="1437396"/>
                </a:lnTo>
                <a:lnTo>
                  <a:pt x="0" y="0"/>
                </a:lnTo>
                <a:close/>
              </a:path>
            </a:pathLst>
          </a:custGeom>
          <a:blipFill>
            <a:blip r:embed="rId7"/>
            <a:stretch>
              <a:fillRect/>
            </a:stretch>
          </a:blipFill>
        </p:spPr>
      </p:sp>
      <p:sp>
        <p:nvSpPr>
          <p:cNvPr id="35" name="Freeform 35"/>
          <p:cNvSpPr/>
          <p:nvPr/>
        </p:nvSpPr>
        <p:spPr>
          <a:xfrm>
            <a:off x="5990639" y="380798"/>
            <a:ext cx="2069060" cy="2069060"/>
          </a:xfrm>
          <a:custGeom>
            <a:avLst/>
            <a:gdLst/>
            <a:ahLst/>
            <a:cxnLst/>
            <a:rect l="l" t="t" r="r" b="b"/>
            <a:pathLst>
              <a:path w="2069060" h="2069060">
                <a:moveTo>
                  <a:pt x="0" y="0"/>
                </a:moveTo>
                <a:lnTo>
                  <a:pt x="2069060" y="0"/>
                </a:lnTo>
                <a:lnTo>
                  <a:pt x="2069060" y="2069060"/>
                </a:lnTo>
                <a:lnTo>
                  <a:pt x="0" y="2069060"/>
                </a:lnTo>
                <a:lnTo>
                  <a:pt x="0" y="0"/>
                </a:lnTo>
                <a:close/>
              </a:path>
            </a:pathLst>
          </a:custGeom>
          <a:blipFill>
            <a:blip r:embed="rId8"/>
            <a:stretch>
              <a:fillRect/>
            </a:stretch>
          </a:blipFill>
        </p:spPr>
      </p:sp>
      <p:sp>
        <p:nvSpPr>
          <p:cNvPr id="36" name="Freeform 36"/>
          <p:cNvSpPr/>
          <p:nvPr/>
        </p:nvSpPr>
        <p:spPr>
          <a:xfrm>
            <a:off x="8332537" y="433328"/>
            <a:ext cx="2088086" cy="1932496"/>
          </a:xfrm>
          <a:custGeom>
            <a:avLst/>
            <a:gdLst/>
            <a:ahLst/>
            <a:cxnLst/>
            <a:rect l="l" t="t" r="r" b="b"/>
            <a:pathLst>
              <a:path w="2088086" h="1932496">
                <a:moveTo>
                  <a:pt x="0" y="0"/>
                </a:moveTo>
                <a:lnTo>
                  <a:pt x="2088085" y="0"/>
                </a:lnTo>
                <a:lnTo>
                  <a:pt x="2088085" y="1932495"/>
                </a:lnTo>
                <a:lnTo>
                  <a:pt x="0" y="1932495"/>
                </a:lnTo>
                <a:lnTo>
                  <a:pt x="0" y="0"/>
                </a:lnTo>
                <a:close/>
              </a:path>
            </a:pathLst>
          </a:custGeom>
          <a:blipFill>
            <a:blip r:embed="rId9"/>
            <a:stretch>
              <a:fillRect/>
            </a:stretch>
          </a:blipFill>
        </p:spPr>
      </p:sp>
      <p:sp>
        <p:nvSpPr>
          <p:cNvPr id="37" name="TextBox 37"/>
          <p:cNvSpPr txBox="1"/>
          <p:nvPr/>
        </p:nvSpPr>
        <p:spPr>
          <a:xfrm>
            <a:off x="699164" y="8514871"/>
            <a:ext cx="3732655" cy="569280"/>
          </a:xfrm>
          <a:prstGeom prst="rect">
            <a:avLst/>
          </a:prstGeom>
        </p:spPr>
        <p:txBody>
          <a:bodyPr lIns="0" tIns="0" rIns="0" bIns="0" rtlCol="0" anchor="t">
            <a:spAutoFit/>
          </a:bodyPr>
          <a:lstStyle/>
          <a:p>
            <a:pPr marL="0" lvl="0" indent="0" algn="l">
              <a:lnSpc>
                <a:spcPts val="4655"/>
              </a:lnSpc>
              <a:spcBef>
                <a:spcPct val="0"/>
              </a:spcBef>
            </a:pPr>
            <a:r>
              <a:rPr lang="en-US" sz="3325" spc="-83">
                <a:solidFill>
                  <a:srgbClr val="000000"/>
                </a:solidFill>
                <a:latin typeface="Clear Sans Bold"/>
                <a:ea typeface="Clear Sans Bold"/>
                <a:cs typeface="Clear Sans Bold"/>
                <a:sym typeface="Clear Sans Bold"/>
              </a:rPr>
              <a:t>Dosen Pembimbing</a:t>
            </a:r>
          </a:p>
        </p:txBody>
      </p:sp>
      <p:sp>
        <p:nvSpPr>
          <p:cNvPr id="38" name="TextBox 38"/>
          <p:cNvSpPr txBox="1"/>
          <p:nvPr/>
        </p:nvSpPr>
        <p:spPr>
          <a:xfrm>
            <a:off x="699164" y="9007952"/>
            <a:ext cx="9373187" cy="686919"/>
          </a:xfrm>
          <a:prstGeom prst="rect">
            <a:avLst/>
          </a:prstGeom>
        </p:spPr>
        <p:txBody>
          <a:bodyPr wrap="square" lIns="0" tIns="0" rIns="0" bIns="0" rtlCol="0" anchor="t">
            <a:spAutoFit/>
          </a:bodyPr>
          <a:lstStyle/>
          <a:p>
            <a:pPr marL="0" lvl="0" indent="0" algn="l">
              <a:lnSpc>
                <a:spcPts val="5996"/>
              </a:lnSpc>
              <a:spcBef>
                <a:spcPct val="0"/>
              </a:spcBef>
            </a:pPr>
            <a:r>
              <a:rPr lang="en-US" sz="4282" dirty="0">
                <a:solidFill>
                  <a:srgbClr val="112D4E"/>
                </a:solidFill>
                <a:latin typeface="Barlow Bold"/>
                <a:ea typeface="Barlow Bold"/>
                <a:cs typeface="Barlow Bold"/>
                <a:sym typeface="Barlow Bold"/>
              </a:rPr>
              <a:t>Aftuqa </a:t>
            </a:r>
            <a:r>
              <a:rPr lang="en-US" sz="4282" dirty="0" err="1">
                <a:solidFill>
                  <a:srgbClr val="112D4E"/>
                </a:solidFill>
                <a:latin typeface="Barlow Bold"/>
                <a:ea typeface="Barlow Bold"/>
                <a:cs typeface="Barlow Bold"/>
                <a:sym typeface="Barlow Bold"/>
              </a:rPr>
              <a:t>Sholikatur</a:t>
            </a:r>
            <a:r>
              <a:rPr lang="en-US" sz="4282" dirty="0">
                <a:solidFill>
                  <a:srgbClr val="112D4E"/>
                </a:solidFill>
                <a:latin typeface="Barlow Bold"/>
                <a:ea typeface="Barlow Bold"/>
                <a:cs typeface="Barlow Bold"/>
                <a:sym typeface="Barlow Bold"/>
              </a:rPr>
              <a:t> Rohmania, S.M., M.M</a:t>
            </a:r>
          </a:p>
        </p:txBody>
      </p:sp>
      <p:sp>
        <p:nvSpPr>
          <p:cNvPr id="39" name="TextBox 39"/>
          <p:cNvSpPr txBox="1"/>
          <p:nvPr/>
        </p:nvSpPr>
        <p:spPr>
          <a:xfrm>
            <a:off x="737264" y="3659804"/>
            <a:ext cx="8827429" cy="2323018"/>
          </a:xfrm>
          <a:prstGeom prst="rect">
            <a:avLst/>
          </a:prstGeom>
        </p:spPr>
        <p:txBody>
          <a:bodyPr lIns="0" tIns="0" rIns="0" bIns="0" rtlCol="0" anchor="t">
            <a:spAutoFit/>
          </a:bodyPr>
          <a:lstStyle/>
          <a:p>
            <a:pPr marL="0" lvl="0" indent="0" algn="l">
              <a:lnSpc>
                <a:spcPts val="9160"/>
              </a:lnSpc>
            </a:pPr>
            <a:r>
              <a:rPr lang="en-US" sz="7762" dirty="0">
                <a:solidFill>
                  <a:srgbClr val="112D4E"/>
                </a:solidFill>
                <a:latin typeface="Barlow Bold"/>
                <a:ea typeface="Barlow Bold"/>
                <a:cs typeface="Barlow Bold"/>
                <a:sym typeface="Barlow Bold"/>
              </a:rPr>
              <a:t>TQM BERFOKUS PADA PELANGGAN</a:t>
            </a:r>
          </a:p>
        </p:txBody>
      </p:sp>
      <p:sp>
        <p:nvSpPr>
          <p:cNvPr id="40" name="TextBox 40"/>
          <p:cNvSpPr txBox="1"/>
          <p:nvPr/>
        </p:nvSpPr>
        <p:spPr>
          <a:xfrm>
            <a:off x="803939" y="6498378"/>
            <a:ext cx="7255761" cy="712079"/>
          </a:xfrm>
          <a:prstGeom prst="rect">
            <a:avLst/>
          </a:prstGeom>
        </p:spPr>
        <p:txBody>
          <a:bodyPr lIns="0" tIns="0" rIns="0" bIns="0" rtlCol="0" anchor="t">
            <a:spAutoFit/>
          </a:bodyPr>
          <a:lstStyle/>
          <a:p>
            <a:pPr marL="0" lvl="0" indent="0" algn="l">
              <a:lnSpc>
                <a:spcPts val="5889"/>
              </a:lnSpc>
              <a:spcBef>
                <a:spcPct val="0"/>
              </a:spcBef>
            </a:pPr>
            <a:r>
              <a:rPr lang="en-US" sz="4206" spc="-105">
                <a:solidFill>
                  <a:srgbClr val="000000"/>
                </a:solidFill>
                <a:latin typeface="Clear Sans Bold"/>
                <a:ea typeface="Clear Sans Bold"/>
                <a:cs typeface="Clear Sans Bold"/>
                <a:sym typeface="Clear Sans Bold"/>
              </a:rPr>
              <a:t>Sistem Informasi Manajemen</a:t>
            </a:r>
          </a:p>
        </p:txBody>
      </p:sp>
      <p:sp>
        <p:nvSpPr>
          <p:cNvPr id="41" name="TextBox 41"/>
          <p:cNvSpPr txBox="1"/>
          <p:nvPr/>
        </p:nvSpPr>
        <p:spPr>
          <a:xfrm>
            <a:off x="737264" y="7470166"/>
            <a:ext cx="3732655" cy="569280"/>
          </a:xfrm>
          <a:prstGeom prst="rect">
            <a:avLst/>
          </a:prstGeom>
        </p:spPr>
        <p:txBody>
          <a:bodyPr lIns="0" tIns="0" rIns="0" bIns="0" rtlCol="0" anchor="t">
            <a:spAutoFit/>
          </a:bodyPr>
          <a:lstStyle/>
          <a:p>
            <a:pPr marL="0" lvl="0" indent="0" algn="l">
              <a:lnSpc>
                <a:spcPts val="4655"/>
              </a:lnSpc>
              <a:spcBef>
                <a:spcPct val="0"/>
              </a:spcBef>
            </a:pPr>
            <a:r>
              <a:rPr lang="en-US" sz="3325" spc="-83">
                <a:solidFill>
                  <a:srgbClr val="000000"/>
                </a:solidFill>
                <a:latin typeface="Clear Sans Bold"/>
                <a:ea typeface="Clear Sans Bold"/>
                <a:cs typeface="Clear Sans Bold"/>
                <a:sym typeface="Clear Sans Bold"/>
              </a:rPr>
              <a:t>Pertemuan : 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rot="-5400000" flipV="1">
            <a:off x="-972285" y="8073192"/>
            <a:ext cx="5145502" cy="3200931"/>
          </a:xfrm>
          <a:custGeom>
            <a:avLst/>
            <a:gdLst/>
            <a:ahLst/>
            <a:cxnLst/>
            <a:rect l="l" t="t" r="r" b="b"/>
            <a:pathLst>
              <a:path w="5145502" h="3200931">
                <a:moveTo>
                  <a:pt x="0" y="3200931"/>
                </a:moveTo>
                <a:lnTo>
                  <a:pt x="5145501" y="3200931"/>
                </a:lnTo>
                <a:lnTo>
                  <a:pt x="5145501" y="0"/>
                </a:lnTo>
                <a:lnTo>
                  <a:pt x="0" y="0"/>
                </a:lnTo>
                <a:lnTo>
                  <a:pt x="0" y="3200931"/>
                </a:lnTo>
                <a:close/>
              </a:path>
            </a:pathLst>
          </a:custGeom>
          <a:blipFill>
            <a:blip r:embed="rId2"/>
            <a:stretch>
              <a:fillRect/>
            </a:stretch>
          </a:blipFill>
        </p:spPr>
      </p:sp>
      <p:sp>
        <p:nvSpPr>
          <p:cNvPr id="3" name="Freeform 3"/>
          <p:cNvSpPr/>
          <p:nvPr/>
        </p:nvSpPr>
        <p:spPr>
          <a:xfrm rot="-5400000">
            <a:off x="14114784" y="8073192"/>
            <a:ext cx="5145502" cy="3200931"/>
          </a:xfrm>
          <a:custGeom>
            <a:avLst/>
            <a:gdLst/>
            <a:ahLst/>
            <a:cxnLst/>
            <a:rect l="l" t="t" r="r" b="b"/>
            <a:pathLst>
              <a:path w="5145502" h="3200931">
                <a:moveTo>
                  <a:pt x="0" y="0"/>
                </a:moveTo>
                <a:lnTo>
                  <a:pt x="5145501" y="0"/>
                </a:lnTo>
                <a:lnTo>
                  <a:pt x="5145501" y="3200931"/>
                </a:lnTo>
                <a:lnTo>
                  <a:pt x="0" y="3200931"/>
                </a:lnTo>
                <a:lnTo>
                  <a:pt x="0" y="0"/>
                </a:lnTo>
                <a:close/>
              </a:path>
            </a:pathLst>
          </a:custGeom>
          <a:blipFill>
            <a:blip r:embed="rId2"/>
            <a:stretch>
              <a:fillRect/>
            </a:stretch>
          </a:blipFill>
        </p:spPr>
      </p:sp>
      <p:sp>
        <p:nvSpPr>
          <p:cNvPr id="4" name="TextBox 4"/>
          <p:cNvSpPr txBox="1"/>
          <p:nvPr/>
        </p:nvSpPr>
        <p:spPr>
          <a:xfrm>
            <a:off x="2150540" y="1114425"/>
            <a:ext cx="4630891" cy="1205865"/>
          </a:xfrm>
          <a:prstGeom prst="rect">
            <a:avLst/>
          </a:prstGeom>
        </p:spPr>
        <p:txBody>
          <a:bodyPr lIns="0" tIns="0" rIns="0" bIns="0" rtlCol="0" anchor="t">
            <a:spAutoFit/>
          </a:bodyPr>
          <a:lstStyle/>
          <a:p>
            <a:pPr marL="0" lvl="0" indent="0" algn="ctr">
              <a:lnSpc>
                <a:spcPts val="9179"/>
              </a:lnSpc>
            </a:pPr>
            <a:r>
              <a:rPr lang="en-US" sz="8499" spc="-212">
                <a:solidFill>
                  <a:srgbClr val="112D4E"/>
                </a:solidFill>
                <a:latin typeface="Barlow Bold"/>
                <a:ea typeface="Barlow Bold"/>
                <a:cs typeface="Barlow Bold"/>
                <a:sym typeface="Barlow Bold"/>
              </a:rPr>
              <a:t>Lanjutan</a:t>
            </a:r>
          </a:p>
        </p:txBody>
      </p:sp>
      <p:sp>
        <p:nvSpPr>
          <p:cNvPr id="5" name="TextBox 5"/>
          <p:cNvSpPr txBox="1"/>
          <p:nvPr/>
        </p:nvSpPr>
        <p:spPr>
          <a:xfrm>
            <a:off x="1853779" y="2413290"/>
            <a:ext cx="15203087" cy="7416714"/>
          </a:xfrm>
          <a:prstGeom prst="rect">
            <a:avLst/>
          </a:prstGeom>
        </p:spPr>
        <p:txBody>
          <a:bodyPr lIns="0" tIns="0" rIns="0" bIns="0" rtlCol="0" anchor="t">
            <a:spAutoFit/>
          </a:bodyPr>
          <a:lstStyle/>
          <a:p>
            <a:pPr marL="756379" lvl="1" indent="-378190" algn="l">
              <a:lnSpc>
                <a:spcPts val="4904"/>
              </a:lnSpc>
              <a:buFont typeface="Arial"/>
              <a:buChar char="•"/>
            </a:pPr>
            <a:r>
              <a:rPr lang="en-US" sz="3503">
                <a:solidFill>
                  <a:srgbClr val="000000"/>
                </a:solidFill>
                <a:latin typeface="Clear Sans Bold"/>
                <a:ea typeface="Clear Sans Bold"/>
                <a:cs typeface="Clear Sans Bold"/>
                <a:sym typeface="Clear Sans Bold"/>
              </a:rPr>
              <a:t>Perbaikan secara berkesinambungan ;</a:t>
            </a:r>
            <a:r>
              <a:rPr lang="en-US" sz="3503">
                <a:solidFill>
                  <a:srgbClr val="000000"/>
                </a:solidFill>
                <a:latin typeface="Clear Sans"/>
                <a:ea typeface="Clear Sans"/>
                <a:cs typeface="Clear Sans"/>
                <a:sym typeface="Clear Sans"/>
              </a:rPr>
              <a:t> mengikuti perubahan baik permintaan atau persaingan global</a:t>
            </a:r>
          </a:p>
          <a:p>
            <a:pPr marL="756379" lvl="1" indent="-378190" algn="l">
              <a:lnSpc>
                <a:spcPts val="4904"/>
              </a:lnSpc>
              <a:buFont typeface="Arial"/>
              <a:buChar char="•"/>
            </a:pPr>
            <a:r>
              <a:rPr lang="en-US" sz="3503">
                <a:solidFill>
                  <a:srgbClr val="000000"/>
                </a:solidFill>
                <a:latin typeface="Clear Sans Bold"/>
                <a:ea typeface="Clear Sans Bold"/>
                <a:cs typeface="Clear Sans Bold"/>
                <a:sym typeface="Clear Sans Bold"/>
              </a:rPr>
              <a:t>Pendidikan dan pelatihan; </a:t>
            </a:r>
            <a:r>
              <a:rPr lang="en-US" sz="3503">
                <a:solidFill>
                  <a:srgbClr val="000000"/>
                </a:solidFill>
                <a:latin typeface="Clear Sans"/>
                <a:ea typeface="Clear Sans"/>
                <a:cs typeface="Clear Sans"/>
                <a:sym typeface="Clear Sans"/>
              </a:rPr>
              <a:t>meningkatkan keterampilan dan keahlian</a:t>
            </a:r>
          </a:p>
          <a:p>
            <a:pPr marL="756379" lvl="1" indent="-378190" algn="l">
              <a:lnSpc>
                <a:spcPts val="4904"/>
              </a:lnSpc>
              <a:buFont typeface="Arial"/>
              <a:buChar char="•"/>
            </a:pPr>
            <a:r>
              <a:rPr lang="en-US" sz="3503">
                <a:solidFill>
                  <a:srgbClr val="000000"/>
                </a:solidFill>
                <a:latin typeface="Clear Sans Bold"/>
                <a:ea typeface="Clear Sans Bold"/>
                <a:cs typeface="Clear Sans Bold"/>
                <a:sym typeface="Clear Sans Bold"/>
              </a:rPr>
              <a:t>Kebebasan yang terkendali ;</a:t>
            </a:r>
            <a:r>
              <a:rPr lang="en-US" sz="3503">
                <a:solidFill>
                  <a:srgbClr val="000000"/>
                </a:solidFill>
                <a:latin typeface="Clear Sans"/>
                <a:ea typeface="Clear Sans"/>
                <a:cs typeface="Clear Sans"/>
                <a:sym typeface="Clear Sans"/>
              </a:rPr>
              <a:t> bebas dalam menyalurkan ide yg terbaik demi kebaikan</a:t>
            </a:r>
          </a:p>
          <a:p>
            <a:pPr marL="756379" lvl="1" indent="-378190" algn="l">
              <a:lnSpc>
                <a:spcPts val="4904"/>
              </a:lnSpc>
              <a:buFont typeface="Arial"/>
              <a:buChar char="•"/>
            </a:pPr>
            <a:r>
              <a:rPr lang="en-US" sz="3503">
                <a:solidFill>
                  <a:srgbClr val="000000"/>
                </a:solidFill>
                <a:latin typeface="Clear Sans Bold"/>
                <a:ea typeface="Clear Sans Bold"/>
                <a:cs typeface="Clear Sans Bold"/>
                <a:sym typeface="Clear Sans Bold"/>
              </a:rPr>
              <a:t>Kesatuan tujuan ;</a:t>
            </a:r>
            <a:r>
              <a:rPr lang="en-US" sz="3503">
                <a:solidFill>
                  <a:srgbClr val="000000"/>
                </a:solidFill>
                <a:latin typeface="Clear Sans"/>
                <a:ea typeface="Clear Sans"/>
                <a:cs typeface="Clear Sans"/>
                <a:sym typeface="Clear Sans"/>
              </a:rPr>
              <a:t> adanya visi dan misi sehingga menciptakan tujuan yang sama</a:t>
            </a:r>
          </a:p>
          <a:p>
            <a:pPr marL="756379" lvl="1" indent="-378190" algn="l">
              <a:lnSpc>
                <a:spcPts val="4904"/>
              </a:lnSpc>
              <a:buFont typeface="Arial"/>
              <a:buChar char="•"/>
            </a:pPr>
            <a:r>
              <a:rPr lang="en-US" sz="3503">
                <a:solidFill>
                  <a:srgbClr val="000000"/>
                </a:solidFill>
                <a:latin typeface="Clear Sans Bold"/>
                <a:ea typeface="Clear Sans Bold"/>
                <a:cs typeface="Clear Sans Bold"/>
                <a:sym typeface="Clear Sans Bold"/>
              </a:rPr>
              <a:t>Adanya keterlibatan dan pemberdayaan karyawan ;</a:t>
            </a:r>
            <a:r>
              <a:rPr lang="en-US" sz="3503">
                <a:solidFill>
                  <a:srgbClr val="000000"/>
                </a:solidFill>
                <a:latin typeface="Clear Sans"/>
                <a:ea typeface="Clear Sans"/>
                <a:cs typeface="Clear Sans"/>
                <a:sym typeface="Clear Sans"/>
              </a:rPr>
              <a:t> adanya peran dari seluruh level organisasi untuk membuat keputusan sesuai melalui upaya memperhatikan, mempertimbangkan, dan menindaklanjuti masukan2 apakah akan diterima atau tidak.</a:t>
            </a:r>
          </a:p>
          <a:p>
            <a:pPr marL="0" lvl="0" indent="0" algn="l">
              <a:lnSpc>
                <a:spcPts val="4904"/>
              </a:lnSpc>
            </a:pPr>
            <a:endParaRPr lang="en-US" sz="3503">
              <a:solidFill>
                <a:srgbClr val="000000"/>
              </a:solidFill>
              <a:latin typeface="Clear Sans"/>
              <a:ea typeface="Clear Sans"/>
              <a:cs typeface="Clear Sans"/>
              <a:sym typeface="Clear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rot="-5400000" flipH="1">
            <a:off x="11659873" y="-219018"/>
            <a:ext cx="8112943" cy="7119108"/>
          </a:xfrm>
          <a:custGeom>
            <a:avLst/>
            <a:gdLst/>
            <a:ahLst/>
            <a:cxnLst/>
            <a:rect l="l" t="t" r="r" b="b"/>
            <a:pathLst>
              <a:path w="8112943" h="7119108">
                <a:moveTo>
                  <a:pt x="8112943" y="0"/>
                </a:moveTo>
                <a:lnTo>
                  <a:pt x="0" y="0"/>
                </a:lnTo>
                <a:lnTo>
                  <a:pt x="0" y="7119108"/>
                </a:lnTo>
                <a:lnTo>
                  <a:pt x="8112943" y="7119108"/>
                </a:lnTo>
                <a:lnTo>
                  <a:pt x="8112943" y="0"/>
                </a:lnTo>
                <a:close/>
              </a:path>
            </a:pathLst>
          </a:custGeom>
          <a:blipFill>
            <a:blip r:embed="rId2"/>
            <a:stretch>
              <a:fillRect/>
            </a:stretch>
          </a:blipFill>
        </p:spPr>
      </p:sp>
      <p:sp>
        <p:nvSpPr>
          <p:cNvPr id="3" name="Freeform 3"/>
          <p:cNvSpPr/>
          <p:nvPr/>
        </p:nvSpPr>
        <p:spPr>
          <a:xfrm rot="-5400000">
            <a:off x="11899348" y="3676408"/>
            <a:ext cx="8565323" cy="7783737"/>
          </a:xfrm>
          <a:custGeom>
            <a:avLst/>
            <a:gdLst/>
            <a:ahLst/>
            <a:cxnLst/>
            <a:rect l="l" t="t" r="r" b="b"/>
            <a:pathLst>
              <a:path w="8565323" h="7783737">
                <a:moveTo>
                  <a:pt x="0" y="0"/>
                </a:moveTo>
                <a:lnTo>
                  <a:pt x="8565322" y="0"/>
                </a:lnTo>
                <a:lnTo>
                  <a:pt x="8565322" y="7783737"/>
                </a:lnTo>
                <a:lnTo>
                  <a:pt x="0" y="7783737"/>
                </a:lnTo>
                <a:lnTo>
                  <a:pt x="0" y="0"/>
                </a:lnTo>
                <a:close/>
              </a:path>
            </a:pathLst>
          </a:custGeom>
          <a:blipFill>
            <a:blip r:embed="rId3"/>
            <a:stretch>
              <a:fillRect/>
            </a:stretch>
          </a:blipFill>
        </p:spPr>
      </p:sp>
      <p:grpSp>
        <p:nvGrpSpPr>
          <p:cNvPr id="4" name="Group 4"/>
          <p:cNvGrpSpPr/>
          <p:nvPr/>
        </p:nvGrpSpPr>
        <p:grpSpPr>
          <a:xfrm>
            <a:off x="12770032" y="3285615"/>
            <a:ext cx="7066457" cy="8222786"/>
            <a:chOff x="0" y="0"/>
            <a:chExt cx="698500" cy="812800"/>
          </a:xfrm>
        </p:grpSpPr>
        <p:sp>
          <p:nvSpPr>
            <p:cNvPr id="5" name="Freeform 5"/>
            <p:cNvSpPr/>
            <p:nvPr/>
          </p:nvSpPr>
          <p:spPr>
            <a:xfrm>
              <a:off x="0" y="7593"/>
              <a:ext cx="698500" cy="797613"/>
            </a:xfrm>
            <a:custGeom>
              <a:avLst/>
              <a:gdLst/>
              <a:ahLst/>
              <a:cxnLst/>
              <a:rect l="l" t="t" r="r" b="b"/>
              <a:pathLst>
                <a:path w="698500" h="797613">
                  <a:moveTo>
                    <a:pt x="383430" y="12293"/>
                  </a:moveTo>
                  <a:lnTo>
                    <a:pt x="664320" y="175721"/>
                  </a:lnTo>
                  <a:cubicBezTo>
                    <a:pt x="685482" y="188033"/>
                    <a:pt x="698500" y="210668"/>
                    <a:pt x="698500" y="235151"/>
                  </a:cubicBezTo>
                  <a:lnTo>
                    <a:pt x="698500" y="562463"/>
                  </a:lnTo>
                  <a:cubicBezTo>
                    <a:pt x="698500" y="586946"/>
                    <a:pt x="685482" y="609581"/>
                    <a:pt x="664320" y="621893"/>
                  </a:cubicBezTo>
                  <a:lnTo>
                    <a:pt x="383430" y="785321"/>
                  </a:lnTo>
                  <a:cubicBezTo>
                    <a:pt x="362301" y="797614"/>
                    <a:pt x="336199" y="797614"/>
                    <a:pt x="315070" y="785321"/>
                  </a:cubicBezTo>
                  <a:lnTo>
                    <a:pt x="34180" y="621893"/>
                  </a:lnTo>
                  <a:cubicBezTo>
                    <a:pt x="13018" y="609581"/>
                    <a:pt x="0" y="586946"/>
                    <a:pt x="0" y="562463"/>
                  </a:cubicBezTo>
                  <a:lnTo>
                    <a:pt x="0" y="235151"/>
                  </a:lnTo>
                  <a:cubicBezTo>
                    <a:pt x="0" y="210668"/>
                    <a:pt x="13018" y="188033"/>
                    <a:pt x="34180" y="175721"/>
                  </a:cubicBezTo>
                  <a:lnTo>
                    <a:pt x="315070" y="12293"/>
                  </a:lnTo>
                  <a:cubicBezTo>
                    <a:pt x="336199" y="0"/>
                    <a:pt x="362301" y="0"/>
                    <a:pt x="383430" y="12293"/>
                  </a:cubicBezTo>
                  <a:close/>
                </a:path>
              </a:pathLst>
            </a:custGeom>
            <a:gradFill rotWithShape="1">
              <a:gsLst>
                <a:gs pos="0">
                  <a:srgbClr val="3183ED">
                    <a:alpha val="100000"/>
                  </a:srgbClr>
                </a:gs>
                <a:gs pos="100000">
                  <a:srgbClr val="56CCF2">
                    <a:alpha val="100000"/>
                  </a:srgbClr>
                </a:gs>
              </a:gsLst>
              <a:lin ang="5400000"/>
            </a:gradFill>
            <a:ln w="12700">
              <a:solidFill>
                <a:srgbClr val="000000"/>
              </a:solidFill>
            </a:ln>
          </p:spPr>
        </p:sp>
      </p:grpSp>
      <p:grpSp>
        <p:nvGrpSpPr>
          <p:cNvPr id="6" name="Group 6"/>
          <p:cNvGrpSpPr/>
          <p:nvPr/>
        </p:nvGrpSpPr>
        <p:grpSpPr>
          <a:xfrm>
            <a:off x="13149529" y="3727211"/>
            <a:ext cx="6307463" cy="7339593"/>
            <a:chOff x="0" y="0"/>
            <a:chExt cx="698500" cy="812800"/>
          </a:xfrm>
        </p:grpSpPr>
        <p:sp>
          <p:nvSpPr>
            <p:cNvPr id="7" name="Freeform 7"/>
            <p:cNvSpPr/>
            <p:nvPr/>
          </p:nvSpPr>
          <p:spPr>
            <a:xfrm>
              <a:off x="0" y="8507"/>
              <a:ext cx="698500" cy="795786"/>
            </a:xfrm>
            <a:custGeom>
              <a:avLst/>
              <a:gdLst/>
              <a:ahLst/>
              <a:cxnLst/>
              <a:rect l="l" t="t" r="r" b="b"/>
              <a:pathLst>
                <a:path w="698500" h="795786">
                  <a:moveTo>
                    <a:pt x="387543" y="13772"/>
                  </a:moveTo>
                  <a:lnTo>
                    <a:pt x="660207" y="172414"/>
                  </a:lnTo>
                  <a:cubicBezTo>
                    <a:pt x="683915" y="186207"/>
                    <a:pt x="698500" y="211567"/>
                    <a:pt x="698500" y="238995"/>
                  </a:cubicBezTo>
                  <a:lnTo>
                    <a:pt x="698500" y="556791"/>
                  </a:lnTo>
                  <a:cubicBezTo>
                    <a:pt x="698500" y="584219"/>
                    <a:pt x="683915" y="609579"/>
                    <a:pt x="660207" y="623372"/>
                  </a:cubicBezTo>
                  <a:lnTo>
                    <a:pt x="387543" y="782014"/>
                  </a:lnTo>
                  <a:cubicBezTo>
                    <a:pt x="363872" y="795786"/>
                    <a:pt x="334628" y="795786"/>
                    <a:pt x="310957" y="782014"/>
                  </a:cubicBezTo>
                  <a:lnTo>
                    <a:pt x="38293" y="623372"/>
                  </a:lnTo>
                  <a:cubicBezTo>
                    <a:pt x="14585" y="609579"/>
                    <a:pt x="0" y="584219"/>
                    <a:pt x="0" y="556791"/>
                  </a:cubicBezTo>
                  <a:lnTo>
                    <a:pt x="0" y="238995"/>
                  </a:lnTo>
                  <a:cubicBezTo>
                    <a:pt x="0" y="211567"/>
                    <a:pt x="14585" y="186207"/>
                    <a:pt x="38293" y="172414"/>
                  </a:cubicBezTo>
                  <a:lnTo>
                    <a:pt x="310957" y="13772"/>
                  </a:lnTo>
                  <a:cubicBezTo>
                    <a:pt x="334628" y="0"/>
                    <a:pt x="363872" y="0"/>
                    <a:pt x="387543" y="13772"/>
                  </a:cubicBezTo>
                  <a:close/>
                </a:path>
              </a:pathLst>
            </a:custGeom>
            <a:blipFill>
              <a:blip r:embed="rId4"/>
              <a:stretch>
                <a:fillRect l="-44728" t="-1514" r="-21152" b="-8640"/>
              </a:stretch>
            </a:blipFill>
          </p:spPr>
        </p:sp>
      </p:grpSp>
      <p:sp>
        <p:nvSpPr>
          <p:cNvPr id="8" name="Freeform 8"/>
          <p:cNvSpPr/>
          <p:nvPr/>
        </p:nvSpPr>
        <p:spPr>
          <a:xfrm rot="-5400000">
            <a:off x="10514915" y="-7182"/>
            <a:ext cx="5269227" cy="4788410"/>
          </a:xfrm>
          <a:custGeom>
            <a:avLst/>
            <a:gdLst/>
            <a:ahLst/>
            <a:cxnLst/>
            <a:rect l="l" t="t" r="r" b="b"/>
            <a:pathLst>
              <a:path w="5269227" h="4788410">
                <a:moveTo>
                  <a:pt x="0" y="0"/>
                </a:moveTo>
                <a:lnTo>
                  <a:pt x="5269227" y="0"/>
                </a:lnTo>
                <a:lnTo>
                  <a:pt x="5269227" y="4788410"/>
                </a:lnTo>
                <a:lnTo>
                  <a:pt x="0" y="4788410"/>
                </a:lnTo>
                <a:lnTo>
                  <a:pt x="0" y="0"/>
                </a:lnTo>
                <a:close/>
              </a:path>
            </a:pathLst>
          </a:custGeom>
          <a:blipFill>
            <a:blip r:embed="rId3">
              <a:alphaModFix amt="42000"/>
            </a:blip>
            <a:stretch>
              <a:fillRect/>
            </a:stretch>
          </a:blipFill>
        </p:spPr>
      </p:sp>
      <p:grpSp>
        <p:nvGrpSpPr>
          <p:cNvPr id="9" name="Group 9"/>
          <p:cNvGrpSpPr/>
          <p:nvPr/>
        </p:nvGrpSpPr>
        <p:grpSpPr>
          <a:xfrm>
            <a:off x="10966650" y="177088"/>
            <a:ext cx="4042174" cy="4703620"/>
            <a:chOff x="0" y="0"/>
            <a:chExt cx="698500" cy="812800"/>
          </a:xfrm>
        </p:grpSpPr>
        <p:sp>
          <p:nvSpPr>
            <p:cNvPr id="10" name="Freeform 10"/>
            <p:cNvSpPr/>
            <p:nvPr/>
          </p:nvSpPr>
          <p:spPr>
            <a:xfrm>
              <a:off x="0" y="6005"/>
              <a:ext cx="698500" cy="800790"/>
            </a:xfrm>
            <a:custGeom>
              <a:avLst/>
              <a:gdLst/>
              <a:ahLst/>
              <a:cxnLst/>
              <a:rect l="l" t="t" r="r" b="b"/>
              <a:pathLst>
                <a:path w="698500" h="800790">
                  <a:moveTo>
                    <a:pt x="376281" y="9722"/>
                  </a:moveTo>
                  <a:lnTo>
                    <a:pt x="671469" y="181468"/>
                  </a:lnTo>
                  <a:cubicBezTo>
                    <a:pt x="688205" y="191205"/>
                    <a:pt x="698500" y="209106"/>
                    <a:pt x="698500" y="228468"/>
                  </a:cubicBezTo>
                  <a:lnTo>
                    <a:pt x="698500" y="572322"/>
                  </a:lnTo>
                  <a:cubicBezTo>
                    <a:pt x="698500" y="591684"/>
                    <a:pt x="688205" y="609585"/>
                    <a:pt x="671469" y="619322"/>
                  </a:cubicBezTo>
                  <a:lnTo>
                    <a:pt x="376281" y="791068"/>
                  </a:lnTo>
                  <a:cubicBezTo>
                    <a:pt x="359571" y="800790"/>
                    <a:pt x="338929" y="800790"/>
                    <a:pt x="322219" y="791068"/>
                  </a:cubicBezTo>
                  <a:lnTo>
                    <a:pt x="27031" y="619322"/>
                  </a:lnTo>
                  <a:cubicBezTo>
                    <a:pt x="10295" y="609585"/>
                    <a:pt x="0" y="591684"/>
                    <a:pt x="0" y="572322"/>
                  </a:cubicBezTo>
                  <a:lnTo>
                    <a:pt x="0" y="228468"/>
                  </a:lnTo>
                  <a:cubicBezTo>
                    <a:pt x="0" y="209106"/>
                    <a:pt x="10295" y="191205"/>
                    <a:pt x="27031" y="181468"/>
                  </a:cubicBezTo>
                  <a:lnTo>
                    <a:pt x="322219" y="9722"/>
                  </a:lnTo>
                  <a:cubicBezTo>
                    <a:pt x="338929" y="0"/>
                    <a:pt x="359571" y="0"/>
                    <a:pt x="376281" y="9722"/>
                  </a:cubicBezTo>
                  <a:close/>
                </a:path>
              </a:pathLst>
            </a:custGeom>
            <a:gradFill rotWithShape="1">
              <a:gsLst>
                <a:gs pos="0">
                  <a:srgbClr val="FFB613">
                    <a:alpha val="100000"/>
                  </a:srgbClr>
                </a:gs>
                <a:gs pos="100000">
                  <a:srgbClr val="FFE42F">
                    <a:alpha val="100000"/>
                  </a:srgbClr>
                </a:gs>
              </a:gsLst>
              <a:lin ang="5400000"/>
            </a:gradFill>
            <a:ln w="12700">
              <a:solidFill>
                <a:srgbClr val="000000"/>
              </a:solidFill>
            </a:ln>
          </p:spPr>
        </p:sp>
      </p:grpSp>
      <p:grpSp>
        <p:nvGrpSpPr>
          <p:cNvPr id="11" name="Group 11"/>
          <p:cNvGrpSpPr/>
          <p:nvPr/>
        </p:nvGrpSpPr>
        <p:grpSpPr>
          <a:xfrm>
            <a:off x="11273046" y="548684"/>
            <a:ext cx="3405123" cy="3962325"/>
            <a:chOff x="0" y="0"/>
            <a:chExt cx="698500" cy="812800"/>
          </a:xfrm>
        </p:grpSpPr>
        <p:sp>
          <p:nvSpPr>
            <p:cNvPr id="12" name="Freeform 12"/>
            <p:cNvSpPr/>
            <p:nvPr/>
          </p:nvSpPr>
          <p:spPr>
            <a:xfrm rot="-481875">
              <a:off x="-23821" y="7082"/>
              <a:ext cx="746141" cy="798637"/>
            </a:xfrm>
            <a:custGeom>
              <a:avLst/>
              <a:gdLst/>
              <a:ahLst/>
              <a:cxnLst/>
              <a:rect l="l" t="t" r="r" b="b"/>
              <a:pathLst>
                <a:path w="746141" h="798637">
                  <a:moveTo>
                    <a:pt x="446735" y="10202"/>
                  </a:moveTo>
                  <a:lnTo>
                    <a:pt x="730400" y="233608"/>
                  </a:lnTo>
                  <a:cubicBezTo>
                    <a:pt x="740854" y="241841"/>
                    <a:pt x="746142" y="255012"/>
                    <a:pt x="744282" y="268188"/>
                  </a:cubicBezTo>
                  <a:lnTo>
                    <a:pt x="693509" y="628038"/>
                  </a:lnTo>
                  <a:cubicBezTo>
                    <a:pt x="691650" y="641214"/>
                    <a:pt x="682924" y="652408"/>
                    <a:pt x="670601" y="657427"/>
                  </a:cubicBezTo>
                  <a:lnTo>
                    <a:pt x="336197" y="793625"/>
                  </a:lnTo>
                  <a:cubicBezTo>
                    <a:pt x="323892" y="798636"/>
                    <a:pt x="309844" y="796654"/>
                    <a:pt x="299407" y="788434"/>
                  </a:cubicBezTo>
                  <a:lnTo>
                    <a:pt x="15742" y="565028"/>
                  </a:lnTo>
                  <a:cubicBezTo>
                    <a:pt x="5288" y="556795"/>
                    <a:pt x="0" y="543624"/>
                    <a:pt x="1860" y="530448"/>
                  </a:cubicBezTo>
                  <a:lnTo>
                    <a:pt x="52633" y="170598"/>
                  </a:lnTo>
                  <a:cubicBezTo>
                    <a:pt x="54492" y="157422"/>
                    <a:pt x="63218" y="146228"/>
                    <a:pt x="75541" y="141209"/>
                  </a:cubicBezTo>
                  <a:lnTo>
                    <a:pt x="409945" y="5011"/>
                  </a:lnTo>
                  <a:cubicBezTo>
                    <a:pt x="422250" y="0"/>
                    <a:pt x="436298" y="1982"/>
                    <a:pt x="446735" y="10202"/>
                  </a:cubicBezTo>
                  <a:close/>
                </a:path>
              </a:pathLst>
            </a:custGeom>
            <a:blipFill>
              <a:blip r:embed="rId5"/>
              <a:stretch>
                <a:fillRect l="-354" t="-980" r="-68043" b="-4218"/>
              </a:stretch>
            </a:blipFill>
          </p:spPr>
        </p:sp>
      </p:grpSp>
      <p:grpSp>
        <p:nvGrpSpPr>
          <p:cNvPr id="13" name="Group 13"/>
          <p:cNvGrpSpPr/>
          <p:nvPr/>
        </p:nvGrpSpPr>
        <p:grpSpPr>
          <a:xfrm>
            <a:off x="806153" y="3341149"/>
            <a:ext cx="377047" cy="377047"/>
            <a:chOff x="0" y="0"/>
            <a:chExt cx="78544" cy="78544"/>
          </a:xfrm>
        </p:grpSpPr>
        <p:sp>
          <p:nvSpPr>
            <p:cNvPr id="14" name="Freeform 14"/>
            <p:cNvSpPr/>
            <p:nvPr/>
          </p:nvSpPr>
          <p:spPr>
            <a:xfrm>
              <a:off x="0" y="0"/>
              <a:ext cx="78544" cy="78544"/>
            </a:xfrm>
            <a:custGeom>
              <a:avLst/>
              <a:gdLst/>
              <a:ahLst/>
              <a:cxnLst/>
              <a:rect l="l" t="t" r="r" b="b"/>
              <a:pathLst>
                <a:path w="78544" h="78544">
                  <a:moveTo>
                    <a:pt x="0" y="0"/>
                  </a:moveTo>
                  <a:lnTo>
                    <a:pt x="78544" y="0"/>
                  </a:lnTo>
                  <a:lnTo>
                    <a:pt x="78544" y="78544"/>
                  </a:lnTo>
                  <a:lnTo>
                    <a:pt x="0" y="78544"/>
                  </a:lnTo>
                  <a:close/>
                </a:path>
              </a:pathLst>
            </a:custGeom>
            <a:solidFill>
              <a:srgbClr val="FCC208"/>
            </a:solidFill>
          </p:spPr>
        </p:sp>
        <p:sp>
          <p:nvSpPr>
            <p:cNvPr id="15" name="TextBox 15"/>
            <p:cNvSpPr txBox="1"/>
            <p:nvPr/>
          </p:nvSpPr>
          <p:spPr>
            <a:xfrm>
              <a:off x="0" y="-38100"/>
              <a:ext cx="78544" cy="116644"/>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806153" y="1123950"/>
            <a:ext cx="6243247" cy="2405148"/>
          </a:xfrm>
          <a:prstGeom prst="rect">
            <a:avLst/>
          </a:prstGeom>
        </p:spPr>
        <p:txBody>
          <a:bodyPr lIns="0" tIns="0" rIns="0" bIns="0" rtlCol="0" anchor="t">
            <a:spAutoFit/>
          </a:bodyPr>
          <a:lstStyle/>
          <a:p>
            <a:pPr algn="l">
              <a:lnSpc>
                <a:spcPts val="9354"/>
              </a:lnSpc>
            </a:pPr>
            <a:r>
              <a:rPr lang="en-US" sz="8661" spc="-216" dirty="0" err="1">
                <a:solidFill>
                  <a:srgbClr val="112D4E"/>
                </a:solidFill>
                <a:latin typeface="Barlow Bold"/>
                <a:ea typeface="Barlow Bold"/>
                <a:cs typeface="Barlow Bold"/>
                <a:sym typeface="Barlow Bold"/>
              </a:rPr>
              <a:t>Metode</a:t>
            </a:r>
            <a:r>
              <a:rPr lang="en-US" sz="8661" spc="-216" dirty="0">
                <a:solidFill>
                  <a:srgbClr val="112D4E"/>
                </a:solidFill>
                <a:latin typeface="Barlow Bold"/>
                <a:ea typeface="Barlow Bold"/>
                <a:cs typeface="Barlow Bold"/>
                <a:sym typeface="Barlow Bold"/>
              </a:rPr>
              <a:t> T Q M</a:t>
            </a:r>
          </a:p>
          <a:p>
            <a:pPr marL="0" lvl="0" indent="0" algn="l">
              <a:lnSpc>
                <a:spcPts val="9354"/>
              </a:lnSpc>
            </a:pPr>
            <a:endParaRPr lang="en-US" sz="8661" spc="-216" dirty="0">
              <a:solidFill>
                <a:srgbClr val="112D4E"/>
              </a:solidFill>
              <a:latin typeface="Barlow Bold"/>
              <a:ea typeface="Barlow Bold"/>
              <a:cs typeface="Barlow Bold"/>
              <a:sym typeface="Barlow Bold"/>
            </a:endParaRPr>
          </a:p>
        </p:txBody>
      </p:sp>
      <p:sp>
        <p:nvSpPr>
          <p:cNvPr id="17" name="TextBox 17"/>
          <p:cNvSpPr txBox="1"/>
          <p:nvPr/>
        </p:nvSpPr>
        <p:spPr>
          <a:xfrm>
            <a:off x="1439144" y="4005737"/>
            <a:ext cx="9316179" cy="1137763"/>
          </a:xfrm>
          <a:prstGeom prst="rect">
            <a:avLst/>
          </a:prstGeom>
        </p:spPr>
        <p:txBody>
          <a:bodyPr lIns="0" tIns="0" rIns="0" bIns="0" rtlCol="0" anchor="t">
            <a:spAutoFit/>
          </a:bodyPr>
          <a:lstStyle/>
          <a:p>
            <a:pPr marL="0" lvl="0" indent="0" algn="l">
              <a:lnSpc>
                <a:spcPts val="3059"/>
              </a:lnSpc>
            </a:pPr>
            <a:r>
              <a:rPr lang="en-US" sz="2390" spc="-45">
                <a:solidFill>
                  <a:srgbClr val="000000"/>
                </a:solidFill>
                <a:latin typeface="Clear Sans"/>
                <a:ea typeface="Clear Sans"/>
                <a:cs typeface="Clear Sans"/>
                <a:sym typeface="Clear Sans"/>
              </a:rPr>
              <a:t>Menciptakan Siklus Deming atau model perbaikan berkesinambungan, terdiri atas empat komponen utama secara berurutan yang dikenal dengan siklus PDCA “Plan-Do-Check-Act”</a:t>
            </a:r>
          </a:p>
        </p:txBody>
      </p:sp>
      <p:sp>
        <p:nvSpPr>
          <p:cNvPr id="18" name="TextBox 18"/>
          <p:cNvSpPr txBox="1"/>
          <p:nvPr/>
        </p:nvSpPr>
        <p:spPr>
          <a:xfrm>
            <a:off x="1542533" y="3094599"/>
            <a:ext cx="6264061" cy="726124"/>
          </a:xfrm>
          <a:prstGeom prst="rect">
            <a:avLst/>
          </a:prstGeom>
        </p:spPr>
        <p:txBody>
          <a:bodyPr lIns="0" tIns="0" rIns="0" bIns="0" rtlCol="0" anchor="t">
            <a:spAutoFit/>
          </a:bodyPr>
          <a:lstStyle/>
          <a:p>
            <a:pPr marL="0" lvl="0" indent="0" algn="l">
              <a:lnSpc>
                <a:spcPts val="6100"/>
              </a:lnSpc>
            </a:pPr>
            <a:r>
              <a:rPr lang="en-US" sz="3861" spc="-73" dirty="0" err="1">
                <a:solidFill>
                  <a:srgbClr val="000000"/>
                </a:solidFill>
                <a:latin typeface="Clear Sans Bold"/>
                <a:ea typeface="Clear Sans Bold"/>
                <a:cs typeface="Clear Sans Bold"/>
                <a:sym typeface="Clear Sans Bold"/>
              </a:rPr>
              <a:t>Metode</a:t>
            </a:r>
            <a:r>
              <a:rPr lang="en-US" sz="3861" spc="-73" dirty="0">
                <a:solidFill>
                  <a:srgbClr val="000000"/>
                </a:solidFill>
                <a:latin typeface="Clear Sans Bold"/>
                <a:ea typeface="Clear Sans Bold"/>
                <a:cs typeface="Clear Sans Bold"/>
                <a:sym typeface="Clear Sans Bold"/>
              </a:rPr>
              <a:t> W. Edwards Deming, </a:t>
            </a:r>
          </a:p>
        </p:txBody>
      </p:sp>
      <p:sp>
        <p:nvSpPr>
          <p:cNvPr id="19" name="TextBox 19"/>
          <p:cNvSpPr txBox="1"/>
          <p:nvPr/>
        </p:nvSpPr>
        <p:spPr>
          <a:xfrm>
            <a:off x="1028700" y="5750281"/>
            <a:ext cx="11128090" cy="3633024"/>
          </a:xfrm>
          <a:prstGeom prst="rect">
            <a:avLst/>
          </a:prstGeom>
        </p:spPr>
        <p:txBody>
          <a:bodyPr lIns="0" tIns="0" rIns="0" bIns="0" rtlCol="0" anchor="t">
            <a:spAutoFit/>
          </a:bodyPr>
          <a:lstStyle/>
          <a:p>
            <a:pPr marL="663745" lvl="1" indent="-331872" algn="l">
              <a:lnSpc>
                <a:spcPts val="4857"/>
              </a:lnSpc>
              <a:buFont typeface="Arial"/>
              <a:buChar char="•"/>
            </a:pPr>
            <a:r>
              <a:rPr lang="en-US" sz="3074" spc="-58">
                <a:solidFill>
                  <a:srgbClr val="000000"/>
                </a:solidFill>
                <a:latin typeface="Clear Sans Bold"/>
                <a:ea typeface="Clear Sans Bold"/>
                <a:cs typeface="Clear Sans Bold"/>
                <a:sym typeface="Clear Sans Bold"/>
              </a:rPr>
              <a:t>Mengembangkan rencana perbaikan “plan”</a:t>
            </a:r>
          </a:p>
          <a:p>
            <a:pPr marL="663745" lvl="1" indent="-331872" algn="l">
              <a:lnSpc>
                <a:spcPts val="4857"/>
              </a:lnSpc>
              <a:buFont typeface="Arial"/>
              <a:buChar char="•"/>
            </a:pPr>
            <a:r>
              <a:rPr lang="en-US" sz="3074" spc="-58">
                <a:solidFill>
                  <a:srgbClr val="000000"/>
                </a:solidFill>
                <a:latin typeface="Clear Sans Bold"/>
                <a:ea typeface="Clear Sans Bold"/>
                <a:cs typeface="Clear Sans Bold"/>
                <a:sym typeface="Clear Sans Bold"/>
              </a:rPr>
              <a:t>Melaksanakan rencana “do”</a:t>
            </a:r>
          </a:p>
          <a:p>
            <a:pPr marL="663745" lvl="1" indent="-331872" algn="l">
              <a:lnSpc>
                <a:spcPts val="4857"/>
              </a:lnSpc>
              <a:buFont typeface="Arial"/>
              <a:buChar char="•"/>
            </a:pPr>
            <a:r>
              <a:rPr lang="en-US" sz="3074" spc="-58">
                <a:solidFill>
                  <a:srgbClr val="000000"/>
                </a:solidFill>
                <a:latin typeface="Clear Sans Bold"/>
                <a:ea typeface="Clear Sans Bold"/>
                <a:cs typeface="Clear Sans Bold"/>
                <a:sym typeface="Clear Sans Bold"/>
              </a:rPr>
              <a:t>Memeriksa atau meneliti hasil yang dicapai “check atau study”</a:t>
            </a:r>
          </a:p>
          <a:p>
            <a:pPr marL="663745" lvl="1" indent="-331872" algn="l">
              <a:lnSpc>
                <a:spcPts val="4857"/>
              </a:lnSpc>
              <a:buFont typeface="Arial"/>
              <a:buChar char="•"/>
            </a:pPr>
            <a:r>
              <a:rPr lang="en-US" sz="3074" spc="-58">
                <a:solidFill>
                  <a:srgbClr val="000000"/>
                </a:solidFill>
                <a:latin typeface="Clear Sans Bold"/>
                <a:ea typeface="Clear Sans Bold"/>
                <a:cs typeface="Clear Sans Bold"/>
                <a:sym typeface="Clear Sans Bold"/>
              </a:rPr>
              <a:t>Melakukan tindakan penyesuaian bila diperlukan “action”</a:t>
            </a:r>
          </a:p>
          <a:p>
            <a:pPr marL="0" lvl="0" indent="0" algn="l">
              <a:lnSpc>
                <a:spcPts val="4857"/>
              </a:lnSpc>
            </a:pPr>
            <a:endParaRPr lang="en-US" sz="3074" spc="-58">
              <a:solidFill>
                <a:srgbClr val="000000"/>
              </a:solidFill>
              <a:latin typeface="Clear Sans Bold"/>
              <a:ea typeface="Clear Sans Bold"/>
              <a:cs typeface="Clear Sans Bold"/>
              <a:sym typeface="Clear Sans 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rot="-5400000" flipH="1">
            <a:off x="11659873" y="-219018"/>
            <a:ext cx="8112943" cy="7119108"/>
          </a:xfrm>
          <a:custGeom>
            <a:avLst/>
            <a:gdLst/>
            <a:ahLst/>
            <a:cxnLst/>
            <a:rect l="l" t="t" r="r" b="b"/>
            <a:pathLst>
              <a:path w="8112943" h="7119108">
                <a:moveTo>
                  <a:pt x="8112943" y="0"/>
                </a:moveTo>
                <a:lnTo>
                  <a:pt x="0" y="0"/>
                </a:lnTo>
                <a:lnTo>
                  <a:pt x="0" y="7119108"/>
                </a:lnTo>
                <a:lnTo>
                  <a:pt x="8112943" y="7119108"/>
                </a:lnTo>
                <a:lnTo>
                  <a:pt x="8112943" y="0"/>
                </a:lnTo>
                <a:close/>
              </a:path>
            </a:pathLst>
          </a:custGeom>
          <a:blipFill>
            <a:blip r:embed="rId2"/>
            <a:stretch>
              <a:fillRect/>
            </a:stretch>
          </a:blipFill>
        </p:spPr>
      </p:sp>
      <p:sp>
        <p:nvSpPr>
          <p:cNvPr id="3" name="Freeform 3"/>
          <p:cNvSpPr/>
          <p:nvPr/>
        </p:nvSpPr>
        <p:spPr>
          <a:xfrm rot="-5400000">
            <a:off x="11899348" y="3676408"/>
            <a:ext cx="8565323" cy="7783737"/>
          </a:xfrm>
          <a:custGeom>
            <a:avLst/>
            <a:gdLst/>
            <a:ahLst/>
            <a:cxnLst/>
            <a:rect l="l" t="t" r="r" b="b"/>
            <a:pathLst>
              <a:path w="8565323" h="7783737">
                <a:moveTo>
                  <a:pt x="0" y="0"/>
                </a:moveTo>
                <a:lnTo>
                  <a:pt x="8565322" y="0"/>
                </a:lnTo>
                <a:lnTo>
                  <a:pt x="8565322" y="7783737"/>
                </a:lnTo>
                <a:lnTo>
                  <a:pt x="0" y="7783737"/>
                </a:lnTo>
                <a:lnTo>
                  <a:pt x="0" y="0"/>
                </a:lnTo>
                <a:close/>
              </a:path>
            </a:pathLst>
          </a:custGeom>
          <a:blipFill>
            <a:blip r:embed="rId3"/>
            <a:stretch>
              <a:fillRect/>
            </a:stretch>
          </a:blipFill>
        </p:spPr>
      </p:sp>
      <p:grpSp>
        <p:nvGrpSpPr>
          <p:cNvPr id="4" name="Group 4"/>
          <p:cNvGrpSpPr/>
          <p:nvPr/>
        </p:nvGrpSpPr>
        <p:grpSpPr>
          <a:xfrm>
            <a:off x="12770032" y="3285615"/>
            <a:ext cx="7066457" cy="8222786"/>
            <a:chOff x="0" y="0"/>
            <a:chExt cx="698500" cy="812800"/>
          </a:xfrm>
        </p:grpSpPr>
        <p:sp>
          <p:nvSpPr>
            <p:cNvPr id="5" name="Freeform 5"/>
            <p:cNvSpPr/>
            <p:nvPr/>
          </p:nvSpPr>
          <p:spPr>
            <a:xfrm>
              <a:off x="0" y="7593"/>
              <a:ext cx="698500" cy="797613"/>
            </a:xfrm>
            <a:custGeom>
              <a:avLst/>
              <a:gdLst/>
              <a:ahLst/>
              <a:cxnLst/>
              <a:rect l="l" t="t" r="r" b="b"/>
              <a:pathLst>
                <a:path w="698500" h="797613">
                  <a:moveTo>
                    <a:pt x="383430" y="12293"/>
                  </a:moveTo>
                  <a:lnTo>
                    <a:pt x="664320" y="175721"/>
                  </a:lnTo>
                  <a:cubicBezTo>
                    <a:pt x="685482" y="188033"/>
                    <a:pt x="698500" y="210668"/>
                    <a:pt x="698500" y="235151"/>
                  </a:cubicBezTo>
                  <a:lnTo>
                    <a:pt x="698500" y="562463"/>
                  </a:lnTo>
                  <a:cubicBezTo>
                    <a:pt x="698500" y="586946"/>
                    <a:pt x="685482" y="609581"/>
                    <a:pt x="664320" y="621893"/>
                  </a:cubicBezTo>
                  <a:lnTo>
                    <a:pt x="383430" y="785321"/>
                  </a:lnTo>
                  <a:cubicBezTo>
                    <a:pt x="362301" y="797614"/>
                    <a:pt x="336199" y="797614"/>
                    <a:pt x="315070" y="785321"/>
                  </a:cubicBezTo>
                  <a:lnTo>
                    <a:pt x="34180" y="621893"/>
                  </a:lnTo>
                  <a:cubicBezTo>
                    <a:pt x="13018" y="609581"/>
                    <a:pt x="0" y="586946"/>
                    <a:pt x="0" y="562463"/>
                  </a:cubicBezTo>
                  <a:lnTo>
                    <a:pt x="0" y="235151"/>
                  </a:lnTo>
                  <a:cubicBezTo>
                    <a:pt x="0" y="210668"/>
                    <a:pt x="13018" y="188033"/>
                    <a:pt x="34180" y="175721"/>
                  </a:cubicBezTo>
                  <a:lnTo>
                    <a:pt x="315070" y="12293"/>
                  </a:lnTo>
                  <a:cubicBezTo>
                    <a:pt x="336199" y="0"/>
                    <a:pt x="362301" y="0"/>
                    <a:pt x="383430" y="12293"/>
                  </a:cubicBezTo>
                  <a:close/>
                </a:path>
              </a:pathLst>
            </a:custGeom>
            <a:gradFill rotWithShape="1">
              <a:gsLst>
                <a:gs pos="0">
                  <a:srgbClr val="3183ED">
                    <a:alpha val="100000"/>
                  </a:srgbClr>
                </a:gs>
                <a:gs pos="100000">
                  <a:srgbClr val="56CCF2">
                    <a:alpha val="100000"/>
                  </a:srgbClr>
                </a:gs>
              </a:gsLst>
              <a:lin ang="5400000"/>
            </a:gradFill>
            <a:ln w="12700">
              <a:solidFill>
                <a:srgbClr val="000000"/>
              </a:solidFill>
            </a:ln>
          </p:spPr>
        </p:sp>
      </p:grpSp>
      <p:grpSp>
        <p:nvGrpSpPr>
          <p:cNvPr id="6" name="Group 6"/>
          <p:cNvGrpSpPr/>
          <p:nvPr/>
        </p:nvGrpSpPr>
        <p:grpSpPr>
          <a:xfrm>
            <a:off x="13149529" y="3727211"/>
            <a:ext cx="6307463" cy="7339593"/>
            <a:chOff x="0" y="0"/>
            <a:chExt cx="698500" cy="812800"/>
          </a:xfrm>
        </p:grpSpPr>
        <p:sp>
          <p:nvSpPr>
            <p:cNvPr id="7" name="Freeform 7"/>
            <p:cNvSpPr/>
            <p:nvPr/>
          </p:nvSpPr>
          <p:spPr>
            <a:xfrm>
              <a:off x="0" y="8507"/>
              <a:ext cx="698500" cy="795786"/>
            </a:xfrm>
            <a:custGeom>
              <a:avLst/>
              <a:gdLst/>
              <a:ahLst/>
              <a:cxnLst/>
              <a:rect l="l" t="t" r="r" b="b"/>
              <a:pathLst>
                <a:path w="698500" h="795786">
                  <a:moveTo>
                    <a:pt x="387543" y="13772"/>
                  </a:moveTo>
                  <a:lnTo>
                    <a:pt x="660207" y="172414"/>
                  </a:lnTo>
                  <a:cubicBezTo>
                    <a:pt x="683915" y="186207"/>
                    <a:pt x="698500" y="211567"/>
                    <a:pt x="698500" y="238995"/>
                  </a:cubicBezTo>
                  <a:lnTo>
                    <a:pt x="698500" y="556791"/>
                  </a:lnTo>
                  <a:cubicBezTo>
                    <a:pt x="698500" y="584219"/>
                    <a:pt x="683915" y="609579"/>
                    <a:pt x="660207" y="623372"/>
                  </a:cubicBezTo>
                  <a:lnTo>
                    <a:pt x="387543" y="782014"/>
                  </a:lnTo>
                  <a:cubicBezTo>
                    <a:pt x="363872" y="795786"/>
                    <a:pt x="334628" y="795786"/>
                    <a:pt x="310957" y="782014"/>
                  </a:cubicBezTo>
                  <a:lnTo>
                    <a:pt x="38293" y="623372"/>
                  </a:lnTo>
                  <a:cubicBezTo>
                    <a:pt x="14585" y="609579"/>
                    <a:pt x="0" y="584219"/>
                    <a:pt x="0" y="556791"/>
                  </a:cubicBezTo>
                  <a:lnTo>
                    <a:pt x="0" y="238995"/>
                  </a:lnTo>
                  <a:cubicBezTo>
                    <a:pt x="0" y="211567"/>
                    <a:pt x="14585" y="186207"/>
                    <a:pt x="38293" y="172414"/>
                  </a:cubicBezTo>
                  <a:lnTo>
                    <a:pt x="310957" y="13772"/>
                  </a:lnTo>
                  <a:cubicBezTo>
                    <a:pt x="334628" y="0"/>
                    <a:pt x="363872" y="0"/>
                    <a:pt x="387543" y="13772"/>
                  </a:cubicBezTo>
                  <a:close/>
                </a:path>
              </a:pathLst>
            </a:custGeom>
            <a:blipFill>
              <a:blip r:embed="rId4"/>
              <a:stretch>
                <a:fillRect l="-44728" t="-1514" r="-21152" b="-8640"/>
              </a:stretch>
            </a:blipFill>
          </p:spPr>
        </p:sp>
      </p:grpSp>
      <p:sp>
        <p:nvSpPr>
          <p:cNvPr id="8" name="Freeform 8"/>
          <p:cNvSpPr/>
          <p:nvPr/>
        </p:nvSpPr>
        <p:spPr>
          <a:xfrm rot="-5400000">
            <a:off x="10514915" y="-7182"/>
            <a:ext cx="5269227" cy="4788410"/>
          </a:xfrm>
          <a:custGeom>
            <a:avLst/>
            <a:gdLst/>
            <a:ahLst/>
            <a:cxnLst/>
            <a:rect l="l" t="t" r="r" b="b"/>
            <a:pathLst>
              <a:path w="5269227" h="4788410">
                <a:moveTo>
                  <a:pt x="0" y="0"/>
                </a:moveTo>
                <a:lnTo>
                  <a:pt x="5269227" y="0"/>
                </a:lnTo>
                <a:lnTo>
                  <a:pt x="5269227" y="4788410"/>
                </a:lnTo>
                <a:lnTo>
                  <a:pt x="0" y="4788410"/>
                </a:lnTo>
                <a:lnTo>
                  <a:pt x="0" y="0"/>
                </a:lnTo>
                <a:close/>
              </a:path>
            </a:pathLst>
          </a:custGeom>
          <a:blipFill>
            <a:blip r:embed="rId3">
              <a:alphaModFix amt="42000"/>
            </a:blip>
            <a:stretch>
              <a:fillRect/>
            </a:stretch>
          </a:blipFill>
        </p:spPr>
      </p:sp>
      <p:grpSp>
        <p:nvGrpSpPr>
          <p:cNvPr id="9" name="Group 9"/>
          <p:cNvGrpSpPr/>
          <p:nvPr/>
        </p:nvGrpSpPr>
        <p:grpSpPr>
          <a:xfrm>
            <a:off x="10966650" y="177088"/>
            <a:ext cx="4042174" cy="4703620"/>
            <a:chOff x="0" y="0"/>
            <a:chExt cx="698500" cy="812800"/>
          </a:xfrm>
        </p:grpSpPr>
        <p:sp>
          <p:nvSpPr>
            <p:cNvPr id="10" name="Freeform 10"/>
            <p:cNvSpPr/>
            <p:nvPr/>
          </p:nvSpPr>
          <p:spPr>
            <a:xfrm>
              <a:off x="0" y="6005"/>
              <a:ext cx="698500" cy="800790"/>
            </a:xfrm>
            <a:custGeom>
              <a:avLst/>
              <a:gdLst/>
              <a:ahLst/>
              <a:cxnLst/>
              <a:rect l="l" t="t" r="r" b="b"/>
              <a:pathLst>
                <a:path w="698500" h="800790">
                  <a:moveTo>
                    <a:pt x="376281" y="9722"/>
                  </a:moveTo>
                  <a:lnTo>
                    <a:pt x="671469" y="181468"/>
                  </a:lnTo>
                  <a:cubicBezTo>
                    <a:pt x="688205" y="191205"/>
                    <a:pt x="698500" y="209106"/>
                    <a:pt x="698500" y="228468"/>
                  </a:cubicBezTo>
                  <a:lnTo>
                    <a:pt x="698500" y="572322"/>
                  </a:lnTo>
                  <a:cubicBezTo>
                    <a:pt x="698500" y="591684"/>
                    <a:pt x="688205" y="609585"/>
                    <a:pt x="671469" y="619322"/>
                  </a:cubicBezTo>
                  <a:lnTo>
                    <a:pt x="376281" y="791068"/>
                  </a:lnTo>
                  <a:cubicBezTo>
                    <a:pt x="359571" y="800790"/>
                    <a:pt x="338929" y="800790"/>
                    <a:pt x="322219" y="791068"/>
                  </a:cubicBezTo>
                  <a:lnTo>
                    <a:pt x="27031" y="619322"/>
                  </a:lnTo>
                  <a:cubicBezTo>
                    <a:pt x="10295" y="609585"/>
                    <a:pt x="0" y="591684"/>
                    <a:pt x="0" y="572322"/>
                  </a:cubicBezTo>
                  <a:lnTo>
                    <a:pt x="0" y="228468"/>
                  </a:lnTo>
                  <a:cubicBezTo>
                    <a:pt x="0" y="209106"/>
                    <a:pt x="10295" y="191205"/>
                    <a:pt x="27031" y="181468"/>
                  </a:cubicBezTo>
                  <a:lnTo>
                    <a:pt x="322219" y="9722"/>
                  </a:lnTo>
                  <a:cubicBezTo>
                    <a:pt x="338929" y="0"/>
                    <a:pt x="359571" y="0"/>
                    <a:pt x="376281" y="9722"/>
                  </a:cubicBezTo>
                  <a:close/>
                </a:path>
              </a:pathLst>
            </a:custGeom>
            <a:gradFill rotWithShape="1">
              <a:gsLst>
                <a:gs pos="0">
                  <a:srgbClr val="FFB613">
                    <a:alpha val="100000"/>
                  </a:srgbClr>
                </a:gs>
                <a:gs pos="100000">
                  <a:srgbClr val="FFE42F">
                    <a:alpha val="100000"/>
                  </a:srgbClr>
                </a:gs>
              </a:gsLst>
              <a:lin ang="5400000"/>
            </a:gradFill>
            <a:ln w="12700">
              <a:solidFill>
                <a:srgbClr val="000000"/>
              </a:solidFill>
            </a:ln>
          </p:spPr>
        </p:sp>
      </p:grpSp>
      <p:grpSp>
        <p:nvGrpSpPr>
          <p:cNvPr id="11" name="Group 11"/>
          <p:cNvGrpSpPr/>
          <p:nvPr/>
        </p:nvGrpSpPr>
        <p:grpSpPr>
          <a:xfrm>
            <a:off x="11273046" y="548684"/>
            <a:ext cx="3405123" cy="3962325"/>
            <a:chOff x="0" y="0"/>
            <a:chExt cx="698500" cy="812800"/>
          </a:xfrm>
        </p:grpSpPr>
        <p:sp>
          <p:nvSpPr>
            <p:cNvPr id="12" name="Freeform 12"/>
            <p:cNvSpPr/>
            <p:nvPr/>
          </p:nvSpPr>
          <p:spPr>
            <a:xfrm rot="-481875">
              <a:off x="-23821" y="7082"/>
              <a:ext cx="746141" cy="798637"/>
            </a:xfrm>
            <a:custGeom>
              <a:avLst/>
              <a:gdLst/>
              <a:ahLst/>
              <a:cxnLst/>
              <a:rect l="l" t="t" r="r" b="b"/>
              <a:pathLst>
                <a:path w="746141" h="798637">
                  <a:moveTo>
                    <a:pt x="446735" y="10202"/>
                  </a:moveTo>
                  <a:lnTo>
                    <a:pt x="730400" y="233608"/>
                  </a:lnTo>
                  <a:cubicBezTo>
                    <a:pt x="740854" y="241841"/>
                    <a:pt x="746142" y="255012"/>
                    <a:pt x="744282" y="268188"/>
                  </a:cubicBezTo>
                  <a:lnTo>
                    <a:pt x="693509" y="628038"/>
                  </a:lnTo>
                  <a:cubicBezTo>
                    <a:pt x="691650" y="641214"/>
                    <a:pt x="682924" y="652408"/>
                    <a:pt x="670601" y="657427"/>
                  </a:cubicBezTo>
                  <a:lnTo>
                    <a:pt x="336197" y="793625"/>
                  </a:lnTo>
                  <a:cubicBezTo>
                    <a:pt x="323892" y="798636"/>
                    <a:pt x="309844" y="796654"/>
                    <a:pt x="299407" y="788434"/>
                  </a:cubicBezTo>
                  <a:lnTo>
                    <a:pt x="15742" y="565028"/>
                  </a:lnTo>
                  <a:cubicBezTo>
                    <a:pt x="5288" y="556795"/>
                    <a:pt x="0" y="543624"/>
                    <a:pt x="1860" y="530448"/>
                  </a:cubicBezTo>
                  <a:lnTo>
                    <a:pt x="52633" y="170598"/>
                  </a:lnTo>
                  <a:cubicBezTo>
                    <a:pt x="54492" y="157422"/>
                    <a:pt x="63218" y="146228"/>
                    <a:pt x="75541" y="141209"/>
                  </a:cubicBezTo>
                  <a:lnTo>
                    <a:pt x="409945" y="5011"/>
                  </a:lnTo>
                  <a:cubicBezTo>
                    <a:pt x="422250" y="0"/>
                    <a:pt x="436298" y="1982"/>
                    <a:pt x="446735" y="10202"/>
                  </a:cubicBezTo>
                  <a:close/>
                </a:path>
              </a:pathLst>
            </a:custGeom>
            <a:blipFill>
              <a:blip r:embed="rId5"/>
              <a:stretch>
                <a:fillRect l="-354" t="-980" r="-68043" b="-4218"/>
              </a:stretch>
            </a:blipFill>
          </p:spPr>
        </p:sp>
      </p:grpSp>
      <p:grpSp>
        <p:nvGrpSpPr>
          <p:cNvPr id="13" name="Group 13"/>
          <p:cNvGrpSpPr/>
          <p:nvPr/>
        </p:nvGrpSpPr>
        <p:grpSpPr>
          <a:xfrm>
            <a:off x="806153" y="3341149"/>
            <a:ext cx="377047" cy="377047"/>
            <a:chOff x="0" y="0"/>
            <a:chExt cx="78544" cy="78544"/>
          </a:xfrm>
        </p:grpSpPr>
        <p:sp>
          <p:nvSpPr>
            <p:cNvPr id="14" name="Freeform 14"/>
            <p:cNvSpPr/>
            <p:nvPr/>
          </p:nvSpPr>
          <p:spPr>
            <a:xfrm>
              <a:off x="0" y="0"/>
              <a:ext cx="78544" cy="78544"/>
            </a:xfrm>
            <a:custGeom>
              <a:avLst/>
              <a:gdLst/>
              <a:ahLst/>
              <a:cxnLst/>
              <a:rect l="l" t="t" r="r" b="b"/>
              <a:pathLst>
                <a:path w="78544" h="78544">
                  <a:moveTo>
                    <a:pt x="0" y="0"/>
                  </a:moveTo>
                  <a:lnTo>
                    <a:pt x="78544" y="0"/>
                  </a:lnTo>
                  <a:lnTo>
                    <a:pt x="78544" y="78544"/>
                  </a:lnTo>
                  <a:lnTo>
                    <a:pt x="0" y="78544"/>
                  </a:lnTo>
                  <a:close/>
                </a:path>
              </a:pathLst>
            </a:custGeom>
            <a:solidFill>
              <a:srgbClr val="FCC208"/>
            </a:solidFill>
          </p:spPr>
        </p:sp>
        <p:sp>
          <p:nvSpPr>
            <p:cNvPr id="15" name="TextBox 15"/>
            <p:cNvSpPr txBox="1"/>
            <p:nvPr/>
          </p:nvSpPr>
          <p:spPr>
            <a:xfrm>
              <a:off x="0" y="-38100"/>
              <a:ext cx="78544" cy="116644"/>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806153" y="1123950"/>
            <a:ext cx="6243247" cy="1220953"/>
          </a:xfrm>
          <a:prstGeom prst="rect">
            <a:avLst/>
          </a:prstGeom>
        </p:spPr>
        <p:txBody>
          <a:bodyPr lIns="0" tIns="0" rIns="0" bIns="0" rtlCol="0" anchor="t">
            <a:spAutoFit/>
          </a:bodyPr>
          <a:lstStyle/>
          <a:p>
            <a:pPr marL="0" lvl="0" indent="0" algn="l">
              <a:lnSpc>
                <a:spcPts val="9354"/>
              </a:lnSpc>
            </a:pPr>
            <a:r>
              <a:rPr lang="en-US" sz="8661" spc="-216">
                <a:solidFill>
                  <a:srgbClr val="112D4E"/>
                </a:solidFill>
                <a:latin typeface="Barlow Bold"/>
                <a:ea typeface="Barlow Bold"/>
                <a:cs typeface="Barlow Bold"/>
                <a:sym typeface="Barlow Bold"/>
              </a:rPr>
              <a:t>Lanjutan</a:t>
            </a:r>
          </a:p>
        </p:txBody>
      </p:sp>
      <p:sp>
        <p:nvSpPr>
          <p:cNvPr id="17" name="TextBox 17"/>
          <p:cNvSpPr txBox="1"/>
          <p:nvPr/>
        </p:nvSpPr>
        <p:spPr>
          <a:xfrm>
            <a:off x="1439144" y="4005737"/>
            <a:ext cx="9316179" cy="1137763"/>
          </a:xfrm>
          <a:prstGeom prst="rect">
            <a:avLst/>
          </a:prstGeom>
        </p:spPr>
        <p:txBody>
          <a:bodyPr lIns="0" tIns="0" rIns="0" bIns="0" rtlCol="0" anchor="t">
            <a:spAutoFit/>
          </a:bodyPr>
          <a:lstStyle/>
          <a:p>
            <a:pPr marL="0" lvl="0" indent="0" algn="l">
              <a:lnSpc>
                <a:spcPts val="3059"/>
              </a:lnSpc>
            </a:pPr>
            <a:r>
              <a:rPr lang="en-US" sz="2390" spc="-45" dirty="0">
                <a:solidFill>
                  <a:srgbClr val="000000"/>
                </a:solidFill>
                <a:latin typeface="Clear Sans"/>
                <a:ea typeface="Clear Sans"/>
                <a:cs typeface="Clear Sans"/>
                <a:sym typeface="Clear Sans"/>
              </a:rPr>
              <a:t>“fitness for use” </a:t>
            </a:r>
            <a:r>
              <a:rPr lang="en-US" sz="2390" spc="-45" dirty="0" err="1">
                <a:solidFill>
                  <a:srgbClr val="000000"/>
                </a:solidFill>
                <a:latin typeface="Clear Sans"/>
                <a:ea typeface="Clear Sans"/>
                <a:cs typeface="Clear Sans"/>
                <a:sym typeface="Clear Sans"/>
              </a:rPr>
              <a:t>suatu</a:t>
            </a:r>
            <a:r>
              <a:rPr lang="en-US" sz="2390" spc="-45" dirty="0">
                <a:solidFill>
                  <a:srgbClr val="000000"/>
                </a:solidFill>
                <a:latin typeface="Clear Sans"/>
                <a:ea typeface="Clear Sans"/>
                <a:cs typeface="Clear Sans"/>
                <a:sym typeface="Clear Sans"/>
              </a:rPr>
              <a:t> </a:t>
            </a:r>
            <a:r>
              <a:rPr lang="en-US" sz="2390" spc="-45" dirty="0" err="1">
                <a:solidFill>
                  <a:srgbClr val="000000"/>
                </a:solidFill>
                <a:latin typeface="Clear Sans"/>
                <a:ea typeface="Clear Sans"/>
                <a:cs typeface="Clear Sans"/>
                <a:sym typeface="Clear Sans"/>
              </a:rPr>
              <a:t>barang</a:t>
            </a:r>
            <a:r>
              <a:rPr lang="en-US" sz="2390" spc="-45" dirty="0">
                <a:solidFill>
                  <a:srgbClr val="000000"/>
                </a:solidFill>
                <a:latin typeface="Clear Sans"/>
                <a:ea typeface="Clear Sans"/>
                <a:cs typeface="Clear Sans"/>
                <a:sym typeface="Clear Sans"/>
              </a:rPr>
              <a:t> </a:t>
            </a:r>
            <a:r>
              <a:rPr lang="en-US" sz="2390" spc="-45" dirty="0" err="1">
                <a:solidFill>
                  <a:srgbClr val="000000"/>
                </a:solidFill>
                <a:latin typeface="Clear Sans"/>
                <a:ea typeface="Clear Sans"/>
                <a:cs typeface="Clear Sans"/>
                <a:sym typeface="Clear Sans"/>
              </a:rPr>
              <a:t>atau</a:t>
            </a:r>
            <a:r>
              <a:rPr lang="en-US" sz="2390" spc="-45" dirty="0">
                <a:solidFill>
                  <a:srgbClr val="000000"/>
                </a:solidFill>
                <a:latin typeface="Clear Sans"/>
                <a:ea typeface="Clear Sans"/>
                <a:cs typeface="Clear Sans"/>
                <a:sym typeface="Clear Sans"/>
              </a:rPr>
              <a:t> </a:t>
            </a:r>
            <a:r>
              <a:rPr lang="en-US" sz="2390" spc="-45" dirty="0" err="1">
                <a:solidFill>
                  <a:srgbClr val="000000"/>
                </a:solidFill>
                <a:latin typeface="Clear Sans"/>
                <a:ea typeface="Clear Sans"/>
                <a:cs typeface="Clear Sans"/>
                <a:sym typeface="Clear Sans"/>
              </a:rPr>
              <a:t>jasa</a:t>
            </a:r>
            <a:r>
              <a:rPr lang="en-US" sz="2390" spc="-45" dirty="0">
                <a:solidFill>
                  <a:srgbClr val="000000"/>
                </a:solidFill>
                <a:latin typeface="Clear Sans"/>
                <a:ea typeface="Clear Sans"/>
                <a:cs typeface="Clear Sans"/>
                <a:sym typeface="Clear Sans"/>
              </a:rPr>
              <a:t> harus dapat </a:t>
            </a:r>
            <a:r>
              <a:rPr lang="en-US" sz="2390" spc="-45" dirty="0" err="1">
                <a:solidFill>
                  <a:srgbClr val="000000"/>
                </a:solidFill>
                <a:latin typeface="Clear Sans"/>
                <a:ea typeface="Clear Sans"/>
                <a:cs typeface="Clear Sans"/>
                <a:sym typeface="Clear Sans"/>
              </a:rPr>
              <a:t>memenuhi</a:t>
            </a:r>
            <a:r>
              <a:rPr lang="en-US" sz="2390" spc="-45" dirty="0">
                <a:solidFill>
                  <a:srgbClr val="000000"/>
                </a:solidFill>
                <a:latin typeface="Clear Sans"/>
                <a:ea typeface="Clear Sans"/>
                <a:cs typeface="Clear Sans"/>
                <a:sym typeface="Clear Sans"/>
              </a:rPr>
              <a:t> </a:t>
            </a:r>
            <a:r>
              <a:rPr lang="en-US" sz="2390" spc="-45" dirty="0" err="1">
                <a:solidFill>
                  <a:srgbClr val="000000"/>
                </a:solidFill>
                <a:latin typeface="Clear Sans"/>
                <a:ea typeface="Clear Sans"/>
                <a:cs typeface="Clear Sans"/>
                <a:sym typeface="Clear Sans"/>
              </a:rPr>
              <a:t>apa</a:t>
            </a:r>
            <a:r>
              <a:rPr lang="en-US" sz="2390" spc="-45" dirty="0">
                <a:solidFill>
                  <a:srgbClr val="000000"/>
                </a:solidFill>
                <a:latin typeface="Clear Sans"/>
                <a:ea typeface="Clear Sans"/>
                <a:cs typeface="Clear Sans"/>
                <a:sym typeface="Clear Sans"/>
              </a:rPr>
              <a:t> yang diharapkan oleh para </a:t>
            </a:r>
            <a:r>
              <a:rPr lang="en-US" sz="2390" spc="-45" dirty="0" err="1">
                <a:solidFill>
                  <a:srgbClr val="000000"/>
                </a:solidFill>
                <a:latin typeface="Clear Sans"/>
                <a:ea typeface="Clear Sans"/>
                <a:cs typeface="Clear Sans"/>
                <a:sym typeface="Clear Sans"/>
              </a:rPr>
              <a:t>pemakainnya</a:t>
            </a:r>
            <a:r>
              <a:rPr lang="en-US" sz="2390" spc="-45" dirty="0">
                <a:solidFill>
                  <a:srgbClr val="000000"/>
                </a:solidFill>
                <a:latin typeface="Clear Sans"/>
                <a:ea typeface="Clear Sans"/>
                <a:cs typeface="Clear Sans"/>
                <a:sym typeface="Clear Sans"/>
              </a:rPr>
              <a:t>. </a:t>
            </a:r>
            <a:r>
              <a:rPr lang="en-US" sz="2390" spc="-45" dirty="0" err="1">
                <a:solidFill>
                  <a:srgbClr val="000000"/>
                </a:solidFill>
                <a:latin typeface="Clear Sans"/>
                <a:ea typeface="Clear Sans"/>
                <a:cs typeface="Clear Sans"/>
                <a:sym typeface="Clear Sans"/>
              </a:rPr>
              <a:t>Menciptakan</a:t>
            </a:r>
            <a:r>
              <a:rPr lang="en-US" sz="2390" spc="-45" dirty="0">
                <a:solidFill>
                  <a:srgbClr val="000000"/>
                </a:solidFill>
                <a:latin typeface="Clear Sans"/>
                <a:ea typeface="Clear Sans"/>
                <a:cs typeface="Clear Sans"/>
                <a:sym typeface="Clear Sans"/>
              </a:rPr>
              <a:t> three “</a:t>
            </a:r>
            <a:r>
              <a:rPr lang="en-US" sz="2390" spc="-45" dirty="0" err="1">
                <a:solidFill>
                  <a:srgbClr val="000000"/>
                </a:solidFill>
                <a:latin typeface="Clear Sans"/>
                <a:ea typeface="Clear Sans"/>
                <a:cs typeface="Clear Sans"/>
                <a:sym typeface="Clear Sans"/>
              </a:rPr>
              <a:t>Juran’s</a:t>
            </a:r>
            <a:r>
              <a:rPr lang="en-US" sz="2390" spc="-45" dirty="0">
                <a:solidFill>
                  <a:srgbClr val="000000"/>
                </a:solidFill>
                <a:latin typeface="Clear Sans"/>
                <a:ea typeface="Clear Sans"/>
                <a:cs typeface="Clear Sans"/>
                <a:sym typeface="Clear Sans"/>
              </a:rPr>
              <a:t> Basic Steps to Progress”: </a:t>
            </a:r>
          </a:p>
        </p:txBody>
      </p:sp>
      <p:sp>
        <p:nvSpPr>
          <p:cNvPr id="18" name="TextBox 18"/>
          <p:cNvSpPr txBox="1"/>
          <p:nvPr/>
        </p:nvSpPr>
        <p:spPr>
          <a:xfrm>
            <a:off x="1542533" y="3094599"/>
            <a:ext cx="6264061" cy="726124"/>
          </a:xfrm>
          <a:prstGeom prst="rect">
            <a:avLst/>
          </a:prstGeom>
        </p:spPr>
        <p:txBody>
          <a:bodyPr lIns="0" tIns="0" rIns="0" bIns="0" rtlCol="0" anchor="t">
            <a:spAutoFit/>
          </a:bodyPr>
          <a:lstStyle/>
          <a:p>
            <a:pPr marL="0" lvl="0" indent="0" algn="l">
              <a:lnSpc>
                <a:spcPts val="6100"/>
              </a:lnSpc>
            </a:pPr>
            <a:r>
              <a:rPr lang="en-US" sz="3861" spc="-73" dirty="0" err="1">
                <a:solidFill>
                  <a:srgbClr val="000000"/>
                </a:solidFill>
                <a:latin typeface="Clear Sans Bold"/>
                <a:ea typeface="Clear Sans Bold"/>
                <a:cs typeface="Clear Sans Bold"/>
                <a:sym typeface="Clear Sans Bold"/>
              </a:rPr>
              <a:t>Metode</a:t>
            </a:r>
            <a:r>
              <a:rPr lang="en-US" sz="3861" spc="-73" dirty="0">
                <a:solidFill>
                  <a:srgbClr val="000000"/>
                </a:solidFill>
                <a:latin typeface="Clear Sans Bold"/>
                <a:ea typeface="Clear Sans Bold"/>
                <a:cs typeface="Clear Sans Bold"/>
                <a:sym typeface="Clear Sans Bold"/>
              </a:rPr>
              <a:t> Joseph M. </a:t>
            </a:r>
            <a:r>
              <a:rPr lang="en-US" sz="3861" spc="-73" dirty="0" err="1">
                <a:solidFill>
                  <a:srgbClr val="000000"/>
                </a:solidFill>
                <a:latin typeface="Clear Sans Bold"/>
                <a:ea typeface="Clear Sans Bold"/>
                <a:cs typeface="Clear Sans Bold"/>
                <a:sym typeface="Clear Sans Bold"/>
              </a:rPr>
              <a:t>Juran</a:t>
            </a:r>
            <a:endParaRPr lang="en-US" sz="3861" spc="-73" dirty="0">
              <a:solidFill>
                <a:srgbClr val="000000"/>
              </a:solidFill>
              <a:latin typeface="Clear Sans Bold"/>
              <a:ea typeface="Clear Sans Bold"/>
              <a:cs typeface="Clear Sans Bold"/>
              <a:sym typeface="Clear Sans Bold"/>
            </a:endParaRPr>
          </a:p>
        </p:txBody>
      </p:sp>
      <p:sp>
        <p:nvSpPr>
          <p:cNvPr id="19" name="TextBox 19"/>
          <p:cNvSpPr txBox="1"/>
          <p:nvPr/>
        </p:nvSpPr>
        <p:spPr>
          <a:xfrm>
            <a:off x="1028700" y="5750281"/>
            <a:ext cx="11128090" cy="4245793"/>
          </a:xfrm>
          <a:prstGeom prst="rect">
            <a:avLst/>
          </a:prstGeom>
        </p:spPr>
        <p:txBody>
          <a:bodyPr lIns="0" tIns="0" rIns="0" bIns="0" rtlCol="0" anchor="t">
            <a:spAutoFit/>
          </a:bodyPr>
          <a:lstStyle/>
          <a:p>
            <a:pPr marL="663745" lvl="1" indent="-331872" algn="l">
              <a:lnSpc>
                <a:spcPts val="4857"/>
              </a:lnSpc>
              <a:buFont typeface="Arial"/>
              <a:buChar char="•"/>
            </a:pPr>
            <a:r>
              <a:rPr lang="en-US" sz="3074" spc="-58">
                <a:solidFill>
                  <a:srgbClr val="000000"/>
                </a:solidFill>
                <a:latin typeface="Clear Sans Bold"/>
                <a:ea typeface="Clear Sans Bold"/>
                <a:cs typeface="Clear Sans Bold"/>
                <a:sym typeface="Clear Sans Bold"/>
              </a:rPr>
              <a:t>Mencapai perbaikan terstruktur atas dasar kesinambungan yang dikombinasikan dengan dedikasi dan keadaaan yang mendesak.</a:t>
            </a:r>
          </a:p>
          <a:p>
            <a:pPr marL="663745" lvl="1" indent="-331872" algn="l">
              <a:lnSpc>
                <a:spcPts val="4857"/>
              </a:lnSpc>
              <a:buFont typeface="Arial"/>
              <a:buChar char="•"/>
            </a:pPr>
            <a:r>
              <a:rPr lang="en-US" sz="3074" spc="-58">
                <a:solidFill>
                  <a:srgbClr val="000000"/>
                </a:solidFill>
                <a:latin typeface="Clear Sans Bold"/>
                <a:ea typeface="Clear Sans Bold"/>
                <a:cs typeface="Clear Sans Bold"/>
                <a:sym typeface="Clear Sans Bold"/>
              </a:rPr>
              <a:t>Mengadakan program pelatihan secara luas.</a:t>
            </a:r>
          </a:p>
          <a:p>
            <a:pPr marL="663745" lvl="1" indent="-331872" algn="l">
              <a:lnSpc>
                <a:spcPts val="4857"/>
              </a:lnSpc>
              <a:buFont typeface="Arial"/>
              <a:buChar char="•"/>
            </a:pPr>
            <a:r>
              <a:rPr lang="en-US" sz="3074" spc="-58">
                <a:solidFill>
                  <a:srgbClr val="000000"/>
                </a:solidFill>
                <a:latin typeface="Clear Sans Bold"/>
                <a:ea typeface="Clear Sans Bold"/>
                <a:cs typeface="Clear Sans Bold"/>
                <a:sym typeface="Clear Sans Bold"/>
              </a:rPr>
              <a:t>Membantu komitmen dan kepemimpinan pada tingkat manajemen yang lebih tinggi.</a:t>
            </a:r>
          </a:p>
          <a:p>
            <a:pPr marL="0" lvl="0" indent="0" algn="l">
              <a:lnSpc>
                <a:spcPts val="4857"/>
              </a:lnSpc>
            </a:pPr>
            <a:endParaRPr lang="en-US" sz="3074" spc="-58">
              <a:solidFill>
                <a:srgbClr val="000000"/>
              </a:solidFill>
              <a:latin typeface="Clear Sans Bold"/>
              <a:ea typeface="Clear Sans Bold"/>
              <a:cs typeface="Clear Sans Bold"/>
              <a:sym typeface="Clear Sans 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rot="-5400000">
            <a:off x="14114784" y="8073192"/>
            <a:ext cx="5145502" cy="3200931"/>
          </a:xfrm>
          <a:custGeom>
            <a:avLst/>
            <a:gdLst/>
            <a:ahLst/>
            <a:cxnLst/>
            <a:rect l="l" t="t" r="r" b="b"/>
            <a:pathLst>
              <a:path w="5145502" h="3200931">
                <a:moveTo>
                  <a:pt x="0" y="0"/>
                </a:moveTo>
                <a:lnTo>
                  <a:pt x="5145501" y="0"/>
                </a:lnTo>
                <a:lnTo>
                  <a:pt x="5145501" y="3200931"/>
                </a:lnTo>
                <a:lnTo>
                  <a:pt x="0" y="3200931"/>
                </a:lnTo>
                <a:lnTo>
                  <a:pt x="0" y="0"/>
                </a:lnTo>
                <a:close/>
              </a:path>
            </a:pathLst>
          </a:custGeom>
          <a:blipFill>
            <a:blip r:embed="rId2"/>
            <a:stretch>
              <a:fillRect/>
            </a:stretch>
          </a:blipFill>
        </p:spPr>
      </p:sp>
      <p:grpSp>
        <p:nvGrpSpPr>
          <p:cNvPr id="3" name="Group 3"/>
          <p:cNvGrpSpPr/>
          <p:nvPr/>
        </p:nvGrpSpPr>
        <p:grpSpPr>
          <a:xfrm>
            <a:off x="1908653" y="2903359"/>
            <a:ext cx="12907818" cy="6354941"/>
            <a:chOff x="0" y="0"/>
            <a:chExt cx="17210424" cy="8473254"/>
          </a:xfrm>
        </p:grpSpPr>
        <p:grpSp>
          <p:nvGrpSpPr>
            <p:cNvPr id="4" name="Group 4"/>
            <p:cNvGrpSpPr/>
            <p:nvPr/>
          </p:nvGrpSpPr>
          <p:grpSpPr>
            <a:xfrm>
              <a:off x="0" y="894730"/>
              <a:ext cx="872020" cy="7578524"/>
              <a:chOff x="0" y="0"/>
              <a:chExt cx="281216" cy="2443981"/>
            </a:xfrm>
          </p:grpSpPr>
          <p:sp>
            <p:nvSpPr>
              <p:cNvPr id="5" name="Freeform 5"/>
              <p:cNvSpPr/>
              <p:nvPr/>
            </p:nvSpPr>
            <p:spPr>
              <a:xfrm>
                <a:off x="0" y="0"/>
                <a:ext cx="281216" cy="2443981"/>
              </a:xfrm>
              <a:custGeom>
                <a:avLst/>
                <a:gdLst/>
                <a:ahLst/>
                <a:cxnLst/>
                <a:rect l="l" t="t" r="r" b="b"/>
                <a:pathLst>
                  <a:path w="281216" h="2443981">
                    <a:moveTo>
                      <a:pt x="0" y="0"/>
                    </a:moveTo>
                    <a:lnTo>
                      <a:pt x="281216" y="0"/>
                    </a:lnTo>
                    <a:lnTo>
                      <a:pt x="281216" y="2443981"/>
                    </a:lnTo>
                    <a:lnTo>
                      <a:pt x="0" y="2443981"/>
                    </a:lnTo>
                    <a:close/>
                  </a:path>
                </a:pathLst>
              </a:custGeom>
              <a:gradFill rotWithShape="1">
                <a:gsLst>
                  <a:gs pos="0">
                    <a:srgbClr val="112D4E">
                      <a:alpha val="100000"/>
                    </a:srgbClr>
                  </a:gs>
                  <a:gs pos="100000">
                    <a:srgbClr val="255389">
                      <a:alpha val="100000"/>
                    </a:srgbClr>
                  </a:gs>
                </a:gsLst>
                <a:lin ang="5400000"/>
              </a:gradFill>
            </p:spPr>
          </p:sp>
          <p:sp>
            <p:nvSpPr>
              <p:cNvPr id="6" name="TextBox 6"/>
              <p:cNvSpPr txBox="1"/>
              <p:nvPr/>
            </p:nvSpPr>
            <p:spPr>
              <a:xfrm>
                <a:off x="0" y="-38100"/>
                <a:ext cx="281216" cy="2482081"/>
              </a:xfrm>
              <a:prstGeom prst="rect">
                <a:avLst/>
              </a:prstGeom>
            </p:spPr>
            <p:txBody>
              <a:bodyPr lIns="50800" tIns="50800" rIns="50800" bIns="50800" rtlCol="0" anchor="ctr"/>
              <a:lstStyle/>
              <a:p>
                <a:pPr algn="ctr">
                  <a:lnSpc>
                    <a:spcPts val="2660"/>
                  </a:lnSpc>
                </a:pPr>
                <a:endParaRPr/>
              </a:p>
            </p:txBody>
          </p:sp>
        </p:grpSp>
        <p:grpSp>
          <p:nvGrpSpPr>
            <p:cNvPr id="7" name="Group 7"/>
            <p:cNvGrpSpPr/>
            <p:nvPr/>
          </p:nvGrpSpPr>
          <p:grpSpPr>
            <a:xfrm>
              <a:off x="2604708" y="702100"/>
              <a:ext cx="3594018" cy="1279990"/>
              <a:chOff x="0" y="0"/>
              <a:chExt cx="1159027" cy="412781"/>
            </a:xfrm>
          </p:grpSpPr>
          <p:sp>
            <p:nvSpPr>
              <p:cNvPr id="8" name="Freeform 8"/>
              <p:cNvSpPr/>
              <p:nvPr/>
            </p:nvSpPr>
            <p:spPr>
              <a:xfrm>
                <a:off x="0" y="0"/>
                <a:ext cx="1159027" cy="412781"/>
              </a:xfrm>
              <a:custGeom>
                <a:avLst/>
                <a:gdLst/>
                <a:ahLst/>
                <a:cxnLst/>
                <a:rect l="l" t="t" r="r" b="b"/>
                <a:pathLst>
                  <a:path w="1159027" h="412781">
                    <a:moveTo>
                      <a:pt x="0" y="0"/>
                    </a:moveTo>
                    <a:lnTo>
                      <a:pt x="1159027" y="0"/>
                    </a:lnTo>
                    <a:lnTo>
                      <a:pt x="1159027" y="412781"/>
                    </a:lnTo>
                    <a:lnTo>
                      <a:pt x="0" y="412781"/>
                    </a:lnTo>
                    <a:close/>
                  </a:path>
                </a:pathLst>
              </a:custGeom>
              <a:gradFill rotWithShape="1">
                <a:gsLst>
                  <a:gs pos="0">
                    <a:srgbClr val="FFB613">
                      <a:alpha val="100000"/>
                    </a:srgbClr>
                  </a:gs>
                  <a:gs pos="100000">
                    <a:srgbClr val="FFE42F">
                      <a:alpha val="100000"/>
                    </a:srgbClr>
                  </a:gs>
                </a:gsLst>
                <a:lin ang="5400000"/>
              </a:gradFill>
            </p:spPr>
          </p:sp>
          <p:sp>
            <p:nvSpPr>
              <p:cNvPr id="9" name="TextBox 9"/>
              <p:cNvSpPr txBox="1"/>
              <p:nvPr/>
            </p:nvSpPr>
            <p:spPr>
              <a:xfrm>
                <a:off x="0" y="-38100"/>
                <a:ext cx="1159027" cy="450881"/>
              </a:xfrm>
              <a:prstGeom prst="rect">
                <a:avLst/>
              </a:prstGeom>
            </p:spPr>
            <p:txBody>
              <a:bodyPr lIns="50800" tIns="50800" rIns="50800" bIns="50800" rtlCol="0" anchor="ctr"/>
              <a:lstStyle/>
              <a:p>
                <a:pPr algn="ctr">
                  <a:lnSpc>
                    <a:spcPts val="2660"/>
                  </a:lnSpc>
                </a:pPr>
                <a:endParaRPr/>
              </a:p>
            </p:txBody>
          </p:sp>
        </p:grpSp>
        <p:grpSp>
          <p:nvGrpSpPr>
            <p:cNvPr id="10" name="Group 10"/>
            <p:cNvGrpSpPr/>
            <p:nvPr/>
          </p:nvGrpSpPr>
          <p:grpSpPr>
            <a:xfrm>
              <a:off x="8153289" y="0"/>
              <a:ext cx="3160601" cy="894730"/>
              <a:chOff x="0" y="0"/>
              <a:chExt cx="1019255" cy="288539"/>
            </a:xfrm>
          </p:grpSpPr>
          <p:sp>
            <p:nvSpPr>
              <p:cNvPr id="11" name="Freeform 11"/>
              <p:cNvSpPr/>
              <p:nvPr/>
            </p:nvSpPr>
            <p:spPr>
              <a:xfrm>
                <a:off x="0" y="0"/>
                <a:ext cx="1019255" cy="288539"/>
              </a:xfrm>
              <a:custGeom>
                <a:avLst/>
                <a:gdLst/>
                <a:ahLst/>
                <a:cxnLst/>
                <a:rect l="l" t="t" r="r" b="b"/>
                <a:pathLst>
                  <a:path w="1019255" h="288539">
                    <a:moveTo>
                      <a:pt x="0" y="0"/>
                    </a:moveTo>
                    <a:lnTo>
                      <a:pt x="1019255" y="0"/>
                    </a:lnTo>
                    <a:lnTo>
                      <a:pt x="1019255" y="288539"/>
                    </a:lnTo>
                    <a:lnTo>
                      <a:pt x="0" y="288539"/>
                    </a:lnTo>
                    <a:close/>
                  </a:path>
                </a:pathLst>
              </a:custGeom>
              <a:solidFill>
                <a:srgbClr val="FCC208"/>
              </a:solidFill>
            </p:spPr>
          </p:sp>
          <p:sp>
            <p:nvSpPr>
              <p:cNvPr id="12" name="TextBox 12"/>
              <p:cNvSpPr txBox="1"/>
              <p:nvPr/>
            </p:nvSpPr>
            <p:spPr>
              <a:xfrm>
                <a:off x="0" y="-38100"/>
                <a:ext cx="1019255" cy="326639"/>
              </a:xfrm>
              <a:prstGeom prst="rect">
                <a:avLst/>
              </a:prstGeom>
            </p:spPr>
            <p:txBody>
              <a:bodyPr lIns="50800" tIns="50800" rIns="50800" bIns="50800" rtlCol="0" anchor="ctr"/>
              <a:lstStyle/>
              <a:p>
                <a:pPr algn="ctr">
                  <a:lnSpc>
                    <a:spcPts val="2660"/>
                  </a:lnSpc>
                </a:pPr>
                <a:endParaRPr/>
              </a:p>
            </p:txBody>
          </p:sp>
        </p:grpSp>
        <p:grpSp>
          <p:nvGrpSpPr>
            <p:cNvPr id="13" name="Group 13"/>
            <p:cNvGrpSpPr/>
            <p:nvPr/>
          </p:nvGrpSpPr>
          <p:grpSpPr>
            <a:xfrm>
              <a:off x="8206605" y="1812018"/>
              <a:ext cx="3160601" cy="894730"/>
              <a:chOff x="0" y="0"/>
              <a:chExt cx="1019255" cy="288539"/>
            </a:xfrm>
          </p:grpSpPr>
          <p:sp>
            <p:nvSpPr>
              <p:cNvPr id="14" name="Freeform 14"/>
              <p:cNvSpPr/>
              <p:nvPr/>
            </p:nvSpPr>
            <p:spPr>
              <a:xfrm>
                <a:off x="0" y="0"/>
                <a:ext cx="1019255" cy="288539"/>
              </a:xfrm>
              <a:custGeom>
                <a:avLst/>
                <a:gdLst/>
                <a:ahLst/>
                <a:cxnLst/>
                <a:rect l="l" t="t" r="r" b="b"/>
                <a:pathLst>
                  <a:path w="1019255" h="288539">
                    <a:moveTo>
                      <a:pt x="0" y="0"/>
                    </a:moveTo>
                    <a:lnTo>
                      <a:pt x="1019255" y="0"/>
                    </a:lnTo>
                    <a:lnTo>
                      <a:pt x="1019255" y="288539"/>
                    </a:lnTo>
                    <a:lnTo>
                      <a:pt x="0" y="288539"/>
                    </a:lnTo>
                    <a:close/>
                  </a:path>
                </a:pathLst>
              </a:custGeom>
              <a:solidFill>
                <a:srgbClr val="FCC208"/>
              </a:solidFill>
            </p:spPr>
          </p:sp>
          <p:sp>
            <p:nvSpPr>
              <p:cNvPr id="15" name="TextBox 15"/>
              <p:cNvSpPr txBox="1"/>
              <p:nvPr/>
            </p:nvSpPr>
            <p:spPr>
              <a:xfrm>
                <a:off x="0" y="-38100"/>
                <a:ext cx="1019255" cy="326639"/>
              </a:xfrm>
              <a:prstGeom prst="rect">
                <a:avLst/>
              </a:prstGeom>
            </p:spPr>
            <p:txBody>
              <a:bodyPr lIns="50800" tIns="50800" rIns="50800" bIns="50800" rtlCol="0" anchor="ctr"/>
              <a:lstStyle/>
              <a:p>
                <a:pPr algn="ctr">
                  <a:lnSpc>
                    <a:spcPts val="2660"/>
                  </a:lnSpc>
                </a:pPr>
                <a:endParaRPr/>
              </a:p>
            </p:txBody>
          </p:sp>
        </p:grpSp>
        <p:grpSp>
          <p:nvGrpSpPr>
            <p:cNvPr id="16" name="Group 16"/>
            <p:cNvGrpSpPr/>
            <p:nvPr/>
          </p:nvGrpSpPr>
          <p:grpSpPr>
            <a:xfrm>
              <a:off x="2604708" y="6965571"/>
              <a:ext cx="3594018" cy="1279990"/>
              <a:chOff x="0" y="0"/>
              <a:chExt cx="1159027" cy="412781"/>
            </a:xfrm>
          </p:grpSpPr>
          <p:sp>
            <p:nvSpPr>
              <p:cNvPr id="17" name="Freeform 17"/>
              <p:cNvSpPr/>
              <p:nvPr/>
            </p:nvSpPr>
            <p:spPr>
              <a:xfrm>
                <a:off x="0" y="0"/>
                <a:ext cx="1159027" cy="412781"/>
              </a:xfrm>
              <a:custGeom>
                <a:avLst/>
                <a:gdLst/>
                <a:ahLst/>
                <a:cxnLst/>
                <a:rect l="l" t="t" r="r" b="b"/>
                <a:pathLst>
                  <a:path w="1159027" h="412781">
                    <a:moveTo>
                      <a:pt x="0" y="0"/>
                    </a:moveTo>
                    <a:lnTo>
                      <a:pt x="1159027" y="0"/>
                    </a:lnTo>
                    <a:lnTo>
                      <a:pt x="1159027" y="412781"/>
                    </a:lnTo>
                    <a:lnTo>
                      <a:pt x="0" y="412781"/>
                    </a:lnTo>
                    <a:close/>
                  </a:path>
                </a:pathLst>
              </a:custGeom>
              <a:gradFill rotWithShape="1">
                <a:gsLst>
                  <a:gs pos="0">
                    <a:srgbClr val="FFB613">
                      <a:alpha val="100000"/>
                    </a:srgbClr>
                  </a:gs>
                  <a:gs pos="100000">
                    <a:srgbClr val="FFE42F">
                      <a:alpha val="100000"/>
                    </a:srgbClr>
                  </a:gs>
                </a:gsLst>
                <a:lin ang="5400000"/>
              </a:gradFill>
            </p:spPr>
          </p:sp>
          <p:sp>
            <p:nvSpPr>
              <p:cNvPr id="18" name="TextBox 18"/>
              <p:cNvSpPr txBox="1"/>
              <p:nvPr/>
            </p:nvSpPr>
            <p:spPr>
              <a:xfrm>
                <a:off x="0" y="-38100"/>
                <a:ext cx="1159027" cy="450881"/>
              </a:xfrm>
              <a:prstGeom prst="rect">
                <a:avLst/>
              </a:prstGeom>
            </p:spPr>
            <p:txBody>
              <a:bodyPr lIns="50800" tIns="50800" rIns="50800" bIns="50800" rtlCol="0" anchor="ctr"/>
              <a:lstStyle/>
              <a:p>
                <a:pPr algn="ctr">
                  <a:lnSpc>
                    <a:spcPts val="2660"/>
                  </a:lnSpc>
                </a:pPr>
                <a:endParaRPr/>
              </a:p>
            </p:txBody>
          </p:sp>
        </p:grpSp>
        <p:grpSp>
          <p:nvGrpSpPr>
            <p:cNvPr id="19" name="Group 19"/>
            <p:cNvGrpSpPr/>
            <p:nvPr/>
          </p:nvGrpSpPr>
          <p:grpSpPr>
            <a:xfrm>
              <a:off x="7615231" y="6965571"/>
              <a:ext cx="3594018" cy="1279990"/>
              <a:chOff x="0" y="0"/>
              <a:chExt cx="1159027" cy="412781"/>
            </a:xfrm>
          </p:grpSpPr>
          <p:sp>
            <p:nvSpPr>
              <p:cNvPr id="20" name="Freeform 20"/>
              <p:cNvSpPr/>
              <p:nvPr/>
            </p:nvSpPr>
            <p:spPr>
              <a:xfrm>
                <a:off x="0" y="0"/>
                <a:ext cx="1159027" cy="412781"/>
              </a:xfrm>
              <a:custGeom>
                <a:avLst/>
                <a:gdLst/>
                <a:ahLst/>
                <a:cxnLst/>
                <a:rect l="l" t="t" r="r" b="b"/>
                <a:pathLst>
                  <a:path w="1159027" h="412781">
                    <a:moveTo>
                      <a:pt x="0" y="0"/>
                    </a:moveTo>
                    <a:lnTo>
                      <a:pt x="1159027" y="0"/>
                    </a:lnTo>
                    <a:lnTo>
                      <a:pt x="1159027" y="412781"/>
                    </a:lnTo>
                    <a:lnTo>
                      <a:pt x="0" y="412781"/>
                    </a:lnTo>
                    <a:close/>
                  </a:path>
                </a:pathLst>
              </a:custGeom>
              <a:gradFill rotWithShape="1">
                <a:gsLst>
                  <a:gs pos="0">
                    <a:srgbClr val="FFE42F">
                      <a:alpha val="100000"/>
                    </a:srgbClr>
                  </a:gs>
                  <a:gs pos="100000">
                    <a:srgbClr val="FFB613">
                      <a:alpha val="100000"/>
                    </a:srgbClr>
                  </a:gs>
                </a:gsLst>
                <a:path path="circle">
                  <a:fillToRect l="50000" t="50000" r="50000" b="50000"/>
                </a:path>
              </a:gradFill>
            </p:spPr>
          </p:sp>
          <p:sp>
            <p:nvSpPr>
              <p:cNvPr id="21" name="TextBox 21"/>
              <p:cNvSpPr txBox="1"/>
              <p:nvPr/>
            </p:nvSpPr>
            <p:spPr>
              <a:xfrm>
                <a:off x="0" y="-38100"/>
                <a:ext cx="1159027" cy="450881"/>
              </a:xfrm>
              <a:prstGeom prst="rect">
                <a:avLst/>
              </a:prstGeom>
            </p:spPr>
            <p:txBody>
              <a:bodyPr lIns="50800" tIns="50800" rIns="50800" bIns="50800" rtlCol="0" anchor="ctr"/>
              <a:lstStyle/>
              <a:p>
                <a:pPr algn="ctr">
                  <a:lnSpc>
                    <a:spcPts val="2660"/>
                  </a:lnSpc>
                </a:pPr>
                <a:endParaRPr/>
              </a:p>
            </p:txBody>
          </p:sp>
        </p:grpSp>
        <p:grpSp>
          <p:nvGrpSpPr>
            <p:cNvPr id="22" name="Group 22"/>
            <p:cNvGrpSpPr/>
            <p:nvPr/>
          </p:nvGrpSpPr>
          <p:grpSpPr>
            <a:xfrm>
              <a:off x="12603476" y="2970158"/>
              <a:ext cx="3594018" cy="1279990"/>
              <a:chOff x="0" y="0"/>
              <a:chExt cx="1159027" cy="412781"/>
            </a:xfrm>
          </p:grpSpPr>
          <p:sp>
            <p:nvSpPr>
              <p:cNvPr id="23" name="Freeform 23"/>
              <p:cNvSpPr/>
              <p:nvPr/>
            </p:nvSpPr>
            <p:spPr>
              <a:xfrm>
                <a:off x="0" y="0"/>
                <a:ext cx="1159027" cy="412781"/>
              </a:xfrm>
              <a:custGeom>
                <a:avLst/>
                <a:gdLst/>
                <a:ahLst/>
                <a:cxnLst/>
                <a:rect l="l" t="t" r="r" b="b"/>
                <a:pathLst>
                  <a:path w="1159027" h="412781">
                    <a:moveTo>
                      <a:pt x="0" y="0"/>
                    </a:moveTo>
                    <a:lnTo>
                      <a:pt x="1159027" y="0"/>
                    </a:lnTo>
                    <a:lnTo>
                      <a:pt x="1159027" y="412781"/>
                    </a:lnTo>
                    <a:lnTo>
                      <a:pt x="0" y="412781"/>
                    </a:lnTo>
                    <a:close/>
                  </a:path>
                </a:pathLst>
              </a:custGeom>
              <a:gradFill rotWithShape="1">
                <a:gsLst>
                  <a:gs pos="0">
                    <a:srgbClr val="FFE42F">
                      <a:alpha val="100000"/>
                    </a:srgbClr>
                  </a:gs>
                  <a:gs pos="100000">
                    <a:srgbClr val="FFB613">
                      <a:alpha val="100000"/>
                    </a:srgbClr>
                  </a:gs>
                </a:gsLst>
                <a:path path="circle">
                  <a:fillToRect l="50000" t="50000" r="50000" b="50000"/>
                </a:path>
              </a:gradFill>
            </p:spPr>
          </p:sp>
          <p:sp>
            <p:nvSpPr>
              <p:cNvPr id="24" name="TextBox 24"/>
              <p:cNvSpPr txBox="1"/>
              <p:nvPr/>
            </p:nvSpPr>
            <p:spPr>
              <a:xfrm>
                <a:off x="0" y="-38100"/>
                <a:ext cx="1159027" cy="450881"/>
              </a:xfrm>
              <a:prstGeom prst="rect">
                <a:avLst/>
              </a:prstGeom>
            </p:spPr>
            <p:txBody>
              <a:bodyPr lIns="50800" tIns="50800" rIns="50800" bIns="50800" rtlCol="0" anchor="ctr"/>
              <a:lstStyle/>
              <a:p>
                <a:pPr algn="ctr">
                  <a:lnSpc>
                    <a:spcPts val="2660"/>
                  </a:lnSpc>
                </a:pPr>
                <a:endParaRPr/>
              </a:p>
            </p:txBody>
          </p:sp>
        </p:grpSp>
        <p:grpSp>
          <p:nvGrpSpPr>
            <p:cNvPr id="25" name="Group 25"/>
            <p:cNvGrpSpPr/>
            <p:nvPr/>
          </p:nvGrpSpPr>
          <p:grpSpPr>
            <a:xfrm>
              <a:off x="13616405" y="5685581"/>
              <a:ext cx="3594018" cy="1279990"/>
              <a:chOff x="0" y="0"/>
              <a:chExt cx="1159027" cy="412781"/>
            </a:xfrm>
          </p:grpSpPr>
          <p:sp>
            <p:nvSpPr>
              <p:cNvPr id="26" name="Freeform 26"/>
              <p:cNvSpPr/>
              <p:nvPr/>
            </p:nvSpPr>
            <p:spPr>
              <a:xfrm>
                <a:off x="0" y="0"/>
                <a:ext cx="1159027" cy="412781"/>
              </a:xfrm>
              <a:custGeom>
                <a:avLst/>
                <a:gdLst/>
                <a:ahLst/>
                <a:cxnLst/>
                <a:rect l="l" t="t" r="r" b="b"/>
                <a:pathLst>
                  <a:path w="1159027" h="412781">
                    <a:moveTo>
                      <a:pt x="0" y="0"/>
                    </a:moveTo>
                    <a:lnTo>
                      <a:pt x="1159027" y="0"/>
                    </a:lnTo>
                    <a:lnTo>
                      <a:pt x="1159027" y="412781"/>
                    </a:lnTo>
                    <a:lnTo>
                      <a:pt x="0" y="412781"/>
                    </a:lnTo>
                    <a:close/>
                  </a:path>
                </a:pathLst>
              </a:custGeom>
              <a:gradFill rotWithShape="1">
                <a:gsLst>
                  <a:gs pos="0">
                    <a:srgbClr val="FFB613">
                      <a:alpha val="100000"/>
                    </a:srgbClr>
                  </a:gs>
                  <a:gs pos="100000">
                    <a:srgbClr val="FFE42F">
                      <a:alpha val="100000"/>
                    </a:srgbClr>
                  </a:gs>
                </a:gsLst>
                <a:lin ang="5400000"/>
              </a:gradFill>
            </p:spPr>
          </p:sp>
          <p:sp>
            <p:nvSpPr>
              <p:cNvPr id="27" name="TextBox 27"/>
              <p:cNvSpPr txBox="1"/>
              <p:nvPr/>
            </p:nvSpPr>
            <p:spPr>
              <a:xfrm>
                <a:off x="0" y="-38100"/>
                <a:ext cx="1159027" cy="450881"/>
              </a:xfrm>
              <a:prstGeom prst="rect">
                <a:avLst/>
              </a:prstGeom>
            </p:spPr>
            <p:txBody>
              <a:bodyPr lIns="50800" tIns="50800" rIns="50800" bIns="50800" rtlCol="0" anchor="ctr"/>
              <a:lstStyle/>
              <a:p>
                <a:pPr algn="ctr">
                  <a:lnSpc>
                    <a:spcPts val="2660"/>
                  </a:lnSpc>
                </a:pPr>
                <a:endParaRPr/>
              </a:p>
            </p:txBody>
          </p:sp>
        </p:grpSp>
        <p:sp>
          <p:nvSpPr>
            <p:cNvPr id="28" name="AutoShape 28"/>
            <p:cNvSpPr/>
            <p:nvPr/>
          </p:nvSpPr>
          <p:spPr>
            <a:xfrm flipV="1">
              <a:off x="872020" y="1323416"/>
              <a:ext cx="1412537" cy="0"/>
            </a:xfrm>
            <a:prstGeom prst="line">
              <a:avLst/>
            </a:prstGeom>
            <a:ln w="42272" cap="flat">
              <a:solidFill>
                <a:srgbClr val="000000"/>
              </a:solidFill>
              <a:prstDash val="solid"/>
              <a:headEnd type="none" w="sm" len="sm"/>
              <a:tailEnd type="triangle" w="lg" len="med"/>
            </a:ln>
          </p:spPr>
        </p:sp>
        <p:sp>
          <p:nvSpPr>
            <p:cNvPr id="29" name="AutoShape 29"/>
            <p:cNvSpPr/>
            <p:nvPr/>
          </p:nvSpPr>
          <p:spPr>
            <a:xfrm>
              <a:off x="872020" y="7584430"/>
              <a:ext cx="1412537" cy="0"/>
            </a:xfrm>
            <a:prstGeom prst="line">
              <a:avLst/>
            </a:prstGeom>
            <a:ln w="42272" cap="flat">
              <a:solidFill>
                <a:srgbClr val="000000"/>
              </a:solidFill>
              <a:prstDash val="solid"/>
              <a:headEnd type="none" w="sm" len="sm"/>
              <a:tailEnd type="triangle" w="lg" len="med"/>
            </a:ln>
          </p:spPr>
        </p:sp>
        <p:sp>
          <p:nvSpPr>
            <p:cNvPr id="30" name="AutoShape 30"/>
            <p:cNvSpPr/>
            <p:nvPr/>
          </p:nvSpPr>
          <p:spPr>
            <a:xfrm flipV="1">
              <a:off x="6198726" y="1323416"/>
              <a:ext cx="1124352" cy="18679"/>
            </a:xfrm>
            <a:prstGeom prst="line">
              <a:avLst/>
            </a:prstGeom>
            <a:ln w="42272" cap="flat">
              <a:solidFill>
                <a:srgbClr val="000000"/>
              </a:solidFill>
              <a:prstDash val="solid"/>
              <a:headEnd type="none" w="sm" len="sm"/>
              <a:tailEnd type="none" w="sm" len="sm"/>
            </a:ln>
          </p:spPr>
        </p:sp>
        <p:sp>
          <p:nvSpPr>
            <p:cNvPr id="31" name="AutoShape 31"/>
            <p:cNvSpPr/>
            <p:nvPr/>
          </p:nvSpPr>
          <p:spPr>
            <a:xfrm>
              <a:off x="7303008" y="1342095"/>
              <a:ext cx="9502" cy="915316"/>
            </a:xfrm>
            <a:prstGeom prst="line">
              <a:avLst/>
            </a:prstGeom>
            <a:ln w="42272" cap="flat">
              <a:solidFill>
                <a:srgbClr val="000000"/>
              </a:solidFill>
              <a:prstDash val="solid"/>
              <a:headEnd type="none" w="sm" len="sm"/>
              <a:tailEnd type="none" w="sm" len="sm"/>
            </a:ln>
          </p:spPr>
        </p:sp>
        <p:sp>
          <p:nvSpPr>
            <p:cNvPr id="32" name="AutoShape 32"/>
            <p:cNvSpPr/>
            <p:nvPr/>
          </p:nvSpPr>
          <p:spPr>
            <a:xfrm>
              <a:off x="7292441" y="407880"/>
              <a:ext cx="9502" cy="915316"/>
            </a:xfrm>
            <a:prstGeom prst="line">
              <a:avLst/>
            </a:prstGeom>
            <a:ln w="42272" cap="flat">
              <a:solidFill>
                <a:srgbClr val="000000"/>
              </a:solidFill>
              <a:prstDash val="solid"/>
              <a:headEnd type="none" w="sm" len="sm"/>
              <a:tailEnd type="none" w="sm" len="sm"/>
            </a:ln>
          </p:spPr>
        </p:sp>
        <p:sp>
          <p:nvSpPr>
            <p:cNvPr id="33" name="AutoShape 33"/>
            <p:cNvSpPr/>
            <p:nvPr/>
          </p:nvSpPr>
          <p:spPr>
            <a:xfrm flipV="1">
              <a:off x="7291407" y="2280042"/>
              <a:ext cx="637319" cy="0"/>
            </a:xfrm>
            <a:prstGeom prst="line">
              <a:avLst/>
            </a:prstGeom>
            <a:ln w="42272" cap="flat">
              <a:solidFill>
                <a:srgbClr val="000000"/>
              </a:solidFill>
              <a:prstDash val="solid"/>
              <a:headEnd type="none" w="sm" len="sm"/>
              <a:tailEnd type="triangle" w="lg" len="med"/>
            </a:ln>
          </p:spPr>
        </p:sp>
        <p:sp>
          <p:nvSpPr>
            <p:cNvPr id="34" name="AutoShape 34"/>
            <p:cNvSpPr/>
            <p:nvPr/>
          </p:nvSpPr>
          <p:spPr>
            <a:xfrm flipV="1">
              <a:off x="7291407" y="426229"/>
              <a:ext cx="637319" cy="0"/>
            </a:xfrm>
            <a:prstGeom prst="line">
              <a:avLst/>
            </a:prstGeom>
            <a:ln w="42272" cap="flat">
              <a:solidFill>
                <a:srgbClr val="000000"/>
              </a:solidFill>
              <a:prstDash val="solid"/>
              <a:headEnd type="none" w="sm" len="sm"/>
              <a:tailEnd type="triangle" w="lg" len="med"/>
            </a:ln>
          </p:spPr>
        </p:sp>
        <p:sp>
          <p:nvSpPr>
            <p:cNvPr id="35" name="AutoShape 35"/>
            <p:cNvSpPr/>
            <p:nvPr/>
          </p:nvSpPr>
          <p:spPr>
            <a:xfrm>
              <a:off x="11314241" y="386747"/>
              <a:ext cx="795658" cy="0"/>
            </a:xfrm>
            <a:prstGeom prst="line">
              <a:avLst/>
            </a:prstGeom>
            <a:ln w="42272" cap="flat">
              <a:solidFill>
                <a:srgbClr val="000000"/>
              </a:solidFill>
              <a:prstDash val="solid"/>
              <a:headEnd type="none" w="sm" len="sm"/>
              <a:tailEnd type="none" w="sm" len="sm"/>
            </a:ln>
          </p:spPr>
        </p:sp>
        <p:sp>
          <p:nvSpPr>
            <p:cNvPr id="36" name="AutoShape 36"/>
            <p:cNvSpPr/>
            <p:nvPr/>
          </p:nvSpPr>
          <p:spPr>
            <a:xfrm flipV="1">
              <a:off x="11367557" y="2236278"/>
              <a:ext cx="742342" cy="0"/>
            </a:xfrm>
            <a:prstGeom prst="line">
              <a:avLst/>
            </a:prstGeom>
            <a:ln w="42272" cap="flat">
              <a:solidFill>
                <a:srgbClr val="000000"/>
              </a:solidFill>
              <a:prstDash val="solid"/>
              <a:headEnd type="none" w="sm" len="sm"/>
              <a:tailEnd type="none" w="sm" len="sm"/>
            </a:ln>
          </p:spPr>
        </p:sp>
        <p:sp>
          <p:nvSpPr>
            <p:cNvPr id="37" name="AutoShape 37"/>
            <p:cNvSpPr/>
            <p:nvPr/>
          </p:nvSpPr>
          <p:spPr>
            <a:xfrm flipH="1" flipV="1">
              <a:off x="12097375" y="409283"/>
              <a:ext cx="25047" cy="1826716"/>
            </a:xfrm>
            <a:prstGeom prst="line">
              <a:avLst/>
            </a:prstGeom>
            <a:ln w="42272" cap="flat">
              <a:solidFill>
                <a:srgbClr val="000000"/>
              </a:solidFill>
              <a:prstDash val="solid"/>
              <a:headEnd type="none" w="sm" len="sm"/>
              <a:tailEnd type="none" w="sm" len="sm"/>
            </a:ln>
          </p:spPr>
        </p:sp>
        <p:sp>
          <p:nvSpPr>
            <p:cNvPr id="38" name="AutoShape 38"/>
            <p:cNvSpPr/>
            <p:nvPr/>
          </p:nvSpPr>
          <p:spPr>
            <a:xfrm flipV="1">
              <a:off x="12122773" y="1302063"/>
              <a:ext cx="2277712" cy="0"/>
            </a:xfrm>
            <a:prstGeom prst="line">
              <a:avLst/>
            </a:prstGeom>
            <a:ln w="42272" cap="flat">
              <a:solidFill>
                <a:srgbClr val="000000"/>
              </a:solidFill>
              <a:prstDash val="solid"/>
              <a:headEnd type="none" w="sm" len="sm"/>
              <a:tailEnd type="none" w="sm" len="sm"/>
            </a:ln>
          </p:spPr>
        </p:sp>
        <p:sp>
          <p:nvSpPr>
            <p:cNvPr id="39" name="AutoShape 39"/>
            <p:cNvSpPr/>
            <p:nvPr/>
          </p:nvSpPr>
          <p:spPr>
            <a:xfrm flipH="1">
              <a:off x="14371147" y="1302060"/>
              <a:ext cx="29338" cy="1337643"/>
            </a:xfrm>
            <a:prstGeom prst="line">
              <a:avLst/>
            </a:prstGeom>
            <a:ln w="42272" cap="flat">
              <a:solidFill>
                <a:srgbClr val="000000"/>
              </a:solidFill>
              <a:prstDash val="solid"/>
              <a:headEnd type="none" w="sm" len="sm"/>
              <a:tailEnd type="triangle" w="lg" len="med"/>
            </a:ln>
          </p:spPr>
        </p:sp>
        <p:sp>
          <p:nvSpPr>
            <p:cNvPr id="40" name="AutoShape 40"/>
            <p:cNvSpPr/>
            <p:nvPr/>
          </p:nvSpPr>
          <p:spPr>
            <a:xfrm>
              <a:off x="6198726" y="7626701"/>
              <a:ext cx="1416505" cy="0"/>
            </a:xfrm>
            <a:prstGeom prst="line">
              <a:avLst/>
            </a:prstGeom>
            <a:ln w="42272" cap="flat">
              <a:solidFill>
                <a:srgbClr val="000000"/>
              </a:solidFill>
              <a:prstDash val="solid"/>
              <a:headEnd type="none" w="sm" len="sm"/>
              <a:tailEnd type="none" w="sm" len="sm"/>
            </a:ln>
          </p:spPr>
        </p:sp>
        <p:sp>
          <p:nvSpPr>
            <p:cNvPr id="41" name="AutoShape 41"/>
            <p:cNvSpPr/>
            <p:nvPr/>
          </p:nvSpPr>
          <p:spPr>
            <a:xfrm>
              <a:off x="11209249" y="7647837"/>
              <a:ext cx="1416505" cy="0"/>
            </a:xfrm>
            <a:prstGeom prst="line">
              <a:avLst/>
            </a:prstGeom>
            <a:ln w="42272" cap="flat">
              <a:solidFill>
                <a:srgbClr val="000000"/>
              </a:solidFill>
              <a:prstDash val="solid"/>
              <a:headEnd type="none" w="sm" len="sm"/>
              <a:tailEnd type="none" w="sm" len="sm"/>
            </a:ln>
          </p:spPr>
        </p:sp>
        <p:sp>
          <p:nvSpPr>
            <p:cNvPr id="42" name="AutoShape 42"/>
            <p:cNvSpPr/>
            <p:nvPr/>
          </p:nvSpPr>
          <p:spPr>
            <a:xfrm flipH="1">
              <a:off x="12603476" y="6391997"/>
              <a:ext cx="3247" cy="1255841"/>
            </a:xfrm>
            <a:prstGeom prst="line">
              <a:avLst/>
            </a:prstGeom>
            <a:ln w="42272" cap="flat">
              <a:solidFill>
                <a:srgbClr val="000000"/>
              </a:solidFill>
              <a:prstDash val="solid"/>
              <a:headEnd type="none" w="sm" len="sm"/>
              <a:tailEnd type="none" w="sm" len="sm"/>
            </a:ln>
          </p:spPr>
        </p:sp>
        <p:sp>
          <p:nvSpPr>
            <p:cNvPr id="43" name="AutoShape 43"/>
            <p:cNvSpPr/>
            <p:nvPr/>
          </p:nvSpPr>
          <p:spPr>
            <a:xfrm>
              <a:off x="12586390" y="6396355"/>
              <a:ext cx="790946" cy="0"/>
            </a:xfrm>
            <a:prstGeom prst="line">
              <a:avLst/>
            </a:prstGeom>
            <a:ln w="42272" cap="flat">
              <a:solidFill>
                <a:srgbClr val="000000"/>
              </a:solidFill>
              <a:prstDash val="solid"/>
              <a:headEnd type="none" w="sm" len="sm"/>
              <a:tailEnd type="arrow" w="med" len="sm"/>
            </a:ln>
          </p:spPr>
        </p:sp>
        <p:sp>
          <p:nvSpPr>
            <p:cNvPr id="44" name="AutoShape 44"/>
            <p:cNvSpPr/>
            <p:nvPr/>
          </p:nvSpPr>
          <p:spPr>
            <a:xfrm flipH="1" flipV="1">
              <a:off x="14421619" y="4250437"/>
              <a:ext cx="479" cy="721168"/>
            </a:xfrm>
            <a:prstGeom prst="line">
              <a:avLst/>
            </a:prstGeom>
            <a:ln w="42272" cap="flat">
              <a:solidFill>
                <a:srgbClr val="000000"/>
              </a:solidFill>
              <a:prstDash val="solid"/>
              <a:headEnd type="none" w="sm" len="sm"/>
              <a:tailEnd type="none" w="sm" len="sm"/>
            </a:ln>
          </p:spPr>
        </p:sp>
        <p:sp>
          <p:nvSpPr>
            <p:cNvPr id="45" name="AutoShape 45"/>
            <p:cNvSpPr/>
            <p:nvPr/>
          </p:nvSpPr>
          <p:spPr>
            <a:xfrm flipH="1">
              <a:off x="14418732" y="4944151"/>
              <a:ext cx="1179730" cy="15864"/>
            </a:xfrm>
            <a:prstGeom prst="line">
              <a:avLst/>
            </a:prstGeom>
            <a:ln w="42272" cap="flat">
              <a:solidFill>
                <a:srgbClr val="000000"/>
              </a:solidFill>
              <a:prstDash val="solid"/>
              <a:headEnd type="none" w="sm" len="sm"/>
              <a:tailEnd type="none" w="sm" len="sm"/>
            </a:ln>
          </p:spPr>
        </p:sp>
        <p:sp>
          <p:nvSpPr>
            <p:cNvPr id="46" name="AutoShape 46"/>
            <p:cNvSpPr/>
            <p:nvPr/>
          </p:nvSpPr>
          <p:spPr>
            <a:xfrm flipH="1">
              <a:off x="15592267" y="4925725"/>
              <a:ext cx="6196" cy="629794"/>
            </a:xfrm>
            <a:prstGeom prst="line">
              <a:avLst/>
            </a:prstGeom>
            <a:ln w="42272" cap="flat">
              <a:solidFill>
                <a:srgbClr val="000000"/>
              </a:solidFill>
              <a:prstDash val="solid"/>
              <a:headEnd type="none" w="sm" len="sm"/>
              <a:tailEnd type="triangle" w="lg" len="med"/>
            </a:ln>
          </p:spPr>
        </p:sp>
        <p:sp>
          <p:nvSpPr>
            <p:cNvPr id="47" name="TextBox 47"/>
            <p:cNvSpPr txBox="1"/>
            <p:nvPr/>
          </p:nvSpPr>
          <p:spPr>
            <a:xfrm>
              <a:off x="2792631" y="900481"/>
              <a:ext cx="2974992" cy="775547"/>
            </a:xfrm>
            <a:prstGeom prst="rect">
              <a:avLst/>
            </a:prstGeom>
          </p:spPr>
          <p:txBody>
            <a:bodyPr lIns="0" tIns="0" rIns="0" bIns="0" rtlCol="0" anchor="t">
              <a:spAutoFit/>
            </a:bodyPr>
            <a:lstStyle/>
            <a:p>
              <a:pPr marL="0" lvl="0" indent="0" algn="ctr">
                <a:lnSpc>
                  <a:spcPts val="2297"/>
                </a:lnSpc>
              </a:pPr>
              <a:r>
                <a:rPr lang="en-US" sz="2127" spc="-53">
                  <a:solidFill>
                    <a:srgbClr val="112D4E"/>
                  </a:solidFill>
                  <a:latin typeface="Barlow"/>
                  <a:ea typeface="Barlow"/>
                  <a:cs typeface="Barlow"/>
                  <a:sym typeface="Barlow"/>
                </a:rPr>
                <a:t>Memperbaiki Posisi Persaingan</a:t>
              </a:r>
            </a:p>
          </p:txBody>
        </p:sp>
        <p:sp>
          <p:nvSpPr>
            <p:cNvPr id="48" name="TextBox 48"/>
            <p:cNvSpPr txBox="1"/>
            <p:nvPr/>
          </p:nvSpPr>
          <p:spPr>
            <a:xfrm>
              <a:off x="8485213" y="119461"/>
              <a:ext cx="2496753" cy="665332"/>
            </a:xfrm>
            <a:prstGeom prst="rect">
              <a:avLst/>
            </a:prstGeom>
          </p:spPr>
          <p:txBody>
            <a:bodyPr lIns="0" tIns="0" rIns="0" bIns="0" rtlCol="0" anchor="t">
              <a:spAutoFit/>
            </a:bodyPr>
            <a:lstStyle/>
            <a:p>
              <a:pPr algn="ctr">
                <a:lnSpc>
                  <a:spcPts val="1928"/>
                </a:lnSpc>
              </a:pPr>
              <a:r>
                <a:rPr lang="en-US" sz="1785" spc="-44">
                  <a:solidFill>
                    <a:srgbClr val="112D4E"/>
                  </a:solidFill>
                  <a:latin typeface="Barlow"/>
                  <a:ea typeface="Barlow"/>
                  <a:cs typeface="Barlow"/>
                  <a:sym typeface="Barlow"/>
                </a:rPr>
                <a:t>Harga Yang Lebih </a:t>
              </a:r>
            </a:p>
            <a:p>
              <a:pPr marL="0" lvl="0" indent="0" algn="ctr">
                <a:lnSpc>
                  <a:spcPts val="1928"/>
                </a:lnSpc>
              </a:pPr>
              <a:r>
                <a:rPr lang="en-US" sz="1785" spc="-44">
                  <a:solidFill>
                    <a:srgbClr val="112D4E"/>
                  </a:solidFill>
                  <a:latin typeface="Barlow"/>
                  <a:ea typeface="Barlow"/>
                  <a:cs typeface="Barlow"/>
                  <a:sym typeface="Barlow"/>
                </a:rPr>
                <a:t>Tinggi</a:t>
              </a:r>
            </a:p>
          </p:txBody>
        </p:sp>
        <p:sp>
          <p:nvSpPr>
            <p:cNvPr id="49" name="TextBox 49"/>
            <p:cNvSpPr txBox="1"/>
            <p:nvPr/>
          </p:nvSpPr>
          <p:spPr>
            <a:xfrm>
              <a:off x="8538529" y="1929507"/>
              <a:ext cx="2496753" cy="665332"/>
            </a:xfrm>
            <a:prstGeom prst="rect">
              <a:avLst/>
            </a:prstGeom>
          </p:spPr>
          <p:txBody>
            <a:bodyPr lIns="0" tIns="0" rIns="0" bIns="0" rtlCol="0" anchor="t">
              <a:spAutoFit/>
            </a:bodyPr>
            <a:lstStyle/>
            <a:p>
              <a:pPr marL="0" lvl="0" indent="0" algn="ctr">
                <a:lnSpc>
                  <a:spcPts val="1928"/>
                </a:lnSpc>
              </a:pPr>
              <a:r>
                <a:rPr lang="en-US" sz="1785" spc="-44">
                  <a:solidFill>
                    <a:srgbClr val="112D4E"/>
                  </a:solidFill>
                  <a:latin typeface="Barlow"/>
                  <a:ea typeface="Barlow"/>
                  <a:cs typeface="Barlow"/>
                  <a:sym typeface="Barlow"/>
                </a:rPr>
                <a:t>Meningkatkan Pasar Pangan</a:t>
              </a:r>
            </a:p>
          </p:txBody>
        </p:sp>
        <p:sp>
          <p:nvSpPr>
            <p:cNvPr id="50" name="TextBox 50"/>
            <p:cNvSpPr txBox="1"/>
            <p:nvPr/>
          </p:nvSpPr>
          <p:spPr>
            <a:xfrm>
              <a:off x="13095514" y="3282249"/>
              <a:ext cx="2496753" cy="665332"/>
            </a:xfrm>
            <a:prstGeom prst="rect">
              <a:avLst/>
            </a:prstGeom>
          </p:spPr>
          <p:txBody>
            <a:bodyPr lIns="0" tIns="0" rIns="0" bIns="0" rtlCol="0" anchor="t">
              <a:spAutoFit/>
            </a:bodyPr>
            <a:lstStyle/>
            <a:p>
              <a:pPr marL="0" lvl="0" indent="0" algn="ctr">
                <a:lnSpc>
                  <a:spcPts val="1928"/>
                </a:lnSpc>
              </a:pPr>
              <a:r>
                <a:rPr lang="en-US" sz="1785" spc="-44">
                  <a:solidFill>
                    <a:srgbClr val="112D4E"/>
                  </a:solidFill>
                  <a:latin typeface="Barlow"/>
                  <a:ea typeface="Barlow"/>
                  <a:cs typeface="Barlow"/>
                  <a:sym typeface="Barlow"/>
                </a:rPr>
                <a:t>Meningkatkan Penghasilan</a:t>
              </a:r>
            </a:p>
          </p:txBody>
        </p:sp>
        <p:sp>
          <p:nvSpPr>
            <p:cNvPr id="51" name="TextBox 51"/>
            <p:cNvSpPr txBox="1"/>
            <p:nvPr/>
          </p:nvSpPr>
          <p:spPr>
            <a:xfrm>
              <a:off x="14165038" y="5997672"/>
              <a:ext cx="2496753" cy="346044"/>
            </a:xfrm>
            <a:prstGeom prst="rect">
              <a:avLst/>
            </a:prstGeom>
          </p:spPr>
          <p:txBody>
            <a:bodyPr lIns="0" tIns="0" rIns="0" bIns="0" rtlCol="0" anchor="t">
              <a:spAutoFit/>
            </a:bodyPr>
            <a:lstStyle/>
            <a:p>
              <a:pPr marL="0" lvl="0" indent="0" algn="ctr">
                <a:lnSpc>
                  <a:spcPts val="1928"/>
                </a:lnSpc>
              </a:pPr>
              <a:r>
                <a:rPr lang="en-US" sz="1785" spc="-44">
                  <a:solidFill>
                    <a:srgbClr val="112D4E"/>
                  </a:solidFill>
                  <a:latin typeface="Barlow"/>
                  <a:ea typeface="Barlow"/>
                  <a:cs typeface="Barlow"/>
                  <a:sym typeface="Barlow"/>
                </a:rPr>
                <a:t>Meningkatkan Laba</a:t>
              </a:r>
            </a:p>
          </p:txBody>
        </p:sp>
        <p:sp>
          <p:nvSpPr>
            <p:cNvPr id="52" name="TextBox 52"/>
            <p:cNvSpPr txBox="1"/>
            <p:nvPr/>
          </p:nvSpPr>
          <p:spPr>
            <a:xfrm>
              <a:off x="8142156" y="7238386"/>
              <a:ext cx="2496753" cy="665332"/>
            </a:xfrm>
            <a:prstGeom prst="rect">
              <a:avLst/>
            </a:prstGeom>
          </p:spPr>
          <p:txBody>
            <a:bodyPr lIns="0" tIns="0" rIns="0" bIns="0" rtlCol="0" anchor="t">
              <a:spAutoFit/>
            </a:bodyPr>
            <a:lstStyle/>
            <a:p>
              <a:pPr algn="ctr">
                <a:lnSpc>
                  <a:spcPts val="1928"/>
                </a:lnSpc>
              </a:pPr>
              <a:r>
                <a:rPr lang="en-US" sz="1785" spc="-44">
                  <a:solidFill>
                    <a:srgbClr val="112D4E"/>
                  </a:solidFill>
                  <a:latin typeface="Barlow"/>
                  <a:ea typeface="Barlow"/>
                  <a:cs typeface="Barlow"/>
                  <a:sym typeface="Barlow"/>
                </a:rPr>
                <a:t>Mengurangi Biaya </a:t>
              </a:r>
            </a:p>
            <a:p>
              <a:pPr marL="0" lvl="0" indent="0" algn="ctr">
                <a:lnSpc>
                  <a:spcPts val="1928"/>
                </a:lnSpc>
              </a:pPr>
              <a:r>
                <a:rPr lang="en-US" sz="1785" spc="-44">
                  <a:solidFill>
                    <a:srgbClr val="112D4E"/>
                  </a:solidFill>
                  <a:latin typeface="Barlow"/>
                  <a:ea typeface="Barlow"/>
                  <a:cs typeface="Barlow"/>
                  <a:sym typeface="Barlow"/>
                </a:rPr>
                <a:t>Operasional</a:t>
              </a:r>
            </a:p>
          </p:txBody>
        </p:sp>
        <p:sp>
          <p:nvSpPr>
            <p:cNvPr id="53" name="TextBox 53"/>
            <p:cNvSpPr txBox="1"/>
            <p:nvPr/>
          </p:nvSpPr>
          <p:spPr>
            <a:xfrm>
              <a:off x="2706904" y="7288727"/>
              <a:ext cx="3269023" cy="658624"/>
            </a:xfrm>
            <a:prstGeom prst="rect">
              <a:avLst/>
            </a:prstGeom>
          </p:spPr>
          <p:txBody>
            <a:bodyPr lIns="0" tIns="0" rIns="0" bIns="0" rtlCol="0" anchor="t">
              <a:spAutoFit/>
            </a:bodyPr>
            <a:lstStyle/>
            <a:p>
              <a:pPr algn="ctr">
                <a:lnSpc>
                  <a:spcPts val="1909"/>
                </a:lnSpc>
              </a:pPr>
              <a:r>
                <a:rPr lang="en-US" sz="1767" spc="-44">
                  <a:solidFill>
                    <a:srgbClr val="112D4E"/>
                  </a:solidFill>
                  <a:latin typeface="Barlow"/>
                  <a:ea typeface="Barlow"/>
                  <a:cs typeface="Barlow"/>
                  <a:sym typeface="Barlow"/>
                </a:rPr>
                <a:t>Meningkatkan Output </a:t>
              </a:r>
            </a:p>
            <a:p>
              <a:pPr marL="0" lvl="0" indent="0" algn="ctr">
                <a:lnSpc>
                  <a:spcPts val="1909"/>
                </a:lnSpc>
              </a:pPr>
              <a:r>
                <a:rPr lang="en-US" sz="1767" spc="-44">
                  <a:solidFill>
                    <a:srgbClr val="112D4E"/>
                  </a:solidFill>
                  <a:latin typeface="Barlow"/>
                  <a:ea typeface="Barlow"/>
                  <a:cs typeface="Barlow"/>
                  <a:sym typeface="Barlow"/>
                </a:rPr>
                <a:t>yang bebas dari kerusakan</a:t>
              </a:r>
            </a:p>
          </p:txBody>
        </p:sp>
        <p:sp>
          <p:nvSpPr>
            <p:cNvPr id="54" name="TextBox 54"/>
            <p:cNvSpPr txBox="1"/>
            <p:nvPr/>
          </p:nvSpPr>
          <p:spPr>
            <a:xfrm>
              <a:off x="14566117" y="1570666"/>
              <a:ext cx="2496753" cy="346044"/>
            </a:xfrm>
            <a:prstGeom prst="rect">
              <a:avLst/>
            </a:prstGeom>
          </p:spPr>
          <p:txBody>
            <a:bodyPr lIns="0" tIns="0" rIns="0" bIns="0" rtlCol="0" anchor="t">
              <a:spAutoFit/>
            </a:bodyPr>
            <a:lstStyle/>
            <a:p>
              <a:pPr marL="0" lvl="0" indent="0" algn="ctr">
                <a:lnSpc>
                  <a:spcPts val="1928"/>
                </a:lnSpc>
              </a:pPr>
              <a:r>
                <a:rPr lang="en-US" sz="1785" spc="-44">
                  <a:solidFill>
                    <a:srgbClr val="112D4E"/>
                  </a:solidFill>
                  <a:latin typeface="Barlow"/>
                  <a:ea typeface="Barlow"/>
                  <a:cs typeface="Barlow"/>
                  <a:sym typeface="Barlow"/>
                </a:rPr>
                <a:t>Manfaat Rute Pasar</a:t>
              </a:r>
            </a:p>
          </p:txBody>
        </p:sp>
        <p:sp>
          <p:nvSpPr>
            <p:cNvPr id="55" name="TextBox 55"/>
            <p:cNvSpPr txBox="1"/>
            <p:nvPr/>
          </p:nvSpPr>
          <p:spPr>
            <a:xfrm>
              <a:off x="298763" y="1351771"/>
              <a:ext cx="245650" cy="6862693"/>
            </a:xfrm>
            <a:prstGeom prst="rect">
              <a:avLst/>
            </a:prstGeom>
          </p:spPr>
          <p:txBody>
            <a:bodyPr lIns="0" tIns="0" rIns="0" bIns="0" rtlCol="0" anchor="t">
              <a:spAutoFit/>
            </a:bodyPr>
            <a:lstStyle/>
            <a:p>
              <a:pPr algn="ctr">
                <a:lnSpc>
                  <a:spcPts val="2297"/>
                </a:lnSpc>
              </a:pPr>
              <a:r>
                <a:rPr lang="en-US" sz="2127" spc="-53">
                  <a:solidFill>
                    <a:srgbClr val="FFFFFF"/>
                  </a:solidFill>
                  <a:latin typeface="Barlow Bold"/>
                  <a:ea typeface="Barlow Bold"/>
                  <a:cs typeface="Barlow Bold"/>
                  <a:sym typeface="Barlow Bold"/>
                </a:rPr>
                <a:t>PERBAIKAN</a:t>
              </a:r>
            </a:p>
            <a:p>
              <a:pPr marL="0" lvl="0" indent="0" algn="ctr">
                <a:lnSpc>
                  <a:spcPts val="2297"/>
                </a:lnSpc>
              </a:pPr>
              <a:r>
                <a:rPr lang="en-US" sz="2127" spc="-53">
                  <a:solidFill>
                    <a:srgbClr val="FFFFFF"/>
                  </a:solidFill>
                  <a:latin typeface="Barlow Bold"/>
                  <a:ea typeface="Barlow Bold"/>
                  <a:cs typeface="Barlow Bold"/>
                  <a:sym typeface="Barlow Bold"/>
                </a:rPr>
                <a:t> KUALITAS</a:t>
              </a:r>
            </a:p>
          </p:txBody>
        </p:sp>
      </p:grpSp>
      <p:sp>
        <p:nvSpPr>
          <p:cNvPr id="56" name="TextBox 56"/>
          <p:cNvSpPr txBox="1"/>
          <p:nvPr/>
        </p:nvSpPr>
        <p:spPr>
          <a:xfrm>
            <a:off x="1327469" y="805052"/>
            <a:ext cx="5854171" cy="927266"/>
          </a:xfrm>
          <a:prstGeom prst="rect">
            <a:avLst/>
          </a:prstGeom>
        </p:spPr>
        <p:txBody>
          <a:bodyPr lIns="0" tIns="0" rIns="0" bIns="0" rtlCol="0" anchor="t">
            <a:spAutoFit/>
          </a:bodyPr>
          <a:lstStyle/>
          <a:p>
            <a:pPr marL="0" lvl="0" indent="0" algn="ctr">
              <a:lnSpc>
                <a:spcPts val="7010"/>
              </a:lnSpc>
            </a:pPr>
            <a:r>
              <a:rPr lang="en-US" sz="6491" spc="-162" dirty="0" err="1">
                <a:solidFill>
                  <a:srgbClr val="112D4E"/>
                </a:solidFill>
                <a:latin typeface="Barlow Bold"/>
                <a:ea typeface="Barlow Bold"/>
                <a:cs typeface="Barlow Bold"/>
                <a:sym typeface="Barlow Bold"/>
              </a:rPr>
              <a:t>Penerapan</a:t>
            </a:r>
            <a:r>
              <a:rPr lang="en-US" sz="6491" spc="-162" dirty="0">
                <a:solidFill>
                  <a:srgbClr val="112D4E"/>
                </a:solidFill>
                <a:latin typeface="Barlow Bold"/>
                <a:ea typeface="Barlow Bold"/>
                <a:cs typeface="Barlow Bold"/>
                <a:sym typeface="Barlow Bold"/>
              </a:rPr>
              <a:t> TQM</a:t>
            </a:r>
          </a:p>
        </p:txBody>
      </p:sp>
      <p:sp>
        <p:nvSpPr>
          <p:cNvPr id="57" name="TextBox 57"/>
          <p:cNvSpPr txBox="1"/>
          <p:nvPr/>
        </p:nvSpPr>
        <p:spPr>
          <a:xfrm>
            <a:off x="1625125" y="1760893"/>
            <a:ext cx="5258859" cy="459040"/>
          </a:xfrm>
          <a:prstGeom prst="rect">
            <a:avLst/>
          </a:prstGeom>
        </p:spPr>
        <p:txBody>
          <a:bodyPr lIns="0" tIns="0" rIns="0" bIns="0" rtlCol="0" anchor="t">
            <a:spAutoFit/>
          </a:bodyPr>
          <a:lstStyle/>
          <a:p>
            <a:pPr marL="0" lvl="0" indent="0" algn="ctr">
              <a:lnSpc>
                <a:spcPts val="3505"/>
              </a:lnSpc>
            </a:pPr>
            <a:r>
              <a:rPr lang="en-US" sz="3245" spc="-81" dirty="0" err="1">
                <a:solidFill>
                  <a:srgbClr val="112D4E"/>
                </a:solidFill>
                <a:latin typeface="Barlow"/>
                <a:ea typeface="Barlow"/>
                <a:cs typeface="Barlow"/>
                <a:sym typeface="Barlow"/>
              </a:rPr>
              <a:t>Berikut</a:t>
            </a:r>
            <a:r>
              <a:rPr lang="en-US" sz="3245" spc="-81" dirty="0">
                <a:solidFill>
                  <a:srgbClr val="112D4E"/>
                </a:solidFill>
                <a:latin typeface="Barlow"/>
                <a:ea typeface="Barlow"/>
                <a:cs typeface="Barlow"/>
                <a:sym typeface="Barlow"/>
              </a:rPr>
              <a:t> </a:t>
            </a:r>
            <a:r>
              <a:rPr lang="en-US" sz="3245" spc="-81" dirty="0" err="1">
                <a:solidFill>
                  <a:srgbClr val="112D4E"/>
                </a:solidFill>
                <a:latin typeface="Barlow"/>
                <a:ea typeface="Barlow"/>
                <a:cs typeface="Barlow"/>
                <a:sym typeface="Barlow"/>
              </a:rPr>
              <a:t>contoh</a:t>
            </a:r>
            <a:r>
              <a:rPr lang="en-US" sz="3245" spc="-81" dirty="0">
                <a:solidFill>
                  <a:srgbClr val="112D4E"/>
                </a:solidFill>
                <a:latin typeface="Barlow"/>
                <a:ea typeface="Barlow"/>
                <a:cs typeface="Barlow"/>
                <a:sym typeface="Barlow"/>
              </a:rPr>
              <a:t> </a:t>
            </a:r>
            <a:r>
              <a:rPr lang="en-US" sz="3245" spc="-81" dirty="0" err="1">
                <a:solidFill>
                  <a:srgbClr val="112D4E"/>
                </a:solidFill>
                <a:latin typeface="Barlow"/>
                <a:ea typeface="Barlow"/>
                <a:cs typeface="Barlow"/>
                <a:sym typeface="Barlow"/>
              </a:rPr>
              <a:t>penerapan</a:t>
            </a:r>
            <a:r>
              <a:rPr lang="en-US" sz="3245" spc="-81" dirty="0">
                <a:solidFill>
                  <a:srgbClr val="112D4E"/>
                </a:solidFill>
                <a:latin typeface="Barlow"/>
                <a:ea typeface="Barlow"/>
                <a:cs typeface="Barlow"/>
                <a:sym typeface="Barlow"/>
              </a:rPr>
              <a:t> TQM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15495340" y="3438536"/>
            <a:ext cx="7573225" cy="6508240"/>
            <a:chOff x="0" y="0"/>
            <a:chExt cx="812800" cy="698500"/>
          </a:xfrm>
        </p:grpSpPr>
        <p:sp>
          <p:nvSpPr>
            <p:cNvPr id="3" name="Freeform 3"/>
            <p:cNvSpPr/>
            <p:nvPr/>
          </p:nvSpPr>
          <p:spPr>
            <a:xfrm>
              <a:off x="7067" y="0"/>
              <a:ext cx="798666" cy="698500"/>
            </a:xfrm>
            <a:custGeom>
              <a:avLst/>
              <a:gdLst/>
              <a:ahLst/>
              <a:cxnLst/>
              <a:rect l="l" t="t" r="r" b="b"/>
              <a:pathLst>
                <a:path w="798666" h="698500">
                  <a:moveTo>
                    <a:pt x="787226" y="381060"/>
                  </a:moveTo>
                  <a:lnTo>
                    <a:pt x="621040" y="666690"/>
                  </a:lnTo>
                  <a:cubicBezTo>
                    <a:pt x="609582" y="686384"/>
                    <a:pt x="588516" y="698500"/>
                    <a:pt x="565731" y="698500"/>
                  </a:cubicBezTo>
                  <a:lnTo>
                    <a:pt x="232935" y="698500"/>
                  </a:lnTo>
                  <a:cubicBezTo>
                    <a:pt x="210150" y="698500"/>
                    <a:pt x="189084" y="686384"/>
                    <a:pt x="177626" y="666690"/>
                  </a:cubicBezTo>
                  <a:lnTo>
                    <a:pt x="11440" y="381060"/>
                  </a:lnTo>
                  <a:cubicBezTo>
                    <a:pt x="0" y="361396"/>
                    <a:pt x="0" y="337104"/>
                    <a:pt x="11440" y="317440"/>
                  </a:cubicBezTo>
                  <a:lnTo>
                    <a:pt x="177626" y="31810"/>
                  </a:lnTo>
                  <a:cubicBezTo>
                    <a:pt x="189084" y="12116"/>
                    <a:pt x="210150" y="0"/>
                    <a:pt x="232935" y="0"/>
                  </a:cubicBezTo>
                  <a:lnTo>
                    <a:pt x="565731" y="0"/>
                  </a:lnTo>
                  <a:cubicBezTo>
                    <a:pt x="588516" y="0"/>
                    <a:pt x="609582" y="12116"/>
                    <a:pt x="621040" y="31810"/>
                  </a:cubicBezTo>
                  <a:lnTo>
                    <a:pt x="787226" y="317440"/>
                  </a:lnTo>
                  <a:cubicBezTo>
                    <a:pt x="798666" y="337104"/>
                    <a:pt x="798666" y="361396"/>
                    <a:pt x="787226" y="381060"/>
                  </a:cubicBezTo>
                  <a:close/>
                </a:path>
              </a:pathLst>
            </a:custGeom>
            <a:solidFill>
              <a:srgbClr val="112D4E"/>
            </a:solidFill>
          </p:spPr>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6205044" y="4097402"/>
            <a:ext cx="6172867" cy="5304807"/>
            <a:chOff x="0" y="0"/>
            <a:chExt cx="812800" cy="698500"/>
          </a:xfrm>
        </p:grpSpPr>
        <p:sp>
          <p:nvSpPr>
            <p:cNvPr id="6" name="Freeform 6"/>
            <p:cNvSpPr/>
            <p:nvPr/>
          </p:nvSpPr>
          <p:spPr>
            <a:xfrm>
              <a:off x="8670" y="0"/>
              <a:ext cx="795460" cy="698500"/>
            </a:xfrm>
            <a:custGeom>
              <a:avLst/>
              <a:gdLst/>
              <a:ahLst/>
              <a:cxnLst/>
              <a:rect l="l" t="t" r="r" b="b"/>
              <a:pathLst>
                <a:path w="795460" h="698500">
                  <a:moveTo>
                    <a:pt x="781424" y="388276"/>
                  </a:moveTo>
                  <a:lnTo>
                    <a:pt x="623636" y="659474"/>
                  </a:lnTo>
                  <a:cubicBezTo>
                    <a:pt x="609578" y="683636"/>
                    <a:pt x="583733" y="698500"/>
                    <a:pt x="555779" y="698500"/>
                  </a:cubicBezTo>
                  <a:lnTo>
                    <a:pt x="239681" y="698500"/>
                  </a:lnTo>
                  <a:cubicBezTo>
                    <a:pt x="211727" y="698500"/>
                    <a:pt x="185882" y="683636"/>
                    <a:pt x="171824" y="659474"/>
                  </a:cubicBezTo>
                  <a:lnTo>
                    <a:pt x="14036" y="388276"/>
                  </a:lnTo>
                  <a:cubicBezTo>
                    <a:pt x="0" y="364152"/>
                    <a:pt x="0" y="334348"/>
                    <a:pt x="14036" y="310224"/>
                  </a:cubicBezTo>
                  <a:lnTo>
                    <a:pt x="171824" y="39026"/>
                  </a:lnTo>
                  <a:cubicBezTo>
                    <a:pt x="185882" y="14864"/>
                    <a:pt x="211727" y="0"/>
                    <a:pt x="239681" y="0"/>
                  </a:cubicBezTo>
                  <a:lnTo>
                    <a:pt x="555779" y="0"/>
                  </a:lnTo>
                  <a:cubicBezTo>
                    <a:pt x="583733" y="0"/>
                    <a:pt x="609578" y="14864"/>
                    <a:pt x="623636" y="39026"/>
                  </a:cubicBezTo>
                  <a:lnTo>
                    <a:pt x="781424" y="310224"/>
                  </a:lnTo>
                  <a:cubicBezTo>
                    <a:pt x="795460" y="334348"/>
                    <a:pt x="795460" y="364152"/>
                    <a:pt x="781424" y="388276"/>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7" name="TextBox 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5478636">
            <a:off x="15809284" y="4405847"/>
            <a:ext cx="1845214" cy="2147158"/>
            <a:chOff x="0" y="0"/>
            <a:chExt cx="698500" cy="812800"/>
          </a:xfrm>
        </p:grpSpPr>
        <p:sp>
          <p:nvSpPr>
            <p:cNvPr id="9" name="Freeform 9"/>
            <p:cNvSpPr/>
            <p:nvPr/>
          </p:nvSpPr>
          <p:spPr>
            <a:xfrm>
              <a:off x="0" y="4847"/>
              <a:ext cx="698500" cy="803107"/>
            </a:xfrm>
            <a:custGeom>
              <a:avLst/>
              <a:gdLst/>
              <a:ahLst/>
              <a:cxnLst/>
              <a:rect l="l" t="t" r="r" b="b"/>
              <a:pathLst>
                <a:path w="698500" h="803107">
                  <a:moveTo>
                    <a:pt x="371066" y="7846"/>
                  </a:moveTo>
                  <a:lnTo>
                    <a:pt x="676684" y="185660"/>
                  </a:lnTo>
                  <a:cubicBezTo>
                    <a:pt x="690191" y="193519"/>
                    <a:pt x="698500" y="207966"/>
                    <a:pt x="698500" y="223593"/>
                  </a:cubicBezTo>
                  <a:lnTo>
                    <a:pt x="698500" y="579513"/>
                  </a:lnTo>
                  <a:cubicBezTo>
                    <a:pt x="698500" y="595140"/>
                    <a:pt x="690191" y="609587"/>
                    <a:pt x="676684" y="617446"/>
                  </a:cubicBezTo>
                  <a:lnTo>
                    <a:pt x="371066" y="795260"/>
                  </a:lnTo>
                  <a:cubicBezTo>
                    <a:pt x="357580" y="803106"/>
                    <a:pt x="340920" y="803106"/>
                    <a:pt x="327434" y="795260"/>
                  </a:cubicBezTo>
                  <a:lnTo>
                    <a:pt x="21816" y="617446"/>
                  </a:lnTo>
                  <a:cubicBezTo>
                    <a:pt x="8309" y="609587"/>
                    <a:pt x="0" y="595140"/>
                    <a:pt x="0" y="579513"/>
                  </a:cubicBezTo>
                  <a:lnTo>
                    <a:pt x="0" y="223593"/>
                  </a:lnTo>
                  <a:cubicBezTo>
                    <a:pt x="0" y="207966"/>
                    <a:pt x="8309" y="193519"/>
                    <a:pt x="21816" y="185660"/>
                  </a:cubicBezTo>
                  <a:lnTo>
                    <a:pt x="327434" y="7846"/>
                  </a:lnTo>
                  <a:cubicBezTo>
                    <a:pt x="340920" y="0"/>
                    <a:pt x="357580" y="0"/>
                    <a:pt x="371066" y="7846"/>
                  </a:cubicBezTo>
                  <a:close/>
                </a:path>
              </a:pathLst>
            </a:custGeom>
            <a:solidFill>
              <a:srgbClr val="000000">
                <a:alpha val="0"/>
              </a:srgbClr>
            </a:solidFill>
            <a:ln w="133350" cap="sq">
              <a:gradFill>
                <a:gsLst>
                  <a:gs pos="0">
                    <a:srgbClr val="FFB613">
                      <a:alpha val="100000"/>
                    </a:srgbClr>
                  </a:gs>
                  <a:gs pos="100000">
                    <a:srgbClr val="FFE42F">
                      <a:alpha val="100000"/>
                    </a:srgbClr>
                  </a:gs>
                </a:gsLst>
                <a:lin ang="5400000"/>
              </a:gradFill>
              <a:prstDash val="solid"/>
              <a:miter/>
            </a:ln>
          </p:spPr>
        </p:sp>
        <p:sp>
          <p:nvSpPr>
            <p:cNvPr id="10" name="TextBox 10"/>
            <p:cNvSpPr txBox="1"/>
            <p:nvPr/>
          </p:nvSpPr>
          <p:spPr>
            <a:xfrm>
              <a:off x="0" y="101600"/>
              <a:ext cx="698500" cy="571500"/>
            </a:xfrm>
            <a:prstGeom prst="rect">
              <a:avLst/>
            </a:prstGeom>
          </p:spPr>
          <p:txBody>
            <a:bodyPr lIns="120277" tIns="120277" rIns="120277" bIns="120277" rtlCol="0" anchor="ctr"/>
            <a:lstStyle/>
            <a:p>
              <a:pPr algn="ctr">
                <a:lnSpc>
                  <a:spcPts val="2659"/>
                </a:lnSpc>
              </a:pPr>
              <a:endParaRPr/>
            </a:p>
          </p:txBody>
        </p:sp>
      </p:grpSp>
      <p:sp>
        <p:nvSpPr>
          <p:cNvPr id="11" name="TextBox 11"/>
          <p:cNvSpPr txBox="1"/>
          <p:nvPr/>
        </p:nvSpPr>
        <p:spPr>
          <a:xfrm>
            <a:off x="959384" y="908522"/>
            <a:ext cx="7671252" cy="1205865"/>
          </a:xfrm>
          <a:prstGeom prst="rect">
            <a:avLst/>
          </a:prstGeom>
        </p:spPr>
        <p:txBody>
          <a:bodyPr lIns="0" tIns="0" rIns="0" bIns="0" rtlCol="0" anchor="t">
            <a:spAutoFit/>
          </a:bodyPr>
          <a:lstStyle/>
          <a:p>
            <a:pPr marL="0" lvl="0" indent="0" algn="l">
              <a:lnSpc>
                <a:spcPts val="9179"/>
              </a:lnSpc>
            </a:pPr>
            <a:r>
              <a:rPr lang="en-US" sz="8499" spc="-212" dirty="0" err="1">
                <a:solidFill>
                  <a:srgbClr val="112D4E"/>
                </a:solidFill>
                <a:latin typeface="Barlow Bold"/>
                <a:ea typeface="Barlow Bold"/>
                <a:cs typeface="Barlow Bold"/>
                <a:sym typeface="Barlow Bold"/>
              </a:rPr>
              <a:t>Prinsip</a:t>
            </a:r>
            <a:r>
              <a:rPr lang="en-US" sz="8499" spc="-212" dirty="0">
                <a:solidFill>
                  <a:srgbClr val="112D4E"/>
                </a:solidFill>
                <a:latin typeface="Barlow Bold"/>
                <a:ea typeface="Barlow Bold"/>
                <a:cs typeface="Barlow Bold"/>
                <a:sym typeface="Barlow Bold"/>
              </a:rPr>
              <a:t> TQM</a:t>
            </a:r>
          </a:p>
        </p:txBody>
      </p:sp>
      <p:sp>
        <p:nvSpPr>
          <p:cNvPr id="12" name="TextBox 12"/>
          <p:cNvSpPr txBox="1"/>
          <p:nvPr/>
        </p:nvSpPr>
        <p:spPr>
          <a:xfrm>
            <a:off x="959384" y="3731231"/>
            <a:ext cx="10462316" cy="5352534"/>
          </a:xfrm>
          <a:prstGeom prst="rect">
            <a:avLst/>
          </a:prstGeom>
        </p:spPr>
        <p:txBody>
          <a:bodyPr lIns="0" tIns="0" rIns="0" bIns="0" rtlCol="0" anchor="t">
            <a:spAutoFit/>
          </a:bodyPr>
          <a:lstStyle/>
          <a:p>
            <a:pPr marL="650235" lvl="1" indent="-325117" algn="l">
              <a:lnSpc>
                <a:spcPts val="4758"/>
              </a:lnSpc>
              <a:buFont typeface="Arial"/>
              <a:buChar char="•"/>
            </a:pPr>
            <a:r>
              <a:rPr lang="en-US" sz="3011" spc="-57">
                <a:solidFill>
                  <a:srgbClr val="000000"/>
                </a:solidFill>
                <a:latin typeface="Clear Sans"/>
                <a:ea typeface="Clear Sans"/>
                <a:cs typeface="Clear Sans"/>
                <a:sym typeface="Clear Sans"/>
              </a:rPr>
              <a:t>Kebutuhan pelanggan dalam segala aspek : harga, keamanan, dan ketepatan waktu. </a:t>
            </a:r>
          </a:p>
          <a:p>
            <a:pPr marL="650235" lvl="1" indent="-325117" algn="l">
              <a:lnSpc>
                <a:spcPts val="4758"/>
              </a:lnSpc>
              <a:buFont typeface="Arial"/>
              <a:buChar char="•"/>
            </a:pPr>
            <a:r>
              <a:rPr lang="en-US" sz="3011" spc="-57">
                <a:solidFill>
                  <a:srgbClr val="000000"/>
                </a:solidFill>
                <a:latin typeface="Clear Sans"/>
                <a:ea typeface="Clear Sans"/>
                <a:cs typeface="Clear Sans"/>
                <a:sym typeface="Clear Sans"/>
              </a:rPr>
              <a:t>Fokus aktivitas perusahaan untuk memuaskan para pelanggan. </a:t>
            </a:r>
          </a:p>
          <a:p>
            <a:pPr marL="650235" lvl="1" indent="-325117" algn="l">
              <a:lnSpc>
                <a:spcPts val="4758"/>
              </a:lnSpc>
              <a:buFont typeface="Arial"/>
              <a:buChar char="•"/>
            </a:pPr>
            <a:r>
              <a:rPr lang="en-US" sz="3011" spc="-57">
                <a:solidFill>
                  <a:srgbClr val="000000"/>
                </a:solidFill>
                <a:latin typeface="Clear Sans"/>
                <a:ea typeface="Clear Sans"/>
                <a:cs typeface="Clear Sans"/>
                <a:sym typeface="Clear Sans"/>
              </a:rPr>
              <a:t>Kualitas = nilai (value) yang diberikan untuk meningkatkan kualitas hidup para pelanggan.</a:t>
            </a:r>
          </a:p>
          <a:p>
            <a:pPr marL="650235" lvl="1" indent="-325117" algn="l">
              <a:lnSpc>
                <a:spcPts val="4758"/>
              </a:lnSpc>
              <a:buFont typeface="Arial"/>
              <a:buChar char="•"/>
            </a:pPr>
            <a:r>
              <a:rPr lang="en-US" sz="3011" spc="-57">
                <a:solidFill>
                  <a:srgbClr val="000000"/>
                </a:solidFill>
                <a:latin typeface="Clear Sans"/>
                <a:ea typeface="Clear Sans"/>
                <a:cs typeface="Clear Sans"/>
                <a:sym typeface="Clear Sans"/>
              </a:rPr>
              <a:t>Semakin tinggi nilai yang diberikan maka semakin besar pula kepuasan pelanggan</a:t>
            </a:r>
          </a:p>
          <a:p>
            <a:pPr marL="0" lvl="0" indent="0" algn="l">
              <a:lnSpc>
                <a:spcPts val="4758"/>
              </a:lnSpc>
            </a:pPr>
            <a:endParaRPr lang="en-US" sz="3011" spc="-57">
              <a:solidFill>
                <a:srgbClr val="000000"/>
              </a:solidFill>
              <a:latin typeface="Clear Sans"/>
              <a:ea typeface="Clear Sans"/>
              <a:cs typeface="Clear Sans"/>
              <a:sym typeface="Clear Sans"/>
            </a:endParaRPr>
          </a:p>
        </p:txBody>
      </p:sp>
      <p:grpSp>
        <p:nvGrpSpPr>
          <p:cNvPr id="13" name="Group 13"/>
          <p:cNvGrpSpPr/>
          <p:nvPr/>
        </p:nvGrpSpPr>
        <p:grpSpPr>
          <a:xfrm>
            <a:off x="-1567933" y="2489461"/>
            <a:ext cx="8541095" cy="681609"/>
            <a:chOff x="0" y="0"/>
            <a:chExt cx="7638769" cy="609600"/>
          </a:xfrm>
        </p:grpSpPr>
        <p:sp>
          <p:nvSpPr>
            <p:cNvPr id="14" name="Freeform 14"/>
            <p:cNvSpPr/>
            <p:nvPr/>
          </p:nvSpPr>
          <p:spPr>
            <a:xfrm>
              <a:off x="1762" y="0"/>
              <a:ext cx="7635246" cy="609600"/>
            </a:xfrm>
            <a:custGeom>
              <a:avLst/>
              <a:gdLst/>
              <a:ahLst/>
              <a:cxnLst/>
              <a:rect l="l" t="t" r="r" b="b"/>
              <a:pathLst>
                <a:path w="7635246" h="609600">
                  <a:moveTo>
                    <a:pt x="7426556" y="0"/>
                  </a:moveTo>
                  <a:lnTo>
                    <a:pt x="5489" y="0"/>
                  </a:lnTo>
                  <a:cubicBezTo>
                    <a:pt x="3809" y="0"/>
                    <a:pt x="2232" y="808"/>
                    <a:pt x="1249" y="2171"/>
                  </a:cubicBezTo>
                  <a:cubicBezTo>
                    <a:pt x="267" y="3533"/>
                    <a:pt x="0" y="5286"/>
                    <a:pt x="531" y="6879"/>
                  </a:cubicBezTo>
                  <a:lnTo>
                    <a:pt x="199145" y="602721"/>
                  </a:lnTo>
                  <a:cubicBezTo>
                    <a:pt x="200514" y="606829"/>
                    <a:pt x="204359" y="609600"/>
                    <a:pt x="208689" y="609600"/>
                  </a:cubicBezTo>
                  <a:lnTo>
                    <a:pt x="7629756" y="609600"/>
                  </a:lnTo>
                  <a:cubicBezTo>
                    <a:pt x="7631436" y="609600"/>
                    <a:pt x="7633014" y="608792"/>
                    <a:pt x="7633996" y="607429"/>
                  </a:cubicBezTo>
                  <a:cubicBezTo>
                    <a:pt x="7634978" y="606067"/>
                    <a:pt x="7635245" y="604314"/>
                    <a:pt x="7634715" y="602721"/>
                  </a:cubicBezTo>
                  <a:lnTo>
                    <a:pt x="7436100" y="6879"/>
                  </a:lnTo>
                  <a:cubicBezTo>
                    <a:pt x="7434731" y="2771"/>
                    <a:pt x="7430887" y="0"/>
                    <a:pt x="7426556" y="0"/>
                  </a:cubicBezTo>
                  <a:close/>
                </a:path>
              </a:pathLst>
            </a:custGeom>
            <a:gradFill rotWithShape="1">
              <a:gsLst>
                <a:gs pos="0">
                  <a:srgbClr val="56CCF2">
                    <a:alpha val="100000"/>
                  </a:srgbClr>
                </a:gs>
                <a:gs pos="50000">
                  <a:srgbClr val="56CCF2">
                    <a:alpha val="100000"/>
                  </a:srgbClr>
                </a:gs>
                <a:gs pos="100000">
                  <a:srgbClr val="3183ED">
                    <a:alpha val="100000"/>
                  </a:srgbClr>
                </a:gs>
              </a:gsLst>
              <a:path path="circle">
                <a:fillToRect l="50000" t="50000" r="50000" b="50000"/>
              </a:path>
            </a:gradFill>
          </p:spPr>
        </p:sp>
        <p:sp>
          <p:nvSpPr>
            <p:cNvPr id="15" name="TextBox 15"/>
            <p:cNvSpPr txBox="1"/>
            <p:nvPr/>
          </p:nvSpPr>
          <p:spPr>
            <a:xfrm>
              <a:off x="101600" y="-38100"/>
              <a:ext cx="7435569" cy="647700"/>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959384" y="2548661"/>
            <a:ext cx="5313623" cy="512926"/>
          </a:xfrm>
          <a:prstGeom prst="rect">
            <a:avLst/>
          </a:prstGeom>
        </p:spPr>
        <p:txBody>
          <a:bodyPr lIns="0" tIns="0" rIns="0" bIns="0" rtlCol="0" anchor="t">
            <a:spAutoFit/>
          </a:bodyPr>
          <a:lstStyle/>
          <a:p>
            <a:pPr marL="0" lvl="0" indent="0" algn="l">
              <a:lnSpc>
                <a:spcPts val="3949"/>
              </a:lnSpc>
            </a:pPr>
            <a:r>
              <a:rPr lang="en-US" sz="3656">
                <a:solidFill>
                  <a:srgbClr val="112D4E"/>
                </a:solidFill>
                <a:latin typeface="Barlow Bold"/>
                <a:ea typeface="Barlow Bold"/>
                <a:cs typeface="Barlow Bold"/>
                <a:sym typeface="Barlow Bold"/>
              </a:rPr>
              <a:t>Kepuasan pelanggan</a:t>
            </a:r>
          </a:p>
        </p:txBody>
      </p:sp>
      <p:sp>
        <p:nvSpPr>
          <p:cNvPr id="17" name="Freeform 17"/>
          <p:cNvSpPr/>
          <p:nvPr/>
        </p:nvSpPr>
        <p:spPr>
          <a:xfrm>
            <a:off x="10325621" y="-2246414"/>
            <a:ext cx="7645588" cy="6947928"/>
          </a:xfrm>
          <a:custGeom>
            <a:avLst/>
            <a:gdLst/>
            <a:ahLst/>
            <a:cxnLst/>
            <a:rect l="l" t="t" r="r" b="b"/>
            <a:pathLst>
              <a:path w="7645588" h="6947928">
                <a:moveTo>
                  <a:pt x="0" y="0"/>
                </a:moveTo>
                <a:lnTo>
                  <a:pt x="7645589" y="0"/>
                </a:lnTo>
                <a:lnTo>
                  <a:pt x="7645589" y="6947929"/>
                </a:lnTo>
                <a:lnTo>
                  <a:pt x="0" y="6947929"/>
                </a:lnTo>
                <a:lnTo>
                  <a:pt x="0" y="0"/>
                </a:lnTo>
                <a:close/>
              </a:path>
            </a:pathLst>
          </a:custGeom>
          <a:blipFill>
            <a:blip r:embed="rId2"/>
            <a:stretch>
              <a:fillRect/>
            </a:stretch>
          </a:blipFill>
        </p:spPr>
      </p:sp>
      <p:grpSp>
        <p:nvGrpSpPr>
          <p:cNvPr id="18" name="Group 18"/>
          <p:cNvGrpSpPr/>
          <p:nvPr/>
        </p:nvGrpSpPr>
        <p:grpSpPr>
          <a:xfrm>
            <a:off x="10794405" y="-1667303"/>
            <a:ext cx="6708021" cy="5764705"/>
            <a:chOff x="0" y="0"/>
            <a:chExt cx="812800" cy="698500"/>
          </a:xfrm>
        </p:grpSpPr>
        <p:sp>
          <p:nvSpPr>
            <p:cNvPr id="19" name="Freeform 19"/>
            <p:cNvSpPr/>
            <p:nvPr/>
          </p:nvSpPr>
          <p:spPr>
            <a:xfrm>
              <a:off x="8422" y="0"/>
              <a:ext cx="795957" cy="698500"/>
            </a:xfrm>
            <a:custGeom>
              <a:avLst/>
              <a:gdLst/>
              <a:ahLst/>
              <a:cxnLst/>
              <a:rect l="l" t="t" r="r" b="b"/>
              <a:pathLst>
                <a:path w="795957" h="698500">
                  <a:moveTo>
                    <a:pt x="782323" y="387158"/>
                  </a:moveTo>
                  <a:lnTo>
                    <a:pt x="623233" y="660592"/>
                  </a:lnTo>
                  <a:cubicBezTo>
                    <a:pt x="609578" y="684062"/>
                    <a:pt x="584474" y="698500"/>
                    <a:pt x="557321" y="698500"/>
                  </a:cubicBezTo>
                  <a:lnTo>
                    <a:pt x="238635" y="698500"/>
                  </a:lnTo>
                  <a:cubicBezTo>
                    <a:pt x="211482" y="698500"/>
                    <a:pt x="186378" y="684062"/>
                    <a:pt x="172723" y="660592"/>
                  </a:cubicBezTo>
                  <a:lnTo>
                    <a:pt x="13633" y="387158"/>
                  </a:lnTo>
                  <a:cubicBezTo>
                    <a:pt x="0" y="363725"/>
                    <a:pt x="0" y="334775"/>
                    <a:pt x="13633" y="311342"/>
                  </a:cubicBezTo>
                  <a:lnTo>
                    <a:pt x="172723" y="37908"/>
                  </a:lnTo>
                  <a:cubicBezTo>
                    <a:pt x="186378" y="14438"/>
                    <a:pt x="211482" y="0"/>
                    <a:pt x="238635" y="0"/>
                  </a:cubicBezTo>
                  <a:lnTo>
                    <a:pt x="557321" y="0"/>
                  </a:lnTo>
                  <a:cubicBezTo>
                    <a:pt x="584474" y="0"/>
                    <a:pt x="609578" y="14438"/>
                    <a:pt x="623233" y="37908"/>
                  </a:cubicBezTo>
                  <a:lnTo>
                    <a:pt x="782323" y="311342"/>
                  </a:lnTo>
                  <a:cubicBezTo>
                    <a:pt x="795956" y="334775"/>
                    <a:pt x="795956" y="363725"/>
                    <a:pt x="782323" y="387158"/>
                  </a:cubicBezTo>
                  <a:close/>
                </a:path>
              </a:pathLst>
            </a:custGeom>
            <a:gradFill rotWithShape="1">
              <a:gsLst>
                <a:gs pos="0">
                  <a:srgbClr val="3183ED">
                    <a:alpha val="100000"/>
                  </a:srgbClr>
                </a:gs>
                <a:gs pos="100000">
                  <a:srgbClr val="56CCF2">
                    <a:alpha val="100000"/>
                  </a:srgbClr>
                </a:gs>
              </a:gsLst>
              <a:lin ang="5400000"/>
            </a:gradFill>
          </p:spPr>
        </p:sp>
        <p:sp>
          <p:nvSpPr>
            <p:cNvPr id="20" name="TextBox 2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11197013" y="-1380905"/>
            <a:ext cx="5879077" cy="5216911"/>
            <a:chOff x="0" y="0"/>
            <a:chExt cx="4346359" cy="3856825"/>
          </a:xfrm>
        </p:grpSpPr>
        <p:sp>
          <p:nvSpPr>
            <p:cNvPr id="22" name="Freeform 22"/>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3"/>
              <a:stretch>
                <a:fillRect l="-29866" t="-12462" r="-27954" b="-6029"/>
              </a:stretch>
            </a:blipFill>
          </p:spPr>
        </p:sp>
      </p:grpSp>
      <p:sp>
        <p:nvSpPr>
          <p:cNvPr id="23" name="AutoShape 23"/>
          <p:cNvSpPr/>
          <p:nvPr/>
        </p:nvSpPr>
        <p:spPr>
          <a:xfrm flipV="1">
            <a:off x="1683068" y="9167812"/>
            <a:ext cx="9421178" cy="11203"/>
          </a:xfrm>
          <a:prstGeom prst="line">
            <a:avLst/>
          </a:prstGeom>
          <a:ln w="104775" cap="flat">
            <a:solidFill>
              <a:srgbClr val="44A9EF"/>
            </a:solidFill>
            <a:prstDash val="lgDash"/>
            <a:headEnd type="none" w="sm" len="sm"/>
            <a:tailEnd type="triangle" w="lg" len="med"/>
          </a:ln>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15495340" y="3438536"/>
            <a:ext cx="7573225" cy="6508240"/>
            <a:chOff x="0" y="0"/>
            <a:chExt cx="812800" cy="698500"/>
          </a:xfrm>
        </p:grpSpPr>
        <p:sp>
          <p:nvSpPr>
            <p:cNvPr id="3" name="Freeform 3"/>
            <p:cNvSpPr/>
            <p:nvPr/>
          </p:nvSpPr>
          <p:spPr>
            <a:xfrm>
              <a:off x="7067" y="0"/>
              <a:ext cx="798666" cy="698500"/>
            </a:xfrm>
            <a:custGeom>
              <a:avLst/>
              <a:gdLst/>
              <a:ahLst/>
              <a:cxnLst/>
              <a:rect l="l" t="t" r="r" b="b"/>
              <a:pathLst>
                <a:path w="798666" h="698500">
                  <a:moveTo>
                    <a:pt x="787226" y="381060"/>
                  </a:moveTo>
                  <a:lnTo>
                    <a:pt x="621040" y="666690"/>
                  </a:lnTo>
                  <a:cubicBezTo>
                    <a:pt x="609582" y="686384"/>
                    <a:pt x="588516" y="698500"/>
                    <a:pt x="565731" y="698500"/>
                  </a:cubicBezTo>
                  <a:lnTo>
                    <a:pt x="232935" y="698500"/>
                  </a:lnTo>
                  <a:cubicBezTo>
                    <a:pt x="210150" y="698500"/>
                    <a:pt x="189084" y="686384"/>
                    <a:pt x="177626" y="666690"/>
                  </a:cubicBezTo>
                  <a:lnTo>
                    <a:pt x="11440" y="381060"/>
                  </a:lnTo>
                  <a:cubicBezTo>
                    <a:pt x="0" y="361396"/>
                    <a:pt x="0" y="337104"/>
                    <a:pt x="11440" y="317440"/>
                  </a:cubicBezTo>
                  <a:lnTo>
                    <a:pt x="177626" y="31810"/>
                  </a:lnTo>
                  <a:cubicBezTo>
                    <a:pt x="189084" y="12116"/>
                    <a:pt x="210150" y="0"/>
                    <a:pt x="232935" y="0"/>
                  </a:cubicBezTo>
                  <a:lnTo>
                    <a:pt x="565731" y="0"/>
                  </a:lnTo>
                  <a:cubicBezTo>
                    <a:pt x="588516" y="0"/>
                    <a:pt x="609582" y="12116"/>
                    <a:pt x="621040" y="31810"/>
                  </a:cubicBezTo>
                  <a:lnTo>
                    <a:pt x="787226" y="317440"/>
                  </a:lnTo>
                  <a:cubicBezTo>
                    <a:pt x="798666" y="337104"/>
                    <a:pt x="798666" y="361396"/>
                    <a:pt x="787226" y="381060"/>
                  </a:cubicBezTo>
                  <a:close/>
                </a:path>
              </a:pathLst>
            </a:custGeom>
            <a:solidFill>
              <a:srgbClr val="112D4E"/>
            </a:solidFill>
          </p:spPr>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6205044" y="4097402"/>
            <a:ext cx="6172867" cy="5304807"/>
            <a:chOff x="0" y="0"/>
            <a:chExt cx="812800" cy="698500"/>
          </a:xfrm>
        </p:grpSpPr>
        <p:sp>
          <p:nvSpPr>
            <p:cNvPr id="6" name="Freeform 6"/>
            <p:cNvSpPr/>
            <p:nvPr/>
          </p:nvSpPr>
          <p:spPr>
            <a:xfrm>
              <a:off x="8670" y="0"/>
              <a:ext cx="795460" cy="698500"/>
            </a:xfrm>
            <a:custGeom>
              <a:avLst/>
              <a:gdLst/>
              <a:ahLst/>
              <a:cxnLst/>
              <a:rect l="l" t="t" r="r" b="b"/>
              <a:pathLst>
                <a:path w="795460" h="698500">
                  <a:moveTo>
                    <a:pt x="781424" y="388276"/>
                  </a:moveTo>
                  <a:lnTo>
                    <a:pt x="623636" y="659474"/>
                  </a:lnTo>
                  <a:cubicBezTo>
                    <a:pt x="609578" y="683636"/>
                    <a:pt x="583733" y="698500"/>
                    <a:pt x="555779" y="698500"/>
                  </a:cubicBezTo>
                  <a:lnTo>
                    <a:pt x="239681" y="698500"/>
                  </a:lnTo>
                  <a:cubicBezTo>
                    <a:pt x="211727" y="698500"/>
                    <a:pt x="185882" y="683636"/>
                    <a:pt x="171824" y="659474"/>
                  </a:cubicBezTo>
                  <a:lnTo>
                    <a:pt x="14036" y="388276"/>
                  </a:lnTo>
                  <a:cubicBezTo>
                    <a:pt x="0" y="364152"/>
                    <a:pt x="0" y="334348"/>
                    <a:pt x="14036" y="310224"/>
                  </a:cubicBezTo>
                  <a:lnTo>
                    <a:pt x="171824" y="39026"/>
                  </a:lnTo>
                  <a:cubicBezTo>
                    <a:pt x="185882" y="14864"/>
                    <a:pt x="211727" y="0"/>
                    <a:pt x="239681" y="0"/>
                  </a:cubicBezTo>
                  <a:lnTo>
                    <a:pt x="555779" y="0"/>
                  </a:lnTo>
                  <a:cubicBezTo>
                    <a:pt x="583733" y="0"/>
                    <a:pt x="609578" y="14864"/>
                    <a:pt x="623636" y="39026"/>
                  </a:cubicBezTo>
                  <a:lnTo>
                    <a:pt x="781424" y="310224"/>
                  </a:lnTo>
                  <a:cubicBezTo>
                    <a:pt x="795460" y="334348"/>
                    <a:pt x="795460" y="364152"/>
                    <a:pt x="781424" y="388276"/>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7" name="TextBox 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5478636">
            <a:off x="15809284" y="4405847"/>
            <a:ext cx="1845214" cy="2147158"/>
            <a:chOff x="0" y="0"/>
            <a:chExt cx="698500" cy="812800"/>
          </a:xfrm>
        </p:grpSpPr>
        <p:sp>
          <p:nvSpPr>
            <p:cNvPr id="9" name="Freeform 9"/>
            <p:cNvSpPr/>
            <p:nvPr/>
          </p:nvSpPr>
          <p:spPr>
            <a:xfrm>
              <a:off x="0" y="4847"/>
              <a:ext cx="698500" cy="803107"/>
            </a:xfrm>
            <a:custGeom>
              <a:avLst/>
              <a:gdLst/>
              <a:ahLst/>
              <a:cxnLst/>
              <a:rect l="l" t="t" r="r" b="b"/>
              <a:pathLst>
                <a:path w="698500" h="803107">
                  <a:moveTo>
                    <a:pt x="371066" y="7846"/>
                  </a:moveTo>
                  <a:lnTo>
                    <a:pt x="676684" y="185660"/>
                  </a:lnTo>
                  <a:cubicBezTo>
                    <a:pt x="690191" y="193519"/>
                    <a:pt x="698500" y="207966"/>
                    <a:pt x="698500" y="223593"/>
                  </a:cubicBezTo>
                  <a:lnTo>
                    <a:pt x="698500" y="579513"/>
                  </a:lnTo>
                  <a:cubicBezTo>
                    <a:pt x="698500" y="595140"/>
                    <a:pt x="690191" y="609587"/>
                    <a:pt x="676684" y="617446"/>
                  </a:cubicBezTo>
                  <a:lnTo>
                    <a:pt x="371066" y="795260"/>
                  </a:lnTo>
                  <a:cubicBezTo>
                    <a:pt x="357580" y="803106"/>
                    <a:pt x="340920" y="803106"/>
                    <a:pt x="327434" y="795260"/>
                  </a:cubicBezTo>
                  <a:lnTo>
                    <a:pt x="21816" y="617446"/>
                  </a:lnTo>
                  <a:cubicBezTo>
                    <a:pt x="8309" y="609587"/>
                    <a:pt x="0" y="595140"/>
                    <a:pt x="0" y="579513"/>
                  </a:cubicBezTo>
                  <a:lnTo>
                    <a:pt x="0" y="223593"/>
                  </a:lnTo>
                  <a:cubicBezTo>
                    <a:pt x="0" y="207966"/>
                    <a:pt x="8309" y="193519"/>
                    <a:pt x="21816" y="185660"/>
                  </a:cubicBezTo>
                  <a:lnTo>
                    <a:pt x="327434" y="7846"/>
                  </a:lnTo>
                  <a:cubicBezTo>
                    <a:pt x="340920" y="0"/>
                    <a:pt x="357580" y="0"/>
                    <a:pt x="371066" y="7846"/>
                  </a:cubicBezTo>
                  <a:close/>
                </a:path>
              </a:pathLst>
            </a:custGeom>
            <a:solidFill>
              <a:srgbClr val="000000">
                <a:alpha val="0"/>
              </a:srgbClr>
            </a:solidFill>
            <a:ln w="133350" cap="sq">
              <a:gradFill>
                <a:gsLst>
                  <a:gs pos="0">
                    <a:srgbClr val="FFB613">
                      <a:alpha val="100000"/>
                    </a:srgbClr>
                  </a:gs>
                  <a:gs pos="100000">
                    <a:srgbClr val="FFE42F">
                      <a:alpha val="100000"/>
                    </a:srgbClr>
                  </a:gs>
                </a:gsLst>
                <a:lin ang="5400000"/>
              </a:gradFill>
              <a:prstDash val="solid"/>
              <a:miter/>
            </a:ln>
          </p:spPr>
        </p:sp>
        <p:sp>
          <p:nvSpPr>
            <p:cNvPr id="10" name="TextBox 10"/>
            <p:cNvSpPr txBox="1"/>
            <p:nvPr/>
          </p:nvSpPr>
          <p:spPr>
            <a:xfrm>
              <a:off x="0" y="101600"/>
              <a:ext cx="698500" cy="571500"/>
            </a:xfrm>
            <a:prstGeom prst="rect">
              <a:avLst/>
            </a:prstGeom>
          </p:spPr>
          <p:txBody>
            <a:bodyPr lIns="120277" tIns="120277" rIns="120277" bIns="120277" rtlCol="0" anchor="ctr"/>
            <a:lstStyle/>
            <a:p>
              <a:pPr algn="ctr">
                <a:lnSpc>
                  <a:spcPts val="2659"/>
                </a:lnSpc>
              </a:pPr>
              <a:endParaRPr/>
            </a:p>
          </p:txBody>
        </p:sp>
      </p:grpSp>
      <p:sp>
        <p:nvSpPr>
          <p:cNvPr id="11" name="TextBox 11"/>
          <p:cNvSpPr txBox="1"/>
          <p:nvPr/>
        </p:nvSpPr>
        <p:spPr>
          <a:xfrm>
            <a:off x="959384" y="908522"/>
            <a:ext cx="7671252" cy="1205865"/>
          </a:xfrm>
          <a:prstGeom prst="rect">
            <a:avLst/>
          </a:prstGeom>
        </p:spPr>
        <p:txBody>
          <a:bodyPr lIns="0" tIns="0" rIns="0" bIns="0" rtlCol="0" anchor="t">
            <a:spAutoFit/>
          </a:bodyPr>
          <a:lstStyle/>
          <a:p>
            <a:pPr marL="0" lvl="0" indent="0" algn="l">
              <a:lnSpc>
                <a:spcPts val="9179"/>
              </a:lnSpc>
            </a:pPr>
            <a:r>
              <a:rPr lang="en-US" sz="8499" spc="-212">
                <a:solidFill>
                  <a:srgbClr val="112D4E"/>
                </a:solidFill>
                <a:latin typeface="Barlow Bold"/>
                <a:ea typeface="Barlow Bold"/>
                <a:cs typeface="Barlow Bold"/>
                <a:sym typeface="Barlow Bold"/>
              </a:rPr>
              <a:t>Lanjutan</a:t>
            </a:r>
          </a:p>
        </p:txBody>
      </p:sp>
      <p:sp>
        <p:nvSpPr>
          <p:cNvPr id="12" name="TextBox 12"/>
          <p:cNvSpPr txBox="1"/>
          <p:nvPr/>
        </p:nvSpPr>
        <p:spPr>
          <a:xfrm>
            <a:off x="959384" y="3662487"/>
            <a:ext cx="8716412" cy="3713064"/>
          </a:xfrm>
          <a:prstGeom prst="rect">
            <a:avLst/>
          </a:prstGeom>
        </p:spPr>
        <p:txBody>
          <a:bodyPr lIns="0" tIns="0" rIns="0" bIns="0" rtlCol="0" anchor="t">
            <a:spAutoFit/>
          </a:bodyPr>
          <a:lstStyle/>
          <a:p>
            <a:pPr marL="0" lvl="0" indent="0" algn="l">
              <a:lnSpc>
                <a:spcPts val="5980"/>
              </a:lnSpc>
            </a:pPr>
            <a:r>
              <a:rPr lang="en-US" sz="3784" spc="-71">
                <a:solidFill>
                  <a:srgbClr val="000000"/>
                </a:solidFill>
                <a:latin typeface="Clear Sans"/>
                <a:ea typeface="Clear Sans"/>
                <a:cs typeface="Clear Sans"/>
                <a:sym typeface="Clear Sans"/>
              </a:rPr>
              <a:t>Setiap orang dalam organisasi diperlakukan dengan baik dan diberi kesempatan untuk terlibat dan berpartisipasi dalam tim pengambil keputusan.</a:t>
            </a:r>
          </a:p>
        </p:txBody>
      </p:sp>
      <p:grpSp>
        <p:nvGrpSpPr>
          <p:cNvPr id="13" name="Group 13"/>
          <p:cNvGrpSpPr/>
          <p:nvPr/>
        </p:nvGrpSpPr>
        <p:grpSpPr>
          <a:xfrm>
            <a:off x="-1567933" y="2489461"/>
            <a:ext cx="10517532" cy="681609"/>
            <a:chOff x="0" y="0"/>
            <a:chExt cx="9406406" cy="609600"/>
          </a:xfrm>
        </p:grpSpPr>
        <p:sp>
          <p:nvSpPr>
            <p:cNvPr id="14" name="Freeform 14"/>
            <p:cNvSpPr/>
            <p:nvPr/>
          </p:nvSpPr>
          <p:spPr>
            <a:xfrm>
              <a:off x="1431" y="0"/>
              <a:ext cx="9403544" cy="609600"/>
            </a:xfrm>
            <a:custGeom>
              <a:avLst/>
              <a:gdLst/>
              <a:ahLst/>
              <a:cxnLst/>
              <a:rect l="l" t="t" r="r" b="b"/>
              <a:pathLst>
                <a:path w="9403544" h="609600">
                  <a:moveTo>
                    <a:pt x="9195886" y="0"/>
                  </a:moveTo>
                  <a:lnTo>
                    <a:pt x="4458" y="0"/>
                  </a:lnTo>
                  <a:cubicBezTo>
                    <a:pt x="3093" y="0"/>
                    <a:pt x="1812" y="656"/>
                    <a:pt x="1015" y="1763"/>
                  </a:cubicBezTo>
                  <a:cubicBezTo>
                    <a:pt x="217" y="2869"/>
                    <a:pt x="0" y="4292"/>
                    <a:pt x="431" y="5587"/>
                  </a:cubicBezTo>
                  <a:lnTo>
                    <a:pt x="199907" y="604013"/>
                  </a:lnTo>
                  <a:cubicBezTo>
                    <a:pt x="201019" y="607350"/>
                    <a:pt x="204141" y="609600"/>
                    <a:pt x="207658" y="609600"/>
                  </a:cubicBezTo>
                  <a:lnTo>
                    <a:pt x="9399086" y="609600"/>
                  </a:lnTo>
                  <a:cubicBezTo>
                    <a:pt x="9400450" y="609600"/>
                    <a:pt x="9401731" y="608944"/>
                    <a:pt x="9402529" y="607837"/>
                  </a:cubicBezTo>
                  <a:cubicBezTo>
                    <a:pt x="9403327" y="606731"/>
                    <a:pt x="9403544" y="605308"/>
                    <a:pt x="9403113" y="604013"/>
                  </a:cubicBezTo>
                  <a:lnTo>
                    <a:pt x="9203637" y="5587"/>
                  </a:lnTo>
                  <a:cubicBezTo>
                    <a:pt x="9202525" y="2250"/>
                    <a:pt x="9199403" y="0"/>
                    <a:pt x="9195886" y="0"/>
                  </a:cubicBezTo>
                  <a:close/>
                </a:path>
              </a:pathLst>
            </a:custGeom>
            <a:gradFill rotWithShape="1">
              <a:gsLst>
                <a:gs pos="0">
                  <a:srgbClr val="FFE42F">
                    <a:alpha val="100000"/>
                  </a:srgbClr>
                </a:gs>
                <a:gs pos="100000">
                  <a:srgbClr val="FF9F2F">
                    <a:alpha val="100000"/>
                  </a:srgbClr>
                </a:gs>
              </a:gsLst>
              <a:path path="circle">
                <a:fillToRect l="50000" t="50000" r="50000" b="50000"/>
              </a:path>
            </a:gradFill>
          </p:spPr>
        </p:sp>
        <p:sp>
          <p:nvSpPr>
            <p:cNvPr id="15" name="TextBox 15"/>
            <p:cNvSpPr txBox="1"/>
            <p:nvPr/>
          </p:nvSpPr>
          <p:spPr>
            <a:xfrm>
              <a:off x="101600" y="-38100"/>
              <a:ext cx="9203206" cy="647700"/>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959384" y="2548661"/>
            <a:ext cx="6551873" cy="1008226"/>
          </a:xfrm>
          <a:prstGeom prst="rect">
            <a:avLst/>
          </a:prstGeom>
        </p:spPr>
        <p:txBody>
          <a:bodyPr lIns="0" tIns="0" rIns="0" bIns="0" rtlCol="0" anchor="t">
            <a:spAutoFit/>
          </a:bodyPr>
          <a:lstStyle/>
          <a:p>
            <a:pPr algn="l">
              <a:lnSpc>
                <a:spcPts val="3949"/>
              </a:lnSpc>
            </a:pPr>
            <a:r>
              <a:rPr lang="en-US" sz="3656">
                <a:solidFill>
                  <a:srgbClr val="112D4E"/>
                </a:solidFill>
                <a:latin typeface="Barlow Bold"/>
                <a:ea typeface="Barlow Bold"/>
                <a:cs typeface="Barlow Bold"/>
                <a:sym typeface="Barlow Bold"/>
              </a:rPr>
              <a:t>Respek terhadap setiap orang</a:t>
            </a:r>
          </a:p>
          <a:p>
            <a:pPr marL="0" lvl="0" indent="0" algn="l">
              <a:lnSpc>
                <a:spcPts val="3949"/>
              </a:lnSpc>
            </a:pPr>
            <a:endParaRPr lang="en-US" sz="3656">
              <a:solidFill>
                <a:srgbClr val="112D4E"/>
              </a:solidFill>
              <a:latin typeface="Barlow Bold"/>
              <a:ea typeface="Barlow Bold"/>
              <a:cs typeface="Barlow Bold"/>
              <a:sym typeface="Barlow Bold"/>
            </a:endParaRPr>
          </a:p>
        </p:txBody>
      </p:sp>
      <p:sp>
        <p:nvSpPr>
          <p:cNvPr id="17" name="Freeform 17"/>
          <p:cNvSpPr/>
          <p:nvPr/>
        </p:nvSpPr>
        <p:spPr>
          <a:xfrm>
            <a:off x="10325621" y="-2246414"/>
            <a:ext cx="7645588" cy="6947928"/>
          </a:xfrm>
          <a:custGeom>
            <a:avLst/>
            <a:gdLst/>
            <a:ahLst/>
            <a:cxnLst/>
            <a:rect l="l" t="t" r="r" b="b"/>
            <a:pathLst>
              <a:path w="7645588" h="6947928">
                <a:moveTo>
                  <a:pt x="0" y="0"/>
                </a:moveTo>
                <a:lnTo>
                  <a:pt x="7645589" y="0"/>
                </a:lnTo>
                <a:lnTo>
                  <a:pt x="7645589" y="6947929"/>
                </a:lnTo>
                <a:lnTo>
                  <a:pt x="0" y="6947929"/>
                </a:lnTo>
                <a:lnTo>
                  <a:pt x="0" y="0"/>
                </a:lnTo>
                <a:close/>
              </a:path>
            </a:pathLst>
          </a:custGeom>
          <a:blipFill>
            <a:blip r:embed="rId2"/>
            <a:stretch>
              <a:fillRect/>
            </a:stretch>
          </a:blipFill>
        </p:spPr>
      </p:sp>
      <p:grpSp>
        <p:nvGrpSpPr>
          <p:cNvPr id="18" name="Group 18"/>
          <p:cNvGrpSpPr/>
          <p:nvPr/>
        </p:nvGrpSpPr>
        <p:grpSpPr>
          <a:xfrm>
            <a:off x="10794405" y="-1667303"/>
            <a:ext cx="6708021" cy="5764705"/>
            <a:chOff x="0" y="0"/>
            <a:chExt cx="812800" cy="698500"/>
          </a:xfrm>
        </p:grpSpPr>
        <p:sp>
          <p:nvSpPr>
            <p:cNvPr id="19" name="Freeform 19"/>
            <p:cNvSpPr/>
            <p:nvPr/>
          </p:nvSpPr>
          <p:spPr>
            <a:xfrm>
              <a:off x="8422" y="0"/>
              <a:ext cx="795957" cy="698500"/>
            </a:xfrm>
            <a:custGeom>
              <a:avLst/>
              <a:gdLst/>
              <a:ahLst/>
              <a:cxnLst/>
              <a:rect l="l" t="t" r="r" b="b"/>
              <a:pathLst>
                <a:path w="795957" h="698500">
                  <a:moveTo>
                    <a:pt x="782323" y="387158"/>
                  </a:moveTo>
                  <a:lnTo>
                    <a:pt x="623233" y="660592"/>
                  </a:lnTo>
                  <a:cubicBezTo>
                    <a:pt x="609578" y="684062"/>
                    <a:pt x="584474" y="698500"/>
                    <a:pt x="557321" y="698500"/>
                  </a:cubicBezTo>
                  <a:lnTo>
                    <a:pt x="238635" y="698500"/>
                  </a:lnTo>
                  <a:cubicBezTo>
                    <a:pt x="211482" y="698500"/>
                    <a:pt x="186378" y="684062"/>
                    <a:pt x="172723" y="660592"/>
                  </a:cubicBezTo>
                  <a:lnTo>
                    <a:pt x="13633" y="387158"/>
                  </a:lnTo>
                  <a:cubicBezTo>
                    <a:pt x="0" y="363725"/>
                    <a:pt x="0" y="334775"/>
                    <a:pt x="13633" y="311342"/>
                  </a:cubicBezTo>
                  <a:lnTo>
                    <a:pt x="172723" y="37908"/>
                  </a:lnTo>
                  <a:cubicBezTo>
                    <a:pt x="186378" y="14438"/>
                    <a:pt x="211482" y="0"/>
                    <a:pt x="238635" y="0"/>
                  </a:cubicBezTo>
                  <a:lnTo>
                    <a:pt x="557321" y="0"/>
                  </a:lnTo>
                  <a:cubicBezTo>
                    <a:pt x="584474" y="0"/>
                    <a:pt x="609578" y="14438"/>
                    <a:pt x="623233" y="37908"/>
                  </a:cubicBezTo>
                  <a:lnTo>
                    <a:pt x="782323" y="311342"/>
                  </a:lnTo>
                  <a:cubicBezTo>
                    <a:pt x="795956" y="334775"/>
                    <a:pt x="795956" y="363725"/>
                    <a:pt x="782323" y="387158"/>
                  </a:cubicBezTo>
                  <a:close/>
                </a:path>
              </a:pathLst>
            </a:custGeom>
            <a:gradFill rotWithShape="1">
              <a:gsLst>
                <a:gs pos="0">
                  <a:srgbClr val="3183ED">
                    <a:alpha val="100000"/>
                  </a:srgbClr>
                </a:gs>
                <a:gs pos="100000">
                  <a:srgbClr val="56CCF2">
                    <a:alpha val="100000"/>
                  </a:srgbClr>
                </a:gs>
              </a:gsLst>
              <a:lin ang="5400000"/>
            </a:gradFill>
          </p:spPr>
        </p:sp>
        <p:sp>
          <p:nvSpPr>
            <p:cNvPr id="20" name="TextBox 2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11197013" y="-1380905"/>
            <a:ext cx="5879077" cy="5216911"/>
            <a:chOff x="0" y="0"/>
            <a:chExt cx="4346359" cy="3856825"/>
          </a:xfrm>
        </p:grpSpPr>
        <p:sp>
          <p:nvSpPr>
            <p:cNvPr id="22" name="Freeform 22"/>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3"/>
              <a:stretch>
                <a:fillRect l="-29866" t="-12462" r="-27954" b="-6029"/>
              </a:stretch>
            </a:blipFill>
          </p:spPr>
        </p:sp>
      </p:grpSp>
      <p:sp>
        <p:nvSpPr>
          <p:cNvPr id="23" name="AutoShape 23"/>
          <p:cNvSpPr/>
          <p:nvPr/>
        </p:nvSpPr>
        <p:spPr>
          <a:xfrm flipV="1">
            <a:off x="1028762" y="9194710"/>
            <a:ext cx="9421178" cy="11203"/>
          </a:xfrm>
          <a:prstGeom prst="line">
            <a:avLst/>
          </a:prstGeom>
          <a:ln w="104775" cap="flat">
            <a:gradFill>
              <a:gsLst>
                <a:gs pos="0">
                  <a:srgbClr val="FFE42F">
                    <a:alpha val="100000"/>
                  </a:srgbClr>
                </a:gs>
                <a:gs pos="100000">
                  <a:srgbClr val="FF9F2F">
                    <a:alpha val="100000"/>
                  </a:srgbClr>
                </a:gs>
              </a:gsLst>
              <a:path path="circle">
                <a:fillToRect l="50000" t="50000" r="50000" b="50000"/>
              </a:path>
            </a:gradFill>
            <a:prstDash val="lgDash"/>
            <a:headEnd type="none" w="sm" len="sm"/>
            <a:tailEnd type="triangle" w="lg" len="med"/>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15495340" y="3438536"/>
            <a:ext cx="7573225" cy="6508240"/>
            <a:chOff x="0" y="0"/>
            <a:chExt cx="812800" cy="698500"/>
          </a:xfrm>
        </p:grpSpPr>
        <p:sp>
          <p:nvSpPr>
            <p:cNvPr id="3" name="Freeform 3"/>
            <p:cNvSpPr/>
            <p:nvPr/>
          </p:nvSpPr>
          <p:spPr>
            <a:xfrm>
              <a:off x="7067" y="0"/>
              <a:ext cx="798666" cy="698500"/>
            </a:xfrm>
            <a:custGeom>
              <a:avLst/>
              <a:gdLst/>
              <a:ahLst/>
              <a:cxnLst/>
              <a:rect l="l" t="t" r="r" b="b"/>
              <a:pathLst>
                <a:path w="798666" h="698500">
                  <a:moveTo>
                    <a:pt x="787226" y="381060"/>
                  </a:moveTo>
                  <a:lnTo>
                    <a:pt x="621040" y="666690"/>
                  </a:lnTo>
                  <a:cubicBezTo>
                    <a:pt x="609582" y="686384"/>
                    <a:pt x="588516" y="698500"/>
                    <a:pt x="565731" y="698500"/>
                  </a:cubicBezTo>
                  <a:lnTo>
                    <a:pt x="232935" y="698500"/>
                  </a:lnTo>
                  <a:cubicBezTo>
                    <a:pt x="210150" y="698500"/>
                    <a:pt x="189084" y="686384"/>
                    <a:pt x="177626" y="666690"/>
                  </a:cubicBezTo>
                  <a:lnTo>
                    <a:pt x="11440" y="381060"/>
                  </a:lnTo>
                  <a:cubicBezTo>
                    <a:pt x="0" y="361396"/>
                    <a:pt x="0" y="337104"/>
                    <a:pt x="11440" y="317440"/>
                  </a:cubicBezTo>
                  <a:lnTo>
                    <a:pt x="177626" y="31810"/>
                  </a:lnTo>
                  <a:cubicBezTo>
                    <a:pt x="189084" y="12116"/>
                    <a:pt x="210150" y="0"/>
                    <a:pt x="232935" y="0"/>
                  </a:cubicBezTo>
                  <a:lnTo>
                    <a:pt x="565731" y="0"/>
                  </a:lnTo>
                  <a:cubicBezTo>
                    <a:pt x="588516" y="0"/>
                    <a:pt x="609582" y="12116"/>
                    <a:pt x="621040" y="31810"/>
                  </a:cubicBezTo>
                  <a:lnTo>
                    <a:pt x="787226" y="317440"/>
                  </a:lnTo>
                  <a:cubicBezTo>
                    <a:pt x="798666" y="337104"/>
                    <a:pt x="798666" y="361396"/>
                    <a:pt x="787226" y="381060"/>
                  </a:cubicBezTo>
                  <a:close/>
                </a:path>
              </a:pathLst>
            </a:custGeom>
            <a:solidFill>
              <a:srgbClr val="112D4E"/>
            </a:solidFill>
          </p:spPr>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6205044" y="4097402"/>
            <a:ext cx="6172867" cy="5304807"/>
            <a:chOff x="0" y="0"/>
            <a:chExt cx="812800" cy="698500"/>
          </a:xfrm>
        </p:grpSpPr>
        <p:sp>
          <p:nvSpPr>
            <p:cNvPr id="6" name="Freeform 6"/>
            <p:cNvSpPr/>
            <p:nvPr/>
          </p:nvSpPr>
          <p:spPr>
            <a:xfrm>
              <a:off x="8670" y="0"/>
              <a:ext cx="795460" cy="698500"/>
            </a:xfrm>
            <a:custGeom>
              <a:avLst/>
              <a:gdLst/>
              <a:ahLst/>
              <a:cxnLst/>
              <a:rect l="l" t="t" r="r" b="b"/>
              <a:pathLst>
                <a:path w="795460" h="698500">
                  <a:moveTo>
                    <a:pt x="781424" y="388276"/>
                  </a:moveTo>
                  <a:lnTo>
                    <a:pt x="623636" y="659474"/>
                  </a:lnTo>
                  <a:cubicBezTo>
                    <a:pt x="609578" y="683636"/>
                    <a:pt x="583733" y="698500"/>
                    <a:pt x="555779" y="698500"/>
                  </a:cubicBezTo>
                  <a:lnTo>
                    <a:pt x="239681" y="698500"/>
                  </a:lnTo>
                  <a:cubicBezTo>
                    <a:pt x="211727" y="698500"/>
                    <a:pt x="185882" y="683636"/>
                    <a:pt x="171824" y="659474"/>
                  </a:cubicBezTo>
                  <a:lnTo>
                    <a:pt x="14036" y="388276"/>
                  </a:lnTo>
                  <a:cubicBezTo>
                    <a:pt x="0" y="364152"/>
                    <a:pt x="0" y="334348"/>
                    <a:pt x="14036" y="310224"/>
                  </a:cubicBezTo>
                  <a:lnTo>
                    <a:pt x="171824" y="39026"/>
                  </a:lnTo>
                  <a:cubicBezTo>
                    <a:pt x="185882" y="14864"/>
                    <a:pt x="211727" y="0"/>
                    <a:pt x="239681" y="0"/>
                  </a:cubicBezTo>
                  <a:lnTo>
                    <a:pt x="555779" y="0"/>
                  </a:lnTo>
                  <a:cubicBezTo>
                    <a:pt x="583733" y="0"/>
                    <a:pt x="609578" y="14864"/>
                    <a:pt x="623636" y="39026"/>
                  </a:cubicBezTo>
                  <a:lnTo>
                    <a:pt x="781424" y="310224"/>
                  </a:lnTo>
                  <a:cubicBezTo>
                    <a:pt x="795460" y="334348"/>
                    <a:pt x="795460" y="364152"/>
                    <a:pt x="781424" y="388276"/>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7" name="TextBox 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rot="-5478636">
            <a:off x="15809284" y="4405847"/>
            <a:ext cx="1845214" cy="2147158"/>
            <a:chOff x="0" y="0"/>
            <a:chExt cx="698500" cy="812800"/>
          </a:xfrm>
        </p:grpSpPr>
        <p:sp>
          <p:nvSpPr>
            <p:cNvPr id="9" name="Freeform 9"/>
            <p:cNvSpPr/>
            <p:nvPr/>
          </p:nvSpPr>
          <p:spPr>
            <a:xfrm>
              <a:off x="0" y="4847"/>
              <a:ext cx="698500" cy="803107"/>
            </a:xfrm>
            <a:custGeom>
              <a:avLst/>
              <a:gdLst/>
              <a:ahLst/>
              <a:cxnLst/>
              <a:rect l="l" t="t" r="r" b="b"/>
              <a:pathLst>
                <a:path w="698500" h="803107">
                  <a:moveTo>
                    <a:pt x="371066" y="7846"/>
                  </a:moveTo>
                  <a:lnTo>
                    <a:pt x="676684" y="185660"/>
                  </a:lnTo>
                  <a:cubicBezTo>
                    <a:pt x="690191" y="193519"/>
                    <a:pt x="698500" y="207966"/>
                    <a:pt x="698500" y="223593"/>
                  </a:cubicBezTo>
                  <a:lnTo>
                    <a:pt x="698500" y="579513"/>
                  </a:lnTo>
                  <a:cubicBezTo>
                    <a:pt x="698500" y="595140"/>
                    <a:pt x="690191" y="609587"/>
                    <a:pt x="676684" y="617446"/>
                  </a:cubicBezTo>
                  <a:lnTo>
                    <a:pt x="371066" y="795260"/>
                  </a:lnTo>
                  <a:cubicBezTo>
                    <a:pt x="357580" y="803106"/>
                    <a:pt x="340920" y="803106"/>
                    <a:pt x="327434" y="795260"/>
                  </a:cubicBezTo>
                  <a:lnTo>
                    <a:pt x="21816" y="617446"/>
                  </a:lnTo>
                  <a:cubicBezTo>
                    <a:pt x="8309" y="609587"/>
                    <a:pt x="0" y="595140"/>
                    <a:pt x="0" y="579513"/>
                  </a:cubicBezTo>
                  <a:lnTo>
                    <a:pt x="0" y="223593"/>
                  </a:lnTo>
                  <a:cubicBezTo>
                    <a:pt x="0" y="207966"/>
                    <a:pt x="8309" y="193519"/>
                    <a:pt x="21816" y="185660"/>
                  </a:cubicBezTo>
                  <a:lnTo>
                    <a:pt x="327434" y="7846"/>
                  </a:lnTo>
                  <a:cubicBezTo>
                    <a:pt x="340920" y="0"/>
                    <a:pt x="357580" y="0"/>
                    <a:pt x="371066" y="7846"/>
                  </a:cubicBezTo>
                  <a:close/>
                </a:path>
              </a:pathLst>
            </a:custGeom>
            <a:solidFill>
              <a:srgbClr val="000000">
                <a:alpha val="0"/>
              </a:srgbClr>
            </a:solidFill>
            <a:ln w="133350" cap="sq">
              <a:gradFill>
                <a:gsLst>
                  <a:gs pos="0">
                    <a:srgbClr val="FFB613">
                      <a:alpha val="100000"/>
                    </a:srgbClr>
                  </a:gs>
                  <a:gs pos="100000">
                    <a:srgbClr val="FFE42F">
                      <a:alpha val="100000"/>
                    </a:srgbClr>
                  </a:gs>
                </a:gsLst>
                <a:lin ang="5400000"/>
              </a:gradFill>
              <a:prstDash val="solid"/>
              <a:miter/>
            </a:ln>
          </p:spPr>
        </p:sp>
        <p:sp>
          <p:nvSpPr>
            <p:cNvPr id="10" name="TextBox 10"/>
            <p:cNvSpPr txBox="1"/>
            <p:nvPr/>
          </p:nvSpPr>
          <p:spPr>
            <a:xfrm>
              <a:off x="0" y="101600"/>
              <a:ext cx="698500" cy="571500"/>
            </a:xfrm>
            <a:prstGeom prst="rect">
              <a:avLst/>
            </a:prstGeom>
          </p:spPr>
          <p:txBody>
            <a:bodyPr lIns="120277" tIns="120277" rIns="120277" bIns="120277" rtlCol="0" anchor="ctr"/>
            <a:lstStyle/>
            <a:p>
              <a:pPr algn="ctr">
                <a:lnSpc>
                  <a:spcPts val="2659"/>
                </a:lnSpc>
              </a:pPr>
              <a:endParaRPr/>
            </a:p>
          </p:txBody>
        </p:sp>
      </p:grpSp>
      <p:sp>
        <p:nvSpPr>
          <p:cNvPr id="11" name="TextBox 11"/>
          <p:cNvSpPr txBox="1"/>
          <p:nvPr/>
        </p:nvSpPr>
        <p:spPr>
          <a:xfrm>
            <a:off x="959384" y="908522"/>
            <a:ext cx="7671252" cy="1205865"/>
          </a:xfrm>
          <a:prstGeom prst="rect">
            <a:avLst/>
          </a:prstGeom>
        </p:spPr>
        <p:txBody>
          <a:bodyPr lIns="0" tIns="0" rIns="0" bIns="0" rtlCol="0" anchor="t">
            <a:spAutoFit/>
          </a:bodyPr>
          <a:lstStyle/>
          <a:p>
            <a:pPr marL="0" lvl="0" indent="0" algn="l">
              <a:lnSpc>
                <a:spcPts val="9179"/>
              </a:lnSpc>
            </a:pPr>
            <a:r>
              <a:rPr lang="en-US" sz="8499" spc="-212">
                <a:solidFill>
                  <a:srgbClr val="112D4E"/>
                </a:solidFill>
                <a:latin typeface="Barlow Bold"/>
                <a:ea typeface="Barlow Bold"/>
                <a:cs typeface="Barlow Bold"/>
                <a:sym typeface="Barlow Bold"/>
              </a:rPr>
              <a:t>Lanjutan</a:t>
            </a:r>
          </a:p>
        </p:txBody>
      </p:sp>
      <p:sp>
        <p:nvSpPr>
          <p:cNvPr id="12" name="TextBox 12"/>
          <p:cNvSpPr txBox="1"/>
          <p:nvPr/>
        </p:nvSpPr>
        <p:spPr>
          <a:xfrm>
            <a:off x="959384" y="3466345"/>
            <a:ext cx="10640236" cy="5395002"/>
          </a:xfrm>
          <a:prstGeom prst="rect">
            <a:avLst/>
          </a:prstGeom>
        </p:spPr>
        <p:txBody>
          <a:bodyPr lIns="0" tIns="0" rIns="0" bIns="0" rtlCol="0" anchor="t">
            <a:spAutoFit/>
          </a:bodyPr>
          <a:lstStyle/>
          <a:p>
            <a:pPr marL="594245" lvl="1" indent="-297122" algn="l">
              <a:lnSpc>
                <a:spcPts val="4348"/>
              </a:lnSpc>
              <a:buFont typeface="Arial"/>
              <a:buChar char="•"/>
            </a:pPr>
            <a:r>
              <a:rPr lang="en-US" sz="2752" spc="-52">
                <a:solidFill>
                  <a:srgbClr val="000000"/>
                </a:solidFill>
                <a:latin typeface="Clear Sans"/>
                <a:ea typeface="Clear Sans"/>
                <a:cs typeface="Clear Sans"/>
                <a:sym typeface="Clear Sans"/>
              </a:rPr>
              <a:t>Dasar keputusan adalah data bukan perasaan</a:t>
            </a:r>
          </a:p>
          <a:p>
            <a:pPr marL="594245" lvl="1" indent="-297122" algn="l">
              <a:lnSpc>
                <a:spcPts val="4348"/>
              </a:lnSpc>
              <a:buFont typeface="Arial"/>
              <a:buChar char="•"/>
            </a:pPr>
            <a:r>
              <a:rPr lang="en-US" sz="2752" spc="-52">
                <a:solidFill>
                  <a:srgbClr val="000000"/>
                </a:solidFill>
                <a:latin typeface="Clear Sans"/>
                <a:ea typeface="Clear Sans"/>
                <a:cs typeface="Clear Sans"/>
                <a:sym typeface="Clear Sans"/>
              </a:rPr>
              <a:t>Dua konsep pokok :</a:t>
            </a:r>
          </a:p>
          <a:p>
            <a:pPr marL="1188489" lvl="2" indent="-396163" algn="l">
              <a:lnSpc>
                <a:spcPts val="4348"/>
              </a:lnSpc>
              <a:buFont typeface="Arial"/>
              <a:buChar char="⚬"/>
            </a:pPr>
            <a:r>
              <a:rPr lang="en-US" sz="2752" spc="-52">
                <a:solidFill>
                  <a:srgbClr val="000000"/>
                </a:solidFill>
                <a:latin typeface="Clear Sans"/>
                <a:ea typeface="Clear Sans"/>
                <a:cs typeface="Clear Sans"/>
                <a:sym typeface="Clear Sans"/>
              </a:rPr>
              <a:t>Prioritas yakni suatu konsep bahwa perbaikan tidak dapat dilakukan pada semua aspek pada saat yang bersamaan, mengingat keterbatasan sumber daya yang ada.</a:t>
            </a:r>
          </a:p>
          <a:p>
            <a:pPr marL="1188489" lvl="2" indent="-396163" algn="l">
              <a:lnSpc>
                <a:spcPts val="4348"/>
              </a:lnSpc>
              <a:buFont typeface="Arial"/>
              <a:buChar char="⚬"/>
            </a:pPr>
            <a:r>
              <a:rPr lang="en-US" sz="2752" spc="-52">
                <a:solidFill>
                  <a:srgbClr val="000000"/>
                </a:solidFill>
                <a:latin typeface="Clear Sans"/>
                <a:ea typeface="Clear Sans"/>
                <a:cs typeface="Clear Sans"/>
                <a:sym typeface="Clear Sans"/>
              </a:rPr>
              <a:t>Variabilitas kinerja manusia, Data statistic dapat memberikan gambaran mengenai variabilitas sehingga organisasi dapat memprediksi hasil dari setiap keputusan dan tindakan yang dilakukan.</a:t>
            </a:r>
          </a:p>
          <a:p>
            <a:pPr marL="0" lvl="0" indent="0" algn="l">
              <a:lnSpc>
                <a:spcPts val="4348"/>
              </a:lnSpc>
            </a:pPr>
            <a:endParaRPr lang="en-US" sz="2752" spc="-52">
              <a:solidFill>
                <a:srgbClr val="000000"/>
              </a:solidFill>
              <a:latin typeface="Clear Sans"/>
              <a:ea typeface="Clear Sans"/>
              <a:cs typeface="Clear Sans"/>
              <a:sym typeface="Clear Sans"/>
            </a:endParaRPr>
          </a:p>
        </p:txBody>
      </p:sp>
      <p:grpSp>
        <p:nvGrpSpPr>
          <p:cNvPr id="13" name="Group 13"/>
          <p:cNvGrpSpPr/>
          <p:nvPr/>
        </p:nvGrpSpPr>
        <p:grpSpPr>
          <a:xfrm>
            <a:off x="-1567933" y="2489461"/>
            <a:ext cx="10517532" cy="681609"/>
            <a:chOff x="0" y="0"/>
            <a:chExt cx="9406406" cy="609600"/>
          </a:xfrm>
        </p:grpSpPr>
        <p:sp>
          <p:nvSpPr>
            <p:cNvPr id="14" name="Freeform 14"/>
            <p:cNvSpPr/>
            <p:nvPr/>
          </p:nvSpPr>
          <p:spPr>
            <a:xfrm>
              <a:off x="1431" y="0"/>
              <a:ext cx="9403544" cy="609600"/>
            </a:xfrm>
            <a:custGeom>
              <a:avLst/>
              <a:gdLst/>
              <a:ahLst/>
              <a:cxnLst/>
              <a:rect l="l" t="t" r="r" b="b"/>
              <a:pathLst>
                <a:path w="9403544" h="609600">
                  <a:moveTo>
                    <a:pt x="9195886" y="0"/>
                  </a:moveTo>
                  <a:lnTo>
                    <a:pt x="4458" y="0"/>
                  </a:lnTo>
                  <a:cubicBezTo>
                    <a:pt x="3093" y="0"/>
                    <a:pt x="1812" y="656"/>
                    <a:pt x="1015" y="1763"/>
                  </a:cubicBezTo>
                  <a:cubicBezTo>
                    <a:pt x="217" y="2869"/>
                    <a:pt x="0" y="4292"/>
                    <a:pt x="431" y="5587"/>
                  </a:cubicBezTo>
                  <a:lnTo>
                    <a:pt x="199907" y="604013"/>
                  </a:lnTo>
                  <a:cubicBezTo>
                    <a:pt x="201019" y="607350"/>
                    <a:pt x="204141" y="609600"/>
                    <a:pt x="207658" y="609600"/>
                  </a:cubicBezTo>
                  <a:lnTo>
                    <a:pt x="9399086" y="609600"/>
                  </a:lnTo>
                  <a:cubicBezTo>
                    <a:pt x="9400450" y="609600"/>
                    <a:pt x="9401731" y="608944"/>
                    <a:pt x="9402529" y="607837"/>
                  </a:cubicBezTo>
                  <a:cubicBezTo>
                    <a:pt x="9403327" y="606731"/>
                    <a:pt x="9403544" y="605308"/>
                    <a:pt x="9403113" y="604013"/>
                  </a:cubicBezTo>
                  <a:lnTo>
                    <a:pt x="9203637" y="5587"/>
                  </a:lnTo>
                  <a:cubicBezTo>
                    <a:pt x="9202525" y="2250"/>
                    <a:pt x="9199403" y="0"/>
                    <a:pt x="9195886" y="0"/>
                  </a:cubicBezTo>
                  <a:close/>
                </a:path>
              </a:pathLst>
            </a:custGeom>
            <a:gradFill rotWithShape="1">
              <a:gsLst>
                <a:gs pos="0">
                  <a:srgbClr val="FFE42F">
                    <a:alpha val="100000"/>
                  </a:srgbClr>
                </a:gs>
                <a:gs pos="100000">
                  <a:srgbClr val="FF9F2F">
                    <a:alpha val="100000"/>
                  </a:srgbClr>
                </a:gs>
              </a:gsLst>
              <a:path path="circle">
                <a:fillToRect l="50000" t="50000" r="50000" b="50000"/>
              </a:path>
            </a:gradFill>
          </p:spPr>
        </p:sp>
        <p:sp>
          <p:nvSpPr>
            <p:cNvPr id="15" name="TextBox 15"/>
            <p:cNvSpPr txBox="1"/>
            <p:nvPr/>
          </p:nvSpPr>
          <p:spPr>
            <a:xfrm>
              <a:off x="101600" y="-38100"/>
              <a:ext cx="9203206" cy="647700"/>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959384" y="2548661"/>
            <a:ext cx="6551873" cy="512926"/>
          </a:xfrm>
          <a:prstGeom prst="rect">
            <a:avLst/>
          </a:prstGeom>
        </p:spPr>
        <p:txBody>
          <a:bodyPr lIns="0" tIns="0" rIns="0" bIns="0" rtlCol="0" anchor="t">
            <a:spAutoFit/>
          </a:bodyPr>
          <a:lstStyle/>
          <a:p>
            <a:pPr marL="0" lvl="0" indent="0" algn="l">
              <a:lnSpc>
                <a:spcPts val="3949"/>
              </a:lnSpc>
            </a:pPr>
            <a:r>
              <a:rPr lang="en-US" sz="3656">
                <a:solidFill>
                  <a:srgbClr val="112D4E"/>
                </a:solidFill>
                <a:latin typeface="Barlow Bold"/>
                <a:ea typeface="Barlow Bold"/>
                <a:cs typeface="Barlow Bold"/>
                <a:sym typeface="Barlow Bold"/>
              </a:rPr>
              <a:t>Manajemen berdasarkan fakta</a:t>
            </a:r>
          </a:p>
        </p:txBody>
      </p:sp>
      <p:sp>
        <p:nvSpPr>
          <p:cNvPr id="17" name="Freeform 17"/>
          <p:cNvSpPr/>
          <p:nvPr/>
        </p:nvSpPr>
        <p:spPr>
          <a:xfrm>
            <a:off x="10325621" y="-2246414"/>
            <a:ext cx="7645588" cy="6947928"/>
          </a:xfrm>
          <a:custGeom>
            <a:avLst/>
            <a:gdLst/>
            <a:ahLst/>
            <a:cxnLst/>
            <a:rect l="l" t="t" r="r" b="b"/>
            <a:pathLst>
              <a:path w="7645588" h="6947928">
                <a:moveTo>
                  <a:pt x="0" y="0"/>
                </a:moveTo>
                <a:lnTo>
                  <a:pt x="7645589" y="0"/>
                </a:lnTo>
                <a:lnTo>
                  <a:pt x="7645589" y="6947929"/>
                </a:lnTo>
                <a:lnTo>
                  <a:pt x="0" y="6947929"/>
                </a:lnTo>
                <a:lnTo>
                  <a:pt x="0" y="0"/>
                </a:lnTo>
                <a:close/>
              </a:path>
            </a:pathLst>
          </a:custGeom>
          <a:blipFill>
            <a:blip r:embed="rId2"/>
            <a:stretch>
              <a:fillRect/>
            </a:stretch>
          </a:blipFill>
        </p:spPr>
      </p:sp>
      <p:grpSp>
        <p:nvGrpSpPr>
          <p:cNvPr id="18" name="Group 18"/>
          <p:cNvGrpSpPr/>
          <p:nvPr/>
        </p:nvGrpSpPr>
        <p:grpSpPr>
          <a:xfrm>
            <a:off x="10794405" y="-1667303"/>
            <a:ext cx="6708021" cy="5764705"/>
            <a:chOff x="0" y="0"/>
            <a:chExt cx="812800" cy="698500"/>
          </a:xfrm>
        </p:grpSpPr>
        <p:sp>
          <p:nvSpPr>
            <p:cNvPr id="19" name="Freeform 19"/>
            <p:cNvSpPr/>
            <p:nvPr/>
          </p:nvSpPr>
          <p:spPr>
            <a:xfrm>
              <a:off x="8422" y="0"/>
              <a:ext cx="795957" cy="698500"/>
            </a:xfrm>
            <a:custGeom>
              <a:avLst/>
              <a:gdLst/>
              <a:ahLst/>
              <a:cxnLst/>
              <a:rect l="l" t="t" r="r" b="b"/>
              <a:pathLst>
                <a:path w="795957" h="698500">
                  <a:moveTo>
                    <a:pt x="782323" y="387158"/>
                  </a:moveTo>
                  <a:lnTo>
                    <a:pt x="623233" y="660592"/>
                  </a:lnTo>
                  <a:cubicBezTo>
                    <a:pt x="609578" y="684062"/>
                    <a:pt x="584474" y="698500"/>
                    <a:pt x="557321" y="698500"/>
                  </a:cubicBezTo>
                  <a:lnTo>
                    <a:pt x="238635" y="698500"/>
                  </a:lnTo>
                  <a:cubicBezTo>
                    <a:pt x="211482" y="698500"/>
                    <a:pt x="186378" y="684062"/>
                    <a:pt x="172723" y="660592"/>
                  </a:cubicBezTo>
                  <a:lnTo>
                    <a:pt x="13633" y="387158"/>
                  </a:lnTo>
                  <a:cubicBezTo>
                    <a:pt x="0" y="363725"/>
                    <a:pt x="0" y="334775"/>
                    <a:pt x="13633" y="311342"/>
                  </a:cubicBezTo>
                  <a:lnTo>
                    <a:pt x="172723" y="37908"/>
                  </a:lnTo>
                  <a:cubicBezTo>
                    <a:pt x="186378" y="14438"/>
                    <a:pt x="211482" y="0"/>
                    <a:pt x="238635" y="0"/>
                  </a:cubicBezTo>
                  <a:lnTo>
                    <a:pt x="557321" y="0"/>
                  </a:lnTo>
                  <a:cubicBezTo>
                    <a:pt x="584474" y="0"/>
                    <a:pt x="609578" y="14438"/>
                    <a:pt x="623233" y="37908"/>
                  </a:cubicBezTo>
                  <a:lnTo>
                    <a:pt x="782323" y="311342"/>
                  </a:lnTo>
                  <a:cubicBezTo>
                    <a:pt x="795956" y="334775"/>
                    <a:pt x="795956" y="363725"/>
                    <a:pt x="782323" y="387158"/>
                  </a:cubicBezTo>
                  <a:close/>
                </a:path>
              </a:pathLst>
            </a:custGeom>
            <a:gradFill rotWithShape="1">
              <a:gsLst>
                <a:gs pos="0">
                  <a:srgbClr val="3183ED">
                    <a:alpha val="100000"/>
                  </a:srgbClr>
                </a:gs>
                <a:gs pos="100000">
                  <a:srgbClr val="56CCF2">
                    <a:alpha val="100000"/>
                  </a:srgbClr>
                </a:gs>
              </a:gsLst>
              <a:lin ang="5400000"/>
            </a:gradFill>
          </p:spPr>
        </p:sp>
        <p:sp>
          <p:nvSpPr>
            <p:cNvPr id="20" name="TextBox 2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11197013" y="-1380905"/>
            <a:ext cx="5879077" cy="5216911"/>
            <a:chOff x="0" y="0"/>
            <a:chExt cx="4346359" cy="3856825"/>
          </a:xfrm>
        </p:grpSpPr>
        <p:sp>
          <p:nvSpPr>
            <p:cNvPr id="22" name="Freeform 22"/>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3"/>
              <a:stretch>
                <a:fillRect l="-29866" t="-12462" r="-27954" b="-6029"/>
              </a:stretch>
            </a:blipFill>
          </p:spPr>
        </p:sp>
      </p:grpSp>
      <p:sp>
        <p:nvSpPr>
          <p:cNvPr id="23" name="AutoShape 23"/>
          <p:cNvSpPr/>
          <p:nvPr/>
        </p:nvSpPr>
        <p:spPr>
          <a:xfrm flipV="1">
            <a:off x="1028762" y="9194710"/>
            <a:ext cx="9421178" cy="11203"/>
          </a:xfrm>
          <a:prstGeom prst="line">
            <a:avLst/>
          </a:prstGeom>
          <a:ln w="104775" cap="flat">
            <a:gradFill>
              <a:gsLst>
                <a:gs pos="0">
                  <a:srgbClr val="FFE42F">
                    <a:alpha val="100000"/>
                  </a:srgbClr>
                </a:gs>
                <a:gs pos="100000">
                  <a:srgbClr val="FF9F2F">
                    <a:alpha val="100000"/>
                  </a:srgbClr>
                </a:gs>
              </a:gsLst>
              <a:path path="circle">
                <a:fillToRect l="50000" t="50000" r="50000" b="50000"/>
              </a:path>
            </a:gradFill>
            <a:prstDash val="lgDash"/>
            <a:headEnd type="none" w="sm" len="sm"/>
            <a:tailEnd type="triangle" w="lg" len="med"/>
          </a:ln>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rot="-5400000">
            <a:off x="4611783" y="5475385"/>
            <a:ext cx="4063908" cy="3693076"/>
          </a:xfrm>
          <a:custGeom>
            <a:avLst/>
            <a:gdLst/>
            <a:ahLst/>
            <a:cxnLst/>
            <a:rect l="l" t="t" r="r" b="b"/>
            <a:pathLst>
              <a:path w="4063908" h="3693076">
                <a:moveTo>
                  <a:pt x="0" y="0"/>
                </a:moveTo>
                <a:lnTo>
                  <a:pt x="4063908" y="0"/>
                </a:lnTo>
                <a:lnTo>
                  <a:pt x="4063908" y="3693077"/>
                </a:lnTo>
                <a:lnTo>
                  <a:pt x="0" y="3693077"/>
                </a:lnTo>
                <a:lnTo>
                  <a:pt x="0" y="0"/>
                </a:lnTo>
                <a:close/>
              </a:path>
            </a:pathLst>
          </a:custGeom>
          <a:blipFill>
            <a:blip r:embed="rId2"/>
            <a:stretch>
              <a:fillRect/>
            </a:stretch>
          </a:blipFill>
        </p:spPr>
      </p:sp>
      <p:grpSp>
        <p:nvGrpSpPr>
          <p:cNvPr id="3" name="Group 3"/>
          <p:cNvGrpSpPr/>
          <p:nvPr/>
        </p:nvGrpSpPr>
        <p:grpSpPr>
          <a:xfrm>
            <a:off x="5204945" y="5499489"/>
            <a:ext cx="2992643" cy="3482348"/>
            <a:chOff x="0" y="0"/>
            <a:chExt cx="698500" cy="812800"/>
          </a:xfrm>
        </p:grpSpPr>
        <p:sp>
          <p:nvSpPr>
            <p:cNvPr id="4" name="Freeform 4"/>
            <p:cNvSpPr/>
            <p:nvPr/>
          </p:nvSpPr>
          <p:spPr>
            <a:xfrm>
              <a:off x="0" y="10246"/>
              <a:ext cx="698500" cy="792308"/>
            </a:xfrm>
            <a:custGeom>
              <a:avLst/>
              <a:gdLst/>
              <a:ahLst/>
              <a:cxnLst/>
              <a:rect l="l" t="t" r="r" b="b"/>
              <a:pathLst>
                <a:path w="698500" h="792308">
                  <a:moveTo>
                    <a:pt x="395369" y="16587"/>
                  </a:moveTo>
                  <a:lnTo>
                    <a:pt x="652381" y="166121"/>
                  </a:lnTo>
                  <a:cubicBezTo>
                    <a:pt x="680934" y="182734"/>
                    <a:pt x="698500" y="213276"/>
                    <a:pt x="698500" y="246311"/>
                  </a:cubicBezTo>
                  <a:lnTo>
                    <a:pt x="698500" y="545997"/>
                  </a:lnTo>
                  <a:cubicBezTo>
                    <a:pt x="698500" y="579032"/>
                    <a:pt x="680934" y="609574"/>
                    <a:pt x="652381" y="626187"/>
                  </a:cubicBezTo>
                  <a:lnTo>
                    <a:pt x="395369" y="775721"/>
                  </a:lnTo>
                  <a:cubicBezTo>
                    <a:pt x="366860" y="792308"/>
                    <a:pt x="331640" y="792308"/>
                    <a:pt x="303131" y="775721"/>
                  </a:cubicBezTo>
                  <a:lnTo>
                    <a:pt x="46119" y="626187"/>
                  </a:lnTo>
                  <a:cubicBezTo>
                    <a:pt x="17566" y="609574"/>
                    <a:pt x="0" y="579032"/>
                    <a:pt x="0" y="545997"/>
                  </a:cubicBezTo>
                  <a:lnTo>
                    <a:pt x="0" y="246311"/>
                  </a:lnTo>
                  <a:cubicBezTo>
                    <a:pt x="0" y="213276"/>
                    <a:pt x="17566" y="182734"/>
                    <a:pt x="46119" y="166121"/>
                  </a:cubicBezTo>
                  <a:lnTo>
                    <a:pt x="303131" y="16587"/>
                  </a:lnTo>
                  <a:cubicBezTo>
                    <a:pt x="331640" y="0"/>
                    <a:pt x="366860" y="0"/>
                    <a:pt x="395369" y="16587"/>
                  </a:cubicBezTo>
                  <a:close/>
                </a:path>
              </a:pathLst>
            </a:custGeom>
            <a:gradFill rotWithShape="1">
              <a:gsLst>
                <a:gs pos="0">
                  <a:srgbClr val="3183ED">
                    <a:alpha val="100000"/>
                  </a:srgbClr>
                </a:gs>
                <a:gs pos="100000">
                  <a:srgbClr val="56CCF2">
                    <a:alpha val="100000"/>
                  </a:srgbClr>
                </a:gs>
              </a:gsLst>
              <a:lin ang="5400000"/>
            </a:gradFill>
            <a:ln w="12700" cap="rnd">
              <a:solidFill>
                <a:srgbClr val="000000"/>
              </a:solidFill>
              <a:prstDash val="solid"/>
              <a:round/>
            </a:ln>
          </p:spPr>
        </p:sp>
      </p:grpSp>
      <p:sp>
        <p:nvSpPr>
          <p:cNvPr id="5" name="Freeform 5"/>
          <p:cNvSpPr/>
          <p:nvPr/>
        </p:nvSpPr>
        <p:spPr>
          <a:xfrm rot="-5400000">
            <a:off x="2295044" y="6401851"/>
            <a:ext cx="4104427" cy="3729898"/>
          </a:xfrm>
          <a:custGeom>
            <a:avLst/>
            <a:gdLst/>
            <a:ahLst/>
            <a:cxnLst/>
            <a:rect l="l" t="t" r="r" b="b"/>
            <a:pathLst>
              <a:path w="4104427" h="3729898">
                <a:moveTo>
                  <a:pt x="0" y="0"/>
                </a:moveTo>
                <a:lnTo>
                  <a:pt x="4104428" y="0"/>
                </a:lnTo>
                <a:lnTo>
                  <a:pt x="4104428" y="3729899"/>
                </a:lnTo>
                <a:lnTo>
                  <a:pt x="0" y="3729899"/>
                </a:lnTo>
                <a:lnTo>
                  <a:pt x="0" y="0"/>
                </a:lnTo>
                <a:close/>
              </a:path>
            </a:pathLst>
          </a:custGeom>
          <a:blipFill>
            <a:blip r:embed="rId2"/>
            <a:stretch>
              <a:fillRect/>
            </a:stretch>
          </a:blipFill>
        </p:spPr>
      </p:sp>
      <p:grpSp>
        <p:nvGrpSpPr>
          <p:cNvPr id="6" name="Group 6"/>
          <p:cNvGrpSpPr/>
          <p:nvPr/>
        </p:nvGrpSpPr>
        <p:grpSpPr>
          <a:xfrm>
            <a:off x="2501359" y="6552969"/>
            <a:ext cx="3236445" cy="3766045"/>
            <a:chOff x="0" y="0"/>
            <a:chExt cx="698500" cy="812800"/>
          </a:xfrm>
        </p:grpSpPr>
        <p:sp>
          <p:nvSpPr>
            <p:cNvPr id="7" name="Freeform 7"/>
            <p:cNvSpPr/>
            <p:nvPr/>
          </p:nvSpPr>
          <p:spPr>
            <a:xfrm>
              <a:off x="0" y="9474"/>
              <a:ext cx="698500" cy="793852"/>
            </a:xfrm>
            <a:custGeom>
              <a:avLst/>
              <a:gdLst/>
              <a:ahLst/>
              <a:cxnLst/>
              <a:rect l="l" t="t" r="r" b="b"/>
              <a:pathLst>
                <a:path w="698500" h="793852">
                  <a:moveTo>
                    <a:pt x="391895" y="15337"/>
                  </a:moveTo>
                  <a:lnTo>
                    <a:pt x="655855" y="168915"/>
                  </a:lnTo>
                  <a:cubicBezTo>
                    <a:pt x="682258" y="184276"/>
                    <a:pt x="698500" y="212517"/>
                    <a:pt x="698500" y="243063"/>
                  </a:cubicBezTo>
                  <a:lnTo>
                    <a:pt x="698500" y="550789"/>
                  </a:lnTo>
                  <a:cubicBezTo>
                    <a:pt x="698500" y="581335"/>
                    <a:pt x="682258" y="609576"/>
                    <a:pt x="655855" y="624937"/>
                  </a:cubicBezTo>
                  <a:lnTo>
                    <a:pt x="391895" y="778515"/>
                  </a:lnTo>
                  <a:cubicBezTo>
                    <a:pt x="365533" y="793852"/>
                    <a:pt x="332967" y="793852"/>
                    <a:pt x="306605" y="778515"/>
                  </a:cubicBezTo>
                  <a:lnTo>
                    <a:pt x="42645" y="624937"/>
                  </a:lnTo>
                  <a:cubicBezTo>
                    <a:pt x="16242" y="609576"/>
                    <a:pt x="0" y="581335"/>
                    <a:pt x="0" y="550789"/>
                  </a:cubicBezTo>
                  <a:lnTo>
                    <a:pt x="0" y="243063"/>
                  </a:lnTo>
                  <a:cubicBezTo>
                    <a:pt x="0" y="212517"/>
                    <a:pt x="16242" y="184276"/>
                    <a:pt x="42645" y="168915"/>
                  </a:cubicBezTo>
                  <a:lnTo>
                    <a:pt x="306605" y="15337"/>
                  </a:lnTo>
                  <a:cubicBezTo>
                    <a:pt x="332967" y="0"/>
                    <a:pt x="365533" y="0"/>
                    <a:pt x="391895" y="15337"/>
                  </a:cubicBezTo>
                  <a:close/>
                </a:path>
              </a:pathLst>
            </a:custGeom>
            <a:gradFill rotWithShape="1">
              <a:gsLst>
                <a:gs pos="0">
                  <a:srgbClr val="FFB613">
                    <a:alpha val="100000"/>
                  </a:srgbClr>
                </a:gs>
                <a:gs pos="100000">
                  <a:srgbClr val="FFE42F">
                    <a:alpha val="100000"/>
                  </a:srgbClr>
                </a:gs>
              </a:gsLst>
              <a:lin ang="5400000"/>
            </a:gradFill>
            <a:ln w="12700" cap="rnd">
              <a:solidFill>
                <a:srgbClr val="000000"/>
              </a:solidFill>
              <a:prstDash val="solid"/>
              <a:round/>
            </a:ln>
          </p:spPr>
        </p:sp>
      </p:grpSp>
      <p:sp>
        <p:nvSpPr>
          <p:cNvPr id="8" name="Freeform 8"/>
          <p:cNvSpPr/>
          <p:nvPr/>
        </p:nvSpPr>
        <p:spPr>
          <a:xfrm rot="-5400000">
            <a:off x="-1424760" y="7124852"/>
            <a:ext cx="5099103" cy="4633810"/>
          </a:xfrm>
          <a:custGeom>
            <a:avLst/>
            <a:gdLst/>
            <a:ahLst/>
            <a:cxnLst/>
            <a:rect l="l" t="t" r="r" b="b"/>
            <a:pathLst>
              <a:path w="5099103" h="4633810">
                <a:moveTo>
                  <a:pt x="0" y="0"/>
                </a:moveTo>
                <a:lnTo>
                  <a:pt x="5099103" y="0"/>
                </a:lnTo>
                <a:lnTo>
                  <a:pt x="5099103" y="4633810"/>
                </a:lnTo>
                <a:lnTo>
                  <a:pt x="0" y="4633810"/>
                </a:lnTo>
                <a:lnTo>
                  <a:pt x="0" y="0"/>
                </a:lnTo>
                <a:close/>
              </a:path>
            </a:pathLst>
          </a:custGeom>
          <a:blipFill>
            <a:blip r:embed="rId2"/>
            <a:stretch>
              <a:fillRect/>
            </a:stretch>
          </a:blipFill>
        </p:spPr>
      </p:sp>
      <p:grpSp>
        <p:nvGrpSpPr>
          <p:cNvPr id="9" name="Group 9"/>
          <p:cNvGrpSpPr/>
          <p:nvPr/>
        </p:nvGrpSpPr>
        <p:grpSpPr>
          <a:xfrm>
            <a:off x="-752686" y="6821431"/>
            <a:ext cx="3754955" cy="4369403"/>
            <a:chOff x="0" y="0"/>
            <a:chExt cx="698500" cy="812800"/>
          </a:xfrm>
        </p:grpSpPr>
        <p:sp>
          <p:nvSpPr>
            <p:cNvPr id="10" name="Freeform 10"/>
            <p:cNvSpPr/>
            <p:nvPr/>
          </p:nvSpPr>
          <p:spPr>
            <a:xfrm>
              <a:off x="0" y="8166"/>
              <a:ext cx="698500" cy="796469"/>
            </a:xfrm>
            <a:custGeom>
              <a:avLst/>
              <a:gdLst/>
              <a:ahLst/>
              <a:cxnLst/>
              <a:rect l="l" t="t" r="r" b="b"/>
              <a:pathLst>
                <a:path w="698500" h="796469">
                  <a:moveTo>
                    <a:pt x="386006" y="13219"/>
                  </a:moveTo>
                  <a:lnTo>
                    <a:pt x="661744" y="173649"/>
                  </a:lnTo>
                  <a:cubicBezTo>
                    <a:pt x="684500" y="186889"/>
                    <a:pt x="698500" y="211231"/>
                    <a:pt x="698500" y="237558"/>
                  </a:cubicBezTo>
                  <a:lnTo>
                    <a:pt x="698500" y="558910"/>
                  </a:lnTo>
                  <a:cubicBezTo>
                    <a:pt x="698500" y="585237"/>
                    <a:pt x="684500" y="609579"/>
                    <a:pt x="661744" y="622819"/>
                  </a:cubicBezTo>
                  <a:lnTo>
                    <a:pt x="386006" y="783249"/>
                  </a:lnTo>
                  <a:cubicBezTo>
                    <a:pt x="363285" y="796468"/>
                    <a:pt x="335215" y="796468"/>
                    <a:pt x="312494" y="783249"/>
                  </a:cubicBezTo>
                  <a:lnTo>
                    <a:pt x="36756" y="622819"/>
                  </a:lnTo>
                  <a:cubicBezTo>
                    <a:pt x="14000" y="609579"/>
                    <a:pt x="0" y="585237"/>
                    <a:pt x="0" y="558910"/>
                  </a:cubicBezTo>
                  <a:lnTo>
                    <a:pt x="0" y="237558"/>
                  </a:lnTo>
                  <a:cubicBezTo>
                    <a:pt x="0" y="211231"/>
                    <a:pt x="14000" y="186889"/>
                    <a:pt x="36756" y="173649"/>
                  </a:cubicBezTo>
                  <a:lnTo>
                    <a:pt x="312494" y="13219"/>
                  </a:lnTo>
                  <a:cubicBezTo>
                    <a:pt x="335215" y="0"/>
                    <a:pt x="363285" y="0"/>
                    <a:pt x="386006" y="13219"/>
                  </a:cubicBezTo>
                  <a:close/>
                </a:path>
              </a:pathLst>
            </a:custGeom>
            <a:gradFill rotWithShape="1">
              <a:gsLst>
                <a:gs pos="0">
                  <a:srgbClr val="3183ED">
                    <a:alpha val="100000"/>
                  </a:srgbClr>
                </a:gs>
                <a:gs pos="100000">
                  <a:srgbClr val="56CCF2">
                    <a:alpha val="100000"/>
                  </a:srgbClr>
                </a:gs>
              </a:gsLst>
              <a:lin ang="5400000"/>
            </a:gradFill>
            <a:ln w="12700" cap="rnd">
              <a:solidFill>
                <a:srgbClr val="000000"/>
              </a:solidFill>
              <a:prstDash val="solid"/>
              <a:round/>
            </a:ln>
          </p:spPr>
        </p:sp>
      </p:grpSp>
      <p:sp>
        <p:nvSpPr>
          <p:cNvPr id="11" name="Freeform 11"/>
          <p:cNvSpPr/>
          <p:nvPr/>
        </p:nvSpPr>
        <p:spPr>
          <a:xfrm>
            <a:off x="131017" y="8105798"/>
            <a:ext cx="2370342" cy="1665165"/>
          </a:xfrm>
          <a:custGeom>
            <a:avLst/>
            <a:gdLst/>
            <a:ahLst/>
            <a:cxnLst/>
            <a:rect l="l" t="t" r="r" b="b"/>
            <a:pathLst>
              <a:path w="2370342" h="1665165">
                <a:moveTo>
                  <a:pt x="0" y="0"/>
                </a:moveTo>
                <a:lnTo>
                  <a:pt x="2370342" y="0"/>
                </a:lnTo>
                <a:lnTo>
                  <a:pt x="2370342" y="1665165"/>
                </a:lnTo>
                <a:lnTo>
                  <a:pt x="0" y="166516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Freeform 12"/>
          <p:cNvSpPr/>
          <p:nvPr/>
        </p:nvSpPr>
        <p:spPr>
          <a:xfrm>
            <a:off x="3263071" y="7281533"/>
            <a:ext cx="1675054" cy="1685589"/>
          </a:xfrm>
          <a:custGeom>
            <a:avLst/>
            <a:gdLst/>
            <a:ahLst/>
            <a:cxnLst/>
            <a:rect l="l" t="t" r="r" b="b"/>
            <a:pathLst>
              <a:path w="1675054" h="1685589">
                <a:moveTo>
                  <a:pt x="0" y="0"/>
                </a:moveTo>
                <a:lnTo>
                  <a:pt x="1675053" y="0"/>
                </a:lnTo>
                <a:lnTo>
                  <a:pt x="1675053" y="1685588"/>
                </a:lnTo>
                <a:lnTo>
                  <a:pt x="0" y="16855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Freeform 13"/>
          <p:cNvSpPr/>
          <p:nvPr/>
        </p:nvSpPr>
        <p:spPr>
          <a:xfrm>
            <a:off x="5906089" y="6386037"/>
            <a:ext cx="1701411" cy="1701411"/>
          </a:xfrm>
          <a:custGeom>
            <a:avLst/>
            <a:gdLst/>
            <a:ahLst/>
            <a:cxnLst/>
            <a:rect l="l" t="t" r="r" b="b"/>
            <a:pathLst>
              <a:path w="1701411" h="1701411">
                <a:moveTo>
                  <a:pt x="0" y="0"/>
                </a:moveTo>
                <a:lnTo>
                  <a:pt x="1701411" y="0"/>
                </a:lnTo>
                <a:lnTo>
                  <a:pt x="1701411" y="1701410"/>
                </a:lnTo>
                <a:lnTo>
                  <a:pt x="0" y="170141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4" name="Group 14"/>
          <p:cNvGrpSpPr/>
          <p:nvPr/>
        </p:nvGrpSpPr>
        <p:grpSpPr>
          <a:xfrm>
            <a:off x="9597186" y="1670798"/>
            <a:ext cx="626542" cy="626542"/>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3183ED">
                    <a:alpha val="100000"/>
                  </a:srgbClr>
                </a:gs>
                <a:gs pos="100000">
                  <a:srgbClr val="56CCF2">
                    <a:alpha val="100000"/>
                  </a:srgbClr>
                </a:gs>
              </a:gsLst>
              <a:lin ang="5400000"/>
            </a:gradFill>
          </p:spPr>
        </p:sp>
        <p:sp>
          <p:nvSpPr>
            <p:cNvPr id="16" name="TextBox 16"/>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9597186" y="4460320"/>
            <a:ext cx="626542" cy="626542"/>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B613">
                    <a:alpha val="100000"/>
                  </a:srgbClr>
                </a:gs>
                <a:gs pos="100000">
                  <a:srgbClr val="FFE42F">
                    <a:alpha val="100000"/>
                  </a:srgbClr>
                </a:gs>
              </a:gsLst>
              <a:lin ang="5400000"/>
            </a:gradFill>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0" name="TextBox 20"/>
          <p:cNvSpPr txBox="1"/>
          <p:nvPr/>
        </p:nvSpPr>
        <p:spPr>
          <a:xfrm>
            <a:off x="756673" y="1514467"/>
            <a:ext cx="7733602" cy="3529965"/>
          </a:xfrm>
          <a:prstGeom prst="rect">
            <a:avLst/>
          </a:prstGeom>
        </p:spPr>
        <p:txBody>
          <a:bodyPr lIns="0" tIns="0" rIns="0" bIns="0" rtlCol="0" anchor="t">
            <a:spAutoFit/>
          </a:bodyPr>
          <a:lstStyle/>
          <a:p>
            <a:pPr algn="l">
              <a:lnSpc>
                <a:spcPts val="9179"/>
              </a:lnSpc>
            </a:pPr>
            <a:r>
              <a:rPr lang="en-US" sz="8499" spc="-212" dirty="0">
                <a:solidFill>
                  <a:srgbClr val="112D4E"/>
                </a:solidFill>
                <a:latin typeface="Barlow Bold"/>
                <a:ea typeface="Barlow Bold"/>
                <a:cs typeface="Barlow Bold"/>
                <a:sym typeface="Barlow Bold"/>
              </a:rPr>
              <a:t>Contoh </a:t>
            </a:r>
            <a:r>
              <a:rPr lang="en-US" sz="8499" spc="-212" dirty="0" err="1">
                <a:solidFill>
                  <a:srgbClr val="112D4E"/>
                </a:solidFill>
                <a:latin typeface="Barlow Bold"/>
                <a:ea typeface="Barlow Bold"/>
                <a:cs typeface="Barlow Bold"/>
                <a:sym typeface="Barlow Bold"/>
              </a:rPr>
              <a:t>Konsep</a:t>
            </a:r>
            <a:r>
              <a:rPr lang="en-US" sz="8499" spc="-212" dirty="0">
                <a:solidFill>
                  <a:srgbClr val="112D4E"/>
                </a:solidFill>
                <a:latin typeface="Barlow Bold"/>
                <a:ea typeface="Barlow Bold"/>
                <a:cs typeface="Barlow Bold"/>
                <a:sym typeface="Barlow Bold"/>
              </a:rPr>
              <a:t> TQM (Marketing)</a:t>
            </a:r>
          </a:p>
          <a:p>
            <a:pPr marL="0" lvl="0" indent="0" algn="l">
              <a:lnSpc>
                <a:spcPts val="9179"/>
              </a:lnSpc>
            </a:pPr>
            <a:endParaRPr lang="en-US" sz="8499" spc="-212" dirty="0">
              <a:solidFill>
                <a:srgbClr val="112D4E"/>
              </a:solidFill>
              <a:latin typeface="Barlow Bold"/>
              <a:ea typeface="Barlow Bold"/>
              <a:cs typeface="Barlow Bold"/>
              <a:sym typeface="Barlow Bold"/>
            </a:endParaRPr>
          </a:p>
        </p:txBody>
      </p:sp>
      <p:grpSp>
        <p:nvGrpSpPr>
          <p:cNvPr id="21" name="Group 21"/>
          <p:cNvGrpSpPr/>
          <p:nvPr/>
        </p:nvGrpSpPr>
        <p:grpSpPr>
          <a:xfrm>
            <a:off x="9597186" y="7249841"/>
            <a:ext cx="626542" cy="626542"/>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3183ED">
                    <a:alpha val="100000"/>
                  </a:srgbClr>
                </a:gs>
                <a:gs pos="100000">
                  <a:srgbClr val="56CCF2">
                    <a:alpha val="100000"/>
                  </a:srgbClr>
                </a:gs>
              </a:gsLst>
              <a:lin ang="5400000"/>
            </a:gradFill>
          </p:spPr>
        </p:sp>
        <p:sp>
          <p:nvSpPr>
            <p:cNvPr id="23" name="TextBox 23"/>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4" name="TextBox 24"/>
          <p:cNvSpPr txBox="1"/>
          <p:nvPr/>
        </p:nvSpPr>
        <p:spPr>
          <a:xfrm>
            <a:off x="10609286" y="2409126"/>
            <a:ext cx="6650014" cy="1207246"/>
          </a:xfrm>
          <a:prstGeom prst="rect">
            <a:avLst/>
          </a:prstGeom>
        </p:spPr>
        <p:txBody>
          <a:bodyPr lIns="0" tIns="0" rIns="0" bIns="0" rtlCol="0" anchor="t">
            <a:spAutoFit/>
          </a:bodyPr>
          <a:lstStyle/>
          <a:p>
            <a:pPr marL="506420" lvl="1" indent="-253210" algn="l">
              <a:lnSpc>
                <a:spcPts val="3283"/>
              </a:lnSpc>
              <a:buFont typeface="Arial"/>
              <a:buChar char="•"/>
            </a:pPr>
            <a:r>
              <a:rPr lang="en-US" sz="2345" spc="-44">
                <a:solidFill>
                  <a:srgbClr val="000000"/>
                </a:solidFill>
                <a:latin typeface="Clear Sans"/>
                <a:ea typeface="Clear Sans"/>
                <a:cs typeface="Clear Sans"/>
                <a:sym typeface="Clear Sans"/>
              </a:rPr>
              <a:t>menciptakan produk-produk yang mampu memberikan nilai bagi pelanggan untuk mencapai kepuasan total.</a:t>
            </a:r>
          </a:p>
        </p:txBody>
      </p:sp>
      <p:sp>
        <p:nvSpPr>
          <p:cNvPr id="25" name="TextBox 25"/>
          <p:cNvSpPr txBox="1"/>
          <p:nvPr/>
        </p:nvSpPr>
        <p:spPr>
          <a:xfrm>
            <a:off x="10490428" y="5199837"/>
            <a:ext cx="6650014" cy="1616821"/>
          </a:xfrm>
          <a:prstGeom prst="rect">
            <a:avLst/>
          </a:prstGeom>
        </p:spPr>
        <p:txBody>
          <a:bodyPr lIns="0" tIns="0" rIns="0" bIns="0" rtlCol="0" anchor="t">
            <a:spAutoFit/>
          </a:bodyPr>
          <a:lstStyle/>
          <a:p>
            <a:pPr marL="506420" lvl="1" indent="-253210" algn="l">
              <a:lnSpc>
                <a:spcPts val="3283"/>
              </a:lnSpc>
              <a:buFont typeface="Arial"/>
              <a:buChar char="•"/>
            </a:pPr>
            <a:r>
              <a:rPr lang="en-US" sz="2345" spc="-44">
                <a:solidFill>
                  <a:srgbClr val="000000"/>
                </a:solidFill>
                <a:latin typeface="Clear Sans"/>
                <a:ea typeface="Clear Sans"/>
                <a:cs typeface="Clear Sans"/>
                <a:sym typeface="Clear Sans"/>
              </a:rPr>
              <a:t>Pendekatan Manajer ikut berpartisipasi aktif dalam perencanaan dan pengembangan produk sesuai dengan informasi kebutuhan pasar dan pelanggan yang ada.</a:t>
            </a:r>
          </a:p>
        </p:txBody>
      </p:sp>
      <p:sp>
        <p:nvSpPr>
          <p:cNvPr id="26" name="TextBox 26"/>
          <p:cNvSpPr txBox="1"/>
          <p:nvPr/>
        </p:nvSpPr>
        <p:spPr>
          <a:xfrm>
            <a:off x="10490428" y="7641479"/>
            <a:ext cx="6650014" cy="1616821"/>
          </a:xfrm>
          <a:prstGeom prst="rect">
            <a:avLst/>
          </a:prstGeom>
        </p:spPr>
        <p:txBody>
          <a:bodyPr lIns="0" tIns="0" rIns="0" bIns="0" rtlCol="0" anchor="t">
            <a:spAutoFit/>
          </a:bodyPr>
          <a:lstStyle/>
          <a:p>
            <a:pPr algn="l">
              <a:lnSpc>
                <a:spcPts val="3283"/>
              </a:lnSpc>
            </a:pPr>
            <a:endParaRPr/>
          </a:p>
          <a:p>
            <a:pPr marL="506420" lvl="1" indent="-253210" algn="l">
              <a:lnSpc>
                <a:spcPts val="3283"/>
              </a:lnSpc>
              <a:buFont typeface="Arial"/>
              <a:buChar char="•"/>
            </a:pPr>
            <a:r>
              <a:rPr lang="en-US" sz="2345" spc="-44">
                <a:solidFill>
                  <a:srgbClr val="000000"/>
                </a:solidFill>
                <a:latin typeface="Clear Sans"/>
                <a:ea typeface="Clear Sans"/>
                <a:cs typeface="Clear Sans"/>
                <a:sym typeface="Clear Sans"/>
              </a:rPr>
              <a:t>Filosofi dari Total Quality Marketing adalah “jangan mengecewakan pelanggan”</a:t>
            </a:r>
          </a:p>
          <a:p>
            <a:pPr marL="0" lvl="0" indent="0" algn="l">
              <a:lnSpc>
                <a:spcPts val="3283"/>
              </a:lnSpc>
            </a:pPr>
            <a:endParaRPr lang="en-US" sz="2345" spc="-44">
              <a:solidFill>
                <a:srgbClr val="000000"/>
              </a:solidFill>
              <a:latin typeface="Clear Sans"/>
              <a:ea typeface="Clear Sans"/>
              <a:cs typeface="Clear Sans"/>
              <a:sym typeface="Clear Sans"/>
            </a:endParaRPr>
          </a:p>
        </p:txBody>
      </p:sp>
      <p:sp>
        <p:nvSpPr>
          <p:cNvPr id="27" name="TextBox 27"/>
          <p:cNvSpPr txBox="1"/>
          <p:nvPr/>
        </p:nvSpPr>
        <p:spPr>
          <a:xfrm>
            <a:off x="10609286" y="1708898"/>
            <a:ext cx="5863844" cy="519000"/>
          </a:xfrm>
          <a:prstGeom prst="rect">
            <a:avLst/>
          </a:prstGeom>
        </p:spPr>
        <p:txBody>
          <a:bodyPr lIns="0" tIns="0" rIns="0" bIns="0" rtlCol="0" anchor="t">
            <a:spAutoFit/>
          </a:bodyPr>
          <a:lstStyle/>
          <a:p>
            <a:pPr marL="0" lvl="0" indent="0" algn="l">
              <a:lnSpc>
                <a:spcPts val="3949"/>
              </a:lnSpc>
            </a:pPr>
            <a:r>
              <a:rPr lang="en-US" sz="3656" spc="-91">
                <a:solidFill>
                  <a:srgbClr val="112D4E"/>
                </a:solidFill>
                <a:latin typeface="Barlow Bold"/>
                <a:ea typeface="Barlow Bold"/>
                <a:cs typeface="Barlow Bold"/>
                <a:sym typeface="Barlow Bold"/>
              </a:rPr>
              <a:t>Menciptakan Produk Produk</a:t>
            </a:r>
          </a:p>
        </p:txBody>
      </p:sp>
      <p:sp>
        <p:nvSpPr>
          <p:cNvPr id="28" name="TextBox 28"/>
          <p:cNvSpPr txBox="1"/>
          <p:nvPr/>
        </p:nvSpPr>
        <p:spPr>
          <a:xfrm>
            <a:off x="10609286" y="4499862"/>
            <a:ext cx="4543929" cy="519000"/>
          </a:xfrm>
          <a:prstGeom prst="rect">
            <a:avLst/>
          </a:prstGeom>
        </p:spPr>
        <p:txBody>
          <a:bodyPr lIns="0" tIns="0" rIns="0" bIns="0" rtlCol="0" anchor="t">
            <a:spAutoFit/>
          </a:bodyPr>
          <a:lstStyle/>
          <a:p>
            <a:pPr marL="0" lvl="0" indent="0" algn="l">
              <a:lnSpc>
                <a:spcPts val="3949"/>
              </a:lnSpc>
            </a:pPr>
            <a:r>
              <a:rPr lang="en-US" sz="3656" spc="-91">
                <a:solidFill>
                  <a:srgbClr val="112D4E"/>
                </a:solidFill>
                <a:latin typeface="Barlow Bold"/>
                <a:ea typeface="Barlow Bold"/>
                <a:cs typeface="Barlow Bold"/>
                <a:sym typeface="Barlow Bold"/>
              </a:rPr>
              <a:t>Pendekatan Manager</a:t>
            </a:r>
          </a:p>
        </p:txBody>
      </p:sp>
      <p:sp>
        <p:nvSpPr>
          <p:cNvPr id="29" name="TextBox 29"/>
          <p:cNvSpPr txBox="1"/>
          <p:nvPr/>
        </p:nvSpPr>
        <p:spPr>
          <a:xfrm>
            <a:off x="10609286" y="7290826"/>
            <a:ext cx="5230007" cy="519000"/>
          </a:xfrm>
          <a:prstGeom prst="rect">
            <a:avLst/>
          </a:prstGeom>
        </p:spPr>
        <p:txBody>
          <a:bodyPr lIns="0" tIns="0" rIns="0" bIns="0" rtlCol="0" anchor="t">
            <a:spAutoFit/>
          </a:bodyPr>
          <a:lstStyle/>
          <a:p>
            <a:pPr marL="0" lvl="0" indent="0" algn="l">
              <a:lnSpc>
                <a:spcPts val="3949"/>
              </a:lnSpc>
            </a:pPr>
            <a:r>
              <a:rPr lang="en-US" sz="3656" spc="-91">
                <a:solidFill>
                  <a:srgbClr val="112D4E"/>
                </a:solidFill>
                <a:latin typeface="Barlow Bold"/>
                <a:ea typeface="Barlow Bold"/>
                <a:cs typeface="Barlow Bold"/>
                <a:sym typeface="Barlow Bold"/>
              </a:rPr>
              <a:t>Filosofi dan Total Quality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5789232" y="1114425"/>
            <a:ext cx="6608028" cy="1205865"/>
          </a:xfrm>
          <a:prstGeom prst="rect">
            <a:avLst/>
          </a:prstGeom>
        </p:spPr>
        <p:txBody>
          <a:bodyPr lIns="0" tIns="0" rIns="0" bIns="0" rtlCol="0" anchor="t">
            <a:spAutoFit/>
          </a:bodyPr>
          <a:lstStyle/>
          <a:p>
            <a:pPr marL="0" lvl="0" indent="0" algn="ctr">
              <a:lnSpc>
                <a:spcPts val="9179"/>
              </a:lnSpc>
            </a:pPr>
            <a:r>
              <a:rPr lang="en-US" sz="8499" spc="-212">
                <a:solidFill>
                  <a:srgbClr val="112D4E"/>
                </a:solidFill>
                <a:latin typeface="Barlow Bold"/>
                <a:ea typeface="Barlow Bold"/>
                <a:cs typeface="Barlow Bold"/>
                <a:sym typeface="Barlow Bold"/>
              </a:rPr>
              <a:t>Kesimpulan</a:t>
            </a:r>
          </a:p>
        </p:txBody>
      </p:sp>
      <p:sp>
        <p:nvSpPr>
          <p:cNvPr id="3" name="TextBox 3"/>
          <p:cNvSpPr txBox="1"/>
          <p:nvPr/>
        </p:nvSpPr>
        <p:spPr>
          <a:xfrm>
            <a:off x="2785065" y="3386764"/>
            <a:ext cx="13401016" cy="4698450"/>
          </a:xfrm>
          <a:prstGeom prst="rect">
            <a:avLst/>
          </a:prstGeom>
        </p:spPr>
        <p:txBody>
          <a:bodyPr lIns="0" tIns="0" rIns="0" bIns="0" rtlCol="0" anchor="t">
            <a:spAutoFit/>
          </a:bodyPr>
          <a:lstStyle/>
          <a:p>
            <a:pPr algn="just">
              <a:lnSpc>
                <a:spcPts val="4629"/>
              </a:lnSpc>
            </a:pPr>
            <a:r>
              <a:rPr lang="en-US" sz="4286">
                <a:solidFill>
                  <a:srgbClr val="112D4E"/>
                </a:solidFill>
                <a:latin typeface="Barlow Bold"/>
                <a:ea typeface="Barlow Bold"/>
                <a:cs typeface="Barlow Bold"/>
                <a:sym typeface="Barlow Bold"/>
              </a:rPr>
              <a:t>Jaminan kualitas </a:t>
            </a:r>
            <a:r>
              <a:rPr lang="en-US" sz="4286">
                <a:solidFill>
                  <a:srgbClr val="112D4E"/>
                </a:solidFill>
                <a:latin typeface="Barlow"/>
                <a:ea typeface="Barlow"/>
                <a:cs typeface="Barlow"/>
                <a:sym typeface="Barlow"/>
              </a:rPr>
              <a:t>berarti menentukan kebutuhan pelanggan, mengembangkan produk sesuai kebutuhan pelanggan, memastikan bahwa pelanggan hanya membeli produk-produk bebas cacat, melakukan pelayanan purna jual secara efektif dan memastikan dan menjamin bahwa pelanggan akan memperoleh kepuasan melalu penggunaan produk itu.</a:t>
            </a:r>
          </a:p>
          <a:p>
            <a:pPr marL="0" lvl="0" indent="0" algn="ctr">
              <a:lnSpc>
                <a:spcPts val="4629"/>
              </a:lnSpc>
            </a:pPr>
            <a:endParaRPr lang="en-US" sz="4286">
              <a:solidFill>
                <a:srgbClr val="112D4E"/>
              </a:solidFill>
              <a:latin typeface="Barlow"/>
              <a:ea typeface="Barlow"/>
              <a:cs typeface="Barlow"/>
              <a:sym typeface="Barlow"/>
            </a:endParaRPr>
          </a:p>
        </p:txBody>
      </p:sp>
      <p:grpSp>
        <p:nvGrpSpPr>
          <p:cNvPr id="4" name="Group 4"/>
          <p:cNvGrpSpPr/>
          <p:nvPr/>
        </p:nvGrpSpPr>
        <p:grpSpPr>
          <a:xfrm>
            <a:off x="15847548" y="-1968163"/>
            <a:ext cx="7573225" cy="6508240"/>
            <a:chOff x="0" y="0"/>
            <a:chExt cx="812800" cy="698500"/>
          </a:xfrm>
        </p:grpSpPr>
        <p:sp>
          <p:nvSpPr>
            <p:cNvPr id="5" name="Freeform 5"/>
            <p:cNvSpPr/>
            <p:nvPr/>
          </p:nvSpPr>
          <p:spPr>
            <a:xfrm>
              <a:off x="7067" y="0"/>
              <a:ext cx="798666" cy="698500"/>
            </a:xfrm>
            <a:custGeom>
              <a:avLst/>
              <a:gdLst/>
              <a:ahLst/>
              <a:cxnLst/>
              <a:rect l="l" t="t" r="r" b="b"/>
              <a:pathLst>
                <a:path w="798666" h="698500">
                  <a:moveTo>
                    <a:pt x="787226" y="381060"/>
                  </a:moveTo>
                  <a:lnTo>
                    <a:pt x="621040" y="666690"/>
                  </a:lnTo>
                  <a:cubicBezTo>
                    <a:pt x="609582" y="686384"/>
                    <a:pt x="588516" y="698500"/>
                    <a:pt x="565731" y="698500"/>
                  </a:cubicBezTo>
                  <a:lnTo>
                    <a:pt x="232935" y="698500"/>
                  </a:lnTo>
                  <a:cubicBezTo>
                    <a:pt x="210150" y="698500"/>
                    <a:pt x="189084" y="686384"/>
                    <a:pt x="177626" y="666690"/>
                  </a:cubicBezTo>
                  <a:lnTo>
                    <a:pt x="11440" y="381060"/>
                  </a:lnTo>
                  <a:cubicBezTo>
                    <a:pt x="0" y="361396"/>
                    <a:pt x="0" y="337104"/>
                    <a:pt x="11440" y="317440"/>
                  </a:cubicBezTo>
                  <a:lnTo>
                    <a:pt x="177626" y="31810"/>
                  </a:lnTo>
                  <a:cubicBezTo>
                    <a:pt x="189084" y="12116"/>
                    <a:pt x="210150" y="0"/>
                    <a:pt x="232935" y="0"/>
                  </a:cubicBezTo>
                  <a:lnTo>
                    <a:pt x="565731" y="0"/>
                  </a:lnTo>
                  <a:cubicBezTo>
                    <a:pt x="588516" y="0"/>
                    <a:pt x="609582" y="12116"/>
                    <a:pt x="621040" y="31810"/>
                  </a:cubicBezTo>
                  <a:lnTo>
                    <a:pt x="787226" y="317440"/>
                  </a:lnTo>
                  <a:cubicBezTo>
                    <a:pt x="798666" y="337104"/>
                    <a:pt x="798666" y="361396"/>
                    <a:pt x="787226" y="381060"/>
                  </a:cubicBezTo>
                  <a:close/>
                </a:path>
              </a:pathLst>
            </a:custGeom>
            <a:gradFill rotWithShape="1">
              <a:gsLst>
                <a:gs pos="0">
                  <a:srgbClr val="153862">
                    <a:alpha val="100000"/>
                  </a:srgbClr>
                </a:gs>
                <a:gs pos="100000">
                  <a:srgbClr val="255389">
                    <a:alpha val="100000"/>
                  </a:srgbClr>
                </a:gs>
              </a:gsLst>
              <a:path path="circle">
                <a:fillToRect l="50000" t="50000" r="50000" b="50000"/>
              </a:path>
            </a:gradFill>
          </p:spPr>
        </p:sp>
        <p:sp>
          <p:nvSpPr>
            <p:cNvPr id="6" name="TextBox 6"/>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5198104" y="-1968163"/>
            <a:ext cx="7573225" cy="6508240"/>
            <a:chOff x="0" y="0"/>
            <a:chExt cx="812800" cy="698500"/>
          </a:xfrm>
        </p:grpSpPr>
        <p:sp>
          <p:nvSpPr>
            <p:cNvPr id="8" name="Freeform 8"/>
            <p:cNvSpPr/>
            <p:nvPr/>
          </p:nvSpPr>
          <p:spPr>
            <a:xfrm>
              <a:off x="7067" y="0"/>
              <a:ext cx="798666" cy="698500"/>
            </a:xfrm>
            <a:custGeom>
              <a:avLst/>
              <a:gdLst/>
              <a:ahLst/>
              <a:cxnLst/>
              <a:rect l="l" t="t" r="r" b="b"/>
              <a:pathLst>
                <a:path w="798666" h="698500">
                  <a:moveTo>
                    <a:pt x="787226" y="381060"/>
                  </a:moveTo>
                  <a:lnTo>
                    <a:pt x="621040" y="666690"/>
                  </a:lnTo>
                  <a:cubicBezTo>
                    <a:pt x="609582" y="686384"/>
                    <a:pt x="588516" y="698500"/>
                    <a:pt x="565731" y="698500"/>
                  </a:cubicBezTo>
                  <a:lnTo>
                    <a:pt x="232935" y="698500"/>
                  </a:lnTo>
                  <a:cubicBezTo>
                    <a:pt x="210150" y="698500"/>
                    <a:pt x="189084" y="686384"/>
                    <a:pt x="177626" y="666690"/>
                  </a:cubicBezTo>
                  <a:lnTo>
                    <a:pt x="11440" y="381060"/>
                  </a:lnTo>
                  <a:cubicBezTo>
                    <a:pt x="0" y="361396"/>
                    <a:pt x="0" y="337104"/>
                    <a:pt x="11440" y="317440"/>
                  </a:cubicBezTo>
                  <a:lnTo>
                    <a:pt x="177626" y="31810"/>
                  </a:lnTo>
                  <a:cubicBezTo>
                    <a:pt x="189084" y="12116"/>
                    <a:pt x="210150" y="0"/>
                    <a:pt x="232935" y="0"/>
                  </a:cubicBezTo>
                  <a:lnTo>
                    <a:pt x="565731" y="0"/>
                  </a:lnTo>
                  <a:cubicBezTo>
                    <a:pt x="588516" y="0"/>
                    <a:pt x="609582" y="12116"/>
                    <a:pt x="621040" y="31810"/>
                  </a:cubicBezTo>
                  <a:lnTo>
                    <a:pt x="787226" y="317440"/>
                  </a:lnTo>
                  <a:cubicBezTo>
                    <a:pt x="798666" y="337104"/>
                    <a:pt x="798666" y="361396"/>
                    <a:pt x="787226" y="381060"/>
                  </a:cubicBezTo>
                  <a:close/>
                </a:path>
              </a:pathLst>
            </a:custGeom>
            <a:gradFill rotWithShape="1">
              <a:gsLst>
                <a:gs pos="0">
                  <a:srgbClr val="153862">
                    <a:alpha val="100000"/>
                  </a:srgbClr>
                </a:gs>
                <a:gs pos="100000">
                  <a:srgbClr val="255389">
                    <a:alpha val="100000"/>
                  </a:srgbClr>
                </a:gs>
              </a:gsLst>
              <a:path path="circle">
                <a:fillToRect l="50000" t="50000" r="50000" b="50000"/>
              </a:path>
            </a:gradFill>
          </p:spPr>
        </p:sp>
        <p:sp>
          <p:nvSpPr>
            <p:cNvPr id="9" name="TextBox 9"/>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6557252" y="-1309297"/>
            <a:ext cx="6172867" cy="5304807"/>
            <a:chOff x="0" y="0"/>
            <a:chExt cx="812800" cy="698500"/>
          </a:xfrm>
        </p:grpSpPr>
        <p:sp>
          <p:nvSpPr>
            <p:cNvPr id="11" name="Freeform 11"/>
            <p:cNvSpPr/>
            <p:nvPr/>
          </p:nvSpPr>
          <p:spPr>
            <a:xfrm>
              <a:off x="8670" y="0"/>
              <a:ext cx="795460" cy="698500"/>
            </a:xfrm>
            <a:custGeom>
              <a:avLst/>
              <a:gdLst/>
              <a:ahLst/>
              <a:cxnLst/>
              <a:rect l="l" t="t" r="r" b="b"/>
              <a:pathLst>
                <a:path w="795460" h="698500">
                  <a:moveTo>
                    <a:pt x="781424" y="388276"/>
                  </a:moveTo>
                  <a:lnTo>
                    <a:pt x="623636" y="659474"/>
                  </a:lnTo>
                  <a:cubicBezTo>
                    <a:pt x="609578" y="683636"/>
                    <a:pt x="583733" y="698500"/>
                    <a:pt x="555779" y="698500"/>
                  </a:cubicBezTo>
                  <a:lnTo>
                    <a:pt x="239681" y="698500"/>
                  </a:lnTo>
                  <a:cubicBezTo>
                    <a:pt x="211727" y="698500"/>
                    <a:pt x="185882" y="683636"/>
                    <a:pt x="171824" y="659474"/>
                  </a:cubicBezTo>
                  <a:lnTo>
                    <a:pt x="14036" y="388276"/>
                  </a:lnTo>
                  <a:cubicBezTo>
                    <a:pt x="0" y="364152"/>
                    <a:pt x="0" y="334348"/>
                    <a:pt x="14036" y="310224"/>
                  </a:cubicBezTo>
                  <a:lnTo>
                    <a:pt x="171824" y="39026"/>
                  </a:lnTo>
                  <a:cubicBezTo>
                    <a:pt x="185882" y="14864"/>
                    <a:pt x="211727" y="0"/>
                    <a:pt x="239681" y="0"/>
                  </a:cubicBezTo>
                  <a:lnTo>
                    <a:pt x="555779" y="0"/>
                  </a:lnTo>
                  <a:cubicBezTo>
                    <a:pt x="583733" y="0"/>
                    <a:pt x="609578" y="14864"/>
                    <a:pt x="623636" y="39026"/>
                  </a:cubicBezTo>
                  <a:lnTo>
                    <a:pt x="781424" y="310224"/>
                  </a:lnTo>
                  <a:cubicBezTo>
                    <a:pt x="795460" y="334348"/>
                    <a:pt x="795460" y="364152"/>
                    <a:pt x="781424" y="388276"/>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12" name="TextBox 12"/>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4488400" y="-1309297"/>
            <a:ext cx="6172867" cy="5304807"/>
            <a:chOff x="0" y="0"/>
            <a:chExt cx="812800" cy="698500"/>
          </a:xfrm>
        </p:grpSpPr>
        <p:sp>
          <p:nvSpPr>
            <p:cNvPr id="14" name="Freeform 14"/>
            <p:cNvSpPr/>
            <p:nvPr/>
          </p:nvSpPr>
          <p:spPr>
            <a:xfrm>
              <a:off x="8670" y="0"/>
              <a:ext cx="795460" cy="698500"/>
            </a:xfrm>
            <a:custGeom>
              <a:avLst/>
              <a:gdLst/>
              <a:ahLst/>
              <a:cxnLst/>
              <a:rect l="l" t="t" r="r" b="b"/>
              <a:pathLst>
                <a:path w="795460" h="698500">
                  <a:moveTo>
                    <a:pt x="781424" y="388276"/>
                  </a:moveTo>
                  <a:lnTo>
                    <a:pt x="623636" y="659474"/>
                  </a:lnTo>
                  <a:cubicBezTo>
                    <a:pt x="609578" y="683636"/>
                    <a:pt x="583733" y="698500"/>
                    <a:pt x="555779" y="698500"/>
                  </a:cubicBezTo>
                  <a:lnTo>
                    <a:pt x="239681" y="698500"/>
                  </a:lnTo>
                  <a:cubicBezTo>
                    <a:pt x="211727" y="698500"/>
                    <a:pt x="185882" y="683636"/>
                    <a:pt x="171824" y="659474"/>
                  </a:cubicBezTo>
                  <a:lnTo>
                    <a:pt x="14036" y="388276"/>
                  </a:lnTo>
                  <a:cubicBezTo>
                    <a:pt x="0" y="364152"/>
                    <a:pt x="0" y="334348"/>
                    <a:pt x="14036" y="310224"/>
                  </a:cubicBezTo>
                  <a:lnTo>
                    <a:pt x="171824" y="39026"/>
                  </a:lnTo>
                  <a:cubicBezTo>
                    <a:pt x="185882" y="14864"/>
                    <a:pt x="211727" y="0"/>
                    <a:pt x="239681" y="0"/>
                  </a:cubicBezTo>
                  <a:lnTo>
                    <a:pt x="555779" y="0"/>
                  </a:lnTo>
                  <a:cubicBezTo>
                    <a:pt x="583733" y="0"/>
                    <a:pt x="609578" y="14864"/>
                    <a:pt x="623636" y="39026"/>
                  </a:cubicBezTo>
                  <a:lnTo>
                    <a:pt x="781424" y="310224"/>
                  </a:lnTo>
                  <a:cubicBezTo>
                    <a:pt x="795460" y="334348"/>
                    <a:pt x="795460" y="364152"/>
                    <a:pt x="781424" y="388276"/>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15" name="TextBox 1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rot="-10800000">
            <a:off x="15401426" y="-1548695"/>
            <a:ext cx="3715747" cy="4323778"/>
            <a:chOff x="0" y="0"/>
            <a:chExt cx="698500" cy="812800"/>
          </a:xfrm>
        </p:grpSpPr>
        <p:sp>
          <p:nvSpPr>
            <p:cNvPr id="17" name="Freeform 17"/>
            <p:cNvSpPr/>
            <p:nvPr/>
          </p:nvSpPr>
          <p:spPr>
            <a:xfrm>
              <a:off x="0" y="7564"/>
              <a:ext cx="698500" cy="797671"/>
            </a:xfrm>
            <a:custGeom>
              <a:avLst/>
              <a:gdLst/>
              <a:ahLst/>
              <a:cxnLst/>
              <a:rect l="l" t="t" r="r" b="b"/>
              <a:pathLst>
                <a:path w="698500" h="797671">
                  <a:moveTo>
                    <a:pt x="383298" y="12246"/>
                  </a:moveTo>
                  <a:lnTo>
                    <a:pt x="664452" y="175826"/>
                  </a:lnTo>
                  <a:cubicBezTo>
                    <a:pt x="685532" y="188091"/>
                    <a:pt x="698500" y="210640"/>
                    <a:pt x="698500" y="235028"/>
                  </a:cubicBezTo>
                  <a:lnTo>
                    <a:pt x="698500" y="562644"/>
                  </a:lnTo>
                  <a:cubicBezTo>
                    <a:pt x="698500" y="587032"/>
                    <a:pt x="685532" y="609581"/>
                    <a:pt x="664452" y="621846"/>
                  </a:cubicBezTo>
                  <a:lnTo>
                    <a:pt x="383298" y="785426"/>
                  </a:lnTo>
                  <a:cubicBezTo>
                    <a:pt x="362251" y="797672"/>
                    <a:pt x="336249" y="797672"/>
                    <a:pt x="315202" y="785426"/>
                  </a:cubicBezTo>
                  <a:lnTo>
                    <a:pt x="34048" y="621846"/>
                  </a:lnTo>
                  <a:cubicBezTo>
                    <a:pt x="12968" y="609581"/>
                    <a:pt x="0" y="587032"/>
                    <a:pt x="0" y="562644"/>
                  </a:cubicBezTo>
                  <a:lnTo>
                    <a:pt x="0" y="235028"/>
                  </a:lnTo>
                  <a:cubicBezTo>
                    <a:pt x="0" y="210640"/>
                    <a:pt x="12968" y="188091"/>
                    <a:pt x="34048" y="175826"/>
                  </a:cubicBezTo>
                  <a:lnTo>
                    <a:pt x="315202" y="12246"/>
                  </a:lnTo>
                  <a:cubicBezTo>
                    <a:pt x="336249" y="0"/>
                    <a:pt x="362251" y="0"/>
                    <a:pt x="383298" y="12246"/>
                  </a:cubicBezTo>
                  <a:close/>
                </a:path>
              </a:pathLst>
            </a:custGeom>
            <a:solidFill>
              <a:srgbClr val="000000">
                <a:alpha val="0"/>
              </a:srgbClr>
            </a:solidFill>
            <a:ln w="133350" cap="rnd">
              <a:gradFill>
                <a:gsLst>
                  <a:gs pos="0">
                    <a:srgbClr val="FFB613">
                      <a:alpha val="100000"/>
                    </a:srgbClr>
                  </a:gs>
                  <a:gs pos="100000">
                    <a:srgbClr val="FFE42F">
                      <a:alpha val="100000"/>
                    </a:srgbClr>
                  </a:gs>
                </a:gsLst>
                <a:lin ang="5400000"/>
              </a:gradFill>
              <a:prstDash val="solid"/>
              <a:round/>
            </a:ln>
          </p:spPr>
        </p:sp>
        <p:sp>
          <p:nvSpPr>
            <p:cNvPr id="18" name="TextBox 18"/>
            <p:cNvSpPr txBox="1"/>
            <p:nvPr/>
          </p:nvSpPr>
          <p:spPr>
            <a:xfrm>
              <a:off x="0" y="101600"/>
              <a:ext cx="698500" cy="571500"/>
            </a:xfrm>
            <a:prstGeom prst="rect">
              <a:avLst/>
            </a:prstGeom>
          </p:spPr>
          <p:txBody>
            <a:bodyPr lIns="120277" tIns="120277" rIns="120277" bIns="120277" rtlCol="0" anchor="ctr"/>
            <a:lstStyle/>
            <a:p>
              <a:pPr algn="ctr">
                <a:lnSpc>
                  <a:spcPts val="2659"/>
                </a:lnSpc>
              </a:pPr>
              <a:endParaRPr/>
            </a:p>
          </p:txBody>
        </p:sp>
      </p:grpSp>
      <p:grpSp>
        <p:nvGrpSpPr>
          <p:cNvPr id="19" name="Group 19"/>
          <p:cNvGrpSpPr/>
          <p:nvPr/>
        </p:nvGrpSpPr>
        <p:grpSpPr>
          <a:xfrm rot="-10800000">
            <a:off x="-930682" y="-1548695"/>
            <a:ext cx="3715747" cy="4323778"/>
            <a:chOff x="0" y="0"/>
            <a:chExt cx="698500" cy="812800"/>
          </a:xfrm>
        </p:grpSpPr>
        <p:sp>
          <p:nvSpPr>
            <p:cNvPr id="20" name="Freeform 20"/>
            <p:cNvSpPr/>
            <p:nvPr/>
          </p:nvSpPr>
          <p:spPr>
            <a:xfrm>
              <a:off x="0" y="7564"/>
              <a:ext cx="698500" cy="797671"/>
            </a:xfrm>
            <a:custGeom>
              <a:avLst/>
              <a:gdLst/>
              <a:ahLst/>
              <a:cxnLst/>
              <a:rect l="l" t="t" r="r" b="b"/>
              <a:pathLst>
                <a:path w="698500" h="797671">
                  <a:moveTo>
                    <a:pt x="383298" y="12246"/>
                  </a:moveTo>
                  <a:lnTo>
                    <a:pt x="664452" y="175826"/>
                  </a:lnTo>
                  <a:cubicBezTo>
                    <a:pt x="685532" y="188091"/>
                    <a:pt x="698500" y="210640"/>
                    <a:pt x="698500" y="235028"/>
                  </a:cubicBezTo>
                  <a:lnTo>
                    <a:pt x="698500" y="562644"/>
                  </a:lnTo>
                  <a:cubicBezTo>
                    <a:pt x="698500" y="587032"/>
                    <a:pt x="685532" y="609581"/>
                    <a:pt x="664452" y="621846"/>
                  </a:cubicBezTo>
                  <a:lnTo>
                    <a:pt x="383298" y="785426"/>
                  </a:lnTo>
                  <a:cubicBezTo>
                    <a:pt x="362251" y="797672"/>
                    <a:pt x="336249" y="797672"/>
                    <a:pt x="315202" y="785426"/>
                  </a:cubicBezTo>
                  <a:lnTo>
                    <a:pt x="34048" y="621846"/>
                  </a:lnTo>
                  <a:cubicBezTo>
                    <a:pt x="12968" y="609581"/>
                    <a:pt x="0" y="587032"/>
                    <a:pt x="0" y="562644"/>
                  </a:cubicBezTo>
                  <a:lnTo>
                    <a:pt x="0" y="235028"/>
                  </a:lnTo>
                  <a:cubicBezTo>
                    <a:pt x="0" y="210640"/>
                    <a:pt x="12968" y="188091"/>
                    <a:pt x="34048" y="175826"/>
                  </a:cubicBezTo>
                  <a:lnTo>
                    <a:pt x="315202" y="12246"/>
                  </a:lnTo>
                  <a:cubicBezTo>
                    <a:pt x="336249" y="0"/>
                    <a:pt x="362251" y="0"/>
                    <a:pt x="383298" y="12246"/>
                  </a:cubicBezTo>
                  <a:close/>
                </a:path>
              </a:pathLst>
            </a:custGeom>
            <a:solidFill>
              <a:srgbClr val="000000">
                <a:alpha val="0"/>
              </a:srgbClr>
            </a:solidFill>
            <a:ln w="133350" cap="rnd">
              <a:gradFill>
                <a:gsLst>
                  <a:gs pos="0">
                    <a:srgbClr val="FFB613">
                      <a:alpha val="100000"/>
                    </a:srgbClr>
                  </a:gs>
                  <a:gs pos="100000">
                    <a:srgbClr val="FFE42F">
                      <a:alpha val="100000"/>
                    </a:srgbClr>
                  </a:gs>
                </a:gsLst>
                <a:lin ang="5400000"/>
              </a:gradFill>
              <a:prstDash val="solid"/>
              <a:round/>
            </a:ln>
          </p:spPr>
        </p:sp>
        <p:sp>
          <p:nvSpPr>
            <p:cNvPr id="21" name="TextBox 21"/>
            <p:cNvSpPr txBox="1"/>
            <p:nvPr/>
          </p:nvSpPr>
          <p:spPr>
            <a:xfrm>
              <a:off x="0" y="101600"/>
              <a:ext cx="698500" cy="571500"/>
            </a:xfrm>
            <a:prstGeom prst="rect">
              <a:avLst/>
            </a:prstGeom>
          </p:spPr>
          <p:txBody>
            <a:bodyPr lIns="120277" tIns="120277" rIns="120277" bIns="120277" rtlCol="0" anchor="ctr"/>
            <a:lstStyle/>
            <a:p>
              <a:pPr algn="ctr">
                <a:lnSpc>
                  <a:spcPts val="2659"/>
                </a:lnSpc>
              </a:pP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8777467" y="-4182086"/>
            <a:ext cx="7676727" cy="6372158"/>
            <a:chOff x="0" y="0"/>
            <a:chExt cx="841504" cy="698500"/>
          </a:xfrm>
        </p:grpSpPr>
        <p:sp>
          <p:nvSpPr>
            <p:cNvPr id="3" name="Freeform 3"/>
            <p:cNvSpPr/>
            <p:nvPr/>
          </p:nvSpPr>
          <p:spPr>
            <a:xfrm>
              <a:off x="8715" y="0"/>
              <a:ext cx="824075" cy="698500"/>
            </a:xfrm>
            <a:custGeom>
              <a:avLst/>
              <a:gdLst/>
              <a:ahLst/>
              <a:cxnLst/>
              <a:rect l="l" t="t" r="r" b="b"/>
              <a:pathLst>
                <a:path w="824075" h="698500">
                  <a:moveTo>
                    <a:pt x="809966" y="388476"/>
                  </a:moveTo>
                  <a:lnTo>
                    <a:pt x="652411" y="659274"/>
                  </a:lnTo>
                  <a:cubicBezTo>
                    <a:pt x="638281" y="683560"/>
                    <a:pt x="612304" y="698500"/>
                    <a:pt x="584206" y="698500"/>
                  </a:cubicBezTo>
                  <a:lnTo>
                    <a:pt x="239867" y="698500"/>
                  </a:lnTo>
                  <a:cubicBezTo>
                    <a:pt x="211770" y="698500"/>
                    <a:pt x="185792" y="683560"/>
                    <a:pt x="171663" y="659274"/>
                  </a:cubicBezTo>
                  <a:lnTo>
                    <a:pt x="14107" y="388476"/>
                  </a:lnTo>
                  <a:cubicBezTo>
                    <a:pt x="0" y="364228"/>
                    <a:pt x="0" y="334272"/>
                    <a:pt x="14107" y="310024"/>
                  </a:cubicBezTo>
                  <a:lnTo>
                    <a:pt x="171663" y="39226"/>
                  </a:lnTo>
                  <a:cubicBezTo>
                    <a:pt x="185792" y="14940"/>
                    <a:pt x="211770" y="0"/>
                    <a:pt x="239867" y="0"/>
                  </a:cubicBezTo>
                  <a:lnTo>
                    <a:pt x="584206" y="0"/>
                  </a:lnTo>
                  <a:cubicBezTo>
                    <a:pt x="612304" y="0"/>
                    <a:pt x="638281" y="14940"/>
                    <a:pt x="652411" y="39226"/>
                  </a:cubicBezTo>
                  <a:lnTo>
                    <a:pt x="809966" y="310024"/>
                  </a:lnTo>
                  <a:cubicBezTo>
                    <a:pt x="824074" y="334272"/>
                    <a:pt x="824074" y="364228"/>
                    <a:pt x="809966" y="388476"/>
                  </a:cubicBezTo>
                  <a:close/>
                </a:path>
              </a:pathLst>
            </a:custGeom>
            <a:gradFill rotWithShape="1">
              <a:gsLst>
                <a:gs pos="0">
                  <a:srgbClr val="255389">
                    <a:alpha val="100000"/>
                  </a:srgbClr>
                </a:gs>
                <a:gs pos="100000">
                  <a:srgbClr val="112D4E">
                    <a:alpha val="100000"/>
                  </a:srgbClr>
                </a:gs>
              </a:gsLst>
              <a:path path="circle">
                <a:fillToRect l="50000" t="50000" r="50000" b="50000"/>
              </a:path>
            </a:gradFill>
          </p:spPr>
        </p:sp>
        <p:sp>
          <p:nvSpPr>
            <p:cNvPr id="4" name="TextBox 4"/>
            <p:cNvSpPr txBox="1"/>
            <p:nvPr/>
          </p:nvSpPr>
          <p:spPr>
            <a:xfrm>
              <a:off x="114300" y="-38100"/>
              <a:ext cx="612904" cy="7366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9438876" y="-3575866"/>
            <a:ext cx="6353909" cy="5145894"/>
            <a:chOff x="0" y="0"/>
            <a:chExt cx="862475" cy="698500"/>
          </a:xfrm>
        </p:grpSpPr>
        <p:sp>
          <p:nvSpPr>
            <p:cNvPr id="6" name="Freeform 6"/>
            <p:cNvSpPr/>
            <p:nvPr/>
          </p:nvSpPr>
          <p:spPr>
            <a:xfrm>
              <a:off x="10529" y="0"/>
              <a:ext cx="841418" cy="698500"/>
            </a:xfrm>
            <a:custGeom>
              <a:avLst/>
              <a:gdLst/>
              <a:ahLst/>
              <a:cxnLst/>
              <a:rect l="l" t="t" r="r" b="b"/>
              <a:pathLst>
                <a:path w="841418" h="698500">
                  <a:moveTo>
                    <a:pt x="824372" y="396642"/>
                  </a:moveTo>
                  <a:lnTo>
                    <a:pt x="676320" y="651108"/>
                  </a:lnTo>
                  <a:cubicBezTo>
                    <a:pt x="659248" y="680449"/>
                    <a:pt x="627862" y="698500"/>
                    <a:pt x="593916" y="698500"/>
                  </a:cubicBezTo>
                  <a:lnTo>
                    <a:pt x="247501" y="698500"/>
                  </a:lnTo>
                  <a:cubicBezTo>
                    <a:pt x="213555" y="698500"/>
                    <a:pt x="182169" y="680449"/>
                    <a:pt x="165097" y="651108"/>
                  </a:cubicBezTo>
                  <a:lnTo>
                    <a:pt x="17045" y="396642"/>
                  </a:lnTo>
                  <a:cubicBezTo>
                    <a:pt x="0" y="367346"/>
                    <a:pt x="0" y="331154"/>
                    <a:pt x="17045" y="301858"/>
                  </a:cubicBezTo>
                  <a:lnTo>
                    <a:pt x="165097" y="47392"/>
                  </a:lnTo>
                  <a:cubicBezTo>
                    <a:pt x="182169" y="18051"/>
                    <a:pt x="213555" y="0"/>
                    <a:pt x="247501" y="0"/>
                  </a:cubicBezTo>
                  <a:lnTo>
                    <a:pt x="593916" y="0"/>
                  </a:lnTo>
                  <a:cubicBezTo>
                    <a:pt x="627862" y="0"/>
                    <a:pt x="659248" y="18051"/>
                    <a:pt x="676320" y="47392"/>
                  </a:cubicBezTo>
                  <a:lnTo>
                    <a:pt x="824372" y="301858"/>
                  </a:lnTo>
                  <a:cubicBezTo>
                    <a:pt x="841417" y="331154"/>
                    <a:pt x="841417" y="367346"/>
                    <a:pt x="824372" y="396642"/>
                  </a:cubicBezTo>
                  <a:close/>
                </a:path>
              </a:pathLst>
            </a:custGeom>
            <a:solidFill>
              <a:srgbClr val="000000">
                <a:alpha val="0"/>
              </a:srgbClr>
            </a:solidFill>
            <a:ln w="47625" cap="rnd">
              <a:solidFill>
                <a:srgbClr val="FFFFFF"/>
              </a:solidFill>
              <a:prstDash val="solid"/>
              <a:round/>
            </a:ln>
          </p:spPr>
        </p:sp>
        <p:sp>
          <p:nvSpPr>
            <p:cNvPr id="7" name="TextBox 7"/>
            <p:cNvSpPr txBox="1"/>
            <p:nvPr/>
          </p:nvSpPr>
          <p:spPr>
            <a:xfrm>
              <a:off x="114300" y="-38100"/>
              <a:ext cx="633875" cy="73660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731462" y="3669532"/>
            <a:ext cx="8889450" cy="1309929"/>
          </a:xfrm>
          <a:prstGeom prst="rect">
            <a:avLst/>
          </a:prstGeom>
        </p:spPr>
        <p:txBody>
          <a:bodyPr lIns="0" tIns="0" rIns="0" bIns="0" rtlCol="0" anchor="t">
            <a:spAutoFit/>
          </a:bodyPr>
          <a:lstStyle/>
          <a:p>
            <a:pPr marL="0" lvl="0" indent="0" algn="l">
              <a:lnSpc>
                <a:spcPts val="9951"/>
              </a:lnSpc>
            </a:pPr>
            <a:r>
              <a:rPr lang="en-US" sz="9388">
                <a:solidFill>
                  <a:srgbClr val="112D4E"/>
                </a:solidFill>
                <a:latin typeface="Barlow Bold"/>
                <a:ea typeface="Barlow Bold"/>
                <a:cs typeface="Barlow Bold"/>
                <a:sym typeface="Barlow Bold"/>
              </a:rPr>
              <a:t>TERIMAKASIH</a:t>
            </a:r>
          </a:p>
        </p:txBody>
      </p:sp>
      <p:grpSp>
        <p:nvGrpSpPr>
          <p:cNvPr id="14" name="Group 14"/>
          <p:cNvGrpSpPr/>
          <p:nvPr/>
        </p:nvGrpSpPr>
        <p:grpSpPr>
          <a:xfrm rot="-10800000">
            <a:off x="16776854" y="308492"/>
            <a:ext cx="1084133" cy="1261537"/>
            <a:chOff x="0" y="0"/>
            <a:chExt cx="1445511" cy="1682049"/>
          </a:xfrm>
        </p:grpSpPr>
        <p:grpSp>
          <p:nvGrpSpPr>
            <p:cNvPr id="15" name="Group 15"/>
            <p:cNvGrpSpPr/>
            <p:nvPr/>
          </p:nvGrpSpPr>
          <p:grpSpPr>
            <a:xfrm>
              <a:off x="0" y="0"/>
              <a:ext cx="1445511" cy="1682049"/>
              <a:chOff x="0" y="0"/>
              <a:chExt cx="698500" cy="812800"/>
            </a:xfrm>
          </p:grpSpPr>
          <p:sp>
            <p:nvSpPr>
              <p:cNvPr id="16" name="Freeform 16"/>
              <p:cNvSpPr/>
              <p:nvPr/>
            </p:nvSpPr>
            <p:spPr>
              <a:xfrm>
                <a:off x="0" y="12963"/>
                <a:ext cx="698500" cy="786874"/>
              </a:xfrm>
              <a:custGeom>
                <a:avLst/>
                <a:gdLst/>
                <a:ahLst/>
                <a:cxnLst/>
                <a:rect l="l" t="t" r="r" b="b"/>
                <a:pathLst>
                  <a:path w="698500" h="786874">
                    <a:moveTo>
                      <a:pt x="407599" y="20985"/>
                    </a:moveTo>
                    <a:lnTo>
                      <a:pt x="640151" y="156289"/>
                    </a:lnTo>
                    <a:cubicBezTo>
                      <a:pt x="676276" y="177307"/>
                      <a:pt x="698500" y="215949"/>
                      <a:pt x="698500" y="257743"/>
                    </a:cubicBezTo>
                    <a:lnTo>
                      <a:pt x="698500" y="529131"/>
                    </a:lnTo>
                    <a:cubicBezTo>
                      <a:pt x="698500" y="570925"/>
                      <a:pt x="676276" y="609567"/>
                      <a:pt x="640151" y="630585"/>
                    </a:cubicBezTo>
                    <a:lnTo>
                      <a:pt x="407599" y="765889"/>
                    </a:lnTo>
                    <a:cubicBezTo>
                      <a:pt x="371530" y="786874"/>
                      <a:pt x="326970" y="786874"/>
                      <a:pt x="290901" y="765889"/>
                    </a:cubicBezTo>
                    <a:lnTo>
                      <a:pt x="58349" y="630585"/>
                    </a:lnTo>
                    <a:cubicBezTo>
                      <a:pt x="22224" y="609567"/>
                      <a:pt x="0" y="570925"/>
                      <a:pt x="0" y="529131"/>
                    </a:cubicBezTo>
                    <a:lnTo>
                      <a:pt x="0" y="257743"/>
                    </a:lnTo>
                    <a:cubicBezTo>
                      <a:pt x="0" y="215949"/>
                      <a:pt x="22224" y="177307"/>
                      <a:pt x="58349" y="156289"/>
                    </a:cubicBezTo>
                    <a:lnTo>
                      <a:pt x="290901" y="20985"/>
                    </a:lnTo>
                    <a:cubicBezTo>
                      <a:pt x="326970" y="0"/>
                      <a:pt x="371530" y="0"/>
                      <a:pt x="407599" y="20985"/>
                    </a:cubicBezTo>
                    <a:close/>
                  </a:path>
                </a:pathLst>
              </a:custGeom>
              <a:solidFill>
                <a:srgbClr val="000000">
                  <a:alpha val="0"/>
                </a:srgbClr>
              </a:solidFill>
              <a:ln w="114300" cap="sq">
                <a:gradFill>
                  <a:gsLst>
                    <a:gs pos="0">
                      <a:srgbClr val="FFB613">
                        <a:alpha val="100000"/>
                      </a:srgbClr>
                    </a:gs>
                    <a:gs pos="100000">
                      <a:srgbClr val="FFE42F">
                        <a:alpha val="100000"/>
                      </a:srgbClr>
                    </a:gs>
                  </a:gsLst>
                  <a:lin ang="5400000"/>
                </a:gradFill>
                <a:prstDash val="solid"/>
                <a:miter/>
              </a:ln>
            </p:spPr>
          </p:sp>
          <p:sp>
            <p:nvSpPr>
              <p:cNvPr id="17" name="TextBox 17"/>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237774" y="276682"/>
              <a:ext cx="969963" cy="1128685"/>
              <a:chOff x="0" y="0"/>
              <a:chExt cx="698500" cy="812800"/>
            </a:xfrm>
          </p:grpSpPr>
          <p:sp>
            <p:nvSpPr>
              <p:cNvPr id="19" name="Freeform 19"/>
              <p:cNvSpPr/>
              <p:nvPr/>
            </p:nvSpPr>
            <p:spPr>
              <a:xfrm>
                <a:off x="0" y="3512"/>
                <a:ext cx="698500" cy="805775"/>
              </a:xfrm>
              <a:custGeom>
                <a:avLst/>
                <a:gdLst/>
                <a:ahLst/>
                <a:cxnLst/>
                <a:rect l="l" t="t" r="r" b="b"/>
                <a:pathLst>
                  <a:path w="698500" h="805775">
                    <a:moveTo>
                      <a:pt x="365060" y="5687"/>
                    </a:moveTo>
                    <a:lnTo>
                      <a:pt x="682690" y="190489"/>
                    </a:lnTo>
                    <a:cubicBezTo>
                      <a:pt x="692478" y="196184"/>
                      <a:pt x="698500" y="206655"/>
                      <a:pt x="698500" y="217979"/>
                    </a:cubicBezTo>
                    <a:lnTo>
                      <a:pt x="698500" y="587797"/>
                    </a:lnTo>
                    <a:cubicBezTo>
                      <a:pt x="698500" y="599121"/>
                      <a:pt x="692478" y="609592"/>
                      <a:pt x="682690" y="615287"/>
                    </a:cubicBezTo>
                    <a:lnTo>
                      <a:pt x="365060" y="800089"/>
                    </a:lnTo>
                    <a:cubicBezTo>
                      <a:pt x="355287" y="805776"/>
                      <a:pt x="343213" y="805776"/>
                      <a:pt x="333440" y="800089"/>
                    </a:cubicBezTo>
                    <a:lnTo>
                      <a:pt x="15810" y="615287"/>
                    </a:lnTo>
                    <a:cubicBezTo>
                      <a:pt x="6022" y="609592"/>
                      <a:pt x="0" y="599121"/>
                      <a:pt x="0" y="587797"/>
                    </a:cubicBezTo>
                    <a:lnTo>
                      <a:pt x="0" y="217979"/>
                    </a:lnTo>
                    <a:cubicBezTo>
                      <a:pt x="0" y="206655"/>
                      <a:pt x="6022" y="196184"/>
                      <a:pt x="15810" y="190489"/>
                    </a:cubicBezTo>
                    <a:lnTo>
                      <a:pt x="333440" y="5687"/>
                    </a:lnTo>
                    <a:cubicBezTo>
                      <a:pt x="343213" y="0"/>
                      <a:pt x="355287" y="0"/>
                      <a:pt x="365060" y="5687"/>
                    </a:cubicBezTo>
                    <a:close/>
                  </a:path>
                </a:pathLst>
              </a:custGeom>
              <a:gradFill rotWithShape="1">
                <a:gsLst>
                  <a:gs pos="0">
                    <a:srgbClr val="FFB613">
                      <a:alpha val="100000"/>
                    </a:srgbClr>
                  </a:gs>
                  <a:gs pos="100000">
                    <a:srgbClr val="FFE42F">
                      <a:alpha val="100000"/>
                    </a:srgbClr>
                  </a:gs>
                </a:gsLst>
                <a:lin ang="5400000"/>
              </a:gradFill>
              <a:ln cap="sq">
                <a:noFill/>
                <a:prstDash val="solid"/>
                <a:miter/>
              </a:ln>
            </p:spPr>
          </p:sp>
          <p:sp>
            <p:nvSpPr>
              <p:cNvPr id="20" name="TextBox 20"/>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sp>
        <p:nvSpPr>
          <p:cNvPr id="21" name="Freeform 21"/>
          <p:cNvSpPr/>
          <p:nvPr/>
        </p:nvSpPr>
        <p:spPr>
          <a:xfrm flipH="1">
            <a:off x="12873728" y="2872624"/>
            <a:ext cx="13246520" cy="7798888"/>
          </a:xfrm>
          <a:custGeom>
            <a:avLst/>
            <a:gdLst/>
            <a:ahLst/>
            <a:cxnLst/>
            <a:rect l="l" t="t" r="r" b="b"/>
            <a:pathLst>
              <a:path w="13246520" h="7798888">
                <a:moveTo>
                  <a:pt x="13246520" y="0"/>
                </a:moveTo>
                <a:lnTo>
                  <a:pt x="0" y="0"/>
                </a:lnTo>
                <a:lnTo>
                  <a:pt x="0" y="7798888"/>
                </a:lnTo>
                <a:lnTo>
                  <a:pt x="13246520" y="7798888"/>
                </a:lnTo>
                <a:lnTo>
                  <a:pt x="13246520" y="0"/>
                </a:lnTo>
                <a:close/>
              </a:path>
            </a:pathLst>
          </a:custGeom>
          <a:blipFill>
            <a:blip r:embed="rId2"/>
            <a:stretch>
              <a:fillRect/>
            </a:stretch>
          </a:blipFill>
        </p:spPr>
      </p:sp>
      <p:sp>
        <p:nvSpPr>
          <p:cNvPr id="22" name="Freeform 22"/>
          <p:cNvSpPr/>
          <p:nvPr/>
        </p:nvSpPr>
        <p:spPr>
          <a:xfrm>
            <a:off x="10398333" y="3832623"/>
            <a:ext cx="7102478" cy="6454377"/>
          </a:xfrm>
          <a:custGeom>
            <a:avLst/>
            <a:gdLst/>
            <a:ahLst/>
            <a:cxnLst/>
            <a:rect l="l" t="t" r="r" b="b"/>
            <a:pathLst>
              <a:path w="7102478" h="6454377">
                <a:moveTo>
                  <a:pt x="0" y="0"/>
                </a:moveTo>
                <a:lnTo>
                  <a:pt x="7102478" y="0"/>
                </a:lnTo>
                <a:lnTo>
                  <a:pt x="7102478" y="6454377"/>
                </a:lnTo>
                <a:lnTo>
                  <a:pt x="0" y="6454377"/>
                </a:lnTo>
                <a:lnTo>
                  <a:pt x="0" y="0"/>
                </a:lnTo>
                <a:close/>
              </a:path>
            </a:pathLst>
          </a:custGeom>
          <a:blipFill>
            <a:blip r:embed="rId3"/>
            <a:stretch>
              <a:fillRect/>
            </a:stretch>
          </a:blipFill>
        </p:spPr>
      </p:sp>
      <p:grpSp>
        <p:nvGrpSpPr>
          <p:cNvPr id="23" name="Group 23"/>
          <p:cNvGrpSpPr/>
          <p:nvPr/>
        </p:nvGrpSpPr>
        <p:grpSpPr>
          <a:xfrm>
            <a:off x="9477932" y="3421219"/>
            <a:ext cx="7506561" cy="6450951"/>
            <a:chOff x="0" y="0"/>
            <a:chExt cx="812800" cy="698500"/>
          </a:xfrm>
        </p:grpSpPr>
        <p:sp>
          <p:nvSpPr>
            <p:cNvPr id="24" name="Freeform 24"/>
            <p:cNvSpPr/>
            <p:nvPr/>
          </p:nvSpPr>
          <p:spPr>
            <a:xfrm>
              <a:off x="10100" y="0"/>
              <a:ext cx="792599" cy="698500"/>
            </a:xfrm>
            <a:custGeom>
              <a:avLst/>
              <a:gdLst/>
              <a:ahLst/>
              <a:cxnLst/>
              <a:rect l="l" t="t" r="r" b="b"/>
              <a:pathLst>
                <a:path w="792599" h="698500">
                  <a:moveTo>
                    <a:pt x="776248" y="394714"/>
                  </a:moveTo>
                  <a:lnTo>
                    <a:pt x="625952" y="653036"/>
                  </a:lnTo>
                  <a:cubicBezTo>
                    <a:pt x="609575" y="681184"/>
                    <a:pt x="579466" y="698500"/>
                    <a:pt x="546901" y="698500"/>
                  </a:cubicBezTo>
                  <a:lnTo>
                    <a:pt x="245699" y="698500"/>
                  </a:lnTo>
                  <a:cubicBezTo>
                    <a:pt x="213134" y="698500"/>
                    <a:pt x="183025" y="681184"/>
                    <a:pt x="166648" y="653036"/>
                  </a:cubicBezTo>
                  <a:lnTo>
                    <a:pt x="16352" y="394714"/>
                  </a:lnTo>
                  <a:cubicBezTo>
                    <a:pt x="0" y="366610"/>
                    <a:pt x="0" y="331890"/>
                    <a:pt x="16352" y="303786"/>
                  </a:cubicBezTo>
                  <a:lnTo>
                    <a:pt x="166648" y="45464"/>
                  </a:lnTo>
                  <a:cubicBezTo>
                    <a:pt x="183025" y="17316"/>
                    <a:pt x="213134" y="0"/>
                    <a:pt x="245699" y="0"/>
                  </a:cubicBezTo>
                  <a:lnTo>
                    <a:pt x="546901" y="0"/>
                  </a:lnTo>
                  <a:cubicBezTo>
                    <a:pt x="579466" y="0"/>
                    <a:pt x="609575" y="17316"/>
                    <a:pt x="625952" y="45464"/>
                  </a:cubicBezTo>
                  <a:lnTo>
                    <a:pt x="776248" y="303786"/>
                  </a:lnTo>
                  <a:cubicBezTo>
                    <a:pt x="792600" y="331890"/>
                    <a:pt x="792600" y="366610"/>
                    <a:pt x="776248" y="394714"/>
                  </a:cubicBezTo>
                  <a:close/>
                </a:path>
              </a:pathLst>
            </a:custGeom>
            <a:gradFill rotWithShape="1">
              <a:gsLst>
                <a:gs pos="0">
                  <a:srgbClr val="FFB613">
                    <a:alpha val="100000"/>
                  </a:srgbClr>
                </a:gs>
                <a:gs pos="100000">
                  <a:srgbClr val="FFE42F">
                    <a:alpha val="100000"/>
                  </a:srgbClr>
                </a:gs>
              </a:gsLst>
              <a:lin ang="5400000"/>
            </a:gradFill>
          </p:spPr>
        </p:sp>
        <p:sp>
          <p:nvSpPr>
            <p:cNvPr id="25" name="TextBox 2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10059960" y="3832623"/>
            <a:ext cx="6342505" cy="5628143"/>
            <a:chOff x="0" y="0"/>
            <a:chExt cx="4346359" cy="3856825"/>
          </a:xfrm>
        </p:grpSpPr>
        <p:sp>
          <p:nvSpPr>
            <p:cNvPr id="27" name="Freeform 27"/>
            <p:cNvSpPr/>
            <p:nvPr/>
          </p:nvSpPr>
          <p:spPr>
            <a:xfrm rot="10800000" flipV="1">
              <a:off x="-32" y="0"/>
              <a:ext cx="4361815" cy="3856863"/>
            </a:xfrm>
            <a:custGeom>
              <a:avLst/>
              <a:gdLst/>
              <a:ahLst/>
              <a:cxnLst/>
              <a:rect l="l" t="t" r="r" b="b"/>
              <a:pathLst>
                <a:path w="4361815" h="3856863">
                  <a:moveTo>
                    <a:pt x="3086608" y="0"/>
                  </a:moveTo>
                  <a:cubicBezTo>
                    <a:pt x="3210306" y="0"/>
                    <a:pt x="3324479" y="65913"/>
                    <a:pt x="3386328" y="173101"/>
                  </a:cubicBezTo>
                  <a:lnTo>
                    <a:pt x="4299966" y="1755394"/>
                  </a:lnTo>
                  <a:cubicBezTo>
                    <a:pt x="4361815" y="1862455"/>
                    <a:pt x="4361815" y="1994408"/>
                    <a:pt x="4299966" y="2101469"/>
                  </a:cubicBezTo>
                  <a:lnTo>
                    <a:pt x="3386455" y="3683762"/>
                  </a:lnTo>
                  <a:cubicBezTo>
                    <a:pt x="3325114" y="3789934"/>
                    <a:pt x="3212338" y="3855720"/>
                    <a:pt x="3089910" y="3856863"/>
                  </a:cubicBezTo>
                  <a:lnTo>
                    <a:pt x="1256411" y="3856863"/>
                  </a:lnTo>
                  <a:cubicBezTo>
                    <a:pt x="1133983" y="3855720"/>
                    <a:pt x="1021207" y="3789934"/>
                    <a:pt x="959866" y="3683762"/>
                  </a:cubicBezTo>
                  <a:lnTo>
                    <a:pt x="46355" y="2101469"/>
                  </a:lnTo>
                  <a:cubicBezTo>
                    <a:pt x="15875" y="2048764"/>
                    <a:pt x="508" y="1990090"/>
                    <a:pt x="0" y="1931162"/>
                  </a:cubicBezTo>
                  <a:lnTo>
                    <a:pt x="0" y="1925574"/>
                  </a:lnTo>
                  <a:cubicBezTo>
                    <a:pt x="508" y="1866773"/>
                    <a:pt x="15875" y="1807972"/>
                    <a:pt x="46355" y="1755267"/>
                  </a:cubicBezTo>
                  <a:lnTo>
                    <a:pt x="959866" y="173101"/>
                  </a:lnTo>
                  <a:cubicBezTo>
                    <a:pt x="1021715" y="65913"/>
                    <a:pt x="1135888" y="0"/>
                    <a:pt x="1259586" y="0"/>
                  </a:cubicBezTo>
                  <a:close/>
                </a:path>
              </a:pathLst>
            </a:custGeom>
            <a:blipFill>
              <a:blip r:embed="rId4"/>
              <a:stretch>
                <a:fillRect l="-16470" r="-39053" b="-16987"/>
              </a:stretch>
            </a:blipFill>
          </p:spPr>
        </p:sp>
      </p:grpSp>
      <p:sp>
        <p:nvSpPr>
          <p:cNvPr id="28" name="Freeform 28"/>
          <p:cNvSpPr/>
          <p:nvPr/>
        </p:nvSpPr>
        <p:spPr>
          <a:xfrm>
            <a:off x="11520751" y="18673"/>
            <a:ext cx="5545092" cy="5039102"/>
          </a:xfrm>
          <a:custGeom>
            <a:avLst/>
            <a:gdLst/>
            <a:ahLst/>
            <a:cxnLst/>
            <a:rect l="l" t="t" r="r" b="b"/>
            <a:pathLst>
              <a:path w="5545092" h="5039102">
                <a:moveTo>
                  <a:pt x="0" y="0"/>
                </a:moveTo>
                <a:lnTo>
                  <a:pt x="5545092" y="0"/>
                </a:lnTo>
                <a:lnTo>
                  <a:pt x="5545092" y="5039102"/>
                </a:lnTo>
                <a:lnTo>
                  <a:pt x="0" y="5039102"/>
                </a:lnTo>
                <a:lnTo>
                  <a:pt x="0" y="0"/>
                </a:lnTo>
                <a:close/>
              </a:path>
            </a:pathLst>
          </a:custGeom>
          <a:blipFill>
            <a:blip r:embed="rId3"/>
            <a:stretch>
              <a:fillRect/>
            </a:stretch>
          </a:blipFill>
        </p:spPr>
      </p:sp>
      <p:grpSp>
        <p:nvGrpSpPr>
          <p:cNvPr id="29" name="Group 29"/>
          <p:cNvGrpSpPr/>
          <p:nvPr/>
        </p:nvGrpSpPr>
        <p:grpSpPr>
          <a:xfrm>
            <a:off x="12051651" y="560219"/>
            <a:ext cx="5142392" cy="4419243"/>
            <a:chOff x="0" y="0"/>
            <a:chExt cx="812800" cy="698500"/>
          </a:xfrm>
        </p:grpSpPr>
        <p:sp>
          <p:nvSpPr>
            <p:cNvPr id="30" name="Freeform 30"/>
            <p:cNvSpPr/>
            <p:nvPr/>
          </p:nvSpPr>
          <p:spPr>
            <a:xfrm>
              <a:off x="10407" y="0"/>
              <a:ext cx="791985" cy="698500"/>
            </a:xfrm>
            <a:custGeom>
              <a:avLst/>
              <a:gdLst/>
              <a:ahLst/>
              <a:cxnLst/>
              <a:rect l="l" t="t" r="r" b="b"/>
              <a:pathLst>
                <a:path w="791985" h="698500">
                  <a:moveTo>
                    <a:pt x="775137" y="396096"/>
                  </a:moveTo>
                  <a:lnTo>
                    <a:pt x="626449" y="651654"/>
                  </a:lnTo>
                  <a:cubicBezTo>
                    <a:pt x="609574" y="680657"/>
                    <a:pt x="578550" y="698500"/>
                    <a:pt x="544995" y="698500"/>
                  </a:cubicBezTo>
                  <a:lnTo>
                    <a:pt x="246991" y="698500"/>
                  </a:lnTo>
                  <a:cubicBezTo>
                    <a:pt x="213436" y="698500"/>
                    <a:pt x="182412" y="680657"/>
                    <a:pt x="165537" y="651654"/>
                  </a:cubicBezTo>
                  <a:lnTo>
                    <a:pt x="16849" y="396096"/>
                  </a:lnTo>
                  <a:cubicBezTo>
                    <a:pt x="0" y="367138"/>
                    <a:pt x="0" y="331362"/>
                    <a:pt x="16849" y="302404"/>
                  </a:cubicBezTo>
                  <a:lnTo>
                    <a:pt x="165537" y="46846"/>
                  </a:lnTo>
                  <a:cubicBezTo>
                    <a:pt x="182412" y="17843"/>
                    <a:pt x="213436" y="0"/>
                    <a:pt x="246991" y="0"/>
                  </a:cubicBezTo>
                  <a:lnTo>
                    <a:pt x="544995" y="0"/>
                  </a:lnTo>
                  <a:cubicBezTo>
                    <a:pt x="578550" y="0"/>
                    <a:pt x="609574" y="17843"/>
                    <a:pt x="626449" y="46846"/>
                  </a:cubicBezTo>
                  <a:lnTo>
                    <a:pt x="775137" y="302404"/>
                  </a:lnTo>
                  <a:cubicBezTo>
                    <a:pt x="791986" y="331362"/>
                    <a:pt x="791986" y="367138"/>
                    <a:pt x="775137" y="396096"/>
                  </a:cubicBezTo>
                  <a:close/>
                </a:path>
              </a:pathLst>
            </a:custGeom>
            <a:gradFill rotWithShape="1">
              <a:gsLst>
                <a:gs pos="0">
                  <a:srgbClr val="3183ED">
                    <a:alpha val="100000"/>
                  </a:srgbClr>
                </a:gs>
                <a:gs pos="100000">
                  <a:srgbClr val="86E2FF">
                    <a:alpha val="100000"/>
                  </a:srgbClr>
                </a:gs>
              </a:gsLst>
              <a:lin ang="5400000"/>
            </a:gradFill>
          </p:spPr>
        </p:sp>
        <p:sp>
          <p:nvSpPr>
            <p:cNvPr id="31" name="TextBox 3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32" name="Group 32"/>
          <p:cNvGrpSpPr/>
          <p:nvPr/>
        </p:nvGrpSpPr>
        <p:grpSpPr>
          <a:xfrm>
            <a:off x="12494123" y="880876"/>
            <a:ext cx="4257448" cy="3777928"/>
            <a:chOff x="0" y="0"/>
            <a:chExt cx="4346359" cy="3856825"/>
          </a:xfrm>
        </p:grpSpPr>
        <p:sp>
          <p:nvSpPr>
            <p:cNvPr id="33" name="Freeform 33"/>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5"/>
              <a:stretch>
                <a:fillRect l="-26699" r="-6491"/>
              </a:stretch>
            </a:blipFill>
          </p:spPr>
        </p:sp>
      </p:grpSp>
      <p:sp>
        <p:nvSpPr>
          <p:cNvPr id="34" name="Freeform 34"/>
          <p:cNvSpPr/>
          <p:nvPr/>
        </p:nvSpPr>
        <p:spPr>
          <a:xfrm>
            <a:off x="699164" y="848864"/>
            <a:ext cx="1572798" cy="1572798"/>
          </a:xfrm>
          <a:custGeom>
            <a:avLst/>
            <a:gdLst/>
            <a:ahLst/>
            <a:cxnLst/>
            <a:rect l="l" t="t" r="r" b="b"/>
            <a:pathLst>
              <a:path w="1572798" h="1572798">
                <a:moveTo>
                  <a:pt x="0" y="0"/>
                </a:moveTo>
                <a:lnTo>
                  <a:pt x="1572798" y="0"/>
                </a:lnTo>
                <a:lnTo>
                  <a:pt x="1572798" y="1572799"/>
                </a:lnTo>
                <a:lnTo>
                  <a:pt x="0" y="1572799"/>
                </a:lnTo>
                <a:lnTo>
                  <a:pt x="0" y="0"/>
                </a:lnTo>
                <a:close/>
              </a:path>
            </a:pathLst>
          </a:custGeom>
          <a:blipFill>
            <a:blip r:embed="rId6"/>
            <a:stretch>
              <a:fillRect/>
            </a:stretch>
          </a:blipFill>
        </p:spPr>
      </p:sp>
      <p:sp>
        <p:nvSpPr>
          <p:cNvPr id="35" name="Freeform 35"/>
          <p:cNvSpPr/>
          <p:nvPr/>
        </p:nvSpPr>
        <p:spPr>
          <a:xfrm>
            <a:off x="2760321" y="917252"/>
            <a:ext cx="2436151" cy="1298012"/>
          </a:xfrm>
          <a:custGeom>
            <a:avLst/>
            <a:gdLst/>
            <a:ahLst/>
            <a:cxnLst/>
            <a:rect l="l" t="t" r="r" b="b"/>
            <a:pathLst>
              <a:path w="2436151" h="1298012">
                <a:moveTo>
                  <a:pt x="0" y="0"/>
                </a:moveTo>
                <a:lnTo>
                  <a:pt x="2436151" y="0"/>
                </a:lnTo>
                <a:lnTo>
                  <a:pt x="2436151" y="1298011"/>
                </a:lnTo>
                <a:lnTo>
                  <a:pt x="0" y="1298011"/>
                </a:lnTo>
                <a:lnTo>
                  <a:pt x="0" y="0"/>
                </a:lnTo>
                <a:close/>
              </a:path>
            </a:pathLst>
          </a:custGeom>
          <a:blipFill>
            <a:blip r:embed="rId7"/>
            <a:stretch>
              <a:fillRect/>
            </a:stretch>
          </a:blipFill>
        </p:spPr>
      </p:sp>
      <p:sp>
        <p:nvSpPr>
          <p:cNvPr id="36" name="Freeform 36"/>
          <p:cNvSpPr/>
          <p:nvPr/>
        </p:nvSpPr>
        <p:spPr>
          <a:xfrm>
            <a:off x="5477524" y="581435"/>
            <a:ext cx="1868423" cy="1868423"/>
          </a:xfrm>
          <a:custGeom>
            <a:avLst/>
            <a:gdLst/>
            <a:ahLst/>
            <a:cxnLst/>
            <a:rect l="l" t="t" r="r" b="b"/>
            <a:pathLst>
              <a:path w="1868423" h="1868423">
                <a:moveTo>
                  <a:pt x="0" y="0"/>
                </a:moveTo>
                <a:lnTo>
                  <a:pt x="1868424" y="0"/>
                </a:lnTo>
                <a:lnTo>
                  <a:pt x="1868424" y="1868423"/>
                </a:lnTo>
                <a:lnTo>
                  <a:pt x="0" y="1868423"/>
                </a:lnTo>
                <a:lnTo>
                  <a:pt x="0" y="0"/>
                </a:lnTo>
                <a:close/>
              </a:path>
            </a:pathLst>
          </a:custGeom>
          <a:blipFill>
            <a:blip r:embed="rId8"/>
            <a:stretch>
              <a:fillRect/>
            </a:stretch>
          </a:blipFill>
        </p:spPr>
      </p:sp>
      <p:sp>
        <p:nvSpPr>
          <p:cNvPr id="37" name="Freeform 37"/>
          <p:cNvSpPr/>
          <p:nvPr/>
        </p:nvSpPr>
        <p:spPr>
          <a:xfrm>
            <a:off x="7592328" y="628871"/>
            <a:ext cx="1885604" cy="1745102"/>
          </a:xfrm>
          <a:custGeom>
            <a:avLst/>
            <a:gdLst/>
            <a:ahLst/>
            <a:cxnLst/>
            <a:rect l="l" t="t" r="r" b="b"/>
            <a:pathLst>
              <a:path w="1885604" h="1745102">
                <a:moveTo>
                  <a:pt x="0" y="0"/>
                </a:moveTo>
                <a:lnTo>
                  <a:pt x="1885604" y="0"/>
                </a:lnTo>
                <a:lnTo>
                  <a:pt x="1885604" y="1745101"/>
                </a:lnTo>
                <a:lnTo>
                  <a:pt x="0" y="1745101"/>
                </a:lnTo>
                <a:lnTo>
                  <a:pt x="0" y="0"/>
                </a:lnTo>
                <a:close/>
              </a:path>
            </a:pathLst>
          </a:custGeom>
          <a:blipFill>
            <a:blip r:embed="rId9"/>
            <a:stretch>
              <a:fillRect/>
            </a:stretch>
          </a:blipFill>
        </p:spPr>
      </p:sp>
      <p:sp>
        <p:nvSpPr>
          <p:cNvPr id="38" name="TextBox 27">
            <a:extLst>
              <a:ext uri="{FF2B5EF4-FFF2-40B4-BE49-F238E27FC236}">
                <a16:creationId xmlns:a16="http://schemas.microsoft.com/office/drawing/2014/main" id="{97C3C773-F38A-489E-9FE7-6805CB1722F2}"/>
              </a:ext>
            </a:extLst>
          </p:cNvPr>
          <p:cNvSpPr txBox="1"/>
          <p:nvPr/>
        </p:nvSpPr>
        <p:spPr>
          <a:xfrm>
            <a:off x="1171286" y="5323137"/>
            <a:ext cx="7869336" cy="2900794"/>
          </a:xfrm>
          <a:prstGeom prst="rect">
            <a:avLst/>
          </a:prstGeom>
        </p:spPr>
        <p:txBody>
          <a:bodyPr lIns="0" tIns="0" rIns="0" bIns="0" rtlCol="0" anchor="t">
            <a:spAutoFit/>
          </a:bodyPr>
          <a:lstStyle/>
          <a:p>
            <a:pPr algn="ctr">
              <a:lnSpc>
                <a:spcPts val="4659"/>
              </a:lnSpc>
            </a:pPr>
            <a:r>
              <a:rPr lang="en-US" sz="4000" b="1" dirty="0">
                <a:latin typeface="Poppins Semi-Bold" panose="020B0604020202020204" charset="0"/>
                <a:ea typeface="Poppins Semi-Bold"/>
                <a:cs typeface="Poppins Semi-Bold" panose="020B0604020202020204" charset="0"/>
                <a:sym typeface="Poppins Semi-Bold"/>
              </a:rPr>
              <a:t>Universitas </a:t>
            </a:r>
            <a:r>
              <a:rPr lang="en-US" sz="4000" b="1" dirty="0" err="1">
                <a:latin typeface="Poppins Semi-Bold" panose="020B0604020202020204" charset="0"/>
                <a:ea typeface="Poppins Semi-Bold"/>
                <a:cs typeface="Poppins Semi-Bold" panose="020B0604020202020204" charset="0"/>
                <a:sym typeface="Poppins Semi-Bold"/>
              </a:rPr>
              <a:t>Sains</a:t>
            </a:r>
            <a:r>
              <a:rPr lang="en-US" sz="4000" b="1" dirty="0">
                <a:latin typeface="Poppins Semi-Bold" panose="020B0604020202020204" charset="0"/>
                <a:ea typeface="Poppins Semi-Bold"/>
                <a:cs typeface="Poppins Semi-Bold" panose="020B0604020202020204" charset="0"/>
                <a:sym typeface="Poppins Semi-Bold"/>
              </a:rPr>
              <a:t> dan Teknologi Komputer </a:t>
            </a:r>
          </a:p>
          <a:p>
            <a:pPr algn="ctr">
              <a:lnSpc>
                <a:spcPts val="4659"/>
              </a:lnSpc>
            </a:pPr>
            <a:r>
              <a:rPr lang="en-US" sz="4000" b="1" dirty="0">
                <a:latin typeface="Poppins Semi-Bold" panose="020B0604020202020204" charset="0"/>
                <a:ea typeface="Poppins Semi-Bold"/>
                <a:cs typeface="Poppins Semi-Bold" panose="020B0604020202020204" charset="0"/>
                <a:sym typeface="Poppins Semi-Bold"/>
              </a:rPr>
              <a:t>&amp;</a:t>
            </a:r>
          </a:p>
          <a:p>
            <a:pPr algn="ctr">
              <a:lnSpc>
                <a:spcPts val="4659"/>
              </a:lnSpc>
            </a:pPr>
            <a:r>
              <a:rPr lang="en-US" sz="4000" b="1" dirty="0" err="1">
                <a:latin typeface="Poppins Semi-Bold" panose="020B0604020202020204" charset="0"/>
                <a:ea typeface="Poppins Semi-Bold"/>
                <a:cs typeface="Poppins Semi-Bold" panose="020B0604020202020204" charset="0"/>
                <a:sym typeface="Poppins Semi-Bold"/>
              </a:rPr>
              <a:t>Sekolah</a:t>
            </a:r>
            <a:r>
              <a:rPr lang="en-US" sz="4000" b="1" dirty="0">
                <a:latin typeface="Poppins Semi-Bold" panose="020B0604020202020204" charset="0"/>
                <a:ea typeface="Poppins Semi-Bold"/>
                <a:cs typeface="Poppins Semi-Bold" panose="020B0604020202020204" charset="0"/>
                <a:sym typeface="Poppins Semi-Bold"/>
              </a:rPr>
              <a:t> Tinggi </a:t>
            </a:r>
            <a:r>
              <a:rPr lang="en-US" sz="4000" b="1" dirty="0" err="1">
                <a:latin typeface="Poppins Semi-Bold" panose="020B0604020202020204" charset="0"/>
                <a:ea typeface="Poppins Semi-Bold"/>
                <a:cs typeface="Poppins Semi-Bold" panose="020B0604020202020204" charset="0"/>
                <a:sym typeface="Poppins Semi-Bold"/>
              </a:rPr>
              <a:t>Ilmu</a:t>
            </a:r>
            <a:r>
              <a:rPr lang="en-US" sz="4000" b="1" dirty="0">
                <a:latin typeface="Poppins Semi-Bold" panose="020B0604020202020204" charset="0"/>
                <a:ea typeface="Poppins Semi-Bold"/>
                <a:cs typeface="Poppins Semi-Bold" panose="020B0604020202020204" charset="0"/>
                <a:sym typeface="Poppins Semi-Bold"/>
              </a:rPr>
              <a:t> </a:t>
            </a:r>
            <a:r>
              <a:rPr lang="en-US" sz="4000" b="1" dirty="0" err="1">
                <a:latin typeface="Poppins Semi-Bold" panose="020B0604020202020204" charset="0"/>
                <a:ea typeface="Poppins Semi-Bold"/>
                <a:cs typeface="Poppins Semi-Bold" panose="020B0604020202020204" charset="0"/>
                <a:sym typeface="Poppins Semi-Bold"/>
              </a:rPr>
              <a:t>Ekonomi</a:t>
            </a:r>
            <a:r>
              <a:rPr lang="en-US" sz="4000" b="1" dirty="0">
                <a:latin typeface="Poppins Semi-Bold" panose="020B0604020202020204" charset="0"/>
                <a:ea typeface="Poppins Semi-Bold"/>
                <a:cs typeface="Poppins Semi-Bold" panose="020B0604020202020204" charset="0"/>
                <a:sym typeface="Poppins Semi-Bold"/>
              </a:rPr>
              <a:t> </a:t>
            </a:r>
          </a:p>
          <a:p>
            <a:pPr algn="ctr">
              <a:lnSpc>
                <a:spcPts val="3633"/>
              </a:lnSpc>
            </a:pPr>
            <a:r>
              <a:rPr lang="en-US" sz="4000" b="1" dirty="0">
                <a:latin typeface="Poppins Semi-Bold" panose="020B0604020202020204" charset="0"/>
                <a:ea typeface="Poppins"/>
                <a:cs typeface="Poppins Semi-Bold" panose="020B0604020202020204" charset="0"/>
                <a:sym typeface="Poppins"/>
              </a:rPr>
              <a:t>Studi </a:t>
            </a:r>
            <a:r>
              <a:rPr lang="en-US" sz="4000" b="1" dirty="0" err="1">
                <a:latin typeface="Poppins Semi-Bold" panose="020B0604020202020204" charset="0"/>
                <a:ea typeface="Poppins"/>
                <a:cs typeface="Poppins Semi-Bold" panose="020B0604020202020204" charset="0"/>
                <a:sym typeface="Poppins"/>
              </a:rPr>
              <a:t>Ekonomi</a:t>
            </a:r>
            <a:r>
              <a:rPr lang="en-US" sz="4000" b="1" dirty="0">
                <a:latin typeface="Poppins Semi-Bold" panose="020B0604020202020204" charset="0"/>
                <a:ea typeface="Poppins"/>
                <a:cs typeface="Poppins Semi-Bold" panose="020B0604020202020204" charset="0"/>
                <a:sym typeface="Poppins"/>
              </a:rPr>
              <a:t> Modern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8483922" y="8107224"/>
            <a:ext cx="8838610" cy="8032087"/>
          </a:xfrm>
          <a:custGeom>
            <a:avLst/>
            <a:gdLst/>
            <a:ahLst/>
            <a:cxnLst/>
            <a:rect l="l" t="t" r="r" b="b"/>
            <a:pathLst>
              <a:path w="8838610" h="8032087">
                <a:moveTo>
                  <a:pt x="0" y="0"/>
                </a:moveTo>
                <a:lnTo>
                  <a:pt x="8838611" y="0"/>
                </a:lnTo>
                <a:lnTo>
                  <a:pt x="8838611" y="8032087"/>
                </a:lnTo>
                <a:lnTo>
                  <a:pt x="0" y="8032087"/>
                </a:lnTo>
                <a:lnTo>
                  <a:pt x="0" y="0"/>
                </a:lnTo>
                <a:close/>
              </a:path>
            </a:pathLst>
          </a:custGeom>
          <a:blipFill>
            <a:blip r:embed="rId2"/>
            <a:stretch>
              <a:fillRect/>
            </a:stretch>
          </a:blipFill>
        </p:spPr>
      </p:sp>
      <p:grpSp>
        <p:nvGrpSpPr>
          <p:cNvPr id="3" name="Group 3"/>
          <p:cNvGrpSpPr/>
          <p:nvPr/>
        </p:nvGrpSpPr>
        <p:grpSpPr>
          <a:xfrm>
            <a:off x="8400965" y="8520814"/>
            <a:ext cx="9004526" cy="7738264"/>
            <a:chOff x="0" y="0"/>
            <a:chExt cx="812800" cy="698500"/>
          </a:xfrm>
        </p:grpSpPr>
        <p:sp>
          <p:nvSpPr>
            <p:cNvPr id="4" name="Freeform 4"/>
            <p:cNvSpPr/>
            <p:nvPr/>
          </p:nvSpPr>
          <p:spPr>
            <a:xfrm>
              <a:off x="6274" y="0"/>
              <a:ext cx="800252" cy="698500"/>
            </a:xfrm>
            <a:custGeom>
              <a:avLst/>
              <a:gdLst/>
              <a:ahLst/>
              <a:cxnLst/>
              <a:rect l="l" t="t" r="r" b="b"/>
              <a:pathLst>
                <a:path w="800252" h="698500">
                  <a:moveTo>
                    <a:pt x="790096" y="377490"/>
                  </a:moveTo>
                  <a:lnTo>
                    <a:pt x="619756" y="670260"/>
                  </a:lnTo>
                  <a:cubicBezTo>
                    <a:pt x="609584" y="687744"/>
                    <a:pt x="590882" y="698500"/>
                    <a:pt x="570654" y="698500"/>
                  </a:cubicBezTo>
                  <a:lnTo>
                    <a:pt x="229598" y="698500"/>
                  </a:lnTo>
                  <a:cubicBezTo>
                    <a:pt x="209370" y="698500"/>
                    <a:pt x="190668" y="687744"/>
                    <a:pt x="180496" y="670260"/>
                  </a:cubicBezTo>
                  <a:lnTo>
                    <a:pt x="10156" y="377490"/>
                  </a:lnTo>
                  <a:cubicBezTo>
                    <a:pt x="0" y="360033"/>
                    <a:pt x="0" y="338467"/>
                    <a:pt x="10156" y="321010"/>
                  </a:cubicBezTo>
                  <a:lnTo>
                    <a:pt x="180496" y="28240"/>
                  </a:lnTo>
                  <a:cubicBezTo>
                    <a:pt x="190668" y="10756"/>
                    <a:pt x="209370" y="0"/>
                    <a:pt x="229598" y="0"/>
                  </a:cubicBezTo>
                  <a:lnTo>
                    <a:pt x="570654" y="0"/>
                  </a:lnTo>
                  <a:cubicBezTo>
                    <a:pt x="590882" y="0"/>
                    <a:pt x="609584" y="10756"/>
                    <a:pt x="619756" y="28240"/>
                  </a:cubicBezTo>
                  <a:lnTo>
                    <a:pt x="790096" y="321010"/>
                  </a:lnTo>
                  <a:cubicBezTo>
                    <a:pt x="800252" y="338467"/>
                    <a:pt x="800252" y="360033"/>
                    <a:pt x="790096" y="377490"/>
                  </a:cubicBezTo>
                  <a:close/>
                </a:path>
              </a:pathLst>
            </a:custGeom>
            <a:gradFill rotWithShape="1">
              <a:gsLst>
                <a:gs pos="0">
                  <a:srgbClr val="56CCF2">
                    <a:alpha val="100000"/>
                  </a:srgbClr>
                </a:gs>
                <a:gs pos="50000">
                  <a:srgbClr val="56CCF2">
                    <a:alpha val="100000"/>
                  </a:srgbClr>
                </a:gs>
                <a:gs pos="100000">
                  <a:srgbClr val="3183ED">
                    <a:alpha val="100000"/>
                  </a:srgbClr>
                </a:gs>
              </a:gsLst>
              <a:path path="circle">
                <a:fillToRect l="50000" t="50000" r="50000" b="50000"/>
              </a:path>
            </a:gradFill>
            <a:ln cap="rnd">
              <a:noFill/>
              <a:prstDash val="solid"/>
              <a:round/>
            </a:ln>
          </p:spPr>
        </p:sp>
        <p:sp>
          <p:nvSpPr>
            <p:cNvPr id="5" name="TextBox 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5495340" y="3438536"/>
            <a:ext cx="7573225" cy="6508240"/>
            <a:chOff x="0" y="0"/>
            <a:chExt cx="812800" cy="698500"/>
          </a:xfrm>
        </p:grpSpPr>
        <p:sp>
          <p:nvSpPr>
            <p:cNvPr id="7" name="Freeform 7"/>
            <p:cNvSpPr/>
            <p:nvPr/>
          </p:nvSpPr>
          <p:spPr>
            <a:xfrm>
              <a:off x="7067" y="0"/>
              <a:ext cx="798666" cy="698500"/>
            </a:xfrm>
            <a:custGeom>
              <a:avLst/>
              <a:gdLst/>
              <a:ahLst/>
              <a:cxnLst/>
              <a:rect l="l" t="t" r="r" b="b"/>
              <a:pathLst>
                <a:path w="798666" h="698500">
                  <a:moveTo>
                    <a:pt x="787226" y="381060"/>
                  </a:moveTo>
                  <a:lnTo>
                    <a:pt x="621040" y="666690"/>
                  </a:lnTo>
                  <a:cubicBezTo>
                    <a:pt x="609582" y="686384"/>
                    <a:pt x="588516" y="698500"/>
                    <a:pt x="565731" y="698500"/>
                  </a:cubicBezTo>
                  <a:lnTo>
                    <a:pt x="232935" y="698500"/>
                  </a:lnTo>
                  <a:cubicBezTo>
                    <a:pt x="210150" y="698500"/>
                    <a:pt x="189084" y="686384"/>
                    <a:pt x="177626" y="666690"/>
                  </a:cubicBezTo>
                  <a:lnTo>
                    <a:pt x="11440" y="381060"/>
                  </a:lnTo>
                  <a:cubicBezTo>
                    <a:pt x="0" y="361396"/>
                    <a:pt x="0" y="337104"/>
                    <a:pt x="11440" y="317440"/>
                  </a:cubicBezTo>
                  <a:lnTo>
                    <a:pt x="177626" y="31810"/>
                  </a:lnTo>
                  <a:cubicBezTo>
                    <a:pt x="189084" y="12116"/>
                    <a:pt x="210150" y="0"/>
                    <a:pt x="232935" y="0"/>
                  </a:cubicBezTo>
                  <a:lnTo>
                    <a:pt x="565731" y="0"/>
                  </a:lnTo>
                  <a:cubicBezTo>
                    <a:pt x="588516" y="0"/>
                    <a:pt x="609582" y="12116"/>
                    <a:pt x="621040" y="31810"/>
                  </a:cubicBezTo>
                  <a:lnTo>
                    <a:pt x="787226" y="317440"/>
                  </a:lnTo>
                  <a:cubicBezTo>
                    <a:pt x="798666" y="337104"/>
                    <a:pt x="798666" y="361396"/>
                    <a:pt x="787226" y="381060"/>
                  </a:cubicBezTo>
                  <a:close/>
                </a:path>
              </a:pathLst>
            </a:custGeom>
            <a:solidFill>
              <a:srgbClr val="112D4E"/>
            </a:solidFill>
          </p:spPr>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6205044" y="4097402"/>
            <a:ext cx="6172867" cy="5304807"/>
            <a:chOff x="0" y="0"/>
            <a:chExt cx="812800" cy="698500"/>
          </a:xfrm>
        </p:grpSpPr>
        <p:sp>
          <p:nvSpPr>
            <p:cNvPr id="10" name="Freeform 10"/>
            <p:cNvSpPr/>
            <p:nvPr/>
          </p:nvSpPr>
          <p:spPr>
            <a:xfrm>
              <a:off x="8670" y="0"/>
              <a:ext cx="795460" cy="698500"/>
            </a:xfrm>
            <a:custGeom>
              <a:avLst/>
              <a:gdLst/>
              <a:ahLst/>
              <a:cxnLst/>
              <a:rect l="l" t="t" r="r" b="b"/>
              <a:pathLst>
                <a:path w="795460" h="698500">
                  <a:moveTo>
                    <a:pt x="781424" y="388276"/>
                  </a:moveTo>
                  <a:lnTo>
                    <a:pt x="623636" y="659474"/>
                  </a:lnTo>
                  <a:cubicBezTo>
                    <a:pt x="609578" y="683636"/>
                    <a:pt x="583733" y="698500"/>
                    <a:pt x="555779" y="698500"/>
                  </a:cubicBezTo>
                  <a:lnTo>
                    <a:pt x="239681" y="698500"/>
                  </a:lnTo>
                  <a:cubicBezTo>
                    <a:pt x="211727" y="698500"/>
                    <a:pt x="185882" y="683636"/>
                    <a:pt x="171824" y="659474"/>
                  </a:cubicBezTo>
                  <a:lnTo>
                    <a:pt x="14036" y="388276"/>
                  </a:lnTo>
                  <a:cubicBezTo>
                    <a:pt x="0" y="364152"/>
                    <a:pt x="0" y="334348"/>
                    <a:pt x="14036" y="310224"/>
                  </a:cubicBezTo>
                  <a:lnTo>
                    <a:pt x="171824" y="39026"/>
                  </a:lnTo>
                  <a:cubicBezTo>
                    <a:pt x="185882" y="14864"/>
                    <a:pt x="211727" y="0"/>
                    <a:pt x="239681" y="0"/>
                  </a:cubicBezTo>
                  <a:lnTo>
                    <a:pt x="555779" y="0"/>
                  </a:lnTo>
                  <a:cubicBezTo>
                    <a:pt x="583733" y="0"/>
                    <a:pt x="609578" y="14864"/>
                    <a:pt x="623636" y="39026"/>
                  </a:cubicBezTo>
                  <a:lnTo>
                    <a:pt x="781424" y="310224"/>
                  </a:lnTo>
                  <a:cubicBezTo>
                    <a:pt x="795460" y="334348"/>
                    <a:pt x="795460" y="364152"/>
                    <a:pt x="781424" y="388276"/>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11" name="TextBox 1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5478636">
            <a:off x="15809284" y="4405847"/>
            <a:ext cx="1845214" cy="2147158"/>
            <a:chOff x="0" y="0"/>
            <a:chExt cx="698500" cy="812800"/>
          </a:xfrm>
        </p:grpSpPr>
        <p:sp>
          <p:nvSpPr>
            <p:cNvPr id="13" name="Freeform 13"/>
            <p:cNvSpPr/>
            <p:nvPr/>
          </p:nvSpPr>
          <p:spPr>
            <a:xfrm>
              <a:off x="0" y="4847"/>
              <a:ext cx="698500" cy="803107"/>
            </a:xfrm>
            <a:custGeom>
              <a:avLst/>
              <a:gdLst/>
              <a:ahLst/>
              <a:cxnLst/>
              <a:rect l="l" t="t" r="r" b="b"/>
              <a:pathLst>
                <a:path w="698500" h="803107">
                  <a:moveTo>
                    <a:pt x="371066" y="7846"/>
                  </a:moveTo>
                  <a:lnTo>
                    <a:pt x="676684" y="185660"/>
                  </a:lnTo>
                  <a:cubicBezTo>
                    <a:pt x="690191" y="193519"/>
                    <a:pt x="698500" y="207966"/>
                    <a:pt x="698500" y="223593"/>
                  </a:cubicBezTo>
                  <a:lnTo>
                    <a:pt x="698500" y="579513"/>
                  </a:lnTo>
                  <a:cubicBezTo>
                    <a:pt x="698500" y="595140"/>
                    <a:pt x="690191" y="609587"/>
                    <a:pt x="676684" y="617446"/>
                  </a:cubicBezTo>
                  <a:lnTo>
                    <a:pt x="371066" y="795260"/>
                  </a:lnTo>
                  <a:cubicBezTo>
                    <a:pt x="357580" y="803106"/>
                    <a:pt x="340920" y="803106"/>
                    <a:pt x="327434" y="795260"/>
                  </a:cubicBezTo>
                  <a:lnTo>
                    <a:pt x="21816" y="617446"/>
                  </a:lnTo>
                  <a:cubicBezTo>
                    <a:pt x="8309" y="609587"/>
                    <a:pt x="0" y="595140"/>
                    <a:pt x="0" y="579513"/>
                  </a:cubicBezTo>
                  <a:lnTo>
                    <a:pt x="0" y="223593"/>
                  </a:lnTo>
                  <a:cubicBezTo>
                    <a:pt x="0" y="207966"/>
                    <a:pt x="8309" y="193519"/>
                    <a:pt x="21816" y="185660"/>
                  </a:cubicBezTo>
                  <a:lnTo>
                    <a:pt x="327434" y="7846"/>
                  </a:lnTo>
                  <a:cubicBezTo>
                    <a:pt x="340920" y="0"/>
                    <a:pt x="357580" y="0"/>
                    <a:pt x="371066" y="7846"/>
                  </a:cubicBezTo>
                  <a:close/>
                </a:path>
              </a:pathLst>
            </a:custGeom>
            <a:solidFill>
              <a:srgbClr val="000000">
                <a:alpha val="0"/>
              </a:srgbClr>
            </a:solidFill>
            <a:ln w="133350" cap="sq">
              <a:gradFill>
                <a:gsLst>
                  <a:gs pos="0">
                    <a:srgbClr val="FFB613">
                      <a:alpha val="100000"/>
                    </a:srgbClr>
                  </a:gs>
                  <a:gs pos="100000">
                    <a:srgbClr val="FFE42F">
                      <a:alpha val="100000"/>
                    </a:srgbClr>
                  </a:gs>
                </a:gsLst>
                <a:lin ang="5400000"/>
              </a:gradFill>
              <a:prstDash val="solid"/>
              <a:miter/>
            </a:ln>
          </p:spPr>
        </p:sp>
        <p:sp>
          <p:nvSpPr>
            <p:cNvPr id="14" name="TextBox 14"/>
            <p:cNvSpPr txBox="1"/>
            <p:nvPr/>
          </p:nvSpPr>
          <p:spPr>
            <a:xfrm>
              <a:off x="0" y="101600"/>
              <a:ext cx="698500" cy="571500"/>
            </a:xfrm>
            <a:prstGeom prst="rect">
              <a:avLst/>
            </a:prstGeom>
          </p:spPr>
          <p:txBody>
            <a:bodyPr lIns="120277" tIns="120277" rIns="120277" bIns="120277" rtlCol="0" anchor="ctr"/>
            <a:lstStyle/>
            <a:p>
              <a:pPr algn="ctr">
                <a:lnSpc>
                  <a:spcPts val="2659"/>
                </a:lnSpc>
              </a:pPr>
              <a:endParaRPr/>
            </a:p>
          </p:txBody>
        </p:sp>
      </p:grpSp>
      <p:sp>
        <p:nvSpPr>
          <p:cNvPr id="15" name="Freeform 15"/>
          <p:cNvSpPr/>
          <p:nvPr/>
        </p:nvSpPr>
        <p:spPr>
          <a:xfrm>
            <a:off x="10405119" y="4340031"/>
            <a:ext cx="5090221" cy="5274840"/>
          </a:xfrm>
          <a:custGeom>
            <a:avLst/>
            <a:gdLst/>
            <a:ahLst/>
            <a:cxnLst/>
            <a:rect l="l" t="t" r="r" b="b"/>
            <a:pathLst>
              <a:path w="5090221" h="5274840">
                <a:moveTo>
                  <a:pt x="0" y="0"/>
                </a:moveTo>
                <a:lnTo>
                  <a:pt x="5090221" y="0"/>
                </a:lnTo>
                <a:lnTo>
                  <a:pt x="5090221" y="5274840"/>
                </a:lnTo>
                <a:lnTo>
                  <a:pt x="0" y="52748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Freeform 16"/>
          <p:cNvSpPr/>
          <p:nvPr/>
        </p:nvSpPr>
        <p:spPr>
          <a:xfrm>
            <a:off x="10325621" y="-2246414"/>
            <a:ext cx="7645588" cy="6947928"/>
          </a:xfrm>
          <a:custGeom>
            <a:avLst/>
            <a:gdLst/>
            <a:ahLst/>
            <a:cxnLst/>
            <a:rect l="l" t="t" r="r" b="b"/>
            <a:pathLst>
              <a:path w="7645588" h="6947928">
                <a:moveTo>
                  <a:pt x="0" y="0"/>
                </a:moveTo>
                <a:lnTo>
                  <a:pt x="7645589" y="0"/>
                </a:lnTo>
                <a:lnTo>
                  <a:pt x="7645589" y="6947929"/>
                </a:lnTo>
                <a:lnTo>
                  <a:pt x="0" y="6947929"/>
                </a:lnTo>
                <a:lnTo>
                  <a:pt x="0" y="0"/>
                </a:lnTo>
                <a:close/>
              </a:path>
            </a:pathLst>
          </a:custGeom>
          <a:blipFill>
            <a:blip r:embed="rId2"/>
            <a:stretch>
              <a:fillRect/>
            </a:stretch>
          </a:blipFill>
        </p:spPr>
      </p:sp>
      <p:grpSp>
        <p:nvGrpSpPr>
          <p:cNvPr id="17" name="Group 17"/>
          <p:cNvGrpSpPr/>
          <p:nvPr/>
        </p:nvGrpSpPr>
        <p:grpSpPr>
          <a:xfrm>
            <a:off x="10794405" y="-1667303"/>
            <a:ext cx="6708021" cy="5764705"/>
            <a:chOff x="0" y="0"/>
            <a:chExt cx="812800" cy="698500"/>
          </a:xfrm>
        </p:grpSpPr>
        <p:sp>
          <p:nvSpPr>
            <p:cNvPr id="18" name="Freeform 18"/>
            <p:cNvSpPr/>
            <p:nvPr/>
          </p:nvSpPr>
          <p:spPr>
            <a:xfrm>
              <a:off x="8422" y="0"/>
              <a:ext cx="795957" cy="698500"/>
            </a:xfrm>
            <a:custGeom>
              <a:avLst/>
              <a:gdLst/>
              <a:ahLst/>
              <a:cxnLst/>
              <a:rect l="l" t="t" r="r" b="b"/>
              <a:pathLst>
                <a:path w="795957" h="698500">
                  <a:moveTo>
                    <a:pt x="782323" y="387158"/>
                  </a:moveTo>
                  <a:lnTo>
                    <a:pt x="623233" y="660592"/>
                  </a:lnTo>
                  <a:cubicBezTo>
                    <a:pt x="609578" y="684062"/>
                    <a:pt x="584474" y="698500"/>
                    <a:pt x="557321" y="698500"/>
                  </a:cubicBezTo>
                  <a:lnTo>
                    <a:pt x="238635" y="698500"/>
                  </a:lnTo>
                  <a:cubicBezTo>
                    <a:pt x="211482" y="698500"/>
                    <a:pt x="186378" y="684062"/>
                    <a:pt x="172723" y="660592"/>
                  </a:cubicBezTo>
                  <a:lnTo>
                    <a:pt x="13633" y="387158"/>
                  </a:lnTo>
                  <a:cubicBezTo>
                    <a:pt x="0" y="363725"/>
                    <a:pt x="0" y="334775"/>
                    <a:pt x="13633" y="311342"/>
                  </a:cubicBezTo>
                  <a:lnTo>
                    <a:pt x="172723" y="37908"/>
                  </a:lnTo>
                  <a:cubicBezTo>
                    <a:pt x="186378" y="14438"/>
                    <a:pt x="211482" y="0"/>
                    <a:pt x="238635" y="0"/>
                  </a:cubicBezTo>
                  <a:lnTo>
                    <a:pt x="557321" y="0"/>
                  </a:lnTo>
                  <a:cubicBezTo>
                    <a:pt x="584474" y="0"/>
                    <a:pt x="609578" y="14438"/>
                    <a:pt x="623233" y="37908"/>
                  </a:cubicBezTo>
                  <a:lnTo>
                    <a:pt x="782323" y="311342"/>
                  </a:lnTo>
                  <a:cubicBezTo>
                    <a:pt x="795956" y="334775"/>
                    <a:pt x="795956" y="363725"/>
                    <a:pt x="782323" y="387158"/>
                  </a:cubicBezTo>
                  <a:close/>
                </a:path>
              </a:pathLst>
            </a:custGeom>
            <a:gradFill rotWithShape="1">
              <a:gsLst>
                <a:gs pos="0">
                  <a:srgbClr val="3183ED">
                    <a:alpha val="100000"/>
                  </a:srgbClr>
                </a:gs>
                <a:gs pos="100000">
                  <a:srgbClr val="56CCF2">
                    <a:alpha val="100000"/>
                  </a:srgbClr>
                </a:gs>
              </a:gsLst>
              <a:lin ang="5400000"/>
            </a:gradFill>
          </p:spPr>
        </p:sp>
        <p:sp>
          <p:nvSpPr>
            <p:cNvPr id="19" name="TextBox 19"/>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11197013" y="-1380905"/>
            <a:ext cx="5879077" cy="5216911"/>
            <a:chOff x="0" y="0"/>
            <a:chExt cx="4346359" cy="3856825"/>
          </a:xfrm>
        </p:grpSpPr>
        <p:sp>
          <p:nvSpPr>
            <p:cNvPr id="21" name="Freeform 21"/>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5"/>
              <a:stretch>
                <a:fillRect l="-29866" t="-12462" r="-27954" b="-6029"/>
              </a:stretch>
            </a:blipFill>
          </p:spPr>
        </p:sp>
      </p:grpSp>
      <p:sp>
        <p:nvSpPr>
          <p:cNvPr id="22" name="TextBox 22"/>
          <p:cNvSpPr txBox="1"/>
          <p:nvPr/>
        </p:nvSpPr>
        <p:spPr>
          <a:xfrm>
            <a:off x="1785976" y="3615517"/>
            <a:ext cx="9008429" cy="6201904"/>
          </a:xfrm>
          <a:prstGeom prst="rect">
            <a:avLst/>
          </a:prstGeom>
        </p:spPr>
        <p:txBody>
          <a:bodyPr lIns="0" tIns="0" rIns="0" bIns="0" rtlCol="0" anchor="t">
            <a:spAutoFit/>
          </a:bodyPr>
          <a:lstStyle/>
          <a:p>
            <a:pPr algn="l">
              <a:lnSpc>
                <a:spcPts val="4509"/>
              </a:lnSpc>
              <a:spcBef>
                <a:spcPct val="0"/>
              </a:spcBef>
            </a:pPr>
            <a:r>
              <a:rPr lang="en-US" sz="3221" dirty="0">
                <a:solidFill>
                  <a:srgbClr val="112D4E"/>
                </a:solidFill>
                <a:latin typeface="Canva Sans"/>
                <a:ea typeface="Canva Sans"/>
                <a:cs typeface="Canva Sans"/>
                <a:sym typeface="Canva Sans"/>
              </a:rPr>
              <a:t>Mahasiswa </a:t>
            </a:r>
            <a:r>
              <a:rPr lang="en-US" sz="3221" dirty="0" err="1">
                <a:solidFill>
                  <a:srgbClr val="112D4E"/>
                </a:solidFill>
                <a:latin typeface="Canva Sans"/>
                <a:ea typeface="Canva Sans"/>
                <a:cs typeface="Canva Sans"/>
                <a:sym typeface="Canva Sans"/>
              </a:rPr>
              <a:t>mampu</a:t>
            </a:r>
            <a:endParaRPr lang="en-US" sz="3221" dirty="0">
              <a:solidFill>
                <a:srgbClr val="112D4E"/>
              </a:solidFill>
              <a:latin typeface="Canva Sans"/>
              <a:ea typeface="Canva Sans"/>
              <a:cs typeface="Canva Sans"/>
              <a:sym typeface="Canva Sans"/>
            </a:endParaRPr>
          </a:p>
          <a:p>
            <a:pPr algn="l">
              <a:lnSpc>
                <a:spcPts val="4509"/>
              </a:lnSpc>
              <a:spcBef>
                <a:spcPct val="0"/>
              </a:spcBef>
            </a:pPr>
            <a:r>
              <a:rPr lang="en-US" sz="3221" dirty="0" err="1">
                <a:solidFill>
                  <a:srgbClr val="112D4E"/>
                </a:solidFill>
                <a:latin typeface="Canva Sans"/>
                <a:ea typeface="Canva Sans"/>
                <a:cs typeface="Canva Sans"/>
                <a:sym typeface="Canva Sans"/>
              </a:rPr>
              <a:t>memahami</a:t>
            </a:r>
            <a:r>
              <a:rPr lang="en-US" sz="3221" dirty="0">
                <a:solidFill>
                  <a:srgbClr val="112D4E"/>
                </a:solidFill>
                <a:latin typeface="Canva Sans"/>
                <a:ea typeface="Canva Sans"/>
                <a:cs typeface="Canva Sans"/>
                <a:sym typeface="Canva Sans"/>
              </a:rPr>
              <a:t> </a:t>
            </a:r>
            <a:r>
              <a:rPr lang="en-US" sz="3221" dirty="0" err="1">
                <a:solidFill>
                  <a:srgbClr val="112D4E"/>
                </a:solidFill>
                <a:latin typeface="Canva Sans"/>
                <a:ea typeface="Canva Sans"/>
                <a:cs typeface="Canva Sans"/>
                <a:sym typeface="Canva Sans"/>
              </a:rPr>
              <a:t>tentang</a:t>
            </a:r>
            <a:r>
              <a:rPr lang="en-US" sz="3221" dirty="0">
                <a:solidFill>
                  <a:srgbClr val="112D4E"/>
                </a:solidFill>
                <a:latin typeface="Canva Sans"/>
                <a:ea typeface="Canva Sans"/>
                <a:cs typeface="Canva Sans"/>
                <a:sym typeface="Canva Sans"/>
              </a:rPr>
              <a:t> </a:t>
            </a:r>
            <a:r>
              <a:rPr lang="en-US" sz="3221" dirty="0" err="1">
                <a:solidFill>
                  <a:srgbClr val="112D4E"/>
                </a:solidFill>
                <a:latin typeface="Canva Sans"/>
                <a:ea typeface="Canva Sans"/>
                <a:cs typeface="Canva Sans"/>
                <a:sym typeface="Canva Sans"/>
              </a:rPr>
              <a:t>definisi</a:t>
            </a:r>
            <a:r>
              <a:rPr lang="en-US" sz="3221" dirty="0">
                <a:solidFill>
                  <a:srgbClr val="112D4E"/>
                </a:solidFill>
                <a:latin typeface="Canva Sans"/>
                <a:ea typeface="Canva Sans"/>
                <a:cs typeface="Canva Sans"/>
                <a:sym typeface="Canva Sans"/>
              </a:rPr>
              <a:t> TQM</a:t>
            </a:r>
          </a:p>
          <a:p>
            <a:pPr algn="l">
              <a:lnSpc>
                <a:spcPts val="4509"/>
              </a:lnSpc>
              <a:spcBef>
                <a:spcPct val="0"/>
              </a:spcBef>
            </a:pPr>
            <a:endParaRPr lang="en-US" sz="3221" dirty="0">
              <a:solidFill>
                <a:srgbClr val="112D4E"/>
              </a:solidFill>
              <a:latin typeface="Canva Sans"/>
              <a:ea typeface="Canva Sans"/>
              <a:cs typeface="Canva Sans"/>
              <a:sym typeface="Canva Sans"/>
            </a:endParaRPr>
          </a:p>
          <a:p>
            <a:pPr algn="l">
              <a:lnSpc>
                <a:spcPts val="4509"/>
              </a:lnSpc>
              <a:spcBef>
                <a:spcPct val="0"/>
              </a:spcBef>
            </a:pPr>
            <a:r>
              <a:rPr lang="en-US" sz="3221" dirty="0">
                <a:solidFill>
                  <a:srgbClr val="112D4E"/>
                </a:solidFill>
                <a:latin typeface="Canva Sans"/>
                <a:ea typeface="Canva Sans"/>
                <a:cs typeface="Canva Sans"/>
                <a:sym typeface="Canva Sans"/>
              </a:rPr>
              <a:t>Mahasiswa </a:t>
            </a:r>
            <a:r>
              <a:rPr lang="en-US" sz="3221" dirty="0" err="1">
                <a:solidFill>
                  <a:srgbClr val="112D4E"/>
                </a:solidFill>
                <a:latin typeface="Canva Sans"/>
                <a:ea typeface="Canva Sans"/>
                <a:cs typeface="Canva Sans"/>
                <a:sym typeface="Canva Sans"/>
              </a:rPr>
              <a:t>mampu</a:t>
            </a:r>
            <a:r>
              <a:rPr lang="en-US" sz="3221" dirty="0">
                <a:solidFill>
                  <a:srgbClr val="112D4E"/>
                </a:solidFill>
                <a:latin typeface="Canva Sans"/>
                <a:ea typeface="Canva Sans"/>
                <a:cs typeface="Canva Sans"/>
                <a:sym typeface="Canva Sans"/>
              </a:rPr>
              <a:t> </a:t>
            </a:r>
            <a:r>
              <a:rPr lang="en-US" sz="3221" dirty="0" err="1">
                <a:solidFill>
                  <a:srgbClr val="112D4E"/>
                </a:solidFill>
                <a:latin typeface="Canva Sans"/>
                <a:ea typeface="Canva Sans"/>
                <a:cs typeface="Canva Sans"/>
                <a:sym typeface="Canva Sans"/>
              </a:rPr>
              <a:t>menjelaskan</a:t>
            </a:r>
            <a:endParaRPr lang="en-US" sz="3221" dirty="0">
              <a:solidFill>
                <a:srgbClr val="112D4E"/>
              </a:solidFill>
              <a:latin typeface="Canva Sans"/>
              <a:ea typeface="Canva Sans"/>
              <a:cs typeface="Canva Sans"/>
              <a:sym typeface="Canva Sans"/>
            </a:endParaRPr>
          </a:p>
          <a:p>
            <a:pPr algn="l">
              <a:lnSpc>
                <a:spcPts val="4509"/>
              </a:lnSpc>
              <a:spcBef>
                <a:spcPct val="0"/>
              </a:spcBef>
            </a:pPr>
            <a:r>
              <a:rPr lang="en-US" sz="3221" dirty="0" err="1">
                <a:solidFill>
                  <a:srgbClr val="112D4E"/>
                </a:solidFill>
                <a:latin typeface="Canva Sans"/>
                <a:ea typeface="Canva Sans"/>
                <a:cs typeface="Canva Sans"/>
                <a:sym typeface="Canva Sans"/>
              </a:rPr>
              <a:t>elemen-elemen</a:t>
            </a:r>
            <a:r>
              <a:rPr lang="en-US" sz="3221" dirty="0">
                <a:solidFill>
                  <a:srgbClr val="112D4E"/>
                </a:solidFill>
                <a:latin typeface="Canva Sans"/>
                <a:ea typeface="Canva Sans"/>
                <a:cs typeface="Canva Sans"/>
                <a:sym typeface="Canva Sans"/>
              </a:rPr>
              <a:t> TQM</a:t>
            </a:r>
          </a:p>
          <a:p>
            <a:pPr algn="l">
              <a:lnSpc>
                <a:spcPts val="4509"/>
              </a:lnSpc>
              <a:spcBef>
                <a:spcPct val="0"/>
              </a:spcBef>
            </a:pPr>
            <a:endParaRPr lang="en-US" sz="3221" dirty="0">
              <a:solidFill>
                <a:srgbClr val="112D4E"/>
              </a:solidFill>
              <a:latin typeface="Canva Sans"/>
              <a:ea typeface="Canva Sans"/>
              <a:cs typeface="Canva Sans"/>
              <a:sym typeface="Canva Sans"/>
            </a:endParaRPr>
          </a:p>
          <a:p>
            <a:pPr algn="l">
              <a:lnSpc>
                <a:spcPts val="4509"/>
              </a:lnSpc>
              <a:spcBef>
                <a:spcPct val="0"/>
              </a:spcBef>
            </a:pPr>
            <a:r>
              <a:rPr lang="en-US" sz="3221" dirty="0">
                <a:solidFill>
                  <a:srgbClr val="112D4E"/>
                </a:solidFill>
                <a:latin typeface="Canva Sans"/>
                <a:ea typeface="Canva Sans"/>
                <a:cs typeface="Canva Sans"/>
                <a:sym typeface="Canva Sans"/>
              </a:rPr>
              <a:t>Mahasiswa </a:t>
            </a:r>
            <a:r>
              <a:rPr lang="en-US" sz="3221" dirty="0" err="1">
                <a:solidFill>
                  <a:srgbClr val="112D4E"/>
                </a:solidFill>
                <a:latin typeface="Canva Sans"/>
                <a:ea typeface="Canva Sans"/>
                <a:cs typeface="Canva Sans"/>
                <a:sym typeface="Canva Sans"/>
              </a:rPr>
              <a:t>mampu</a:t>
            </a:r>
            <a:r>
              <a:rPr lang="en-US" sz="3221" dirty="0">
                <a:solidFill>
                  <a:srgbClr val="112D4E"/>
                </a:solidFill>
                <a:latin typeface="Canva Sans"/>
                <a:ea typeface="Canva Sans"/>
                <a:cs typeface="Canva Sans"/>
                <a:sym typeface="Canva Sans"/>
              </a:rPr>
              <a:t> </a:t>
            </a:r>
            <a:r>
              <a:rPr lang="en-US" sz="3221" dirty="0" err="1">
                <a:solidFill>
                  <a:srgbClr val="112D4E"/>
                </a:solidFill>
                <a:latin typeface="Canva Sans"/>
                <a:ea typeface="Canva Sans"/>
                <a:cs typeface="Canva Sans"/>
                <a:sym typeface="Canva Sans"/>
              </a:rPr>
              <a:t>memahami</a:t>
            </a:r>
            <a:endParaRPr lang="en-US" sz="3221" dirty="0">
              <a:solidFill>
                <a:srgbClr val="112D4E"/>
              </a:solidFill>
              <a:latin typeface="Canva Sans"/>
              <a:ea typeface="Canva Sans"/>
              <a:cs typeface="Canva Sans"/>
              <a:sym typeface="Canva Sans"/>
            </a:endParaRPr>
          </a:p>
          <a:p>
            <a:pPr algn="l">
              <a:lnSpc>
                <a:spcPts val="4509"/>
              </a:lnSpc>
              <a:spcBef>
                <a:spcPct val="0"/>
              </a:spcBef>
            </a:pPr>
            <a:r>
              <a:rPr lang="en-US" sz="3221" dirty="0" err="1">
                <a:solidFill>
                  <a:srgbClr val="112D4E"/>
                </a:solidFill>
                <a:latin typeface="Canva Sans"/>
                <a:ea typeface="Canva Sans"/>
                <a:cs typeface="Canva Sans"/>
                <a:sym typeface="Canva Sans"/>
              </a:rPr>
              <a:t>karakteristik</a:t>
            </a:r>
            <a:r>
              <a:rPr lang="en-US" sz="3221" dirty="0">
                <a:solidFill>
                  <a:srgbClr val="112D4E"/>
                </a:solidFill>
                <a:latin typeface="Canva Sans"/>
                <a:ea typeface="Canva Sans"/>
                <a:cs typeface="Canva Sans"/>
                <a:sym typeface="Canva Sans"/>
              </a:rPr>
              <a:t> TQM</a:t>
            </a:r>
          </a:p>
          <a:p>
            <a:pPr algn="l">
              <a:lnSpc>
                <a:spcPts val="4509"/>
              </a:lnSpc>
              <a:spcBef>
                <a:spcPct val="0"/>
              </a:spcBef>
            </a:pPr>
            <a:endParaRPr lang="en-US" sz="3221" dirty="0">
              <a:solidFill>
                <a:srgbClr val="112D4E"/>
              </a:solidFill>
              <a:latin typeface="Canva Sans"/>
              <a:ea typeface="Canva Sans"/>
              <a:cs typeface="Canva Sans"/>
              <a:sym typeface="Canva Sans"/>
            </a:endParaRPr>
          </a:p>
          <a:p>
            <a:pPr algn="l">
              <a:lnSpc>
                <a:spcPts val="4509"/>
              </a:lnSpc>
              <a:spcBef>
                <a:spcPct val="0"/>
              </a:spcBef>
            </a:pPr>
            <a:r>
              <a:rPr lang="en-US" sz="3221" dirty="0">
                <a:solidFill>
                  <a:srgbClr val="112D4E"/>
                </a:solidFill>
                <a:latin typeface="Canva Sans"/>
                <a:ea typeface="Canva Sans"/>
                <a:cs typeface="Canva Sans"/>
                <a:sym typeface="Canva Sans"/>
              </a:rPr>
              <a:t>Mahasiswa </a:t>
            </a:r>
            <a:r>
              <a:rPr lang="en-US" sz="3221" dirty="0" err="1">
                <a:solidFill>
                  <a:srgbClr val="112D4E"/>
                </a:solidFill>
                <a:latin typeface="Canva Sans"/>
                <a:ea typeface="Canva Sans"/>
                <a:cs typeface="Canva Sans"/>
                <a:sym typeface="Canva Sans"/>
              </a:rPr>
              <a:t>mampu</a:t>
            </a:r>
            <a:r>
              <a:rPr lang="en-US" sz="3221" dirty="0">
                <a:solidFill>
                  <a:srgbClr val="112D4E"/>
                </a:solidFill>
                <a:latin typeface="Canva Sans"/>
                <a:ea typeface="Canva Sans"/>
                <a:cs typeface="Canva Sans"/>
                <a:sym typeface="Canva Sans"/>
              </a:rPr>
              <a:t> </a:t>
            </a:r>
            <a:r>
              <a:rPr lang="en-US" sz="3221" dirty="0" err="1">
                <a:solidFill>
                  <a:srgbClr val="112D4E"/>
                </a:solidFill>
                <a:latin typeface="Canva Sans"/>
                <a:ea typeface="Canva Sans"/>
                <a:cs typeface="Canva Sans"/>
                <a:sym typeface="Canva Sans"/>
              </a:rPr>
              <a:t>menjelaskan</a:t>
            </a:r>
            <a:endParaRPr lang="en-US" sz="3221" dirty="0">
              <a:solidFill>
                <a:srgbClr val="112D4E"/>
              </a:solidFill>
              <a:latin typeface="Canva Sans"/>
              <a:ea typeface="Canva Sans"/>
              <a:cs typeface="Canva Sans"/>
              <a:sym typeface="Canva Sans"/>
            </a:endParaRPr>
          </a:p>
          <a:p>
            <a:pPr algn="l">
              <a:lnSpc>
                <a:spcPts val="4509"/>
              </a:lnSpc>
              <a:spcBef>
                <a:spcPct val="0"/>
              </a:spcBef>
            </a:pPr>
            <a:r>
              <a:rPr lang="en-US" sz="3221" dirty="0" err="1">
                <a:solidFill>
                  <a:srgbClr val="112D4E"/>
                </a:solidFill>
                <a:latin typeface="Canva Sans"/>
                <a:ea typeface="Canva Sans"/>
                <a:cs typeface="Canva Sans"/>
                <a:sym typeface="Canva Sans"/>
              </a:rPr>
              <a:t>metode</a:t>
            </a:r>
            <a:r>
              <a:rPr lang="en-US" sz="3221" dirty="0">
                <a:solidFill>
                  <a:srgbClr val="112D4E"/>
                </a:solidFill>
                <a:latin typeface="Canva Sans"/>
                <a:ea typeface="Canva Sans"/>
                <a:cs typeface="Canva Sans"/>
                <a:sym typeface="Canva Sans"/>
              </a:rPr>
              <a:t> TQM</a:t>
            </a:r>
          </a:p>
        </p:txBody>
      </p:sp>
      <p:grpSp>
        <p:nvGrpSpPr>
          <p:cNvPr id="23" name="Group 23"/>
          <p:cNvGrpSpPr/>
          <p:nvPr/>
        </p:nvGrpSpPr>
        <p:grpSpPr>
          <a:xfrm>
            <a:off x="959384" y="3829882"/>
            <a:ext cx="573140" cy="573140"/>
            <a:chOff x="0" y="0"/>
            <a:chExt cx="150950" cy="150950"/>
          </a:xfrm>
        </p:grpSpPr>
        <p:sp>
          <p:nvSpPr>
            <p:cNvPr id="24" name="Freeform 24"/>
            <p:cNvSpPr/>
            <p:nvPr/>
          </p:nvSpPr>
          <p:spPr>
            <a:xfrm>
              <a:off x="0" y="0"/>
              <a:ext cx="150950" cy="150950"/>
            </a:xfrm>
            <a:custGeom>
              <a:avLst/>
              <a:gdLst/>
              <a:ahLst/>
              <a:cxnLst/>
              <a:rect l="l" t="t" r="r" b="b"/>
              <a:pathLst>
                <a:path w="150950" h="150950">
                  <a:moveTo>
                    <a:pt x="0" y="0"/>
                  </a:moveTo>
                  <a:lnTo>
                    <a:pt x="150950" y="0"/>
                  </a:lnTo>
                  <a:lnTo>
                    <a:pt x="150950" y="150950"/>
                  </a:lnTo>
                  <a:lnTo>
                    <a:pt x="0" y="150950"/>
                  </a:lnTo>
                  <a:close/>
                </a:path>
              </a:pathLst>
            </a:custGeom>
            <a:solidFill>
              <a:srgbClr val="FF8C02"/>
            </a:solidFill>
          </p:spPr>
        </p:sp>
        <p:sp>
          <p:nvSpPr>
            <p:cNvPr id="25" name="TextBox 25"/>
            <p:cNvSpPr txBox="1"/>
            <p:nvPr/>
          </p:nvSpPr>
          <p:spPr>
            <a:xfrm>
              <a:off x="0" y="-38100"/>
              <a:ext cx="150950" cy="189050"/>
            </a:xfrm>
            <a:prstGeom prst="rect">
              <a:avLst/>
            </a:prstGeom>
          </p:spPr>
          <p:txBody>
            <a:bodyPr lIns="50800" tIns="50800" rIns="50800" bIns="50800" rtlCol="0" anchor="ctr"/>
            <a:lstStyle/>
            <a:p>
              <a:pPr algn="ctr">
                <a:lnSpc>
                  <a:spcPts val="2659"/>
                </a:lnSpc>
              </a:pPr>
              <a:endParaRPr/>
            </a:p>
          </p:txBody>
        </p:sp>
      </p:grpSp>
      <p:sp>
        <p:nvSpPr>
          <p:cNvPr id="26" name="TextBox 26"/>
          <p:cNvSpPr txBox="1"/>
          <p:nvPr/>
        </p:nvSpPr>
        <p:spPr>
          <a:xfrm>
            <a:off x="959384" y="908522"/>
            <a:ext cx="7671252" cy="2367915"/>
          </a:xfrm>
          <a:prstGeom prst="rect">
            <a:avLst/>
          </a:prstGeom>
        </p:spPr>
        <p:txBody>
          <a:bodyPr lIns="0" tIns="0" rIns="0" bIns="0" rtlCol="0" anchor="t">
            <a:spAutoFit/>
          </a:bodyPr>
          <a:lstStyle/>
          <a:p>
            <a:pPr algn="l">
              <a:lnSpc>
                <a:spcPts val="9179"/>
              </a:lnSpc>
            </a:pPr>
            <a:r>
              <a:rPr lang="en-US" sz="8499" spc="-212">
                <a:solidFill>
                  <a:srgbClr val="112D4E"/>
                </a:solidFill>
                <a:latin typeface="Barlow Bold"/>
                <a:ea typeface="Barlow Bold"/>
                <a:cs typeface="Barlow Bold"/>
                <a:sym typeface="Barlow Bold"/>
              </a:rPr>
              <a:t>Tujuan</a:t>
            </a:r>
          </a:p>
          <a:p>
            <a:pPr marL="0" lvl="0" indent="0" algn="l">
              <a:lnSpc>
                <a:spcPts val="9179"/>
              </a:lnSpc>
            </a:pPr>
            <a:r>
              <a:rPr lang="en-US" sz="8499" spc="-212">
                <a:solidFill>
                  <a:srgbClr val="112D4E"/>
                </a:solidFill>
                <a:latin typeface="Barlow Bold"/>
                <a:ea typeface="Barlow Bold"/>
                <a:cs typeface="Barlow Bold"/>
                <a:sym typeface="Barlow Bold"/>
              </a:rPr>
              <a:t>Pembelajaran</a:t>
            </a:r>
          </a:p>
        </p:txBody>
      </p:sp>
      <p:grpSp>
        <p:nvGrpSpPr>
          <p:cNvPr id="27" name="Group 27"/>
          <p:cNvGrpSpPr/>
          <p:nvPr/>
        </p:nvGrpSpPr>
        <p:grpSpPr>
          <a:xfrm>
            <a:off x="959384" y="5685817"/>
            <a:ext cx="573140" cy="573140"/>
            <a:chOff x="0" y="0"/>
            <a:chExt cx="150950" cy="150950"/>
          </a:xfrm>
        </p:grpSpPr>
        <p:sp>
          <p:nvSpPr>
            <p:cNvPr id="28" name="Freeform 28"/>
            <p:cNvSpPr/>
            <p:nvPr/>
          </p:nvSpPr>
          <p:spPr>
            <a:xfrm>
              <a:off x="0" y="0"/>
              <a:ext cx="150950" cy="150950"/>
            </a:xfrm>
            <a:custGeom>
              <a:avLst/>
              <a:gdLst/>
              <a:ahLst/>
              <a:cxnLst/>
              <a:rect l="l" t="t" r="r" b="b"/>
              <a:pathLst>
                <a:path w="150950" h="150950">
                  <a:moveTo>
                    <a:pt x="0" y="0"/>
                  </a:moveTo>
                  <a:lnTo>
                    <a:pt x="150950" y="0"/>
                  </a:lnTo>
                  <a:lnTo>
                    <a:pt x="150950" y="150950"/>
                  </a:lnTo>
                  <a:lnTo>
                    <a:pt x="0" y="150950"/>
                  </a:lnTo>
                  <a:close/>
                </a:path>
              </a:pathLst>
            </a:custGeom>
            <a:gradFill rotWithShape="1">
              <a:gsLst>
                <a:gs pos="0">
                  <a:srgbClr val="112D4E">
                    <a:alpha val="100000"/>
                  </a:srgbClr>
                </a:gs>
                <a:gs pos="50000">
                  <a:srgbClr val="255389">
                    <a:alpha val="100000"/>
                  </a:srgbClr>
                </a:gs>
                <a:gs pos="100000">
                  <a:srgbClr val="2A96E4">
                    <a:alpha val="100000"/>
                  </a:srgbClr>
                </a:gs>
              </a:gsLst>
              <a:lin ang="5400000"/>
            </a:gradFill>
          </p:spPr>
        </p:sp>
        <p:sp>
          <p:nvSpPr>
            <p:cNvPr id="29" name="TextBox 29"/>
            <p:cNvSpPr txBox="1"/>
            <p:nvPr/>
          </p:nvSpPr>
          <p:spPr>
            <a:xfrm>
              <a:off x="0" y="-38100"/>
              <a:ext cx="150950" cy="189050"/>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a:off x="959384" y="7411482"/>
            <a:ext cx="573140" cy="573140"/>
            <a:chOff x="0" y="0"/>
            <a:chExt cx="150950" cy="150950"/>
          </a:xfrm>
        </p:grpSpPr>
        <p:sp>
          <p:nvSpPr>
            <p:cNvPr id="31" name="Freeform 31"/>
            <p:cNvSpPr/>
            <p:nvPr/>
          </p:nvSpPr>
          <p:spPr>
            <a:xfrm>
              <a:off x="0" y="0"/>
              <a:ext cx="150950" cy="150950"/>
            </a:xfrm>
            <a:custGeom>
              <a:avLst/>
              <a:gdLst/>
              <a:ahLst/>
              <a:cxnLst/>
              <a:rect l="l" t="t" r="r" b="b"/>
              <a:pathLst>
                <a:path w="150950" h="150950">
                  <a:moveTo>
                    <a:pt x="0" y="0"/>
                  </a:moveTo>
                  <a:lnTo>
                    <a:pt x="150950" y="0"/>
                  </a:lnTo>
                  <a:lnTo>
                    <a:pt x="150950" y="150950"/>
                  </a:lnTo>
                  <a:lnTo>
                    <a:pt x="0" y="150950"/>
                  </a:lnTo>
                  <a:close/>
                </a:path>
              </a:pathLst>
            </a:custGeom>
            <a:solidFill>
              <a:srgbClr val="FF8C02"/>
            </a:solidFill>
          </p:spPr>
        </p:sp>
        <p:sp>
          <p:nvSpPr>
            <p:cNvPr id="32" name="TextBox 32"/>
            <p:cNvSpPr txBox="1"/>
            <p:nvPr/>
          </p:nvSpPr>
          <p:spPr>
            <a:xfrm>
              <a:off x="0" y="-38100"/>
              <a:ext cx="150950" cy="189050"/>
            </a:xfrm>
            <a:prstGeom prst="rect">
              <a:avLst/>
            </a:prstGeom>
          </p:spPr>
          <p:txBody>
            <a:bodyPr lIns="50800" tIns="50800" rIns="50800" bIns="50800" rtlCol="0" anchor="ctr"/>
            <a:lstStyle/>
            <a:p>
              <a:pPr algn="ctr">
                <a:lnSpc>
                  <a:spcPts val="2659"/>
                </a:lnSpc>
              </a:pPr>
              <a:endParaRPr/>
            </a:p>
          </p:txBody>
        </p:sp>
      </p:grpSp>
      <p:grpSp>
        <p:nvGrpSpPr>
          <p:cNvPr id="33" name="Group 33"/>
          <p:cNvGrpSpPr/>
          <p:nvPr/>
        </p:nvGrpSpPr>
        <p:grpSpPr>
          <a:xfrm>
            <a:off x="959384" y="9137146"/>
            <a:ext cx="573140" cy="573140"/>
            <a:chOff x="0" y="0"/>
            <a:chExt cx="150950" cy="150950"/>
          </a:xfrm>
        </p:grpSpPr>
        <p:sp>
          <p:nvSpPr>
            <p:cNvPr id="34" name="Freeform 34"/>
            <p:cNvSpPr/>
            <p:nvPr/>
          </p:nvSpPr>
          <p:spPr>
            <a:xfrm>
              <a:off x="0" y="0"/>
              <a:ext cx="150950" cy="150950"/>
            </a:xfrm>
            <a:custGeom>
              <a:avLst/>
              <a:gdLst/>
              <a:ahLst/>
              <a:cxnLst/>
              <a:rect l="l" t="t" r="r" b="b"/>
              <a:pathLst>
                <a:path w="150950" h="150950">
                  <a:moveTo>
                    <a:pt x="0" y="0"/>
                  </a:moveTo>
                  <a:lnTo>
                    <a:pt x="150950" y="0"/>
                  </a:lnTo>
                  <a:lnTo>
                    <a:pt x="150950" y="150950"/>
                  </a:lnTo>
                  <a:lnTo>
                    <a:pt x="0" y="150950"/>
                  </a:lnTo>
                  <a:close/>
                </a:path>
              </a:pathLst>
            </a:custGeom>
            <a:gradFill rotWithShape="1">
              <a:gsLst>
                <a:gs pos="0">
                  <a:srgbClr val="112D4E">
                    <a:alpha val="100000"/>
                  </a:srgbClr>
                </a:gs>
                <a:gs pos="50000">
                  <a:srgbClr val="255389">
                    <a:alpha val="100000"/>
                  </a:srgbClr>
                </a:gs>
                <a:gs pos="100000">
                  <a:srgbClr val="2A96E4">
                    <a:alpha val="100000"/>
                  </a:srgbClr>
                </a:gs>
              </a:gsLst>
              <a:lin ang="5400000"/>
            </a:gradFill>
          </p:spPr>
        </p:sp>
        <p:sp>
          <p:nvSpPr>
            <p:cNvPr id="35" name="TextBox 35"/>
            <p:cNvSpPr txBox="1"/>
            <p:nvPr/>
          </p:nvSpPr>
          <p:spPr>
            <a:xfrm>
              <a:off x="0" y="-38100"/>
              <a:ext cx="150950" cy="18905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5801627" y="4589544"/>
            <a:ext cx="11271991" cy="13116499"/>
            <a:chOff x="0" y="0"/>
            <a:chExt cx="698500" cy="812800"/>
          </a:xfrm>
        </p:grpSpPr>
        <p:sp>
          <p:nvSpPr>
            <p:cNvPr id="3" name="Freeform 3"/>
            <p:cNvSpPr/>
            <p:nvPr/>
          </p:nvSpPr>
          <p:spPr>
            <a:xfrm>
              <a:off x="0" y="4760"/>
              <a:ext cx="698500" cy="803279"/>
            </a:xfrm>
            <a:custGeom>
              <a:avLst/>
              <a:gdLst/>
              <a:ahLst/>
              <a:cxnLst/>
              <a:rect l="l" t="t" r="r" b="b"/>
              <a:pathLst>
                <a:path w="698500" h="803279">
                  <a:moveTo>
                    <a:pt x="370677" y="7707"/>
                  </a:moveTo>
                  <a:lnTo>
                    <a:pt x="677073" y="185973"/>
                  </a:lnTo>
                  <a:cubicBezTo>
                    <a:pt x="690339" y="193692"/>
                    <a:pt x="698500" y="207882"/>
                    <a:pt x="698500" y="223230"/>
                  </a:cubicBezTo>
                  <a:lnTo>
                    <a:pt x="698500" y="580050"/>
                  </a:lnTo>
                  <a:cubicBezTo>
                    <a:pt x="698500" y="595398"/>
                    <a:pt x="690339" y="609588"/>
                    <a:pt x="677073" y="617307"/>
                  </a:cubicBezTo>
                  <a:lnTo>
                    <a:pt x="370677" y="795573"/>
                  </a:lnTo>
                  <a:cubicBezTo>
                    <a:pt x="357432" y="803280"/>
                    <a:pt x="341068" y="803280"/>
                    <a:pt x="327823" y="795573"/>
                  </a:cubicBezTo>
                  <a:lnTo>
                    <a:pt x="21427" y="617307"/>
                  </a:lnTo>
                  <a:cubicBezTo>
                    <a:pt x="8161" y="609588"/>
                    <a:pt x="0" y="595398"/>
                    <a:pt x="0" y="580050"/>
                  </a:cubicBezTo>
                  <a:lnTo>
                    <a:pt x="0" y="223230"/>
                  </a:lnTo>
                  <a:cubicBezTo>
                    <a:pt x="0" y="207882"/>
                    <a:pt x="8161" y="193692"/>
                    <a:pt x="21427" y="185973"/>
                  </a:cubicBezTo>
                  <a:lnTo>
                    <a:pt x="327823" y="7707"/>
                  </a:lnTo>
                  <a:cubicBezTo>
                    <a:pt x="341068" y="0"/>
                    <a:pt x="357432" y="0"/>
                    <a:pt x="370677" y="7707"/>
                  </a:cubicBezTo>
                  <a:close/>
                </a:path>
              </a:pathLst>
            </a:custGeom>
            <a:gradFill rotWithShape="1">
              <a:gsLst>
                <a:gs pos="0">
                  <a:srgbClr val="FFE42F">
                    <a:alpha val="100000"/>
                  </a:srgbClr>
                </a:gs>
                <a:gs pos="100000">
                  <a:srgbClr val="FF9F2F">
                    <a:alpha val="100000"/>
                  </a:srgbClr>
                </a:gs>
              </a:gsLst>
              <a:path path="circle">
                <a:fillToRect l="50000" t="50000" r="50000" b="50000"/>
              </a:path>
            </a:gradFill>
            <a:ln w="12700">
              <a:solidFill>
                <a:srgbClr val="000000"/>
              </a:solidFill>
            </a:ln>
          </p:spPr>
        </p:sp>
      </p:grpSp>
      <p:grpSp>
        <p:nvGrpSpPr>
          <p:cNvPr id="4" name="Group 4"/>
          <p:cNvGrpSpPr/>
          <p:nvPr/>
        </p:nvGrpSpPr>
        <p:grpSpPr>
          <a:xfrm>
            <a:off x="-1145085" y="-2211363"/>
            <a:ext cx="6530478" cy="7599102"/>
            <a:chOff x="0" y="0"/>
            <a:chExt cx="698500" cy="812800"/>
          </a:xfrm>
        </p:grpSpPr>
        <p:sp>
          <p:nvSpPr>
            <p:cNvPr id="5" name="Freeform 5"/>
            <p:cNvSpPr/>
            <p:nvPr/>
          </p:nvSpPr>
          <p:spPr>
            <a:xfrm>
              <a:off x="0" y="8217"/>
              <a:ext cx="698500" cy="796367"/>
            </a:xfrm>
            <a:custGeom>
              <a:avLst/>
              <a:gdLst/>
              <a:ahLst/>
              <a:cxnLst/>
              <a:rect l="l" t="t" r="r" b="b"/>
              <a:pathLst>
                <a:path w="698500" h="796367">
                  <a:moveTo>
                    <a:pt x="386235" y="13301"/>
                  </a:moveTo>
                  <a:lnTo>
                    <a:pt x="661515" y="173465"/>
                  </a:lnTo>
                  <a:cubicBezTo>
                    <a:pt x="684413" y="186787"/>
                    <a:pt x="698500" y="211281"/>
                    <a:pt x="698500" y="237772"/>
                  </a:cubicBezTo>
                  <a:lnTo>
                    <a:pt x="698500" y="558594"/>
                  </a:lnTo>
                  <a:cubicBezTo>
                    <a:pt x="698500" y="585085"/>
                    <a:pt x="684413" y="609579"/>
                    <a:pt x="661515" y="622902"/>
                  </a:cubicBezTo>
                  <a:lnTo>
                    <a:pt x="386235" y="783064"/>
                  </a:lnTo>
                  <a:cubicBezTo>
                    <a:pt x="363372" y="796366"/>
                    <a:pt x="335128" y="796366"/>
                    <a:pt x="312265" y="783064"/>
                  </a:cubicBezTo>
                  <a:lnTo>
                    <a:pt x="36985" y="622902"/>
                  </a:lnTo>
                  <a:cubicBezTo>
                    <a:pt x="14087" y="609579"/>
                    <a:pt x="0" y="585085"/>
                    <a:pt x="0" y="558594"/>
                  </a:cubicBezTo>
                  <a:lnTo>
                    <a:pt x="0" y="237772"/>
                  </a:lnTo>
                  <a:cubicBezTo>
                    <a:pt x="0" y="211281"/>
                    <a:pt x="14087" y="186787"/>
                    <a:pt x="36985" y="173465"/>
                  </a:cubicBezTo>
                  <a:lnTo>
                    <a:pt x="312265" y="13301"/>
                  </a:lnTo>
                  <a:cubicBezTo>
                    <a:pt x="335128" y="0"/>
                    <a:pt x="363372" y="0"/>
                    <a:pt x="386235" y="13301"/>
                  </a:cubicBezTo>
                  <a:close/>
                </a:path>
              </a:pathLst>
            </a:custGeom>
            <a:gradFill rotWithShape="1">
              <a:gsLst>
                <a:gs pos="0">
                  <a:srgbClr val="112D4E">
                    <a:alpha val="100000"/>
                  </a:srgbClr>
                </a:gs>
                <a:gs pos="100000">
                  <a:srgbClr val="255389">
                    <a:alpha val="100000"/>
                  </a:srgbClr>
                </a:gs>
              </a:gsLst>
              <a:lin ang="5400000"/>
            </a:gradFill>
            <a:ln w="12700">
              <a:solidFill>
                <a:srgbClr val="000000"/>
              </a:solidFill>
            </a:ln>
          </p:spPr>
        </p:sp>
      </p:grpSp>
      <p:grpSp>
        <p:nvGrpSpPr>
          <p:cNvPr id="6" name="Group 6"/>
          <p:cNvGrpSpPr/>
          <p:nvPr/>
        </p:nvGrpSpPr>
        <p:grpSpPr>
          <a:xfrm rot="-5400000">
            <a:off x="-1421899" y="-4351331"/>
            <a:ext cx="9617076" cy="8264675"/>
            <a:chOff x="0" y="0"/>
            <a:chExt cx="812800" cy="698500"/>
          </a:xfrm>
        </p:grpSpPr>
        <p:sp>
          <p:nvSpPr>
            <p:cNvPr id="7" name="Freeform 7"/>
            <p:cNvSpPr/>
            <p:nvPr/>
          </p:nvSpPr>
          <p:spPr>
            <a:xfrm>
              <a:off x="5565" y="0"/>
              <a:ext cx="801670" cy="698500"/>
            </a:xfrm>
            <a:custGeom>
              <a:avLst/>
              <a:gdLst/>
              <a:ahLst/>
              <a:cxnLst/>
              <a:rect l="l" t="t" r="r" b="b"/>
              <a:pathLst>
                <a:path w="801670" h="698500">
                  <a:moveTo>
                    <a:pt x="792661" y="374299"/>
                  </a:moveTo>
                  <a:lnTo>
                    <a:pt x="618609" y="673451"/>
                  </a:lnTo>
                  <a:cubicBezTo>
                    <a:pt x="609586" y="688959"/>
                    <a:pt x="592997" y="698500"/>
                    <a:pt x="575054" y="698500"/>
                  </a:cubicBezTo>
                  <a:lnTo>
                    <a:pt x="226616" y="698500"/>
                  </a:lnTo>
                  <a:cubicBezTo>
                    <a:pt x="208673" y="698500"/>
                    <a:pt x="192084" y="688959"/>
                    <a:pt x="183061" y="673451"/>
                  </a:cubicBezTo>
                  <a:lnTo>
                    <a:pt x="9009" y="374299"/>
                  </a:lnTo>
                  <a:cubicBezTo>
                    <a:pt x="0" y="358815"/>
                    <a:pt x="0" y="339685"/>
                    <a:pt x="9009" y="324201"/>
                  </a:cubicBezTo>
                  <a:lnTo>
                    <a:pt x="183061" y="25049"/>
                  </a:lnTo>
                  <a:cubicBezTo>
                    <a:pt x="192084" y="9541"/>
                    <a:pt x="208673" y="0"/>
                    <a:pt x="226616" y="0"/>
                  </a:cubicBezTo>
                  <a:lnTo>
                    <a:pt x="575054" y="0"/>
                  </a:lnTo>
                  <a:cubicBezTo>
                    <a:pt x="592997" y="0"/>
                    <a:pt x="609586" y="9541"/>
                    <a:pt x="618609" y="25049"/>
                  </a:cubicBezTo>
                  <a:lnTo>
                    <a:pt x="792661" y="324201"/>
                  </a:lnTo>
                  <a:cubicBezTo>
                    <a:pt x="801670" y="339685"/>
                    <a:pt x="801670" y="358815"/>
                    <a:pt x="792661" y="374299"/>
                  </a:cubicBezTo>
                  <a:close/>
                </a:path>
              </a:pathLst>
            </a:custGeom>
            <a:solidFill>
              <a:srgbClr val="000000">
                <a:alpha val="0"/>
              </a:srgbClr>
            </a:solidFill>
            <a:ln w="66675" cap="rnd">
              <a:solidFill>
                <a:srgbClr val="F4F4F4"/>
              </a:solidFill>
              <a:prstDash val="solid"/>
              <a:round/>
            </a:ln>
          </p:spPr>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rot="-5400000">
            <a:off x="-188338" y="633728"/>
            <a:ext cx="9778481" cy="8886195"/>
          </a:xfrm>
          <a:custGeom>
            <a:avLst/>
            <a:gdLst/>
            <a:ahLst/>
            <a:cxnLst/>
            <a:rect l="l" t="t" r="r" b="b"/>
            <a:pathLst>
              <a:path w="9778481" h="8886195">
                <a:moveTo>
                  <a:pt x="0" y="0"/>
                </a:moveTo>
                <a:lnTo>
                  <a:pt x="9778481" y="0"/>
                </a:lnTo>
                <a:lnTo>
                  <a:pt x="9778481" y="8886194"/>
                </a:lnTo>
                <a:lnTo>
                  <a:pt x="0" y="8886194"/>
                </a:lnTo>
                <a:lnTo>
                  <a:pt x="0" y="0"/>
                </a:lnTo>
                <a:close/>
              </a:path>
            </a:pathLst>
          </a:custGeom>
          <a:blipFill>
            <a:blip r:embed="rId2"/>
            <a:stretch>
              <a:fillRect/>
            </a:stretch>
          </a:blipFill>
        </p:spPr>
      </p:sp>
      <p:grpSp>
        <p:nvGrpSpPr>
          <p:cNvPr id="10" name="Group 10"/>
          <p:cNvGrpSpPr/>
          <p:nvPr/>
        </p:nvGrpSpPr>
        <p:grpSpPr>
          <a:xfrm>
            <a:off x="-4120744" y="7220467"/>
            <a:ext cx="6750092" cy="7854652"/>
            <a:chOff x="0" y="0"/>
            <a:chExt cx="698500" cy="812800"/>
          </a:xfrm>
        </p:grpSpPr>
        <p:sp>
          <p:nvSpPr>
            <p:cNvPr id="11" name="Freeform 11"/>
            <p:cNvSpPr/>
            <p:nvPr/>
          </p:nvSpPr>
          <p:spPr>
            <a:xfrm>
              <a:off x="0" y="9274"/>
              <a:ext cx="698500" cy="794252"/>
            </a:xfrm>
            <a:custGeom>
              <a:avLst/>
              <a:gdLst/>
              <a:ahLst/>
              <a:cxnLst/>
              <a:rect l="l" t="t" r="r" b="b"/>
              <a:pathLst>
                <a:path w="698500" h="794252">
                  <a:moveTo>
                    <a:pt x="390995" y="15014"/>
                  </a:moveTo>
                  <a:lnTo>
                    <a:pt x="656755" y="169638"/>
                  </a:lnTo>
                  <a:cubicBezTo>
                    <a:pt x="682600" y="184675"/>
                    <a:pt x="698500" y="212321"/>
                    <a:pt x="698500" y="242223"/>
                  </a:cubicBezTo>
                  <a:lnTo>
                    <a:pt x="698500" y="552029"/>
                  </a:lnTo>
                  <a:cubicBezTo>
                    <a:pt x="698500" y="581931"/>
                    <a:pt x="682600" y="609577"/>
                    <a:pt x="656755" y="624614"/>
                  </a:cubicBezTo>
                  <a:lnTo>
                    <a:pt x="390995" y="779238"/>
                  </a:lnTo>
                  <a:cubicBezTo>
                    <a:pt x="365190" y="794252"/>
                    <a:pt x="333310" y="794252"/>
                    <a:pt x="307505" y="779238"/>
                  </a:cubicBezTo>
                  <a:lnTo>
                    <a:pt x="41745" y="624614"/>
                  </a:lnTo>
                  <a:cubicBezTo>
                    <a:pt x="15900" y="609577"/>
                    <a:pt x="0" y="581931"/>
                    <a:pt x="0" y="552029"/>
                  </a:cubicBezTo>
                  <a:lnTo>
                    <a:pt x="0" y="242223"/>
                  </a:lnTo>
                  <a:cubicBezTo>
                    <a:pt x="0" y="212321"/>
                    <a:pt x="15900" y="184675"/>
                    <a:pt x="41745" y="169638"/>
                  </a:cubicBezTo>
                  <a:lnTo>
                    <a:pt x="307505" y="15014"/>
                  </a:lnTo>
                  <a:cubicBezTo>
                    <a:pt x="333310" y="0"/>
                    <a:pt x="365190" y="0"/>
                    <a:pt x="390995" y="15014"/>
                  </a:cubicBezTo>
                  <a:close/>
                </a:path>
              </a:pathLst>
            </a:custGeom>
            <a:gradFill rotWithShape="1">
              <a:gsLst>
                <a:gs pos="0">
                  <a:srgbClr val="3183ED">
                    <a:alpha val="100000"/>
                  </a:srgbClr>
                </a:gs>
                <a:gs pos="100000">
                  <a:srgbClr val="56CCF2">
                    <a:alpha val="100000"/>
                  </a:srgbClr>
                </a:gs>
              </a:gsLst>
              <a:lin ang="5400000"/>
            </a:gradFill>
            <a:ln w="952500" cap="rnd">
              <a:solidFill>
                <a:srgbClr val="FFFFFF"/>
              </a:solidFill>
              <a:prstDash val="solid"/>
              <a:round/>
            </a:ln>
          </p:spPr>
        </p:sp>
        <p:sp>
          <p:nvSpPr>
            <p:cNvPr id="12" name="TextBox 12"/>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209062" y="958691"/>
            <a:ext cx="7497828" cy="8724745"/>
            <a:chOff x="0" y="0"/>
            <a:chExt cx="698500" cy="812800"/>
          </a:xfrm>
        </p:grpSpPr>
        <p:sp>
          <p:nvSpPr>
            <p:cNvPr id="14" name="Freeform 14"/>
            <p:cNvSpPr/>
            <p:nvPr/>
          </p:nvSpPr>
          <p:spPr>
            <a:xfrm>
              <a:off x="0" y="7157"/>
              <a:ext cx="698500" cy="798487"/>
            </a:xfrm>
            <a:custGeom>
              <a:avLst/>
              <a:gdLst/>
              <a:ahLst/>
              <a:cxnLst/>
              <a:rect l="l" t="t" r="r" b="b"/>
              <a:pathLst>
                <a:path w="698500" h="798487">
                  <a:moveTo>
                    <a:pt x="381463" y="11585"/>
                  </a:moveTo>
                  <a:lnTo>
                    <a:pt x="666287" y="177301"/>
                  </a:lnTo>
                  <a:cubicBezTo>
                    <a:pt x="686231" y="188904"/>
                    <a:pt x="698500" y="210238"/>
                    <a:pt x="698500" y="233312"/>
                  </a:cubicBezTo>
                  <a:lnTo>
                    <a:pt x="698500" y="565174"/>
                  </a:lnTo>
                  <a:cubicBezTo>
                    <a:pt x="698500" y="588248"/>
                    <a:pt x="686231" y="609582"/>
                    <a:pt x="666287" y="621185"/>
                  </a:cubicBezTo>
                  <a:lnTo>
                    <a:pt x="381463" y="786901"/>
                  </a:lnTo>
                  <a:cubicBezTo>
                    <a:pt x="361550" y="798486"/>
                    <a:pt x="336950" y="798486"/>
                    <a:pt x="317037" y="786901"/>
                  </a:cubicBezTo>
                  <a:lnTo>
                    <a:pt x="32213" y="621185"/>
                  </a:lnTo>
                  <a:cubicBezTo>
                    <a:pt x="12269" y="609582"/>
                    <a:pt x="0" y="588248"/>
                    <a:pt x="0" y="565174"/>
                  </a:cubicBezTo>
                  <a:lnTo>
                    <a:pt x="0" y="233312"/>
                  </a:lnTo>
                  <a:cubicBezTo>
                    <a:pt x="0" y="210238"/>
                    <a:pt x="12269" y="188904"/>
                    <a:pt x="32213" y="177301"/>
                  </a:cubicBezTo>
                  <a:lnTo>
                    <a:pt x="317037" y="11585"/>
                  </a:lnTo>
                  <a:cubicBezTo>
                    <a:pt x="336950" y="0"/>
                    <a:pt x="361550" y="0"/>
                    <a:pt x="381463" y="11585"/>
                  </a:cubicBezTo>
                  <a:close/>
                </a:path>
              </a:pathLst>
            </a:custGeom>
            <a:gradFill rotWithShape="1">
              <a:gsLst>
                <a:gs pos="0">
                  <a:srgbClr val="3183ED">
                    <a:alpha val="100000"/>
                  </a:srgbClr>
                </a:gs>
                <a:gs pos="100000">
                  <a:srgbClr val="56CCF2">
                    <a:alpha val="100000"/>
                  </a:srgbClr>
                </a:gs>
              </a:gsLst>
              <a:lin ang="5400000"/>
            </a:gradFill>
            <a:ln w="12700">
              <a:solidFill>
                <a:srgbClr val="000000"/>
              </a:solidFill>
            </a:ln>
          </p:spPr>
        </p:sp>
      </p:grpSp>
      <p:grpSp>
        <p:nvGrpSpPr>
          <p:cNvPr id="15" name="Group 15"/>
          <p:cNvGrpSpPr/>
          <p:nvPr/>
        </p:nvGrpSpPr>
        <p:grpSpPr>
          <a:xfrm>
            <a:off x="1611725" y="1427245"/>
            <a:ext cx="6692501" cy="7787638"/>
            <a:chOff x="0" y="0"/>
            <a:chExt cx="698500" cy="812800"/>
          </a:xfrm>
        </p:grpSpPr>
        <p:sp>
          <p:nvSpPr>
            <p:cNvPr id="16" name="Freeform 16"/>
            <p:cNvSpPr/>
            <p:nvPr/>
          </p:nvSpPr>
          <p:spPr>
            <a:xfrm>
              <a:off x="0" y="8018"/>
              <a:ext cx="698500" cy="796765"/>
            </a:xfrm>
            <a:custGeom>
              <a:avLst/>
              <a:gdLst/>
              <a:ahLst/>
              <a:cxnLst/>
              <a:rect l="l" t="t" r="r" b="b"/>
              <a:pathLst>
                <a:path w="698500" h="796765">
                  <a:moveTo>
                    <a:pt x="385340" y="12980"/>
                  </a:moveTo>
                  <a:lnTo>
                    <a:pt x="662410" y="174184"/>
                  </a:lnTo>
                  <a:cubicBezTo>
                    <a:pt x="684754" y="187184"/>
                    <a:pt x="698500" y="211085"/>
                    <a:pt x="698500" y="236935"/>
                  </a:cubicBezTo>
                  <a:lnTo>
                    <a:pt x="698500" y="559829"/>
                  </a:lnTo>
                  <a:cubicBezTo>
                    <a:pt x="698500" y="585679"/>
                    <a:pt x="684754" y="609580"/>
                    <a:pt x="662410" y="622580"/>
                  </a:cubicBezTo>
                  <a:lnTo>
                    <a:pt x="385340" y="783784"/>
                  </a:lnTo>
                  <a:cubicBezTo>
                    <a:pt x="363030" y="796764"/>
                    <a:pt x="335470" y="796764"/>
                    <a:pt x="313160" y="783784"/>
                  </a:cubicBezTo>
                  <a:lnTo>
                    <a:pt x="36090" y="622580"/>
                  </a:lnTo>
                  <a:cubicBezTo>
                    <a:pt x="13746" y="609580"/>
                    <a:pt x="0" y="585679"/>
                    <a:pt x="0" y="559829"/>
                  </a:cubicBezTo>
                  <a:lnTo>
                    <a:pt x="0" y="236935"/>
                  </a:lnTo>
                  <a:cubicBezTo>
                    <a:pt x="0" y="211085"/>
                    <a:pt x="13746" y="187184"/>
                    <a:pt x="36090" y="174184"/>
                  </a:cubicBezTo>
                  <a:lnTo>
                    <a:pt x="313160" y="12980"/>
                  </a:lnTo>
                  <a:cubicBezTo>
                    <a:pt x="335470" y="0"/>
                    <a:pt x="363030" y="0"/>
                    <a:pt x="385340" y="12980"/>
                  </a:cubicBezTo>
                  <a:close/>
                </a:path>
              </a:pathLst>
            </a:custGeom>
            <a:blipFill>
              <a:blip r:embed="rId3"/>
              <a:stretch>
                <a:fillRect l="-35556" t="-429" r="-35556" b="-429"/>
              </a:stretch>
            </a:blipFill>
          </p:spPr>
        </p:sp>
      </p:grpSp>
      <p:sp>
        <p:nvSpPr>
          <p:cNvPr id="17" name="TextBox 17"/>
          <p:cNvSpPr txBox="1"/>
          <p:nvPr/>
        </p:nvSpPr>
        <p:spPr>
          <a:xfrm>
            <a:off x="9495985" y="828887"/>
            <a:ext cx="7671252" cy="1345613"/>
          </a:xfrm>
          <a:prstGeom prst="rect">
            <a:avLst/>
          </a:prstGeom>
        </p:spPr>
        <p:txBody>
          <a:bodyPr lIns="0" tIns="0" rIns="0" bIns="0" rtlCol="0" anchor="t">
            <a:spAutoFit/>
          </a:bodyPr>
          <a:lstStyle/>
          <a:p>
            <a:pPr marL="0" lvl="0" indent="0" algn="l">
              <a:lnSpc>
                <a:spcPts val="10308"/>
              </a:lnSpc>
            </a:pPr>
            <a:r>
              <a:rPr lang="en-US" sz="9544" spc="-238">
                <a:solidFill>
                  <a:srgbClr val="112D4E"/>
                </a:solidFill>
                <a:latin typeface="Barlow Bold"/>
                <a:ea typeface="Barlow Bold"/>
                <a:cs typeface="Barlow Bold"/>
                <a:sym typeface="Barlow Bold"/>
              </a:rPr>
              <a:t>Latarbelakang</a:t>
            </a:r>
          </a:p>
        </p:txBody>
      </p:sp>
      <p:sp>
        <p:nvSpPr>
          <p:cNvPr id="18" name="TextBox 18"/>
          <p:cNvSpPr txBox="1"/>
          <p:nvPr/>
        </p:nvSpPr>
        <p:spPr>
          <a:xfrm>
            <a:off x="9495985" y="2412934"/>
            <a:ext cx="7671252" cy="7775780"/>
          </a:xfrm>
          <a:prstGeom prst="rect">
            <a:avLst/>
          </a:prstGeom>
        </p:spPr>
        <p:txBody>
          <a:bodyPr lIns="0" tIns="0" rIns="0" bIns="0" rtlCol="0" anchor="t">
            <a:spAutoFit/>
          </a:bodyPr>
          <a:lstStyle/>
          <a:p>
            <a:pPr marL="571216" lvl="1" indent="-285608" algn="l">
              <a:lnSpc>
                <a:spcPts val="4180"/>
              </a:lnSpc>
              <a:buFont typeface="Arial"/>
              <a:buChar char="•"/>
            </a:pPr>
            <a:r>
              <a:rPr lang="en-US" sz="2645" spc="-50">
                <a:solidFill>
                  <a:srgbClr val="000000"/>
                </a:solidFill>
                <a:latin typeface="Clear Sans Bold"/>
                <a:ea typeface="Clear Sans Bold"/>
                <a:cs typeface="Clear Sans Bold"/>
                <a:sym typeface="Clear Sans Bold"/>
              </a:rPr>
              <a:t>Di era global dg persaingan bisnis ketat,</a:t>
            </a:r>
            <a:r>
              <a:rPr lang="en-US" sz="2645" spc="-50">
                <a:solidFill>
                  <a:srgbClr val="000000"/>
                </a:solidFill>
                <a:latin typeface="Clear Sans"/>
                <a:ea typeface="Clear Sans"/>
                <a:cs typeface="Clear Sans"/>
                <a:sym typeface="Clear Sans"/>
              </a:rPr>
              <a:t> pelanggan memiliki fungsi yang unik dalam menentukan mutu apa yang mereka terima, sehingga perusahaan/organisas harus berupaya meningkatkan mutu pelayanannya secara terus menerus.</a:t>
            </a:r>
          </a:p>
          <a:p>
            <a:pPr algn="l">
              <a:lnSpc>
                <a:spcPts val="4180"/>
              </a:lnSpc>
            </a:pPr>
            <a:endParaRPr lang="en-US" sz="2645" spc="-50">
              <a:solidFill>
                <a:srgbClr val="000000"/>
              </a:solidFill>
              <a:latin typeface="Clear Sans"/>
              <a:ea typeface="Clear Sans"/>
              <a:cs typeface="Clear Sans"/>
              <a:sym typeface="Clear Sans"/>
            </a:endParaRPr>
          </a:p>
          <a:p>
            <a:pPr marL="571216" lvl="1" indent="-285608" algn="l">
              <a:lnSpc>
                <a:spcPts val="4180"/>
              </a:lnSpc>
              <a:buFont typeface="Arial"/>
              <a:buChar char="•"/>
            </a:pPr>
            <a:r>
              <a:rPr lang="en-US" sz="2645" spc="-50">
                <a:solidFill>
                  <a:srgbClr val="000000"/>
                </a:solidFill>
                <a:latin typeface="Clear Sans Bold"/>
                <a:ea typeface="Clear Sans Bold"/>
                <a:cs typeface="Clear Sans Bold"/>
                <a:sym typeface="Clear Sans Bold"/>
              </a:rPr>
              <a:t>Sebagian besar pelanggan </a:t>
            </a:r>
            <a:r>
              <a:rPr lang="en-US" sz="2645" spc="-50">
                <a:solidFill>
                  <a:srgbClr val="000000"/>
                </a:solidFill>
                <a:latin typeface="Clear Sans"/>
                <a:ea typeface="Clear Sans"/>
                <a:cs typeface="Clear Sans"/>
                <a:sym typeface="Clear Sans"/>
              </a:rPr>
              <a:t>pada mulanya tidak menerima informasi yang cukup tentang layanan yang ditawarkan dan hal apa yang mengindikasikan mutunya, dimana harapan para pelanggan sangat beraneka ragam dan terkadang bertentangan dengan satu sama lainnya.</a:t>
            </a:r>
          </a:p>
          <a:p>
            <a:pPr marL="0" lvl="0" indent="0" algn="l">
              <a:lnSpc>
                <a:spcPts val="3706"/>
              </a:lnSpc>
            </a:pPr>
            <a:endParaRPr lang="en-US" sz="2645" spc="-50">
              <a:solidFill>
                <a:srgbClr val="000000"/>
              </a:solidFill>
              <a:latin typeface="Clear Sans"/>
              <a:ea typeface="Clear Sans"/>
              <a:cs typeface="Clear Sans"/>
              <a:sym typeface="Clear Sans"/>
            </a:endParaRPr>
          </a:p>
        </p:txBody>
      </p:sp>
      <p:grpSp>
        <p:nvGrpSpPr>
          <p:cNvPr id="19" name="Group 19"/>
          <p:cNvGrpSpPr/>
          <p:nvPr/>
        </p:nvGrpSpPr>
        <p:grpSpPr>
          <a:xfrm rot="-5400000">
            <a:off x="7518976" y="8627532"/>
            <a:ext cx="1084133" cy="1261537"/>
            <a:chOff x="0" y="0"/>
            <a:chExt cx="698500" cy="812800"/>
          </a:xfrm>
        </p:grpSpPr>
        <p:sp>
          <p:nvSpPr>
            <p:cNvPr id="20" name="Freeform 20"/>
            <p:cNvSpPr/>
            <p:nvPr/>
          </p:nvSpPr>
          <p:spPr>
            <a:xfrm>
              <a:off x="0" y="12963"/>
              <a:ext cx="698500" cy="786874"/>
            </a:xfrm>
            <a:custGeom>
              <a:avLst/>
              <a:gdLst/>
              <a:ahLst/>
              <a:cxnLst/>
              <a:rect l="l" t="t" r="r" b="b"/>
              <a:pathLst>
                <a:path w="698500" h="786874">
                  <a:moveTo>
                    <a:pt x="407599" y="20985"/>
                  </a:moveTo>
                  <a:lnTo>
                    <a:pt x="640151" y="156289"/>
                  </a:lnTo>
                  <a:cubicBezTo>
                    <a:pt x="676276" y="177307"/>
                    <a:pt x="698500" y="215949"/>
                    <a:pt x="698500" y="257743"/>
                  </a:cubicBezTo>
                  <a:lnTo>
                    <a:pt x="698500" y="529131"/>
                  </a:lnTo>
                  <a:cubicBezTo>
                    <a:pt x="698500" y="570925"/>
                    <a:pt x="676276" y="609567"/>
                    <a:pt x="640151" y="630585"/>
                  </a:cubicBezTo>
                  <a:lnTo>
                    <a:pt x="407599" y="765889"/>
                  </a:lnTo>
                  <a:cubicBezTo>
                    <a:pt x="371530" y="786874"/>
                    <a:pt x="326970" y="786874"/>
                    <a:pt x="290901" y="765889"/>
                  </a:cubicBezTo>
                  <a:lnTo>
                    <a:pt x="58349" y="630585"/>
                  </a:lnTo>
                  <a:cubicBezTo>
                    <a:pt x="22224" y="609567"/>
                    <a:pt x="0" y="570925"/>
                    <a:pt x="0" y="529131"/>
                  </a:cubicBezTo>
                  <a:lnTo>
                    <a:pt x="0" y="257743"/>
                  </a:lnTo>
                  <a:cubicBezTo>
                    <a:pt x="0" y="215949"/>
                    <a:pt x="22224" y="177307"/>
                    <a:pt x="58349" y="156289"/>
                  </a:cubicBezTo>
                  <a:lnTo>
                    <a:pt x="290901" y="20985"/>
                  </a:lnTo>
                  <a:cubicBezTo>
                    <a:pt x="326970" y="0"/>
                    <a:pt x="371530" y="0"/>
                    <a:pt x="407599" y="20985"/>
                  </a:cubicBezTo>
                  <a:close/>
                </a:path>
              </a:pathLst>
            </a:custGeom>
            <a:solidFill>
              <a:srgbClr val="000000">
                <a:alpha val="0"/>
              </a:srgbClr>
            </a:solidFill>
            <a:ln w="114300" cap="sq">
              <a:gradFill>
                <a:gsLst>
                  <a:gs pos="0">
                    <a:srgbClr val="FFB613">
                      <a:alpha val="100000"/>
                    </a:srgbClr>
                  </a:gs>
                  <a:gs pos="100000">
                    <a:srgbClr val="FFE42F">
                      <a:alpha val="100000"/>
                    </a:srgbClr>
                  </a:gs>
                </a:gsLst>
                <a:lin ang="5400000"/>
              </a:gradFill>
              <a:prstDash val="solid"/>
              <a:miter/>
            </a:ln>
          </p:spPr>
        </p:sp>
        <p:sp>
          <p:nvSpPr>
            <p:cNvPr id="21" name="TextBox 21"/>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rot="-5400000">
            <a:off x="7697306" y="8835043"/>
            <a:ext cx="727472" cy="846513"/>
            <a:chOff x="0" y="0"/>
            <a:chExt cx="698500" cy="812800"/>
          </a:xfrm>
        </p:grpSpPr>
        <p:sp>
          <p:nvSpPr>
            <p:cNvPr id="23" name="Freeform 23"/>
            <p:cNvSpPr/>
            <p:nvPr/>
          </p:nvSpPr>
          <p:spPr>
            <a:xfrm>
              <a:off x="0" y="3512"/>
              <a:ext cx="698500" cy="805775"/>
            </a:xfrm>
            <a:custGeom>
              <a:avLst/>
              <a:gdLst/>
              <a:ahLst/>
              <a:cxnLst/>
              <a:rect l="l" t="t" r="r" b="b"/>
              <a:pathLst>
                <a:path w="698500" h="805775">
                  <a:moveTo>
                    <a:pt x="365060" y="5687"/>
                  </a:moveTo>
                  <a:lnTo>
                    <a:pt x="682690" y="190489"/>
                  </a:lnTo>
                  <a:cubicBezTo>
                    <a:pt x="692478" y="196184"/>
                    <a:pt x="698500" y="206655"/>
                    <a:pt x="698500" y="217979"/>
                  </a:cubicBezTo>
                  <a:lnTo>
                    <a:pt x="698500" y="587797"/>
                  </a:lnTo>
                  <a:cubicBezTo>
                    <a:pt x="698500" y="599121"/>
                    <a:pt x="692478" y="609592"/>
                    <a:pt x="682690" y="615287"/>
                  </a:cubicBezTo>
                  <a:lnTo>
                    <a:pt x="365060" y="800089"/>
                  </a:lnTo>
                  <a:cubicBezTo>
                    <a:pt x="355287" y="805776"/>
                    <a:pt x="343213" y="805776"/>
                    <a:pt x="333440" y="800089"/>
                  </a:cubicBezTo>
                  <a:lnTo>
                    <a:pt x="15810" y="615287"/>
                  </a:lnTo>
                  <a:cubicBezTo>
                    <a:pt x="6022" y="609592"/>
                    <a:pt x="0" y="599121"/>
                    <a:pt x="0" y="587797"/>
                  </a:cubicBezTo>
                  <a:lnTo>
                    <a:pt x="0" y="217979"/>
                  </a:lnTo>
                  <a:cubicBezTo>
                    <a:pt x="0" y="206655"/>
                    <a:pt x="6022" y="196184"/>
                    <a:pt x="15810" y="190489"/>
                  </a:cubicBezTo>
                  <a:lnTo>
                    <a:pt x="333440" y="5687"/>
                  </a:lnTo>
                  <a:cubicBezTo>
                    <a:pt x="343213" y="0"/>
                    <a:pt x="355287" y="0"/>
                    <a:pt x="365060" y="5687"/>
                  </a:cubicBezTo>
                  <a:close/>
                </a:path>
              </a:pathLst>
            </a:custGeom>
            <a:gradFill rotWithShape="1">
              <a:gsLst>
                <a:gs pos="0">
                  <a:srgbClr val="FFB613">
                    <a:alpha val="100000"/>
                  </a:srgbClr>
                </a:gs>
                <a:gs pos="100000">
                  <a:srgbClr val="FFE42F">
                    <a:alpha val="100000"/>
                  </a:srgbClr>
                </a:gs>
              </a:gsLst>
              <a:lin ang="5400000"/>
            </a:gradFill>
            <a:ln cap="sq">
              <a:noFill/>
              <a:prstDash val="solid"/>
              <a:miter/>
            </a:ln>
          </p:spPr>
        </p:sp>
        <p:sp>
          <p:nvSpPr>
            <p:cNvPr id="24" name="TextBox 24"/>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rot="-5400000">
            <a:off x="1252837" y="635410"/>
            <a:ext cx="1084133" cy="1261537"/>
            <a:chOff x="0" y="0"/>
            <a:chExt cx="698500" cy="812800"/>
          </a:xfrm>
        </p:grpSpPr>
        <p:sp>
          <p:nvSpPr>
            <p:cNvPr id="26" name="Freeform 26"/>
            <p:cNvSpPr/>
            <p:nvPr/>
          </p:nvSpPr>
          <p:spPr>
            <a:xfrm>
              <a:off x="0" y="12963"/>
              <a:ext cx="698500" cy="786874"/>
            </a:xfrm>
            <a:custGeom>
              <a:avLst/>
              <a:gdLst/>
              <a:ahLst/>
              <a:cxnLst/>
              <a:rect l="l" t="t" r="r" b="b"/>
              <a:pathLst>
                <a:path w="698500" h="786874">
                  <a:moveTo>
                    <a:pt x="407599" y="20985"/>
                  </a:moveTo>
                  <a:lnTo>
                    <a:pt x="640151" y="156289"/>
                  </a:lnTo>
                  <a:cubicBezTo>
                    <a:pt x="676276" y="177307"/>
                    <a:pt x="698500" y="215949"/>
                    <a:pt x="698500" y="257743"/>
                  </a:cubicBezTo>
                  <a:lnTo>
                    <a:pt x="698500" y="529131"/>
                  </a:lnTo>
                  <a:cubicBezTo>
                    <a:pt x="698500" y="570925"/>
                    <a:pt x="676276" y="609567"/>
                    <a:pt x="640151" y="630585"/>
                  </a:cubicBezTo>
                  <a:lnTo>
                    <a:pt x="407599" y="765889"/>
                  </a:lnTo>
                  <a:cubicBezTo>
                    <a:pt x="371530" y="786874"/>
                    <a:pt x="326970" y="786874"/>
                    <a:pt x="290901" y="765889"/>
                  </a:cubicBezTo>
                  <a:lnTo>
                    <a:pt x="58349" y="630585"/>
                  </a:lnTo>
                  <a:cubicBezTo>
                    <a:pt x="22224" y="609567"/>
                    <a:pt x="0" y="570925"/>
                    <a:pt x="0" y="529131"/>
                  </a:cubicBezTo>
                  <a:lnTo>
                    <a:pt x="0" y="257743"/>
                  </a:lnTo>
                  <a:cubicBezTo>
                    <a:pt x="0" y="215949"/>
                    <a:pt x="22224" y="177307"/>
                    <a:pt x="58349" y="156289"/>
                  </a:cubicBezTo>
                  <a:lnTo>
                    <a:pt x="290901" y="20985"/>
                  </a:lnTo>
                  <a:cubicBezTo>
                    <a:pt x="326970" y="0"/>
                    <a:pt x="371530" y="0"/>
                    <a:pt x="407599" y="20985"/>
                  </a:cubicBezTo>
                  <a:close/>
                </a:path>
              </a:pathLst>
            </a:custGeom>
            <a:solidFill>
              <a:srgbClr val="000000">
                <a:alpha val="0"/>
              </a:srgbClr>
            </a:solidFill>
            <a:ln w="114300" cap="sq">
              <a:gradFill>
                <a:gsLst>
                  <a:gs pos="0">
                    <a:srgbClr val="FFB613">
                      <a:alpha val="100000"/>
                    </a:srgbClr>
                  </a:gs>
                  <a:gs pos="100000">
                    <a:srgbClr val="FFE42F">
                      <a:alpha val="100000"/>
                    </a:srgbClr>
                  </a:gs>
                </a:gsLst>
                <a:lin ang="5400000"/>
              </a:gradFill>
              <a:prstDash val="solid"/>
              <a:miter/>
            </a:ln>
          </p:spPr>
        </p:sp>
        <p:sp>
          <p:nvSpPr>
            <p:cNvPr id="27" name="TextBox 27"/>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rot="-5400000">
            <a:off x="1431168" y="842922"/>
            <a:ext cx="727472" cy="846513"/>
            <a:chOff x="0" y="0"/>
            <a:chExt cx="698500" cy="812800"/>
          </a:xfrm>
        </p:grpSpPr>
        <p:sp>
          <p:nvSpPr>
            <p:cNvPr id="29" name="Freeform 29"/>
            <p:cNvSpPr/>
            <p:nvPr/>
          </p:nvSpPr>
          <p:spPr>
            <a:xfrm>
              <a:off x="0" y="3512"/>
              <a:ext cx="698500" cy="805775"/>
            </a:xfrm>
            <a:custGeom>
              <a:avLst/>
              <a:gdLst/>
              <a:ahLst/>
              <a:cxnLst/>
              <a:rect l="l" t="t" r="r" b="b"/>
              <a:pathLst>
                <a:path w="698500" h="805775">
                  <a:moveTo>
                    <a:pt x="365060" y="5687"/>
                  </a:moveTo>
                  <a:lnTo>
                    <a:pt x="682690" y="190489"/>
                  </a:lnTo>
                  <a:cubicBezTo>
                    <a:pt x="692478" y="196184"/>
                    <a:pt x="698500" y="206655"/>
                    <a:pt x="698500" y="217979"/>
                  </a:cubicBezTo>
                  <a:lnTo>
                    <a:pt x="698500" y="587797"/>
                  </a:lnTo>
                  <a:cubicBezTo>
                    <a:pt x="698500" y="599121"/>
                    <a:pt x="692478" y="609592"/>
                    <a:pt x="682690" y="615287"/>
                  </a:cubicBezTo>
                  <a:lnTo>
                    <a:pt x="365060" y="800089"/>
                  </a:lnTo>
                  <a:cubicBezTo>
                    <a:pt x="355287" y="805776"/>
                    <a:pt x="343213" y="805776"/>
                    <a:pt x="333440" y="800089"/>
                  </a:cubicBezTo>
                  <a:lnTo>
                    <a:pt x="15810" y="615287"/>
                  </a:lnTo>
                  <a:cubicBezTo>
                    <a:pt x="6022" y="609592"/>
                    <a:pt x="0" y="599121"/>
                    <a:pt x="0" y="587797"/>
                  </a:cubicBezTo>
                  <a:lnTo>
                    <a:pt x="0" y="217979"/>
                  </a:lnTo>
                  <a:cubicBezTo>
                    <a:pt x="0" y="206655"/>
                    <a:pt x="6022" y="196184"/>
                    <a:pt x="15810" y="190489"/>
                  </a:cubicBezTo>
                  <a:lnTo>
                    <a:pt x="333440" y="5687"/>
                  </a:lnTo>
                  <a:cubicBezTo>
                    <a:pt x="343213" y="0"/>
                    <a:pt x="355287" y="0"/>
                    <a:pt x="365060" y="5687"/>
                  </a:cubicBezTo>
                  <a:close/>
                </a:path>
              </a:pathLst>
            </a:custGeom>
            <a:gradFill rotWithShape="1">
              <a:gsLst>
                <a:gs pos="0">
                  <a:srgbClr val="FFB613">
                    <a:alpha val="100000"/>
                  </a:srgbClr>
                </a:gs>
                <a:gs pos="100000">
                  <a:srgbClr val="FFE42F">
                    <a:alpha val="100000"/>
                  </a:srgbClr>
                </a:gs>
              </a:gsLst>
              <a:lin ang="5400000"/>
            </a:gradFill>
            <a:ln cap="sq">
              <a:noFill/>
              <a:prstDash val="solid"/>
              <a:miter/>
            </a:ln>
          </p:spPr>
        </p:sp>
        <p:sp>
          <p:nvSpPr>
            <p:cNvPr id="30" name="TextBox 30"/>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flipH="1">
            <a:off x="12867782" y="6636793"/>
            <a:ext cx="5867714" cy="3650207"/>
          </a:xfrm>
          <a:custGeom>
            <a:avLst/>
            <a:gdLst/>
            <a:ahLst/>
            <a:cxnLst/>
            <a:rect l="l" t="t" r="r" b="b"/>
            <a:pathLst>
              <a:path w="5867714" h="3650207">
                <a:moveTo>
                  <a:pt x="5867714" y="0"/>
                </a:moveTo>
                <a:lnTo>
                  <a:pt x="0" y="0"/>
                </a:lnTo>
                <a:lnTo>
                  <a:pt x="0" y="3650207"/>
                </a:lnTo>
                <a:lnTo>
                  <a:pt x="5867714" y="3650207"/>
                </a:lnTo>
                <a:lnTo>
                  <a:pt x="5867714" y="0"/>
                </a:lnTo>
                <a:close/>
              </a:path>
            </a:pathLst>
          </a:custGeom>
          <a:blipFill>
            <a:blip r:embed="rId2"/>
            <a:stretch>
              <a:fillRect/>
            </a:stretch>
          </a:blipFill>
        </p:spPr>
      </p:sp>
      <p:sp>
        <p:nvSpPr>
          <p:cNvPr id="3" name="TextBox 3"/>
          <p:cNvSpPr txBox="1"/>
          <p:nvPr/>
        </p:nvSpPr>
        <p:spPr>
          <a:xfrm>
            <a:off x="1028700" y="712902"/>
            <a:ext cx="4481577" cy="1206681"/>
          </a:xfrm>
          <a:prstGeom prst="rect">
            <a:avLst/>
          </a:prstGeom>
        </p:spPr>
        <p:txBody>
          <a:bodyPr lIns="0" tIns="0" rIns="0" bIns="0" rtlCol="0" anchor="t">
            <a:spAutoFit/>
          </a:bodyPr>
          <a:lstStyle/>
          <a:p>
            <a:pPr marL="0" lvl="0" indent="0" algn="l">
              <a:lnSpc>
                <a:spcPts val="9253"/>
              </a:lnSpc>
            </a:pPr>
            <a:r>
              <a:rPr lang="en-US" sz="8567" spc="-214">
                <a:solidFill>
                  <a:srgbClr val="112D4E"/>
                </a:solidFill>
                <a:latin typeface="Barlow Bold"/>
                <a:ea typeface="Barlow Bold"/>
                <a:cs typeface="Barlow Bold"/>
                <a:sym typeface="Barlow Bold"/>
              </a:rPr>
              <a:t>Lanjutan</a:t>
            </a:r>
          </a:p>
        </p:txBody>
      </p:sp>
      <p:sp>
        <p:nvSpPr>
          <p:cNvPr id="4" name="TextBox 4"/>
          <p:cNvSpPr txBox="1"/>
          <p:nvPr/>
        </p:nvSpPr>
        <p:spPr>
          <a:xfrm>
            <a:off x="673527" y="2389160"/>
            <a:ext cx="13861936" cy="6622957"/>
          </a:xfrm>
          <a:prstGeom prst="rect">
            <a:avLst/>
          </a:prstGeom>
        </p:spPr>
        <p:txBody>
          <a:bodyPr lIns="0" tIns="0" rIns="0" bIns="0" rtlCol="0" anchor="t">
            <a:spAutoFit/>
          </a:bodyPr>
          <a:lstStyle/>
          <a:p>
            <a:pPr marL="753320" lvl="1" indent="-376660" algn="l">
              <a:lnSpc>
                <a:spcPts val="5512"/>
              </a:lnSpc>
              <a:buFont typeface="Arial"/>
              <a:buChar char="•"/>
            </a:pPr>
            <a:r>
              <a:rPr lang="en-US" sz="3489" spc="-66">
                <a:solidFill>
                  <a:srgbClr val="000000"/>
                </a:solidFill>
                <a:latin typeface="Clear Sans Bold"/>
                <a:ea typeface="Clear Sans Bold"/>
                <a:cs typeface="Clear Sans Bold"/>
                <a:sym typeface="Clear Sans Bold"/>
              </a:rPr>
              <a:t>Peningkatan </a:t>
            </a:r>
            <a:r>
              <a:rPr lang="en-US" sz="3489" spc="-66">
                <a:solidFill>
                  <a:srgbClr val="000000"/>
                </a:solidFill>
                <a:latin typeface="Clear Sans"/>
                <a:ea typeface="Clear Sans"/>
                <a:cs typeface="Clear Sans"/>
                <a:sym typeface="Clear Sans"/>
              </a:rPr>
              <a:t>volume dan kualitas produk ataupun jasa merupakan salah satu faktor dalam meningkatkan daya saing produk. </a:t>
            </a:r>
          </a:p>
          <a:p>
            <a:pPr algn="l">
              <a:lnSpc>
                <a:spcPts val="5512"/>
              </a:lnSpc>
            </a:pPr>
            <a:endParaRPr lang="en-US" sz="3489" spc="-66">
              <a:solidFill>
                <a:srgbClr val="000000"/>
              </a:solidFill>
              <a:latin typeface="Clear Sans"/>
              <a:ea typeface="Clear Sans"/>
              <a:cs typeface="Clear Sans"/>
              <a:sym typeface="Clear Sans"/>
            </a:endParaRPr>
          </a:p>
          <a:p>
            <a:pPr marL="753320" lvl="1" indent="-376660" algn="l">
              <a:lnSpc>
                <a:spcPts val="5512"/>
              </a:lnSpc>
              <a:buFont typeface="Arial"/>
              <a:buChar char="•"/>
            </a:pPr>
            <a:r>
              <a:rPr lang="en-US" sz="3489" spc="-66">
                <a:solidFill>
                  <a:srgbClr val="000000"/>
                </a:solidFill>
                <a:latin typeface="Clear Sans Bold"/>
                <a:ea typeface="Clear Sans Bold"/>
                <a:cs typeface="Clear Sans Bold"/>
                <a:sym typeface="Clear Sans Bold"/>
              </a:rPr>
              <a:t>Sistem kualitas modern </a:t>
            </a:r>
            <a:r>
              <a:rPr lang="en-US" sz="3489" spc="-66">
                <a:solidFill>
                  <a:srgbClr val="000000"/>
                </a:solidFill>
                <a:latin typeface="Clear Sans"/>
                <a:ea typeface="Clear Sans"/>
                <a:cs typeface="Clear Sans"/>
                <a:sym typeface="Clear Sans"/>
              </a:rPr>
              <a:t>dibagi kedalam tiga bagian, yaitu kualitas desain, kualitas pemasaran, serta pelayanan purnajual.</a:t>
            </a:r>
          </a:p>
          <a:p>
            <a:pPr algn="l">
              <a:lnSpc>
                <a:spcPts val="5512"/>
              </a:lnSpc>
            </a:pPr>
            <a:endParaRPr lang="en-US" sz="3489" spc="-66">
              <a:solidFill>
                <a:srgbClr val="000000"/>
              </a:solidFill>
              <a:latin typeface="Clear Sans"/>
              <a:ea typeface="Clear Sans"/>
              <a:cs typeface="Clear Sans"/>
              <a:sym typeface="Clear Sans"/>
            </a:endParaRPr>
          </a:p>
          <a:p>
            <a:pPr marL="667903" lvl="1" indent="-333952" algn="l">
              <a:lnSpc>
                <a:spcPts val="4887"/>
              </a:lnSpc>
              <a:buFont typeface="Arial"/>
              <a:buChar char="•"/>
            </a:pPr>
            <a:r>
              <a:rPr lang="en-US" sz="3093" spc="-58">
                <a:solidFill>
                  <a:srgbClr val="000000"/>
                </a:solidFill>
                <a:latin typeface="Clear Sans Bold"/>
                <a:ea typeface="Clear Sans Bold"/>
                <a:cs typeface="Clear Sans Bold"/>
                <a:sym typeface="Clear Sans Bold"/>
              </a:rPr>
              <a:t>Pendekatan untuk memaksimumkan</a:t>
            </a:r>
            <a:r>
              <a:rPr lang="en-US" sz="3093" spc="-58">
                <a:solidFill>
                  <a:srgbClr val="000000"/>
                </a:solidFill>
                <a:latin typeface="Clear Sans"/>
                <a:ea typeface="Clear Sans"/>
                <a:cs typeface="Clear Sans"/>
                <a:sym typeface="Clear Sans"/>
              </a:rPr>
              <a:t> daya saing organisasi melalui perbaikan terus menerus atas produk, tenaga kerja, proses, dan lingkungannya yaitu dengan menerapkan Total quality management (TQM) / Manajemen Kualitas Terpadu = Manajemen Kualitas.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flipH="1">
            <a:off x="12867782" y="6636793"/>
            <a:ext cx="5867714" cy="3650207"/>
          </a:xfrm>
          <a:custGeom>
            <a:avLst/>
            <a:gdLst/>
            <a:ahLst/>
            <a:cxnLst/>
            <a:rect l="l" t="t" r="r" b="b"/>
            <a:pathLst>
              <a:path w="5867714" h="3650207">
                <a:moveTo>
                  <a:pt x="5867714" y="0"/>
                </a:moveTo>
                <a:lnTo>
                  <a:pt x="0" y="0"/>
                </a:lnTo>
                <a:lnTo>
                  <a:pt x="0" y="3650207"/>
                </a:lnTo>
                <a:lnTo>
                  <a:pt x="5867714" y="3650207"/>
                </a:lnTo>
                <a:lnTo>
                  <a:pt x="5867714" y="0"/>
                </a:lnTo>
                <a:close/>
              </a:path>
            </a:pathLst>
          </a:custGeom>
          <a:blipFill>
            <a:blip r:embed="rId2"/>
            <a:stretch>
              <a:fillRect/>
            </a:stretch>
          </a:blipFill>
        </p:spPr>
      </p:sp>
      <p:grpSp>
        <p:nvGrpSpPr>
          <p:cNvPr id="3" name="Group 3"/>
          <p:cNvGrpSpPr/>
          <p:nvPr/>
        </p:nvGrpSpPr>
        <p:grpSpPr>
          <a:xfrm>
            <a:off x="1180528" y="2440622"/>
            <a:ext cx="13558279" cy="5405756"/>
            <a:chOff x="0" y="0"/>
            <a:chExt cx="3570905" cy="1423738"/>
          </a:xfrm>
        </p:grpSpPr>
        <p:sp>
          <p:nvSpPr>
            <p:cNvPr id="4" name="Freeform 4"/>
            <p:cNvSpPr/>
            <p:nvPr/>
          </p:nvSpPr>
          <p:spPr>
            <a:xfrm>
              <a:off x="0" y="0"/>
              <a:ext cx="3570905" cy="1423738"/>
            </a:xfrm>
            <a:custGeom>
              <a:avLst/>
              <a:gdLst/>
              <a:ahLst/>
              <a:cxnLst/>
              <a:rect l="l" t="t" r="r" b="b"/>
              <a:pathLst>
                <a:path w="3570905" h="1423738">
                  <a:moveTo>
                    <a:pt x="29122" y="0"/>
                  </a:moveTo>
                  <a:lnTo>
                    <a:pt x="3541783" y="0"/>
                  </a:lnTo>
                  <a:cubicBezTo>
                    <a:pt x="3557867" y="0"/>
                    <a:pt x="3570905" y="13038"/>
                    <a:pt x="3570905" y="29122"/>
                  </a:cubicBezTo>
                  <a:lnTo>
                    <a:pt x="3570905" y="1394617"/>
                  </a:lnTo>
                  <a:cubicBezTo>
                    <a:pt x="3570905" y="1402340"/>
                    <a:pt x="3567837" y="1409747"/>
                    <a:pt x="3562376" y="1415209"/>
                  </a:cubicBezTo>
                  <a:cubicBezTo>
                    <a:pt x="3556914" y="1420670"/>
                    <a:pt x="3549507" y="1423738"/>
                    <a:pt x="3541783" y="1423738"/>
                  </a:cubicBezTo>
                  <a:lnTo>
                    <a:pt x="29122" y="1423738"/>
                  </a:lnTo>
                  <a:cubicBezTo>
                    <a:pt x="21398" y="1423738"/>
                    <a:pt x="13991" y="1420670"/>
                    <a:pt x="8530" y="1415209"/>
                  </a:cubicBezTo>
                  <a:cubicBezTo>
                    <a:pt x="3068" y="1409747"/>
                    <a:pt x="0" y="1402340"/>
                    <a:pt x="0" y="1394617"/>
                  </a:cubicBezTo>
                  <a:lnTo>
                    <a:pt x="0" y="29122"/>
                  </a:lnTo>
                  <a:cubicBezTo>
                    <a:pt x="0" y="21398"/>
                    <a:pt x="3068" y="13991"/>
                    <a:pt x="8530" y="8530"/>
                  </a:cubicBezTo>
                  <a:cubicBezTo>
                    <a:pt x="13991" y="3068"/>
                    <a:pt x="21398" y="0"/>
                    <a:pt x="29122" y="0"/>
                  </a:cubicBezTo>
                  <a:close/>
                </a:path>
              </a:pathLst>
            </a:custGeom>
            <a:gradFill rotWithShape="1">
              <a:gsLst>
                <a:gs pos="0">
                  <a:srgbClr val="FFE42F">
                    <a:alpha val="100000"/>
                  </a:srgbClr>
                </a:gs>
                <a:gs pos="100000">
                  <a:srgbClr val="FFB613">
                    <a:alpha val="100000"/>
                  </a:srgbClr>
                </a:gs>
              </a:gsLst>
              <a:path path="circle">
                <a:fillToRect l="50000" t="50000" r="50000" b="50000"/>
              </a:path>
            </a:gradFill>
          </p:spPr>
        </p:sp>
        <p:sp>
          <p:nvSpPr>
            <p:cNvPr id="5" name="TextBox 5"/>
            <p:cNvSpPr txBox="1"/>
            <p:nvPr/>
          </p:nvSpPr>
          <p:spPr>
            <a:xfrm>
              <a:off x="0" y="-38100"/>
              <a:ext cx="3570905" cy="1461838"/>
            </a:xfrm>
            <a:prstGeom prst="rect">
              <a:avLst/>
            </a:prstGeom>
          </p:spPr>
          <p:txBody>
            <a:bodyPr lIns="50800" tIns="50800" rIns="50800" bIns="50800" rtlCol="0" anchor="ctr"/>
            <a:lstStyle/>
            <a:p>
              <a:pPr algn="ctr">
                <a:lnSpc>
                  <a:spcPts val="2659"/>
                </a:lnSpc>
              </a:pPr>
              <a:endParaRPr/>
            </a:p>
          </p:txBody>
        </p:sp>
      </p:grpSp>
      <p:sp>
        <p:nvSpPr>
          <p:cNvPr id="6" name="TextBox 6"/>
          <p:cNvSpPr txBox="1"/>
          <p:nvPr/>
        </p:nvSpPr>
        <p:spPr>
          <a:xfrm>
            <a:off x="1498154" y="850977"/>
            <a:ext cx="6193704" cy="1206681"/>
          </a:xfrm>
          <a:prstGeom prst="rect">
            <a:avLst/>
          </a:prstGeom>
        </p:spPr>
        <p:txBody>
          <a:bodyPr lIns="0" tIns="0" rIns="0" bIns="0" rtlCol="0" anchor="t">
            <a:spAutoFit/>
          </a:bodyPr>
          <a:lstStyle/>
          <a:p>
            <a:pPr marL="0" lvl="0" indent="0" algn="l">
              <a:lnSpc>
                <a:spcPts val="9253"/>
              </a:lnSpc>
            </a:pPr>
            <a:r>
              <a:rPr lang="en-US" sz="8567" spc="-214" dirty="0" err="1">
                <a:solidFill>
                  <a:srgbClr val="112D4E"/>
                </a:solidFill>
                <a:latin typeface="Barlow Bold"/>
                <a:ea typeface="Barlow Bold"/>
                <a:cs typeface="Barlow Bold"/>
                <a:sym typeface="Barlow Bold"/>
              </a:rPr>
              <a:t>Apa</a:t>
            </a:r>
            <a:r>
              <a:rPr lang="en-US" sz="8567" spc="-214" dirty="0">
                <a:solidFill>
                  <a:srgbClr val="112D4E"/>
                </a:solidFill>
                <a:latin typeface="Barlow Bold"/>
                <a:ea typeface="Barlow Bold"/>
                <a:cs typeface="Barlow Bold"/>
                <a:sym typeface="Barlow Bold"/>
              </a:rPr>
              <a:t> </a:t>
            </a:r>
            <a:r>
              <a:rPr lang="en-US" sz="8567" spc="-214" dirty="0" err="1">
                <a:solidFill>
                  <a:srgbClr val="112D4E"/>
                </a:solidFill>
                <a:latin typeface="Barlow Bold"/>
                <a:ea typeface="Barlow Bold"/>
                <a:cs typeface="Barlow Bold"/>
                <a:sym typeface="Barlow Bold"/>
              </a:rPr>
              <a:t>itu</a:t>
            </a:r>
            <a:r>
              <a:rPr lang="en-US" sz="8567" spc="-214" dirty="0">
                <a:solidFill>
                  <a:srgbClr val="112D4E"/>
                </a:solidFill>
                <a:latin typeface="Barlow Bold"/>
                <a:ea typeface="Barlow Bold"/>
                <a:cs typeface="Barlow Bold"/>
                <a:sym typeface="Barlow Bold"/>
              </a:rPr>
              <a:t> TQM ?</a:t>
            </a:r>
          </a:p>
        </p:txBody>
      </p:sp>
      <p:sp>
        <p:nvSpPr>
          <p:cNvPr id="7" name="TextBox 7"/>
          <p:cNvSpPr txBox="1"/>
          <p:nvPr/>
        </p:nvSpPr>
        <p:spPr>
          <a:xfrm>
            <a:off x="1028700" y="2886229"/>
            <a:ext cx="13861936" cy="4765582"/>
          </a:xfrm>
          <a:prstGeom prst="rect">
            <a:avLst/>
          </a:prstGeom>
        </p:spPr>
        <p:txBody>
          <a:bodyPr lIns="0" tIns="0" rIns="0" bIns="0" rtlCol="0" anchor="t">
            <a:spAutoFit/>
          </a:bodyPr>
          <a:lstStyle/>
          <a:p>
            <a:pPr marL="753320" lvl="1" indent="-376660" algn="l">
              <a:lnSpc>
                <a:spcPts val="5512"/>
              </a:lnSpc>
              <a:buFont typeface="Arial"/>
              <a:buChar char="•"/>
            </a:pPr>
            <a:r>
              <a:rPr lang="en-US" sz="3489" spc="-66">
                <a:solidFill>
                  <a:srgbClr val="000000"/>
                </a:solidFill>
                <a:latin typeface="Clear Sans Bold"/>
                <a:ea typeface="Clear Sans Bold"/>
                <a:cs typeface="Clear Sans Bold"/>
                <a:sym typeface="Clear Sans Bold"/>
              </a:rPr>
              <a:t>TQM didefinisikan </a:t>
            </a:r>
            <a:r>
              <a:rPr lang="en-US" sz="3489" spc="-66">
                <a:solidFill>
                  <a:srgbClr val="000000"/>
                </a:solidFill>
                <a:latin typeface="Clear Sans"/>
                <a:ea typeface="Clear Sans"/>
                <a:cs typeface="Clear Sans"/>
                <a:sym typeface="Clear Sans"/>
              </a:rPr>
              <a:t>sebagai suatu cara meningkatkan performance/kinerja secara terus-menerus (continuous performance improvement) pada setiap level operasi atau proses, dalam setiap era fungsional dari suatu organisasi, dengan menggunakan semua sumber daya manusia dan modal yang tersedia (Gaspersz, 2011)</a:t>
            </a:r>
          </a:p>
          <a:p>
            <a:pPr algn="l">
              <a:lnSpc>
                <a:spcPts val="4887"/>
              </a:lnSpc>
            </a:pPr>
            <a:endParaRPr lang="en-US" sz="3489" spc="-66">
              <a:solidFill>
                <a:srgbClr val="000000"/>
              </a:solidFill>
              <a:latin typeface="Clear Sans"/>
              <a:ea typeface="Clear Sans"/>
              <a:cs typeface="Clear Sans"/>
              <a:sym typeface="Clear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4135200" y="-661442"/>
            <a:ext cx="11627237" cy="11197896"/>
            <a:chOff x="0" y="0"/>
            <a:chExt cx="924493" cy="890355"/>
          </a:xfrm>
        </p:grpSpPr>
        <p:sp>
          <p:nvSpPr>
            <p:cNvPr id="3" name="Freeform 3"/>
            <p:cNvSpPr/>
            <p:nvPr/>
          </p:nvSpPr>
          <p:spPr>
            <a:xfrm>
              <a:off x="5952" y="0"/>
              <a:ext cx="912589" cy="890355"/>
            </a:xfrm>
            <a:custGeom>
              <a:avLst/>
              <a:gdLst/>
              <a:ahLst/>
              <a:cxnLst/>
              <a:rect l="l" t="t" r="r" b="b"/>
              <a:pathLst>
                <a:path w="912589" h="890355">
                  <a:moveTo>
                    <a:pt x="902228" y="480916"/>
                  </a:moveTo>
                  <a:lnTo>
                    <a:pt x="731653" y="854617"/>
                  </a:lnTo>
                  <a:cubicBezTo>
                    <a:pt x="721716" y="876388"/>
                    <a:pt x="699987" y="890355"/>
                    <a:pt x="676056" y="890355"/>
                  </a:cubicBezTo>
                  <a:lnTo>
                    <a:pt x="236533" y="890355"/>
                  </a:lnTo>
                  <a:cubicBezTo>
                    <a:pt x="212602" y="890355"/>
                    <a:pt x="190873" y="876388"/>
                    <a:pt x="180936" y="854617"/>
                  </a:cubicBezTo>
                  <a:lnTo>
                    <a:pt x="10360" y="480916"/>
                  </a:lnTo>
                  <a:cubicBezTo>
                    <a:pt x="0" y="458217"/>
                    <a:pt x="0" y="432139"/>
                    <a:pt x="10360" y="409440"/>
                  </a:cubicBezTo>
                  <a:lnTo>
                    <a:pt x="180936" y="35738"/>
                  </a:lnTo>
                  <a:cubicBezTo>
                    <a:pt x="190873" y="13968"/>
                    <a:pt x="212602" y="0"/>
                    <a:pt x="236533" y="0"/>
                  </a:cubicBezTo>
                  <a:lnTo>
                    <a:pt x="676056" y="0"/>
                  </a:lnTo>
                  <a:cubicBezTo>
                    <a:pt x="699987" y="0"/>
                    <a:pt x="721716" y="13968"/>
                    <a:pt x="731653" y="35738"/>
                  </a:cubicBezTo>
                  <a:lnTo>
                    <a:pt x="902228" y="409440"/>
                  </a:lnTo>
                  <a:cubicBezTo>
                    <a:pt x="912589" y="432139"/>
                    <a:pt x="912589" y="458217"/>
                    <a:pt x="902228" y="480916"/>
                  </a:cubicBezTo>
                  <a:close/>
                </a:path>
              </a:pathLst>
            </a:custGeom>
            <a:gradFill rotWithShape="1">
              <a:gsLst>
                <a:gs pos="0">
                  <a:srgbClr val="FFB613">
                    <a:alpha val="100000"/>
                  </a:srgbClr>
                </a:gs>
                <a:gs pos="100000">
                  <a:srgbClr val="FFE42F">
                    <a:alpha val="100000"/>
                  </a:srgbClr>
                </a:gs>
              </a:gsLst>
              <a:lin ang="5400000"/>
            </a:gradFill>
            <a:ln cap="rnd">
              <a:noFill/>
              <a:prstDash val="solid"/>
              <a:round/>
            </a:ln>
          </p:spPr>
        </p:sp>
        <p:sp>
          <p:nvSpPr>
            <p:cNvPr id="4" name="TextBox 4"/>
            <p:cNvSpPr txBox="1"/>
            <p:nvPr/>
          </p:nvSpPr>
          <p:spPr>
            <a:xfrm>
              <a:off x="114300" y="-38100"/>
              <a:ext cx="695893" cy="928455"/>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8559112" y="1517134"/>
            <a:ext cx="0" cy="6764737"/>
          </a:xfrm>
          <a:prstGeom prst="line">
            <a:avLst/>
          </a:prstGeom>
          <a:ln w="19050" cap="flat">
            <a:solidFill>
              <a:srgbClr val="44A9EF"/>
            </a:solidFill>
            <a:prstDash val="solid"/>
            <a:headEnd type="none" w="sm" len="sm"/>
            <a:tailEnd type="none" w="sm" len="sm"/>
          </a:ln>
        </p:spPr>
      </p:sp>
      <p:grpSp>
        <p:nvGrpSpPr>
          <p:cNvPr id="6" name="Group 6"/>
          <p:cNvGrpSpPr/>
          <p:nvPr/>
        </p:nvGrpSpPr>
        <p:grpSpPr>
          <a:xfrm>
            <a:off x="7936124" y="1210918"/>
            <a:ext cx="1106508" cy="950905"/>
            <a:chOff x="0" y="0"/>
            <a:chExt cx="812800" cy="698500"/>
          </a:xfrm>
        </p:grpSpPr>
        <p:sp>
          <p:nvSpPr>
            <p:cNvPr id="7" name="Freeform 7"/>
            <p:cNvSpPr/>
            <p:nvPr/>
          </p:nvSpPr>
          <p:spPr>
            <a:xfrm>
              <a:off x="9405" y="0"/>
              <a:ext cx="793990" cy="698500"/>
            </a:xfrm>
            <a:custGeom>
              <a:avLst/>
              <a:gdLst/>
              <a:ahLst/>
              <a:cxnLst/>
              <a:rect l="l" t="t" r="r" b="b"/>
              <a:pathLst>
                <a:path w="793990" h="698500">
                  <a:moveTo>
                    <a:pt x="778765" y="391583"/>
                  </a:moveTo>
                  <a:lnTo>
                    <a:pt x="624825" y="656167"/>
                  </a:lnTo>
                  <a:cubicBezTo>
                    <a:pt x="609576" y="682376"/>
                    <a:pt x="581541" y="698500"/>
                    <a:pt x="551218" y="698500"/>
                  </a:cubicBezTo>
                  <a:lnTo>
                    <a:pt x="242772" y="698500"/>
                  </a:lnTo>
                  <a:cubicBezTo>
                    <a:pt x="212449" y="698500"/>
                    <a:pt x="184414" y="682376"/>
                    <a:pt x="169165" y="656167"/>
                  </a:cubicBezTo>
                  <a:lnTo>
                    <a:pt x="15225" y="391583"/>
                  </a:lnTo>
                  <a:cubicBezTo>
                    <a:pt x="0" y="365415"/>
                    <a:pt x="0" y="333085"/>
                    <a:pt x="15225" y="306917"/>
                  </a:cubicBezTo>
                  <a:lnTo>
                    <a:pt x="169165" y="42333"/>
                  </a:lnTo>
                  <a:cubicBezTo>
                    <a:pt x="184414" y="16124"/>
                    <a:pt x="212449" y="0"/>
                    <a:pt x="242772" y="0"/>
                  </a:cubicBezTo>
                  <a:lnTo>
                    <a:pt x="551218" y="0"/>
                  </a:lnTo>
                  <a:cubicBezTo>
                    <a:pt x="581541" y="0"/>
                    <a:pt x="609576" y="16124"/>
                    <a:pt x="624825" y="42333"/>
                  </a:cubicBezTo>
                  <a:lnTo>
                    <a:pt x="778765" y="306917"/>
                  </a:lnTo>
                  <a:cubicBezTo>
                    <a:pt x="793990" y="333085"/>
                    <a:pt x="793990" y="365415"/>
                    <a:pt x="778765" y="391583"/>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7936124" y="3060293"/>
            <a:ext cx="1106508" cy="950905"/>
            <a:chOff x="0" y="0"/>
            <a:chExt cx="812800" cy="698500"/>
          </a:xfrm>
        </p:grpSpPr>
        <p:sp>
          <p:nvSpPr>
            <p:cNvPr id="10" name="Freeform 10"/>
            <p:cNvSpPr/>
            <p:nvPr/>
          </p:nvSpPr>
          <p:spPr>
            <a:xfrm>
              <a:off x="9405" y="0"/>
              <a:ext cx="793990" cy="698500"/>
            </a:xfrm>
            <a:custGeom>
              <a:avLst/>
              <a:gdLst/>
              <a:ahLst/>
              <a:cxnLst/>
              <a:rect l="l" t="t" r="r" b="b"/>
              <a:pathLst>
                <a:path w="793990" h="698500">
                  <a:moveTo>
                    <a:pt x="778765" y="391583"/>
                  </a:moveTo>
                  <a:lnTo>
                    <a:pt x="624825" y="656167"/>
                  </a:lnTo>
                  <a:cubicBezTo>
                    <a:pt x="609576" y="682376"/>
                    <a:pt x="581541" y="698500"/>
                    <a:pt x="551218" y="698500"/>
                  </a:cubicBezTo>
                  <a:lnTo>
                    <a:pt x="242772" y="698500"/>
                  </a:lnTo>
                  <a:cubicBezTo>
                    <a:pt x="212449" y="698500"/>
                    <a:pt x="184414" y="682376"/>
                    <a:pt x="169165" y="656167"/>
                  </a:cubicBezTo>
                  <a:lnTo>
                    <a:pt x="15225" y="391583"/>
                  </a:lnTo>
                  <a:cubicBezTo>
                    <a:pt x="0" y="365415"/>
                    <a:pt x="0" y="333085"/>
                    <a:pt x="15225" y="306917"/>
                  </a:cubicBezTo>
                  <a:lnTo>
                    <a:pt x="169165" y="42333"/>
                  </a:lnTo>
                  <a:cubicBezTo>
                    <a:pt x="184414" y="16124"/>
                    <a:pt x="212449" y="0"/>
                    <a:pt x="242772" y="0"/>
                  </a:cubicBezTo>
                  <a:lnTo>
                    <a:pt x="551218" y="0"/>
                  </a:lnTo>
                  <a:cubicBezTo>
                    <a:pt x="581541" y="0"/>
                    <a:pt x="609576" y="16124"/>
                    <a:pt x="624825" y="42333"/>
                  </a:cubicBezTo>
                  <a:lnTo>
                    <a:pt x="778765" y="306917"/>
                  </a:lnTo>
                  <a:cubicBezTo>
                    <a:pt x="793990" y="333085"/>
                    <a:pt x="793990" y="365415"/>
                    <a:pt x="778765" y="391583"/>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11" name="TextBox 1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7936124" y="5797525"/>
            <a:ext cx="1106508" cy="950905"/>
            <a:chOff x="0" y="0"/>
            <a:chExt cx="812800" cy="698500"/>
          </a:xfrm>
        </p:grpSpPr>
        <p:sp>
          <p:nvSpPr>
            <p:cNvPr id="13" name="Freeform 13"/>
            <p:cNvSpPr/>
            <p:nvPr/>
          </p:nvSpPr>
          <p:spPr>
            <a:xfrm>
              <a:off x="9405" y="0"/>
              <a:ext cx="793990" cy="698500"/>
            </a:xfrm>
            <a:custGeom>
              <a:avLst/>
              <a:gdLst/>
              <a:ahLst/>
              <a:cxnLst/>
              <a:rect l="l" t="t" r="r" b="b"/>
              <a:pathLst>
                <a:path w="793990" h="698500">
                  <a:moveTo>
                    <a:pt x="778765" y="391583"/>
                  </a:moveTo>
                  <a:lnTo>
                    <a:pt x="624825" y="656167"/>
                  </a:lnTo>
                  <a:cubicBezTo>
                    <a:pt x="609576" y="682376"/>
                    <a:pt x="581541" y="698500"/>
                    <a:pt x="551218" y="698500"/>
                  </a:cubicBezTo>
                  <a:lnTo>
                    <a:pt x="242772" y="698500"/>
                  </a:lnTo>
                  <a:cubicBezTo>
                    <a:pt x="212449" y="698500"/>
                    <a:pt x="184414" y="682376"/>
                    <a:pt x="169165" y="656167"/>
                  </a:cubicBezTo>
                  <a:lnTo>
                    <a:pt x="15225" y="391583"/>
                  </a:lnTo>
                  <a:cubicBezTo>
                    <a:pt x="0" y="365415"/>
                    <a:pt x="0" y="333085"/>
                    <a:pt x="15225" y="306917"/>
                  </a:cubicBezTo>
                  <a:lnTo>
                    <a:pt x="169165" y="42333"/>
                  </a:lnTo>
                  <a:cubicBezTo>
                    <a:pt x="184414" y="16124"/>
                    <a:pt x="212449" y="0"/>
                    <a:pt x="242772" y="0"/>
                  </a:cubicBezTo>
                  <a:lnTo>
                    <a:pt x="551218" y="0"/>
                  </a:lnTo>
                  <a:cubicBezTo>
                    <a:pt x="581541" y="0"/>
                    <a:pt x="609576" y="16124"/>
                    <a:pt x="624825" y="42333"/>
                  </a:cubicBezTo>
                  <a:lnTo>
                    <a:pt x="778765" y="306917"/>
                  </a:lnTo>
                  <a:cubicBezTo>
                    <a:pt x="793990" y="333085"/>
                    <a:pt x="793990" y="365415"/>
                    <a:pt x="778765" y="391583"/>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14" name="TextBox 1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7936124" y="8121850"/>
            <a:ext cx="1106508" cy="950905"/>
            <a:chOff x="0" y="0"/>
            <a:chExt cx="812800" cy="698500"/>
          </a:xfrm>
        </p:grpSpPr>
        <p:sp>
          <p:nvSpPr>
            <p:cNvPr id="16" name="Freeform 16"/>
            <p:cNvSpPr/>
            <p:nvPr/>
          </p:nvSpPr>
          <p:spPr>
            <a:xfrm>
              <a:off x="9405" y="0"/>
              <a:ext cx="793990" cy="698500"/>
            </a:xfrm>
            <a:custGeom>
              <a:avLst/>
              <a:gdLst/>
              <a:ahLst/>
              <a:cxnLst/>
              <a:rect l="l" t="t" r="r" b="b"/>
              <a:pathLst>
                <a:path w="793990" h="698500">
                  <a:moveTo>
                    <a:pt x="778765" y="391583"/>
                  </a:moveTo>
                  <a:lnTo>
                    <a:pt x="624825" y="656167"/>
                  </a:lnTo>
                  <a:cubicBezTo>
                    <a:pt x="609576" y="682376"/>
                    <a:pt x="581541" y="698500"/>
                    <a:pt x="551218" y="698500"/>
                  </a:cubicBezTo>
                  <a:lnTo>
                    <a:pt x="242772" y="698500"/>
                  </a:lnTo>
                  <a:cubicBezTo>
                    <a:pt x="212449" y="698500"/>
                    <a:pt x="184414" y="682376"/>
                    <a:pt x="169165" y="656167"/>
                  </a:cubicBezTo>
                  <a:lnTo>
                    <a:pt x="15225" y="391583"/>
                  </a:lnTo>
                  <a:cubicBezTo>
                    <a:pt x="0" y="365415"/>
                    <a:pt x="0" y="333085"/>
                    <a:pt x="15225" y="306917"/>
                  </a:cubicBezTo>
                  <a:lnTo>
                    <a:pt x="169165" y="42333"/>
                  </a:lnTo>
                  <a:cubicBezTo>
                    <a:pt x="184414" y="16124"/>
                    <a:pt x="212449" y="0"/>
                    <a:pt x="242772" y="0"/>
                  </a:cubicBezTo>
                  <a:lnTo>
                    <a:pt x="551218" y="0"/>
                  </a:lnTo>
                  <a:cubicBezTo>
                    <a:pt x="581541" y="0"/>
                    <a:pt x="609576" y="16124"/>
                    <a:pt x="624825" y="42333"/>
                  </a:cubicBezTo>
                  <a:lnTo>
                    <a:pt x="778765" y="306917"/>
                  </a:lnTo>
                  <a:cubicBezTo>
                    <a:pt x="793990" y="333085"/>
                    <a:pt x="793990" y="365415"/>
                    <a:pt x="778765" y="391583"/>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17" name="TextBox 1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2262586" y="-5215578"/>
            <a:ext cx="7129508" cy="6126921"/>
            <a:chOff x="0" y="0"/>
            <a:chExt cx="812800" cy="698500"/>
          </a:xfrm>
        </p:grpSpPr>
        <p:sp>
          <p:nvSpPr>
            <p:cNvPr id="19" name="Freeform 19"/>
            <p:cNvSpPr/>
            <p:nvPr/>
          </p:nvSpPr>
          <p:spPr>
            <a:xfrm>
              <a:off x="7507" y="0"/>
              <a:ext cx="797787" cy="698500"/>
            </a:xfrm>
            <a:custGeom>
              <a:avLst/>
              <a:gdLst/>
              <a:ahLst/>
              <a:cxnLst/>
              <a:rect l="l" t="t" r="r" b="b"/>
              <a:pathLst>
                <a:path w="797787" h="698500">
                  <a:moveTo>
                    <a:pt x="785634" y="383039"/>
                  </a:moveTo>
                  <a:lnTo>
                    <a:pt x="621752" y="664711"/>
                  </a:lnTo>
                  <a:cubicBezTo>
                    <a:pt x="609581" y="685630"/>
                    <a:pt x="587204" y="698500"/>
                    <a:pt x="563001" y="698500"/>
                  </a:cubicBezTo>
                  <a:lnTo>
                    <a:pt x="234785" y="698500"/>
                  </a:lnTo>
                  <a:cubicBezTo>
                    <a:pt x="210582" y="698500"/>
                    <a:pt x="188205" y="685630"/>
                    <a:pt x="176034" y="664711"/>
                  </a:cubicBezTo>
                  <a:lnTo>
                    <a:pt x="12152" y="383039"/>
                  </a:lnTo>
                  <a:cubicBezTo>
                    <a:pt x="0" y="362152"/>
                    <a:pt x="0" y="336348"/>
                    <a:pt x="12152" y="315461"/>
                  </a:cubicBezTo>
                  <a:lnTo>
                    <a:pt x="176034" y="33789"/>
                  </a:lnTo>
                  <a:cubicBezTo>
                    <a:pt x="188205" y="12870"/>
                    <a:pt x="210582" y="0"/>
                    <a:pt x="234785" y="0"/>
                  </a:cubicBezTo>
                  <a:lnTo>
                    <a:pt x="563001" y="0"/>
                  </a:lnTo>
                  <a:cubicBezTo>
                    <a:pt x="587204" y="0"/>
                    <a:pt x="609581" y="12870"/>
                    <a:pt x="621752" y="33789"/>
                  </a:cubicBezTo>
                  <a:lnTo>
                    <a:pt x="785634" y="315461"/>
                  </a:lnTo>
                  <a:cubicBezTo>
                    <a:pt x="797786" y="336348"/>
                    <a:pt x="797786" y="362152"/>
                    <a:pt x="785634" y="383039"/>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20" name="TextBox 2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21" name="Freeform 21"/>
          <p:cNvSpPr/>
          <p:nvPr/>
        </p:nvSpPr>
        <p:spPr>
          <a:xfrm>
            <a:off x="8158125" y="3162180"/>
            <a:ext cx="662505" cy="623583"/>
          </a:xfrm>
          <a:custGeom>
            <a:avLst/>
            <a:gdLst/>
            <a:ahLst/>
            <a:cxnLst/>
            <a:rect l="l" t="t" r="r" b="b"/>
            <a:pathLst>
              <a:path w="662505" h="623583">
                <a:moveTo>
                  <a:pt x="0" y="0"/>
                </a:moveTo>
                <a:lnTo>
                  <a:pt x="662505" y="0"/>
                </a:lnTo>
                <a:lnTo>
                  <a:pt x="662505" y="623583"/>
                </a:lnTo>
                <a:lnTo>
                  <a:pt x="0" y="62358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2" name="Freeform 22"/>
          <p:cNvSpPr/>
          <p:nvPr/>
        </p:nvSpPr>
        <p:spPr>
          <a:xfrm>
            <a:off x="8222411" y="1334618"/>
            <a:ext cx="598219" cy="605791"/>
          </a:xfrm>
          <a:custGeom>
            <a:avLst/>
            <a:gdLst/>
            <a:ahLst/>
            <a:cxnLst/>
            <a:rect l="l" t="t" r="r" b="b"/>
            <a:pathLst>
              <a:path w="598219" h="605791">
                <a:moveTo>
                  <a:pt x="0" y="0"/>
                </a:moveTo>
                <a:lnTo>
                  <a:pt x="598219" y="0"/>
                </a:lnTo>
                <a:lnTo>
                  <a:pt x="598219" y="605791"/>
                </a:lnTo>
                <a:lnTo>
                  <a:pt x="0" y="60579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3" name="Freeform 23"/>
          <p:cNvSpPr/>
          <p:nvPr/>
        </p:nvSpPr>
        <p:spPr>
          <a:xfrm>
            <a:off x="8140558" y="5928973"/>
            <a:ext cx="697640" cy="789409"/>
          </a:xfrm>
          <a:custGeom>
            <a:avLst/>
            <a:gdLst/>
            <a:ahLst/>
            <a:cxnLst/>
            <a:rect l="l" t="t" r="r" b="b"/>
            <a:pathLst>
              <a:path w="697640" h="789409">
                <a:moveTo>
                  <a:pt x="0" y="0"/>
                </a:moveTo>
                <a:lnTo>
                  <a:pt x="697640" y="0"/>
                </a:lnTo>
                <a:lnTo>
                  <a:pt x="697640" y="789409"/>
                </a:lnTo>
                <a:lnTo>
                  <a:pt x="0" y="7894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4" name="Freeform 24"/>
          <p:cNvSpPr/>
          <p:nvPr/>
        </p:nvSpPr>
        <p:spPr>
          <a:xfrm>
            <a:off x="8209892" y="8281871"/>
            <a:ext cx="669465" cy="482014"/>
          </a:xfrm>
          <a:custGeom>
            <a:avLst/>
            <a:gdLst/>
            <a:ahLst/>
            <a:cxnLst/>
            <a:rect l="l" t="t" r="r" b="b"/>
            <a:pathLst>
              <a:path w="669465" h="482014">
                <a:moveTo>
                  <a:pt x="0" y="0"/>
                </a:moveTo>
                <a:lnTo>
                  <a:pt x="669465" y="0"/>
                </a:lnTo>
                <a:lnTo>
                  <a:pt x="669465" y="482015"/>
                </a:lnTo>
                <a:lnTo>
                  <a:pt x="0" y="48201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5" name="TextBox 25"/>
          <p:cNvSpPr txBox="1"/>
          <p:nvPr/>
        </p:nvSpPr>
        <p:spPr>
          <a:xfrm>
            <a:off x="816209" y="2163563"/>
            <a:ext cx="5011132" cy="3207570"/>
          </a:xfrm>
          <a:prstGeom prst="rect">
            <a:avLst/>
          </a:prstGeom>
        </p:spPr>
        <p:txBody>
          <a:bodyPr lIns="0" tIns="0" rIns="0" bIns="0" rtlCol="0" anchor="t">
            <a:spAutoFit/>
          </a:bodyPr>
          <a:lstStyle/>
          <a:p>
            <a:pPr algn="l">
              <a:lnSpc>
                <a:spcPts val="12464"/>
              </a:lnSpc>
            </a:pPr>
            <a:r>
              <a:rPr lang="en-US" sz="11541" spc="-288" dirty="0">
                <a:solidFill>
                  <a:srgbClr val="112D4E"/>
                </a:solidFill>
                <a:latin typeface="Barlow Bold"/>
                <a:ea typeface="Barlow Bold"/>
                <a:cs typeface="Barlow Bold"/>
                <a:sym typeface="Barlow Bold"/>
              </a:rPr>
              <a:t>Elemen</a:t>
            </a:r>
          </a:p>
          <a:p>
            <a:pPr marL="0" lvl="0" indent="0" algn="l">
              <a:lnSpc>
                <a:spcPts val="12464"/>
              </a:lnSpc>
            </a:pPr>
            <a:r>
              <a:rPr lang="en-US" sz="11541" spc="-288" dirty="0">
                <a:solidFill>
                  <a:srgbClr val="112D4E"/>
                </a:solidFill>
                <a:latin typeface="Barlow Bold"/>
                <a:ea typeface="Barlow Bold"/>
                <a:cs typeface="Barlow Bold"/>
                <a:sym typeface="Barlow Bold"/>
              </a:rPr>
              <a:t>TQM</a:t>
            </a:r>
          </a:p>
        </p:txBody>
      </p:sp>
      <p:sp>
        <p:nvSpPr>
          <p:cNvPr id="26" name="TextBox 26"/>
          <p:cNvSpPr txBox="1"/>
          <p:nvPr/>
        </p:nvSpPr>
        <p:spPr>
          <a:xfrm>
            <a:off x="9360114" y="1157089"/>
            <a:ext cx="4588779" cy="480425"/>
          </a:xfrm>
          <a:prstGeom prst="rect">
            <a:avLst/>
          </a:prstGeom>
        </p:spPr>
        <p:txBody>
          <a:bodyPr lIns="0" tIns="0" rIns="0" bIns="0" rtlCol="0" anchor="t">
            <a:spAutoFit/>
          </a:bodyPr>
          <a:lstStyle/>
          <a:p>
            <a:pPr marL="0" lvl="0" indent="0" algn="l">
              <a:lnSpc>
                <a:spcPts val="3675"/>
              </a:lnSpc>
            </a:pPr>
            <a:r>
              <a:rPr lang="en-US" sz="3403" spc="-85">
                <a:solidFill>
                  <a:srgbClr val="112D4E"/>
                </a:solidFill>
                <a:latin typeface="Barlow Bold"/>
                <a:ea typeface="Barlow Bold"/>
                <a:cs typeface="Barlow Bold"/>
                <a:sym typeface="Barlow Bold"/>
              </a:rPr>
              <a:t>1. Fokus Pada Pelanggan</a:t>
            </a:r>
          </a:p>
        </p:txBody>
      </p:sp>
      <p:sp>
        <p:nvSpPr>
          <p:cNvPr id="27" name="TextBox 27"/>
          <p:cNvSpPr txBox="1"/>
          <p:nvPr/>
        </p:nvSpPr>
        <p:spPr>
          <a:xfrm>
            <a:off x="9360114" y="3305339"/>
            <a:ext cx="8211087" cy="480425"/>
          </a:xfrm>
          <a:prstGeom prst="rect">
            <a:avLst/>
          </a:prstGeom>
        </p:spPr>
        <p:txBody>
          <a:bodyPr lIns="0" tIns="0" rIns="0" bIns="0" rtlCol="0" anchor="t">
            <a:spAutoFit/>
          </a:bodyPr>
          <a:lstStyle/>
          <a:p>
            <a:pPr marL="0" lvl="0" indent="0" algn="l">
              <a:lnSpc>
                <a:spcPts val="3675"/>
              </a:lnSpc>
            </a:pPr>
            <a:r>
              <a:rPr lang="en-US" sz="3403" spc="-85">
                <a:solidFill>
                  <a:srgbClr val="112D4E"/>
                </a:solidFill>
                <a:latin typeface="Barlow Bold"/>
                <a:ea typeface="Barlow Bold"/>
                <a:cs typeface="Barlow Bold"/>
                <a:sym typeface="Barlow Bold"/>
              </a:rPr>
              <a:t>Keterlibatan Karyawan Secara Keseluruhan</a:t>
            </a:r>
          </a:p>
        </p:txBody>
      </p:sp>
      <p:sp>
        <p:nvSpPr>
          <p:cNvPr id="28" name="TextBox 28"/>
          <p:cNvSpPr txBox="1"/>
          <p:nvPr/>
        </p:nvSpPr>
        <p:spPr>
          <a:xfrm>
            <a:off x="9360114" y="6000165"/>
            <a:ext cx="6719894" cy="480425"/>
          </a:xfrm>
          <a:prstGeom prst="rect">
            <a:avLst/>
          </a:prstGeom>
        </p:spPr>
        <p:txBody>
          <a:bodyPr lIns="0" tIns="0" rIns="0" bIns="0" rtlCol="0" anchor="t">
            <a:spAutoFit/>
          </a:bodyPr>
          <a:lstStyle/>
          <a:p>
            <a:pPr marL="0" lvl="0" indent="0" algn="l">
              <a:lnSpc>
                <a:spcPts val="3675"/>
              </a:lnSpc>
            </a:pPr>
            <a:r>
              <a:rPr lang="en-US" sz="3403" spc="-85">
                <a:solidFill>
                  <a:srgbClr val="112D4E"/>
                </a:solidFill>
                <a:latin typeface="Barlow Bold"/>
                <a:ea typeface="Barlow Bold"/>
                <a:cs typeface="Barlow Bold"/>
                <a:sym typeface="Barlow Bold"/>
              </a:rPr>
              <a:t>Pemusatan Perhatian Pada Proses</a:t>
            </a:r>
          </a:p>
        </p:txBody>
      </p:sp>
      <p:sp>
        <p:nvSpPr>
          <p:cNvPr id="29" name="TextBox 29"/>
          <p:cNvSpPr txBox="1"/>
          <p:nvPr/>
        </p:nvSpPr>
        <p:spPr>
          <a:xfrm>
            <a:off x="9360114" y="8243158"/>
            <a:ext cx="4742996" cy="480425"/>
          </a:xfrm>
          <a:prstGeom prst="rect">
            <a:avLst/>
          </a:prstGeom>
        </p:spPr>
        <p:txBody>
          <a:bodyPr lIns="0" tIns="0" rIns="0" bIns="0" rtlCol="0" anchor="t">
            <a:spAutoFit/>
          </a:bodyPr>
          <a:lstStyle/>
          <a:p>
            <a:pPr marL="0" lvl="0" indent="0" algn="l">
              <a:lnSpc>
                <a:spcPts val="3675"/>
              </a:lnSpc>
            </a:pPr>
            <a:r>
              <a:rPr lang="en-US" sz="3403" spc="-85">
                <a:solidFill>
                  <a:srgbClr val="112D4E"/>
                </a:solidFill>
                <a:latin typeface="Barlow Bold"/>
                <a:ea typeface="Barlow Bold"/>
                <a:cs typeface="Barlow Bold"/>
                <a:sym typeface="Barlow Bold"/>
              </a:rPr>
              <a:t>Sistem yang Terintegrasi</a:t>
            </a:r>
          </a:p>
        </p:txBody>
      </p:sp>
      <p:sp>
        <p:nvSpPr>
          <p:cNvPr id="30" name="Freeform 30"/>
          <p:cNvSpPr/>
          <p:nvPr/>
        </p:nvSpPr>
        <p:spPr>
          <a:xfrm>
            <a:off x="86278" y="5542232"/>
            <a:ext cx="7548472" cy="6859674"/>
          </a:xfrm>
          <a:custGeom>
            <a:avLst/>
            <a:gdLst/>
            <a:ahLst/>
            <a:cxnLst/>
            <a:rect l="l" t="t" r="r" b="b"/>
            <a:pathLst>
              <a:path w="7548472" h="6859674">
                <a:moveTo>
                  <a:pt x="0" y="0"/>
                </a:moveTo>
                <a:lnTo>
                  <a:pt x="7548473" y="0"/>
                </a:lnTo>
                <a:lnTo>
                  <a:pt x="7548473" y="6859675"/>
                </a:lnTo>
                <a:lnTo>
                  <a:pt x="0" y="6859675"/>
                </a:lnTo>
                <a:lnTo>
                  <a:pt x="0" y="0"/>
                </a:lnTo>
                <a:close/>
              </a:path>
            </a:pathLst>
          </a:custGeom>
          <a:blipFill>
            <a:blip r:embed="rId10"/>
            <a:stretch>
              <a:fillRect/>
            </a:stretch>
          </a:blipFill>
        </p:spPr>
      </p:sp>
      <p:grpSp>
        <p:nvGrpSpPr>
          <p:cNvPr id="31" name="Group 31"/>
          <p:cNvGrpSpPr/>
          <p:nvPr/>
        </p:nvGrpSpPr>
        <p:grpSpPr>
          <a:xfrm>
            <a:off x="351158" y="5928973"/>
            <a:ext cx="6769646" cy="5817665"/>
            <a:chOff x="0" y="0"/>
            <a:chExt cx="812800" cy="698500"/>
          </a:xfrm>
        </p:grpSpPr>
        <p:sp>
          <p:nvSpPr>
            <p:cNvPr id="32" name="Freeform 32"/>
            <p:cNvSpPr/>
            <p:nvPr/>
          </p:nvSpPr>
          <p:spPr>
            <a:xfrm>
              <a:off x="8345" y="0"/>
              <a:ext cx="796110" cy="698500"/>
            </a:xfrm>
            <a:custGeom>
              <a:avLst/>
              <a:gdLst/>
              <a:ahLst/>
              <a:cxnLst/>
              <a:rect l="l" t="t" r="r" b="b"/>
              <a:pathLst>
                <a:path w="796110" h="698500">
                  <a:moveTo>
                    <a:pt x="782600" y="386813"/>
                  </a:moveTo>
                  <a:lnTo>
                    <a:pt x="623110" y="660937"/>
                  </a:lnTo>
                  <a:cubicBezTo>
                    <a:pt x="609579" y="684193"/>
                    <a:pt x="584703" y="698500"/>
                    <a:pt x="557797" y="698500"/>
                  </a:cubicBezTo>
                  <a:lnTo>
                    <a:pt x="238313" y="698500"/>
                  </a:lnTo>
                  <a:cubicBezTo>
                    <a:pt x="211407" y="698500"/>
                    <a:pt x="186531" y="684193"/>
                    <a:pt x="173000" y="660937"/>
                  </a:cubicBezTo>
                  <a:lnTo>
                    <a:pt x="13510" y="386813"/>
                  </a:lnTo>
                  <a:cubicBezTo>
                    <a:pt x="0" y="363593"/>
                    <a:pt x="0" y="334907"/>
                    <a:pt x="13510" y="311687"/>
                  </a:cubicBezTo>
                  <a:lnTo>
                    <a:pt x="173000" y="37563"/>
                  </a:lnTo>
                  <a:cubicBezTo>
                    <a:pt x="186531" y="14307"/>
                    <a:pt x="211407" y="0"/>
                    <a:pt x="238313" y="0"/>
                  </a:cubicBezTo>
                  <a:lnTo>
                    <a:pt x="557797" y="0"/>
                  </a:lnTo>
                  <a:cubicBezTo>
                    <a:pt x="584703" y="0"/>
                    <a:pt x="609579" y="14307"/>
                    <a:pt x="623110" y="37563"/>
                  </a:cubicBezTo>
                  <a:lnTo>
                    <a:pt x="782600" y="311687"/>
                  </a:lnTo>
                  <a:cubicBezTo>
                    <a:pt x="796110" y="334907"/>
                    <a:pt x="796110" y="363593"/>
                    <a:pt x="782600" y="386813"/>
                  </a:cubicBezTo>
                  <a:close/>
                </a:path>
              </a:pathLst>
            </a:custGeom>
            <a:gradFill rotWithShape="1">
              <a:gsLst>
                <a:gs pos="0">
                  <a:srgbClr val="3183ED">
                    <a:alpha val="100000"/>
                  </a:srgbClr>
                </a:gs>
                <a:gs pos="100000">
                  <a:srgbClr val="86E2FF">
                    <a:alpha val="100000"/>
                  </a:srgbClr>
                </a:gs>
              </a:gsLst>
              <a:lin ang="5400000"/>
            </a:gradFill>
          </p:spPr>
        </p:sp>
        <p:sp>
          <p:nvSpPr>
            <p:cNvPr id="33" name="TextBox 33"/>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34" name="Group 34"/>
          <p:cNvGrpSpPr/>
          <p:nvPr/>
        </p:nvGrpSpPr>
        <p:grpSpPr>
          <a:xfrm>
            <a:off x="816209" y="6213105"/>
            <a:ext cx="5839545" cy="5181832"/>
            <a:chOff x="0" y="0"/>
            <a:chExt cx="4346359" cy="3856825"/>
          </a:xfrm>
        </p:grpSpPr>
        <p:sp>
          <p:nvSpPr>
            <p:cNvPr id="35" name="Freeform 35"/>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11"/>
              <a:stretch>
                <a:fillRect l="-27994" r="-5196"/>
              </a:stretch>
            </a:blipFill>
          </p:spPr>
        </p:sp>
      </p:grpSp>
      <p:grpSp>
        <p:nvGrpSpPr>
          <p:cNvPr id="36" name="Group 36"/>
          <p:cNvGrpSpPr/>
          <p:nvPr/>
        </p:nvGrpSpPr>
        <p:grpSpPr>
          <a:xfrm>
            <a:off x="-4841704" y="6426507"/>
            <a:ext cx="7129508" cy="6126921"/>
            <a:chOff x="0" y="0"/>
            <a:chExt cx="812800" cy="698500"/>
          </a:xfrm>
        </p:grpSpPr>
        <p:sp>
          <p:nvSpPr>
            <p:cNvPr id="37" name="Freeform 37"/>
            <p:cNvSpPr/>
            <p:nvPr/>
          </p:nvSpPr>
          <p:spPr>
            <a:xfrm>
              <a:off x="7507" y="0"/>
              <a:ext cx="797787" cy="698500"/>
            </a:xfrm>
            <a:custGeom>
              <a:avLst/>
              <a:gdLst/>
              <a:ahLst/>
              <a:cxnLst/>
              <a:rect l="l" t="t" r="r" b="b"/>
              <a:pathLst>
                <a:path w="797787" h="698500">
                  <a:moveTo>
                    <a:pt x="785634" y="383039"/>
                  </a:moveTo>
                  <a:lnTo>
                    <a:pt x="621752" y="664711"/>
                  </a:lnTo>
                  <a:cubicBezTo>
                    <a:pt x="609581" y="685630"/>
                    <a:pt x="587204" y="698500"/>
                    <a:pt x="563001" y="698500"/>
                  </a:cubicBezTo>
                  <a:lnTo>
                    <a:pt x="234785" y="698500"/>
                  </a:lnTo>
                  <a:cubicBezTo>
                    <a:pt x="210582" y="698500"/>
                    <a:pt x="188205" y="685630"/>
                    <a:pt x="176034" y="664711"/>
                  </a:cubicBezTo>
                  <a:lnTo>
                    <a:pt x="12152" y="383039"/>
                  </a:lnTo>
                  <a:cubicBezTo>
                    <a:pt x="0" y="362152"/>
                    <a:pt x="0" y="336348"/>
                    <a:pt x="12152" y="315461"/>
                  </a:cubicBezTo>
                  <a:lnTo>
                    <a:pt x="176034" y="33789"/>
                  </a:lnTo>
                  <a:cubicBezTo>
                    <a:pt x="188205" y="12870"/>
                    <a:pt x="210582" y="0"/>
                    <a:pt x="234785" y="0"/>
                  </a:cubicBezTo>
                  <a:lnTo>
                    <a:pt x="563001" y="0"/>
                  </a:lnTo>
                  <a:cubicBezTo>
                    <a:pt x="587204" y="0"/>
                    <a:pt x="609581" y="12870"/>
                    <a:pt x="621752" y="33789"/>
                  </a:cubicBezTo>
                  <a:lnTo>
                    <a:pt x="785634" y="315461"/>
                  </a:lnTo>
                  <a:cubicBezTo>
                    <a:pt x="797786" y="336348"/>
                    <a:pt x="797786" y="362152"/>
                    <a:pt x="785634" y="383039"/>
                  </a:cubicBezTo>
                  <a:close/>
                </a:path>
              </a:pathLst>
            </a:custGeom>
            <a:solidFill>
              <a:srgbClr val="000000">
                <a:alpha val="0"/>
              </a:srgbClr>
            </a:solidFill>
            <a:ln w="66675" cap="rnd">
              <a:solidFill>
                <a:srgbClr val="F2F2F2"/>
              </a:solidFill>
              <a:prstDash val="solid"/>
              <a:round/>
            </a:ln>
          </p:spPr>
        </p:sp>
        <p:sp>
          <p:nvSpPr>
            <p:cNvPr id="38" name="TextBox 3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39" name="TextBox 39"/>
          <p:cNvSpPr txBox="1"/>
          <p:nvPr/>
        </p:nvSpPr>
        <p:spPr>
          <a:xfrm>
            <a:off x="9459308" y="8837514"/>
            <a:ext cx="8111892" cy="1309902"/>
          </a:xfrm>
          <a:prstGeom prst="rect">
            <a:avLst/>
          </a:prstGeom>
        </p:spPr>
        <p:txBody>
          <a:bodyPr lIns="0" tIns="0" rIns="0" bIns="0" rtlCol="0" anchor="t">
            <a:spAutoFit/>
          </a:bodyPr>
          <a:lstStyle/>
          <a:p>
            <a:pPr algn="l">
              <a:lnSpc>
                <a:spcPts val="2556"/>
              </a:lnSpc>
            </a:pPr>
            <a:r>
              <a:rPr lang="en-US" sz="1997" spc="-37">
                <a:solidFill>
                  <a:srgbClr val="000000"/>
                </a:solidFill>
                <a:latin typeface="Clear Sans"/>
                <a:ea typeface="Clear Sans"/>
                <a:cs typeface="Clear Sans"/>
                <a:sym typeface="Clear Sans"/>
              </a:rPr>
              <a:t>sistem yang terintegrasi diperlukan secara vertical dan horizontal secara baik agar agar visi, misi, strategi, kebijakan, dan tujuan perusahaan bisa disalurkan dengan baik dan jelas pada seluruh karyawan.</a:t>
            </a:r>
          </a:p>
          <a:p>
            <a:pPr marL="0" lvl="0" indent="0" algn="l">
              <a:lnSpc>
                <a:spcPts val="2794"/>
              </a:lnSpc>
            </a:pPr>
            <a:endParaRPr lang="en-US" sz="1997" spc="-37">
              <a:solidFill>
                <a:srgbClr val="000000"/>
              </a:solidFill>
              <a:latin typeface="Clear Sans"/>
              <a:ea typeface="Clear Sans"/>
              <a:cs typeface="Clear Sans"/>
              <a:sym typeface="Clear Sans"/>
            </a:endParaRPr>
          </a:p>
        </p:txBody>
      </p:sp>
      <p:sp>
        <p:nvSpPr>
          <p:cNvPr id="40" name="TextBox 40"/>
          <p:cNvSpPr txBox="1"/>
          <p:nvPr/>
        </p:nvSpPr>
        <p:spPr>
          <a:xfrm>
            <a:off x="9360114" y="1747109"/>
            <a:ext cx="7835023" cy="1948215"/>
          </a:xfrm>
          <a:prstGeom prst="rect">
            <a:avLst/>
          </a:prstGeom>
        </p:spPr>
        <p:txBody>
          <a:bodyPr lIns="0" tIns="0" rIns="0" bIns="0" rtlCol="0" anchor="t">
            <a:spAutoFit/>
          </a:bodyPr>
          <a:lstStyle/>
          <a:p>
            <a:pPr algn="l">
              <a:lnSpc>
                <a:spcPts val="2556"/>
              </a:lnSpc>
            </a:pPr>
            <a:r>
              <a:rPr lang="en-US" sz="1997" spc="-37">
                <a:solidFill>
                  <a:srgbClr val="000000"/>
                </a:solidFill>
                <a:latin typeface="Clear Sans"/>
                <a:ea typeface="Clear Sans"/>
                <a:cs typeface="Clear Sans"/>
                <a:sym typeface="Clear Sans"/>
              </a:rPr>
              <a:t>Pelanggan adalah pihak yang berpengaruh penting dalam menentukan kualitas produk ataupun jasa yang dihasilkan oleh perusahaan dalam rangka memenuhi kebutuhan ataupun tingkat kualitas yang diinginkan dan mampu memberikan manfaat atau tidak.</a:t>
            </a:r>
          </a:p>
          <a:p>
            <a:pPr algn="l">
              <a:lnSpc>
                <a:spcPts val="2556"/>
              </a:lnSpc>
            </a:pPr>
            <a:endParaRPr lang="en-US" sz="1997" spc="-37">
              <a:solidFill>
                <a:srgbClr val="000000"/>
              </a:solidFill>
              <a:latin typeface="Clear Sans"/>
              <a:ea typeface="Clear Sans"/>
              <a:cs typeface="Clear Sans"/>
              <a:sym typeface="Clear Sans"/>
            </a:endParaRPr>
          </a:p>
          <a:p>
            <a:pPr marL="0" lvl="0" indent="0" algn="l">
              <a:lnSpc>
                <a:spcPts val="2794"/>
              </a:lnSpc>
            </a:pPr>
            <a:endParaRPr lang="en-US" sz="1997" spc="-37">
              <a:solidFill>
                <a:srgbClr val="000000"/>
              </a:solidFill>
              <a:latin typeface="Clear Sans"/>
              <a:ea typeface="Clear Sans"/>
              <a:cs typeface="Clear Sans"/>
              <a:sym typeface="Clear Sans"/>
            </a:endParaRPr>
          </a:p>
        </p:txBody>
      </p:sp>
      <p:sp>
        <p:nvSpPr>
          <p:cNvPr id="41" name="TextBox 41"/>
          <p:cNvSpPr txBox="1"/>
          <p:nvPr/>
        </p:nvSpPr>
        <p:spPr>
          <a:xfrm>
            <a:off x="9409711" y="6576000"/>
            <a:ext cx="8111892" cy="1629058"/>
          </a:xfrm>
          <a:prstGeom prst="rect">
            <a:avLst/>
          </a:prstGeom>
        </p:spPr>
        <p:txBody>
          <a:bodyPr lIns="0" tIns="0" rIns="0" bIns="0" rtlCol="0" anchor="t">
            <a:spAutoFit/>
          </a:bodyPr>
          <a:lstStyle/>
          <a:p>
            <a:pPr algn="l">
              <a:lnSpc>
                <a:spcPts val="2556"/>
              </a:lnSpc>
            </a:pPr>
            <a:r>
              <a:rPr lang="en-US" sz="1997" spc="-37">
                <a:solidFill>
                  <a:srgbClr val="000000"/>
                </a:solidFill>
                <a:latin typeface="Clear Sans"/>
                <a:ea typeface="Clear Sans"/>
                <a:cs typeface="Clear Sans"/>
                <a:sym typeface="Clear Sans"/>
              </a:rPr>
              <a:t>Proses serangkaian langkah yang diawali dari penerimaan input dari pihak supplier dan mengubahnya menjadi output yang akan dikirimkan pada para pelanggannya, menjadi pondasi paling dasar dalam sistem manajemen Total Quality Manajemen (TQM,</a:t>
            </a:r>
          </a:p>
          <a:p>
            <a:pPr marL="0" lvl="0" indent="0" algn="l">
              <a:lnSpc>
                <a:spcPts val="2794"/>
              </a:lnSpc>
            </a:pPr>
            <a:endParaRPr lang="en-US" sz="1997" spc="-37">
              <a:solidFill>
                <a:srgbClr val="000000"/>
              </a:solidFill>
              <a:latin typeface="Clear Sans"/>
              <a:ea typeface="Clear Sans"/>
              <a:cs typeface="Clear Sans"/>
              <a:sym typeface="Clear Sans"/>
            </a:endParaRPr>
          </a:p>
        </p:txBody>
      </p:sp>
      <p:sp>
        <p:nvSpPr>
          <p:cNvPr id="42" name="TextBox 42"/>
          <p:cNvSpPr txBox="1"/>
          <p:nvPr/>
        </p:nvSpPr>
        <p:spPr>
          <a:xfrm>
            <a:off x="9360114" y="3899695"/>
            <a:ext cx="8111892" cy="2267371"/>
          </a:xfrm>
          <a:prstGeom prst="rect">
            <a:avLst/>
          </a:prstGeom>
        </p:spPr>
        <p:txBody>
          <a:bodyPr lIns="0" tIns="0" rIns="0" bIns="0" rtlCol="0" anchor="t">
            <a:spAutoFit/>
          </a:bodyPr>
          <a:lstStyle/>
          <a:p>
            <a:pPr algn="l">
              <a:lnSpc>
                <a:spcPts val="2556"/>
              </a:lnSpc>
            </a:pPr>
            <a:r>
              <a:rPr lang="en-US" sz="1997" spc="-37">
                <a:solidFill>
                  <a:srgbClr val="000000"/>
                </a:solidFill>
                <a:latin typeface="Clear Sans"/>
                <a:ea typeface="Clear Sans"/>
                <a:cs typeface="Clear Sans"/>
                <a:sym typeface="Clear Sans"/>
              </a:rPr>
              <a:t>Karyawan adalah aset sekaligus sumber daya perusahaan yang paling penting dalam mencapai seluruh tujuan yang telah direncanakan,dibutuhkan peran aktif karyawan untuk mendukung perusahaan melakukan peningkatan proses dan juga kualitas secara kontinyu yang mampu melahirkan produk atau layanan terbaik untuk para pelanggannya.</a:t>
            </a:r>
          </a:p>
          <a:p>
            <a:pPr marL="0" lvl="0" indent="0" algn="l">
              <a:lnSpc>
                <a:spcPts val="2794"/>
              </a:lnSpc>
            </a:pPr>
            <a:endParaRPr lang="en-US" sz="1997" spc="-37">
              <a:solidFill>
                <a:srgbClr val="000000"/>
              </a:solidFill>
              <a:latin typeface="Clear Sans"/>
              <a:ea typeface="Clear Sans"/>
              <a:cs typeface="Clear Sans"/>
              <a:sym typeface="Clear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4135200" y="-661442"/>
            <a:ext cx="11627237" cy="11197896"/>
            <a:chOff x="0" y="0"/>
            <a:chExt cx="924493" cy="890355"/>
          </a:xfrm>
        </p:grpSpPr>
        <p:sp>
          <p:nvSpPr>
            <p:cNvPr id="3" name="Freeform 3"/>
            <p:cNvSpPr/>
            <p:nvPr/>
          </p:nvSpPr>
          <p:spPr>
            <a:xfrm>
              <a:off x="5952" y="0"/>
              <a:ext cx="912589" cy="890355"/>
            </a:xfrm>
            <a:custGeom>
              <a:avLst/>
              <a:gdLst/>
              <a:ahLst/>
              <a:cxnLst/>
              <a:rect l="l" t="t" r="r" b="b"/>
              <a:pathLst>
                <a:path w="912589" h="890355">
                  <a:moveTo>
                    <a:pt x="902228" y="480916"/>
                  </a:moveTo>
                  <a:lnTo>
                    <a:pt x="731653" y="854617"/>
                  </a:lnTo>
                  <a:cubicBezTo>
                    <a:pt x="721716" y="876388"/>
                    <a:pt x="699987" y="890355"/>
                    <a:pt x="676056" y="890355"/>
                  </a:cubicBezTo>
                  <a:lnTo>
                    <a:pt x="236533" y="890355"/>
                  </a:lnTo>
                  <a:cubicBezTo>
                    <a:pt x="212602" y="890355"/>
                    <a:pt x="190873" y="876388"/>
                    <a:pt x="180936" y="854617"/>
                  </a:cubicBezTo>
                  <a:lnTo>
                    <a:pt x="10360" y="480916"/>
                  </a:lnTo>
                  <a:cubicBezTo>
                    <a:pt x="0" y="458217"/>
                    <a:pt x="0" y="432139"/>
                    <a:pt x="10360" y="409440"/>
                  </a:cubicBezTo>
                  <a:lnTo>
                    <a:pt x="180936" y="35738"/>
                  </a:lnTo>
                  <a:cubicBezTo>
                    <a:pt x="190873" y="13968"/>
                    <a:pt x="212602" y="0"/>
                    <a:pt x="236533" y="0"/>
                  </a:cubicBezTo>
                  <a:lnTo>
                    <a:pt x="676056" y="0"/>
                  </a:lnTo>
                  <a:cubicBezTo>
                    <a:pt x="699987" y="0"/>
                    <a:pt x="721716" y="13968"/>
                    <a:pt x="731653" y="35738"/>
                  </a:cubicBezTo>
                  <a:lnTo>
                    <a:pt x="902228" y="409440"/>
                  </a:lnTo>
                  <a:cubicBezTo>
                    <a:pt x="912589" y="432139"/>
                    <a:pt x="912589" y="458217"/>
                    <a:pt x="902228" y="480916"/>
                  </a:cubicBezTo>
                  <a:close/>
                </a:path>
              </a:pathLst>
            </a:custGeom>
            <a:gradFill rotWithShape="1">
              <a:gsLst>
                <a:gs pos="0">
                  <a:srgbClr val="FFB613">
                    <a:alpha val="100000"/>
                  </a:srgbClr>
                </a:gs>
                <a:gs pos="100000">
                  <a:srgbClr val="FFE42F">
                    <a:alpha val="100000"/>
                  </a:srgbClr>
                </a:gs>
              </a:gsLst>
              <a:lin ang="5400000"/>
            </a:gradFill>
            <a:ln cap="rnd">
              <a:noFill/>
              <a:prstDash val="solid"/>
              <a:round/>
            </a:ln>
          </p:spPr>
        </p:sp>
        <p:sp>
          <p:nvSpPr>
            <p:cNvPr id="4" name="TextBox 4"/>
            <p:cNvSpPr txBox="1"/>
            <p:nvPr/>
          </p:nvSpPr>
          <p:spPr>
            <a:xfrm>
              <a:off x="114300" y="-38100"/>
              <a:ext cx="695893" cy="928455"/>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8489378" y="1517134"/>
            <a:ext cx="69734" cy="4067793"/>
          </a:xfrm>
          <a:prstGeom prst="line">
            <a:avLst/>
          </a:prstGeom>
          <a:ln w="19050" cap="flat">
            <a:solidFill>
              <a:srgbClr val="44A9EF"/>
            </a:solidFill>
            <a:prstDash val="solid"/>
            <a:headEnd type="none" w="sm" len="sm"/>
            <a:tailEnd type="none" w="sm" len="sm"/>
          </a:ln>
        </p:spPr>
      </p:sp>
      <p:grpSp>
        <p:nvGrpSpPr>
          <p:cNvPr id="6" name="Group 6"/>
          <p:cNvGrpSpPr/>
          <p:nvPr/>
        </p:nvGrpSpPr>
        <p:grpSpPr>
          <a:xfrm>
            <a:off x="7936124" y="1210918"/>
            <a:ext cx="1106508" cy="950905"/>
            <a:chOff x="0" y="0"/>
            <a:chExt cx="812800" cy="698500"/>
          </a:xfrm>
        </p:grpSpPr>
        <p:sp>
          <p:nvSpPr>
            <p:cNvPr id="7" name="Freeform 7"/>
            <p:cNvSpPr/>
            <p:nvPr/>
          </p:nvSpPr>
          <p:spPr>
            <a:xfrm>
              <a:off x="9405" y="0"/>
              <a:ext cx="793990" cy="698500"/>
            </a:xfrm>
            <a:custGeom>
              <a:avLst/>
              <a:gdLst/>
              <a:ahLst/>
              <a:cxnLst/>
              <a:rect l="l" t="t" r="r" b="b"/>
              <a:pathLst>
                <a:path w="793990" h="698500">
                  <a:moveTo>
                    <a:pt x="778765" y="391583"/>
                  </a:moveTo>
                  <a:lnTo>
                    <a:pt x="624825" y="656167"/>
                  </a:lnTo>
                  <a:cubicBezTo>
                    <a:pt x="609576" y="682376"/>
                    <a:pt x="581541" y="698500"/>
                    <a:pt x="551218" y="698500"/>
                  </a:cubicBezTo>
                  <a:lnTo>
                    <a:pt x="242772" y="698500"/>
                  </a:lnTo>
                  <a:cubicBezTo>
                    <a:pt x="212449" y="698500"/>
                    <a:pt x="184414" y="682376"/>
                    <a:pt x="169165" y="656167"/>
                  </a:cubicBezTo>
                  <a:lnTo>
                    <a:pt x="15225" y="391583"/>
                  </a:lnTo>
                  <a:cubicBezTo>
                    <a:pt x="0" y="365415"/>
                    <a:pt x="0" y="333085"/>
                    <a:pt x="15225" y="306917"/>
                  </a:cubicBezTo>
                  <a:lnTo>
                    <a:pt x="169165" y="42333"/>
                  </a:lnTo>
                  <a:cubicBezTo>
                    <a:pt x="184414" y="16124"/>
                    <a:pt x="212449" y="0"/>
                    <a:pt x="242772" y="0"/>
                  </a:cubicBezTo>
                  <a:lnTo>
                    <a:pt x="551218" y="0"/>
                  </a:lnTo>
                  <a:cubicBezTo>
                    <a:pt x="581541" y="0"/>
                    <a:pt x="609576" y="16124"/>
                    <a:pt x="624825" y="42333"/>
                  </a:cubicBezTo>
                  <a:lnTo>
                    <a:pt x="778765" y="306917"/>
                  </a:lnTo>
                  <a:cubicBezTo>
                    <a:pt x="793990" y="333085"/>
                    <a:pt x="793990" y="365415"/>
                    <a:pt x="778765" y="391583"/>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7936124" y="4634023"/>
            <a:ext cx="1106508" cy="950905"/>
            <a:chOff x="0" y="0"/>
            <a:chExt cx="812800" cy="698500"/>
          </a:xfrm>
        </p:grpSpPr>
        <p:sp>
          <p:nvSpPr>
            <p:cNvPr id="10" name="Freeform 10"/>
            <p:cNvSpPr/>
            <p:nvPr/>
          </p:nvSpPr>
          <p:spPr>
            <a:xfrm>
              <a:off x="9405" y="0"/>
              <a:ext cx="793990" cy="698500"/>
            </a:xfrm>
            <a:custGeom>
              <a:avLst/>
              <a:gdLst/>
              <a:ahLst/>
              <a:cxnLst/>
              <a:rect l="l" t="t" r="r" b="b"/>
              <a:pathLst>
                <a:path w="793990" h="698500">
                  <a:moveTo>
                    <a:pt x="778765" y="391583"/>
                  </a:moveTo>
                  <a:lnTo>
                    <a:pt x="624825" y="656167"/>
                  </a:lnTo>
                  <a:cubicBezTo>
                    <a:pt x="609576" y="682376"/>
                    <a:pt x="581541" y="698500"/>
                    <a:pt x="551218" y="698500"/>
                  </a:cubicBezTo>
                  <a:lnTo>
                    <a:pt x="242772" y="698500"/>
                  </a:lnTo>
                  <a:cubicBezTo>
                    <a:pt x="212449" y="698500"/>
                    <a:pt x="184414" y="682376"/>
                    <a:pt x="169165" y="656167"/>
                  </a:cubicBezTo>
                  <a:lnTo>
                    <a:pt x="15225" y="391583"/>
                  </a:lnTo>
                  <a:cubicBezTo>
                    <a:pt x="0" y="365415"/>
                    <a:pt x="0" y="333085"/>
                    <a:pt x="15225" y="306917"/>
                  </a:cubicBezTo>
                  <a:lnTo>
                    <a:pt x="169165" y="42333"/>
                  </a:lnTo>
                  <a:cubicBezTo>
                    <a:pt x="184414" y="16124"/>
                    <a:pt x="212449" y="0"/>
                    <a:pt x="242772" y="0"/>
                  </a:cubicBezTo>
                  <a:lnTo>
                    <a:pt x="551218" y="0"/>
                  </a:lnTo>
                  <a:cubicBezTo>
                    <a:pt x="581541" y="0"/>
                    <a:pt x="609576" y="16124"/>
                    <a:pt x="624825" y="42333"/>
                  </a:cubicBezTo>
                  <a:lnTo>
                    <a:pt x="778765" y="306917"/>
                  </a:lnTo>
                  <a:cubicBezTo>
                    <a:pt x="793990" y="333085"/>
                    <a:pt x="793990" y="365415"/>
                    <a:pt x="778765" y="391583"/>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11" name="TextBox 1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2262586" y="-5215578"/>
            <a:ext cx="7129508" cy="6126921"/>
            <a:chOff x="0" y="0"/>
            <a:chExt cx="812800" cy="698500"/>
          </a:xfrm>
        </p:grpSpPr>
        <p:sp>
          <p:nvSpPr>
            <p:cNvPr id="13" name="Freeform 13"/>
            <p:cNvSpPr/>
            <p:nvPr/>
          </p:nvSpPr>
          <p:spPr>
            <a:xfrm>
              <a:off x="7507" y="0"/>
              <a:ext cx="797787" cy="698500"/>
            </a:xfrm>
            <a:custGeom>
              <a:avLst/>
              <a:gdLst/>
              <a:ahLst/>
              <a:cxnLst/>
              <a:rect l="l" t="t" r="r" b="b"/>
              <a:pathLst>
                <a:path w="797787" h="698500">
                  <a:moveTo>
                    <a:pt x="785634" y="383039"/>
                  </a:moveTo>
                  <a:lnTo>
                    <a:pt x="621752" y="664711"/>
                  </a:lnTo>
                  <a:cubicBezTo>
                    <a:pt x="609581" y="685630"/>
                    <a:pt x="587204" y="698500"/>
                    <a:pt x="563001" y="698500"/>
                  </a:cubicBezTo>
                  <a:lnTo>
                    <a:pt x="234785" y="698500"/>
                  </a:lnTo>
                  <a:cubicBezTo>
                    <a:pt x="210582" y="698500"/>
                    <a:pt x="188205" y="685630"/>
                    <a:pt x="176034" y="664711"/>
                  </a:cubicBezTo>
                  <a:lnTo>
                    <a:pt x="12152" y="383039"/>
                  </a:lnTo>
                  <a:cubicBezTo>
                    <a:pt x="0" y="362152"/>
                    <a:pt x="0" y="336348"/>
                    <a:pt x="12152" y="315461"/>
                  </a:cubicBezTo>
                  <a:lnTo>
                    <a:pt x="176034" y="33789"/>
                  </a:lnTo>
                  <a:cubicBezTo>
                    <a:pt x="188205" y="12870"/>
                    <a:pt x="210582" y="0"/>
                    <a:pt x="234785" y="0"/>
                  </a:cubicBezTo>
                  <a:lnTo>
                    <a:pt x="563001" y="0"/>
                  </a:lnTo>
                  <a:cubicBezTo>
                    <a:pt x="587204" y="0"/>
                    <a:pt x="609581" y="12870"/>
                    <a:pt x="621752" y="33789"/>
                  </a:cubicBezTo>
                  <a:lnTo>
                    <a:pt x="785634" y="315461"/>
                  </a:lnTo>
                  <a:cubicBezTo>
                    <a:pt x="797786" y="336348"/>
                    <a:pt x="797786" y="362152"/>
                    <a:pt x="785634" y="383039"/>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14" name="TextBox 1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15" name="Freeform 15"/>
          <p:cNvSpPr/>
          <p:nvPr/>
        </p:nvSpPr>
        <p:spPr>
          <a:xfrm>
            <a:off x="86278" y="5542232"/>
            <a:ext cx="7548472" cy="6859674"/>
          </a:xfrm>
          <a:custGeom>
            <a:avLst/>
            <a:gdLst/>
            <a:ahLst/>
            <a:cxnLst/>
            <a:rect l="l" t="t" r="r" b="b"/>
            <a:pathLst>
              <a:path w="7548472" h="6859674">
                <a:moveTo>
                  <a:pt x="0" y="0"/>
                </a:moveTo>
                <a:lnTo>
                  <a:pt x="7548473" y="0"/>
                </a:lnTo>
                <a:lnTo>
                  <a:pt x="7548473" y="6859675"/>
                </a:lnTo>
                <a:lnTo>
                  <a:pt x="0" y="6859675"/>
                </a:lnTo>
                <a:lnTo>
                  <a:pt x="0" y="0"/>
                </a:lnTo>
                <a:close/>
              </a:path>
            </a:pathLst>
          </a:custGeom>
          <a:blipFill>
            <a:blip r:embed="rId2"/>
            <a:stretch>
              <a:fillRect/>
            </a:stretch>
          </a:blipFill>
        </p:spPr>
      </p:sp>
      <p:grpSp>
        <p:nvGrpSpPr>
          <p:cNvPr id="16" name="Group 16"/>
          <p:cNvGrpSpPr/>
          <p:nvPr/>
        </p:nvGrpSpPr>
        <p:grpSpPr>
          <a:xfrm>
            <a:off x="351158" y="5928973"/>
            <a:ext cx="6769646" cy="5817665"/>
            <a:chOff x="0" y="0"/>
            <a:chExt cx="812800" cy="698500"/>
          </a:xfrm>
        </p:grpSpPr>
        <p:sp>
          <p:nvSpPr>
            <p:cNvPr id="17" name="Freeform 17"/>
            <p:cNvSpPr/>
            <p:nvPr/>
          </p:nvSpPr>
          <p:spPr>
            <a:xfrm>
              <a:off x="8345" y="0"/>
              <a:ext cx="796110" cy="698500"/>
            </a:xfrm>
            <a:custGeom>
              <a:avLst/>
              <a:gdLst/>
              <a:ahLst/>
              <a:cxnLst/>
              <a:rect l="l" t="t" r="r" b="b"/>
              <a:pathLst>
                <a:path w="796110" h="698500">
                  <a:moveTo>
                    <a:pt x="782600" y="386813"/>
                  </a:moveTo>
                  <a:lnTo>
                    <a:pt x="623110" y="660937"/>
                  </a:lnTo>
                  <a:cubicBezTo>
                    <a:pt x="609579" y="684193"/>
                    <a:pt x="584703" y="698500"/>
                    <a:pt x="557797" y="698500"/>
                  </a:cubicBezTo>
                  <a:lnTo>
                    <a:pt x="238313" y="698500"/>
                  </a:lnTo>
                  <a:cubicBezTo>
                    <a:pt x="211407" y="698500"/>
                    <a:pt x="186531" y="684193"/>
                    <a:pt x="173000" y="660937"/>
                  </a:cubicBezTo>
                  <a:lnTo>
                    <a:pt x="13510" y="386813"/>
                  </a:lnTo>
                  <a:cubicBezTo>
                    <a:pt x="0" y="363593"/>
                    <a:pt x="0" y="334907"/>
                    <a:pt x="13510" y="311687"/>
                  </a:cubicBezTo>
                  <a:lnTo>
                    <a:pt x="173000" y="37563"/>
                  </a:lnTo>
                  <a:cubicBezTo>
                    <a:pt x="186531" y="14307"/>
                    <a:pt x="211407" y="0"/>
                    <a:pt x="238313" y="0"/>
                  </a:cubicBezTo>
                  <a:lnTo>
                    <a:pt x="557797" y="0"/>
                  </a:lnTo>
                  <a:cubicBezTo>
                    <a:pt x="584703" y="0"/>
                    <a:pt x="609579" y="14307"/>
                    <a:pt x="623110" y="37563"/>
                  </a:cubicBezTo>
                  <a:lnTo>
                    <a:pt x="782600" y="311687"/>
                  </a:lnTo>
                  <a:cubicBezTo>
                    <a:pt x="796110" y="334907"/>
                    <a:pt x="796110" y="363593"/>
                    <a:pt x="782600" y="386813"/>
                  </a:cubicBezTo>
                  <a:close/>
                </a:path>
              </a:pathLst>
            </a:custGeom>
            <a:gradFill rotWithShape="1">
              <a:gsLst>
                <a:gs pos="0">
                  <a:srgbClr val="3183ED">
                    <a:alpha val="100000"/>
                  </a:srgbClr>
                </a:gs>
                <a:gs pos="100000">
                  <a:srgbClr val="86E2FF">
                    <a:alpha val="100000"/>
                  </a:srgbClr>
                </a:gs>
              </a:gsLst>
              <a:lin ang="5400000"/>
            </a:gradFill>
          </p:spPr>
        </p:sp>
        <p:sp>
          <p:nvSpPr>
            <p:cNvPr id="18" name="TextBox 1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816209" y="6213105"/>
            <a:ext cx="5839545" cy="5181832"/>
            <a:chOff x="0" y="0"/>
            <a:chExt cx="4346359" cy="3856825"/>
          </a:xfrm>
        </p:grpSpPr>
        <p:sp>
          <p:nvSpPr>
            <p:cNvPr id="20" name="Freeform 20"/>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3"/>
              <a:stretch>
                <a:fillRect l="-27994" r="-5196"/>
              </a:stretch>
            </a:blipFill>
          </p:spPr>
        </p:sp>
      </p:grpSp>
      <p:grpSp>
        <p:nvGrpSpPr>
          <p:cNvPr id="21" name="Group 21"/>
          <p:cNvGrpSpPr/>
          <p:nvPr/>
        </p:nvGrpSpPr>
        <p:grpSpPr>
          <a:xfrm>
            <a:off x="-4841704" y="6426507"/>
            <a:ext cx="7129508" cy="6126921"/>
            <a:chOff x="0" y="0"/>
            <a:chExt cx="812800" cy="698500"/>
          </a:xfrm>
        </p:grpSpPr>
        <p:sp>
          <p:nvSpPr>
            <p:cNvPr id="22" name="Freeform 22"/>
            <p:cNvSpPr/>
            <p:nvPr/>
          </p:nvSpPr>
          <p:spPr>
            <a:xfrm>
              <a:off x="7507" y="0"/>
              <a:ext cx="797787" cy="698500"/>
            </a:xfrm>
            <a:custGeom>
              <a:avLst/>
              <a:gdLst/>
              <a:ahLst/>
              <a:cxnLst/>
              <a:rect l="l" t="t" r="r" b="b"/>
              <a:pathLst>
                <a:path w="797787" h="698500">
                  <a:moveTo>
                    <a:pt x="785634" y="383039"/>
                  </a:moveTo>
                  <a:lnTo>
                    <a:pt x="621752" y="664711"/>
                  </a:lnTo>
                  <a:cubicBezTo>
                    <a:pt x="609581" y="685630"/>
                    <a:pt x="587204" y="698500"/>
                    <a:pt x="563001" y="698500"/>
                  </a:cubicBezTo>
                  <a:lnTo>
                    <a:pt x="234785" y="698500"/>
                  </a:lnTo>
                  <a:cubicBezTo>
                    <a:pt x="210582" y="698500"/>
                    <a:pt x="188205" y="685630"/>
                    <a:pt x="176034" y="664711"/>
                  </a:cubicBezTo>
                  <a:lnTo>
                    <a:pt x="12152" y="383039"/>
                  </a:lnTo>
                  <a:cubicBezTo>
                    <a:pt x="0" y="362152"/>
                    <a:pt x="0" y="336348"/>
                    <a:pt x="12152" y="315461"/>
                  </a:cubicBezTo>
                  <a:lnTo>
                    <a:pt x="176034" y="33789"/>
                  </a:lnTo>
                  <a:cubicBezTo>
                    <a:pt x="188205" y="12870"/>
                    <a:pt x="210582" y="0"/>
                    <a:pt x="234785" y="0"/>
                  </a:cubicBezTo>
                  <a:lnTo>
                    <a:pt x="563001" y="0"/>
                  </a:lnTo>
                  <a:cubicBezTo>
                    <a:pt x="587204" y="0"/>
                    <a:pt x="609581" y="12870"/>
                    <a:pt x="621752" y="33789"/>
                  </a:cubicBezTo>
                  <a:lnTo>
                    <a:pt x="785634" y="315461"/>
                  </a:lnTo>
                  <a:cubicBezTo>
                    <a:pt x="797786" y="336348"/>
                    <a:pt x="797786" y="362152"/>
                    <a:pt x="785634" y="383039"/>
                  </a:cubicBezTo>
                  <a:close/>
                </a:path>
              </a:pathLst>
            </a:custGeom>
            <a:solidFill>
              <a:srgbClr val="000000">
                <a:alpha val="0"/>
              </a:srgbClr>
            </a:solidFill>
            <a:ln w="66675" cap="rnd">
              <a:solidFill>
                <a:srgbClr val="F2F2F2"/>
              </a:solidFill>
              <a:prstDash val="solid"/>
              <a:round/>
            </a:ln>
          </p:spPr>
        </p:sp>
        <p:sp>
          <p:nvSpPr>
            <p:cNvPr id="23" name="TextBox 23"/>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24" name="Freeform 24"/>
          <p:cNvSpPr/>
          <p:nvPr/>
        </p:nvSpPr>
        <p:spPr>
          <a:xfrm>
            <a:off x="8155493" y="1315266"/>
            <a:ext cx="665138" cy="666805"/>
          </a:xfrm>
          <a:custGeom>
            <a:avLst/>
            <a:gdLst/>
            <a:ahLst/>
            <a:cxnLst/>
            <a:rect l="l" t="t" r="r" b="b"/>
            <a:pathLst>
              <a:path w="665138" h="666805">
                <a:moveTo>
                  <a:pt x="0" y="0"/>
                </a:moveTo>
                <a:lnTo>
                  <a:pt x="665137" y="0"/>
                </a:lnTo>
                <a:lnTo>
                  <a:pt x="665137" y="666805"/>
                </a:lnTo>
                <a:lnTo>
                  <a:pt x="0" y="66680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5" name="Freeform 25"/>
          <p:cNvSpPr/>
          <p:nvPr/>
        </p:nvSpPr>
        <p:spPr>
          <a:xfrm>
            <a:off x="8075512" y="4695610"/>
            <a:ext cx="827731" cy="827731"/>
          </a:xfrm>
          <a:custGeom>
            <a:avLst/>
            <a:gdLst/>
            <a:ahLst/>
            <a:cxnLst/>
            <a:rect l="l" t="t" r="r" b="b"/>
            <a:pathLst>
              <a:path w="827731" h="827731">
                <a:moveTo>
                  <a:pt x="0" y="0"/>
                </a:moveTo>
                <a:lnTo>
                  <a:pt x="827731" y="0"/>
                </a:lnTo>
                <a:lnTo>
                  <a:pt x="827731" y="827731"/>
                </a:lnTo>
                <a:lnTo>
                  <a:pt x="0" y="82773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6" name="TextBox 26"/>
          <p:cNvSpPr txBox="1"/>
          <p:nvPr/>
        </p:nvSpPr>
        <p:spPr>
          <a:xfrm>
            <a:off x="816209" y="3669096"/>
            <a:ext cx="5535816" cy="1625054"/>
          </a:xfrm>
          <a:prstGeom prst="rect">
            <a:avLst/>
          </a:prstGeom>
        </p:spPr>
        <p:txBody>
          <a:bodyPr lIns="0" tIns="0" rIns="0" bIns="0" rtlCol="0" anchor="t">
            <a:spAutoFit/>
          </a:bodyPr>
          <a:lstStyle/>
          <a:p>
            <a:pPr marL="0" lvl="0" indent="0" algn="l">
              <a:lnSpc>
                <a:spcPts val="12464"/>
              </a:lnSpc>
            </a:pPr>
            <a:r>
              <a:rPr lang="en-US" sz="11541" spc="-288">
                <a:solidFill>
                  <a:srgbClr val="112D4E"/>
                </a:solidFill>
                <a:latin typeface="Barlow Bold"/>
                <a:ea typeface="Barlow Bold"/>
                <a:cs typeface="Barlow Bold"/>
                <a:sym typeface="Barlow Bold"/>
              </a:rPr>
              <a:t>Lanjutan</a:t>
            </a:r>
          </a:p>
        </p:txBody>
      </p:sp>
      <p:sp>
        <p:nvSpPr>
          <p:cNvPr id="27" name="TextBox 27"/>
          <p:cNvSpPr txBox="1"/>
          <p:nvPr/>
        </p:nvSpPr>
        <p:spPr>
          <a:xfrm>
            <a:off x="9360114" y="1157089"/>
            <a:ext cx="7212200" cy="480425"/>
          </a:xfrm>
          <a:prstGeom prst="rect">
            <a:avLst/>
          </a:prstGeom>
        </p:spPr>
        <p:txBody>
          <a:bodyPr lIns="0" tIns="0" rIns="0" bIns="0" rtlCol="0" anchor="t">
            <a:spAutoFit/>
          </a:bodyPr>
          <a:lstStyle/>
          <a:p>
            <a:pPr marL="0" lvl="0" indent="0" algn="l">
              <a:lnSpc>
                <a:spcPts val="3675"/>
              </a:lnSpc>
            </a:pPr>
            <a:r>
              <a:rPr lang="en-US" sz="3403" spc="-85">
                <a:solidFill>
                  <a:srgbClr val="112D4E"/>
                </a:solidFill>
                <a:latin typeface="Barlow Bold"/>
                <a:ea typeface="Barlow Bold"/>
                <a:cs typeface="Barlow Bold"/>
                <a:sym typeface="Barlow Bold"/>
              </a:rPr>
              <a:t>5. Pendekatan Strategi dan Sistematik</a:t>
            </a:r>
          </a:p>
        </p:txBody>
      </p:sp>
      <p:sp>
        <p:nvSpPr>
          <p:cNvPr id="28" name="TextBox 28"/>
          <p:cNvSpPr txBox="1"/>
          <p:nvPr/>
        </p:nvSpPr>
        <p:spPr>
          <a:xfrm>
            <a:off x="9360114" y="4879068"/>
            <a:ext cx="6001891" cy="480425"/>
          </a:xfrm>
          <a:prstGeom prst="rect">
            <a:avLst/>
          </a:prstGeom>
        </p:spPr>
        <p:txBody>
          <a:bodyPr lIns="0" tIns="0" rIns="0" bIns="0" rtlCol="0" anchor="t">
            <a:spAutoFit/>
          </a:bodyPr>
          <a:lstStyle/>
          <a:p>
            <a:pPr marL="0" lvl="0" indent="0" algn="l">
              <a:lnSpc>
                <a:spcPts val="3675"/>
              </a:lnSpc>
            </a:pPr>
            <a:r>
              <a:rPr lang="en-US" sz="3403" spc="-85">
                <a:solidFill>
                  <a:srgbClr val="112D4E"/>
                </a:solidFill>
                <a:latin typeface="Barlow Bold"/>
                <a:ea typeface="Barlow Bold"/>
                <a:cs typeface="Barlow Bold"/>
                <a:sym typeface="Barlow Bold"/>
              </a:rPr>
              <a:t>6. Peningkatan secara Kontinyu</a:t>
            </a:r>
          </a:p>
        </p:txBody>
      </p:sp>
      <p:sp>
        <p:nvSpPr>
          <p:cNvPr id="29" name="TextBox 29"/>
          <p:cNvSpPr txBox="1"/>
          <p:nvPr/>
        </p:nvSpPr>
        <p:spPr>
          <a:xfrm>
            <a:off x="9360114" y="1747109"/>
            <a:ext cx="7835023" cy="3032225"/>
          </a:xfrm>
          <a:prstGeom prst="rect">
            <a:avLst/>
          </a:prstGeom>
        </p:spPr>
        <p:txBody>
          <a:bodyPr lIns="0" tIns="0" rIns="0" bIns="0" rtlCol="0" anchor="t">
            <a:spAutoFit/>
          </a:bodyPr>
          <a:lstStyle/>
          <a:p>
            <a:pPr algn="l">
              <a:lnSpc>
                <a:spcPts val="3580"/>
              </a:lnSpc>
            </a:pPr>
            <a:r>
              <a:rPr lang="en-US" sz="2797" spc="-53">
                <a:solidFill>
                  <a:srgbClr val="000000"/>
                </a:solidFill>
                <a:latin typeface="Clear Sans"/>
                <a:ea typeface="Clear Sans"/>
                <a:cs typeface="Clear Sans"/>
                <a:sym typeface="Clear Sans"/>
              </a:rPr>
              <a:t>Pendekatan strategi dan sistematik untuk mencapai seluruh visi, misi, dan tujuan perusahaan. Manajemen strategis yang melakukan perumusan ataupun perencanaan strategi dalam mengintegrasikan seluruh konsep kualitas pada strategi perusahaan secara menyeluruh.</a:t>
            </a:r>
          </a:p>
          <a:p>
            <a:pPr marL="0" lvl="0" indent="0" algn="l">
              <a:lnSpc>
                <a:spcPts val="2794"/>
              </a:lnSpc>
            </a:pPr>
            <a:endParaRPr lang="en-US" sz="2797" spc="-53">
              <a:solidFill>
                <a:srgbClr val="000000"/>
              </a:solidFill>
              <a:latin typeface="Clear Sans"/>
              <a:ea typeface="Clear Sans"/>
              <a:cs typeface="Clear Sans"/>
              <a:sym typeface="Clear Sans"/>
            </a:endParaRPr>
          </a:p>
        </p:txBody>
      </p:sp>
      <p:sp>
        <p:nvSpPr>
          <p:cNvPr id="30" name="TextBox 30"/>
          <p:cNvSpPr txBox="1"/>
          <p:nvPr/>
        </p:nvSpPr>
        <p:spPr>
          <a:xfrm>
            <a:off x="9360114" y="5473425"/>
            <a:ext cx="8111892" cy="1856657"/>
          </a:xfrm>
          <a:prstGeom prst="rect">
            <a:avLst/>
          </a:prstGeom>
        </p:spPr>
        <p:txBody>
          <a:bodyPr lIns="0" tIns="0" rIns="0" bIns="0" rtlCol="0" anchor="t">
            <a:spAutoFit/>
          </a:bodyPr>
          <a:lstStyle/>
          <a:p>
            <a:pPr marL="0" lvl="0" indent="0" algn="l">
              <a:lnSpc>
                <a:spcPts val="3690"/>
              </a:lnSpc>
            </a:pPr>
            <a:r>
              <a:rPr lang="en-US" sz="2883" spc="-54">
                <a:solidFill>
                  <a:srgbClr val="000000"/>
                </a:solidFill>
                <a:latin typeface="Clear Sans"/>
                <a:ea typeface="Clear Sans"/>
                <a:cs typeface="Clear Sans"/>
                <a:sym typeface="Clear Sans"/>
              </a:rPr>
              <a:t>Peningkatan qualitas yang dilakukan secara kontinyu untuk mencapai tujuan perusahaan dan juga memenuhi harapan seluruh pihak yang berkaitan di dalamnya.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rot="5400000">
            <a:off x="4316964" y="4299589"/>
            <a:ext cx="3715747" cy="4323778"/>
            <a:chOff x="0" y="0"/>
            <a:chExt cx="698500" cy="812800"/>
          </a:xfrm>
        </p:grpSpPr>
        <p:sp>
          <p:nvSpPr>
            <p:cNvPr id="3" name="Freeform 3"/>
            <p:cNvSpPr/>
            <p:nvPr/>
          </p:nvSpPr>
          <p:spPr>
            <a:xfrm>
              <a:off x="0" y="7908"/>
              <a:ext cx="698500" cy="796984"/>
            </a:xfrm>
            <a:custGeom>
              <a:avLst/>
              <a:gdLst/>
              <a:ahLst/>
              <a:cxnLst/>
              <a:rect l="l" t="t" r="r" b="b"/>
              <a:pathLst>
                <a:path w="698500" h="796984">
                  <a:moveTo>
                    <a:pt x="384846" y="12802"/>
                  </a:moveTo>
                  <a:lnTo>
                    <a:pt x="662904" y="174582"/>
                  </a:lnTo>
                  <a:cubicBezTo>
                    <a:pt x="684942" y="187404"/>
                    <a:pt x="698500" y="210978"/>
                    <a:pt x="698500" y="236475"/>
                  </a:cubicBezTo>
                  <a:lnTo>
                    <a:pt x="698500" y="560509"/>
                  </a:lnTo>
                  <a:cubicBezTo>
                    <a:pt x="698500" y="586006"/>
                    <a:pt x="684942" y="609580"/>
                    <a:pt x="662904" y="622402"/>
                  </a:cubicBezTo>
                  <a:lnTo>
                    <a:pt x="384846" y="784182"/>
                  </a:lnTo>
                  <a:cubicBezTo>
                    <a:pt x="362842" y="796984"/>
                    <a:pt x="335658" y="796984"/>
                    <a:pt x="313654" y="784182"/>
                  </a:cubicBezTo>
                  <a:lnTo>
                    <a:pt x="35596" y="622402"/>
                  </a:lnTo>
                  <a:cubicBezTo>
                    <a:pt x="13558" y="609580"/>
                    <a:pt x="0" y="586006"/>
                    <a:pt x="0" y="560509"/>
                  </a:cubicBezTo>
                  <a:lnTo>
                    <a:pt x="0" y="236475"/>
                  </a:lnTo>
                  <a:cubicBezTo>
                    <a:pt x="0" y="210978"/>
                    <a:pt x="13558" y="187404"/>
                    <a:pt x="35596" y="174582"/>
                  </a:cubicBezTo>
                  <a:lnTo>
                    <a:pt x="313654" y="12802"/>
                  </a:lnTo>
                  <a:cubicBezTo>
                    <a:pt x="335658" y="0"/>
                    <a:pt x="362842" y="0"/>
                    <a:pt x="384846" y="12802"/>
                  </a:cubicBezTo>
                  <a:close/>
                </a:path>
              </a:pathLst>
            </a:custGeom>
            <a:solidFill>
              <a:srgbClr val="000000">
                <a:alpha val="0"/>
              </a:srgbClr>
            </a:solidFill>
            <a:ln w="133350" cap="rnd">
              <a:gradFill>
                <a:gsLst>
                  <a:gs pos="0">
                    <a:srgbClr val="FFB613">
                      <a:alpha val="100000"/>
                    </a:srgbClr>
                  </a:gs>
                  <a:gs pos="100000">
                    <a:srgbClr val="FFE42F">
                      <a:alpha val="100000"/>
                    </a:srgbClr>
                  </a:gs>
                </a:gsLst>
                <a:lin ang="5400000"/>
              </a:gradFill>
              <a:prstDash val="solid"/>
              <a:round/>
            </a:ln>
          </p:spPr>
        </p:sp>
        <p:sp>
          <p:nvSpPr>
            <p:cNvPr id="4" name="TextBox 4"/>
            <p:cNvSpPr txBox="1"/>
            <p:nvPr/>
          </p:nvSpPr>
          <p:spPr>
            <a:xfrm>
              <a:off x="0" y="101600"/>
              <a:ext cx="698500" cy="571500"/>
            </a:xfrm>
            <a:prstGeom prst="rect">
              <a:avLst/>
            </a:prstGeom>
          </p:spPr>
          <p:txBody>
            <a:bodyPr lIns="120277" tIns="120277" rIns="120277" bIns="120277" rtlCol="0" anchor="ctr"/>
            <a:lstStyle/>
            <a:p>
              <a:pPr algn="ctr">
                <a:lnSpc>
                  <a:spcPts val="2659"/>
                </a:lnSpc>
              </a:pPr>
              <a:endParaRPr/>
            </a:p>
          </p:txBody>
        </p:sp>
      </p:grpSp>
      <p:sp>
        <p:nvSpPr>
          <p:cNvPr id="5" name="Freeform 5"/>
          <p:cNvSpPr/>
          <p:nvPr/>
        </p:nvSpPr>
        <p:spPr>
          <a:xfrm>
            <a:off x="-635928" y="6791613"/>
            <a:ext cx="5867714" cy="3650207"/>
          </a:xfrm>
          <a:custGeom>
            <a:avLst/>
            <a:gdLst/>
            <a:ahLst/>
            <a:cxnLst/>
            <a:rect l="l" t="t" r="r" b="b"/>
            <a:pathLst>
              <a:path w="5867714" h="3650207">
                <a:moveTo>
                  <a:pt x="0" y="0"/>
                </a:moveTo>
                <a:lnTo>
                  <a:pt x="5867714" y="0"/>
                </a:lnTo>
                <a:lnTo>
                  <a:pt x="5867714" y="3650208"/>
                </a:lnTo>
                <a:lnTo>
                  <a:pt x="0" y="3650208"/>
                </a:lnTo>
                <a:lnTo>
                  <a:pt x="0" y="0"/>
                </a:lnTo>
                <a:close/>
              </a:path>
            </a:pathLst>
          </a:custGeom>
          <a:blipFill>
            <a:blip r:embed="rId2"/>
            <a:stretch>
              <a:fillRect/>
            </a:stretch>
          </a:blipFill>
        </p:spPr>
      </p:sp>
      <p:sp>
        <p:nvSpPr>
          <p:cNvPr id="6" name="TextBox 6"/>
          <p:cNvSpPr txBox="1"/>
          <p:nvPr/>
        </p:nvSpPr>
        <p:spPr>
          <a:xfrm>
            <a:off x="841711" y="645369"/>
            <a:ext cx="8144447" cy="1972502"/>
          </a:xfrm>
          <a:prstGeom prst="rect">
            <a:avLst/>
          </a:prstGeom>
        </p:spPr>
        <p:txBody>
          <a:bodyPr lIns="0" tIns="0" rIns="0" bIns="0" rtlCol="0" anchor="t">
            <a:spAutoFit/>
          </a:bodyPr>
          <a:lstStyle/>
          <a:p>
            <a:pPr marL="0" lvl="0" indent="0" algn="l">
              <a:lnSpc>
                <a:spcPts val="7664"/>
              </a:lnSpc>
            </a:pPr>
            <a:r>
              <a:rPr lang="en-US" sz="7097" spc="-177" dirty="0" err="1">
                <a:solidFill>
                  <a:srgbClr val="112D4E"/>
                </a:solidFill>
                <a:latin typeface="Barlow Bold"/>
                <a:ea typeface="Barlow Bold"/>
                <a:cs typeface="Barlow Bold"/>
                <a:sym typeface="Barlow Bold"/>
              </a:rPr>
              <a:t>Pembentukan</a:t>
            </a:r>
            <a:r>
              <a:rPr lang="en-US" sz="7097" spc="-177" dirty="0">
                <a:solidFill>
                  <a:srgbClr val="112D4E"/>
                </a:solidFill>
                <a:latin typeface="Barlow Bold"/>
                <a:ea typeface="Barlow Bold"/>
                <a:cs typeface="Barlow Bold"/>
                <a:sym typeface="Barlow Bold"/>
              </a:rPr>
              <a:t> </a:t>
            </a:r>
            <a:r>
              <a:rPr lang="en-US" sz="7097" spc="-177" dirty="0" err="1">
                <a:solidFill>
                  <a:srgbClr val="112D4E"/>
                </a:solidFill>
                <a:latin typeface="Barlow Bold"/>
                <a:ea typeface="Barlow Bold"/>
                <a:cs typeface="Barlow Bold"/>
                <a:sym typeface="Barlow Bold"/>
              </a:rPr>
              <a:t>Fokus</a:t>
            </a:r>
            <a:r>
              <a:rPr lang="en-US" sz="7097" spc="-177" dirty="0">
                <a:solidFill>
                  <a:srgbClr val="112D4E"/>
                </a:solidFill>
                <a:latin typeface="Barlow Bold"/>
                <a:ea typeface="Barlow Bold"/>
                <a:cs typeface="Barlow Bold"/>
                <a:sym typeface="Barlow Bold"/>
              </a:rPr>
              <a:t> Pada </a:t>
            </a:r>
            <a:r>
              <a:rPr lang="en-US" sz="7097" spc="-177" dirty="0" err="1">
                <a:solidFill>
                  <a:srgbClr val="112D4E"/>
                </a:solidFill>
                <a:latin typeface="Barlow Bold"/>
                <a:ea typeface="Barlow Bold"/>
                <a:cs typeface="Barlow Bold"/>
                <a:sym typeface="Barlow Bold"/>
              </a:rPr>
              <a:t>pelanggan</a:t>
            </a:r>
            <a:endParaRPr lang="en-US" sz="7097" spc="-177" dirty="0">
              <a:solidFill>
                <a:srgbClr val="112D4E"/>
              </a:solidFill>
              <a:latin typeface="Barlow Bold"/>
              <a:ea typeface="Barlow Bold"/>
              <a:cs typeface="Barlow Bold"/>
              <a:sym typeface="Barlow Bold"/>
            </a:endParaRPr>
          </a:p>
        </p:txBody>
      </p:sp>
      <p:sp>
        <p:nvSpPr>
          <p:cNvPr id="7" name="TextBox 7"/>
          <p:cNvSpPr txBox="1"/>
          <p:nvPr/>
        </p:nvSpPr>
        <p:spPr>
          <a:xfrm>
            <a:off x="9144000" y="2001182"/>
            <a:ext cx="8115300" cy="1310888"/>
          </a:xfrm>
          <a:prstGeom prst="rect">
            <a:avLst/>
          </a:prstGeom>
        </p:spPr>
        <p:txBody>
          <a:bodyPr lIns="0" tIns="0" rIns="0" bIns="0" rtlCol="0" anchor="t">
            <a:spAutoFit/>
          </a:bodyPr>
          <a:lstStyle/>
          <a:p>
            <a:pPr marL="0" lvl="0" indent="0" algn="l">
              <a:lnSpc>
                <a:spcPts val="3546"/>
              </a:lnSpc>
            </a:pPr>
            <a:r>
              <a:rPr lang="en-US" sz="2244" spc="-42">
                <a:solidFill>
                  <a:srgbClr val="000000"/>
                </a:solidFill>
                <a:latin typeface="Clear Sans Bold Italics"/>
                <a:ea typeface="Clear Sans Bold Italics"/>
                <a:cs typeface="Clear Sans Bold Italics"/>
                <a:sym typeface="Clear Sans Bold Italics"/>
              </a:rPr>
              <a:t>Whitely dalam Goetsch dan Davis (1994:149-150)</a:t>
            </a:r>
            <a:r>
              <a:rPr lang="en-US" sz="2244" spc="-42">
                <a:solidFill>
                  <a:srgbClr val="000000"/>
                </a:solidFill>
                <a:latin typeface="Clear Sans"/>
                <a:ea typeface="Clear Sans"/>
                <a:cs typeface="Clear Sans"/>
                <a:sym typeface="Clear Sans"/>
              </a:rPr>
              <a:t> mengemukakan karakteristik organisasi yang sukses dalam membentuk fokus pada pelanggan, yaitu:</a:t>
            </a:r>
          </a:p>
        </p:txBody>
      </p:sp>
      <p:sp>
        <p:nvSpPr>
          <p:cNvPr id="8" name="TextBox 8"/>
          <p:cNvSpPr txBox="1"/>
          <p:nvPr/>
        </p:nvSpPr>
        <p:spPr>
          <a:xfrm>
            <a:off x="8531272" y="4090679"/>
            <a:ext cx="9419416" cy="5465926"/>
          </a:xfrm>
          <a:prstGeom prst="rect">
            <a:avLst/>
          </a:prstGeom>
        </p:spPr>
        <p:txBody>
          <a:bodyPr lIns="0" tIns="0" rIns="0" bIns="0" rtlCol="0" anchor="t">
            <a:spAutoFit/>
          </a:bodyPr>
          <a:lstStyle/>
          <a:p>
            <a:pPr marL="789446" lvl="1" indent="-394723" algn="l">
              <a:lnSpc>
                <a:spcPts val="3949"/>
              </a:lnSpc>
              <a:buFont typeface="Arial"/>
              <a:buChar char="•"/>
            </a:pPr>
            <a:r>
              <a:rPr lang="en-US" sz="3656">
                <a:solidFill>
                  <a:srgbClr val="112D4E"/>
                </a:solidFill>
                <a:latin typeface="Barlow Bold"/>
                <a:ea typeface="Barlow Bold"/>
                <a:cs typeface="Barlow Bold"/>
                <a:sym typeface="Barlow Bold"/>
              </a:rPr>
              <a:t>Visi, komitmen, dan suasana</a:t>
            </a:r>
          </a:p>
          <a:p>
            <a:pPr marL="789446" lvl="1" indent="-394723" algn="l">
              <a:lnSpc>
                <a:spcPts val="3949"/>
              </a:lnSpc>
              <a:buFont typeface="Arial"/>
              <a:buChar char="•"/>
            </a:pPr>
            <a:r>
              <a:rPr lang="en-US" sz="3656">
                <a:solidFill>
                  <a:srgbClr val="112D4E"/>
                </a:solidFill>
                <a:latin typeface="Barlow Bold"/>
                <a:ea typeface="Barlow Bold"/>
                <a:cs typeface="Barlow Bold"/>
                <a:sym typeface="Barlow Bold"/>
              </a:rPr>
              <a:t>Penjajaran dengan pelanggan</a:t>
            </a:r>
          </a:p>
          <a:p>
            <a:pPr marL="789446" lvl="1" indent="-394723" algn="l">
              <a:lnSpc>
                <a:spcPts val="3949"/>
              </a:lnSpc>
              <a:buFont typeface="Arial"/>
              <a:buChar char="•"/>
            </a:pPr>
            <a:r>
              <a:rPr lang="en-US" sz="3656">
                <a:solidFill>
                  <a:srgbClr val="112D4E"/>
                </a:solidFill>
                <a:latin typeface="Barlow Bold"/>
                <a:ea typeface="Barlow Bold"/>
                <a:cs typeface="Barlow Bold"/>
                <a:sym typeface="Barlow Bold"/>
              </a:rPr>
              <a:t>Kemauan untuk mengidentifikasi dan mengatasi permasalahan pelanggan</a:t>
            </a:r>
          </a:p>
          <a:p>
            <a:pPr marL="789446" lvl="1" indent="-394723" algn="l">
              <a:lnSpc>
                <a:spcPts val="3949"/>
              </a:lnSpc>
              <a:buFont typeface="Arial"/>
              <a:buChar char="•"/>
            </a:pPr>
            <a:r>
              <a:rPr lang="en-US" sz="3656">
                <a:solidFill>
                  <a:srgbClr val="112D4E"/>
                </a:solidFill>
                <a:latin typeface="Barlow Bold"/>
                <a:ea typeface="Barlow Bold"/>
                <a:cs typeface="Barlow Bold"/>
                <a:sym typeface="Barlow Bold"/>
              </a:rPr>
              <a:t>Memanfaatkan informasi dari pelanggan</a:t>
            </a:r>
          </a:p>
          <a:p>
            <a:pPr marL="789446" lvl="1" indent="-394723" algn="l">
              <a:lnSpc>
                <a:spcPts val="3949"/>
              </a:lnSpc>
              <a:buFont typeface="Arial"/>
              <a:buChar char="•"/>
            </a:pPr>
            <a:r>
              <a:rPr lang="en-US" sz="3656">
                <a:solidFill>
                  <a:srgbClr val="112D4E"/>
                </a:solidFill>
                <a:latin typeface="Barlow Bold"/>
                <a:ea typeface="Barlow Bold"/>
                <a:cs typeface="Barlow Bold"/>
                <a:sym typeface="Barlow Bold"/>
              </a:rPr>
              <a:t>Mendekati para pelanggan</a:t>
            </a:r>
          </a:p>
          <a:p>
            <a:pPr marL="789446" lvl="1" indent="-394723" algn="l">
              <a:lnSpc>
                <a:spcPts val="3949"/>
              </a:lnSpc>
              <a:buFont typeface="Arial"/>
              <a:buChar char="•"/>
            </a:pPr>
            <a:r>
              <a:rPr lang="en-US" sz="3656">
                <a:solidFill>
                  <a:srgbClr val="112D4E"/>
                </a:solidFill>
                <a:latin typeface="Barlow Bold"/>
                <a:ea typeface="Barlow Bold"/>
                <a:cs typeface="Barlow Bold"/>
                <a:sym typeface="Barlow Bold"/>
              </a:rPr>
              <a:t>Kemampuan, kesanggupan, dan pemberdayaan pegawai</a:t>
            </a:r>
          </a:p>
          <a:p>
            <a:pPr marL="789446" lvl="1" indent="-394723" algn="l">
              <a:lnSpc>
                <a:spcPts val="3949"/>
              </a:lnSpc>
              <a:buFont typeface="Arial"/>
              <a:buChar char="•"/>
            </a:pPr>
            <a:r>
              <a:rPr lang="en-US" sz="3656">
                <a:solidFill>
                  <a:srgbClr val="112D4E"/>
                </a:solidFill>
                <a:latin typeface="Barlow Bold"/>
                <a:ea typeface="Barlow Bold"/>
                <a:cs typeface="Barlow Bold"/>
                <a:sym typeface="Barlow Bold"/>
              </a:rPr>
              <a:t>Penyempurnaan produk dan proses secara terus-menerus</a:t>
            </a:r>
          </a:p>
          <a:p>
            <a:pPr marL="0" lvl="0" indent="0" algn="l">
              <a:lnSpc>
                <a:spcPts val="3949"/>
              </a:lnSpc>
            </a:pPr>
            <a:endParaRPr lang="en-US" sz="3656">
              <a:solidFill>
                <a:srgbClr val="112D4E"/>
              </a:solidFill>
              <a:latin typeface="Barlow Bold"/>
              <a:ea typeface="Barlow Bold"/>
              <a:cs typeface="Barlow Bold"/>
              <a:sym typeface="Barlow Bold"/>
            </a:endParaRPr>
          </a:p>
        </p:txBody>
      </p:sp>
      <p:sp>
        <p:nvSpPr>
          <p:cNvPr id="9" name="Freeform 9"/>
          <p:cNvSpPr/>
          <p:nvPr/>
        </p:nvSpPr>
        <p:spPr>
          <a:xfrm>
            <a:off x="1009650" y="3310779"/>
            <a:ext cx="6971016" cy="6334911"/>
          </a:xfrm>
          <a:custGeom>
            <a:avLst/>
            <a:gdLst/>
            <a:ahLst/>
            <a:cxnLst/>
            <a:rect l="l" t="t" r="r" b="b"/>
            <a:pathLst>
              <a:path w="6971016" h="6334911">
                <a:moveTo>
                  <a:pt x="0" y="0"/>
                </a:moveTo>
                <a:lnTo>
                  <a:pt x="6971016" y="0"/>
                </a:lnTo>
                <a:lnTo>
                  <a:pt x="6971016" y="6334911"/>
                </a:lnTo>
                <a:lnTo>
                  <a:pt x="0" y="6334911"/>
                </a:lnTo>
                <a:lnTo>
                  <a:pt x="0" y="0"/>
                </a:lnTo>
                <a:close/>
              </a:path>
            </a:pathLst>
          </a:custGeom>
          <a:blipFill>
            <a:blip r:embed="rId3"/>
            <a:stretch>
              <a:fillRect/>
            </a:stretch>
          </a:blipFill>
        </p:spPr>
      </p:sp>
      <p:grpSp>
        <p:nvGrpSpPr>
          <p:cNvPr id="10" name="Group 10"/>
          <p:cNvGrpSpPr/>
          <p:nvPr/>
        </p:nvGrpSpPr>
        <p:grpSpPr>
          <a:xfrm>
            <a:off x="1254267" y="3667934"/>
            <a:ext cx="6251770" cy="5372615"/>
            <a:chOff x="0" y="0"/>
            <a:chExt cx="812800" cy="698500"/>
          </a:xfrm>
        </p:grpSpPr>
        <p:sp>
          <p:nvSpPr>
            <p:cNvPr id="11" name="Freeform 11"/>
            <p:cNvSpPr/>
            <p:nvPr/>
          </p:nvSpPr>
          <p:spPr>
            <a:xfrm>
              <a:off x="9036" y="0"/>
              <a:ext cx="794728" cy="698500"/>
            </a:xfrm>
            <a:custGeom>
              <a:avLst/>
              <a:gdLst/>
              <a:ahLst/>
              <a:cxnLst/>
              <a:rect l="l" t="t" r="r" b="b"/>
              <a:pathLst>
                <a:path w="794728" h="698500">
                  <a:moveTo>
                    <a:pt x="780099" y="389924"/>
                  </a:moveTo>
                  <a:lnTo>
                    <a:pt x="624229" y="657826"/>
                  </a:lnTo>
                  <a:cubicBezTo>
                    <a:pt x="609577" y="683008"/>
                    <a:pt x="582641" y="698500"/>
                    <a:pt x="553506" y="698500"/>
                  </a:cubicBezTo>
                  <a:lnTo>
                    <a:pt x="241222" y="698500"/>
                  </a:lnTo>
                  <a:cubicBezTo>
                    <a:pt x="212087" y="698500"/>
                    <a:pt x="185151" y="683008"/>
                    <a:pt x="170499" y="657826"/>
                  </a:cubicBezTo>
                  <a:lnTo>
                    <a:pt x="14629" y="389924"/>
                  </a:lnTo>
                  <a:cubicBezTo>
                    <a:pt x="0" y="364781"/>
                    <a:pt x="0" y="333719"/>
                    <a:pt x="14629" y="308576"/>
                  </a:cubicBezTo>
                  <a:lnTo>
                    <a:pt x="170499" y="40674"/>
                  </a:lnTo>
                  <a:cubicBezTo>
                    <a:pt x="185151" y="15492"/>
                    <a:pt x="212087" y="0"/>
                    <a:pt x="241222" y="0"/>
                  </a:cubicBezTo>
                  <a:lnTo>
                    <a:pt x="553506" y="0"/>
                  </a:lnTo>
                  <a:cubicBezTo>
                    <a:pt x="582641" y="0"/>
                    <a:pt x="609577" y="15492"/>
                    <a:pt x="624229" y="40674"/>
                  </a:cubicBezTo>
                  <a:lnTo>
                    <a:pt x="780099" y="308576"/>
                  </a:lnTo>
                  <a:cubicBezTo>
                    <a:pt x="794728" y="333719"/>
                    <a:pt x="794728" y="364781"/>
                    <a:pt x="780099" y="389924"/>
                  </a:cubicBezTo>
                  <a:close/>
                </a:path>
              </a:pathLst>
            </a:custGeom>
            <a:gradFill rotWithShape="1">
              <a:gsLst>
                <a:gs pos="0">
                  <a:srgbClr val="3183ED">
                    <a:alpha val="100000"/>
                  </a:srgbClr>
                </a:gs>
                <a:gs pos="100000">
                  <a:srgbClr val="56CCF2">
                    <a:alpha val="100000"/>
                  </a:srgbClr>
                </a:gs>
              </a:gsLst>
              <a:lin ang="5400000"/>
            </a:gradFill>
          </p:spPr>
        </p:sp>
        <p:sp>
          <p:nvSpPr>
            <p:cNvPr id="12" name="TextBox 12"/>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755223" y="4045941"/>
            <a:ext cx="5227625" cy="4638833"/>
            <a:chOff x="0" y="0"/>
            <a:chExt cx="4346359" cy="3856825"/>
          </a:xfrm>
        </p:grpSpPr>
        <p:sp>
          <p:nvSpPr>
            <p:cNvPr id="14" name="Freeform 14"/>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4"/>
              <a:stretch>
                <a:fillRect l="-562" t="-16370" r="-54432"/>
              </a:stretch>
            </a:blipFill>
          </p:spPr>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rot="-5400000" flipV="1">
            <a:off x="-972285" y="8073192"/>
            <a:ext cx="5145502" cy="3200931"/>
          </a:xfrm>
          <a:custGeom>
            <a:avLst/>
            <a:gdLst/>
            <a:ahLst/>
            <a:cxnLst/>
            <a:rect l="l" t="t" r="r" b="b"/>
            <a:pathLst>
              <a:path w="5145502" h="3200931">
                <a:moveTo>
                  <a:pt x="0" y="3200931"/>
                </a:moveTo>
                <a:lnTo>
                  <a:pt x="5145501" y="3200931"/>
                </a:lnTo>
                <a:lnTo>
                  <a:pt x="5145501" y="0"/>
                </a:lnTo>
                <a:lnTo>
                  <a:pt x="0" y="0"/>
                </a:lnTo>
                <a:lnTo>
                  <a:pt x="0" y="3200931"/>
                </a:lnTo>
                <a:close/>
              </a:path>
            </a:pathLst>
          </a:custGeom>
          <a:blipFill>
            <a:blip r:embed="rId2"/>
            <a:stretch>
              <a:fillRect/>
            </a:stretch>
          </a:blipFill>
        </p:spPr>
      </p:sp>
      <p:sp>
        <p:nvSpPr>
          <p:cNvPr id="3" name="Freeform 3"/>
          <p:cNvSpPr/>
          <p:nvPr/>
        </p:nvSpPr>
        <p:spPr>
          <a:xfrm rot="-5400000">
            <a:off x="14114784" y="8073192"/>
            <a:ext cx="5145502" cy="3200931"/>
          </a:xfrm>
          <a:custGeom>
            <a:avLst/>
            <a:gdLst/>
            <a:ahLst/>
            <a:cxnLst/>
            <a:rect l="l" t="t" r="r" b="b"/>
            <a:pathLst>
              <a:path w="5145502" h="3200931">
                <a:moveTo>
                  <a:pt x="0" y="0"/>
                </a:moveTo>
                <a:lnTo>
                  <a:pt x="5145501" y="0"/>
                </a:lnTo>
                <a:lnTo>
                  <a:pt x="5145501" y="3200931"/>
                </a:lnTo>
                <a:lnTo>
                  <a:pt x="0" y="3200931"/>
                </a:lnTo>
                <a:lnTo>
                  <a:pt x="0" y="0"/>
                </a:lnTo>
                <a:close/>
              </a:path>
            </a:pathLst>
          </a:custGeom>
          <a:blipFill>
            <a:blip r:embed="rId2"/>
            <a:stretch>
              <a:fillRect/>
            </a:stretch>
          </a:blipFill>
        </p:spPr>
      </p:sp>
      <p:sp>
        <p:nvSpPr>
          <p:cNvPr id="4" name="TextBox 4"/>
          <p:cNvSpPr txBox="1"/>
          <p:nvPr/>
        </p:nvSpPr>
        <p:spPr>
          <a:xfrm>
            <a:off x="2150540" y="1114425"/>
            <a:ext cx="8193219" cy="1205865"/>
          </a:xfrm>
          <a:prstGeom prst="rect">
            <a:avLst/>
          </a:prstGeom>
        </p:spPr>
        <p:txBody>
          <a:bodyPr lIns="0" tIns="0" rIns="0" bIns="0" rtlCol="0" anchor="t">
            <a:spAutoFit/>
          </a:bodyPr>
          <a:lstStyle/>
          <a:p>
            <a:pPr marL="0" lvl="0" indent="0" algn="ctr">
              <a:lnSpc>
                <a:spcPts val="9179"/>
              </a:lnSpc>
            </a:pPr>
            <a:r>
              <a:rPr lang="en-US" sz="8499" spc="-212" dirty="0" err="1">
                <a:solidFill>
                  <a:srgbClr val="112D4E"/>
                </a:solidFill>
                <a:latin typeface="Barlow Bold"/>
                <a:ea typeface="Barlow Bold"/>
                <a:cs typeface="Barlow Bold"/>
                <a:sym typeface="Barlow Bold"/>
              </a:rPr>
              <a:t>Karakteristik</a:t>
            </a:r>
            <a:r>
              <a:rPr lang="en-US" sz="8499" spc="-212" dirty="0">
                <a:solidFill>
                  <a:srgbClr val="112D4E"/>
                </a:solidFill>
                <a:latin typeface="Barlow Bold"/>
                <a:ea typeface="Barlow Bold"/>
                <a:cs typeface="Barlow Bold"/>
                <a:sym typeface="Barlow Bold"/>
              </a:rPr>
              <a:t> TQM</a:t>
            </a:r>
          </a:p>
        </p:txBody>
      </p:sp>
      <p:sp>
        <p:nvSpPr>
          <p:cNvPr id="5" name="TextBox 5"/>
          <p:cNvSpPr txBox="1"/>
          <p:nvPr/>
        </p:nvSpPr>
        <p:spPr>
          <a:xfrm>
            <a:off x="2150540" y="2677949"/>
            <a:ext cx="2685726" cy="405263"/>
          </a:xfrm>
          <a:prstGeom prst="rect">
            <a:avLst/>
          </a:prstGeom>
        </p:spPr>
        <p:txBody>
          <a:bodyPr lIns="0" tIns="0" rIns="0" bIns="0" rtlCol="0" anchor="t">
            <a:spAutoFit/>
          </a:bodyPr>
          <a:lstStyle/>
          <a:p>
            <a:pPr marL="0" lvl="0" indent="0" algn="l">
              <a:lnSpc>
                <a:spcPts val="3387"/>
              </a:lnSpc>
            </a:pPr>
            <a:r>
              <a:rPr lang="en-US" sz="2419">
                <a:solidFill>
                  <a:srgbClr val="000000"/>
                </a:solidFill>
                <a:latin typeface="Clear Sans Italics"/>
                <a:ea typeface="Clear Sans Italics"/>
                <a:cs typeface="Clear Sans Italics"/>
                <a:sym typeface="Clear Sans Italics"/>
              </a:rPr>
              <a:t>Goetsch dan Davis</a:t>
            </a:r>
          </a:p>
        </p:txBody>
      </p:sp>
      <p:sp>
        <p:nvSpPr>
          <p:cNvPr id="6" name="TextBox 6"/>
          <p:cNvSpPr txBox="1"/>
          <p:nvPr/>
        </p:nvSpPr>
        <p:spPr>
          <a:xfrm>
            <a:off x="1826164" y="3209466"/>
            <a:ext cx="15203087" cy="4940214"/>
          </a:xfrm>
          <a:prstGeom prst="rect">
            <a:avLst/>
          </a:prstGeom>
        </p:spPr>
        <p:txBody>
          <a:bodyPr lIns="0" tIns="0" rIns="0" bIns="0" rtlCol="0" anchor="t">
            <a:spAutoFit/>
          </a:bodyPr>
          <a:lstStyle/>
          <a:p>
            <a:pPr marL="756379" lvl="1" indent="-378190" algn="l">
              <a:lnSpc>
                <a:spcPts val="4904"/>
              </a:lnSpc>
              <a:buFont typeface="Arial"/>
              <a:buChar char="•"/>
            </a:pPr>
            <a:r>
              <a:rPr lang="en-US" sz="3503">
                <a:solidFill>
                  <a:srgbClr val="000000"/>
                </a:solidFill>
                <a:latin typeface="Clear Sans Bold"/>
                <a:ea typeface="Clear Sans Bold"/>
                <a:cs typeface="Clear Sans Bold"/>
                <a:sym typeface="Clear Sans Bold"/>
              </a:rPr>
              <a:t>Fokus pada pelanggan;</a:t>
            </a:r>
            <a:r>
              <a:rPr lang="en-US" sz="3503">
                <a:solidFill>
                  <a:srgbClr val="000000"/>
                </a:solidFill>
                <a:latin typeface="Clear Sans"/>
                <a:ea typeface="Clear Sans"/>
                <a:cs typeface="Clear Sans"/>
                <a:sym typeface="Clear Sans"/>
              </a:rPr>
              <a:t> (internal dan eksternal)</a:t>
            </a:r>
          </a:p>
          <a:p>
            <a:pPr marL="756379" lvl="1" indent="-378190" algn="l">
              <a:lnSpc>
                <a:spcPts val="4904"/>
              </a:lnSpc>
              <a:buFont typeface="Arial"/>
              <a:buChar char="•"/>
            </a:pPr>
            <a:r>
              <a:rPr lang="en-US" sz="3503">
                <a:solidFill>
                  <a:srgbClr val="000000"/>
                </a:solidFill>
                <a:latin typeface="Clear Sans Bold"/>
                <a:ea typeface="Clear Sans Bold"/>
                <a:cs typeface="Clear Sans Bold"/>
                <a:sym typeface="Clear Sans Bold"/>
              </a:rPr>
              <a:t>Obsesi terhadap kualitas;</a:t>
            </a:r>
            <a:r>
              <a:rPr lang="en-US" sz="3503">
                <a:solidFill>
                  <a:srgbClr val="000000"/>
                </a:solidFill>
                <a:latin typeface="Clear Sans"/>
                <a:ea typeface="Clear Sans"/>
                <a:cs typeface="Clear Sans"/>
                <a:sym typeface="Clear Sans"/>
              </a:rPr>
              <a:t> capaian level yg diminta pelanggan</a:t>
            </a:r>
          </a:p>
          <a:p>
            <a:pPr marL="756379" lvl="1" indent="-378190" algn="l">
              <a:lnSpc>
                <a:spcPts val="4904"/>
              </a:lnSpc>
              <a:buFont typeface="Arial"/>
              <a:buChar char="•"/>
            </a:pPr>
            <a:r>
              <a:rPr lang="en-US" sz="3503">
                <a:solidFill>
                  <a:srgbClr val="000000"/>
                </a:solidFill>
                <a:latin typeface="Clear Sans Bold"/>
                <a:ea typeface="Clear Sans Bold"/>
                <a:cs typeface="Clear Sans Bold"/>
                <a:sym typeface="Clear Sans Bold"/>
              </a:rPr>
              <a:t>Pendekatan ilmiah;</a:t>
            </a:r>
            <a:r>
              <a:rPr lang="en-US" sz="3503">
                <a:solidFill>
                  <a:srgbClr val="000000"/>
                </a:solidFill>
                <a:latin typeface="Clear Sans"/>
                <a:ea typeface="Clear Sans"/>
                <a:cs typeface="Clear Sans"/>
                <a:sym typeface="Clear Sans"/>
              </a:rPr>
              <a:t> pengambilan keputusan berdasarkan hasil olah data, mencari penyebab masalah dan menyelesaikannya</a:t>
            </a:r>
          </a:p>
          <a:p>
            <a:pPr marL="756379" lvl="1" indent="-378190" algn="l">
              <a:lnSpc>
                <a:spcPts val="4904"/>
              </a:lnSpc>
              <a:buFont typeface="Arial"/>
              <a:buChar char="•"/>
            </a:pPr>
            <a:r>
              <a:rPr lang="en-US" sz="3503">
                <a:solidFill>
                  <a:srgbClr val="000000"/>
                </a:solidFill>
                <a:latin typeface="Clear Sans Bold"/>
                <a:ea typeface="Clear Sans Bold"/>
                <a:cs typeface="Clear Sans Bold"/>
                <a:sym typeface="Clear Sans Bold"/>
              </a:rPr>
              <a:t>Komitmen jangka panjang;</a:t>
            </a:r>
            <a:r>
              <a:rPr lang="en-US" sz="3503">
                <a:solidFill>
                  <a:srgbClr val="000000"/>
                </a:solidFill>
                <a:latin typeface="Clear Sans"/>
                <a:ea typeface="Clear Sans"/>
                <a:cs typeface="Clear Sans"/>
                <a:sym typeface="Clear Sans"/>
              </a:rPr>
              <a:t> orientasi kedepan perusahaan </a:t>
            </a:r>
          </a:p>
          <a:p>
            <a:pPr marL="756379" lvl="1" indent="-378190" algn="l">
              <a:lnSpc>
                <a:spcPts val="4904"/>
              </a:lnSpc>
              <a:buFont typeface="Arial"/>
              <a:buChar char="•"/>
            </a:pPr>
            <a:r>
              <a:rPr lang="en-US" sz="3503">
                <a:solidFill>
                  <a:srgbClr val="000000"/>
                </a:solidFill>
                <a:latin typeface="Clear Sans Bold"/>
                <a:ea typeface="Clear Sans Bold"/>
                <a:cs typeface="Clear Sans Bold"/>
                <a:sym typeface="Clear Sans Bold"/>
              </a:rPr>
              <a:t>Kerjasama tim;</a:t>
            </a:r>
            <a:r>
              <a:rPr lang="en-US" sz="3503">
                <a:solidFill>
                  <a:srgbClr val="000000"/>
                </a:solidFill>
                <a:latin typeface="Clear Sans"/>
                <a:ea typeface="Clear Sans"/>
                <a:cs typeface="Clear Sans"/>
                <a:sym typeface="Clear Sans"/>
              </a:rPr>
              <a:t> pemikiran dari dua orang atau lebih cenderung lebih baik</a:t>
            </a:r>
          </a:p>
          <a:p>
            <a:pPr marL="0" lvl="0" indent="0" algn="l">
              <a:lnSpc>
                <a:spcPts val="4904"/>
              </a:lnSpc>
            </a:pPr>
            <a:endParaRPr lang="en-US" sz="3503">
              <a:solidFill>
                <a:srgbClr val="000000"/>
              </a:solidFill>
              <a:latin typeface="Clear Sans"/>
              <a:ea typeface="Clear Sans"/>
              <a:cs typeface="Clear Sans"/>
              <a:sym typeface="Clear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1081</Words>
  <Application>Microsoft Office PowerPoint</Application>
  <PresentationFormat>Custom</PresentationFormat>
  <Paragraphs>125</Paragraphs>
  <Slides>19</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Clear Sans Bold</vt:lpstr>
      <vt:lpstr>Canva Sans</vt:lpstr>
      <vt:lpstr>Poppins Semi-Bold</vt:lpstr>
      <vt:lpstr>Barlow Bold</vt:lpstr>
      <vt:lpstr>Clear Sans</vt:lpstr>
      <vt:lpstr>Calibri</vt:lpstr>
      <vt:lpstr>Clear Sans Italics</vt:lpstr>
      <vt:lpstr>Arial</vt:lpstr>
      <vt:lpstr>Clear Sans Bold Italics</vt:lpstr>
      <vt:lpstr>Barlow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P.7 TQM BERFOKUS PADA PELANGGAN</dc:title>
  <cp:lastModifiedBy>Hp</cp:lastModifiedBy>
  <cp:revision>3</cp:revision>
  <dcterms:created xsi:type="dcterms:W3CDTF">2006-08-16T00:00:00Z</dcterms:created>
  <dcterms:modified xsi:type="dcterms:W3CDTF">2024-09-11T05:30:38Z</dcterms:modified>
  <dc:identifier>DAGNoPV5wbQ</dc:identifier>
</cp:coreProperties>
</file>