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2192000" cy="6858000"/>
  <p:notesSz cx="12192000" cy="6858000"/>
  <p:embeddedFontLst>
    <p:embeddedFont>
      <p:font typeface="TARLCQ+BookmanOldStyle"/>
      <p:regular r:id="rId23"/>
    </p:embeddedFont>
    <p:embeddedFont>
      <p:font typeface="STDKWM+BritannicBold"/>
      <p:regular r:id="rId24"/>
    </p:embeddedFont>
    <p:embeddedFont>
      <p:font typeface="BTHTOC+PalatinoLinotype-Roman"/>
      <p:regular r:id="rId25"/>
    </p:embeddedFont>
    <p:embeddedFont>
      <p:font typeface="NCMEMN+CooperBlack,Bold"/>
      <p:regular r:id="rId26"/>
    </p:embeddedFont>
    <p:embeddedFont>
      <p:font typeface="EETIFH+BookmanOldStyle-Bold"/>
      <p:regular r:id="rId27"/>
    </p:embeddedFont>
    <p:embeddedFont>
      <p:font typeface="KUBHLQ+ImprintMT-Shadow"/>
      <p:regular r:id="rId28"/>
    </p:embeddedFont>
    <p:embeddedFont>
      <p:font typeface="CQCTWM+CooperBlack"/>
      <p:regular r:id="rId29"/>
    </p:embeddedFont>
    <p:embeddedFont>
      <p:font typeface="GEARTJ+CenturyGothic"/>
      <p:regular r:id="rId30"/>
    </p:embeddedFont>
    <p:embeddedFont>
      <p:font typeface="DIWLMI+BookAntiqua"/>
      <p:regular r:id="rId31"/>
    </p:embeddedFont>
    <p:embeddedFont>
      <p:font typeface="CFEBPS+BookAntiqua-Italic"/>
      <p:regular r:id="rId32"/>
    </p:embeddedFont>
    <p:embeddedFont>
      <p:font typeface="MRSLIA+BookAntiqua-Bold"/>
      <p:regular r:id="rId33"/>
    </p:embeddedFont>
    <p:embeddedFont>
      <p:font typeface="MRCJSC+ArialMT"/>
      <p:regular r:id="rId34"/>
    </p:embeddedFont>
    <p:embeddedFont>
      <p:font typeface="RDDAIW+ScriptMTBold"/>
      <p:regular r:id="rId35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font" Target="fonts/font1.fntdata" /><Relationship Id="rId24" Type="http://schemas.openxmlformats.org/officeDocument/2006/relationships/font" Target="fonts/font2.fntdata" /><Relationship Id="rId25" Type="http://schemas.openxmlformats.org/officeDocument/2006/relationships/font" Target="fonts/font3.fntdata" /><Relationship Id="rId26" Type="http://schemas.openxmlformats.org/officeDocument/2006/relationships/font" Target="fonts/font4.fntdata" /><Relationship Id="rId27" Type="http://schemas.openxmlformats.org/officeDocument/2006/relationships/font" Target="fonts/font5.fntdata" /><Relationship Id="rId28" Type="http://schemas.openxmlformats.org/officeDocument/2006/relationships/font" Target="fonts/font6.fntdata" /><Relationship Id="rId29" Type="http://schemas.openxmlformats.org/officeDocument/2006/relationships/font" Target="fonts/font7.fntdata" /><Relationship Id="rId3" Type="http://schemas.openxmlformats.org/officeDocument/2006/relationships/viewProps" Target="viewProps.xml" /><Relationship Id="rId30" Type="http://schemas.openxmlformats.org/officeDocument/2006/relationships/font" Target="fonts/font8.fntdata" /><Relationship Id="rId31" Type="http://schemas.openxmlformats.org/officeDocument/2006/relationships/font" Target="fonts/font9.fntdata" /><Relationship Id="rId32" Type="http://schemas.openxmlformats.org/officeDocument/2006/relationships/font" Target="fonts/font10.fntdata" /><Relationship Id="rId33" Type="http://schemas.openxmlformats.org/officeDocument/2006/relationships/font" Target="fonts/font11.fntdata" /><Relationship Id="rId34" Type="http://schemas.openxmlformats.org/officeDocument/2006/relationships/font" Target="fonts/font12.fntdata" /><Relationship Id="rId35" Type="http://schemas.openxmlformats.org/officeDocument/2006/relationships/font" Target="fonts/font13.fntdata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142695" y="1772461"/>
            <a:ext cx="2954981" cy="5151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6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TARLCQ+BookmanOldStyle"/>
                <a:cs typeface="TARLCQ+BookmanOldStyle"/>
              </a:rPr>
              <a:t>Pertemuan</a:t>
            </a:r>
            <a:r>
              <a:rPr dirty="0" sz="3200">
                <a:solidFill>
                  <a:srgbClr val="000000"/>
                </a:solidFill>
                <a:latin typeface="TARLCQ+BookmanOldStyle"/>
                <a:cs typeface="TARLCQ+BookmanOldStyle"/>
              </a:rPr>
              <a:t> </a:t>
            </a:r>
            <a:r>
              <a:rPr dirty="0" sz="3200">
                <a:solidFill>
                  <a:srgbClr val="000000"/>
                </a:solidFill>
                <a:latin typeface="TARLCQ+BookmanOldStyle"/>
                <a:cs typeface="TARLCQ+BookmanOldStyle"/>
              </a:rPr>
              <a:t>13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098556" y="3070415"/>
            <a:ext cx="4017962" cy="26898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8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0">
                <a:solidFill>
                  <a:srgbClr val="000000"/>
                </a:solidFill>
                <a:latin typeface="STDKWM+BritannicBold"/>
                <a:cs typeface="STDKWM+BritannicBold"/>
              </a:rPr>
              <a:t>ALJABAR</a:t>
            </a:r>
          </a:p>
          <a:p>
            <a:pPr marL="347662" marR="0">
              <a:lnSpc>
                <a:spcPts val="8000"/>
              </a:lnSpc>
              <a:spcBef>
                <a:spcPts val="4880"/>
              </a:spcBef>
              <a:spcAft>
                <a:spcPts val="0"/>
              </a:spcAft>
            </a:pPr>
            <a:r>
              <a:rPr dirty="0" sz="8000">
                <a:solidFill>
                  <a:srgbClr val="000000"/>
                </a:solidFill>
                <a:latin typeface="STDKWM+BritannicBold"/>
                <a:cs typeface="STDKWM+BritannicBold"/>
              </a:rPr>
              <a:t>LINEAR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302412" y="1013217"/>
            <a:ext cx="6037477" cy="15037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540"/>
              </a:lnSpc>
              <a:spcBef>
                <a:spcPts val="0"/>
              </a:spcBef>
              <a:spcAft>
                <a:spcPts val="0"/>
              </a:spcAft>
            </a:pPr>
            <a:r>
              <a:rPr dirty="0" sz="9600">
                <a:solidFill>
                  <a:srgbClr val="156c99"/>
                </a:solidFill>
                <a:latin typeface="Century"/>
                <a:cs typeface="Century"/>
              </a:rPr>
              <a:t>Quiz</a:t>
            </a:r>
            <a:r>
              <a:rPr dirty="0" sz="9600">
                <a:solidFill>
                  <a:srgbClr val="156c99"/>
                </a:solidFill>
                <a:latin typeface="Century"/>
                <a:cs typeface="Century"/>
              </a:rPr>
              <a:t> </a:t>
            </a:r>
            <a:r>
              <a:rPr dirty="0" sz="9600">
                <a:solidFill>
                  <a:srgbClr val="156c99"/>
                </a:solidFill>
                <a:latin typeface="Century"/>
                <a:cs typeface="Century"/>
              </a:rPr>
              <a:t>Time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09420" y="4134513"/>
            <a:ext cx="6642014" cy="6056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68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ff0000"/>
                </a:solidFill>
                <a:latin typeface="MRCJSC+ArialMT"/>
                <a:cs typeface="MRCJSC+ArialMT"/>
              </a:rPr>
              <a:t>Time</a:t>
            </a:r>
            <a:r>
              <a:rPr dirty="0" sz="4000">
                <a:solidFill>
                  <a:srgbClr val="ff0000"/>
                </a:solidFill>
                <a:latin typeface="MRCJSC+ArialMT"/>
                <a:cs typeface="MRCJSC+ArialMT"/>
              </a:rPr>
              <a:t> </a:t>
            </a:r>
            <a:r>
              <a:rPr dirty="0" sz="4000">
                <a:solidFill>
                  <a:srgbClr val="ff0000"/>
                </a:solidFill>
                <a:latin typeface="MRCJSC+ArialMT"/>
                <a:cs typeface="MRCJSC+ArialMT"/>
              </a:rPr>
              <a:t>to</a:t>
            </a:r>
            <a:r>
              <a:rPr dirty="0" sz="4000">
                <a:solidFill>
                  <a:srgbClr val="ff0000"/>
                </a:solidFill>
                <a:latin typeface="MRCJSC+ArialMT"/>
                <a:cs typeface="MRCJSC+ArialMT"/>
              </a:rPr>
              <a:t> </a:t>
            </a:r>
            <a:r>
              <a:rPr dirty="0" sz="4000">
                <a:solidFill>
                  <a:srgbClr val="ff0000"/>
                </a:solidFill>
                <a:latin typeface="MRCJSC+ArialMT"/>
                <a:cs typeface="MRCJSC+ArialMT"/>
              </a:rPr>
              <a:t>test</a:t>
            </a:r>
            <a:r>
              <a:rPr dirty="0" sz="4000">
                <a:solidFill>
                  <a:srgbClr val="ff0000"/>
                </a:solidFill>
                <a:latin typeface="MRCJSC+ArialMT"/>
                <a:cs typeface="MRCJSC+ArialMT"/>
              </a:rPr>
              <a:t> </a:t>
            </a:r>
            <a:r>
              <a:rPr dirty="0" sz="4000">
                <a:solidFill>
                  <a:srgbClr val="ff0000"/>
                </a:solidFill>
                <a:latin typeface="MRCJSC+ArialMT"/>
                <a:cs typeface="MRCJSC+ArialMT"/>
              </a:rPr>
              <a:t>your</a:t>
            </a:r>
            <a:r>
              <a:rPr dirty="0" sz="4000">
                <a:solidFill>
                  <a:srgbClr val="ff0000"/>
                </a:solidFill>
                <a:latin typeface="MRCJSC+ArialMT"/>
                <a:cs typeface="MRCJSC+ArialMT"/>
              </a:rPr>
              <a:t> </a:t>
            </a:r>
            <a:r>
              <a:rPr dirty="0" sz="4000">
                <a:solidFill>
                  <a:srgbClr val="ff0000"/>
                </a:solidFill>
                <a:latin typeface="MRCJSC+ArialMT"/>
                <a:cs typeface="MRCJSC+ArialMT"/>
              </a:rPr>
              <a:t>knowledge!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979644" y="1283753"/>
            <a:ext cx="6668934" cy="185703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22"/>
              </a:lnSpc>
              <a:spcBef>
                <a:spcPts val="0"/>
              </a:spcBef>
              <a:spcAft>
                <a:spcPts val="0"/>
              </a:spcAft>
            </a:pPr>
            <a:r>
              <a:rPr dirty="0" sz="12800">
                <a:solidFill>
                  <a:srgbClr val="156c99"/>
                </a:solidFill>
                <a:latin typeface="MRCJSC+ArialMT"/>
                <a:cs typeface="MRCJSC+ArialMT"/>
              </a:rPr>
              <a:t>Question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324518" y="971103"/>
            <a:ext cx="5883285" cy="5986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13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262626"/>
                </a:solidFill>
                <a:latin typeface="GEARTJ+CenturyGothic"/>
                <a:cs typeface="GEARTJ+CenturyGothic"/>
              </a:rPr>
              <a:t>KERNEL</a:t>
            </a:r>
            <a:r>
              <a:rPr dirty="0" sz="3600">
                <a:solidFill>
                  <a:srgbClr val="262626"/>
                </a:solidFill>
                <a:latin typeface="GEARTJ+CenturyGothic"/>
                <a:cs typeface="GEARTJ+CenturyGothic"/>
              </a:rPr>
              <a:t> </a:t>
            </a:r>
            <a:r>
              <a:rPr dirty="0" sz="3600">
                <a:solidFill>
                  <a:srgbClr val="262626"/>
                </a:solidFill>
                <a:latin typeface="GEARTJ+CenturyGothic"/>
                <a:cs typeface="GEARTJ+CenturyGothic"/>
              </a:rPr>
              <a:t>DAN</a:t>
            </a:r>
            <a:r>
              <a:rPr dirty="0" sz="3600">
                <a:solidFill>
                  <a:srgbClr val="262626"/>
                </a:solidFill>
                <a:latin typeface="GEARTJ+CenturyGothic"/>
                <a:cs typeface="GEARTJ+CenturyGothic"/>
              </a:rPr>
              <a:t> </a:t>
            </a:r>
            <a:r>
              <a:rPr dirty="0" sz="3600">
                <a:solidFill>
                  <a:srgbClr val="262626"/>
                </a:solidFill>
                <a:latin typeface="GEARTJ+CenturyGothic"/>
                <a:cs typeface="GEARTJ+CenturyGothic"/>
              </a:rPr>
              <a:t>JANGKAUAN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684365" y="689233"/>
            <a:ext cx="2400895" cy="5624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29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262626"/>
                </a:solidFill>
                <a:latin typeface="CQCTWM+CooperBlack"/>
                <a:cs typeface="CQCTWM+CooperBlack"/>
              </a:rPr>
              <a:t>Lanjutan: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672771" y="1883311"/>
            <a:ext cx="4583172" cy="12614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632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0">
                <a:solidFill>
                  <a:srgbClr val="000000"/>
                </a:solidFill>
                <a:latin typeface="RDDAIW+ScriptMTBold"/>
                <a:cs typeface="RDDAIW+ScriptMTBold"/>
              </a:rPr>
              <a:t>Thank</a:t>
            </a:r>
            <a:r>
              <a:rPr dirty="0" sz="8000">
                <a:solidFill>
                  <a:srgbClr val="000000"/>
                </a:solidFill>
                <a:latin typeface="RDDAIW+ScriptMTBold"/>
                <a:cs typeface="RDDAIW+ScriptMTBold"/>
              </a:rPr>
              <a:t> </a:t>
            </a:r>
            <a:r>
              <a:rPr dirty="0" sz="8000">
                <a:solidFill>
                  <a:srgbClr val="000000"/>
                </a:solidFill>
                <a:latin typeface="RDDAIW+ScriptMTBold"/>
                <a:cs typeface="RDDAIW+ScriptMTBold"/>
              </a:rPr>
              <a:t>you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546443" y="3472722"/>
            <a:ext cx="5728350" cy="5986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13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GEARTJ+CenturyGothic"/>
                <a:cs typeface="GEARTJ+CenturyGothic"/>
              </a:rPr>
              <a:t>By</a:t>
            </a:r>
            <a:r>
              <a:rPr dirty="0" sz="3600">
                <a:solidFill>
                  <a:srgbClr val="000000"/>
                </a:solidFill>
                <a:latin typeface="GEARTJ+CenturyGothic"/>
                <a:cs typeface="GEARTJ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GEARTJ+CenturyGothic"/>
                <a:cs typeface="GEARTJ+CenturyGothic"/>
              </a:rPr>
              <a:t>Marniati,</a:t>
            </a:r>
            <a:r>
              <a:rPr dirty="0" sz="3600">
                <a:solidFill>
                  <a:srgbClr val="000000"/>
                </a:solidFill>
                <a:latin typeface="GEARTJ+CenturyGothic"/>
                <a:cs typeface="GEARTJ+CenturyGothic"/>
              </a:rPr>
              <a:t> </a:t>
            </a:r>
            <a:r>
              <a:rPr dirty="0" sz="3600">
                <a:solidFill>
                  <a:srgbClr val="000000"/>
                </a:solidFill>
                <a:latin typeface="GEARTJ+CenturyGothic"/>
                <a:cs typeface="GEARTJ+CenturyGothic"/>
              </a:rPr>
              <a:t>S.Pd.,M.PMat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181362" y="1821102"/>
            <a:ext cx="4007479" cy="3994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45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BTHTOC+PalatinoLinotype-Roman"/>
                <a:cs typeface="BTHTOC+PalatinoLinotype-Roman"/>
              </a:rPr>
              <a:t>Presented</a:t>
            </a:r>
            <a:r>
              <a:rPr dirty="0" sz="2800">
                <a:solidFill>
                  <a:srgbClr val="000000"/>
                </a:solidFill>
                <a:latin typeface="BTHTOC+PalatinoLinotype-Roman"/>
                <a:cs typeface="BTHTOC+PalatinoLinotype-Roman"/>
              </a:rPr>
              <a:t> </a:t>
            </a:r>
            <a:r>
              <a:rPr dirty="0" sz="2800">
                <a:solidFill>
                  <a:srgbClr val="000000"/>
                </a:solidFill>
                <a:latin typeface="BTHTOC+PalatinoLinotype-Roman"/>
                <a:cs typeface="BTHTOC+PalatinoLinotype-Roman"/>
              </a:rPr>
              <a:t>by</a:t>
            </a:r>
            <a:r>
              <a:rPr dirty="0" sz="2800">
                <a:solidFill>
                  <a:srgbClr val="000000"/>
                </a:solidFill>
                <a:latin typeface="BTHTOC+PalatinoLinotype-Roman"/>
                <a:cs typeface="BTHTOC+PalatinoLinotype-Roman"/>
              </a:rPr>
              <a:t> </a:t>
            </a:r>
            <a:r>
              <a:rPr dirty="0" sz="2800">
                <a:solidFill>
                  <a:srgbClr val="000000"/>
                </a:solidFill>
                <a:latin typeface="BTHTOC+PalatinoLinotype-Roman"/>
                <a:cs typeface="BTHTOC+PalatinoLinotype-Roman"/>
              </a:rPr>
              <a:t>Team</a:t>
            </a:r>
            <a:r>
              <a:rPr dirty="0" sz="2800">
                <a:solidFill>
                  <a:srgbClr val="000000"/>
                </a:solidFill>
                <a:latin typeface="BTHTOC+PalatinoLinotype-Roman"/>
                <a:cs typeface="BTHTOC+PalatinoLinotype-Roman"/>
              </a:rPr>
              <a:t> </a:t>
            </a:r>
            <a:r>
              <a:rPr dirty="0" sz="2800">
                <a:solidFill>
                  <a:srgbClr val="000000"/>
                </a:solidFill>
                <a:latin typeface="BTHTOC+PalatinoLinotype-Roman"/>
                <a:cs typeface="BTHTOC+PalatinoLinotype-Roman"/>
              </a:rPr>
              <a:t>USN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28925" y="2404866"/>
            <a:ext cx="7100140" cy="8726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11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NCMEMN+CooperBlack,Bold"/>
                <a:cs typeface="NCMEMN+CooperBlack,Bold"/>
              </a:rPr>
              <a:t>TRANSFORMASI</a:t>
            </a:r>
            <a:r>
              <a:rPr dirty="0" sz="2800">
                <a:solidFill>
                  <a:srgbClr val="000000"/>
                </a:solidFill>
                <a:latin typeface="NCMEMN+CooperBlack,Bold"/>
                <a:cs typeface="NCMEMN+CooperBlack,Bold"/>
              </a:rPr>
              <a:t> </a:t>
            </a:r>
            <a:r>
              <a:rPr dirty="0" sz="2800">
                <a:solidFill>
                  <a:srgbClr val="000000"/>
                </a:solidFill>
                <a:latin typeface="NCMEMN+CooperBlack,Bold"/>
                <a:cs typeface="NCMEMN+CooperBlack,Bold"/>
              </a:rPr>
              <a:t>LINEAR</a:t>
            </a:r>
            <a:r>
              <a:rPr dirty="0" sz="2800">
                <a:solidFill>
                  <a:srgbClr val="000000"/>
                </a:solidFill>
                <a:latin typeface="NCMEMN+CooperBlack,Bold"/>
                <a:cs typeface="NCMEMN+CooperBlack,Bold"/>
              </a:rPr>
              <a:t> </a:t>
            </a:r>
            <a:r>
              <a:rPr dirty="0" sz="2800">
                <a:solidFill>
                  <a:srgbClr val="000000"/>
                </a:solidFill>
                <a:latin typeface="NCMEMN+CooperBlack,Bold"/>
                <a:cs typeface="NCMEMN+CooperBlack,Bold"/>
              </a:rPr>
              <a:t>UMUM</a:t>
            </a:r>
            <a:r>
              <a:rPr dirty="0" sz="2800">
                <a:solidFill>
                  <a:srgbClr val="000000"/>
                </a:solidFill>
                <a:latin typeface="NCMEMN+CooperBlack,Bold"/>
                <a:cs typeface="NCMEMN+CooperBlack,Bold"/>
              </a:rPr>
              <a:t> </a:t>
            </a:r>
            <a:r>
              <a:rPr dirty="0" sz="2800">
                <a:solidFill>
                  <a:srgbClr val="000000"/>
                </a:solidFill>
                <a:latin typeface="NCMEMN+CooperBlack,Bold"/>
                <a:cs typeface="NCMEMN+CooperBlack,Bold"/>
              </a:rPr>
              <a:t>DAN</a:t>
            </a:r>
          </a:p>
          <a:p>
            <a:pPr marL="1462087" marR="0">
              <a:lnSpc>
                <a:spcPts val="3211"/>
              </a:lnSpc>
              <a:spcBef>
                <a:spcPts val="198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NCMEMN+CooperBlack,Bold"/>
                <a:cs typeface="NCMEMN+CooperBlack,Bold"/>
              </a:rPr>
              <a:t>KERNEL</a:t>
            </a:r>
            <a:r>
              <a:rPr dirty="0" sz="2800">
                <a:solidFill>
                  <a:srgbClr val="000000"/>
                </a:solidFill>
                <a:latin typeface="NCMEMN+CooperBlack,Bold"/>
                <a:cs typeface="NCMEMN+CooperBlack,Bold"/>
              </a:rPr>
              <a:t> </a:t>
            </a:r>
            <a:r>
              <a:rPr dirty="0" sz="2800">
                <a:solidFill>
                  <a:srgbClr val="000000"/>
                </a:solidFill>
                <a:latin typeface="NCMEMN+CooperBlack,Bold"/>
                <a:cs typeface="NCMEMN+CooperBlack,Bold"/>
              </a:rPr>
              <a:t>DAN</a:t>
            </a:r>
            <a:r>
              <a:rPr dirty="0" sz="2800">
                <a:solidFill>
                  <a:srgbClr val="000000"/>
                </a:solidFill>
                <a:latin typeface="NCMEMN+CooperBlack,Bold"/>
                <a:cs typeface="NCMEMN+CooperBlack,Bold"/>
              </a:rPr>
              <a:t> </a:t>
            </a:r>
            <a:r>
              <a:rPr dirty="0" sz="2800">
                <a:solidFill>
                  <a:srgbClr val="000000"/>
                </a:solidFill>
                <a:latin typeface="NCMEMN+CooperBlack,Bold"/>
                <a:cs typeface="NCMEMN+CooperBlack,Bold"/>
              </a:rPr>
              <a:t>RANGE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736181" y="3744653"/>
            <a:ext cx="5279917" cy="7934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47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EETIFH+BookmanOldStyle-Bold"/>
                <a:cs typeface="EETIFH+BookmanOldStyle-Bold"/>
              </a:rPr>
              <a:t>Program</a:t>
            </a:r>
            <a:r>
              <a:rPr dirty="0" sz="2000" b="1">
                <a:solidFill>
                  <a:srgbClr val="000000"/>
                </a:solidFill>
                <a:latin typeface="EETIFH+BookmanOldStyle-Bold"/>
                <a:cs typeface="EETIFH+BookmanOldStyle-Bold"/>
              </a:rPr>
              <a:t> </a:t>
            </a:r>
            <a:r>
              <a:rPr dirty="0" sz="2000" b="1">
                <a:solidFill>
                  <a:srgbClr val="000000"/>
                </a:solidFill>
                <a:latin typeface="EETIFH+BookmanOldStyle-Bold"/>
                <a:cs typeface="EETIFH+BookmanOldStyle-Bold"/>
              </a:rPr>
              <a:t>Studi</a:t>
            </a:r>
            <a:r>
              <a:rPr dirty="0" sz="2000" b="1">
                <a:solidFill>
                  <a:srgbClr val="000000"/>
                </a:solidFill>
                <a:latin typeface="EETIFH+BookmanOldStyle-Bold"/>
                <a:cs typeface="EETIFH+BookmanOldStyle-Bold"/>
              </a:rPr>
              <a:t> </a:t>
            </a:r>
            <a:r>
              <a:rPr dirty="0" sz="2000" b="1">
                <a:solidFill>
                  <a:srgbClr val="000000"/>
                </a:solidFill>
                <a:latin typeface="EETIFH+BookmanOldStyle-Bold"/>
                <a:cs typeface="EETIFH+BookmanOldStyle-Bold"/>
              </a:rPr>
              <a:t>Pendidikan</a:t>
            </a:r>
            <a:r>
              <a:rPr dirty="0" sz="2000" b="1">
                <a:solidFill>
                  <a:srgbClr val="000000"/>
                </a:solidFill>
                <a:latin typeface="EETIFH+BookmanOldStyle-Bold"/>
                <a:cs typeface="EETIFH+BookmanOldStyle-Bold"/>
              </a:rPr>
              <a:t> </a:t>
            </a:r>
            <a:r>
              <a:rPr dirty="0" sz="2000" b="1">
                <a:solidFill>
                  <a:srgbClr val="000000"/>
                </a:solidFill>
                <a:latin typeface="EETIFH+BookmanOldStyle-Bold"/>
                <a:cs typeface="EETIFH+BookmanOldStyle-Bold"/>
              </a:rPr>
              <a:t>Matematika</a:t>
            </a:r>
          </a:p>
          <a:p>
            <a:pPr marL="1302543" marR="0">
              <a:lnSpc>
                <a:spcPts val="2347"/>
              </a:lnSpc>
              <a:spcBef>
                <a:spcPts val="1252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EETIFH+BookmanOldStyle-Bold"/>
                <a:cs typeface="EETIFH+BookmanOldStyle-Bold"/>
              </a:rPr>
              <a:t>Universitas</a:t>
            </a:r>
            <a:r>
              <a:rPr dirty="0" sz="2000" b="1">
                <a:solidFill>
                  <a:srgbClr val="000000"/>
                </a:solidFill>
                <a:latin typeface="EETIFH+BookmanOldStyle-Bold"/>
                <a:cs typeface="EETIFH+BookmanOldStyle-Bold"/>
              </a:rPr>
              <a:t> </a:t>
            </a:r>
            <a:r>
              <a:rPr dirty="0" sz="2000" b="1">
                <a:solidFill>
                  <a:srgbClr val="000000"/>
                </a:solidFill>
                <a:latin typeface="EETIFH+BookmanOldStyle-Bold"/>
                <a:cs typeface="EETIFH+BookmanOldStyle-Bold"/>
              </a:rPr>
              <a:t>Subang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317875" y="4659053"/>
            <a:ext cx="6122436" cy="3362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47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EETIFH+BookmanOldStyle-Bold"/>
                <a:cs typeface="EETIFH+BookmanOldStyle-Bold"/>
              </a:rPr>
              <a:t>Universitas</a:t>
            </a:r>
            <a:r>
              <a:rPr dirty="0" sz="2000" b="1">
                <a:solidFill>
                  <a:srgbClr val="000000"/>
                </a:solidFill>
                <a:latin typeface="EETIFH+BookmanOldStyle-Bold"/>
                <a:cs typeface="EETIFH+BookmanOldStyle-Bold"/>
              </a:rPr>
              <a:t> </a:t>
            </a:r>
            <a:r>
              <a:rPr dirty="0" sz="2000" b="1">
                <a:solidFill>
                  <a:srgbClr val="000000"/>
                </a:solidFill>
                <a:latin typeface="EETIFH+BookmanOldStyle-Bold"/>
                <a:cs typeface="EETIFH+BookmanOldStyle-Bold"/>
              </a:rPr>
              <a:t>Sembilan</a:t>
            </a:r>
            <a:r>
              <a:rPr dirty="0" sz="2000" b="1">
                <a:solidFill>
                  <a:srgbClr val="000000"/>
                </a:solidFill>
                <a:latin typeface="EETIFH+BookmanOldStyle-Bold"/>
                <a:cs typeface="EETIFH+BookmanOldStyle-Bold"/>
              </a:rPr>
              <a:t> </a:t>
            </a:r>
            <a:r>
              <a:rPr dirty="0" sz="2000" b="1">
                <a:solidFill>
                  <a:srgbClr val="000000"/>
                </a:solidFill>
                <a:latin typeface="EETIFH+BookmanOldStyle-Bold"/>
                <a:cs typeface="EETIFH+BookmanOldStyle-Bold"/>
              </a:rPr>
              <a:t>Belas</a:t>
            </a:r>
            <a:r>
              <a:rPr dirty="0" sz="2000" b="1">
                <a:solidFill>
                  <a:srgbClr val="000000"/>
                </a:solidFill>
                <a:latin typeface="EETIFH+BookmanOldStyle-Bold"/>
                <a:cs typeface="EETIFH+BookmanOldStyle-Bold"/>
              </a:rPr>
              <a:t> </a:t>
            </a:r>
            <a:r>
              <a:rPr dirty="0" sz="2000" b="1">
                <a:solidFill>
                  <a:srgbClr val="000000"/>
                </a:solidFill>
                <a:latin typeface="EETIFH+BookmanOldStyle-Bold"/>
                <a:cs typeface="EETIFH+BookmanOldStyle-Bold"/>
              </a:rPr>
              <a:t>November</a:t>
            </a:r>
            <a:r>
              <a:rPr dirty="0" sz="2000" b="1">
                <a:solidFill>
                  <a:srgbClr val="000000"/>
                </a:solidFill>
                <a:latin typeface="EETIFH+BookmanOldStyle-Bold"/>
                <a:cs typeface="EETIFH+BookmanOldStyle-Bold"/>
              </a:rPr>
              <a:t> </a:t>
            </a:r>
            <a:r>
              <a:rPr dirty="0" sz="2000" b="1">
                <a:solidFill>
                  <a:srgbClr val="000000"/>
                </a:solidFill>
                <a:latin typeface="EETIFH+BookmanOldStyle-Bold"/>
                <a:cs typeface="EETIFH+BookmanOldStyle-Bold"/>
              </a:rPr>
              <a:t>Kolaka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560316" y="1637341"/>
            <a:ext cx="4588326" cy="5151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6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262626"/>
                </a:solidFill>
                <a:latin typeface="EETIFH+BookmanOldStyle-Bold"/>
                <a:cs typeface="EETIFH+BookmanOldStyle-Bold"/>
              </a:rPr>
              <a:t>Tujuan</a:t>
            </a:r>
            <a:r>
              <a:rPr dirty="0" sz="3200" b="1">
                <a:solidFill>
                  <a:srgbClr val="262626"/>
                </a:solidFill>
                <a:latin typeface="EETIFH+BookmanOldStyle-Bold"/>
                <a:cs typeface="EETIFH+BookmanOldStyle-Bold"/>
              </a:rPr>
              <a:t> </a:t>
            </a:r>
            <a:r>
              <a:rPr dirty="0" sz="3200" b="1">
                <a:solidFill>
                  <a:srgbClr val="262626"/>
                </a:solidFill>
                <a:latin typeface="EETIFH+BookmanOldStyle-Bold"/>
                <a:cs typeface="EETIFH+BookmanOldStyle-Bold"/>
              </a:rPr>
              <a:t>pembelajaran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96675" y="2560944"/>
            <a:ext cx="8386364" cy="27156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81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50" b="1">
                <a:solidFill>
                  <a:srgbClr val="404040"/>
                </a:solidFill>
                <a:latin typeface="EETIFH+BookmanOldStyle-Bold"/>
                <a:cs typeface="EETIFH+BookmanOldStyle-Bold"/>
              </a:rPr>
              <a:t>1.</a:t>
            </a:r>
            <a:r>
              <a:rPr dirty="0" sz="3200" b="1">
                <a:solidFill>
                  <a:srgbClr val="404040"/>
                </a:solidFill>
                <a:latin typeface="EETIFH+BookmanOldStyle-Bold"/>
                <a:cs typeface="EETIFH+BookmanOldStyle-Bold"/>
              </a:rPr>
              <a:t>Menjelaskan</a:t>
            </a:r>
            <a:r>
              <a:rPr dirty="0" sz="3200" b="1">
                <a:solidFill>
                  <a:srgbClr val="404040"/>
                </a:solidFill>
                <a:latin typeface="EETIFH+BookmanOldStyle-Bold"/>
                <a:cs typeface="EETIFH+BookmanOldStyle-Bold"/>
              </a:rPr>
              <a:t> </a:t>
            </a:r>
            <a:r>
              <a:rPr dirty="0" sz="3200" b="1">
                <a:solidFill>
                  <a:srgbClr val="404040"/>
                </a:solidFill>
                <a:latin typeface="EETIFH+BookmanOldStyle-Bold"/>
                <a:cs typeface="EETIFH+BookmanOldStyle-Bold"/>
              </a:rPr>
              <a:t>tentang</a:t>
            </a:r>
            <a:r>
              <a:rPr dirty="0" sz="3200" b="1">
                <a:solidFill>
                  <a:srgbClr val="404040"/>
                </a:solidFill>
                <a:latin typeface="EETIFH+BookmanOldStyle-Bold"/>
                <a:cs typeface="EETIFH+BookmanOldStyle-Bold"/>
              </a:rPr>
              <a:t> </a:t>
            </a:r>
            <a:r>
              <a:rPr dirty="0" sz="3200" b="1">
                <a:solidFill>
                  <a:srgbClr val="404040"/>
                </a:solidFill>
                <a:latin typeface="EETIFH+BookmanOldStyle-Bold"/>
                <a:cs typeface="EETIFH+BookmanOldStyle-Bold"/>
              </a:rPr>
              <a:t>Transformasi</a:t>
            </a:r>
          </a:p>
          <a:p>
            <a:pPr marL="342900" marR="0">
              <a:lnSpc>
                <a:spcPts val="3756"/>
              </a:lnSpc>
              <a:spcBef>
                <a:spcPts val="1992"/>
              </a:spcBef>
              <a:spcAft>
                <a:spcPts val="0"/>
              </a:spcAft>
            </a:pPr>
            <a:r>
              <a:rPr dirty="0" sz="3200" b="1">
                <a:solidFill>
                  <a:srgbClr val="404040"/>
                </a:solidFill>
                <a:latin typeface="EETIFH+BookmanOldStyle-Bold"/>
                <a:cs typeface="EETIFH+BookmanOldStyle-Bold"/>
              </a:rPr>
              <a:t>Linear</a:t>
            </a:r>
            <a:r>
              <a:rPr dirty="0" sz="3200" b="1">
                <a:solidFill>
                  <a:srgbClr val="404040"/>
                </a:solidFill>
                <a:latin typeface="EETIFH+BookmanOldStyle-Bold"/>
                <a:cs typeface="EETIFH+BookmanOldStyle-Bold"/>
              </a:rPr>
              <a:t> </a:t>
            </a:r>
            <a:r>
              <a:rPr dirty="0" sz="3200" b="1">
                <a:solidFill>
                  <a:srgbClr val="404040"/>
                </a:solidFill>
                <a:latin typeface="EETIFH+BookmanOldStyle-Bold"/>
                <a:cs typeface="EETIFH+BookmanOldStyle-Bold"/>
              </a:rPr>
              <a:t>umum,</a:t>
            </a:r>
            <a:r>
              <a:rPr dirty="0" sz="3200" b="1">
                <a:solidFill>
                  <a:srgbClr val="404040"/>
                </a:solidFill>
                <a:latin typeface="EETIFH+BookmanOldStyle-Bold"/>
                <a:cs typeface="EETIFH+BookmanOldStyle-Bold"/>
              </a:rPr>
              <a:t> </a:t>
            </a:r>
            <a:r>
              <a:rPr dirty="0" sz="3200" b="1">
                <a:solidFill>
                  <a:srgbClr val="404040"/>
                </a:solidFill>
                <a:latin typeface="EETIFH+BookmanOldStyle-Bold"/>
                <a:cs typeface="EETIFH+BookmanOldStyle-Bold"/>
              </a:rPr>
              <a:t>kernel</a:t>
            </a:r>
            <a:r>
              <a:rPr dirty="0" sz="3200" b="1">
                <a:solidFill>
                  <a:srgbClr val="404040"/>
                </a:solidFill>
                <a:latin typeface="EETIFH+BookmanOldStyle-Bold"/>
                <a:cs typeface="EETIFH+BookmanOldStyle-Bold"/>
              </a:rPr>
              <a:t> </a:t>
            </a:r>
            <a:r>
              <a:rPr dirty="0" sz="3200" b="1">
                <a:solidFill>
                  <a:srgbClr val="404040"/>
                </a:solidFill>
                <a:latin typeface="EETIFH+BookmanOldStyle-Bold"/>
                <a:cs typeface="EETIFH+BookmanOldStyle-Bold"/>
              </a:rPr>
              <a:t>dan</a:t>
            </a:r>
            <a:r>
              <a:rPr dirty="0" sz="3200" b="1">
                <a:solidFill>
                  <a:srgbClr val="404040"/>
                </a:solidFill>
                <a:latin typeface="EETIFH+BookmanOldStyle-Bold"/>
                <a:cs typeface="EETIFH+BookmanOldStyle-Bold"/>
              </a:rPr>
              <a:t> </a:t>
            </a:r>
            <a:r>
              <a:rPr dirty="0" sz="3200" b="1">
                <a:solidFill>
                  <a:srgbClr val="404040"/>
                </a:solidFill>
                <a:latin typeface="EETIFH+BookmanOldStyle-Bold"/>
                <a:cs typeface="EETIFH+BookmanOldStyle-Bold"/>
              </a:rPr>
              <a:t>range</a:t>
            </a:r>
          </a:p>
          <a:p>
            <a:pPr marL="0" marR="0">
              <a:lnSpc>
                <a:spcPts val="3814"/>
              </a:lnSpc>
              <a:spcBef>
                <a:spcPts val="1906"/>
              </a:spcBef>
              <a:spcAft>
                <a:spcPts val="0"/>
              </a:spcAft>
            </a:pPr>
            <a:r>
              <a:rPr dirty="0" sz="3250" b="1">
                <a:solidFill>
                  <a:srgbClr val="000000"/>
                </a:solidFill>
                <a:latin typeface="EETIFH+BookmanOldStyle-Bold"/>
                <a:cs typeface="EETIFH+BookmanOldStyle-Bold"/>
              </a:rPr>
              <a:t>2.</a:t>
            </a:r>
            <a:r>
              <a:rPr dirty="0" sz="3200" b="1">
                <a:solidFill>
                  <a:srgbClr val="000000"/>
                </a:solidFill>
                <a:latin typeface="EETIFH+BookmanOldStyle-Bold"/>
                <a:cs typeface="EETIFH+BookmanOldStyle-Bold"/>
              </a:rPr>
              <a:t>Menyelesaikan</a:t>
            </a:r>
            <a:r>
              <a:rPr dirty="0" sz="3200" spc="-18" b="1">
                <a:solidFill>
                  <a:srgbClr val="000000"/>
                </a:solidFill>
                <a:latin typeface="EETIFH+BookmanOldStyle-Bold"/>
                <a:cs typeface="EETIFH+BookmanOldStyle-Bold"/>
              </a:rPr>
              <a:t> </a:t>
            </a:r>
            <a:r>
              <a:rPr dirty="0" sz="3200" b="1">
                <a:solidFill>
                  <a:srgbClr val="404040"/>
                </a:solidFill>
                <a:latin typeface="EETIFH+BookmanOldStyle-Bold"/>
                <a:cs typeface="EETIFH+BookmanOldStyle-Bold"/>
              </a:rPr>
              <a:t>tentang</a:t>
            </a:r>
            <a:r>
              <a:rPr dirty="0" sz="3200" b="1">
                <a:solidFill>
                  <a:srgbClr val="404040"/>
                </a:solidFill>
                <a:latin typeface="EETIFH+BookmanOldStyle-Bold"/>
                <a:cs typeface="EETIFH+BookmanOldStyle-Bold"/>
              </a:rPr>
              <a:t> </a:t>
            </a:r>
            <a:r>
              <a:rPr dirty="0" sz="3200" b="1">
                <a:solidFill>
                  <a:srgbClr val="404040"/>
                </a:solidFill>
                <a:latin typeface="EETIFH+BookmanOldStyle-Bold"/>
                <a:cs typeface="EETIFH+BookmanOldStyle-Bold"/>
              </a:rPr>
              <a:t>Transformasi</a:t>
            </a:r>
          </a:p>
          <a:p>
            <a:pPr marL="342900" marR="0">
              <a:lnSpc>
                <a:spcPts val="3756"/>
              </a:lnSpc>
              <a:spcBef>
                <a:spcPts val="1992"/>
              </a:spcBef>
              <a:spcAft>
                <a:spcPts val="0"/>
              </a:spcAft>
            </a:pPr>
            <a:r>
              <a:rPr dirty="0" sz="3200" b="1">
                <a:solidFill>
                  <a:srgbClr val="404040"/>
                </a:solidFill>
                <a:latin typeface="EETIFH+BookmanOldStyle-Bold"/>
                <a:cs typeface="EETIFH+BookmanOldStyle-Bold"/>
              </a:rPr>
              <a:t>Linear</a:t>
            </a:r>
            <a:r>
              <a:rPr dirty="0" sz="3200" b="1">
                <a:solidFill>
                  <a:srgbClr val="404040"/>
                </a:solidFill>
                <a:latin typeface="EETIFH+BookmanOldStyle-Bold"/>
                <a:cs typeface="EETIFH+BookmanOldStyle-Bold"/>
              </a:rPr>
              <a:t> </a:t>
            </a:r>
            <a:r>
              <a:rPr dirty="0" sz="3200" b="1">
                <a:solidFill>
                  <a:srgbClr val="404040"/>
                </a:solidFill>
                <a:latin typeface="EETIFH+BookmanOldStyle-Bold"/>
                <a:cs typeface="EETIFH+BookmanOldStyle-Bold"/>
              </a:rPr>
              <a:t>umum,</a:t>
            </a:r>
            <a:r>
              <a:rPr dirty="0" sz="3200" b="1">
                <a:solidFill>
                  <a:srgbClr val="404040"/>
                </a:solidFill>
                <a:latin typeface="EETIFH+BookmanOldStyle-Bold"/>
                <a:cs typeface="EETIFH+BookmanOldStyle-Bold"/>
              </a:rPr>
              <a:t> </a:t>
            </a:r>
            <a:r>
              <a:rPr dirty="0" sz="3200" b="1">
                <a:solidFill>
                  <a:srgbClr val="404040"/>
                </a:solidFill>
                <a:latin typeface="EETIFH+BookmanOldStyle-Bold"/>
                <a:cs typeface="EETIFH+BookmanOldStyle-Bold"/>
              </a:rPr>
              <a:t>kernel</a:t>
            </a:r>
            <a:r>
              <a:rPr dirty="0" sz="3200" b="1">
                <a:solidFill>
                  <a:srgbClr val="404040"/>
                </a:solidFill>
                <a:latin typeface="EETIFH+BookmanOldStyle-Bold"/>
                <a:cs typeface="EETIFH+BookmanOldStyle-Bold"/>
              </a:rPr>
              <a:t> </a:t>
            </a:r>
            <a:r>
              <a:rPr dirty="0" sz="3200" b="1">
                <a:solidFill>
                  <a:srgbClr val="404040"/>
                </a:solidFill>
                <a:latin typeface="EETIFH+BookmanOldStyle-Bold"/>
                <a:cs typeface="EETIFH+BookmanOldStyle-Bold"/>
              </a:rPr>
              <a:t>dan</a:t>
            </a:r>
            <a:r>
              <a:rPr dirty="0" sz="3200" b="1">
                <a:solidFill>
                  <a:srgbClr val="404040"/>
                </a:solidFill>
                <a:latin typeface="EETIFH+BookmanOldStyle-Bold"/>
                <a:cs typeface="EETIFH+BookmanOldStyle-Bold"/>
              </a:rPr>
              <a:t> </a:t>
            </a:r>
            <a:r>
              <a:rPr dirty="0" sz="3200" b="1">
                <a:solidFill>
                  <a:srgbClr val="404040"/>
                </a:solidFill>
                <a:latin typeface="EETIFH+BookmanOldStyle-Bold"/>
                <a:cs typeface="EETIFH+BookmanOldStyle-Bold"/>
              </a:rPr>
              <a:t>range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501977" y="1041041"/>
            <a:ext cx="5397802" cy="5169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7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303841"/>
                </a:solidFill>
                <a:latin typeface="KUBHLQ+ImprintMT-Shadow"/>
                <a:cs typeface="KUBHLQ+ImprintMT-Shadow"/>
              </a:rPr>
              <a:t>TRANSFORMASI</a:t>
            </a:r>
            <a:r>
              <a:rPr dirty="0" sz="3200">
                <a:solidFill>
                  <a:srgbClr val="303841"/>
                </a:solidFill>
                <a:latin typeface="KUBHLQ+ImprintMT-Shadow"/>
                <a:cs typeface="KUBHLQ+ImprintMT-Shadow"/>
              </a:rPr>
              <a:t> </a:t>
            </a:r>
            <a:r>
              <a:rPr dirty="0" sz="3200">
                <a:solidFill>
                  <a:srgbClr val="303841"/>
                </a:solidFill>
                <a:latin typeface="KUBHLQ+ImprintMT-Shadow"/>
                <a:cs typeface="KUBHLQ+ImprintMT-Shadow"/>
              </a:rPr>
              <a:t>LINEAR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243338" y="2163534"/>
            <a:ext cx="1798315" cy="3362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47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303841"/>
                </a:solidFill>
                <a:latin typeface="TARLCQ+BookmanOldStyle"/>
                <a:cs typeface="TARLCQ+BookmanOldStyle"/>
              </a:rPr>
              <a:t>Transformasi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463721" y="2163534"/>
            <a:ext cx="863550" cy="3362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47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303841"/>
                </a:solidFill>
                <a:latin typeface="TARLCQ+BookmanOldStyle"/>
                <a:cs typeface="TARLCQ+BookmanOldStyle"/>
              </a:rPr>
              <a:t>linear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750655" y="2163534"/>
            <a:ext cx="995759" cy="3362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47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303841"/>
                </a:solidFill>
                <a:latin typeface="TARLCQ+BookmanOldStyle"/>
                <a:cs typeface="TARLCQ+BookmanOldStyle"/>
              </a:rPr>
              <a:t>adalah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170938" y="2163534"/>
            <a:ext cx="1041524" cy="3362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47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303841"/>
                </a:solidFill>
                <a:latin typeface="TARLCQ+BookmanOldStyle"/>
                <a:cs typeface="TARLCQ+BookmanOldStyle"/>
              </a:rPr>
              <a:t>konsep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243338" y="2468334"/>
            <a:ext cx="5969394" cy="21650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47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303841"/>
                </a:solidFill>
                <a:latin typeface="TARLCQ+BookmanOldStyle"/>
                <a:cs typeface="TARLCQ+BookmanOldStyle"/>
              </a:rPr>
              <a:t>fundamental</a:t>
            </a:r>
            <a:r>
              <a:rPr dirty="0" sz="2000" spc="1934">
                <a:solidFill>
                  <a:srgbClr val="303841"/>
                </a:solidFill>
                <a:latin typeface="TARLCQ+BookmanOldStyle"/>
                <a:cs typeface="TARLCQ+BookmanOldStyle"/>
              </a:rPr>
              <a:t> </a:t>
            </a:r>
            <a:r>
              <a:rPr dirty="0" sz="2000">
                <a:solidFill>
                  <a:srgbClr val="303841"/>
                </a:solidFill>
                <a:latin typeface="TARLCQ+BookmanOldStyle"/>
                <a:cs typeface="TARLCQ+BookmanOldStyle"/>
              </a:rPr>
              <a:t>dalam</a:t>
            </a:r>
            <a:r>
              <a:rPr dirty="0" sz="2000" spc="1920">
                <a:solidFill>
                  <a:srgbClr val="303841"/>
                </a:solidFill>
                <a:latin typeface="TARLCQ+BookmanOldStyle"/>
                <a:cs typeface="TARLCQ+BookmanOldStyle"/>
              </a:rPr>
              <a:t> </a:t>
            </a:r>
            <a:r>
              <a:rPr dirty="0" sz="2000">
                <a:solidFill>
                  <a:srgbClr val="303841"/>
                </a:solidFill>
                <a:latin typeface="TARLCQ+BookmanOldStyle"/>
                <a:cs typeface="TARLCQ+BookmanOldStyle"/>
              </a:rPr>
              <a:t>aljabar</a:t>
            </a:r>
            <a:r>
              <a:rPr dirty="0" sz="2000" spc="1925">
                <a:solidFill>
                  <a:srgbClr val="303841"/>
                </a:solidFill>
                <a:latin typeface="TARLCQ+BookmanOldStyle"/>
                <a:cs typeface="TARLCQ+BookmanOldStyle"/>
              </a:rPr>
              <a:t> </a:t>
            </a:r>
            <a:r>
              <a:rPr dirty="0" sz="2000">
                <a:solidFill>
                  <a:srgbClr val="303841"/>
                </a:solidFill>
                <a:latin typeface="TARLCQ+BookmanOldStyle"/>
                <a:cs typeface="TARLCQ+BookmanOldStyle"/>
              </a:rPr>
              <a:t>linear</a:t>
            </a:r>
            <a:r>
              <a:rPr dirty="0" sz="2000" spc="1925">
                <a:solidFill>
                  <a:srgbClr val="303841"/>
                </a:solidFill>
                <a:latin typeface="TARLCQ+BookmanOldStyle"/>
                <a:cs typeface="TARLCQ+BookmanOldStyle"/>
              </a:rPr>
              <a:t> </a:t>
            </a:r>
            <a:r>
              <a:rPr dirty="0" sz="2000">
                <a:solidFill>
                  <a:srgbClr val="303841"/>
                </a:solidFill>
                <a:latin typeface="TARLCQ+BookmanOldStyle"/>
                <a:cs typeface="TARLCQ+BookmanOldStyle"/>
              </a:rPr>
              <a:t>yang</a:t>
            </a:r>
          </a:p>
          <a:p>
            <a:pPr marL="0" marR="0">
              <a:lnSpc>
                <a:spcPts val="2347"/>
              </a:lnSpc>
              <a:spcBef>
                <a:spcPts val="52"/>
              </a:spcBef>
              <a:spcAft>
                <a:spcPts val="0"/>
              </a:spcAft>
            </a:pPr>
            <a:r>
              <a:rPr dirty="0" sz="2000">
                <a:solidFill>
                  <a:srgbClr val="303841"/>
                </a:solidFill>
                <a:latin typeface="TARLCQ+BookmanOldStyle"/>
                <a:cs typeface="TARLCQ+BookmanOldStyle"/>
              </a:rPr>
              <a:t>menghubungkan</a:t>
            </a:r>
            <a:r>
              <a:rPr dirty="0" sz="2000" spc="76">
                <a:solidFill>
                  <a:srgbClr val="303841"/>
                </a:solidFill>
                <a:latin typeface="TARLCQ+BookmanOldStyle"/>
                <a:cs typeface="TARLCQ+BookmanOldStyle"/>
              </a:rPr>
              <a:t> </a:t>
            </a:r>
            <a:r>
              <a:rPr dirty="0" sz="2000">
                <a:solidFill>
                  <a:srgbClr val="303841"/>
                </a:solidFill>
                <a:latin typeface="TARLCQ+BookmanOldStyle"/>
                <a:cs typeface="TARLCQ+BookmanOldStyle"/>
              </a:rPr>
              <a:t>dua</a:t>
            </a:r>
            <a:r>
              <a:rPr dirty="0" sz="2000" spc="73">
                <a:solidFill>
                  <a:srgbClr val="303841"/>
                </a:solidFill>
                <a:latin typeface="TARLCQ+BookmanOldStyle"/>
                <a:cs typeface="TARLCQ+BookmanOldStyle"/>
              </a:rPr>
              <a:t> </a:t>
            </a:r>
            <a:r>
              <a:rPr dirty="0" sz="2000">
                <a:solidFill>
                  <a:srgbClr val="303841"/>
                </a:solidFill>
                <a:latin typeface="TARLCQ+BookmanOldStyle"/>
                <a:cs typeface="TARLCQ+BookmanOldStyle"/>
              </a:rPr>
              <a:t>ruang</a:t>
            </a:r>
            <a:r>
              <a:rPr dirty="0" sz="2000" spc="73">
                <a:solidFill>
                  <a:srgbClr val="303841"/>
                </a:solidFill>
                <a:latin typeface="TARLCQ+BookmanOldStyle"/>
                <a:cs typeface="TARLCQ+BookmanOldStyle"/>
              </a:rPr>
              <a:t> </a:t>
            </a:r>
            <a:r>
              <a:rPr dirty="0" sz="2000">
                <a:solidFill>
                  <a:srgbClr val="303841"/>
                </a:solidFill>
                <a:latin typeface="TARLCQ+BookmanOldStyle"/>
                <a:cs typeface="TARLCQ+BookmanOldStyle"/>
              </a:rPr>
              <a:t>vektor.</a:t>
            </a:r>
            <a:r>
              <a:rPr dirty="0" sz="2000" spc="68">
                <a:solidFill>
                  <a:srgbClr val="303841"/>
                </a:solidFill>
                <a:latin typeface="TARLCQ+BookmanOldStyle"/>
                <a:cs typeface="TARLCQ+BookmanOldStyle"/>
              </a:rPr>
              <a:t> </a:t>
            </a:r>
            <a:r>
              <a:rPr dirty="0" sz="2000">
                <a:solidFill>
                  <a:srgbClr val="303841"/>
                </a:solidFill>
                <a:latin typeface="TARLCQ+BookmanOldStyle"/>
                <a:cs typeface="TARLCQ+BookmanOldStyle"/>
              </a:rPr>
              <a:t>Ini</a:t>
            </a:r>
            <a:r>
              <a:rPr dirty="0" sz="2000" spc="74">
                <a:solidFill>
                  <a:srgbClr val="303841"/>
                </a:solidFill>
                <a:latin typeface="TARLCQ+BookmanOldStyle"/>
                <a:cs typeface="TARLCQ+BookmanOldStyle"/>
              </a:rPr>
              <a:t> </a:t>
            </a:r>
            <a:r>
              <a:rPr dirty="0" sz="2000">
                <a:solidFill>
                  <a:srgbClr val="303841"/>
                </a:solidFill>
                <a:latin typeface="TARLCQ+BookmanOldStyle"/>
                <a:cs typeface="TARLCQ+BookmanOldStyle"/>
              </a:rPr>
              <a:t>adalah</a:t>
            </a:r>
          </a:p>
          <a:p>
            <a:pPr marL="0" marR="0">
              <a:lnSpc>
                <a:spcPts val="2347"/>
              </a:lnSpc>
              <a:spcBef>
                <a:spcPts val="52"/>
              </a:spcBef>
              <a:spcAft>
                <a:spcPts val="0"/>
              </a:spcAft>
            </a:pPr>
            <a:r>
              <a:rPr dirty="0" sz="2000">
                <a:solidFill>
                  <a:srgbClr val="303841"/>
                </a:solidFill>
                <a:latin typeface="TARLCQ+BookmanOldStyle"/>
                <a:cs typeface="TARLCQ+BookmanOldStyle"/>
              </a:rPr>
              <a:t>fungsi</a:t>
            </a:r>
            <a:r>
              <a:rPr dirty="0" sz="2000" spc="1235">
                <a:solidFill>
                  <a:srgbClr val="303841"/>
                </a:solidFill>
                <a:latin typeface="TARLCQ+BookmanOldStyle"/>
                <a:cs typeface="TARLCQ+BookmanOldStyle"/>
              </a:rPr>
              <a:t> </a:t>
            </a:r>
            <a:r>
              <a:rPr dirty="0" sz="2000">
                <a:solidFill>
                  <a:srgbClr val="303841"/>
                </a:solidFill>
                <a:latin typeface="TARLCQ+BookmanOldStyle"/>
                <a:cs typeface="TARLCQ+BookmanOldStyle"/>
              </a:rPr>
              <a:t>yang</a:t>
            </a:r>
            <a:r>
              <a:rPr dirty="0" sz="2000" spc="1232">
                <a:solidFill>
                  <a:srgbClr val="303841"/>
                </a:solidFill>
                <a:latin typeface="TARLCQ+BookmanOldStyle"/>
                <a:cs typeface="TARLCQ+BookmanOldStyle"/>
              </a:rPr>
              <a:t> </a:t>
            </a:r>
            <a:r>
              <a:rPr dirty="0" sz="2000">
                <a:solidFill>
                  <a:srgbClr val="303841"/>
                </a:solidFill>
                <a:latin typeface="TARLCQ+BookmanOldStyle"/>
                <a:cs typeface="TARLCQ+BookmanOldStyle"/>
              </a:rPr>
              <a:t>memetakan</a:t>
            </a:r>
            <a:r>
              <a:rPr dirty="0" sz="2000" spc="1236">
                <a:solidFill>
                  <a:srgbClr val="303841"/>
                </a:solidFill>
                <a:latin typeface="TARLCQ+BookmanOldStyle"/>
                <a:cs typeface="TARLCQ+BookmanOldStyle"/>
              </a:rPr>
              <a:t> </a:t>
            </a:r>
            <a:r>
              <a:rPr dirty="0" sz="2000">
                <a:solidFill>
                  <a:srgbClr val="303841"/>
                </a:solidFill>
                <a:latin typeface="TARLCQ+BookmanOldStyle"/>
                <a:cs typeface="TARLCQ+BookmanOldStyle"/>
              </a:rPr>
              <a:t>vektor</a:t>
            </a:r>
            <a:r>
              <a:rPr dirty="0" sz="2000" spc="1232">
                <a:solidFill>
                  <a:srgbClr val="303841"/>
                </a:solidFill>
                <a:latin typeface="TARLCQ+BookmanOldStyle"/>
                <a:cs typeface="TARLCQ+BookmanOldStyle"/>
              </a:rPr>
              <a:t> </a:t>
            </a:r>
            <a:r>
              <a:rPr dirty="0" sz="2000">
                <a:solidFill>
                  <a:srgbClr val="303841"/>
                </a:solidFill>
                <a:latin typeface="TARLCQ+BookmanOldStyle"/>
                <a:cs typeface="TARLCQ+BookmanOldStyle"/>
              </a:rPr>
              <a:t>dari</a:t>
            </a:r>
            <a:r>
              <a:rPr dirty="0" sz="2000" spc="1232">
                <a:solidFill>
                  <a:srgbClr val="303841"/>
                </a:solidFill>
                <a:latin typeface="TARLCQ+BookmanOldStyle"/>
                <a:cs typeface="TARLCQ+BookmanOldStyle"/>
              </a:rPr>
              <a:t> </a:t>
            </a:r>
            <a:r>
              <a:rPr dirty="0" sz="2000">
                <a:solidFill>
                  <a:srgbClr val="303841"/>
                </a:solidFill>
                <a:latin typeface="TARLCQ+BookmanOldStyle"/>
                <a:cs typeface="TARLCQ+BookmanOldStyle"/>
              </a:rPr>
              <a:t>satu</a:t>
            </a:r>
          </a:p>
          <a:p>
            <a:pPr marL="0" marR="0">
              <a:lnSpc>
                <a:spcPts val="2347"/>
              </a:lnSpc>
              <a:spcBef>
                <a:spcPts val="52"/>
              </a:spcBef>
              <a:spcAft>
                <a:spcPts val="0"/>
              </a:spcAft>
            </a:pPr>
            <a:r>
              <a:rPr dirty="0" sz="2000">
                <a:solidFill>
                  <a:srgbClr val="303841"/>
                </a:solidFill>
                <a:latin typeface="TARLCQ+BookmanOldStyle"/>
                <a:cs typeface="TARLCQ+BookmanOldStyle"/>
              </a:rPr>
              <a:t>ruang</a:t>
            </a:r>
            <a:r>
              <a:rPr dirty="0" sz="2000" spc="365">
                <a:solidFill>
                  <a:srgbClr val="303841"/>
                </a:solidFill>
                <a:latin typeface="TARLCQ+BookmanOldStyle"/>
                <a:cs typeface="TARLCQ+BookmanOldStyle"/>
              </a:rPr>
              <a:t> </a:t>
            </a:r>
            <a:r>
              <a:rPr dirty="0" sz="2000">
                <a:solidFill>
                  <a:srgbClr val="303841"/>
                </a:solidFill>
                <a:latin typeface="TARLCQ+BookmanOldStyle"/>
                <a:cs typeface="TARLCQ+BookmanOldStyle"/>
              </a:rPr>
              <a:t>vektor</a:t>
            </a:r>
            <a:r>
              <a:rPr dirty="0" sz="2000" spc="359">
                <a:solidFill>
                  <a:srgbClr val="303841"/>
                </a:solidFill>
                <a:latin typeface="TARLCQ+BookmanOldStyle"/>
                <a:cs typeface="TARLCQ+BookmanOldStyle"/>
              </a:rPr>
              <a:t> </a:t>
            </a:r>
            <a:r>
              <a:rPr dirty="0" sz="2000">
                <a:solidFill>
                  <a:srgbClr val="303841"/>
                </a:solidFill>
                <a:latin typeface="TARLCQ+BookmanOldStyle"/>
                <a:cs typeface="TARLCQ+BookmanOldStyle"/>
              </a:rPr>
              <a:t>ke</a:t>
            </a:r>
            <a:r>
              <a:rPr dirty="0" sz="2000" spc="357">
                <a:solidFill>
                  <a:srgbClr val="303841"/>
                </a:solidFill>
                <a:latin typeface="TARLCQ+BookmanOldStyle"/>
                <a:cs typeface="TARLCQ+BookmanOldStyle"/>
              </a:rPr>
              <a:t> </a:t>
            </a:r>
            <a:r>
              <a:rPr dirty="0" sz="2000">
                <a:solidFill>
                  <a:srgbClr val="303841"/>
                </a:solidFill>
                <a:latin typeface="TARLCQ+BookmanOldStyle"/>
                <a:cs typeface="TARLCQ+BookmanOldStyle"/>
              </a:rPr>
              <a:t>ruang</a:t>
            </a:r>
            <a:r>
              <a:rPr dirty="0" sz="2000" spc="365">
                <a:solidFill>
                  <a:srgbClr val="303841"/>
                </a:solidFill>
                <a:latin typeface="TARLCQ+BookmanOldStyle"/>
                <a:cs typeface="TARLCQ+BookmanOldStyle"/>
              </a:rPr>
              <a:t> </a:t>
            </a:r>
            <a:r>
              <a:rPr dirty="0" sz="2000">
                <a:solidFill>
                  <a:srgbClr val="303841"/>
                </a:solidFill>
                <a:latin typeface="TARLCQ+BookmanOldStyle"/>
                <a:cs typeface="TARLCQ+BookmanOldStyle"/>
              </a:rPr>
              <a:t>vektor</a:t>
            </a:r>
            <a:r>
              <a:rPr dirty="0" sz="2000" spc="359">
                <a:solidFill>
                  <a:srgbClr val="303841"/>
                </a:solidFill>
                <a:latin typeface="TARLCQ+BookmanOldStyle"/>
                <a:cs typeface="TARLCQ+BookmanOldStyle"/>
              </a:rPr>
              <a:t> </a:t>
            </a:r>
            <a:r>
              <a:rPr dirty="0" sz="2000">
                <a:solidFill>
                  <a:srgbClr val="303841"/>
                </a:solidFill>
                <a:latin typeface="TARLCQ+BookmanOldStyle"/>
                <a:cs typeface="TARLCQ+BookmanOldStyle"/>
              </a:rPr>
              <a:t>lainnya</a:t>
            </a:r>
            <a:r>
              <a:rPr dirty="0" sz="2000" spc="376">
                <a:solidFill>
                  <a:srgbClr val="303841"/>
                </a:solidFill>
                <a:latin typeface="TARLCQ+BookmanOldStyle"/>
                <a:cs typeface="TARLCQ+BookmanOldStyle"/>
              </a:rPr>
              <a:t> </a:t>
            </a:r>
            <a:r>
              <a:rPr dirty="0" sz="2000">
                <a:solidFill>
                  <a:srgbClr val="303841"/>
                </a:solidFill>
                <a:latin typeface="TARLCQ+BookmanOldStyle"/>
                <a:cs typeface="TARLCQ+BookmanOldStyle"/>
              </a:rPr>
              <a:t>sambil</a:t>
            </a:r>
          </a:p>
          <a:p>
            <a:pPr marL="0" marR="0">
              <a:lnSpc>
                <a:spcPts val="2347"/>
              </a:lnSpc>
              <a:spcBef>
                <a:spcPts val="52"/>
              </a:spcBef>
              <a:spcAft>
                <a:spcPts val="0"/>
              </a:spcAft>
            </a:pPr>
            <a:r>
              <a:rPr dirty="0" sz="2000">
                <a:solidFill>
                  <a:srgbClr val="303841"/>
                </a:solidFill>
                <a:latin typeface="TARLCQ+BookmanOldStyle"/>
                <a:cs typeface="TARLCQ+BookmanOldStyle"/>
              </a:rPr>
              <a:t>menjaga</a:t>
            </a:r>
            <a:r>
              <a:rPr dirty="0" sz="2000" spc="1006">
                <a:solidFill>
                  <a:srgbClr val="303841"/>
                </a:solidFill>
                <a:latin typeface="TARLCQ+BookmanOldStyle"/>
                <a:cs typeface="TARLCQ+BookmanOldStyle"/>
              </a:rPr>
              <a:t> </a:t>
            </a:r>
            <a:r>
              <a:rPr dirty="0" sz="2000">
                <a:solidFill>
                  <a:srgbClr val="303841"/>
                </a:solidFill>
                <a:latin typeface="TARLCQ+BookmanOldStyle"/>
                <a:cs typeface="TARLCQ+BookmanOldStyle"/>
              </a:rPr>
              <a:t>struktur</a:t>
            </a:r>
            <a:r>
              <a:rPr dirty="0" sz="2000" spc="1006">
                <a:solidFill>
                  <a:srgbClr val="303841"/>
                </a:solidFill>
                <a:latin typeface="TARLCQ+BookmanOldStyle"/>
                <a:cs typeface="TARLCQ+BookmanOldStyle"/>
              </a:rPr>
              <a:t> </a:t>
            </a:r>
            <a:r>
              <a:rPr dirty="0" sz="2000">
                <a:solidFill>
                  <a:srgbClr val="303841"/>
                </a:solidFill>
                <a:latin typeface="TARLCQ+BookmanOldStyle"/>
                <a:cs typeface="TARLCQ+BookmanOldStyle"/>
              </a:rPr>
              <a:t>linier,</a:t>
            </a:r>
            <a:r>
              <a:rPr dirty="0" sz="2000" spc="1010">
                <a:solidFill>
                  <a:srgbClr val="303841"/>
                </a:solidFill>
                <a:latin typeface="TARLCQ+BookmanOldStyle"/>
                <a:cs typeface="TARLCQ+BookmanOldStyle"/>
              </a:rPr>
              <a:t> </a:t>
            </a:r>
            <a:r>
              <a:rPr dirty="0" sz="2000">
                <a:solidFill>
                  <a:srgbClr val="303841"/>
                </a:solidFill>
                <a:latin typeface="TARLCQ+BookmanOldStyle"/>
                <a:cs typeface="TARLCQ+BookmanOldStyle"/>
              </a:rPr>
              <a:t>yang</a:t>
            </a:r>
            <a:r>
              <a:rPr dirty="0" sz="2000" spc="1002">
                <a:solidFill>
                  <a:srgbClr val="303841"/>
                </a:solidFill>
                <a:latin typeface="TARLCQ+BookmanOldStyle"/>
                <a:cs typeface="TARLCQ+BookmanOldStyle"/>
              </a:rPr>
              <a:t> </a:t>
            </a:r>
            <a:r>
              <a:rPr dirty="0" sz="2000">
                <a:solidFill>
                  <a:srgbClr val="303841"/>
                </a:solidFill>
                <a:latin typeface="TARLCQ+BookmanOldStyle"/>
                <a:cs typeface="TARLCQ+BookmanOldStyle"/>
              </a:rPr>
              <a:t>berarti</a:t>
            </a:r>
            <a:r>
              <a:rPr dirty="0" sz="2000" spc="1002">
                <a:solidFill>
                  <a:srgbClr val="303841"/>
                </a:solidFill>
                <a:latin typeface="TARLCQ+BookmanOldStyle"/>
                <a:cs typeface="TARLCQ+BookmanOldStyle"/>
              </a:rPr>
              <a:t> </a:t>
            </a:r>
            <a:r>
              <a:rPr dirty="0" sz="2000">
                <a:solidFill>
                  <a:srgbClr val="303841"/>
                </a:solidFill>
                <a:latin typeface="TARLCQ+BookmanOldStyle"/>
                <a:cs typeface="TARLCQ+BookmanOldStyle"/>
              </a:rPr>
              <a:t>sifat</a:t>
            </a:r>
          </a:p>
          <a:p>
            <a:pPr marL="0" marR="0">
              <a:lnSpc>
                <a:spcPts val="2347"/>
              </a:lnSpc>
              <a:spcBef>
                <a:spcPts val="52"/>
              </a:spcBef>
              <a:spcAft>
                <a:spcPts val="0"/>
              </a:spcAft>
            </a:pPr>
            <a:r>
              <a:rPr dirty="0" sz="2000">
                <a:solidFill>
                  <a:srgbClr val="303841"/>
                </a:solidFill>
                <a:latin typeface="TARLCQ+BookmanOldStyle"/>
                <a:cs typeface="TARLCQ+BookmanOldStyle"/>
              </a:rPr>
              <a:t>penjumlahan</a:t>
            </a:r>
            <a:r>
              <a:rPr dirty="0" sz="2000" spc="1347">
                <a:solidFill>
                  <a:srgbClr val="303841"/>
                </a:solidFill>
                <a:latin typeface="TARLCQ+BookmanOldStyle"/>
                <a:cs typeface="TARLCQ+BookmanOldStyle"/>
              </a:rPr>
              <a:t> </a:t>
            </a:r>
            <a:r>
              <a:rPr dirty="0" sz="2000">
                <a:solidFill>
                  <a:srgbClr val="303841"/>
                </a:solidFill>
                <a:latin typeface="TARLCQ+BookmanOldStyle"/>
                <a:cs typeface="TARLCQ+BookmanOldStyle"/>
              </a:rPr>
              <a:t>vektor</a:t>
            </a:r>
            <a:r>
              <a:rPr dirty="0" sz="2000" spc="1327">
                <a:solidFill>
                  <a:srgbClr val="303841"/>
                </a:solidFill>
                <a:latin typeface="TARLCQ+BookmanOldStyle"/>
                <a:cs typeface="TARLCQ+BookmanOldStyle"/>
              </a:rPr>
              <a:t> </a:t>
            </a:r>
            <a:r>
              <a:rPr dirty="0" sz="2000">
                <a:solidFill>
                  <a:srgbClr val="303841"/>
                </a:solidFill>
                <a:latin typeface="TARLCQ+BookmanOldStyle"/>
                <a:cs typeface="TARLCQ+BookmanOldStyle"/>
              </a:rPr>
              <a:t>dan</a:t>
            </a:r>
            <a:r>
              <a:rPr dirty="0" sz="2000" spc="1334">
                <a:solidFill>
                  <a:srgbClr val="303841"/>
                </a:solidFill>
                <a:latin typeface="TARLCQ+BookmanOldStyle"/>
                <a:cs typeface="TARLCQ+BookmanOldStyle"/>
              </a:rPr>
              <a:t> </a:t>
            </a:r>
            <a:r>
              <a:rPr dirty="0" sz="2000">
                <a:solidFill>
                  <a:srgbClr val="303841"/>
                </a:solidFill>
                <a:latin typeface="TARLCQ+BookmanOldStyle"/>
                <a:cs typeface="TARLCQ+BookmanOldStyle"/>
              </a:rPr>
              <a:t>perkalian</a:t>
            </a:r>
            <a:r>
              <a:rPr dirty="0" sz="2000" spc="1332">
                <a:solidFill>
                  <a:srgbClr val="303841"/>
                </a:solidFill>
                <a:latin typeface="TARLCQ+BookmanOldStyle"/>
                <a:cs typeface="TARLCQ+BookmanOldStyle"/>
              </a:rPr>
              <a:t> </a:t>
            </a:r>
            <a:r>
              <a:rPr dirty="0" sz="2000">
                <a:solidFill>
                  <a:srgbClr val="303841"/>
                </a:solidFill>
                <a:latin typeface="TARLCQ+BookmanOldStyle"/>
                <a:cs typeface="TARLCQ+BookmanOldStyle"/>
              </a:rPr>
              <a:t>scalar</a:t>
            </a:r>
          </a:p>
          <a:p>
            <a:pPr marL="0" marR="0">
              <a:lnSpc>
                <a:spcPts val="2347"/>
              </a:lnSpc>
              <a:spcBef>
                <a:spcPts val="52"/>
              </a:spcBef>
              <a:spcAft>
                <a:spcPts val="0"/>
              </a:spcAft>
            </a:pPr>
            <a:r>
              <a:rPr dirty="0" sz="2000">
                <a:solidFill>
                  <a:srgbClr val="303841"/>
                </a:solidFill>
                <a:latin typeface="TARLCQ+BookmanOldStyle"/>
                <a:cs typeface="TARLCQ+BookmanOldStyle"/>
              </a:rPr>
              <a:t>dipertahankan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684365" y="651358"/>
            <a:ext cx="1879798" cy="5399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923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262626"/>
                </a:solidFill>
                <a:latin typeface="CQCTWM+CooperBlack"/>
                <a:cs typeface="CQCTWM+CooperBlack"/>
              </a:rPr>
              <a:t>Definisi</a:t>
            </a:r>
            <a:r>
              <a:rPr dirty="0" sz="3200">
                <a:solidFill>
                  <a:srgbClr val="262626"/>
                </a:solidFill>
                <a:latin typeface="GEARTJ+CenturyGothic"/>
                <a:cs typeface="GEARTJ+CenturyGothic"/>
              </a:rPr>
              <a:t>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684365" y="3824835"/>
            <a:ext cx="8225158" cy="6291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7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DIWLMI+BookAntiqua"/>
                <a:cs typeface="DIWLMI+BookAntiqua"/>
              </a:rPr>
              <a:t>Dalam</a:t>
            </a:r>
            <a:r>
              <a:rPr dirty="0" sz="1800" spc="155">
                <a:solidFill>
                  <a:srgbClr val="000000"/>
                </a:solidFill>
                <a:latin typeface="DIWLMI+BookAntiqua"/>
                <a:cs typeface="DIWLMI+BookAntiqua"/>
              </a:rPr>
              <a:t> </a:t>
            </a:r>
            <a:r>
              <a:rPr dirty="0" sz="1800">
                <a:solidFill>
                  <a:srgbClr val="000000"/>
                </a:solidFill>
                <a:latin typeface="DIWLMI+BookAntiqua"/>
                <a:cs typeface="DIWLMI+BookAntiqua"/>
              </a:rPr>
              <a:t>kasus</a:t>
            </a:r>
            <a:r>
              <a:rPr dirty="0" sz="1800" spc="162">
                <a:solidFill>
                  <a:srgbClr val="000000"/>
                </a:solidFill>
                <a:latin typeface="DIWLMI+BookAntiqua"/>
                <a:cs typeface="DIWLMI+BookAntiqua"/>
              </a:rPr>
              <a:t> </a:t>
            </a:r>
            <a:r>
              <a:rPr dirty="0" sz="1800">
                <a:solidFill>
                  <a:srgbClr val="000000"/>
                </a:solidFill>
                <a:latin typeface="DIWLMI+BookAntiqua"/>
                <a:cs typeface="DIWLMI+BookAntiqua"/>
              </a:rPr>
              <a:t>yang</a:t>
            </a:r>
            <a:r>
              <a:rPr dirty="0" sz="1800" spc="160">
                <a:solidFill>
                  <a:srgbClr val="000000"/>
                </a:solidFill>
                <a:latin typeface="DIWLMI+BookAntiqua"/>
                <a:cs typeface="DIWLMI+BookAntiqua"/>
              </a:rPr>
              <a:t> </a:t>
            </a:r>
            <a:r>
              <a:rPr dirty="0" sz="1800">
                <a:solidFill>
                  <a:srgbClr val="000000"/>
                </a:solidFill>
                <a:latin typeface="DIWLMI+BookAntiqua"/>
                <a:cs typeface="DIWLMI+BookAntiqua"/>
              </a:rPr>
              <a:t>spesifik</a:t>
            </a:r>
            <a:r>
              <a:rPr dirty="0" sz="1800" spc="170">
                <a:solidFill>
                  <a:srgbClr val="000000"/>
                </a:solidFill>
                <a:latin typeface="DIWLMI+BookAntiqua"/>
                <a:cs typeface="DIWLMI+BookAntiqua"/>
              </a:rPr>
              <a:t> </a:t>
            </a:r>
            <a:r>
              <a:rPr dirty="0" sz="1800">
                <a:solidFill>
                  <a:srgbClr val="000000"/>
                </a:solidFill>
                <a:latin typeface="DIWLMI+BookAntiqua"/>
                <a:cs typeface="DIWLMI+BookAntiqua"/>
              </a:rPr>
              <a:t>dimana</a:t>
            </a:r>
            <a:r>
              <a:rPr dirty="0" sz="1800" spc="165">
                <a:solidFill>
                  <a:srgbClr val="000000"/>
                </a:solidFill>
                <a:latin typeface="DIWLMI+BookAntiqua"/>
                <a:cs typeface="DIWLMI+BookAntiqua"/>
              </a:rPr>
              <a:t> </a:t>
            </a:r>
            <a:r>
              <a:rPr dirty="0" sz="1800">
                <a:solidFill>
                  <a:srgbClr val="000000"/>
                </a:solidFill>
                <a:latin typeface="CFEBPS+BookAntiqua-Italic"/>
                <a:cs typeface="CFEBPS+BookAntiqua-Italic"/>
              </a:rPr>
              <a:t>V=W,</a:t>
            </a:r>
            <a:r>
              <a:rPr dirty="0" sz="1800" spc="163">
                <a:solidFill>
                  <a:srgbClr val="000000"/>
                </a:solidFill>
                <a:latin typeface="CFEBPS+BookAntiqua-Italic"/>
                <a:cs typeface="CFEBPS+BookAntiqua-Italic"/>
              </a:rPr>
              <a:t> </a:t>
            </a:r>
            <a:r>
              <a:rPr dirty="0" sz="1800">
                <a:solidFill>
                  <a:srgbClr val="000000"/>
                </a:solidFill>
                <a:latin typeface="DIWLMI+BookAntiqua"/>
                <a:cs typeface="DIWLMI+BookAntiqua"/>
              </a:rPr>
              <a:t>tranformasi</a:t>
            </a:r>
            <a:r>
              <a:rPr dirty="0" sz="1800" spc="175">
                <a:solidFill>
                  <a:srgbClr val="000000"/>
                </a:solidFill>
                <a:latin typeface="DIWLMI+BookAntiqua"/>
                <a:cs typeface="DIWLMI+BookAntiqua"/>
              </a:rPr>
              <a:t> </a:t>
            </a:r>
            <a:r>
              <a:rPr dirty="0" sz="1800">
                <a:solidFill>
                  <a:srgbClr val="000000"/>
                </a:solidFill>
                <a:latin typeface="DIWLMI+BookAntiqua"/>
                <a:cs typeface="DIWLMI+BookAntiqua"/>
              </a:rPr>
              <a:t>linear</a:t>
            </a:r>
            <a:r>
              <a:rPr dirty="0" sz="1800" spc="165">
                <a:solidFill>
                  <a:srgbClr val="000000"/>
                </a:solidFill>
                <a:latin typeface="DIWLMI+BookAntiqua"/>
                <a:cs typeface="DIWLMI+BookAntiqua"/>
              </a:rPr>
              <a:t> </a:t>
            </a:r>
            <a:r>
              <a:rPr dirty="0" sz="1800">
                <a:solidFill>
                  <a:srgbClr val="000000"/>
                </a:solidFill>
                <a:latin typeface="CFEBPS+BookAntiqua-Italic"/>
                <a:cs typeface="CFEBPS+BookAntiqua-Italic"/>
              </a:rPr>
              <a:t>T</a:t>
            </a:r>
            <a:r>
              <a:rPr dirty="0" sz="1800">
                <a:solidFill>
                  <a:srgbClr val="000000"/>
                </a:solidFill>
                <a:latin typeface="DIWLMI+BookAntiqua"/>
                <a:cs typeface="DIWLMI+BookAntiqua"/>
              </a:rPr>
              <a:t>:</a:t>
            </a:r>
            <a:r>
              <a:rPr dirty="0" sz="1800" spc="160">
                <a:solidFill>
                  <a:srgbClr val="000000"/>
                </a:solidFill>
                <a:latin typeface="DIWLMI+BookAntiqua"/>
                <a:cs typeface="DIWLMI+BookAntiqua"/>
              </a:rPr>
              <a:t> </a:t>
            </a:r>
            <a:r>
              <a:rPr dirty="0" sz="1800">
                <a:solidFill>
                  <a:srgbClr val="000000"/>
                </a:solidFill>
                <a:latin typeface="CFEBPS+BookAntiqua-Italic"/>
                <a:cs typeface="CFEBPS+BookAntiqua-Italic"/>
              </a:rPr>
              <a:t>V</a:t>
            </a:r>
            <a:r>
              <a:rPr dirty="0" sz="1800" spc="160">
                <a:solidFill>
                  <a:srgbClr val="000000"/>
                </a:solidFill>
                <a:latin typeface="CFEBPS+BookAntiqua-Italic"/>
                <a:cs typeface="CFEBPS+BookAntiqua-Italic"/>
              </a:rPr>
              <a:t> </a:t>
            </a:r>
            <a:r>
              <a:rPr dirty="0" sz="1800">
                <a:solidFill>
                  <a:srgbClr val="000000"/>
                </a:solidFill>
                <a:latin typeface="CFEBPS+BookAntiqua-Italic"/>
                <a:cs typeface="CFEBPS+BookAntiqua-Italic"/>
              </a:rPr>
              <a:t>→</a:t>
            </a:r>
            <a:r>
              <a:rPr dirty="0" sz="1800" spc="160">
                <a:solidFill>
                  <a:srgbClr val="000000"/>
                </a:solidFill>
                <a:latin typeface="CFEBPS+BookAntiqua-Italic"/>
                <a:cs typeface="CFEBPS+BookAntiqua-Italic"/>
              </a:rPr>
              <a:t> </a:t>
            </a:r>
            <a:r>
              <a:rPr dirty="0" sz="1800">
                <a:solidFill>
                  <a:srgbClr val="000000"/>
                </a:solidFill>
                <a:latin typeface="CFEBPS+BookAntiqua-Italic"/>
                <a:cs typeface="CFEBPS+BookAntiqua-Italic"/>
              </a:rPr>
              <a:t>V</a:t>
            </a:r>
            <a:r>
              <a:rPr dirty="0" sz="1800" spc="160">
                <a:solidFill>
                  <a:srgbClr val="000000"/>
                </a:solidFill>
                <a:latin typeface="CFEBPS+BookAntiqua-Italic"/>
                <a:cs typeface="CFEBPS+BookAntiqua-Italic"/>
              </a:rPr>
              <a:t> </a:t>
            </a:r>
            <a:r>
              <a:rPr dirty="0" sz="1800">
                <a:solidFill>
                  <a:srgbClr val="000000"/>
                </a:solidFill>
                <a:latin typeface="DIWLMI+BookAntiqua"/>
                <a:cs typeface="DIWLMI+BookAntiqua"/>
              </a:rPr>
              <a:t>disebut</a:t>
            </a:r>
          </a:p>
          <a:p>
            <a:pPr marL="0" marR="0">
              <a:lnSpc>
                <a:spcPts val="2170"/>
              </a:lnSpc>
              <a:spcBef>
                <a:spcPts val="313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DIWLMI+BookAntiqua"/>
                <a:cs typeface="DIWLMI+BookAntiqua"/>
              </a:rPr>
              <a:t>sebagai</a:t>
            </a:r>
            <a:r>
              <a:rPr dirty="0" sz="1800">
                <a:solidFill>
                  <a:srgbClr val="000000"/>
                </a:solidFill>
                <a:latin typeface="DIWLMI+BookAntiqua"/>
                <a:cs typeface="DIWLMI+BookAntiqua"/>
              </a:rPr>
              <a:t> </a:t>
            </a:r>
            <a:r>
              <a:rPr dirty="0" sz="1800" b="1">
                <a:solidFill>
                  <a:srgbClr val="000000"/>
                </a:solidFill>
                <a:latin typeface="MRSLIA+BookAntiqua-Bold"/>
                <a:cs typeface="MRSLIA+BookAntiqua-Bold"/>
              </a:rPr>
              <a:t>operator</a:t>
            </a:r>
            <a:r>
              <a:rPr dirty="0" sz="1800" b="1">
                <a:solidFill>
                  <a:srgbClr val="000000"/>
                </a:solidFill>
                <a:latin typeface="MRSLIA+BookAntiqua-Bold"/>
                <a:cs typeface="MRSLIA+BookAntiqua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MRSLIA+BookAntiqua-Bold"/>
                <a:cs typeface="MRSLIA+BookAntiqua-Bold"/>
              </a:rPr>
              <a:t>linear</a:t>
            </a:r>
            <a:r>
              <a:rPr dirty="0" sz="1800" b="1">
                <a:solidFill>
                  <a:srgbClr val="000000"/>
                </a:solidFill>
                <a:latin typeface="MRSLIA+BookAntiqua-Bold"/>
                <a:cs typeface="MRSLIA+BookAntiqua-Bold"/>
              </a:rPr>
              <a:t> </a:t>
            </a:r>
            <a:r>
              <a:rPr dirty="0" sz="1800">
                <a:solidFill>
                  <a:srgbClr val="000000"/>
                </a:solidFill>
                <a:latin typeface="CFEBPS+BookAntiqua-Italic"/>
                <a:cs typeface="CFEBPS+BookAntiqua-Italic"/>
              </a:rPr>
              <a:t>(linear</a:t>
            </a:r>
            <a:r>
              <a:rPr dirty="0" sz="1800">
                <a:solidFill>
                  <a:srgbClr val="000000"/>
                </a:solidFill>
                <a:latin typeface="CFEBPS+BookAntiqua-Italic"/>
                <a:cs typeface="CFEBPS+BookAntiqua-Italic"/>
              </a:rPr>
              <a:t> </a:t>
            </a:r>
            <a:r>
              <a:rPr dirty="0" sz="1800">
                <a:solidFill>
                  <a:srgbClr val="000000"/>
                </a:solidFill>
                <a:latin typeface="CFEBPS+BookAntiqua-Italic"/>
                <a:cs typeface="CFEBPS+BookAntiqua-Italic"/>
              </a:rPr>
              <a:t>operation)</a:t>
            </a:r>
            <a:r>
              <a:rPr dirty="0" sz="1800" spc="15">
                <a:solidFill>
                  <a:srgbClr val="000000"/>
                </a:solidFill>
                <a:latin typeface="CFEBPS+BookAntiqua-Italic"/>
                <a:cs typeface="CFEBPS+BookAntiqua-Italic"/>
              </a:rPr>
              <a:t> </a:t>
            </a:r>
            <a:r>
              <a:rPr dirty="0" sz="1800">
                <a:solidFill>
                  <a:srgbClr val="000000"/>
                </a:solidFill>
                <a:latin typeface="DIWLMI+BookAntiqua"/>
                <a:cs typeface="DIWLMI+BookAntiqua"/>
              </a:rPr>
              <a:t>pada</a:t>
            </a:r>
            <a:r>
              <a:rPr dirty="0" sz="1800">
                <a:solidFill>
                  <a:srgbClr val="000000"/>
                </a:solidFill>
                <a:latin typeface="DIWLMI+BookAntiqua"/>
                <a:cs typeface="DIWLMI+BookAntiqua"/>
              </a:rPr>
              <a:t> </a:t>
            </a:r>
            <a:r>
              <a:rPr dirty="0" sz="1800">
                <a:solidFill>
                  <a:srgbClr val="000000"/>
                </a:solidFill>
                <a:latin typeface="DIWLMI+BookAntiqua"/>
                <a:cs typeface="DIWLMI+BookAntiqua"/>
              </a:rPr>
              <a:t>V.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Administrator</dc:creator>
  <cp:lastModifiedBy>Administrator</cp:lastModifiedBy>
  <cp:revision>1</cp:revision>
  <dcterms:modified xsi:type="dcterms:W3CDTF">2024-10-13T23:21:46-05:00</dcterms:modified>
</cp:coreProperties>
</file>