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74" r:id="rId10"/>
    <p:sldId id="275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65" r:id="rId19"/>
    <p:sldId id="266" r:id="rId20"/>
    <p:sldId id="267" r:id="rId21"/>
    <p:sldId id="268" r:id="rId22"/>
    <p:sldId id="269" r:id="rId23"/>
    <p:sldId id="270" r:id="rId24"/>
  </p:sldIdLst>
  <p:sldSz cx="9144000" cy="6858000" type="screen4x3"/>
  <p:notesSz cx="6858000" cy="9312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5" autoAdjust="0"/>
  </p:normalViewPr>
  <p:slideViewPr>
    <p:cSldViewPr>
      <p:cViewPr varScale="1">
        <p:scale>
          <a:sx n="63" d="100"/>
          <a:sy n="63" d="100"/>
        </p:scale>
        <p:origin x="138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60FA9CB-DC7D-4915-BEDC-74431EDECA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964E63E-2BA5-486E-A682-5F565178F78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ABCE6C73-0A84-4E92-AA7D-EBEDF8E3A9B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555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D6F0CBF9-0787-442D-AED8-B0014B62272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4555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38B4242-6FE1-4444-86DB-F17F0A85E3F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9D75880-8D9D-4AB0-BF81-EAE08B47E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4099" name="AutoShape 3">
            <a:extLst>
              <a:ext uri="{FF2B5EF4-FFF2-40B4-BE49-F238E27FC236}">
                <a16:creationId xmlns:a16="http://schemas.microsoft.com/office/drawing/2014/main" id="{6A312ED4-5C12-405D-9223-C3F17C20D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32D8C95C-277F-41F5-81E6-1E1F7267405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grpSp>
        <p:nvGrpSpPr>
          <p:cNvPr id="4101" name="Group 5">
            <a:extLst>
              <a:ext uri="{FF2B5EF4-FFF2-40B4-BE49-F238E27FC236}">
                <a16:creationId xmlns:a16="http://schemas.microsoft.com/office/drawing/2014/main" id="{178DFF87-4547-4CD6-83A9-1A61EE5A1A4D}"/>
              </a:ext>
            </a:extLst>
          </p:cNvPr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4102" name="AutoShape 6">
              <a:extLst>
                <a:ext uri="{FF2B5EF4-FFF2-40B4-BE49-F238E27FC236}">
                  <a16:creationId xmlns:a16="http://schemas.microsoft.com/office/drawing/2014/main" id="{7EDBEB67-2618-4787-A43C-166D91CBEDB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  <p:sp>
          <p:nvSpPr>
            <p:cNvPr id="4103" name="AutoShape 7">
              <a:extLst>
                <a:ext uri="{FF2B5EF4-FFF2-40B4-BE49-F238E27FC236}">
                  <a16:creationId xmlns:a16="http://schemas.microsoft.com/office/drawing/2014/main" id="{FC280736-5D27-444B-AD15-41873325F8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</p:grpSp>
      <p:sp>
        <p:nvSpPr>
          <p:cNvPr id="4104" name="Rectangle 8">
            <a:extLst>
              <a:ext uri="{FF2B5EF4-FFF2-40B4-BE49-F238E27FC236}">
                <a16:creationId xmlns:a16="http://schemas.microsoft.com/office/drawing/2014/main" id="{9F13A423-3EA6-4C7A-B7A4-CADB9983EB51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4105" name="Rectangle 9">
            <a:extLst>
              <a:ext uri="{FF2B5EF4-FFF2-40B4-BE49-F238E27FC236}">
                <a16:creationId xmlns:a16="http://schemas.microsoft.com/office/drawing/2014/main" id="{87EF8C3C-5A80-4C4F-A1EE-5A857BC0186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5195888" y="6553200"/>
            <a:ext cx="3279775" cy="304800"/>
          </a:xfrm>
        </p:spPr>
        <p:txBody>
          <a:bodyPr/>
          <a:lstStyle>
            <a:lvl1pPr algn="r">
              <a:defRPr/>
            </a:lvl1pPr>
          </a:lstStyle>
          <a:p>
            <a:endParaRPr lang="en-US" altLang="en-US"/>
          </a:p>
        </p:txBody>
      </p:sp>
      <p:sp>
        <p:nvSpPr>
          <p:cNvPr id="4106" name="Rectangle 10">
            <a:extLst>
              <a:ext uri="{FF2B5EF4-FFF2-40B4-BE49-F238E27FC236}">
                <a16:creationId xmlns:a16="http://schemas.microsoft.com/office/drawing/2014/main" id="{CD972CC5-E4ED-4E97-BB27-560C5EDB176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9525" y="6359525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BCC2CBDA-AFCA-490E-BA54-0468471F49F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107" name="Rectangle 11">
            <a:extLst>
              <a:ext uri="{FF2B5EF4-FFF2-40B4-BE49-F238E27FC236}">
                <a16:creationId xmlns:a16="http://schemas.microsoft.com/office/drawing/2014/main" id="{61DE1EB1-FBD2-48E3-BEB6-9F1FBC8422D2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C52BA-7762-463F-8F22-556F77E01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F9B7CA-EA77-4963-A552-CEC824F241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B5A56-6C83-4F93-A08B-35377BCD2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B388E4-2469-4DD1-95E8-6C17320F5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28BBFF-1A2C-4C9D-B487-E18317989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F17776-C49C-43E7-9B22-B481E7B816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629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FEB62A-1D01-47F3-B0F4-5F81CC7578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915150" y="762000"/>
            <a:ext cx="20002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D3D55C-B063-4107-B781-8FD3A65044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14400" y="762000"/>
            <a:ext cx="58483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11E43-E653-40CF-97E7-47D8D9A02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5AD73-D015-4A03-B51D-CB751BA8F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6AAAC-E243-4E55-8434-350A8B304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973062-63A4-4641-8CA7-7DE7365FFA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8991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8447E-B3A3-47B3-AE28-19EDB6276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35BF5-8316-4095-80B4-1D02876BA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F158A-AC8C-4B7F-B99D-81DBB8FE7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33ABE-1292-4545-8F2E-42295C43B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A2C8A4-9833-45CC-9F7C-6D006B7B3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8AAD88-6A7F-4647-A0AA-905204B356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301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D8E38-22E3-402A-BD72-5A076765A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7183CD-E796-4CA4-B8EA-77CF2D76F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1CAC6-CC4E-4FA0-92CA-5CD3EA3B4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A4CD26-7560-4752-AD87-505F914DB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228EEC-E81C-4F9F-89C0-EABBFF2CD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BFC68F-689D-4306-8CF3-E2C98FF9BB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609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3E66E-E03F-4933-A4EF-967189A36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B8FC1-7519-491D-9F65-73020C0376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FCF13F-6EFB-488F-B501-4E9884104F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813791-049F-4F9F-9997-3D6CAA790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8CEF47-E0E0-4977-9D43-1F4FFEF73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24D94F-A48B-4255-9A22-4E2144DA7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5C60FE-63CA-4296-8995-8B667FDE63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708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6D133-FA43-4BD3-A5F2-87CA98C67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B1559B-50B6-4E74-8AEF-25BACB3B7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D9414B-399B-48A6-8F5B-AA3664D886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C9925B-CE68-46C2-92A0-D2EC968B42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A13C6D-CB70-4D22-9DB8-B5F1CADB9A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E6375C-1886-422B-9E33-F123D4633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8A06EF-EDF0-4408-8652-6FB241683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B14D5D-47D3-40C0-B07D-2C56C0C20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3F5EB7-0032-48A6-8B16-B69EB42058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4467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1EB09-AF05-4A2E-A4C7-6BF1A1715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D82D05-066A-485F-8C33-5E6E0249E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555372-E75D-4853-B8E4-5AE393538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82E8D3-40DB-4241-9374-7E161A6D6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A71DD9-DA03-49BF-8723-36B012150F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7335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1F0493-723E-4E39-B924-DE19979A3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BE2E8C-0AC3-434A-8AAA-8C6064E33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9A1EEA-A98F-49D9-950E-2A0B6011A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46B0F3-954E-4824-8319-0D29B5F5FF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6504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EE8C8-F54D-4DA5-B0FC-85C7328CA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3A355-1411-4DA7-A00C-AD70D7A47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E7AFD1-34C3-4151-A882-B1C36580C0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9DDCEC-E96A-430A-8182-07DEC93D1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D83578-E6A6-4863-92B2-9C8AC2441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36D2B2-B239-4027-9FB6-5D7F72653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3A9FD2-D1AC-42C4-BD41-87F338D1A6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0947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0A59B-4D2D-4133-AB99-10B07D64C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550D0-5345-4758-B8C9-7AF4D1163A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AEA972-5473-429D-96FD-415BCAA409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800168-BCC4-49FD-8CEA-53B3FE72C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F803A-8105-41BC-B6DC-7E055BF64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94A2D8-1FA6-4814-98CE-0661ED3B3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66248A-93FD-4298-997D-E8E854531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0342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>
            <a:extLst>
              <a:ext uri="{FF2B5EF4-FFF2-40B4-BE49-F238E27FC236}">
                <a16:creationId xmlns:a16="http://schemas.microsoft.com/office/drawing/2014/main" id="{5227ECCB-4FFA-4533-BE1D-D16EFA15F65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3200400" cy="6858000"/>
            <a:chOff x="0" y="0"/>
            <a:chExt cx="2016" cy="4320"/>
          </a:xfrm>
        </p:grpSpPr>
        <p:sp>
          <p:nvSpPr>
            <p:cNvPr id="3075" name="Rectangle 3">
              <a:extLst>
                <a:ext uri="{FF2B5EF4-FFF2-40B4-BE49-F238E27FC236}">
                  <a16:creationId xmlns:a16="http://schemas.microsoft.com/office/drawing/2014/main" id="{09B3FB28-D1F3-4F9F-854A-F8C2449E47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  <p:sp>
          <p:nvSpPr>
            <p:cNvPr id="3076" name="Rectangle 4">
              <a:extLst>
                <a:ext uri="{FF2B5EF4-FFF2-40B4-BE49-F238E27FC236}">
                  <a16:creationId xmlns:a16="http://schemas.microsoft.com/office/drawing/2014/main" id="{2B6A644A-A351-454C-B8DB-A0B22CD278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0"/>
              <a:ext cx="1584" cy="6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</p:grpSp>
      <p:sp>
        <p:nvSpPr>
          <p:cNvPr id="3077" name="AutoShape 5">
            <a:extLst>
              <a:ext uri="{FF2B5EF4-FFF2-40B4-BE49-F238E27FC236}">
                <a16:creationId xmlns:a16="http://schemas.microsoft.com/office/drawing/2014/main" id="{CC679AED-C959-4FEF-8C17-BDC0E2ED9E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762000"/>
            <a:ext cx="5105400" cy="609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E0D1943D-7EC6-4CFC-A6DB-17A2F7F9BC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62000"/>
            <a:ext cx="8001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7C4D2E12-AA87-4FFA-8523-EE97810D5E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3436D2A3-2D96-4F27-BF3A-CAC14CCDE8F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4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3081" name="Rectangle 9">
            <a:extLst>
              <a:ext uri="{FF2B5EF4-FFF2-40B4-BE49-F238E27FC236}">
                <a16:creationId xmlns:a16="http://schemas.microsoft.com/office/drawing/2014/main" id="{D342E4DB-885A-4176-AC6D-33D4D88D6D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36875" y="6529388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3082" name="Rectangle 10">
            <a:extLst>
              <a:ext uri="{FF2B5EF4-FFF2-40B4-BE49-F238E27FC236}">
                <a16:creationId xmlns:a16="http://schemas.microsoft.com/office/drawing/2014/main" id="{97A68CF1-F18F-4B4C-891E-905418B6AD3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3436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>
              <a:defRPr sz="2600" b="1">
                <a:solidFill>
                  <a:schemeClr val="bg1"/>
                </a:solidFill>
                <a:latin typeface="+mn-lt"/>
              </a:defRPr>
            </a:lvl1pPr>
          </a:lstStyle>
          <a:p>
            <a:fld id="{ABC96F0E-8D00-4A8B-9DF3-4F7BD82FE558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083" name="Group 11">
            <a:extLst>
              <a:ext uri="{FF2B5EF4-FFF2-40B4-BE49-F238E27FC236}">
                <a16:creationId xmlns:a16="http://schemas.microsoft.com/office/drawing/2014/main" id="{AB9BACF7-C8EA-49F2-B94E-8A9662F041CE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981200"/>
            <a:ext cx="7391400" cy="319088"/>
            <a:chOff x="144" y="1248"/>
            <a:chExt cx="4656" cy="201"/>
          </a:xfrm>
        </p:grpSpPr>
        <p:sp>
          <p:nvSpPr>
            <p:cNvPr id="3084" name="AutoShape 12">
              <a:extLst>
                <a:ext uri="{FF2B5EF4-FFF2-40B4-BE49-F238E27FC236}">
                  <a16:creationId xmlns:a16="http://schemas.microsoft.com/office/drawing/2014/main" id="{1CAA3FEB-74BD-4416-B706-571453C089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1248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  <p:sp>
          <p:nvSpPr>
            <p:cNvPr id="3085" name="AutoShape 13">
              <a:extLst>
                <a:ext uri="{FF2B5EF4-FFF2-40B4-BE49-F238E27FC236}">
                  <a16:creationId xmlns:a16="http://schemas.microsoft.com/office/drawing/2014/main" id="{DD890A9D-F701-4FC2-A19A-DA7B64D59F9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ID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963BFBF-BB03-4569-8E4D-0BC81573D2A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MANAJEMEN KAS</a:t>
            </a: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4056D7C9-90D6-4884-B23E-AAA3893F57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819400"/>
            <a:ext cx="37338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1027">
            <a:extLst>
              <a:ext uri="{FF2B5EF4-FFF2-40B4-BE49-F238E27FC236}">
                <a16:creationId xmlns:a16="http://schemas.microsoft.com/office/drawing/2014/main" id="{EB687DBE-19C7-4177-858B-DD34CF3066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124200"/>
            <a:ext cx="2514600" cy="3505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0" dirty="0"/>
              <a:t>1</a:t>
            </a:r>
            <a:endParaRPr lang="en-US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04B2106-6AA7-4CC1-B85B-3A9671E878E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66800" y="0"/>
            <a:ext cx="8077200" cy="762000"/>
          </a:xfrm>
        </p:spPr>
        <p:txBody>
          <a:bodyPr/>
          <a:lstStyle/>
          <a:p>
            <a:pPr algn="l"/>
            <a:br>
              <a:rPr lang="en-US" altLang="en-US" sz="2800" b="1">
                <a:latin typeface="Tahoma" panose="020B0604030504040204" pitchFamily="34" charset="0"/>
              </a:rPr>
            </a:br>
            <a:br>
              <a:rPr lang="en-US" altLang="en-US" sz="2800" b="1">
                <a:latin typeface="Tahoma" panose="020B0604030504040204" pitchFamily="34" charset="0"/>
              </a:rPr>
            </a:br>
            <a:r>
              <a:rPr lang="en-US" altLang="en-US" sz="2800" b="1">
                <a:latin typeface="Tahoma" panose="020B0604030504040204" pitchFamily="34" charset="0"/>
              </a:rPr>
              <a:t>Pendahuluan</a:t>
            </a:r>
            <a:br>
              <a:rPr lang="en-US" altLang="en-US" sz="2800" b="1">
                <a:latin typeface="Tahoma" panose="020B0604030504040204" pitchFamily="34" charset="0"/>
              </a:rPr>
            </a:br>
            <a:endParaRPr lang="en-US" alt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8FDD8CB-FDA5-49DB-9F4E-518B9206568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66800" y="762000"/>
            <a:ext cx="7848600" cy="5867400"/>
          </a:xfrm>
        </p:spPr>
        <p:txBody>
          <a:bodyPr/>
          <a:lstStyle/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Manajemen modal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kerja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adalah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manajemen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dari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seluruh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komponen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i="1" dirty="0" err="1">
                <a:solidFill>
                  <a:srgbClr val="C00000"/>
                </a:solidFill>
                <a:latin typeface="Tahoma" panose="020B0604030504040204" pitchFamily="34" charset="0"/>
              </a:rPr>
              <a:t>curent</a:t>
            </a:r>
            <a:r>
              <a:rPr lang="en-US" altLang="en-US" sz="2800" i="1" dirty="0">
                <a:solidFill>
                  <a:srgbClr val="C00000"/>
                </a:solidFill>
                <a:latin typeface="Tahoma" panose="020B0604030504040204" pitchFamily="34" charset="0"/>
              </a:rPr>
              <a:t> asset 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(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aset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lancar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) dan </a:t>
            </a:r>
            <a:r>
              <a:rPr lang="en-US" altLang="en-US" sz="2800" i="1" dirty="0">
                <a:solidFill>
                  <a:srgbClr val="C00000"/>
                </a:solidFill>
                <a:latin typeface="Tahoma" panose="020B0604030504040204" pitchFamily="34" charset="0"/>
              </a:rPr>
              <a:t>current liability 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(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hutang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lancar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)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perusahaan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.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Aktivitas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ini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menghabiskan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sebagian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besar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waktu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manajer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keuangan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karena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perubahan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kotinyu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setiap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level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komponennya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. 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Piutang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,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tambahan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persediaan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,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kontrak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penjualan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,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peningkatan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hutang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,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penurunan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pembelian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dan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manajemen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kas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untuk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membayar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pajak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dan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rekening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lainnya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. </a:t>
            </a:r>
            <a:r>
              <a:rPr lang="en-US" altLang="en-US" sz="2800" dirty="0" err="1">
                <a:solidFill>
                  <a:srgbClr val="FFFF00"/>
                </a:solidFill>
                <a:latin typeface="Tahoma" panose="020B0604030504040204" pitchFamily="34" charset="0"/>
              </a:rPr>
              <a:t>Manajer</a:t>
            </a:r>
            <a:r>
              <a:rPr lang="en-US" altLang="en-US" sz="2800" dirty="0">
                <a:solidFill>
                  <a:srgbClr val="FFFF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ahoma" panose="020B0604030504040204" pitchFamily="34" charset="0"/>
              </a:rPr>
              <a:t>harus</a:t>
            </a:r>
            <a:r>
              <a:rPr lang="en-US" altLang="en-US" sz="2800" dirty="0">
                <a:solidFill>
                  <a:srgbClr val="FFFF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ahoma" panose="020B0604030504040204" pitchFamily="34" charset="0"/>
              </a:rPr>
              <a:t>memantau</a:t>
            </a:r>
            <a:r>
              <a:rPr lang="en-US" altLang="en-US" sz="2800" dirty="0">
                <a:solidFill>
                  <a:srgbClr val="FFFF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  <a:latin typeface="Tahoma" panose="020B0604030504040204" pitchFamily="34" charset="0"/>
              </a:rPr>
              <a:t>hal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-hal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tersebut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dan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akun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lainnya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untuk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menghindari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kesulitan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keuangan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yang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dapat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menjatuhkan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perusahaan</a:t>
            </a:r>
            <a:r>
              <a:rPr lang="en-US" altLang="en-US" sz="2800" dirty="0">
                <a:latin typeface="Tahoma" panose="020B0604030504040204" pitchFamily="34" charset="0"/>
              </a:rPr>
              <a:t>.</a:t>
            </a:r>
            <a:r>
              <a:rPr lang="en-US" altLang="en-US" b="1" dirty="0"/>
              <a:t>  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0E9F7B2-D5CD-4823-996A-C116A8E526F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GB" altLang="en-US" dirty="0" err="1"/>
              <a:t>Likuiditas</a:t>
            </a:r>
            <a:endParaRPr lang="en-GB" alt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E89E004-88DA-4724-B8C6-BEEA9A2638C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19200" y="762000"/>
            <a:ext cx="7315200" cy="5867400"/>
          </a:xfrm>
        </p:spPr>
        <p:txBody>
          <a:bodyPr/>
          <a:lstStyle/>
          <a:p>
            <a:pPr algn="l"/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Manajer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keuangan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dapat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memberikan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jaminan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bahwa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perusahaan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dapat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memenuhi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kewajiban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jangka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pendeknya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.</a:t>
            </a:r>
          </a:p>
          <a:p>
            <a:pPr algn="l"/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Kelebihan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dan </a:t>
            </a:r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kekurangan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likuiditas</a:t>
            </a:r>
            <a:endParaRPr lang="en-US" altLang="en-US" sz="2700" dirty="0">
              <a:solidFill>
                <a:srgbClr val="C00000"/>
              </a:solidFill>
              <a:latin typeface="Tahoma" panose="020B0604030504040204" pitchFamily="34" charset="0"/>
            </a:endParaRPr>
          </a:p>
          <a:p>
            <a:pPr algn="l"/>
            <a:r>
              <a:rPr lang="en-US" altLang="en-US" sz="2700" i="1" dirty="0">
                <a:solidFill>
                  <a:srgbClr val="C00000"/>
                </a:solidFill>
                <a:latin typeface="Tahoma" panose="020B0604030504040204" pitchFamily="34" charset="0"/>
              </a:rPr>
              <a:t>1. </a:t>
            </a:r>
            <a:r>
              <a:rPr lang="en-US" altLang="en-US" sz="2700" i="1" dirty="0" err="1">
                <a:solidFill>
                  <a:srgbClr val="C00000"/>
                </a:solidFill>
                <a:latin typeface="Tahoma" panose="020B0604030504040204" pitchFamily="34" charset="0"/>
              </a:rPr>
              <a:t>Kelebihan</a:t>
            </a:r>
            <a:endParaRPr lang="en-US" altLang="en-US" sz="2700" dirty="0">
              <a:solidFill>
                <a:srgbClr val="C00000"/>
              </a:solidFill>
              <a:latin typeface="Tahoma" panose="020B0604030504040204" pitchFamily="34" charset="0"/>
            </a:endParaRPr>
          </a:p>
          <a:p>
            <a:pPr algn="l"/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a. Perusahaan yang </a:t>
            </a:r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likuid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dapat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  </a:t>
            </a:r>
          </a:p>
          <a:p>
            <a:pPr algn="l"/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   </a:t>
            </a:r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mengambil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keuntungan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dari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kesempatan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</a:p>
          <a:p>
            <a:pPr algn="l"/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   </a:t>
            </a:r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bisnis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. </a:t>
            </a:r>
          </a:p>
          <a:p>
            <a:pPr algn="l"/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   </a:t>
            </a:r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Contoh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   </a:t>
            </a:r>
          </a:p>
          <a:p>
            <a:pPr algn="l"/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   </a:t>
            </a:r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perusahaan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yang </a:t>
            </a:r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likuid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dapat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mengambil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 </a:t>
            </a:r>
          </a:p>
          <a:p>
            <a:pPr algn="l"/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   </a:t>
            </a:r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kesempatan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untuk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mendapatkan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potongan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</a:p>
          <a:p>
            <a:pPr algn="l"/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   kas </a:t>
            </a:r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ketika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pemasok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700" dirty="0" err="1">
                <a:solidFill>
                  <a:srgbClr val="C00000"/>
                </a:solidFill>
                <a:latin typeface="Tahoma" panose="020B0604030504040204" pitchFamily="34" charset="0"/>
              </a:rPr>
              <a:t>memberikannya</a:t>
            </a:r>
            <a:r>
              <a:rPr lang="en-US" altLang="en-US" sz="2700" dirty="0">
                <a:solidFill>
                  <a:srgbClr val="C00000"/>
                </a:solidFill>
                <a:latin typeface="Tahoma" panose="020B0604030504040204" pitchFamily="34" charset="0"/>
              </a:rPr>
              <a:t>   	</a:t>
            </a:r>
            <a:endParaRPr lang="en-US" altLang="en-US" sz="3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>
            <a:extLst>
              <a:ext uri="{FF2B5EF4-FFF2-40B4-BE49-F238E27FC236}">
                <a16:creationId xmlns:a16="http://schemas.microsoft.com/office/drawing/2014/main" id="{2E679086-A534-4F66-B536-78367712F23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04800"/>
            <a:ext cx="7467600" cy="6324600"/>
          </a:xfrm>
        </p:spPr>
        <p:txBody>
          <a:bodyPr/>
          <a:lstStyle/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b.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Likuiditas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dapat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mengurangi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resiko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.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Perusa</a:t>
            </a:r>
            <a:endParaRPr lang="en-US" altLang="en-US" sz="2800" dirty="0">
              <a:solidFill>
                <a:srgbClr val="C00000"/>
              </a:solidFill>
              <a:latin typeface="Tahoma" panose="020B0604030504040204" pitchFamily="34" charset="0"/>
            </a:endParaRP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  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haan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karena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hal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ini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dapat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mengurangi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ke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-  </a:t>
            </a: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  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mungkinan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gagal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bayar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pada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saat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hutang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  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jatuh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tempo. 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Pengurangan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resiko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ini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dapat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  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menurunkan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cost of capital,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karena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kre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-</a:t>
            </a: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  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ditor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dan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pemilik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mungkin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mengurangi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  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tingkat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return yang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diharapkannya</a:t>
            </a:r>
            <a:endParaRPr lang="en-US" altLang="en-US" sz="2800" dirty="0">
              <a:solidFill>
                <a:srgbClr val="C00000"/>
              </a:solidFill>
              <a:latin typeface="Tahoma" panose="020B0604030504040204" pitchFamily="34" charset="0"/>
            </a:endParaRPr>
          </a:p>
          <a:p>
            <a:pPr algn="l"/>
            <a:r>
              <a:rPr lang="en-US" altLang="en-US" sz="2800" i="1" dirty="0">
                <a:solidFill>
                  <a:srgbClr val="C00000"/>
                </a:solidFill>
                <a:latin typeface="Tahoma" panose="020B0604030504040204" pitchFamily="34" charset="0"/>
              </a:rPr>
              <a:t>2. </a:t>
            </a:r>
            <a:r>
              <a:rPr lang="en-US" altLang="en-US" sz="2800" i="1" dirty="0" err="1">
                <a:solidFill>
                  <a:srgbClr val="C00000"/>
                </a:solidFill>
                <a:latin typeface="Tahoma" panose="020B0604030504040204" pitchFamily="34" charset="0"/>
              </a:rPr>
              <a:t>Kekurangan</a:t>
            </a:r>
            <a:endParaRPr lang="en-US" altLang="en-US" sz="2800" dirty="0">
              <a:solidFill>
                <a:srgbClr val="C00000"/>
              </a:solidFill>
              <a:latin typeface="Tahoma" panose="020B0604030504040204" pitchFamily="34" charset="0"/>
            </a:endParaRP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  a.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Biaya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eksplisit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likuiditas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adalah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pengelu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- </a:t>
            </a: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    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aran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kas yang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disyaratkan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untuk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meme-</a:t>
            </a: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    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lihara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aset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likuid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. 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Contohnya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, 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biaya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   </a:t>
            </a: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    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sewa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gudang</a:t>
            </a:r>
            <a:r>
              <a:rPr lang="en-US" altLang="en-US" sz="2400" dirty="0">
                <a:solidFill>
                  <a:srgbClr val="C00000"/>
                </a:solidFill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karena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adanya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persediaan</a:t>
            </a:r>
            <a:endParaRPr lang="en-US" altLang="en-US" sz="2800" dirty="0">
              <a:solidFill>
                <a:srgbClr val="C0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>
            <a:extLst>
              <a:ext uri="{FF2B5EF4-FFF2-40B4-BE49-F238E27FC236}">
                <a16:creationId xmlns:a16="http://schemas.microsoft.com/office/drawing/2014/main" id="{24DE5419-96C0-4941-8FF3-9B332595B74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19200" y="685800"/>
            <a:ext cx="7543800" cy="5943600"/>
          </a:xfrm>
        </p:spPr>
        <p:txBody>
          <a:bodyPr/>
          <a:lstStyle/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b.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Biaya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implisit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dari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likuiditas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,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adalah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   opportunity cost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atau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biaya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modal </a:t>
            </a: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  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perusahaan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.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Contoh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bila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suatu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perusahaan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  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membayar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15% modal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pertahun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,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maka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  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biaya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implisit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dari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likuiditas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adalah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15% </a:t>
            </a: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  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pertahun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. </a:t>
            </a:r>
            <a:endParaRPr lang="en-US" altLang="en-US" sz="2800" i="1" dirty="0">
              <a:solidFill>
                <a:srgbClr val="C00000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6149" name="Object 5">
            <a:extLst>
              <a:ext uri="{FF2B5EF4-FFF2-40B4-BE49-F238E27FC236}">
                <a16:creationId xmlns:a16="http://schemas.microsoft.com/office/drawing/2014/main" id="{63D266F9-F900-4513-A14F-051D80BA9F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6256814"/>
              </p:ext>
            </p:extLst>
          </p:nvPr>
        </p:nvGraphicFramePr>
        <p:xfrm>
          <a:off x="1905000" y="213360"/>
          <a:ext cx="6705600" cy="225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4831920" imgH="2253960" progId="MS_ClipArt_Gallery.2">
                  <p:embed/>
                </p:oleObj>
              </mc:Choice>
              <mc:Fallback>
                <p:oleObj name="Clip" r:id="rId2" imgW="4831920" imgH="2253960" progId="MS_ClipArt_Gallery.2">
                  <p:embed/>
                  <p:pic>
                    <p:nvPicPr>
                      <p:cNvPr id="6149" name="Object 5">
                        <a:extLst>
                          <a:ext uri="{FF2B5EF4-FFF2-40B4-BE49-F238E27FC236}">
                            <a16:creationId xmlns:a16="http://schemas.microsoft.com/office/drawing/2014/main" id="{63D266F9-F900-4513-A14F-051D80BA9F3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13360"/>
                        <a:ext cx="6705600" cy="225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DEDB46E-D7F5-49D4-8E6C-2FCE9A8AB98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66800" y="228600"/>
            <a:ext cx="7391400" cy="762000"/>
          </a:xfrm>
        </p:spPr>
        <p:txBody>
          <a:bodyPr/>
          <a:lstStyle/>
          <a:p>
            <a:pPr algn="l"/>
            <a:r>
              <a:rPr lang="en-US" altLang="en-US" sz="2800" b="1">
                <a:latin typeface="Tahoma" panose="020B0604030504040204" pitchFamily="34" charset="0"/>
              </a:rPr>
              <a:t>Likuiditas Vs Profitabilitas</a:t>
            </a:r>
            <a:endParaRPr lang="en-US" alt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5539773-A38A-4DDC-ABD1-C9E6BA8DA01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19200" y="1143000"/>
            <a:ext cx="7467600" cy="5486400"/>
          </a:xfrm>
        </p:spPr>
        <p:txBody>
          <a:bodyPr/>
          <a:lstStyle/>
          <a:p>
            <a:pPr algn="l"/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Bagaimanapun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peningkatan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dalam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likuiditas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menyebabkan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penurunan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dalam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keuntungan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yang di-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harapkan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.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Sebagaimana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umumnya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aset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dengan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likuiditas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tinggi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memiliki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return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diharapkan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yang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rendah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dan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sebaliknya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aset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dengan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likuiditas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rendah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memiliki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return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diharapkan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yang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tinggi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.</a:t>
            </a:r>
          </a:p>
          <a:p>
            <a:pPr algn="l"/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Contoh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,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Menyimpan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kas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memberi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perusahaan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likuiditas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yang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maksimum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,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tetapi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tidak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ada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return.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Mesin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yang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digunakan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dalam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produksi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memberikan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likuiditas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yang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rendah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,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tetapi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menawarkan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laba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diharapkan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yang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tinggi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.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1247E725-30F4-46FA-9F8B-CE6E2043446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09600" y="228600"/>
            <a:ext cx="8534400" cy="6629400"/>
          </a:xfrm>
        </p:spPr>
        <p:txBody>
          <a:bodyPr/>
          <a:lstStyle/>
          <a:p>
            <a:pPr algn="l"/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Kita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harus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mencari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berapa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besar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likuiditas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yang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harus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disediakan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agar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disatu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sisi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memiliki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return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diharapkan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yang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tinggi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dan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disisi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lain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perusahaan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tidak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mengalami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kekurangan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kas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dalam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rangka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memenuhi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kewajiban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jangka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pendeknya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,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hal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ini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sering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disebut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dengan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trade off.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Secara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grafis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kepentingan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likuiditas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dengan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profitabilitas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dapat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dilihat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berikut</a:t>
            </a:r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:</a:t>
            </a:r>
          </a:p>
          <a:p>
            <a:pPr algn="l"/>
            <a:r>
              <a:rPr lang="en-US" altLang="en-US" dirty="0">
                <a:solidFill>
                  <a:srgbClr val="C00000"/>
                </a:solidFill>
                <a:latin typeface="Tahoma" panose="020B0604030504040204" pitchFamily="34" charset="0"/>
              </a:rPr>
              <a:t>	  </a:t>
            </a:r>
            <a:r>
              <a:rPr lang="en-US" altLang="en-US" dirty="0" err="1">
                <a:solidFill>
                  <a:srgbClr val="C00000"/>
                </a:solidFill>
                <a:latin typeface="Tahoma" panose="020B0604030504040204" pitchFamily="34" charset="0"/>
              </a:rPr>
              <a:t>Profitabilitas</a:t>
            </a:r>
            <a:endParaRPr lang="en-US" altLang="en-US" sz="2400" b="1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algn="l"/>
            <a:endParaRPr lang="en-US" altLang="en-US" dirty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 algn="l"/>
            <a:endParaRPr lang="en-US" altLang="en-US" dirty="0">
              <a:solidFill>
                <a:srgbClr val="C00000"/>
              </a:solidFill>
            </a:endParaRPr>
          </a:p>
          <a:p>
            <a:pPr algn="l"/>
            <a:endParaRPr lang="en-US" altLang="en-US" dirty="0">
              <a:solidFill>
                <a:srgbClr val="C00000"/>
              </a:solidFill>
            </a:endParaRPr>
          </a:p>
          <a:p>
            <a:pPr algn="l"/>
            <a:r>
              <a:rPr lang="en-US" altLang="en-US" dirty="0">
                <a:solidFill>
                  <a:srgbClr val="C00000"/>
                </a:solidFill>
              </a:rPr>
              <a:t>					  </a:t>
            </a:r>
            <a:r>
              <a:rPr lang="en-US" altLang="en-US" dirty="0" err="1">
                <a:solidFill>
                  <a:srgbClr val="C00000"/>
                </a:solidFill>
              </a:rPr>
              <a:t>Likuiditas</a:t>
            </a:r>
            <a:endParaRPr lang="en-US" altLang="en-US" dirty="0">
              <a:solidFill>
                <a:srgbClr val="C00000"/>
              </a:solidFill>
            </a:endParaRPr>
          </a:p>
        </p:txBody>
      </p:sp>
      <p:sp>
        <p:nvSpPr>
          <p:cNvPr id="8199" name="Line 7">
            <a:extLst>
              <a:ext uri="{FF2B5EF4-FFF2-40B4-BE49-F238E27FC236}">
                <a16:creationId xmlns:a16="http://schemas.microsoft.com/office/drawing/2014/main" id="{C690864C-2424-4263-9A64-4B762A89DE6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4495800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D"/>
          </a:p>
        </p:txBody>
      </p:sp>
      <p:sp>
        <p:nvSpPr>
          <p:cNvPr id="8201" name="Line 9">
            <a:extLst>
              <a:ext uri="{FF2B5EF4-FFF2-40B4-BE49-F238E27FC236}">
                <a16:creationId xmlns:a16="http://schemas.microsoft.com/office/drawing/2014/main" id="{2DDB32FD-99D4-4147-B2B5-9C709C2391B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673100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D"/>
          </a:p>
        </p:txBody>
      </p:sp>
      <p:sp>
        <p:nvSpPr>
          <p:cNvPr id="8202" name="Line 10">
            <a:extLst>
              <a:ext uri="{FF2B5EF4-FFF2-40B4-BE49-F238E27FC236}">
                <a16:creationId xmlns:a16="http://schemas.microsoft.com/office/drawing/2014/main" id="{1E79353C-D646-4C98-8D33-E96B655FF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86560" y="4901407"/>
            <a:ext cx="25908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D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1A1A8C0-2570-49A8-8DD3-E6338400E11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47800" y="0"/>
            <a:ext cx="7315200" cy="990600"/>
          </a:xfrm>
        </p:spPr>
        <p:txBody>
          <a:bodyPr/>
          <a:lstStyle/>
          <a:p>
            <a:pPr algn="l"/>
            <a:r>
              <a:rPr lang="en-US" altLang="en-US" sz="2800" b="1">
                <a:latin typeface="Tahoma" panose="020B0604030504040204" pitchFamily="34" charset="0"/>
              </a:rPr>
              <a:t>Kebijakan modal kerja</a:t>
            </a:r>
            <a:endParaRPr lang="en-US" alt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B819EE24-2C5E-488F-B27B-36B3B4700EB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838200"/>
            <a:ext cx="7315200" cy="6019800"/>
          </a:xfrm>
        </p:spPr>
        <p:txBody>
          <a:bodyPr/>
          <a:lstStyle/>
          <a:p>
            <a:pPr algn="l"/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Kebijakan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modal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kerja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berhubungan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dengan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manajemen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dari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aset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lancar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dan </a:t>
            </a:r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hutang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lancar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atau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secara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formula </a:t>
            </a:r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dapat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dirumuskan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sebagai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berikut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:</a:t>
            </a:r>
          </a:p>
          <a:p>
            <a:pPr algn="l"/>
            <a:r>
              <a:rPr lang="en-GB" altLang="en-US" sz="2400" i="1" dirty="0">
                <a:solidFill>
                  <a:srgbClr val="C00000"/>
                </a:solidFill>
                <a:latin typeface="Tahoma" panose="020B0604030504040204" pitchFamily="34" charset="0"/>
              </a:rPr>
              <a:t>Current Ratio = Current asset/current liabilities</a:t>
            </a:r>
            <a:endParaRPr lang="en-GB" altLang="en-US" sz="2800" dirty="0">
              <a:solidFill>
                <a:srgbClr val="C00000"/>
              </a:solidFill>
              <a:latin typeface="Tahoma" panose="020B0604030504040204" pitchFamily="34" charset="0"/>
            </a:endParaRPr>
          </a:p>
          <a:p>
            <a:pPr algn="l"/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ada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2 </a:t>
            </a:r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jenis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kebijakan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modal </a:t>
            </a:r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kerja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, </a:t>
            </a:r>
          </a:p>
          <a:p>
            <a:pPr algn="l"/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1. </a:t>
            </a:r>
            <a:r>
              <a:rPr lang="en-GB" altLang="en-US" sz="2800" b="1" i="1" dirty="0" err="1">
                <a:solidFill>
                  <a:srgbClr val="C00000"/>
                </a:solidFill>
                <a:latin typeface="Tahoma" panose="020B0604030504040204" pitchFamily="34" charset="0"/>
              </a:rPr>
              <a:t>Kebijakan</a:t>
            </a:r>
            <a:r>
              <a:rPr lang="en-GB" altLang="en-US" sz="2800" b="1" i="1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2800" b="1" i="1" dirty="0" err="1">
                <a:solidFill>
                  <a:srgbClr val="C00000"/>
                </a:solidFill>
                <a:latin typeface="Tahoma" panose="020B0604030504040204" pitchFamily="34" charset="0"/>
              </a:rPr>
              <a:t>konservatif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, </a:t>
            </a:r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yakni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kebijakan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</a:p>
          <a:p>
            <a:pPr algn="l"/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   modal  </a:t>
            </a:r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kerja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yang </a:t>
            </a:r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menekankan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likuiditas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</a:p>
          <a:p>
            <a:pPr algn="l"/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   di </a:t>
            </a:r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atas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profitabilitas</a:t>
            </a:r>
            <a:endParaRPr lang="en-US" altLang="en-US" sz="2800" dirty="0">
              <a:solidFill>
                <a:srgbClr val="C00000"/>
              </a:solidFill>
              <a:latin typeface="Tahoma" panose="020B0604030504040204" pitchFamily="34" charset="0"/>
            </a:endParaRP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2. </a:t>
            </a:r>
            <a:r>
              <a:rPr lang="en-GB" altLang="en-US" sz="2800" b="1" i="1" dirty="0" err="1">
                <a:solidFill>
                  <a:srgbClr val="C00000"/>
                </a:solidFill>
                <a:latin typeface="Tahoma" panose="020B0604030504040204" pitchFamily="34" charset="0"/>
              </a:rPr>
              <a:t>Kebijakan</a:t>
            </a:r>
            <a:r>
              <a:rPr lang="en-GB" altLang="en-US" sz="2800" b="1" i="1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2800" b="1" i="1" dirty="0" err="1">
                <a:solidFill>
                  <a:srgbClr val="C00000"/>
                </a:solidFill>
                <a:latin typeface="Tahoma" panose="020B0604030504040204" pitchFamily="34" charset="0"/>
              </a:rPr>
              <a:t>Agresif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, </a:t>
            </a:r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yakni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kebijakan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</a:p>
          <a:p>
            <a:pPr algn="l"/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   modal </a:t>
            </a:r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kerja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yang </a:t>
            </a:r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menekankan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Profitabili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-</a:t>
            </a:r>
          </a:p>
          <a:p>
            <a:pPr algn="l"/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   </a:t>
            </a:r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tas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di </a:t>
            </a:r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atas</a:t>
            </a:r>
            <a:r>
              <a:rPr lang="en-GB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GB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likuiditas</a:t>
            </a:r>
            <a:endParaRPr lang="en-US" altLang="en-US" sz="2800" dirty="0">
              <a:solidFill>
                <a:srgbClr val="C0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C751760-9753-482E-B030-AF4C939B4E2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143000" y="0"/>
            <a:ext cx="8001000" cy="1447800"/>
          </a:xfrm>
        </p:spPr>
        <p:txBody>
          <a:bodyPr/>
          <a:lstStyle/>
          <a:p>
            <a:r>
              <a:rPr lang="en-US" altLang="en-US" sz="2800">
                <a:latin typeface="Tahoma" panose="020B0604030504040204" pitchFamily="34" charset="0"/>
              </a:rPr>
              <a:t>Gambar kebijakan modal kerja, </a:t>
            </a:r>
            <a:br>
              <a:rPr lang="en-US" altLang="en-US" sz="2800">
                <a:latin typeface="Tahoma" panose="020B0604030504040204" pitchFamily="34" charset="0"/>
              </a:rPr>
            </a:br>
            <a:r>
              <a:rPr lang="en-US" altLang="en-US" sz="2800">
                <a:latin typeface="Tahoma" panose="020B0604030504040204" pitchFamily="34" charset="0"/>
              </a:rPr>
              <a:t>pengaruhnya thd CR dan NWC</a:t>
            </a:r>
            <a:endParaRPr lang="en-US" alt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1180D8F-1587-46D2-9835-D66FD5AD25F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43000" y="1219200"/>
            <a:ext cx="8001000" cy="5410200"/>
          </a:xfrm>
        </p:spPr>
        <p:txBody>
          <a:bodyPr/>
          <a:lstStyle/>
          <a:p>
            <a:pPr algn="l"/>
            <a:endParaRPr lang="en-US" altLang="en-US" dirty="0">
              <a:solidFill>
                <a:srgbClr val="C00000"/>
              </a:solidFill>
            </a:endParaRP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Current Asset</a:t>
            </a: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		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Conservatif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	</a:t>
            </a: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				</a:t>
            </a:r>
          </a:p>
          <a:p>
            <a:pPr algn="l"/>
            <a:endParaRPr lang="en-US" altLang="en-US" sz="2800" dirty="0">
              <a:solidFill>
                <a:srgbClr val="C00000"/>
              </a:solidFill>
              <a:latin typeface="Tahoma" panose="020B0604030504040204" pitchFamily="34" charset="0"/>
            </a:endParaRP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					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Agresif</a:t>
            </a:r>
            <a:endParaRPr lang="en-US" altLang="en-US" sz="2800" dirty="0">
              <a:solidFill>
                <a:srgbClr val="C00000"/>
              </a:solidFill>
              <a:latin typeface="Tahoma" panose="020B0604030504040204" pitchFamily="34" charset="0"/>
            </a:endParaRPr>
          </a:p>
          <a:p>
            <a:pPr algn="l"/>
            <a:endParaRPr lang="en-US" altLang="en-US" sz="2800" dirty="0">
              <a:solidFill>
                <a:srgbClr val="C00000"/>
              </a:solidFill>
              <a:latin typeface="Tahoma" panose="020B0604030504040204" pitchFamily="34" charset="0"/>
            </a:endParaRP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					</a:t>
            </a:r>
          </a:p>
          <a:p>
            <a:pPr algn="l"/>
            <a:endParaRPr lang="en-US" altLang="en-US" sz="2800" dirty="0">
              <a:solidFill>
                <a:srgbClr val="C00000"/>
              </a:solidFill>
              <a:latin typeface="Tahoma" panose="020B0604030504040204" pitchFamily="34" charset="0"/>
            </a:endParaRP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					Current liabilities</a:t>
            </a:r>
            <a:endParaRPr lang="en-US" altLang="en-US" dirty="0">
              <a:solidFill>
                <a:srgbClr val="C00000"/>
              </a:solidFill>
            </a:endParaRPr>
          </a:p>
        </p:txBody>
      </p:sp>
      <p:sp>
        <p:nvSpPr>
          <p:cNvPr id="10245" name="Line 5">
            <a:extLst>
              <a:ext uri="{FF2B5EF4-FFF2-40B4-BE49-F238E27FC236}">
                <a16:creationId xmlns:a16="http://schemas.microsoft.com/office/drawing/2014/main" id="{1B6C903B-7520-4783-B250-27FA4B2C4BB8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21336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D"/>
          </a:p>
        </p:txBody>
      </p:sp>
      <p:sp>
        <p:nvSpPr>
          <p:cNvPr id="10246" name="Line 6">
            <a:extLst>
              <a:ext uri="{FF2B5EF4-FFF2-40B4-BE49-F238E27FC236}">
                <a16:creationId xmlns:a16="http://schemas.microsoft.com/office/drawing/2014/main" id="{C5C6C148-B316-4CBA-BCFB-2ECDE1973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5400" y="6096000"/>
            <a:ext cx="449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D"/>
          </a:p>
        </p:txBody>
      </p:sp>
      <p:sp>
        <p:nvSpPr>
          <p:cNvPr id="10247" name="Line 7">
            <a:extLst>
              <a:ext uri="{FF2B5EF4-FFF2-40B4-BE49-F238E27FC236}">
                <a16:creationId xmlns:a16="http://schemas.microsoft.com/office/drawing/2014/main" id="{B0E6C8E3-CD73-4D16-BD1E-07D98848EC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2895600"/>
            <a:ext cx="16764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D"/>
          </a:p>
        </p:txBody>
      </p:sp>
      <p:sp>
        <p:nvSpPr>
          <p:cNvPr id="10248" name="Line 8">
            <a:extLst>
              <a:ext uri="{FF2B5EF4-FFF2-40B4-BE49-F238E27FC236}">
                <a16:creationId xmlns:a16="http://schemas.microsoft.com/office/drawing/2014/main" id="{F076FBE9-A357-4D53-9AB0-F64D6D44CF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47800" y="4572000"/>
            <a:ext cx="4267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D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5BE38ED-2345-4D8F-A1BA-667DA4158AB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4613"/>
          </a:xfrm>
        </p:spPr>
        <p:txBody>
          <a:bodyPr/>
          <a:lstStyle/>
          <a:p>
            <a:pPr algn="l"/>
            <a:endParaRPr lang="en-GB" alt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05BE194-9B7E-4102-B7A3-A1121516C2E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57200" y="228600"/>
            <a:ext cx="8686800" cy="6629400"/>
          </a:xfrm>
        </p:spPr>
        <p:txBody>
          <a:bodyPr/>
          <a:lstStyle/>
          <a:p>
            <a:pPr algn="l"/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Sebagaimana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disinggung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di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depan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bahwa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current ratio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mengukur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likuiditas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perusahaan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, current ratio yang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besar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berarti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bahwa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perusahaan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memiliki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potensi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untuk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membayar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current liabilities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dengan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menggunakan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current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assetnya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.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Dengan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kata lain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perusahaan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dalam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keadaan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i="1" dirty="0" err="1">
                <a:solidFill>
                  <a:srgbClr val="C00000"/>
                </a:solidFill>
                <a:latin typeface="Tahoma" panose="020B0604030504040204" pitchFamily="34" charset="0"/>
              </a:rPr>
              <a:t>likuid</a:t>
            </a:r>
            <a:r>
              <a:rPr lang="en-US" altLang="en-US" sz="2800" i="1" dirty="0">
                <a:solidFill>
                  <a:srgbClr val="C00000"/>
                </a:solidFill>
                <a:latin typeface="Tahoma" panose="020B0604030504040204" pitchFamily="34" charset="0"/>
              </a:rPr>
              <a:t>.</a:t>
            </a:r>
          </a:p>
          <a:p>
            <a:pPr algn="l"/>
            <a:r>
              <a:rPr lang="en-US" altLang="en-US" sz="2800" i="1" dirty="0">
                <a:solidFill>
                  <a:srgbClr val="C00000"/>
                </a:solidFill>
                <a:latin typeface="Tahoma" panose="020B0604030504040204" pitchFamily="34" charset="0"/>
              </a:rPr>
              <a:t>Net working capital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merupakan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current asset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dikurangi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current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liablilities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.</a:t>
            </a: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TA=CL+LTD+EQUITY</a:t>
            </a: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CA+FA= CL+LTD+EQUITY</a:t>
            </a: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CA-CL=LTD+EQUITY-FA</a:t>
            </a: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NWC= LTD+EQUITY-FA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E6FFB73B-C02C-4BB8-8B2E-41F252E1CC8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5800" y="457200"/>
            <a:ext cx="8305800" cy="4271963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Manajer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keuangan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biasanya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berfikir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bahwa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NWC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sebagai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C</a:t>
            </a:r>
            <a:r>
              <a:rPr lang="id-ID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kurang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CL, 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hal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ini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berarti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selisih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antara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LTD plus EQUITY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dengan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FA.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Kondisi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ini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mengingatkan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kita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bahwa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NWC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dipengaruhi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oleh LTD pada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neraca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Sumber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pendanaan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jangka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panjang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(LTD dan EQUITY)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biasanya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digunakan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untuk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mendanai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aktiva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tetap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(</a:t>
            </a:r>
            <a:r>
              <a:rPr lang="en-US" altLang="en-US" sz="2800" i="1" dirty="0">
                <a:solidFill>
                  <a:srgbClr val="C00000"/>
                </a:solidFill>
                <a:latin typeface="Tahoma" panose="020B0604030504040204" pitchFamily="34" charset="0"/>
              </a:rPr>
              <a:t>Fixed asset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)</a:t>
            </a:r>
            <a:endParaRPr lang="en-US" alt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06B98CD-DBF2-43AB-A674-07083723B6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SASARAN :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34B776D-4127-431B-8765-D61F24F6D1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MAMPU MENYEDIAKAN KAS UNTUK MEMENUHI KEWAJIBAN FINANSIAL TEPAT WAKTU DAN UNTUK MENJAMIN KELANGSUNGAN HIDUP USAHA PERUSAHAAN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51A41A0-798B-4491-A9D7-141530EBAC6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143000" y="0"/>
            <a:ext cx="7696200" cy="838200"/>
          </a:xfrm>
        </p:spPr>
        <p:txBody>
          <a:bodyPr/>
          <a:lstStyle/>
          <a:p>
            <a:pPr algn="l"/>
            <a:r>
              <a:rPr lang="en-US" altLang="en-US" sz="2800" b="1">
                <a:latin typeface="Tahoma" panose="020B0604030504040204" pitchFamily="34" charset="0"/>
              </a:rPr>
              <a:t>Manajemen modal kerja selama inflasi</a:t>
            </a:r>
            <a:endParaRPr lang="en-US" altLang="en-US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63E05F9-59BC-4BF6-B39E-578C08DFC94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838200"/>
            <a:ext cx="8458200" cy="548640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Inflasi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menurunkan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daya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beli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uang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karena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meningkat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-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nya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harga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rata-rata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barang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dan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jasa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.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Komponen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dari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aktiva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lancar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dan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hutang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lancar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bereaksi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secara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berbeda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terhadap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perubahan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daya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beli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,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tergantung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apakah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komponen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tersebut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adalah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monetery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atau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nonmonetary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800" i="1" dirty="0">
                <a:solidFill>
                  <a:srgbClr val="C00000"/>
                </a:solidFill>
                <a:latin typeface="Tahoma" panose="020B0604030504040204" pitchFamily="34" charset="0"/>
              </a:rPr>
              <a:t>Monetary asset</a:t>
            </a:r>
            <a:endParaRPr lang="en-US" altLang="en-US" sz="2800" dirty="0">
              <a:solidFill>
                <a:srgbClr val="C00000"/>
              </a:solidFill>
              <a:latin typeface="Tahoma" panose="020B0604030504040204" pitchFamily="34" charset="0"/>
            </a:endParaRP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1. Cash and bank deposits</a:t>
            </a: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2. </a:t>
            </a:r>
            <a:r>
              <a:rPr lang="en-US" altLang="en-US" sz="2800" i="1" dirty="0">
                <a:solidFill>
                  <a:srgbClr val="C00000"/>
                </a:solidFill>
                <a:latin typeface="Tahoma" panose="020B0604030504040204" pitchFamily="34" charset="0"/>
              </a:rPr>
              <a:t>Marketable </a:t>
            </a:r>
            <a:r>
              <a:rPr lang="en-US" altLang="en-US" sz="2800" i="1" dirty="0">
                <a:solidFill>
                  <a:srgbClr val="FFFF00"/>
                </a:solidFill>
                <a:latin typeface="Tahoma" panose="020B0604030504040204" pitchFamily="34" charset="0"/>
              </a:rPr>
              <a:t>securities</a:t>
            </a: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3. Account and notes receivable</a:t>
            </a: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4. Cash surrender value of life insurance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>
            <a:extLst>
              <a:ext uri="{FF2B5EF4-FFF2-40B4-BE49-F238E27FC236}">
                <a16:creationId xmlns:a16="http://schemas.microsoft.com/office/drawing/2014/main" id="{9785507D-87F3-4E18-BD5F-F1F8CEDDAC7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66800" y="381000"/>
            <a:ext cx="8077200" cy="6096000"/>
          </a:xfrm>
        </p:spPr>
        <p:txBody>
          <a:bodyPr/>
          <a:lstStyle/>
          <a:p>
            <a:pPr algn="l"/>
            <a:r>
              <a:rPr lang="en-US" altLang="en-US" sz="2800" b="1" i="1" dirty="0">
                <a:solidFill>
                  <a:srgbClr val="C00000"/>
                </a:solidFill>
                <a:latin typeface="Tahoma" panose="020B0604030504040204" pitchFamily="34" charset="0"/>
              </a:rPr>
              <a:t>Monetary liabilities</a:t>
            </a:r>
            <a:endParaRPr lang="en-US" altLang="en-US" sz="2800" dirty="0">
              <a:solidFill>
                <a:srgbClr val="C00000"/>
              </a:solidFill>
              <a:latin typeface="Tahoma" panose="020B0604030504040204" pitchFamily="34" charset="0"/>
            </a:endParaRP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1. Account and notes payable</a:t>
            </a: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2. Accrued expenses</a:t>
            </a: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3. Bank loans</a:t>
            </a: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4. Long term debt</a:t>
            </a: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5. Preferred stock</a:t>
            </a:r>
          </a:p>
          <a:p>
            <a:pPr algn="l"/>
            <a:endParaRPr lang="en-US" altLang="en-US" sz="2800" dirty="0">
              <a:solidFill>
                <a:srgbClr val="C00000"/>
              </a:solidFill>
              <a:latin typeface="Tahoma" panose="020B0604030504040204" pitchFamily="34" charset="0"/>
            </a:endParaRPr>
          </a:p>
          <a:p>
            <a:pPr algn="l"/>
            <a:r>
              <a:rPr lang="en-US" altLang="en-US" sz="2800" b="1" i="1" dirty="0" err="1">
                <a:solidFill>
                  <a:srgbClr val="C00000"/>
                </a:solidFill>
                <a:latin typeface="Tahoma" panose="020B0604030504040204" pitchFamily="34" charset="0"/>
              </a:rPr>
              <a:t>Posisi</a:t>
            </a:r>
            <a:r>
              <a:rPr lang="en-US" altLang="en-US" sz="2800" b="1" i="1" dirty="0">
                <a:solidFill>
                  <a:srgbClr val="C00000"/>
                </a:solidFill>
                <a:latin typeface="Tahoma" panose="020B0604030504040204" pitchFamily="34" charset="0"/>
              </a:rPr>
              <a:t> monetary</a:t>
            </a:r>
            <a:endParaRPr lang="en-US" altLang="en-US" sz="2800" dirty="0">
              <a:solidFill>
                <a:srgbClr val="C00000"/>
              </a:solidFill>
              <a:latin typeface="Tahoma" panose="020B0604030504040204" pitchFamily="34" charset="0"/>
            </a:endParaRP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1.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Bila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MA &gt; ML : Net monetary creditor</a:t>
            </a:r>
          </a:p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2.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Bila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MA &lt; ML : Net monetary debtor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5B7C27E5-48CC-46CF-8A09-0BB977907D4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95400" y="0"/>
            <a:ext cx="7315200" cy="1143000"/>
          </a:xfrm>
        </p:spPr>
        <p:txBody>
          <a:bodyPr/>
          <a:lstStyle/>
          <a:p>
            <a:pPr algn="l"/>
            <a:r>
              <a:rPr lang="en-US" altLang="en-US" sz="2800" b="1">
                <a:latin typeface="Tahoma" panose="020B0604030504040204" pitchFamily="34" charset="0"/>
              </a:rPr>
              <a:t>Purchasing power gain and losses</a:t>
            </a:r>
            <a:endParaRPr lang="en-US" alt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B49675D-483B-4C97-AACD-6742021D2C6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42900" y="1066800"/>
            <a:ext cx="8458200" cy="5257800"/>
          </a:xfrm>
        </p:spPr>
        <p:txBody>
          <a:bodyPr/>
          <a:lstStyle/>
          <a:p>
            <a:pPr algn="l"/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Karena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nilai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uang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dari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item monetary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adalah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fixed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dalam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rupiah,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maka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inflasi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akan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membawa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pada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penurunan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daya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beli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(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kerugian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moneter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)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dalam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monetary asset dan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peningkatan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daya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beli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(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Keuntungan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moneter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)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dalam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monetary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liablities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.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Perbedaan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antara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keduanya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adalah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dalam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rupiah yang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konstan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.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Secara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umum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dampak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inflasi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terhadap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posisi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monetary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adalah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sebagai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berikut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:  </a:t>
            </a:r>
          </a:p>
          <a:p>
            <a:pPr algn="l"/>
            <a:r>
              <a:rPr lang="en-US" altLang="en-US" sz="2400" b="1" dirty="0" err="1">
                <a:solidFill>
                  <a:srgbClr val="C00000"/>
                </a:solidFill>
                <a:latin typeface="Tahoma" panose="020B0604030504040204" pitchFamily="34" charset="0"/>
              </a:rPr>
              <a:t>Posisi</a:t>
            </a:r>
            <a:r>
              <a:rPr lang="en-US" altLang="en-US" sz="2400" b="1" dirty="0">
                <a:solidFill>
                  <a:srgbClr val="C00000"/>
                </a:solidFill>
                <a:latin typeface="Tahoma" panose="020B0604030504040204" pitchFamily="34" charset="0"/>
              </a:rPr>
              <a:t>			       		</a:t>
            </a:r>
            <a:r>
              <a:rPr lang="en-US" altLang="en-US" sz="2400" b="1" dirty="0" err="1">
                <a:solidFill>
                  <a:srgbClr val="FFFF00"/>
                </a:solidFill>
                <a:latin typeface="Tahoma" panose="020B0604030504040204" pitchFamily="34" charset="0"/>
              </a:rPr>
              <a:t>Dampak</a:t>
            </a:r>
            <a:r>
              <a:rPr lang="en-US" altLang="en-US" sz="2400" b="1" dirty="0">
                <a:solidFill>
                  <a:srgbClr val="FFFF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rgbClr val="FFFF00"/>
                </a:solidFill>
                <a:latin typeface="Tahoma" panose="020B0604030504040204" pitchFamily="34" charset="0"/>
              </a:rPr>
              <a:t>inflasi</a:t>
            </a:r>
            <a:endParaRPr lang="en-US" altLang="en-US" sz="2400" dirty="0">
              <a:solidFill>
                <a:srgbClr val="FFFF00"/>
              </a:solidFill>
              <a:latin typeface="Tahoma" panose="020B0604030504040204" pitchFamily="34" charset="0"/>
            </a:endParaRPr>
          </a:p>
          <a:p>
            <a:pPr algn="l"/>
            <a:r>
              <a:rPr lang="en-US" altLang="en-US" sz="2400" dirty="0">
                <a:solidFill>
                  <a:srgbClr val="C00000"/>
                </a:solidFill>
                <a:latin typeface="Tahoma" panose="020B0604030504040204" pitchFamily="34" charset="0"/>
              </a:rPr>
              <a:t>Net monetary asset	         Net purchasing power loss Net monetary liabilities      	Net purchasing  power gain 	</a:t>
            </a:r>
            <a:r>
              <a:rPr lang="en-US" altLang="en-US" sz="2400" b="1" dirty="0">
                <a:solidFill>
                  <a:srgbClr val="C00000"/>
                </a:solidFill>
                <a:latin typeface="Arial" panose="020B0604020202020204" pitchFamily="34" charset="0"/>
              </a:rPr>
              <a:t>			</a:t>
            </a:r>
            <a:endParaRPr lang="en-US" altLang="en-US" sz="24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BA01056-6052-4CBD-A976-FDD518ECCC3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95400" y="0"/>
            <a:ext cx="7848600" cy="685800"/>
          </a:xfrm>
        </p:spPr>
        <p:txBody>
          <a:bodyPr/>
          <a:lstStyle/>
          <a:p>
            <a:pPr algn="l"/>
            <a:r>
              <a:rPr lang="en-US" altLang="en-US" sz="2800" b="1">
                <a:latin typeface="Tahoma" panose="020B0604030504040204" pitchFamily="34" charset="0"/>
              </a:rPr>
              <a:t>Contoh </a:t>
            </a:r>
            <a:endParaRPr lang="en-US" altLang="en-US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FCD8EA9B-AFB9-4F01-8836-8AE7C2AB4E2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1524000"/>
            <a:ext cx="8305800" cy="5334000"/>
          </a:xfrm>
        </p:spPr>
        <p:txBody>
          <a:bodyPr/>
          <a:lstStyle/>
          <a:p>
            <a:pPr algn="l"/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Anggaplah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bahwa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selama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periode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12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bulan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, index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harga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konsumen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(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digunakan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untuk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mengukur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inflasi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),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meningkat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dari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264 pada 31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Desember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2001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menjadi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295,7 pada 31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Desember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2002. Tingkat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inflasi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selama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periode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tersebut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adalah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rasio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dari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index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akhir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dibagi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dengan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index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awal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dikurangi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dengan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1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atau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i="1" dirty="0">
                <a:solidFill>
                  <a:srgbClr val="C00000"/>
                </a:solidFill>
                <a:latin typeface="Tahoma" panose="020B0604030504040204" pitchFamily="34" charset="0"/>
              </a:rPr>
              <a:t>Tingkat </a:t>
            </a:r>
            <a:r>
              <a:rPr lang="en-US" altLang="en-US" sz="2800" i="1" dirty="0" err="1">
                <a:solidFill>
                  <a:srgbClr val="C00000"/>
                </a:solidFill>
                <a:latin typeface="Tahoma" panose="020B0604030504040204" pitchFamily="34" charset="0"/>
              </a:rPr>
              <a:t>inflasi</a:t>
            </a:r>
            <a:r>
              <a:rPr lang="en-US" altLang="en-US" sz="2800" i="1" dirty="0">
                <a:solidFill>
                  <a:srgbClr val="C00000"/>
                </a:solidFill>
                <a:latin typeface="Tahoma" panose="020B0604030504040204" pitchFamily="34" charset="0"/>
              </a:rPr>
              <a:t> (TI) = (295,7/264)-1 = 0.12 </a:t>
            </a:r>
            <a:r>
              <a:rPr lang="en-US" altLang="en-US" sz="2800" i="1" dirty="0" err="1">
                <a:solidFill>
                  <a:srgbClr val="C00000"/>
                </a:solidFill>
                <a:latin typeface="Tahoma" panose="020B0604030504040204" pitchFamily="34" charset="0"/>
              </a:rPr>
              <a:t>atau</a:t>
            </a:r>
            <a:r>
              <a:rPr lang="en-US" altLang="en-US" sz="2800" i="1" dirty="0">
                <a:solidFill>
                  <a:srgbClr val="C00000"/>
                </a:solidFill>
                <a:latin typeface="Tahoma" panose="020B0604030504040204" pitchFamily="34" charset="0"/>
              </a:rPr>
              <a:t> 12%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secara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formula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dapat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dirumus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kan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berikut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:</a:t>
            </a:r>
          </a:p>
          <a:p>
            <a:pPr algn="l"/>
            <a:r>
              <a:rPr lang="en-US" altLang="en-US" sz="2800" i="1" dirty="0">
                <a:solidFill>
                  <a:srgbClr val="C00000"/>
                </a:solidFill>
                <a:latin typeface="Tahoma" panose="020B0604030504040204" pitchFamily="34" charset="0"/>
              </a:rPr>
              <a:t>TI = ( IHK</a:t>
            </a:r>
            <a:r>
              <a:rPr lang="en-US" altLang="en-US" sz="2800" i="1" baseline="-25000" dirty="0">
                <a:solidFill>
                  <a:srgbClr val="C00000"/>
                </a:solidFill>
                <a:latin typeface="Tahoma" panose="020B0604030504040204" pitchFamily="34" charset="0"/>
              </a:rPr>
              <a:t>t+1</a:t>
            </a:r>
            <a:r>
              <a:rPr lang="en-US" altLang="en-US" sz="2800" i="1" dirty="0">
                <a:solidFill>
                  <a:srgbClr val="C00000"/>
                </a:solidFill>
                <a:latin typeface="Tahoma" panose="020B0604030504040204" pitchFamily="34" charset="0"/>
              </a:rPr>
              <a:t>/</a:t>
            </a:r>
            <a:r>
              <a:rPr lang="en-US" altLang="en-US" sz="2800" i="1" dirty="0" err="1">
                <a:solidFill>
                  <a:srgbClr val="C00000"/>
                </a:solidFill>
                <a:latin typeface="Tahoma" panose="020B0604030504040204" pitchFamily="34" charset="0"/>
              </a:rPr>
              <a:t>IHK</a:t>
            </a:r>
            <a:r>
              <a:rPr lang="en-US" altLang="en-US" sz="2800" i="1" baseline="-25000" dirty="0" err="1">
                <a:solidFill>
                  <a:srgbClr val="C00000"/>
                </a:solidFill>
                <a:latin typeface="Tahoma" panose="020B0604030504040204" pitchFamily="34" charset="0"/>
              </a:rPr>
              <a:t>t</a:t>
            </a:r>
            <a:r>
              <a:rPr lang="en-US" altLang="en-US" sz="2800" i="1" baseline="-250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i="1" dirty="0">
                <a:solidFill>
                  <a:srgbClr val="C00000"/>
                </a:solidFill>
                <a:latin typeface="Tahoma" panose="020B0604030504040204" pitchFamily="34" charset="0"/>
              </a:rPr>
              <a:t>)-1</a:t>
            </a:r>
            <a:endParaRPr lang="en-US" altLang="en-US" sz="2800" dirty="0">
              <a:solidFill>
                <a:srgbClr val="C00000"/>
              </a:solidFill>
              <a:latin typeface="Tahoma" panose="020B0604030504040204" pitchFamily="34" charset="0"/>
            </a:endParaRPr>
          </a:p>
          <a:p>
            <a:pPr algn="l"/>
            <a:r>
              <a:rPr lang="en-US" altLang="en-US" sz="2800" dirty="0" err="1">
                <a:solidFill>
                  <a:srgbClr val="C00000"/>
                </a:solidFill>
                <a:latin typeface="Tahoma" panose="020B0604030504040204" pitchFamily="34" charset="0"/>
              </a:rPr>
              <a:t>dimana</a:t>
            </a:r>
            <a:r>
              <a:rPr lang="en-US" altLang="en-US" sz="2800" dirty="0">
                <a:solidFill>
                  <a:srgbClr val="C00000"/>
                </a:solidFill>
                <a:latin typeface="Tahoma" panose="020B0604030504040204" pitchFamily="34" charset="0"/>
              </a:rPr>
              <a:t>, </a:t>
            </a:r>
            <a:r>
              <a:rPr lang="en-US" altLang="en-US" sz="2800" i="1" dirty="0" err="1">
                <a:solidFill>
                  <a:srgbClr val="C00000"/>
                </a:solidFill>
                <a:latin typeface="Tahoma" panose="020B0604030504040204" pitchFamily="34" charset="0"/>
              </a:rPr>
              <a:t>IHK</a:t>
            </a:r>
            <a:r>
              <a:rPr lang="en-US" altLang="en-US" sz="2800" i="1" baseline="-25000" dirty="0" err="1">
                <a:solidFill>
                  <a:srgbClr val="C00000"/>
                </a:solidFill>
                <a:latin typeface="Tahoma" panose="020B0604030504040204" pitchFamily="34" charset="0"/>
              </a:rPr>
              <a:t>t</a:t>
            </a:r>
            <a:r>
              <a:rPr lang="en-US" altLang="en-US" sz="2800" i="1" baseline="-25000" dirty="0">
                <a:solidFill>
                  <a:srgbClr val="C00000"/>
                </a:solidFill>
                <a:latin typeface="Tahoma" panose="020B0604030504040204" pitchFamily="34" charset="0"/>
              </a:rPr>
              <a:t> +1 : index </a:t>
            </a:r>
            <a:r>
              <a:rPr lang="en-US" altLang="en-US" sz="2800" i="1" baseline="-25000" dirty="0" err="1">
                <a:solidFill>
                  <a:srgbClr val="C00000"/>
                </a:solidFill>
                <a:latin typeface="Tahoma" panose="020B0604030504040204" pitchFamily="34" charset="0"/>
              </a:rPr>
              <a:t>harga</a:t>
            </a:r>
            <a:r>
              <a:rPr lang="en-US" altLang="en-US" sz="2800" i="1" baseline="-250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i="1" baseline="-25000" dirty="0" err="1">
                <a:solidFill>
                  <a:srgbClr val="C00000"/>
                </a:solidFill>
                <a:latin typeface="Tahoma" panose="020B0604030504040204" pitchFamily="34" charset="0"/>
              </a:rPr>
              <a:t>konsumen</a:t>
            </a:r>
            <a:r>
              <a:rPr lang="en-US" altLang="en-US" sz="2800" i="1" baseline="-25000" dirty="0">
                <a:solidFill>
                  <a:srgbClr val="C00000"/>
                </a:solidFill>
                <a:latin typeface="Tahoma" panose="020B0604030504040204" pitchFamily="34" charset="0"/>
              </a:rPr>
              <a:t> pada </a:t>
            </a:r>
            <a:r>
              <a:rPr lang="en-US" altLang="en-US" sz="2800" i="1" baseline="-25000" dirty="0" err="1">
                <a:solidFill>
                  <a:srgbClr val="C00000"/>
                </a:solidFill>
                <a:latin typeface="Tahoma" panose="020B0604030504040204" pitchFamily="34" charset="0"/>
              </a:rPr>
              <a:t>periode</a:t>
            </a:r>
            <a:r>
              <a:rPr lang="en-US" altLang="en-US" sz="2800" i="1" baseline="-25000" dirty="0">
                <a:solidFill>
                  <a:srgbClr val="C00000"/>
                </a:solidFill>
                <a:latin typeface="Tahoma" panose="020B0604030504040204" pitchFamily="34" charset="0"/>
              </a:rPr>
              <a:t> t+1</a:t>
            </a:r>
          </a:p>
          <a:p>
            <a:pPr algn="l"/>
            <a:r>
              <a:rPr lang="en-US" altLang="en-US" sz="2800" i="1" baseline="-25000" dirty="0">
                <a:solidFill>
                  <a:srgbClr val="C00000"/>
                </a:solidFill>
                <a:latin typeface="Tahoma" panose="020B0604030504040204" pitchFamily="34" charset="0"/>
              </a:rPr>
              <a:t>	      </a:t>
            </a:r>
            <a:r>
              <a:rPr lang="en-US" altLang="en-US" sz="2800" i="1" dirty="0" err="1">
                <a:solidFill>
                  <a:srgbClr val="C00000"/>
                </a:solidFill>
                <a:latin typeface="Tahoma" panose="020B0604030504040204" pitchFamily="34" charset="0"/>
              </a:rPr>
              <a:t>IHK</a:t>
            </a:r>
            <a:r>
              <a:rPr lang="en-US" altLang="en-US" sz="2800" i="1" baseline="-25000" dirty="0" err="1">
                <a:solidFill>
                  <a:srgbClr val="C00000"/>
                </a:solidFill>
                <a:latin typeface="Tahoma" panose="020B0604030504040204" pitchFamily="34" charset="0"/>
              </a:rPr>
              <a:t>t</a:t>
            </a:r>
            <a:r>
              <a:rPr lang="en-US" altLang="en-US" sz="2800" i="1" baseline="-25000" dirty="0">
                <a:solidFill>
                  <a:srgbClr val="C00000"/>
                </a:solidFill>
                <a:latin typeface="Tahoma" panose="020B0604030504040204" pitchFamily="34" charset="0"/>
              </a:rPr>
              <a:t>  : index </a:t>
            </a:r>
            <a:r>
              <a:rPr lang="en-US" altLang="en-US" sz="2800" i="1" baseline="-25000" dirty="0" err="1">
                <a:solidFill>
                  <a:srgbClr val="C00000"/>
                </a:solidFill>
                <a:latin typeface="Tahoma" panose="020B0604030504040204" pitchFamily="34" charset="0"/>
              </a:rPr>
              <a:t>harga</a:t>
            </a:r>
            <a:r>
              <a:rPr lang="en-US" altLang="en-US" sz="2800" i="1" baseline="-25000" dirty="0">
                <a:solidFill>
                  <a:srgbClr val="C0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z="2800" i="1" baseline="-25000" dirty="0" err="1">
                <a:solidFill>
                  <a:srgbClr val="C00000"/>
                </a:solidFill>
                <a:latin typeface="Tahoma" panose="020B0604030504040204" pitchFamily="34" charset="0"/>
              </a:rPr>
              <a:t>konsumen</a:t>
            </a:r>
            <a:r>
              <a:rPr lang="en-US" altLang="en-US" sz="2800" i="1" baseline="-25000" dirty="0">
                <a:solidFill>
                  <a:srgbClr val="C00000"/>
                </a:solidFill>
                <a:latin typeface="Tahoma" panose="020B0604030504040204" pitchFamily="34" charset="0"/>
              </a:rPr>
              <a:t> pada </a:t>
            </a:r>
            <a:r>
              <a:rPr lang="en-US" altLang="en-US" sz="2800" i="1" baseline="-25000" dirty="0" err="1">
                <a:solidFill>
                  <a:srgbClr val="C00000"/>
                </a:solidFill>
                <a:latin typeface="Tahoma" panose="020B0604030504040204" pitchFamily="34" charset="0"/>
              </a:rPr>
              <a:t>periode</a:t>
            </a:r>
            <a:r>
              <a:rPr lang="en-US" altLang="en-US" sz="2800" i="1" baseline="-25000" dirty="0">
                <a:solidFill>
                  <a:srgbClr val="C00000"/>
                </a:solidFill>
                <a:latin typeface="Tahoma" panose="020B0604030504040204" pitchFamily="34" charset="0"/>
              </a:rPr>
              <a:t> t	</a:t>
            </a:r>
            <a:endParaRPr lang="en-US" altLang="en-US" sz="2400" b="1" i="1" baseline="-25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4AC17F3-6666-46A1-8405-916D9C2915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PENENTUAN JUMLAH KAS OPTIMAL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4359BE3-F222-4767-AAAC-D819D3A3F1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b="1"/>
              <a:t>Model Baumol ( model EOQ)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/>
              <a:t>                2 (F)(T)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/>
              <a:t>   C =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/>
              <a:t>                     k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/>
              <a:t>   C = Saldo kas optimal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/>
              <a:t>   F = Fixed Cost untuk menjual sekuritas atau meminjam dana.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/>
              <a:t>   T = Jumlah kas yang dibutuhkan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/>
              <a:t>   k = Opportunity cost</a:t>
            </a:r>
          </a:p>
        </p:txBody>
      </p:sp>
      <p:sp>
        <p:nvSpPr>
          <p:cNvPr id="6148" name="Line 4">
            <a:extLst>
              <a:ext uri="{FF2B5EF4-FFF2-40B4-BE49-F238E27FC236}">
                <a16:creationId xmlns:a16="http://schemas.microsoft.com/office/drawing/2014/main" id="{7340EF49-9D8C-481F-9CE0-5901B529171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34290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ID"/>
          </a:p>
        </p:txBody>
      </p:sp>
      <p:sp>
        <p:nvSpPr>
          <p:cNvPr id="6149" name="Line 5">
            <a:extLst>
              <a:ext uri="{FF2B5EF4-FFF2-40B4-BE49-F238E27FC236}">
                <a16:creationId xmlns:a16="http://schemas.microsoft.com/office/drawing/2014/main" id="{E5B68C8C-A74F-4916-9E0E-484AE628BA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819400"/>
            <a:ext cx="152400" cy="1143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ID"/>
          </a:p>
        </p:txBody>
      </p:sp>
      <p:sp>
        <p:nvSpPr>
          <p:cNvPr id="6150" name="Line 6">
            <a:extLst>
              <a:ext uri="{FF2B5EF4-FFF2-40B4-BE49-F238E27FC236}">
                <a16:creationId xmlns:a16="http://schemas.microsoft.com/office/drawing/2014/main" id="{FE14A075-5249-40C0-A178-24F96A63657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819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ID"/>
          </a:p>
        </p:txBody>
      </p:sp>
      <p:sp>
        <p:nvSpPr>
          <p:cNvPr id="6151" name="Line 7">
            <a:extLst>
              <a:ext uri="{FF2B5EF4-FFF2-40B4-BE49-F238E27FC236}">
                <a16:creationId xmlns:a16="http://schemas.microsoft.com/office/drawing/2014/main" id="{2F2C8B04-E1CA-41FC-82A3-B0AE7163A391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3429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ID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B3F803C-CEEC-4557-819F-79746E90E3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1904B8F-2495-4605-8DF0-F12F18B655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/>
              <a:t>Asumsi Baumol`s Model 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1.Kebutuhan kas perusahaan adalah stabil dan dapat diperkirakan.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2.Arus kas masuk dari operasi juga stabil.</a:t>
            </a:r>
          </a:p>
          <a:p>
            <a:pPr>
              <a:lnSpc>
                <a:spcPct val="90000"/>
              </a:lnSpc>
            </a:pPr>
            <a:r>
              <a:rPr lang="en-US" altLang="en-US" sz="2400" b="1"/>
              <a:t>Miller-Orr Model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/>
              <a:t>   </a:t>
            </a:r>
            <a:r>
              <a:rPr lang="en-US" altLang="en-US" sz="2400"/>
              <a:t>Model yang menentukan saldo kas sasaran yang memperhitungkan unsur ketidak pastian dari arus kas masuk dan keluar.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    Asumsi : distribusi arus kas bersih harian mendekati normal.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EEC7D93-F4AA-456F-9467-C524F49411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FAB8BF5-FE88-4C15-B287-72A4BE4BE8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           3 F </a:t>
            </a:r>
            <a:r>
              <a:rPr lang="en-US" altLang="en-US" sz="2400" dirty="0">
                <a:cs typeface="Arial" panose="020B0604020202020204" pitchFamily="34" charset="0"/>
              </a:rPr>
              <a:t>σ</a:t>
            </a:r>
            <a:r>
              <a:rPr lang="en-US" altLang="en-US" sz="2400" baseline="30000" dirty="0">
                <a:cs typeface="Arial" panose="020B0604020202020204" pitchFamily="34" charset="0"/>
              </a:rPr>
              <a:t>2     1/3</a:t>
            </a:r>
            <a:endParaRPr lang="en-US" altLang="en-US" sz="2400" baseline="300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   Z =                     +  L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              4 k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 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     H = 3Z – 2 L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                                          4Z - L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   Rata-rata </a:t>
            </a:r>
            <a:r>
              <a:rPr lang="en-US" altLang="en-US" sz="2400" dirty="0" err="1"/>
              <a:t>saldo</a:t>
            </a:r>
            <a:r>
              <a:rPr lang="en-US" altLang="en-US" sz="2400" dirty="0"/>
              <a:t> kas =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                                               3</a:t>
            </a:r>
          </a:p>
        </p:txBody>
      </p:sp>
      <p:sp>
        <p:nvSpPr>
          <p:cNvPr id="7172" name="Line 4">
            <a:extLst>
              <a:ext uri="{FF2B5EF4-FFF2-40B4-BE49-F238E27FC236}">
                <a16:creationId xmlns:a16="http://schemas.microsoft.com/office/drawing/2014/main" id="{294BFB9B-19C7-4C99-948E-D0CD4458AE7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438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ID"/>
          </a:p>
        </p:txBody>
      </p:sp>
      <p:sp>
        <p:nvSpPr>
          <p:cNvPr id="7173" name="Line 5">
            <a:extLst>
              <a:ext uri="{FF2B5EF4-FFF2-40B4-BE49-F238E27FC236}">
                <a16:creationId xmlns:a16="http://schemas.microsoft.com/office/drawing/2014/main" id="{D4BDACCD-A326-45BF-9082-49616609930C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4384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ID"/>
          </a:p>
        </p:txBody>
      </p:sp>
      <p:sp>
        <p:nvSpPr>
          <p:cNvPr id="7174" name="Line 6">
            <a:extLst>
              <a:ext uri="{FF2B5EF4-FFF2-40B4-BE49-F238E27FC236}">
                <a16:creationId xmlns:a16="http://schemas.microsoft.com/office/drawing/2014/main" id="{32390E41-FF9F-4DC0-85B7-31AFF63084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05000" y="3200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ID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61456342-1F4C-42EA-8718-FB30E93CA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362200"/>
            <a:ext cx="31242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D"/>
          </a:p>
        </p:txBody>
      </p:sp>
      <p:sp>
        <p:nvSpPr>
          <p:cNvPr id="7177" name="Rectangle 9">
            <a:extLst>
              <a:ext uri="{FF2B5EF4-FFF2-40B4-BE49-F238E27FC236}">
                <a16:creationId xmlns:a16="http://schemas.microsoft.com/office/drawing/2014/main" id="{E6B79FC1-688E-409C-B887-F472C78C1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267200"/>
            <a:ext cx="2209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D"/>
          </a:p>
        </p:txBody>
      </p:sp>
      <p:sp>
        <p:nvSpPr>
          <p:cNvPr id="7178" name="Line 10">
            <a:extLst>
              <a:ext uri="{FF2B5EF4-FFF2-40B4-BE49-F238E27FC236}">
                <a16:creationId xmlns:a16="http://schemas.microsoft.com/office/drawing/2014/main" id="{F8BFAA8C-834F-47DD-993F-29C7DD1C0EF1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54102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ID"/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372A35C6-9A2F-47AF-AC71-1C6E13709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2" y="2514600"/>
            <a:ext cx="3352798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2000" dirty="0" err="1"/>
              <a:t>Ket</a:t>
            </a:r>
            <a:r>
              <a:rPr lang="en-US" altLang="en-US" sz="2000" dirty="0"/>
              <a:t>:</a:t>
            </a:r>
          </a:p>
          <a:p>
            <a:r>
              <a:rPr lang="en-US" altLang="en-US" sz="2000" dirty="0"/>
              <a:t>Z = </a:t>
            </a:r>
            <a:r>
              <a:rPr lang="en-US" altLang="en-US" sz="2000" dirty="0" err="1"/>
              <a:t>Saldo</a:t>
            </a:r>
            <a:r>
              <a:rPr lang="en-US" altLang="en-US" sz="2000" dirty="0"/>
              <a:t> kas </a:t>
            </a:r>
            <a:r>
              <a:rPr lang="en-US" altLang="en-US" sz="2000" dirty="0" err="1"/>
              <a:t>sasaran</a:t>
            </a:r>
            <a:endParaRPr lang="en-US" altLang="en-US" sz="2000" dirty="0"/>
          </a:p>
          <a:p>
            <a:r>
              <a:rPr lang="en-US" altLang="en-US" sz="2000" dirty="0"/>
              <a:t>H = Batas </a:t>
            </a:r>
            <a:r>
              <a:rPr lang="en-US" altLang="en-US" sz="2000" dirty="0" err="1"/>
              <a:t>atas</a:t>
            </a:r>
            <a:endParaRPr lang="en-US" altLang="en-US" sz="2000" dirty="0"/>
          </a:p>
          <a:p>
            <a:r>
              <a:rPr lang="en-US" altLang="en-US" sz="2000" dirty="0"/>
              <a:t>L = Batas </a:t>
            </a:r>
            <a:r>
              <a:rPr lang="en-US" altLang="en-US" sz="2000" dirty="0" err="1"/>
              <a:t>bawah</a:t>
            </a:r>
            <a:endParaRPr lang="en-US" altLang="en-US" sz="2000" dirty="0"/>
          </a:p>
          <a:p>
            <a:r>
              <a:rPr lang="en-US" altLang="en-US" sz="2000" dirty="0"/>
              <a:t>F = fixed cost</a:t>
            </a:r>
          </a:p>
          <a:p>
            <a:r>
              <a:rPr lang="en-US" altLang="en-US" sz="2000" dirty="0"/>
              <a:t>K = Opportunity costs </a:t>
            </a:r>
            <a:r>
              <a:rPr lang="en-US" altLang="en-US" sz="2000" dirty="0" err="1"/>
              <a:t>memegang</a:t>
            </a:r>
            <a:r>
              <a:rPr lang="en-US" altLang="en-US" sz="2000" dirty="0"/>
              <a:t> kas </a:t>
            </a:r>
            <a:r>
              <a:rPr lang="en-US" altLang="en-US" sz="2000" dirty="0" err="1"/>
              <a:t>harian</a:t>
            </a:r>
            <a:r>
              <a:rPr lang="en-US" altLang="en-US" sz="2000" dirty="0"/>
              <a:t>.</a:t>
            </a:r>
          </a:p>
          <a:p>
            <a:r>
              <a:rPr lang="en-US" altLang="en-US" sz="2000" dirty="0">
                <a:cs typeface="Arial" panose="020B0604020202020204" pitchFamily="34" charset="0"/>
              </a:rPr>
              <a:t>σ</a:t>
            </a:r>
            <a:r>
              <a:rPr lang="en-US" altLang="en-US" sz="2000" baseline="30000" dirty="0">
                <a:cs typeface="Arial" panose="020B0604020202020204" pitchFamily="34" charset="0"/>
              </a:rPr>
              <a:t>2 </a:t>
            </a:r>
            <a:r>
              <a:rPr lang="en-US" altLang="en-US" sz="2000" dirty="0">
                <a:cs typeface="Arial" panose="020B0604020202020204" pitchFamily="34" charset="0"/>
              </a:rPr>
              <a:t>=</a:t>
            </a:r>
            <a:r>
              <a:rPr lang="en-US" altLang="en-US" sz="2000" baseline="30000" dirty="0"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cs typeface="Arial" panose="020B0604020202020204" pitchFamily="34" charset="0"/>
              </a:rPr>
              <a:t>Varians</a:t>
            </a:r>
            <a:r>
              <a:rPr lang="en-US" altLang="en-US" sz="2000" dirty="0"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cs typeface="Arial" panose="020B0604020202020204" pitchFamily="34" charset="0"/>
              </a:rPr>
              <a:t>arus</a:t>
            </a:r>
            <a:r>
              <a:rPr lang="en-US" altLang="en-US" sz="2000" dirty="0">
                <a:cs typeface="Arial" panose="020B0604020202020204" pitchFamily="34" charset="0"/>
              </a:rPr>
              <a:t> kas </a:t>
            </a:r>
            <a:r>
              <a:rPr lang="en-US" altLang="en-US" sz="2000" dirty="0" err="1">
                <a:cs typeface="Arial" panose="020B0604020202020204" pitchFamily="34" charset="0"/>
              </a:rPr>
              <a:t>bersih</a:t>
            </a:r>
            <a:r>
              <a:rPr lang="en-US" altLang="en-US" sz="2000" dirty="0">
                <a:cs typeface="Arial" panose="020B0604020202020204" pitchFamily="34" charset="0"/>
              </a:rPr>
              <a:t> </a:t>
            </a:r>
            <a:r>
              <a:rPr lang="en-US" altLang="en-US" sz="2000" dirty="0" err="1">
                <a:cs typeface="Arial" panose="020B0604020202020204" pitchFamily="34" charset="0"/>
              </a:rPr>
              <a:t>harian</a:t>
            </a:r>
            <a:r>
              <a:rPr lang="en-US" altLang="en-US" sz="2000" baseline="30000" dirty="0"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9CCAE59-FD1F-4F07-B516-D347A1C7BD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IDENTIFIKASI KAS UNTUK PERENCANAAN KEUANGAN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00AA4EC5-3D68-41B5-B932-8F6E45F5F7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b="1"/>
              <a:t>Aktifitas Operasi</a:t>
            </a:r>
            <a:r>
              <a:rPr lang="en-US" altLang="en-US" sz="2400"/>
              <a:t> :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/>
              <a:t>    berkaitan dengan hasil usaha/operasi perusahaan.</a:t>
            </a:r>
          </a:p>
          <a:p>
            <a:r>
              <a:rPr lang="en-US" altLang="en-US" sz="2400" b="1"/>
              <a:t>Aktifitas Investasi</a:t>
            </a:r>
            <a:r>
              <a:rPr lang="en-US" altLang="en-US" sz="2400"/>
              <a:t> :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/>
              <a:t>    meliputi perolehan,pelepasan aktiva jangka panjang dan aktiva yang tidak termasuk setara kas.</a:t>
            </a:r>
          </a:p>
          <a:p>
            <a:r>
              <a:rPr lang="en-US" altLang="en-US" sz="2400" b="1"/>
              <a:t>Aktifitas Pendanaan/pembelanjaan</a:t>
            </a:r>
            <a:r>
              <a:rPr lang="en-US" altLang="en-US" sz="2400"/>
              <a:t> :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/>
              <a:t>    berkaitan dengan kebijakan modal, hutang jangka panjang.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FF0B40D-C408-4193-BF65-D17A663C39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ANGGARAN KAS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7E13B03-E3BE-4AD4-8ABE-733FD711C5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n-US" altLang="en-US" sz="2400"/>
              <a:t>Estimasi besarnya kas dari aktifitas operasional perusahaan dalam suatu periode, beserta kebijakan keuangannya akibat dari aktifitas operasional tsb.</a:t>
            </a:r>
          </a:p>
          <a:p>
            <a:pPr marL="533400" indent="-533400">
              <a:lnSpc>
                <a:spcPct val="90000"/>
              </a:lnSpc>
            </a:pPr>
            <a:r>
              <a:rPr lang="en-US" altLang="en-US" sz="2400"/>
              <a:t>Anggaran kas terdiri dari :</a:t>
            </a: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/>
              <a:t>Cash inflows:</a:t>
            </a: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      Mengidentifikasi sumber-sumber penerimaan yang diantisipasi..</a:t>
            </a: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AutoNum type="arabicPeriod" startAt="2"/>
            </a:pPr>
            <a:r>
              <a:rPr lang="en-US" altLang="en-US" sz="2400"/>
              <a:t>Cash Outflows</a:t>
            </a: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      Mengidentifikasi semua pengeluaran kas yang diantisipasi.</a:t>
            </a: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 </a:t>
            </a:r>
          </a:p>
          <a:p>
            <a:pPr marL="533400" indent="-5334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    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EBA89D3-1A0D-4A28-AD81-F26A35F58D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21F051D-22E5-405F-8AD6-AB07FC20E5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3. Financing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    Berisi net cash flows dan besarnya kebutuhan dana jika terjadi defisit.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>
            <a:extLst>
              <a:ext uri="{FF2B5EF4-FFF2-40B4-BE49-F238E27FC236}">
                <a16:creationId xmlns:a16="http://schemas.microsoft.com/office/drawing/2014/main" id="{E7F6382D-CA0E-4EC1-8553-7485C318F1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52800" y="400050"/>
            <a:ext cx="5486400" cy="5848350"/>
          </a:xfrm>
        </p:spPr>
        <p:txBody>
          <a:bodyPr/>
          <a:lstStyle/>
          <a:p>
            <a:pPr algn="l"/>
            <a:br>
              <a:rPr lang="en-US" altLang="en-US" sz="2800" b="1" dirty="0">
                <a:latin typeface="Tahoma" panose="020B0604030504040204" pitchFamily="34" charset="0"/>
              </a:rPr>
            </a:br>
            <a:br>
              <a:rPr lang="en-US" altLang="en-US" sz="2800" b="1" dirty="0">
                <a:latin typeface="Tahoma" panose="020B0604030504040204" pitchFamily="34" charset="0"/>
              </a:rPr>
            </a:br>
            <a:br>
              <a:rPr lang="en-US" altLang="en-US" sz="2800" b="1" dirty="0">
                <a:latin typeface="Tahoma" panose="020B0604030504040204" pitchFamily="34" charset="0"/>
              </a:rPr>
            </a:br>
            <a:br>
              <a:rPr lang="en-US" altLang="en-US" sz="2800" b="1" dirty="0">
                <a:latin typeface="Tahoma" panose="020B0604030504040204" pitchFamily="34" charset="0"/>
              </a:rPr>
            </a:br>
            <a:br>
              <a:rPr lang="en-US" altLang="en-US" sz="2800" b="1" dirty="0">
                <a:latin typeface="Tahoma" panose="020B0604030504040204" pitchFamily="34" charset="0"/>
              </a:rPr>
            </a:br>
            <a:br>
              <a:rPr lang="en-US" altLang="en-US" sz="2800" b="1" dirty="0">
                <a:latin typeface="Tahoma" panose="020B0604030504040204" pitchFamily="34" charset="0"/>
              </a:rPr>
            </a:br>
            <a:br>
              <a:rPr lang="en-US" altLang="en-US" sz="2800" b="1" dirty="0">
                <a:latin typeface="Tahoma" panose="020B0604030504040204" pitchFamily="34" charset="0"/>
              </a:rPr>
            </a:br>
            <a:br>
              <a:rPr lang="en-US" altLang="en-US" sz="2800" b="1" dirty="0">
                <a:latin typeface="Tahoma" panose="020B0604030504040204" pitchFamily="34" charset="0"/>
              </a:rPr>
            </a:br>
            <a:r>
              <a:rPr lang="en-US" altLang="en-US" sz="2800" b="1" dirty="0">
                <a:latin typeface="Tahoma" panose="020B0604030504040204" pitchFamily="34" charset="0"/>
              </a:rPr>
              <a:t>MANAJEMEN MODAL KERJA</a:t>
            </a:r>
            <a:br>
              <a:rPr lang="en-US" altLang="en-US" sz="2800" b="1" dirty="0">
                <a:latin typeface="Tahoma" panose="020B0604030504040204" pitchFamily="34" charset="0"/>
              </a:rPr>
            </a:br>
            <a:br>
              <a:rPr lang="en-US" altLang="en-US" sz="2800" b="1" dirty="0">
                <a:latin typeface="Tahoma" panose="020B0604030504040204" pitchFamily="34" charset="0"/>
              </a:rPr>
            </a:br>
            <a:br>
              <a:rPr lang="en-US" altLang="en-US" sz="2800" b="1" dirty="0">
                <a:latin typeface="Tahoma" panose="020B0604030504040204" pitchFamily="34" charset="0"/>
              </a:rPr>
            </a:br>
            <a:br>
              <a:rPr lang="en-US" altLang="en-US" sz="2800" b="1" dirty="0">
                <a:latin typeface="Tahoma" panose="020B0604030504040204" pitchFamily="34" charset="0"/>
              </a:rPr>
            </a:br>
            <a:br>
              <a:rPr lang="en-US" altLang="en-US" sz="2800" b="1" dirty="0">
                <a:latin typeface="Tahoma" panose="020B0604030504040204" pitchFamily="34" charset="0"/>
              </a:rPr>
            </a:br>
            <a:endParaRPr lang="en-US" altLang="en-US" sz="2800" dirty="0">
              <a:latin typeface="Tahoma" panose="020B0604030504040204" pitchFamily="34" charset="0"/>
            </a:endParaRPr>
          </a:p>
        </p:txBody>
      </p:sp>
      <p:sp>
        <p:nvSpPr>
          <p:cNvPr id="23555" name="Rectangle 1027">
            <a:extLst>
              <a:ext uri="{FF2B5EF4-FFF2-40B4-BE49-F238E27FC236}">
                <a16:creationId xmlns:a16="http://schemas.microsoft.com/office/drawing/2014/main" id="{215BD917-2F93-4863-865D-AAA1DE37C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57200"/>
            <a:ext cx="2514600" cy="3505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0000" b="0" dirty="0"/>
              <a:t>2</a:t>
            </a:r>
            <a:endParaRPr lang="en-US" altLang="en-US" dirty="0"/>
          </a:p>
        </p:txBody>
      </p:sp>
      <p:graphicFrame>
        <p:nvGraphicFramePr>
          <p:cNvPr id="23558" name="Object 1030">
            <a:extLst>
              <a:ext uri="{FF2B5EF4-FFF2-40B4-BE49-F238E27FC236}">
                <a16:creationId xmlns:a16="http://schemas.microsoft.com/office/drawing/2014/main" id="{8F709DD7-E369-46DA-98CA-D670AC98FCD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81600" y="381000"/>
          <a:ext cx="3108325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3717360" imgH="3352320" progId="MS_ClipArt_Gallery.2">
                  <p:embed/>
                </p:oleObj>
              </mc:Choice>
              <mc:Fallback>
                <p:oleObj name="Clip" r:id="rId2" imgW="3717360" imgH="3352320" progId="MS_ClipArt_Gallery.2">
                  <p:embed/>
                  <p:pic>
                    <p:nvPicPr>
                      <p:cNvPr id="23558" name="Object 1030">
                        <a:extLst>
                          <a:ext uri="{FF2B5EF4-FFF2-40B4-BE49-F238E27FC236}">
                            <a16:creationId xmlns:a16="http://schemas.microsoft.com/office/drawing/2014/main" id="{8F709DD7-E369-46DA-98CA-D670AC98FCD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81000"/>
                        <a:ext cx="3108325" cy="2971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Capsules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Designs\Capsules.pot</Template>
  <TotalTime>87</TotalTime>
  <Words>1273</Words>
  <Application>Microsoft Office PowerPoint</Application>
  <PresentationFormat>On-screen Show (4:3)</PresentationFormat>
  <Paragraphs>150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Times New Roman</vt:lpstr>
      <vt:lpstr>Arial</vt:lpstr>
      <vt:lpstr>Wingdings</vt:lpstr>
      <vt:lpstr>Capsules</vt:lpstr>
      <vt:lpstr>Microsoft Clip Gallery</vt:lpstr>
      <vt:lpstr>MANAJEMEN KAS</vt:lpstr>
      <vt:lpstr>SASARAN :</vt:lpstr>
      <vt:lpstr>PENENTUAN JUMLAH KAS OPTIMAL</vt:lpstr>
      <vt:lpstr>PowerPoint Presentation</vt:lpstr>
      <vt:lpstr>PowerPoint Presentation</vt:lpstr>
      <vt:lpstr>IDENTIFIKASI KAS UNTUK PERENCANAAN KEUANGAN</vt:lpstr>
      <vt:lpstr>ANGGARAN KAS</vt:lpstr>
      <vt:lpstr>PowerPoint Presentation</vt:lpstr>
      <vt:lpstr>        MANAJEMEN MODAL KERJA     </vt:lpstr>
      <vt:lpstr>  Pendahuluan </vt:lpstr>
      <vt:lpstr>Likuiditas</vt:lpstr>
      <vt:lpstr>PowerPoint Presentation</vt:lpstr>
      <vt:lpstr>PowerPoint Presentation</vt:lpstr>
      <vt:lpstr>Likuiditas Vs Profitabilitas</vt:lpstr>
      <vt:lpstr>PowerPoint Presentation</vt:lpstr>
      <vt:lpstr>Kebijakan modal kerja</vt:lpstr>
      <vt:lpstr>Gambar kebijakan modal kerja,  pengaruhnya thd CR dan NWC</vt:lpstr>
      <vt:lpstr>PowerPoint Presentation</vt:lpstr>
      <vt:lpstr>PowerPoint Presentation</vt:lpstr>
      <vt:lpstr>Manajemen modal kerja selama inflasi</vt:lpstr>
      <vt:lpstr>PowerPoint Presentation</vt:lpstr>
      <vt:lpstr>Purchasing power gain and losses</vt:lpstr>
      <vt:lpstr>Contoh </vt:lpstr>
    </vt:vector>
  </TitlesOfParts>
  <Company>Smart 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KAS</dc:title>
  <dc:creator>Smart</dc:creator>
  <cp:lastModifiedBy>sri yansyah</cp:lastModifiedBy>
  <cp:revision>6</cp:revision>
  <dcterms:created xsi:type="dcterms:W3CDTF">2005-11-14T00:15:33Z</dcterms:created>
  <dcterms:modified xsi:type="dcterms:W3CDTF">2020-12-21T13:51:55Z</dcterms:modified>
</cp:coreProperties>
</file>