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89" r:id="rId6"/>
    <p:sldId id="261" r:id="rId7"/>
    <p:sldId id="267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9985285-C0CD-40CC-86D6-246EAA74208F}">
  <a:tblStyle styleId="{49985285-C0CD-40CC-86D6-246EAA74208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92" d="100"/>
          <a:sy n="92" d="100"/>
        </p:scale>
        <p:origin x="-756" y="-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194764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0" name="Google Shape;48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gcc7554a049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6" name="Google Shape;486;gcc7554a049_0_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cd8a80d6bc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2" name="Google Shape;532;gcd8a80d6bc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cf7a3c503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cf7a3c503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107aaa41fe9_0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107aaa41fe9_0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105aad17dc0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105aad17dc0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107a9a8b46f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7" name="Google Shape;577;g107a9a8b46f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039975" y="1324500"/>
            <a:ext cx="7064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40000" y="3377100"/>
            <a:ext cx="7064100" cy="44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 flipH="1">
            <a:off x="-257975" y="-72550"/>
            <a:ext cx="3047400" cy="13464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Google Shape;13;p2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14;p2"/>
          <p:cNvCxnSpPr/>
          <p:nvPr/>
        </p:nvCxnSpPr>
        <p:spPr>
          <a:xfrm flipH="1">
            <a:off x="6467450" y="3935375"/>
            <a:ext cx="3047400" cy="13464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"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3" name="Google Shape;453;p51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4" name="Google Shape;454;p51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5" name="Google Shape;455;p51"/>
          <p:cNvCxnSpPr/>
          <p:nvPr/>
        </p:nvCxnSpPr>
        <p:spPr>
          <a:xfrm>
            <a:off x="7434175" y="-125600"/>
            <a:ext cx="1993200" cy="1330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6" name="Google Shape;456;p51"/>
          <p:cNvCxnSpPr/>
          <p:nvPr/>
        </p:nvCxnSpPr>
        <p:spPr>
          <a:xfrm>
            <a:off x="-147275" y="3943475"/>
            <a:ext cx="1993200" cy="1330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"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8" name="Google Shape;458;p52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9" name="Google Shape;459;p52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0" name="Google Shape;460;p52"/>
          <p:cNvCxnSpPr/>
          <p:nvPr/>
        </p:nvCxnSpPr>
        <p:spPr>
          <a:xfrm flipH="1">
            <a:off x="6772150" y="3663450"/>
            <a:ext cx="2823300" cy="1633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30"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2" name="Google Shape;462;p53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3" name="Google Shape;463;p53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4" name="Google Shape;464;p53"/>
          <p:cNvCxnSpPr/>
          <p:nvPr/>
        </p:nvCxnSpPr>
        <p:spPr>
          <a:xfrm>
            <a:off x="-250225" y="4076450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5" name="Google Shape;465;p53"/>
          <p:cNvCxnSpPr/>
          <p:nvPr/>
        </p:nvCxnSpPr>
        <p:spPr>
          <a:xfrm>
            <a:off x="7441150" y="-48375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6" name="Google Shape;466;p53"/>
          <p:cNvCxnSpPr/>
          <p:nvPr/>
        </p:nvCxnSpPr>
        <p:spPr>
          <a:xfrm flipH="1">
            <a:off x="7454238" y="4053663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7" name="Google Shape;467;p53"/>
          <p:cNvCxnSpPr/>
          <p:nvPr/>
        </p:nvCxnSpPr>
        <p:spPr>
          <a:xfrm flipH="1">
            <a:off x="-237137" y="-71162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4711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13250" y="1272925"/>
            <a:ext cx="7717500" cy="32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/>
            </a:lvl9pPr>
          </a:lstStyle>
          <a:p>
            <a:endParaRPr/>
          </a:p>
        </p:txBody>
      </p:sp>
      <p:cxnSp>
        <p:nvCxnSpPr>
          <p:cNvPr id="26" name="Google Shape;26;p4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" name="Google Shape;27;p4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" name="Google Shape;28;p4"/>
          <p:cNvCxnSpPr/>
          <p:nvPr/>
        </p:nvCxnSpPr>
        <p:spPr>
          <a:xfrm>
            <a:off x="6884900" y="-113600"/>
            <a:ext cx="2565600" cy="1306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3583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subTitle" idx="1"/>
          </p:nvPr>
        </p:nvSpPr>
        <p:spPr>
          <a:xfrm>
            <a:off x="5001000" y="1942925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400">
                <a:latin typeface="Vidaloka"/>
                <a:ea typeface="Vidaloka"/>
                <a:cs typeface="Vidaloka"/>
                <a:sym typeface="Vidalok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subTitle" idx="2"/>
          </p:nvPr>
        </p:nvSpPr>
        <p:spPr>
          <a:xfrm>
            <a:off x="5001000" y="2255100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ubTitle" idx="3"/>
          </p:nvPr>
        </p:nvSpPr>
        <p:spPr>
          <a:xfrm>
            <a:off x="1655200" y="1942925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400">
                <a:latin typeface="Vidaloka"/>
                <a:ea typeface="Vidaloka"/>
                <a:cs typeface="Vidaloka"/>
                <a:sym typeface="Vidalok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subTitle" idx="4"/>
          </p:nvPr>
        </p:nvSpPr>
        <p:spPr>
          <a:xfrm>
            <a:off x="1655200" y="2255100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ubTitle" idx="5"/>
          </p:nvPr>
        </p:nvSpPr>
        <p:spPr>
          <a:xfrm>
            <a:off x="5001000" y="3723950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400">
                <a:latin typeface="Vidaloka"/>
                <a:ea typeface="Vidaloka"/>
                <a:cs typeface="Vidaloka"/>
                <a:sym typeface="Vidalok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ubTitle" idx="6"/>
          </p:nvPr>
        </p:nvSpPr>
        <p:spPr>
          <a:xfrm>
            <a:off x="5001000" y="403612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7"/>
          </p:nvPr>
        </p:nvSpPr>
        <p:spPr>
          <a:xfrm>
            <a:off x="1655200" y="3723950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400">
                <a:latin typeface="Vidaloka"/>
                <a:ea typeface="Vidaloka"/>
                <a:cs typeface="Vidaloka"/>
                <a:sym typeface="Vidalok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8"/>
          </p:nvPr>
        </p:nvSpPr>
        <p:spPr>
          <a:xfrm>
            <a:off x="1655250" y="403612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title" idx="9" hasCustomPrompt="1"/>
          </p:nvPr>
        </p:nvSpPr>
        <p:spPr>
          <a:xfrm>
            <a:off x="2378650" y="130358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13" hasCustomPrompt="1"/>
          </p:nvPr>
        </p:nvSpPr>
        <p:spPr>
          <a:xfrm>
            <a:off x="5724450" y="130358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title" idx="14" hasCustomPrompt="1"/>
          </p:nvPr>
        </p:nvSpPr>
        <p:spPr>
          <a:xfrm>
            <a:off x="2378700" y="308273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6" name="Google Shape;86;p13"/>
          <p:cNvSpPr txBox="1">
            <a:spLocks noGrp="1"/>
          </p:cNvSpPr>
          <p:nvPr>
            <p:ph type="title" idx="15" hasCustomPrompt="1"/>
          </p:nvPr>
        </p:nvSpPr>
        <p:spPr>
          <a:xfrm>
            <a:off x="5724450" y="308273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cxnSp>
        <p:nvCxnSpPr>
          <p:cNvPr id="87" name="Google Shape;87;p13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" name="Google Shape;88;p13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type="title"/>
          </p:nvPr>
        </p:nvSpPr>
        <p:spPr>
          <a:xfrm>
            <a:off x="2410500" y="2808253"/>
            <a:ext cx="4323000" cy="49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subTitle" idx="1"/>
          </p:nvPr>
        </p:nvSpPr>
        <p:spPr>
          <a:xfrm>
            <a:off x="1842900" y="1661963"/>
            <a:ext cx="5458200" cy="9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16" name="Google Shape;116;p15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7" name="Google Shape;117;p15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CUSTOM_12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title"/>
          </p:nvPr>
        </p:nvSpPr>
        <p:spPr>
          <a:xfrm>
            <a:off x="699900" y="2821263"/>
            <a:ext cx="4323000" cy="49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9pPr>
          </a:lstStyle>
          <a:p>
            <a:endParaRPr/>
          </a:p>
        </p:txBody>
      </p:sp>
      <p:sp>
        <p:nvSpPr>
          <p:cNvPr id="120" name="Google Shape;120;p16"/>
          <p:cNvSpPr txBox="1">
            <a:spLocks noGrp="1"/>
          </p:cNvSpPr>
          <p:nvPr>
            <p:ph type="subTitle" idx="1"/>
          </p:nvPr>
        </p:nvSpPr>
        <p:spPr>
          <a:xfrm>
            <a:off x="699900" y="1675902"/>
            <a:ext cx="5458200" cy="9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21" name="Google Shape;121;p16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" name="Google Shape;122;p16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3" name="Google Shape;123;p16"/>
          <p:cNvCxnSpPr/>
          <p:nvPr/>
        </p:nvCxnSpPr>
        <p:spPr>
          <a:xfrm flipH="1">
            <a:off x="7454238" y="4053663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4" name="Google Shape;124;p16"/>
          <p:cNvCxnSpPr/>
          <p:nvPr/>
        </p:nvCxnSpPr>
        <p:spPr>
          <a:xfrm flipH="1">
            <a:off x="-237137" y="-71162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5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>
            <a:spLocks noGrp="1"/>
          </p:cNvSpPr>
          <p:nvPr>
            <p:ph type="title"/>
          </p:nvPr>
        </p:nvSpPr>
        <p:spPr>
          <a:xfrm>
            <a:off x="1677925" y="2511803"/>
            <a:ext cx="3714900" cy="805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8" name="Google Shape;148;p20"/>
          <p:cNvSpPr txBox="1">
            <a:spLocks noGrp="1"/>
          </p:cNvSpPr>
          <p:nvPr>
            <p:ph type="title" idx="2" hasCustomPrompt="1"/>
          </p:nvPr>
        </p:nvSpPr>
        <p:spPr>
          <a:xfrm>
            <a:off x="3741925" y="1484693"/>
            <a:ext cx="1650900" cy="9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7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9pPr>
          </a:lstStyle>
          <a:p>
            <a:r>
              <a:t>xx%</a:t>
            </a:r>
          </a:p>
        </p:txBody>
      </p:sp>
      <p:sp>
        <p:nvSpPr>
          <p:cNvPr id="149" name="Google Shape;149;p20"/>
          <p:cNvSpPr txBox="1">
            <a:spLocks noGrp="1"/>
          </p:cNvSpPr>
          <p:nvPr>
            <p:ph type="subTitle" idx="1"/>
          </p:nvPr>
        </p:nvSpPr>
        <p:spPr>
          <a:xfrm>
            <a:off x="831625" y="3244000"/>
            <a:ext cx="4561200" cy="39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50" name="Google Shape;150;p20"/>
          <p:cNvCxnSpPr/>
          <p:nvPr/>
        </p:nvCxnSpPr>
        <p:spPr>
          <a:xfrm rot="10800000">
            <a:off x="-30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1" name="Google Shape;151;p20"/>
          <p:cNvCxnSpPr/>
          <p:nvPr/>
        </p:nvCxnSpPr>
        <p:spPr>
          <a:xfrm rot="10800000">
            <a:off x="-30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" name="Google Shape;152;p20"/>
          <p:cNvCxnSpPr/>
          <p:nvPr/>
        </p:nvCxnSpPr>
        <p:spPr>
          <a:xfrm>
            <a:off x="-112875" y="3979775"/>
            <a:ext cx="1378500" cy="12363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" name="Google Shape;153;p20"/>
          <p:cNvCxnSpPr/>
          <p:nvPr/>
        </p:nvCxnSpPr>
        <p:spPr>
          <a:xfrm>
            <a:off x="7908725" y="-88700"/>
            <a:ext cx="1418700" cy="10644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6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0" name="Google Shape;160;p22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1" name="Google Shape;161;p22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2" name="Google Shape;162;p22"/>
          <p:cNvCxnSpPr/>
          <p:nvPr/>
        </p:nvCxnSpPr>
        <p:spPr>
          <a:xfrm>
            <a:off x="-250225" y="4076450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3" name="Google Shape;163;p22"/>
          <p:cNvCxnSpPr/>
          <p:nvPr/>
        </p:nvCxnSpPr>
        <p:spPr>
          <a:xfrm>
            <a:off x="7441150" y="-48375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4" name="Google Shape;164;p22"/>
          <p:cNvCxnSpPr/>
          <p:nvPr/>
        </p:nvCxnSpPr>
        <p:spPr>
          <a:xfrm flipH="1">
            <a:off x="7454238" y="4053663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5" name="Google Shape;165;p22"/>
          <p:cNvCxnSpPr/>
          <p:nvPr/>
        </p:nvCxnSpPr>
        <p:spPr>
          <a:xfrm flipH="1">
            <a:off x="-237137" y="-71162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6" name="Google Shape;166;p22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0" name="Google Shape;450;p50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1" name="Google Shape;451;p50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idaloka"/>
              <a:buNone/>
              <a:defRPr sz="3000">
                <a:solidFill>
                  <a:schemeClr val="dk1"/>
                </a:solidFill>
                <a:latin typeface="Vidaloka"/>
                <a:ea typeface="Vidaloka"/>
                <a:cs typeface="Vidaloka"/>
                <a:sym typeface="Vidalok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59" r:id="rId4"/>
    <p:sldLayoutId id="2147483661" r:id="rId5"/>
    <p:sldLayoutId id="2147483662" r:id="rId6"/>
    <p:sldLayoutId id="2147483666" r:id="rId7"/>
    <p:sldLayoutId id="2147483668" r:id="rId8"/>
    <p:sldLayoutId id="2147483696" r:id="rId9"/>
    <p:sldLayoutId id="2147483697" r:id="rId10"/>
    <p:sldLayoutId id="2147483698" r:id="rId11"/>
    <p:sldLayoutId id="214748369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59"/>
          <p:cNvSpPr txBox="1">
            <a:spLocks noGrp="1"/>
          </p:cNvSpPr>
          <p:nvPr>
            <p:ph type="ctrTitle"/>
          </p:nvPr>
        </p:nvSpPr>
        <p:spPr>
          <a:xfrm>
            <a:off x="990600" y="1276350"/>
            <a:ext cx="7064100" cy="12472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id-ID" sz="2400"/>
              <a:t>Inovasi dan Teknologi dalam Manajemen Pelayanan Publik</a:t>
            </a: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60"/>
          <p:cNvSpPr txBox="1">
            <a:spLocks noGrp="1"/>
          </p:cNvSpPr>
          <p:nvPr>
            <p:ph type="body" idx="1"/>
          </p:nvPr>
        </p:nvSpPr>
        <p:spPr>
          <a:xfrm>
            <a:off x="4038600" y="895350"/>
            <a:ext cx="4267200" cy="13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SzPts val="1100"/>
              <a:buNone/>
            </a:pPr>
            <a:r>
              <a:rPr lang="id-ID" sz="1200" b="1"/>
              <a:t>Inovasi Pelayanan Publik</a:t>
            </a:r>
            <a:r>
              <a:rPr lang="id-ID" sz="1200"/>
              <a:t> adalah terobosan jenis </a:t>
            </a:r>
            <a:r>
              <a:rPr lang="id-ID" sz="1200" b="1"/>
              <a:t>pelayanan</a:t>
            </a:r>
            <a:r>
              <a:rPr lang="id-ID" sz="1200"/>
              <a:t> baik yang merupakan gagasan/ide kreatif orisinal dan/atau adaptasi/ modifikasi </a:t>
            </a:r>
            <a:r>
              <a:rPr lang="en-US" sz="1200" smtClean="0"/>
              <a:t>dari </a:t>
            </a:r>
            <a:r>
              <a:rPr lang="en-US" sz="1200"/>
              <a:t>instansi/lembaga publik </a:t>
            </a:r>
            <a:r>
              <a:rPr lang="en-US" sz="1200" i="1"/>
              <a:t>dalam</a:t>
            </a:r>
            <a:r>
              <a:rPr lang="en-US" sz="1200"/>
              <a:t> upaya meningkatkan kualitas </a:t>
            </a:r>
            <a:r>
              <a:rPr lang="en-US" sz="1200" i="1"/>
              <a:t>pelayanan </a:t>
            </a:r>
            <a:r>
              <a:rPr lang="en-US" sz="1200" i="1" smtClean="0"/>
              <a:t>publik</a:t>
            </a:r>
            <a:r>
              <a:rPr lang="en-US" sz="1200" smtClean="0"/>
              <a:t> </a:t>
            </a:r>
            <a:r>
              <a:rPr lang="id-ID" sz="1200" smtClean="0"/>
              <a:t>yang </a:t>
            </a:r>
            <a:r>
              <a:rPr lang="id-ID" sz="1200"/>
              <a:t>memberikan manfaat bagi masyarakat, baik secara langsung maupun tidak langsung.</a:t>
            </a:r>
            <a:endParaRPr sz="1200"/>
          </a:p>
        </p:txBody>
      </p:sp>
      <p:sp>
        <p:nvSpPr>
          <p:cNvPr id="2" name="Rectangle 1"/>
          <p:cNvSpPr/>
          <p:nvPr/>
        </p:nvSpPr>
        <p:spPr>
          <a:xfrm>
            <a:off x="4038600" y="2308191"/>
            <a:ext cx="426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1200"/>
              <a:t>Pemanfaatan teknologi </a:t>
            </a:r>
            <a:r>
              <a:rPr lang="id-ID" sz="1200" smtClean="0"/>
              <a:t>menjadi </a:t>
            </a:r>
            <a:r>
              <a:rPr lang="id-ID" sz="1200"/>
              <a:t>sangat penting. Selain mendekatkan antara pemberi layanan dengan penerima layanan, teknologi juga bisa mempercepat proses tanpa terhalang oleh waktu dan </a:t>
            </a:r>
            <a:r>
              <a:rPr lang="id-ID" sz="1200" smtClean="0"/>
              <a:t>tempat</a:t>
            </a:r>
            <a:r>
              <a:rPr lang="en-US" sz="1200" smtClean="0"/>
              <a:t>.</a:t>
            </a:r>
            <a:endParaRPr lang="en-US" sz="1200"/>
          </a:p>
        </p:txBody>
      </p:sp>
      <p:sp>
        <p:nvSpPr>
          <p:cNvPr id="4" name="Rectangle 3"/>
          <p:cNvSpPr/>
          <p:nvPr/>
        </p:nvSpPr>
        <p:spPr>
          <a:xfrm>
            <a:off x="533400" y="1338695"/>
            <a:ext cx="2819400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mtClean="0"/>
              <a:t>T</a:t>
            </a:r>
            <a:r>
              <a:rPr lang="id-ID" smtClean="0"/>
              <a:t>ujuan </a:t>
            </a:r>
            <a:r>
              <a:rPr lang="id-ID"/>
              <a:t>inovasi adalah menciptakan kemudahan baru untuk kehidupan manusia melalui penemuan atau perkembangan baru dari ide-ide inovatif yang berhasil diwujudkan dengan baik.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1030675"/>
            <a:ext cx="2856345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mtClean="0"/>
              <a:t>Tujuan Inovasi dalam Teknologi</a:t>
            </a:r>
          </a:p>
        </p:txBody>
      </p:sp>
      <p:sp>
        <p:nvSpPr>
          <p:cNvPr id="6" name="Rectangle 5"/>
          <p:cNvSpPr/>
          <p:nvPr/>
        </p:nvSpPr>
        <p:spPr>
          <a:xfrm>
            <a:off x="564573" y="3028950"/>
            <a:ext cx="4173682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100" smtClean="0"/>
              <a:t>Dasar Hukum: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100" smtClean="0"/>
              <a:t>UU </a:t>
            </a:r>
            <a:r>
              <a:rPr lang="en-US" sz="1100"/>
              <a:t>25 Tahun 2009 tentang Pelayanan </a:t>
            </a:r>
            <a:r>
              <a:rPr lang="en-US" sz="1100" smtClean="0"/>
              <a:t>Publik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100" smtClean="0"/>
              <a:t>PP </a:t>
            </a:r>
            <a:r>
              <a:rPr lang="en-US" sz="1100"/>
              <a:t>Nomor 96 Tahun 2012 tentang </a:t>
            </a:r>
            <a:r>
              <a:rPr lang="en-US" sz="1100" smtClean="0"/>
              <a:t>Pelaksanaan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100" smtClean="0"/>
              <a:t>UU </a:t>
            </a:r>
            <a:r>
              <a:rPr lang="en-US" sz="1100"/>
              <a:t>25 Tahun 2009 tentang Pelayanan </a:t>
            </a:r>
            <a:r>
              <a:rPr lang="en-US" sz="1100" smtClean="0"/>
              <a:t>Publik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100" smtClean="0"/>
              <a:t>Permenpan </a:t>
            </a:r>
            <a:r>
              <a:rPr lang="en-US" sz="1100"/>
              <a:t>RB Nomor 30 Tahun 2014 tentang Pedoman Inovasi Pelayanan </a:t>
            </a:r>
            <a:r>
              <a:rPr lang="en-US" sz="1100" smtClean="0"/>
              <a:t>Publik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100" smtClean="0"/>
              <a:t>Perpres </a:t>
            </a:r>
            <a:r>
              <a:rPr lang="en-US" sz="1100"/>
              <a:t>95 Tahun 2018 tentang SPBE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63"/>
          <p:cNvSpPr txBox="1">
            <a:spLocks noGrp="1"/>
          </p:cNvSpPr>
          <p:nvPr>
            <p:ph type="title"/>
          </p:nvPr>
        </p:nvSpPr>
        <p:spPr>
          <a:xfrm>
            <a:off x="2286000" y="819150"/>
            <a:ext cx="4323000" cy="99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smtClean="0"/>
              <a:t>Peran Teknologi Informasi Dalam Meningkatkan Kualitas Dan Efisiensi Pelayanan Publik</a:t>
            </a:r>
            <a:endParaRPr lang="en-US" sz="1600"/>
          </a:p>
        </p:txBody>
      </p:sp>
      <p:pic>
        <p:nvPicPr>
          <p:cNvPr id="1026" name="Picture 2" descr="C:\Users\Pardiah\Documents\Bu Milka\technolog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309" y="1692191"/>
            <a:ext cx="2971800" cy="2403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57201" y="1657350"/>
            <a:ext cx="449580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/>
              <a:t>Membantu menyalurkan aspirasi </a:t>
            </a:r>
            <a:r>
              <a:rPr lang="en-US" smtClean="0"/>
              <a:t>masyarakat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/>
              <a:t>TI Memudahkan </a:t>
            </a:r>
            <a:r>
              <a:rPr lang="en-US" i="1"/>
              <a:t>e-Government</a:t>
            </a:r>
            <a:r>
              <a:rPr lang="en-US"/>
              <a:t> Memetakan solusi yang tepat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/>
              <a:t>Menyajikan data akurat untuk pengambilan kebijakan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/>
              <a:t>Memberikan informasi kepada masyarakat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/>
              <a:t>TI memudahkan </a:t>
            </a:r>
            <a:r>
              <a:rPr lang="en-US" i="1"/>
              <a:t>e-Government</a:t>
            </a:r>
            <a:r>
              <a:rPr lang="en-US"/>
              <a:t> untuk masyarakat</a:t>
            </a:r>
          </a:p>
          <a:p>
            <a:endParaRPr lang="en-US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61"/>
          <p:cNvSpPr txBox="1">
            <a:spLocks noGrp="1"/>
          </p:cNvSpPr>
          <p:nvPr>
            <p:ph type="title"/>
          </p:nvPr>
        </p:nvSpPr>
        <p:spPr>
          <a:xfrm>
            <a:off x="701964" y="361950"/>
            <a:ext cx="7821176" cy="572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-US" sz="1800" smtClean="0"/>
              <a:t>Inovasi Dalam Pelayanan Publik Berbasis Teknologi</a:t>
            </a:r>
            <a:endParaRPr lang="en-US" sz="1800"/>
          </a:p>
        </p:txBody>
      </p:sp>
      <p:sp>
        <p:nvSpPr>
          <p:cNvPr id="495" name="Google Shape;495;p61"/>
          <p:cNvSpPr txBox="1">
            <a:spLocks noGrp="1"/>
          </p:cNvSpPr>
          <p:nvPr>
            <p:ph type="subTitle" idx="3"/>
          </p:nvPr>
        </p:nvSpPr>
        <p:spPr>
          <a:xfrm>
            <a:off x="685800" y="895350"/>
            <a:ext cx="41148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/>
            <a:r>
              <a:rPr lang="en" sz="1400" smtClean="0"/>
              <a:t>SI-DOI (</a:t>
            </a:r>
            <a:r>
              <a:rPr lang="en-US" sz="1400"/>
              <a:t>Sistem Informasi Dukcapil Oloh </a:t>
            </a:r>
            <a:r>
              <a:rPr lang="en-US" sz="1400" smtClean="0"/>
              <a:t>Itah)</a:t>
            </a:r>
            <a:endParaRPr sz="1400"/>
          </a:p>
        </p:txBody>
      </p:sp>
      <p:sp>
        <p:nvSpPr>
          <p:cNvPr id="502" name="Google Shape;502;p61"/>
          <p:cNvSpPr txBox="1">
            <a:spLocks noGrp="1"/>
          </p:cNvSpPr>
          <p:nvPr>
            <p:ph type="subTitle" idx="8"/>
          </p:nvPr>
        </p:nvSpPr>
        <p:spPr>
          <a:xfrm>
            <a:off x="685799" y="3562350"/>
            <a:ext cx="4038601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smtClean="0"/>
              <a:t>Layanan ini digunakan untuk mengurus sistem kependudukan secara online, seperti Akta Kelahiran, KTP Elektronik, Akta Kematian, Kartu Keluarga, dan lain sebagainya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5782" y="2114550"/>
            <a:ext cx="216361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100" smtClean="0"/>
              <a:t>Keputusan Walikota Palangka Raya Nomor 188.45/106/2022 Tentang Penetapan Inovasi Pada Dinas Kependudukan Dan Pencatatan Sipil Kota Palangka Raya</a:t>
            </a:r>
            <a:endParaRPr lang="en-US" sz="1100"/>
          </a:p>
        </p:txBody>
      </p:sp>
      <p:sp>
        <p:nvSpPr>
          <p:cNvPr id="13" name="Rounded Rectangular Callout 12"/>
          <p:cNvSpPr/>
          <p:nvPr/>
        </p:nvSpPr>
        <p:spPr>
          <a:xfrm>
            <a:off x="3048000" y="1540888"/>
            <a:ext cx="1676400" cy="878461"/>
          </a:xfrm>
          <a:prstGeom prst="wedgeRoundRectCallout">
            <a:avLst>
              <a:gd name="adj1" fmla="val -61053"/>
              <a:gd name="adj2" fmla="val 74645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900" smtClean="0"/>
              <a:t>Aplikasi berbasis Web  Service yang mencakup antrian dan pelayanan Dokumen Kependudukan serta </a:t>
            </a:r>
            <a:r>
              <a:rPr lang="en-US" sz="900"/>
              <a:t>validasi </a:t>
            </a:r>
            <a:r>
              <a:rPr lang="en-US" sz="900" smtClean="0"/>
              <a:t>NIK secara online</a:t>
            </a:r>
            <a:endParaRPr lang="en-US" sz="900"/>
          </a:p>
        </p:txBody>
      </p:sp>
      <p:pic>
        <p:nvPicPr>
          <p:cNvPr id="2051" name="Picture 3" descr="C:\Users\Pardiah\Documents\Bu Milka\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599" y="895350"/>
            <a:ext cx="3762375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92"/>
          <p:cNvSpPr txBox="1">
            <a:spLocks noGrp="1"/>
          </p:cNvSpPr>
          <p:nvPr>
            <p:ph type="title"/>
          </p:nvPr>
        </p:nvSpPr>
        <p:spPr>
          <a:xfrm>
            <a:off x="1752600" y="445025"/>
            <a:ext cx="554510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sz="1800"/>
              <a:t>Tantangan dan manfaat penggunaan teknologi dalam pelayanan publik</a:t>
            </a:r>
            <a:endParaRPr sz="1800"/>
          </a:p>
        </p:txBody>
      </p:sp>
      <p:cxnSp>
        <p:nvCxnSpPr>
          <p:cNvPr id="970" name="Google Shape;970;p92"/>
          <p:cNvCxnSpPr/>
          <p:nvPr/>
        </p:nvCxnSpPr>
        <p:spPr>
          <a:xfrm flipV="1">
            <a:off x="671716" y="2937480"/>
            <a:ext cx="2300084" cy="24987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75" name="Google Shape;975;p92"/>
          <p:cNvGrpSpPr/>
          <p:nvPr/>
        </p:nvGrpSpPr>
        <p:grpSpPr>
          <a:xfrm>
            <a:off x="2895600" y="2801607"/>
            <a:ext cx="248561" cy="271745"/>
            <a:chOff x="1687350" y="3618725"/>
            <a:chExt cx="270175" cy="295375"/>
          </a:xfrm>
        </p:grpSpPr>
        <p:sp>
          <p:nvSpPr>
            <p:cNvPr id="976" name="Google Shape;976;p92"/>
            <p:cNvSpPr/>
            <p:nvPr/>
          </p:nvSpPr>
          <p:spPr>
            <a:xfrm>
              <a:off x="1829900" y="3808550"/>
              <a:ext cx="18150" cy="35450"/>
            </a:xfrm>
            <a:custGeom>
              <a:avLst/>
              <a:gdLst/>
              <a:ahLst/>
              <a:cxnLst/>
              <a:rect l="l" t="t" r="r" b="b"/>
              <a:pathLst>
                <a:path w="726" h="1418" extrusionOk="0">
                  <a:moveTo>
                    <a:pt x="1" y="0"/>
                  </a:moveTo>
                  <a:lnTo>
                    <a:pt x="1" y="1418"/>
                  </a:lnTo>
                  <a:lnTo>
                    <a:pt x="379" y="1418"/>
                  </a:lnTo>
                  <a:cubicBezTo>
                    <a:pt x="568" y="1418"/>
                    <a:pt x="725" y="1260"/>
                    <a:pt x="725" y="1040"/>
                  </a:cubicBezTo>
                  <a:lnTo>
                    <a:pt x="725" y="347"/>
                  </a:lnTo>
                  <a:cubicBezTo>
                    <a:pt x="725" y="158"/>
                    <a:pt x="568" y="0"/>
                    <a:pt x="3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92"/>
            <p:cNvSpPr/>
            <p:nvPr/>
          </p:nvSpPr>
          <p:spPr>
            <a:xfrm>
              <a:off x="1795250" y="3755775"/>
              <a:ext cx="18125" cy="35450"/>
            </a:xfrm>
            <a:custGeom>
              <a:avLst/>
              <a:gdLst/>
              <a:ahLst/>
              <a:cxnLst/>
              <a:rect l="l" t="t" r="r" b="b"/>
              <a:pathLst>
                <a:path w="725" h="1418" extrusionOk="0">
                  <a:moveTo>
                    <a:pt x="378" y="0"/>
                  </a:moveTo>
                  <a:cubicBezTo>
                    <a:pt x="189" y="0"/>
                    <a:pt x="0" y="158"/>
                    <a:pt x="0" y="378"/>
                  </a:cubicBezTo>
                  <a:lnTo>
                    <a:pt x="0" y="1071"/>
                  </a:lnTo>
                  <a:cubicBezTo>
                    <a:pt x="0" y="1260"/>
                    <a:pt x="189" y="1418"/>
                    <a:pt x="378" y="1418"/>
                  </a:cubicBezTo>
                  <a:lnTo>
                    <a:pt x="725" y="1418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92"/>
            <p:cNvSpPr/>
            <p:nvPr/>
          </p:nvSpPr>
          <p:spPr>
            <a:xfrm>
              <a:off x="1687350" y="3618725"/>
              <a:ext cx="270175" cy="295375"/>
            </a:xfrm>
            <a:custGeom>
              <a:avLst/>
              <a:gdLst/>
              <a:ahLst/>
              <a:cxnLst/>
              <a:rect l="l" t="t" r="r" b="b"/>
              <a:pathLst>
                <a:path w="10807" h="11815" extrusionOk="0">
                  <a:moveTo>
                    <a:pt x="6459" y="662"/>
                  </a:moveTo>
                  <a:cubicBezTo>
                    <a:pt x="6868" y="662"/>
                    <a:pt x="7183" y="977"/>
                    <a:pt x="7183" y="1355"/>
                  </a:cubicBezTo>
                  <a:cubicBezTo>
                    <a:pt x="7183" y="1765"/>
                    <a:pt x="6868" y="2080"/>
                    <a:pt x="6459" y="2080"/>
                  </a:cubicBezTo>
                  <a:lnTo>
                    <a:pt x="6459" y="1702"/>
                  </a:lnTo>
                  <a:cubicBezTo>
                    <a:pt x="6459" y="1513"/>
                    <a:pt x="6301" y="1355"/>
                    <a:pt x="6112" y="1355"/>
                  </a:cubicBezTo>
                  <a:lnTo>
                    <a:pt x="4726" y="1355"/>
                  </a:lnTo>
                  <a:cubicBezTo>
                    <a:pt x="4537" y="1355"/>
                    <a:pt x="4379" y="1513"/>
                    <a:pt x="4379" y="1702"/>
                  </a:cubicBezTo>
                  <a:lnTo>
                    <a:pt x="4379" y="2080"/>
                  </a:lnTo>
                  <a:cubicBezTo>
                    <a:pt x="3970" y="2017"/>
                    <a:pt x="3655" y="1702"/>
                    <a:pt x="3655" y="1355"/>
                  </a:cubicBezTo>
                  <a:cubicBezTo>
                    <a:pt x="3655" y="977"/>
                    <a:pt x="3970" y="662"/>
                    <a:pt x="4379" y="662"/>
                  </a:cubicBezTo>
                  <a:close/>
                  <a:moveTo>
                    <a:pt x="5387" y="4128"/>
                  </a:moveTo>
                  <a:cubicBezTo>
                    <a:pt x="5608" y="4128"/>
                    <a:pt x="5766" y="4285"/>
                    <a:pt x="5766" y="4474"/>
                  </a:cubicBezTo>
                  <a:lnTo>
                    <a:pt x="5766" y="4821"/>
                  </a:lnTo>
                  <a:lnTo>
                    <a:pt x="6112" y="4821"/>
                  </a:lnTo>
                  <a:cubicBezTo>
                    <a:pt x="6711" y="4821"/>
                    <a:pt x="7120" y="5293"/>
                    <a:pt x="7120" y="5860"/>
                  </a:cubicBezTo>
                  <a:cubicBezTo>
                    <a:pt x="7120" y="6049"/>
                    <a:pt x="6963" y="6207"/>
                    <a:pt x="6774" y="6207"/>
                  </a:cubicBezTo>
                  <a:cubicBezTo>
                    <a:pt x="6585" y="6207"/>
                    <a:pt x="6427" y="6049"/>
                    <a:pt x="6427" y="5860"/>
                  </a:cubicBezTo>
                  <a:cubicBezTo>
                    <a:pt x="6427" y="5640"/>
                    <a:pt x="6270" y="5482"/>
                    <a:pt x="6081" y="5482"/>
                  </a:cubicBezTo>
                  <a:lnTo>
                    <a:pt x="5703" y="5482"/>
                  </a:lnTo>
                  <a:lnTo>
                    <a:pt x="5703" y="6868"/>
                  </a:lnTo>
                  <a:lnTo>
                    <a:pt x="6081" y="6868"/>
                  </a:lnTo>
                  <a:cubicBezTo>
                    <a:pt x="6648" y="6868"/>
                    <a:pt x="7089" y="7341"/>
                    <a:pt x="7089" y="7908"/>
                  </a:cubicBezTo>
                  <a:lnTo>
                    <a:pt x="7089" y="8601"/>
                  </a:lnTo>
                  <a:cubicBezTo>
                    <a:pt x="7089" y="9200"/>
                    <a:pt x="6616" y="9641"/>
                    <a:pt x="6081" y="9641"/>
                  </a:cubicBezTo>
                  <a:lnTo>
                    <a:pt x="5703" y="9641"/>
                  </a:lnTo>
                  <a:lnTo>
                    <a:pt x="5703" y="9987"/>
                  </a:lnTo>
                  <a:cubicBezTo>
                    <a:pt x="5703" y="10176"/>
                    <a:pt x="5545" y="10334"/>
                    <a:pt x="5356" y="10334"/>
                  </a:cubicBezTo>
                  <a:cubicBezTo>
                    <a:pt x="5167" y="10334"/>
                    <a:pt x="5009" y="10176"/>
                    <a:pt x="5009" y="9987"/>
                  </a:cubicBezTo>
                  <a:lnTo>
                    <a:pt x="5009" y="9704"/>
                  </a:lnTo>
                  <a:lnTo>
                    <a:pt x="4631" y="9704"/>
                  </a:lnTo>
                  <a:cubicBezTo>
                    <a:pt x="4064" y="9704"/>
                    <a:pt x="3623" y="9231"/>
                    <a:pt x="3623" y="8664"/>
                  </a:cubicBezTo>
                  <a:cubicBezTo>
                    <a:pt x="3623" y="8475"/>
                    <a:pt x="3781" y="8318"/>
                    <a:pt x="3970" y="8318"/>
                  </a:cubicBezTo>
                  <a:cubicBezTo>
                    <a:pt x="4159" y="8318"/>
                    <a:pt x="4316" y="8475"/>
                    <a:pt x="4316" y="8664"/>
                  </a:cubicBezTo>
                  <a:cubicBezTo>
                    <a:pt x="4316" y="8885"/>
                    <a:pt x="4505" y="9042"/>
                    <a:pt x="4694" y="9042"/>
                  </a:cubicBezTo>
                  <a:lnTo>
                    <a:pt x="5041" y="9042"/>
                  </a:lnTo>
                  <a:lnTo>
                    <a:pt x="5041" y="7625"/>
                  </a:lnTo>
                  <a:lnTo>
                    <a:pt x="4694" y="7625"/>
                  </a:lnTo>
                  <a:lnTo>
                    <a:pt x="4694" y="7593"/>
                  </a:lnTo>
                  <a:cubicBezTo>
                    <a:pt x="4096" y="7593"/>
                    <a:pt x="3655" y="7120"/>
                    <a:pt x="3655" y="6553"/>
                  </a:cubicBezTo>
                  <a:lnTo>
                    <a:pt x="3655" y="5860"/>
                  </a:lnTo>
                  <a:cubicBezTo>
                    <a:pt x="3655" y="5262"/>
                    <a:pt x="4127" y="4821"/>
                    <a:pt x="4694" y="4821"/>
                  </a:cubicBezTo>
                  <a:lnTo>
                    <a:pt x="5041" y="4821"/>
                  </a:lnTo>
                  <a:lnTo>
                    <a:pt x="5041" y="4474"/>
                  </a:lnTo>
                  <a:cubicBezTo>
                    <a:pt x="5041" y="4285"/>
                    <a:pt x="5198" y="4128"/>
                    <a:pt x="5387" y="4128"/>
                  </a:cubicBezTo>
                  <a:close/>
                  <a:moveTo>
                    <a:pt x="4379" y="0"/>
                  </a:moveTo>
                  <a:cubicBezTo>
                    <a:pt x="3623" y="0"/>
                    <a:pt x="2993" y="662"/>
                    <a:pt x="2993" y="1387"/>
                  </a:cubicBezTo>
                  <a:cubicBezTo>
                    <a:pt x="2993" y="2143"/>
                    <a:pt x="3623" y="2773"/>
                    <a:pt x="4379" y="2773"/>
                  </a:cubicBezTo>
                  <a:lnTo>
                    <a:pt x="4379" y="2899"/>
                  </a:lnTo>
                  <a:cubicBezTo>
                    <a:pt x="3781" y="3025"/>
                    <a:pt x="3277" y="3277"/>
                    <a:pt x="2804" y="3592"/>
                  </a:cubicBezTo>
                  <a:lnTo>
                    <a:pt x="2332" y="3056"/>
                  </a:lnTo>
                  <a:lnTo>
                    <a:pt x="2584" y="2804"/>
                  </a:lnTo>
                  <a:cubicBezTo>
                    <a:pt x="2710" y="2710"/>
                    <a:pt x="2710" y="2458"/>
                    <a:pt x="2615" y="2332"/>
                  </a:cubicBezTo>
                  <a:lnTo>
                    <a:pt x="1701" y="1292"/>
                  </a:lnTo>
                  <a:cubicBezTo>
                    <a:pt x="1630" y="1203"/>
                    <a:pt x="1529" y="1165"/>
                    <a:pt x="1432" y="1165"/>
                  </a:cubicBezTo>
                  <a:cubicBezTo>
                    <a:pt x="1357" y="1165"/>
                    <a:pt x="1284" y="1188"/>
                    <a:pt x="1229" y="1229"/>
                  </a:cubicBezTo>
                  <a:lnTo>
                    <a:pt x="158" y="2143"/>
                  </a:lnTo>
                  <a:cubicBezTo>
                    <a:pt x="0" y="2269"/>
                    <a:pt x="0" y="2489"/>
                    <a:pt x="126" y="2615"/>
                  </a:cubicBezTo>
                  <a:lnTo>
                    <a:pt x="1040" y="3686"/>
                  </a:lnTo>
                  <a:cubicBezTo>
                    <a:pt x="1090" y="3770"/>
                    <a:pt x="1183" y="3809"/>
                    <a:pt x="1279" y="3809"/>
                  </a:cubicBezTo>
                  <a:cubicBezTo>
                    <a:pt x="1365" y="3809"/>
                    <a:pt x="1453" y="3777"/>
                    <a:pt x="1512" y="3718"/>
                  </a:cubicBezTo>
                  <a:lnTo>
                    <a:pt x="1764" y="3497"/>
                  </a:lnTo>
                  <a:lnTo>
                    <a:pt x="2237" y="4033"/>
                  </a:lnTo>
                  <a:cubicBezTo>
                    <a:pt x="1418" y="4852"/>
                    <a:pt x="914" y="5986"/>
                    <a:pt x="914" y="7247"/>
                  </a:cubicBezTo>
                  <a:cubicBezTo>
                    <a:pt x="914" y="9735"/>
                    <a:pt x="2930" y="11815"/>
                    <a:pt x="5387" y="11815"/>
                  </a:cubicBezTo>
                  <a:cubicBezTo>
                    <a:pt x="7876" y="11815"/>
                    <a:pt x="9893" y="9798"/>
                    <a:pt x="9893" y="7247"/>
                  </a:cubicBezTo>
                  <a:cubicBezTo>
                    <a:pt x="9893" y="5986"/>
                    <a:pt x="9389" y="4852"/>
                    <a:pt x="8538" y="4033"/>
                  </a:cubicBezTo>
                  <a:lnTo>
                    <a:pt x="9011" y="3497"/>
                  </a:lnTo>
                  <a:lnTo>
                    <a:pt x="9294" y="3718"/>
                  </a:lnTo>
                  <a:cubicBezTo>
                    <a:pt x="9368" y="3777"/>
                    <a:pt x="9450" y="3809"/>
                    <a:pt x="9528" y="3809"/>
                  </a:cubicBezTo>
                  <a:cubicBezTo>
                    <a:pt x="9616" y="3809"/>
                    <a:pt x="9700" y="3770"/>
                    <a:pt x="9767" y="3686"/>
                  </a:cubicBezTo>
                  <a:lnTo>
                    <a:pt x="10680" y="2615"/>
                  </a:lnTo>
                  <a:cubicBezTo>
                    <a:pt x="10806" y="2458"/>
                    <a:pt x="10806" y="2269"/>
                    <a:pt x="10649" y="2143"/>
                  </a:cubicBezTo>
                  <a:lnTo>
                    <a:pt x="9578" y="1229"/>
                  </a:lnTo>
                  <a:cubicBezTo>
                    <a:pt x="9509" y="1188"/>
                    <a:pt x="9434" y="1165"/>
                    <a:pt x="9361" y="1165"/>
                  </a:cubicBezTo>
                  <a:cubicBezTo>
                    <a:pt x="9267" y="1165"/>
                    <a:pt x="9176" y="1203"/>
                    <a:pt x="9105" y="1292"/>
                  </a:cubicBezTo>
                  <a:lnTo>
                    <a:pt x="8191" y="2332"/>
                  </a:lnTo>
                  <a:cubicBezTo>
                    <a:pt x="8065" y="2489"/>
                    <a:pt x="8065" y="2710"/>
                    <a:pt x="8223" y="2804"/>
                  </a:cubicBezTo>
                  <a:lnTo>
                    <a:pt x="8506" y="3056"/>
                  </a:lnTo>
                  <a:lnTo>
                    <a:pt x="8034" y="3592"/>
                  </a:lnTo>
                  <a:cubicBezTo>
                    <a:pt x="7561" y="3245"/>
                    <a:pt x="7057" y="3025"/>
                    <a:pt x="6459" y="2899"/>
                  </a:cubicBezTo>
                  <a:lnTo>
                    <a:pt x="6459" y="2773"/>
                  </a:lnTo>
                  <a:cubicBezTo>
                    <a:pt x="7215" y="2773"/>
                    <a:pt x="7845" y="2143"/>
                    <a:pt x="7845" y="1387"/>
                  </a:cubicBezTo>
                  <a:cubicBezTo>
                    <a:pt x="7845" y="662"/>
                    <a:pt x="7215" y="0"/>
                    <a:pt x="64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79" name="Google Shape;979;p92"/>
          <p:cNvCxnSpPr/>
          <p:nvPr/>
        </p:nvCxnSpPr>
        <p:spPr>
          <a:xfrm rot="10800000">
            <a:off x="1752600" y="2595043"/>
            <a:ext cx="0" cy="2937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85" name="Google Shape;985;p92"/>
          <p:cNvCxnSpPr/>
          <p:nvPr/>
        </p:nvCxnSpPr>
        <p:spPr>
          <a:xfrm>
            <a:off x="3810000" y="3028950"/>
            <a:ext cx="0" cy="332209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88" name="Google Shape;988;p92"/>
          <p:cNvCxnSpPr/>
          <p:nvPr/>
        </p:nvCxnSpPr>
        <p:spPr>
          <a:xfrm>
            <a:off x="3124200" y="2949992"/>
            <a:ext cx="1386023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89" name="Google Shape;989;p92"/>
          <p:cNvSpPr/>
          <p:nvPr/>
        </p:nvSpPr>
        <p:spPr>
          <a:xfrm>
            <a:off x="4495800" y="2824069"/>
            <a:ext cx="290377" cy="226822"/>
          </a:xfrm>
          <a:custGeom>
            <a:avLst/>
            <a:gdLst/>
            <a:ahLst/>
            <a:cxnLst/>
            <a:rect l="l" t="t" r="r" b="b"/>
            <a:pathLst>
              <a:path w="12665" h="9893" extrusionOk="0">
                <a:moveTo>
                  <a:pt x="8538" y="2458"/>
                </a:moveTo>
                <a:cubicBezTo>
                  <a:pt x="8758" y="2458"/>
                  <a:pt x="8916" y="2678"/>
                  <a:pt x="8916" y="2899"/>
                </a:cubicBezTo>
                <a:lnTo>
                  <a:pt x="8916" y="4569"/>
                </a:lnTo>
                <a:cubicBezTo>
                  <a:pt x="8916" y="4789"/>
                  <a:pt x="8727" y="4978"/>
                  <a:pt x="8538" y="4978"/>
                </a:cubicBezTo>
                <a:cubicBezTo>
                  <a:pt x="8349" y="4978"/>
                  <a:pt x="8128" y="4789"/>
                  <a:pt x="8128" y="4569"/>
                </a:cubicBezTo>
                <a:lnTo>
                  <a:pt x="8128" y="3875"/>
                </a:lnTo>
                <a:lnTo>
                  <a:pt x="6364" y="5671"/>
                </a:lnTo>
                <a:cubicBezTo>
                  <a:pt x="6285" y="5750"/>
                  <a:pt x="6175" y="5789"/>
                  <a:pt x="6065" y="5789"/>
                </a:cubicBezTo>
                <a:cubicBezTo>
                  <a:pt x="5954" y="5789"/>
                  <a:pt x="5844" y="5750"/>
                  <a:pt x="5765" y="5671"/>
                </a:cubicBezTo>
                <a:lnTo>
                  <a:pt x="5230" y="5104"/>
                </a:lnTo>
                <a:lnTo>
                  <a:pt x="3844" y="6490"/>
                </a:lnTo>
                <a:cubicBezTo>
                  <a:pt x="3765" y="6569"/>
                  <a:pt x="3655" y="6608"/>
                  <a:pt x="3544" y="6608"/>
                </a:cubicBezTo>
                <a:cubicBezTo>
                  <a:pt x="3434" y="6608"/>
                  <a:pt x="3324" y="6569"/>
                  <a:pt x="3245" y="6490"/>
                </a:cubicBezTo>
                <a:cubicBezTo>
                  <a:pt x="3087" y="6333"/>
                  <a:pt x="3087" y="6049"/>
                  <a:pt x="3245" y="5892"/>
                </a:cubicBezTo>
                <a:lnTo>
                  <a:pt x="4915" y="4254"/>
                </a:lnTo>
                <a:cubicBezTo>
                  <a:pt x="4994" y="4175"/>
                  <a:pt x="5104" y="4135"/>
                  <a:pt x="5214" y="4135"/>
                </a:cubicBezTo>
                <a:cubicBezTo>
                  <a:pt x="5324" y="4135"/>
                  <a:pt x="5435" y="4175"/>
                  <a:pt x="5513" y="4254"/>
                </a:cubicBezTo>
                <a:lnTo>
                  <a:pt x="6049" y="4789"/>
                </a:lnTo>
                <a:lnTo>
                  <a:pt x="7561" y="3308"/>
                </a:lnTo>
                <a:lnTo>
                  <a:pt x="6868" y="3308"/>
                </a:lnTo>
                <a:cubicBezTo>
                  <a:pt x="6648" y="3308"/>
                  <a:pt x="6490" y="3088"/>
                  <a:pt x="6490" y="2899"/>
                </a:cubicBezTo>
                <a:cubicBezTo>
                  <a:pt x="6490" y="2678"/>
                  <a:pt x="6679" y="2458"/>
                  <a:pt x="6868" y="2458"/>
                </a:cubicBezTo>
                <a:close/>
                <a:moveTo>
                  <a:pt x="11814" y="8255"/>
                </a:moveTo>
                <a:cubicBezTo>
                  <a:pt x="11814" y="8538"/>
                  <a:pt x="11877" y="9105"/>
                  <a:pt x="11405" y="9105"/>
                </a:cubicBezTo>
                <a:lnTo>
                  <a:pt x="1197" y="9105"/>
                </a:lnTo>
                <a:cubicBezTo>
                  <a:pt x="977" y="9105"/>
                  <a:pt x="788" y="8885"/>
                  <a:pt x="788" y="8664"/>
                </a:cubicBezTo>
                <a:lnTo>
                  <a:pt x="788" y="8255"/>
                </a:lnTo>
                <a:close/>
                <a:moveTo>
                  <a:pt x="2048" y="0"/>
                </a:moveTo>
                <a:cubicBezTo>
                  <a:pt x="1355" y="0"/>
                  <a:pt x="819" y="536"/>
                  <a:pt x="819" y="1229"/>
                </a:cubicBezTo>
                <a:lnTo>
                  <a:pt x="819" y="7435"/>
                </a:lnTo>
                <a:lnTo>
                  <a:pt x="410" y="7435"/>
                </a:lnTo>
                <a:cubicBezTo>
                  <a:pt x="189" y="7435"/>
                  <a:pt x="0" y="7625"/>
                  <a:pt x="0" y="7845"/>
                </a:cubicBezTo>
                <a:lnTo>
                  <a:pt x="0" y="8664"/>
                </a:lnTo>
                <a:cubicBezTo>
                  <a:pt x="0" y="9326"/>
                  <a:pt x="536" y="9893"/>
                  <a:pt x="1260" y="9893"/>
                </a:cubicBezTo>
                <a:lnTo>
                  <a:pt x="11436" y="9893"/>
                </a:lnTo>
                <a:cubicBezTo>
                  <a:pt x="12129" y="9893"/>
                  <a:pt x="12665" y="9326"/>
                  <a:pt x="12665" y="8664"/>
                </a:cubicBezTo>
                <a:lnTo>
                  <a:pt x="12665" y="7845"/>
                </a:lnTo>
                <a:cubicBezTo>
                  <a:pt x="12634" y="7593"/>
                  <a:pt x="12444" y="7435"/>
                  <a:pt x="12224" y="7435"/>
                </a:cubicBezTo>
                <a:lnTo>
                  <a:pt x="11814" y="7435"/>
                </a:lnTo>
                <a:lnTo>
                  <a:pt x="11814" y="1229"/>
                </a:lnTo>
                <a:cubicBezTo>
                  <a:pt x="11814" y="536"/>
                  <a:pt x="11247" y="0"/>
                  <a:pt x="1058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91" name="Google Shape;991;p92"/>
          <p:cNvCxnSpPr/>
          <p:nvPr/>
        </p:nvCxnSpPr>
        <p:spPr>
          <a:xfrm flipV="1">
            <a:off x="4724400" y="2926700"/>
            <a:ext cx="1887503" cy="6256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5" name="Google Shape;995;p92"/>
          <p:cNvCxnSpPr/>
          <p:nvPr/>
        </p:nvCxnSpPr>
        <p:spPr>
          <a:xfrm flipV="1">
            <a:off x="5638800" y="2606443"/>
            <a:ext cx="0" cy="2709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006" name="Google Shape;1006;p92"/>
          <p:cNvGrpSpPr/>
          <p:nvPr/>
        </p:nvGrpSpPr>
        <p:grpSpPr>
          <a:xfrm>
            <a:off x="6553200" y="2800350"/>
            <a:ext cx="278955" cy="275558"/>
            <a:chOff x="-59869425" y="4102225"/>
            <a:chExt cx="319025" cy="315175"/>
          </a:xfrm>
        </p:grpSpPr>
        <p:sp>
          <p:nvSpPr>
            <p:cNvPr id="1007" name="Google Shape;1007;p92"/>
            <p:cNvSpPr/>
            <p:nvPr/>
          </p:nvSpPr>
          <p:spPr>
            <a:xfrm>
              <a:off x="-59869425" y="4102225"/>
              <a:ext cx="149675" cy="256825"/>
            </a:xfrm>
            <a:custGeom>
              <a:avLst/>
              <a:gdLst/>
              <a:ahLst/>
              <a:cxnLst/>
              <a:rect l="l" t="t" r="r" b="b"/>
              <a:pathLst>
                <a:path w="5987" h="10273" extrusionOk="0">
                  <a:moveTo>
                    <a:pt x="5532" y="1"/>
                  </a:moveTo>
                  <a:cubicBezTo>
                    <a:pt x="5515" y="1"/>
                    <a:pt x="5499" y="2"/>
                    <a:pt x="5483" y="4"/>
                  </a:cubicBezTo>
                  <a:cubicBezTo>
                    <a:pt x="2364" y="445"/>
                    <a:pt x="1" y="3123"/>
                    <a:pt x="1" y="6274"/>
                  </a:cubicBezTo>
                  <a:cubicBezTo>
                    <a:pt x="1" y="7692"/>
                    <a:pt x="442" y="8983"/>
                    <a:pt x="1293" y="10086"/>
                  </a:cubicBezTo>
                  <a:cubicBezTo>
                    <a:pt x="1381" y="10209"/>
                    <a:pt x="1507" y="10273"/>
                    <a:pt x="1635" y="10273"/>
                  </a:cubicBezTo>
                  <a:cubicBezTo>
                    <a:pt x="1737" y="10273"/>
                    <a:pt x="1839" y="10233"/>
                    <a:pt x="1923" y="10149"/>
                  </a:cubicBezTo>
                  <a:lnTo>
                    <a:pt x="3719" y="8353"/>
                  </a:lnTo>
                  <a:cubicBezTo>
                    <a:pt x="3813" y="8259"/>
                    <a:pt x="3845" y="8007"/>
                    <a:pt x="3782" y="7849"/>
                  </a:cubicBezTo>
                  <a:cubicBezTo>
                    <a:pt x="3498" y="7376"/>
                    <a:pt x="3341" y="6809"/>
                    <a:pt x="3341" y="6274"/>
                  </a:cubicBezTo>
                  <a:cubicBezTo>
                    <a:pt x="3341" y="4888"/>
                    <a:pt x="4286" y="3659"/>
                    <a:pt x="5672" y="3312"/>
                  </a:cubicBezTo>
                  <a:cubicBezTo>
                    <a:pt x="5861" y="3281"/>
                    <a:pt x="5987" y="3123"/>
                    <a:pt x="5987" y="2934"/>
                  </a:cubicBezTo>
                  <a:lnTo>
                    <a:pt x="5987" y="414"/>
                  </a:lnTo>
                  <a:cubicBezTo>
                    <a:pt x="5958" y="180"/>
                    <a:pt x="5739" y="1"/>
                    <a:pt x="55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92"/>
            <p:cNvSpPr/>
            <p:nvPr/>
          </p:nvSpPr>
          <p:spPr>
            <a:xfrm>
              <a:off x="-59811125" y="4322075"/>
              <a:ext cx="201650" cy="95325"/>
            </a:xfrm>
            <a:custGeom>
              <a:avLst/>
              <a:gdLst/>
              <a:ahLst/>
              <a:cxnLst/>
              <a:rect l="l" t="t" r="r" b="b"/>
              <a:pathLst>
                <a:path w="8066" h="3813" extrusionOk="0">
                  <a:moveTo>
                    <a:pt x="5758" y="0"/>
                  </a:moveTo>
                  <a:cubicBezTo>
                    <a:pt x="5692" y="0"/>
                    <a:pt x="5629" y="11"/>
                    <a:pt x="5577" y="32"/>
                  </a:cubicBezTo>
                  <a:cubicBezTo>
                    <a:pt x="5091" y="339"/>
                    <a:pt x="4530" y="489"/>
                    <a:pt x="3972" y="489"/>
                  </a:cubicBezTo>
                  <a:cubicBezTo>
                    <a:pt x="3444" y="489"/>
                    <a:pt x="2917" y="355"/>
                    <a:pt x="2458" y="95"/>
                  </a:cubicBezTo>
                  <a:cubicBezTo>
                    <a:pt x="2389" y="53"/>
                    <a:pt x="2314" y="30"/>
                    <a:pt x="2239" y="30"/>
                  </a:cubicBezTo>
                  <a:cubicBezTo>
                    <a:pt x="2141" y="30"/>
                    <a:pt x="2042" y="69"/>
                    <a:pt x="1954" y="158"/>
                  </a:cubicBezTo>
                  <a:lnTo>
                    <a:pt x="189" y="1922"/>
                  </a:lnTo>
                  <a:cubicBezTo>
                    <a:pt x="0" y="2143"/>
                    <a:pt x="32" y="2395"/>
                    <a:pt x="221" y="2552"/>
                  </a:cubicBezTo>
                  <a:cubicBezTo>
                    <a:pt x="1324" y="3403"/>
                    <a:pt x="2615" y="3812"/>
                    <a:pt x="4001" y="3812"/>
                  </a:cubicBezTo>
                  <a:cubicBezTo>
                    <a:pt x="5388" y="3812"/>
                    <a:pt x="6711" y="3403"/>
                    <a:pt x="7814" y="2521"/>
                  </a:cubicBezTo>
                  <a:cubicBezTo>
                    <a:pt x="8034" y="2363"/>
                    <a:pt x="8066" y="2080"/>
                    <a:pt x="7877" y="1890"/>
                  </a:cubicBezTo>
                  <a:lnTo>
                    <a:pt x="6112" y="126"/>
                  </a:lnTo>
                  <a:cubicBezTo>
                    <a:pt x="6028" y="42"/>
                    <a:pt x="5888" y="0"/>
                    <a:pt x="57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92"/>
            <p:cNvSpPr/>
            <p:nvPr/>
          </p:nvSpPr>
          <p:spPr>
            <a:xfrm>
              <a:off x="-59700075" y="4102225"/>
              <a:ext cx="149675" cy="256525"/>
            </a:xfrm>
            <a:custGeom>
              <a:avLst/>
              <a:gdLst/>
              <a:ahLst/>
              <a:cxnLst/>
              <a:rect l="l" t="t" r="r" b="b"/>
              <a:pathLst>
                <a:path w="5987" h="10261" extrusionOk="0">
                  <a:moveTo>
                    <a:pt x="418" y="1"/>
                  </a:moveTo>
                  <a:cubicBezTo>
                    <a:pt x="190" y="1"/>
                    <a:pt x="1" y="180"/>
                    <a:pt x="1" y="414"/>
                  </a:cubicBezTo>
                  <a:lnTo>
                    <a:pt x="1" y="2934"/>
                  </a:lnTo>
                  <a:cubicBezTo>
                    <a:pt x="1" y="3123"/>
                    <a:pt x="127" y="3281"/>
                    <a:pt x="316" y="3312"/>
                  </a:cubicBezTo>
                  <a:cubicBezTo>
                    <a:pt x="1639" y="3659"/>
                    <a:pt x="2647" y="4856"/>
                    <a:pt x="2647" y="6274"/>
                  </a:cubicBezTo>
                  <a:cubicBezTo>
                    <a:pt x="2647" y="6809"/>
                    <a:pt x="2489" y="7376"/>
                    <a:pt x="2206" y="7849"/>
                  </a:cubicBezTo>
                  <a:cubicBezTo>
                    <a:pt x="2080" y="8007"/>
                    <a:pt x="2111" y="8196"/>
                    <a:pt x="2269" y="8353"/>
                  </a:cubicBezTo>
                  <a:lnTo>
                    <a:pt x="4065" y="10149"/>
                  </a:lnTo>
                  <a:cubicBezTo>
                    <a:pt x="4137" y="10221"/>
                    <a:pt x="4242" y="10260"/>
                    <a:pt x="4350" y="10260"/>
                  </a:cubicBezTo>
                  <a:cubicBezTo>
                    <a:pt x="4478" y="10260"/>
                    <a:pt x="4609" y="10205"/>
                    <a:pt x="4695" y="10086"/>
                  </a:cubicBezTo>
                  <a:cubicBezTo>
                    <a:pt x="5514" y="8983"/>
                    <a:pt x="5987" y="7660"/>
                    <a:pt x="5987" y="6274"/>
                  </a:cubicBezTo>
                  <a:cubicBezTo>
                    <a:pt x="5892" y="3123"/>
                    <a:pt x="3592" y="445"/>
                    <a:pt x="473" y="4"/>
                  </a:cubicBezTo>
                  <a:cubicBezTo>
                    <a:pt x="455" y="2"/>
                    <a:pt x="436" y="1"/>
                    <a:pt x="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92"/>
            <p:cNvSpPr/>
            <p:nvPr/>
          </p:nvSpPr>
          <p:spPr>
            <a:xfrm>
              <a:off x="-59742600" y="4187375"/>
              <a:ext cx="63025" cy="144950"/>
            </a:xfrm>
            <a:custGeom>
              <a:avLst/>
              <a:gdLst/>
              <a:ahLst/>
              <a:cxnLst/>
              <a:rect l="l" t="t" r="r" b="b"/>
              <a:pathLst>
                <a:path w="2521" h="5798" extrusionOk="0">
                  <a:moveTo>
                    <a:pt x="1260" y="1"/>
                  </a:moveTo>
                  <a:cubicBezTo>
                    <a:pt x="1040" y="1"/>
                    <a:pt x="819" y="190"/>
                    <a:pt x="819" y="379"/>
                  </a:cubicBezTo>
                  <a:lnTo>
                    <a:pt x="819" y="662"/>
                  </a:lnTo>
                  <a:cubicBezTo>
                    <a:pt x="347" y="820"/>
                    <a:pt x="0" y="1293"/>
                    <a:pt x="0" y="1860"/>
                  </a:cubicBezTo>
                  <a:cubicBezTo>
                    <a:pt x="0" y="2521"/>
                    <a:pt x="567" y="2899"/>
                    <a:pt x="977" y="3214"/>
                  </a:cubicBezTo>
                  <a:cubicBezTo>
                    <a:pt x="1292" y="3466"/>
                    <a:pt x="1670" y="3687"/>
                    <a:pt x="1670" y="3939"/>
                  </a:cubicBezTo>
                  <a:cubicBezTo>
                    <a:pt x="1670" y="4160"/>
                    <a:pt x="1450" y="4380"/>
                    <a:pt x="1260" y="4380"/>
                  </a:cubicBezTo>
                  <a:cubicBezTo>
                    <a:pt x="1071" y="4380"/>
                    <a:pt x="819" y="4160"/>
                    <a:pt x="819" y="3939"/>
                  </a:cubicBezTo>
                  <a:cubicBezTo>
                    <a:pt x="819" y="3687"/>
                    <a:pt x="630" y="3529"/>
                    <a:pt x="441" y="3529"/>
                  </a:cubicBezTo>
                  <a:cubicBezTo>
                    <a:pt x="252" y="3529"/>
                    <a:pt x="32" y="3750"/>
                    <a:pt x="32" y="3939"/>
                  </a:cubicBezTo>
                  <a:cubicBezTo>
                    <a:pt x="32" y="4475"/>
                    <a:pt x="410" y="4916"/>
                    <a:pt x="882" y="5105"/>
                  </a:cubicBezTo>
                  <a:lnTo>
                    <a:pt x="882" y="5388"/>
                  </a:lnTo>
                  <a:cubicBezTo>
                    <a:pt x="882" y="5640"/>
                    <a:pt x="1071" y="5798"/>
                    <a:pt x="1292" y="5798"/>
                  </a:cubicBezTo>
                  <a:cubicBezTo>
                    <a:pt x="1544" y="5798"/>
                    <a:pt x="1702" y="5577"/>
                    <a:pt x="1702" y="5388"/>
                  </a:cubicBezTo>
                  <a:lnTo>
                    <a:pt x="1702" y="5073"/>
                  </a:lnTo>
                  <a:cubicBezTo>
                    <a:pt x="2174" y="4916"/>
                    <a:pt x="2521" y="4443"/>
                    <a:pt x="2521" y="3907"/>
                  </a:cubicBezTo>
                  <a:cubicBezTo>
                    <a:pt x="2521" y="3214"/>
                    <a:pt x="1985" y="2836"/>
                    <a:pt x="1544" y="2521"/>
                  </a:cubicBezTo>
                  <a:cubicBezTo>
                    <a:pt x="1229" y="2269"/>
                    <a:pt x="882" y="2049"/>
                    <a:pt x="882" y="1797"/>
                  </a:cubicBezTo>
                  <a:cubicBezTo>
                    <a:pt x="882" y="1576"/>
                    <a:pt x="1071" y="1419"/>
                    <a:pt x="1292" y="1419"/>
                  </a:cubicBezTo>
                  <a:cubicBezTo>
                    <a:pt x="1544" y="1419"/>
                    <a:pt x="1702" y="1608"/>
                    <a:pt x="1702" y="1797"/>
                  </a:cubicBezTo>
                  <a:cubicBezTo>
                    <a:pt x="1702" y="2049"/>
                    <a:pt x="1891" y="2238"/>
                    <a:pt x="2143" y="2238"/>
                  </a:cubicBezTo>
                  <a:cubicBezTo>
                    <a:pt x="2363" y="2238"/>
                    <a:pt x="2521" y="2049"/>
                    <a:pt x="2521" y="1797"/>
                  </a:cubicBezTo>
                  <a:cubicBezTo>
                    <a:pt x="2521" y="1261"/>
                    <a:pt x="2174" y="820"/>
                    <a:pt x="1702" y="631"/>
                  </a:cubicBezTo>
                  <a:lnTo>
                    <a:pt x="1702" y="347"/>
                  </a:lnTo>
                  <a:cubicBezTo>
                    <a:pt x="1702" y="158"/>
                    <a:pt x="1513" y="1"/>
                    <a:pt x="12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533400" y="1487047"/>
            <a:ext cx="25908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Mampu memberikan informasi </a:t>
            </a:r>
            <a:r>
              <a:rPr lang="en-US" sz="100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lengkap mengenai </a:t>
            </a:r>
            <a:r>
              <a:rPr lang="en-US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lembaga atau daerah </a:t>
            </a:r>
            <a:r>
              <a:rPr lang="en-US" sz="100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untuk kemajuan </a:t>
            </a:r>
            <a:r>
              <a:rPr lang="en-US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ekonomi dan </a:t>
            </a:r>
            <a:r>
              <a:rPr lang="en-US" sz="100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pembangunan daerah</a:t>
            </a:r>
            <a:r>
              <a:rPr lang="en-US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dan peningkatan kinerja </a:t>
            </a:r>
            <a:r>
              <a:rPr lang="en-US" sz="100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proses pelayanan </a:t>
            </a:r>
            <a:r>
              <a:rPr lang="en-US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(peningkatan efektivitas dan produktivitas)</a:t>
            </a:r>
          </a:p>
        </p:txBody>
      </p:sp>
      <p:sp>
        <p:nvSpPr>
          <p:cNvPr id="4" name="Rectangle 3"/>
          <p:cNvSpPr/>
          <p:nvPr/>
        </p:nvSpPr>
        <p:spPr>
          <a:xfrm>
            <a:off x="2819400" y="3333750"/>
            <a:ext cx="19050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2"/>
              </a:buClr>
              <a:buSzPts val="1100"/>
            </a:pPr>
            <a:r>
              <a:rPr lang="en-US" sz="105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Mampu mengoptimalkan penggunaan sumberdaya (resources) seperti waktu, tenaga, budget, dan fasilitas lainnya (peningkatan efisiensi).</a:t>
            </a:r>
          </a:p>
        </p:txBody>
      </p:sp>
      <p:sp>
        <p:nvSpPr>
          <p:cNvPr id="5" name="Rectangle 4"/>
          <p:cNvSpPr/>
          <p:nvPr/>
        </p:nvSpPr>
        <p:spPr>
          <a:xfrm>
            <a:off x="4648200" y="1507045"/>
            <a:ext cx="1975176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Mampu menjaga ketersediaannya metode pengamanan yang terjamin untuk mengamankan privasi database.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6649440" y="3333750"/>
            <a:ext cx="191098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/>
              <a:t>Dapat Mengatasi kesenjangan digital dalam mengakses internet bagi masyarakat.</a:t>
            </a:r>
          </a:p>
        </p:txBody>
      </p:sp>
      <p:cxnSp>
        <p:nvCxnSpPr>
          <p:cNvPr id="64" name="Google Shape;991;p92"/>
          <p:cNvCxnSpPr/>
          <p:nvPr/>
        </p:nvCxnSpPr>
        <p:spPr>
          <a:xfrm flipV="1">
            <a:off x="6832155" y="2912490"/>
            <a:ext cx="1549845" cy="26722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7" name="Google Shape;995;p92"/>
          <p:cNvCxnSpPr/>
          <p:nvPr/>
        </p:nvCxnSpPr>
        <p:spPr>
          <a:xfrm flipV="1">
            <a:off x="7543800" y="2976246"/>
            <a:ext cx="0" cy="2709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1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82091" y="663773"/>
            <a:ext cx="52084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600"/>
              <a:t>Manfaat penggunaan teknologi dalam pelayanan publik</a:t>
            </a:r>
          </a:p>
        </p:txBody>
      </p:sp>
      <p:sp>
        <p:nvSpPr>
          <p:cNvPr id="4" name="Rectangle 3"/>
          <p:cNvSpPr/>
          <p:nvPr/>
        </p:nvSpPr>
        <p:spPr>
          <a:xfrm>
            <a:off x="310461" y="1352550"/>
            <a:ext cx="410913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1200" smtClean="0"/>
              <a:t>Menurunkan </a:t>
            </a:r>
            <a:r>
              <a:rPr lang="en-US" sz="1200"/>
              <a:t>biaya </a:t>
            </a:r>
            <a:r>
              <a:rPr lang="en-US" sz="1200" smtClean="0"/>
              <a:t>administrasi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200" smtClean="0"/>
              <a:t>Meningkatkan </a:t>
            </a:r>
            <a:r>
              <a:rPr lang="en-US" sz="1200"/>
              <a:t>kemampuan </a:t>
            </a:r>
            <a:r>
              <a:rPr lang="en-US" sz="1200" smtClean="0"/>
              <a:t>respons terhadap </a:t>
            </a:r>
            <a:r>
              <a:rPr lang="en-US" sz="1200"/>
              <a:t>berbagai permintaan </a:t>
            </a:r>
            <a:r>
              <a:rPr lang="en-US" sz="1200" smtClean="0"/>
              <a:t>dan pertanyaan </a:t>
            </a:r>
            <a:r>
              <a:rPr lang="en-US" sz="1200"/>
              <a:t>tentang pelayanan publik </a:t>
            </a:r>
            <a:r>
              <a:rPr lang="en-US" sz="1200" smtClean="0"/>
              <a:t>baik dari </a:t>
            </a:r>
            <a:r>
              <a:rPr lang="en-US" sz="1200"/>
              <a:t>sisi kecepatan maupun </a:t>
            </a:r>
            <a:r>
              <a:rPr lang="en-US" sz="1200" smtClean="0"/>
              <a:t>akurasi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200" smtClean="0"/>
              <a:t>Menyediakan </a:t>
            </a:r>
            <a:r>
              <a:rPr lang="en-US" sz="1200"/>
              <a:t>akses pelayanan </a:t>
            </a:r>
            <a:r>
              <a:rPr lang="en-US" sz="1200" smtClean="0"/>
              <a:t>untuk semua </a:t>
            </a:r>
            <a:r>
              <a:rPr lang="en-US" sz="1200"/>
              <a:t>departemen dan non </a:t>
            </a:r>
            <a:r>
              <a:rPr lang="en-US" sz="1200" smtClean="0"/>
              <a:t>departemen pada </a:t>
            </a:r>
            <a:r>
              <a:rPr lang="en-US" sz="1200"/>
              <a:t>semua </a:t>
            </a:r>
            <a:r>
              <a:rPr lang="en-US" sz="1200" smtClean="0"/>
              <a:t>tingkatan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200" smtClean="0"/>
              <a:t>Wahana untuk menjalin </a:t>
            </a:r>
            <a:r>
              <a:rPr lang="en-US" sz="1200"/>
              <a:t>interaksi, aspirasi, </a:t>
            </a:r>
            <a:r>
              <a:rPr lang="en-US" sz="1200" smtClean="0"/>
              <a:t>akomodasi dan </a:t>
            </a:r>
            <a:r>
              <a:rPr lang="en-US" sz="1200"/>
              <a:t>sosialisasi sebagai salah satu </a:t>
            </a:r>
            <a:r>
              <a:rPr lang="en-US" sz="1200" smtClean="0"/>
              <a:t>strategi public </a:t>
            </a:r>
            <a:r>
              <a:rPr lang="en-US" sz="1200"/>
              <a:t>relations (PR) </a:t>
            </a:r>
            <a:r>
              <a:rPr lang="en-US" sz="1200" smtClean="0"/>
              <a:t>bagi pemerintah </a:t>
            </a:r>
            <a:r>
              <a:rPr lang="en-US" sz="1200"/>
              <a:t>kepada publik</a:t>
            </a:r>
            <a:r>
              <a:rPr lang="en-US" sz="120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200"/>
              <a:t>sebagai sarana </a:t>
            </a:r>
            <a:r>
              <a:rPr lang="en-US" sz="1200" smtClean="0"/>
              <a:t>partisipasi masyarakat </a:t>
            </a:r>
            <a:r>
              <a:rPr lang="en-US" sz="1200"/>
              <a:t>untuk menyalurkan </a:t>
            </a:r>
            <a:r>
              <a:rPr lang="en-US" sz="1200" smtClean="0"/>
              <a:t>umpan balik </a:t>
            </a:r>
            <a:r>
              <a:rPr lang="en-US" sz="1200"/>
              <a:t>secara bebas, tanpa perlu rasa takut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8200" y="1352550"/>
            <a:ext cx="403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1200"/>
              <a:t>Melaksanakan pelayanan publik (</a:t>
            </a:r>
            <a:r>
              <a:rPr lang="en-US" sz="1200" smtClean="0"/>
              <a:t>public service</a:t>
            </a:r>
            <a:r>
              <a:rPr lang="en-US" sz="1200"/>
              <a:t>) dan pemberdayaan </a:t>
            </a:r>
            <a:r>
              <a:rPr lang="en-US" sz="1200" smtClean="0"/>
              <a:t>masyarakat (empowerment </a:t>
            </a:r>
            <a:r>
              <a:rPr lang="en-US" sz="1200"/>
              <a:t>community) lebih cepat </a:t>
            </a:r>
            <a:r>
              <a:rPr lang="en-US" sz="1200" smtClean="0"/>
              <a:t>dan mudah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200"/>
              <a:t>Informasi, sosialisasi dan </a:t>
            </a:r>
            <a:r>
              <a:rPr lang="en-US" sz="1200" smtClean="0"/>
              <a:t>kampanye program </a:t>
            </a:r>
            <a:r>
              <a:rPr lang="en-US" sz="1200"/>
              <a:t>pembangunan dari </a:t>
            </a:r>
            <a:r>
              <a:rPr lang="en-US" sz="1200" smtClean="0"/>
              <a:t>pemerintah akan </a:t>
            </a:r>
            <a:r>
              <a:rPr lang="en-US" sz="1200"/>
              <a:t>cepat diakses atau didapatkan </a:t>
            </a:r>
            <a:r>
              <a:rPr lang="en-US" sz="1200" smtClean="0"/>
              <a:t>oleh masyarakat </a:t>
            </a:r>
            <a:r>
              <a:rPr lang="en-US" sz="1200"/>
              <a:t>melalui media internet </a:t>
            </a:r>
            <a:r>
              <a:rPr lang="en-US" sz="1200" smtClean="0"/>
              <a:t>yaitu website pemerintah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200" smtClean="0"/>
              <a:t>Melibatkan partisipasi </a:t>
            </a:r>
            <a:r>
              <a:rPr lang="en-US" sz="1200"/>
              <a:t>masyarakat </a:t>
            </a:r>
            <a:r>
              <a:rPr lang="en-US" sz="1200" smtClean="0"/>
              <a:t>tentang </a:t>
            </a:r>
            <a:r>
              <a:rPr lang="en-US" sz="1200"/>
              <a:t>pembangunan </a:t>
            </a:r>
            <a:r>
              <a:rPr lang="en-US" sz="1200" smtClean="0"/>
              <a:t>termasuk transparansi</a:t>
            </a:r>
            <a:r>
              <a:rPr lang="en-US" sz="1200"/>
              <a:t>, akuntabilitas dan </a:t>
            </a:r>
            <a:r>
              <a:rPr lang="en-US" sz="1200" smtClean="0"/>
              <a:t>evaluasi implementasi </a:t>
            </a:r>
            <a:r>
              <a:rPr lang="en-US" sz="1200"/>
              <a:t>kebijakan serta </a:t>
            </a:r>
            <a:r>
              <a:rPr lang="en-US" sz="1200" smtClean="0"/>
              <a:t>pembangunan bisa </a:t>
            </a:r>
            <a:r>
              <a:rPr lang="en-US" sz="1200"/>
              <a:t>cepat di respons dan </a:t>
            </a:r>
            <a:r>
              <a:rPr lang="en-US" sz="1200" smtClean="0"/>
              <a:t>dikontrol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200"/>
              <a:t>Menambah wawasan </a:t>
            </a:r>
            <a:r>
              <a:rPr lang="en-US" sz="1200" smtClean="0"/>
              <a:t>dan ilmu </a:t>
            </a:r>
            <a:r>
              <a:rPr lang="en-US" sz="1200"/>
              <a:t>pengetahuan bagi masyarakat, </a:t>
            </a:r>
            <a:r>
              <a:rPr lang="en-US" sz="1200" smtClean="0"/>
              <a:t>karena internet </a:t>
            </a:r>
            <a:r>
              <a:rPr lang="en-US" sz="1200"/>
              <a:t>menyediakan sumber </a:t>
            </a:r>
            <a:r>
              <a:rPr lang="en-US" sz="1200" smtClean="0"/>
              <a:t>informasi serta </a:t>
            </a:r>
            <a:r>
              <a:rPr lang="en-US" sz="1200"/>
              <a:t>referensi di segala bidang.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70"/>
          <p:cNvSpPr txBox="1">
            <a:spLocks noGrp="1"/>
          </p:cNvSpPr>
          <p:nvPr>
            <p:ph type="title"/>
          </p:nvPr>
        </p:nvSpPr>
        <p:spPr>
          <a:xfrm>
            <a:off x="1676400" y="1962150"/>
            <a:ext cx="5637275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smtClean="0"/>
              <a:t>Terima Kasih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inimalist Business Slides XL by Slidesgo">
  <a:themeElements>
    <a:clrScheme name="Simple Light">
      <a:dk1>
        <a:srgbClr val="000000"/>
      </a:dk1>
      <a:lt1>
        <a:srgbClr val="F5F2EE"/>
      </a:lt1>
      <a:dk2>
        <a:srgbClr val="000000"/>
      </a:dk2>
      <a:lt2>
        <a:srgbClr val="EEEEEE"/>
      </a:lt2>
      <a:accent1>
        <a:srgbClr val="3F3533"/>
      </a:accent1>
      <a:accent2>
        <a:srgbClr val="3F3533"/>
      </a:accent2>
      <a:accent3>
        <a:srgbClr val="3F3533"/>
      </a:accent3>
      <a:accent4>
        <a:srgbClr val="3F3533"/>
      </a:accent4>
      <a:accent5>
        <a:srgbClr val="3F3533"/>
      </a:accent5>
      <a:accent6>
        <a:srgbClr val="3F3533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469</Words>
  <Application>Microsoft Office PowerPoint</Application>
  <PresentationFormat>On-screen Show (16:9)</PresentationFormat>
  <Paragraphs>38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Minimalist Business Slides XL by Slidesgo</vt:lpstr>
      <vt:lpstr>Inovasi dan Teknologi dalam Manajemen Pelayanan Publik</vt:lpstr>
      <vt:lpstr>PowerPoint Presentation</vt:lpstr>
      <vt:lpstr>Peran Teknologi Informasi Dalam Meningkatkan Kualitas Dan Efisiensi Pelayanan Publik</vt:lpstr>
      <vt:lpstr>Inovasi Dalam Pelayanan Publik Berbasis Teknologi</vt:lpstr>
      <vt:lpstr>Tantangan dan manfaat penggunaan teknologi dalam pelayanan publik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Inovasi dan Teknologi dalam Manajemen Pelayanan Publik</dc:title>
  <dc:creator>Pardiah</dc:creator>
  <cp:lastModifiedBy>HP</cp:lastModifiedBy>
  <cp:revision>17</cp:revision>
  <dcterms:modified xsi:type="dcterms:W3CDTF">2023-08-16T01:10:14Z</dcterms:modified>
</cp:coreProperties>
</file>