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al Italics" panose="020B0604020202020204" charset="0"/>
      <p:regular r:id="rId19"/>
    </p:embeddedFont>
    <p:embeddedFont>
      <p:font typeface="Comic Sans" panose="020B0604020202020204" charset="0"/>
      <p:regular r:id="rId20"/>
    </p:embeddedFont>
    <p:embeddedFont>
      <p:font typeface="Comic Sans Bold" panose="020B0604020202020204" charset="0"/>
      <p:regular r:id="rId21"/>
    </p:embeddedFont>
    <p:embeddedFont>
      <p:font typeface="Comic Sans Italics" panose="020B0604020202020204" charset="0"/>
      <p:regular r:id="rId22"/>
    </p:embeddedFont>
    <p:embeddedFont>
      <p:font typeface="Open Sans" panose="020B0606030504020204" pitchFamily="34" charset="0"/>
      <p:regular r:id="rId23"/>
    </p:embeddedFont>
    <p:embeddedFont>
      <p:font typeface="Open Sans Bold" panose="020B0806030504020204" charset="0"/>
      <p:regular r:id="rId24"/>
    </p:embeddedFont>
    <p:embeddedFont>
      <p:font typeface="Poppins" panose="00000500000000000000" pitchFamily="2" charset="0"/>
      <p:regular r:id="rId25"/>
      <p:bold r:id="rId26"/>
    </p:embeddedFont>
    <p:embeddedFont>
      <p:font typeface="Poppins Bold" panose="00000800000000000000" charset="0"/>
      <p:regular r:id="rId27"/>
    </p:embeddedFont>
    <p:embeddedFont>
      <p:font typeface="Poppins Bold Italics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business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7.svg"/><Relationship Id="rId7" Type="http://schemas.openxmlformats.org/officeDocument/2006/relationships/image" Target="../media/image6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1.png"/><Relationship Id="rId3" Type="http://schemas.openxmlformats.org/officeDocument/2006/relationships/image" Target="../media/image2.svg"/><Relationship Id="rId7" Type="http://schemas.openxmlformats.org/officeDocument/2006/relationships/image" Target="../media/image77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8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35.png"/><Relationship Id="rId5" Type="http://schemas.openxmlformats.org/officeDocument/2006/relationships/image" Target="../media/image69.svg"/><Relationship Id="rId15" Type="http://schemas.openxmlformats.org/officeDocument/2006/relationships/image" Target="../media/image83.png"/><Relationship Id="rId10" Type="http://schemas.openxmlformats.org/officeDocument/2006/relationships/image" Target="../media/image80.svg"/><Relationship Id="rId4" Type="http://schemas.openxmlformats.org/officeDocument/2006/relationships/image" Target="../media/image68.png"/><Relationship Id="rId9" Type="http://schemas.openxmlformats.org/officeDocument/2006/relationships/image" Target="../media/image79.png"/><Relationship Id="rId14" Type="http://schemas.openxmlformats.org/officeDocument/2006/relationships/image" Target="../media/image8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25.svg"/><Relationship Id="rId7" Type="http://schemas.openxmlformats.org/officeDocument/2006/relationships/image" Target="../media/image33.svg"/><Relationship Id="rId12" Type="http://schemas.openxmlformats.org/officeDocument/2006/relationships/image" Target="../media/image36.svg"/><Relationship Id="rId2" Type="http://schemas.openxmlformats.org/officeDocument/2006/relationships/image" Target="../media/image24.pn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jpeg"/><Relationship Id="rId15" Type="http://schemas.openxmlformats.org/officeDocument/2006/relationships/image" Target="../media/image39.png"/><Relationship Id="rId10" Type="http://schemas.openxmlformats.org/officeDocument/2006/relationships/image" Target="../media/image14.sv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1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1.svg"/><Relationship Id="rId7" Type="http://schemas.openxmlformats.org/officeDocument/2006/relationships/image" Target="../media/image42.svg"/><Relationship Id="rId12" Type="http://schemas.openxmlformats.org/officeDocument/2006/relationships/image" Target="../media/image4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23.sv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Relationship Id="rId9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2634308" y="6998419"/>
            <a:ext cx="5653692" cy="3575960"/>
          </a:xfrm>
          <a:custGeom>
            <a:avLst/>
            <a:gdLst/>
            <a:ahLst/>
            <a:cxnLst/>
            <a:rect l="l" t="t" r="r" b="b"/>
            <a:pathLst>
              <a:path w="5653692" h="3575960">
                <a:moveTo>
                  <a:pt x="0" y="3575960"/>
                </a:moveTo>
                <a:lnTo>
                  <a:pt x="5653692" y="3575960"/>
                </a:lnTo>
                <a:lnTo>
                  <a:pt x="5653692" y="0"/>
                </a:lnTo>
                <a:lnTo>
                  <a:pt x="0" y="0"/>
                </a:lnTo>
                <a:lnTo>
                  <a:pt x="0" y="35759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-145"/>
            <a:ext cx="5653692" cy="3575960"/>
          </a:xfrm>
          <a:custGeom>
            <a:avLst/>
            <a:gdLst/>
            <a:ahLst/>
            <a:cxnLst/>
            <a:rect l="l" t="t" r="r" b="b"/>
            <a:pathLst>
              <a:path w="5653692" h="3575960">
                <a:moveTo>
                  <a:pt x="5653692" y="0"/>
                </a:moveTo>
                <a:lnTo>
                  <a:pt x="0" y="0"/>
                </a:lnTo>
                <a:lnTo>
                  <a:pt x="0" y="3575960"/>
                </a:lnTo>
                <a:lnTo>
                  <a:pt x="5653692" y="3575960"/>
                </a:lnTo>
                <a:lnTo>
                  <a:pt x="56536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386897" y="5895505"/>
            <a:ext cx="3435251" cy="5096044"/>
          </a:xfrm>
          <a:custGeom>
            <a:avLst/>
            <a:gdLst/>
            <a:ahLst/>
            <a:cxnLst/>
            <a:rect l="l" t="t" r="r" b="b"/>
            <a:pathLst>
              <a:path w="3435251" h="5096044">
                <a:moveTo>
                  <a:pt x="0" y="0"/>
                </a:moveTo>
                <a:lnTo>
                  <a:pt x="3435252" y="0"/>
                </a:lnTo>
                <a:lnTo>
                  <a:pt x="3435252" y="5096044"/>
                </a:lnTo>
                <a:lnTo>
                  <a:pt x="0" y="50960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46753" y="662586"/>
            <a:ext cx="768921" cy="759135"/>
          </a:xfrm>
          <a:custGeom>
            <a:avLst/>
            <a:gdLst/>
            <a:ahLst/>
            <a:cxnLst/>
            <a:rect l="l" t="t" r="r" b="b"/>
            <a:pathLst>
              <a:path w="768921" h="759135">
                <a:moveTo>
                  <a:pt x="0" y="0"/>
                </a:moveTo>
                <a:lnTo>
                  <a:pt x="768921" y="0"/>
                </a:lnTo>
                <a:lnTo>
                  <a:pt x="768921" y="759135"/>
                </a:lnTo>
                <a:lnTo>
                  <a:pt x="0" y="7591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98595" y="558501"/>
            <a:ext cx="2526405" cy="2156919"/>
          </a:xfrm>
          <a:custGeom>
            <a:avLst/>
            <a:gdLst/>
            <a:ahLst/>
            <a:cxnLst/>
            <a:rect l="l" t="t" r="r" b="b"/>
            <a:pathLst>
              <a:path w="2526405" h="2156919">
                <a:moveTo>
                  <a:pt x="0" y="0"/>
                </a:moveTo>
                <a:lnTo>
                  <a:pt x="2526405" y="0"/>
                </a:lnTo>
                <a:lnTo>
                  <a:pt x="2526405" y="2156919"/>
                </a:lnTo>
                <a:lnTo>
                  <a:pt x="0" y="21569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84710">
            <a:off x="10759688" y="6029561"/>
            <a:ext cx="988048" cy="988048"/>
          </a:xfrm>
          <a:custGeom>
            <a:avLst/>
            <a:gdLst/>
            <a:ahLst/>
            <a:cxnLst/>
            <a:rect l="l" t="t" r="r" b="b"/>
            <a:pathLst>
              <a:path w="988048" h="988048">
                <a:moveTo>
                  <a:pt x="0" y="0"/>
                </a:moveTo>
                <a:lnTo>
                  <a:pt x="988048" y="0"/>
                </a:lnTo>
                <a:lnTo>
                  <a:pt x="988048" y="988048"/>
                </a:lnTo>
                <a:lnTo>
                  <a:pt x="0" y="9880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634309" y="3978679"/>
            <a:ext cx="5083128" cy="3374622"/>
          </a:xfrm>
          <a:custGeom>
            <a:avLst/>
            <a:gdLst/>
            <a:ahLst/>
            <a:cxnLst/>
            <a:rect l="l" t="t" r="r" b="b"/>
            <a:pathLst>
              <a:path w="3954528" h="1512607">
                <a:moveTo>
                  <a:pt x="0" y="0"/>
                </a:moveTo>
                <a:lnTo>
                  <a:pt x="3954528" y="0"/>
                </a:lnTo>
                <a:lnTo>
                  <a:pt x="3954528" y="1512607"/>
                </a:lnTo>
                <a:lnTo>
                  <a:pt x="0" y="15126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65860" y="2827426"/>
            <a:ext cx="9655585" cy="128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7071">
                <a:solidFill>
                  <a:srgbClr val="7A50CC"/>
                </a:solidFill>
                <a:latin typeface="Poppins Bold"/>
                <a:ea typeface="Poppins Bold"/>
                <a:cs typeface="Poppins Bold"/>
                <a:sym typeface="Poppins Bold"/>
              </a:rPr>
              <a:t>DASAR-DASAR SEO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5860" y="4124595"/>
            <a:ext cx="7286228" cy="67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9"/>
              </a:lnSpc>
            </a:pPr>
            <a:r>
              <a:rPr lang="en-US" sz="3763" dirty="0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(Search Engine Optimization)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20011" y="9051196"/>
            <a:ext cx="3435251" cy="670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69"/>
              </a:lnSpc>
            </a:pPr>
            <a:r>
              <a:rPr lang="en-US" sz="3763" dirty="0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Jati </a:t>
            </a:r>
            <a:r>
              <a:rPr lang="en-US" sz="3763" dirty="0" err="1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Imantoro</a:t>
            </a:r>
            <a:endParaRPr lang="en-US" sz="3763" dirty="0">
              <a:solidFill>
                <a:srgbClr val="140C0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8459B58C-573B-BFA3-69D8-3F09239F20E0}"/>
              </a:ext>
            </a:extLst>
          </p:cNvPr>
          <p:cNvSpPr txBox="1"/>
          <p:nvPr/>
        </p:nvSpPr>
        <p:spPr>
          <a:xfrm>
            <a:off x="1165860" y="5023646"/>
            <a:ext cx="10873741" cy="644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69"/>
              </a:lnSpc>
            </a:pPr>
            <a:r>
              <a:rPr lang="en-US" sz="3763" dirty="0" err="1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Peranan</a:t>
            </a:r>
            <a:r>
              <a:rPr lang="en-US" sz="3763" dirty="0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 SEO </a:t>
            </a:r>
            <a:r>
              <a:rPr lang="en-US" sz="3763" dirty="0" err="1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dalam</a:t>
            </a:r>
            <a:r>
              <a:rPr lang="en-US" sz="3763" dirty="0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763" dirty="0" err="1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Pengembangan</a:t>
            </a:r>
            <a:r>
              <a:rPr lang="en-US" sz="3763" dirty="0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763" dirty="0" err="1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Bisnis</a:t>
            </a:r>
            <a:r>
              <a:rPr lang="en-US" sz="3763" dirty="0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578C4809-C474-AD61-AFC9-94891D05F9D0}"/>
              </a:ext>
            </a:extLst>
          </p:cNvPr>
          <p:cNvSpPr/>
          <p:nvPr/>
        </p:nvSpPr>
        <p:spPr>
          <a:xfrm>
            <a:off x="11279278" y="317137"/>
            <a:ext cx="6476324" cy="3646579"/>
          </a:xfrm>
          <a:custGeom>
            <a:avLst/>
            <a:gdLst/>
            <a:ahLst/>
            <a:cxnLst/>
            <a:rect l="l" t="t" r="r" b="b"/>
            <a:pathLst>
              <a:path w="6476324" h="3646579">
                <a:moveTo>
                  <a:pt x="0" y="0"/>
                </a:moveTo>
                <a:lnTo>
                  <a:pt x="6476324" y="0"/>
                </a:lnTo>
                <a:lnTo>
                  <a:pt x="6476324" y="3646579"/>
                </a:lnTo>
                <a:lnTo>
                  <a:pt x="0" y="364657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4858" y="8964764"/>
            <a:ext cx="15838285" cy="293536"/>
            <a:chOff x="0" y="0"/>
            <a:chExt cx="21117713" cy="391381"/>
          </a:xfrm>
        </p:grpSpPr>
        <p:sp>
          <p:nvSpPr>
            <p:cNvPr id="3" name="TextBox 3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@ilmumandiri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5" name="Freeform 5"/>
          <p:cNvSpPr/>
          <p:nvPr/>
        </p:nvSpPr>
        <p:spPr>
          <a:xfrm rot="-493922">
            <a:off x="-873281" y="7807267"/>
            <a:ext cx="2764877" cy="2902065"/>
          </a:xfrm>
          <a:custGeom>
            <a:avLst/>
            <a:gdLst/>
            <a:ahLst/>
            <a:cxnLst/>
            <a:rect l="l" t="t" r="r" b="b"/>
            <a:pathLst>
              <a:path w="2764877" h="2902065">
                <a:moveTo>
                  <a:pt x="0" y="0"/>
                </a:moveTo>
                <a:lnTo>
                  <a:pt x="2764876" y="0"/>
                </a:lnTo>
                <a:lnTo>
                  <a:pt x="2764876" y="2902066"/>
                </a:lnTo>
                <a:lnTo>
                  <a:pt x="0" y="2902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40043" y="2554089"/>
            <a:ext cx="6844185" cy="3853708"/>
          </a:xfrm>
          <a:custGeom>
            <a:avLst/>
            <a:gdLst/>
            <a:ahLst/>
            <a:cxnLst/>
            <a:rect l="l" t="t" r="r" b="b"/>
            <a:pathLst>
              <a:path w="6844185" h="3853708">
                <a:moveTo>
                  <a:pt x="0" y="0"/>
                </a:moveTo>
                <a:lnTo>
                  <a:pt x="6844185" y="0"/>
                </a:lnTo>
                <a:lnTo>
                  <a:pt x="6844185" y="3853708"/>
                </a:lnTo>
                <a:lnTo>
                  <a:pt x="0" y="3853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9157" y="316155"/>
            <a:ext cx="16750143" cy="70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3"/>
              </a:lnSpc>
            </a:pPr>
            <a:r>
              <a:rPr lang="en-US" sz="4463">
                <a:solidFill>
                  <a:srgbClr val="ED1C24"/>
                </a:solidFill>
                <a:latin typeface="Comic Sans"/>
                <a:ea typeface="Comic Sans"/>
                <a:cs typeface="Comic Sans"/>
                <a:sym typeface="Comic Sans"/>
              </a:rPr>
              <a:t>2 Chennel Yang dapat Mengarahkan Traffik Ke website Anda</a:t>
            </a:r>
          </a:p>
        </p:txBody>
      </p:sp>
      <p:sp>
        <p:nvSpPr>
          <p:cNvPr id="8" name="Freeform 8"/>
          <p:cNvSpPr/>
          <p:nvPr/>
        </p:nvSpPr>
        <p:spPr>
          <a:xfrm>
            <a:off x="10077717" y="3057808"/>
            <a:ext cx="4598794" cy="2589411"/>
          </a:xfrm>
          <a:custGeom>
            <a:avLst/>
            <a:gdLst/>
            <a:ahLst/>
            <a:cxnLst/>
            <a:rect l="l" t="t" r="r" b="b"/>
            <a:pathLst>
              <a:path w="4598794" h="2589411">
                <a:moveTo>
                  <a:pt x="0" y="0"/>
                </a:moveTo>
                <a:lnTo>
                  <a:pt x="4598795" y="0"/>
                </a:lnTo>
                <a:lnTo>
                  <a:pt x="4598795" y="2589412"/>
                </a:lnTo>
                <a:lnTo>
                  <a:pt x="0" y="25894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09720" y="5323687"/>
            <a:ext cx="433478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43C3C"/>
                </a:solidFill>
                <a:latin typeface="Open Sans"/>
                <a:ea typeface="Open Sans"/>
                <a:cs typeface="Open Sans"/>
                <a:sym typeface="Open Sans"/>
              </a:rPr>
              <a:t>Penelusuran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33470" y="7043887"/>
            <a:ext cx="528728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0C77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 google.com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61024" y="7062711"/>
            <a:ext cx="678297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0C77E2"/>
                </a:solidFill>
                <a:latin typeface="Open Sans Bold"/>
                <a:ea typeface="Open Sans Bold"/>
                <a:cs typeface="Open Sans Bold"/>
                <a:sym typeface="Open Sans Bold"/>
                <a:hlinkClick r:id="rId6" tooltip="https://www.google.com/business/"/>
              </a:rPr>
              <a:t>www. google.com</a:t>
            </a:r>
            <a:r>
              <a:rPr lang="en-US" sz="3399">
                <a:solidFill>
                  <a:srgbClr val="0C77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</a:t>
            </a:r>
            <a:r>
              <a:rPr lang="en-US" sz="3399" u="sng">
                <a:solidFill>
                  <a:srgbClr val="0C77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business</a:t>
            </a:r>
            <a:r>
              <a:rPr lang="en-US" sz="3399">
                <a:solidFill>
                  <a:srgbClr val="0C77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C77E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4858" y="8964764"/>
            <a:ext cx="15838285" cy="293536"/>
            <a:chOff x="0" y="0"/>
            <a:chExt cx="21117713" cy="391381"/>
          </a:xfrm>
        </p:grpSpPr>
        <p:sp>
          <p:nvSpPr>
            <p:cNvPr id="3" name="TextBox 3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@ilmumandiri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5" name="Freeform 5"/>
          <p:cNvSpPr/>
          <p:nvPr/>
        </p:nvSpPr>
        <p:spPr>
          <a:xfrm rot="-493922">
            <a:off x="-873281" y="7807267"/>
            <a:ext cx="2764877" cy="2902065"/>
          </a:xfrm>
          <a:custGeom>
            <a:avLst/>
            <a:gdLst/>
            <a:ahLst/>
            <a:cxnLst/>
            <a:rect l="l" t="t" r="r" b="b"/>
            <a:pathLst>
              <a:path w="2764877" h="2902065">
                <a:moveTo>
                  <a:pt x="0" y="0"/>
                </a:moveTo>
                <a:lnTo>
                  <a:pt x="2764876" y="0"/>
                </a:lnTo>
                <a:lnTo>
                  <a:pt x="2764876" y="2902066"/>
                </a:lnTo>
                <a:lnTo>
                  <a:pt x="0" y="2902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1558" y="2786041"/>
            <a:ext cx="1711274" cy="1785959"/>
          </a:xfrm>
          <a:custGeom>
            <a:avLst/>
            <a:gdLst/>
            <a:ahLst/>
            <a:cxnLst/>
            <a:rect l="l" t="t" r="r" b="b"/>
            <a:pathLst>
              <a:path w="1711274" h="1785959">
                <a:moveTo>
                  <a:pt x="0" y="0"/>
                </a:moveTo>
                <a:lnTo>
                  <a:pt x="1711273" y="0"/>
                </a:lnTo>
                <a:lnTo>
                  <a:pt x="1711273" y="1785959"/>
                </a:lnTo>
                <a:lnTo>
                  <a:pt x="0" y="17859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1558" y="5913004"/>
            <a:ext cx="1711274" cy="1711274"/>
          </a:xfrm>
          <a:custGeom>
            <a:avLst/>
            <a:gdLst/>
            <a:ahLst/>
            <a:cxnLst/>
            <a:rect l="l" t="t" r="r" b="b"/>
            <a:pathLst>
              <a:path w="1711274" h="1711274">
                <a:moveTo>
                  <a:pt x="0" y="0"/>
                </a:moveTo>
                <a:lnTo>
                  <a:pt x="1711273" y="0"/>
                </a:lnTo>
                <a:lnTo>
                  <a:pt x="1711273" y="1711273"/>
                </a:lnTo>
                <a:lnTo>
                  <a:pt x="0" y="1711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15987" y="2532649"/>
            <a:ext cx="2057353" cy="2039351"/>
          </a:xfrm>
          <a:custGeom>
            <a:avLst/>
            <a:gdLst/>
            <a:ahLst/>
            <a:cxnLst/>
            <a:rect l="l" t="t" r="r" b="b"/>
            <a:pathLst>
              <a:path w="2057353" h="2039351">
                <a:moveTo>
                  <a:pt x="0" y="0"/>
                </a:moveTo>
                <a:lnTo>
                  <a:pt x="2057353" y="0"/>
                </a:lnTo>
                <a:lnTo>
                  <a:pt x="2057353" y="2039351"/>
                </a:lnTo>
                <a:lnTo>
                  <a:pt x="0" y="20393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82994" y="5739941"/>
            <a:ext cx="1580488" cy="1884337"/>
          </a:xfrm>
          <a:custGeom>
            <a:avLst/>
            <a:gdLst/>
            <a:ahLst/>
            <a:cxnLst/>
            <a:rect l="l" t="t" r="r" b="b"/>
            <a:pathLst>
              <a:path w="1580488" h="1884337">
                <a:moveTo>
                  <a:pt x="0" y="0"/>
                </a:moveTo>
                <a:lnTo>
                  <a:pt x="1580488" y="0"/>
                </a:lnTo>
                <a:lnTo>
                  <a:pt x="1580488" y="1884336"/>
                </a:lnTo>
                <a:lnTo>
                  <a:pt x="0" y="18843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752850" y="2780800"/>
            <a:ext cx="5531428" cy="1860979"/>
            <a:chOff x="0" y="0"/>
            <a:chExt cx="1456837" cy="4901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56837" cy="490135"/>
            </a:xfrm>
            <a:custGeom>
              <a:avLst/>
              <a:gdLst/>
              <a:ahLst/>
              <a:cxnLst/>
              <a:rect l="l" t="t" r="r" b="b"/>
              <a:pathLst>
                <a:path w="1456837" h="490135">
                  <a:moveTo>
                    <a:pt x="71381" y="0"/>
                  </a:moveTo>
                  <a:lnTo>
                    <a:pt x="1385456" y="0"/>
                  </a:lnTo>
                  <a:cubicBezTo>
                    <a:pt x="1424879" y="0"/>
                    <a:pt x="1456837" y="31958"/>
                    <a:pt x="1456837" y="71381"/>
                  </a:cubicBezTo>
                  <a:lnTo>
                    <a:pt x="1456837" y="418754"/>
                  </a:lnTo>
                  <a:cubicBezTo>
                    <a:pt x="1456837" y="458176"/>
                    <a:pt x="1424879" y="490135"/>
                    <a:pt x="1385456" y="490135"/>
                  </a:cubicBezTo>
                  <a:lnTo>
                    <a:pt x="71381" y="490135"/>
                  </a:lnTo>
                  <a:cubicBezTo>
                    <a:pt x="31958" y="490135"/>
                    <a:pt x="0" y="458176"/>
                    <a:pt x="0" y="418754"/>
                  </a:cubicBezTo>
                  <a:lnTo>
                    <a:pt x="0" y="71381"/>
                  </a:lnTo>
                  <a:cubicBezTo>
                    <a:pt x="0" y="31958"/>
                    <a:pt x="31958" y="0"/>
                    <a:pt x="71381" y="0"/>
                  </a:cubicBezTo>
                  <a:close/>
                </a:path>
              </a:pathLst>
            </a:custGeom>
            <a:solidFill>
              <a:srgbClr val="F6D59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61925"/>
              <a:ext cx="1456837" cy="652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09157" y="316155"/>
            <a:ext cx="17550243" cy="143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3"/>
              </a:lnSpc>
            </a:pPr>
            <a:r>
              <a:rPr lang="en-US" sz="4463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Hal Penting Agar Anda Mendapatkan Calon Pelanggan Dari Hasil Mesin Pencarian Secara Organik (SEO)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762911" y="5739941"/>
            <a:ext cx="5531428" cy="1884337"/>
            <a:chOff x="0" y="0"/>
            <a:chExt cx="1456837" cy="49628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56837" cy="496286"/>
            </a:xfrm>
            <a:custGeom>
              <a:avLst/>
              <a:gdLst/>
              <a:ahLst/>
              <a:cxnLst/>
              <a:rect l="l" t="t" r="r" b="b"/>
              <a:pathLst>
                <a:path w="1456837" h="496286">
                  <a:moveTo>
                    <a:pt x="71381" y="0"/>
                  </a:moveTo>
                  <a:lnTo>
                    <a:pt x="1385456" y="0"/>
                  </a:lnTo>
                  <a:cubicBezTo>
                    <a:pt x="1424879" y="0"/>
                    <a:pt x="1456837" y="31958"/>
                    <a:pt x="1456837" y="71381"/>
                  </a:cubicBezTo>
                  <a:lnTo>
                    <a:pt x="1456837" y="424905"/>
                  </a:lnTo>
                  <a:cubicBezTo>
                    <a:pt x="1456837" y="464328"/>
                    <a:pt x="1424879" y="496286"/>
                    <a:pt x="1385456" y="496286"/>
                  </a:cubicBezTo>
                  <a:lnTo>
                    <a:pt x="71381" y="496286"/>
                  </a:lnTo>
                  <a:cubicBezTo>
                    <a:pt x="31958" y="496286"/>
                    <a:pt x="0" y="464328"/>
                    <a:pt x="0" y="424905"/>
                  </a:cubicBezTo>
                  <a:lnTo>
                    <a:pt x="0" y="71381"/>
                  </a:lnTo>
                  <a:cubicBezTo>
                    <a:pt x="0" y="31958"/>
                    <a:pt x="31958" y="0"/>
                    <a:pt x="71381" y="0"/>
                  </a:cubicBezTo>
                  <a:close/>
                </a:path>
              </a:pathLst>
            </a:custGeom>
            <a:solidFill>
              <a:srgbClr val="F6D59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61925"/>
              <a:ext cx="1456837" cy="658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2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225790" y="2780800"/>
            <a:ext cx="5531428" cy="1860979"/>
            <a:chOff x="0" y="0"/>
            <a:chExt cx="1456837" cy="4901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56837" cy="490135"/>
            </a:xfrm>
            <a:custGeom>
              <a:avLst/>
              <a:gdLst/>
              <a:ahLst/>
              <a:cxnLst/>
              <a:rect l="l" t="t" r="r" b="b"/>
              <a:pathLst>
                <a:path w="1456837" h="490135">
                  <a:moveTo>
                    <a:pt x="71381" y="0"/>
                  </a:moveTo>
                  <a:lnTo>
                    <a:pt x="1385456" y="0"/>
                  </a:lnTo>
                  <a:cubicBezTo>
                    <a:pt x="1424879" y="0"/>
                    <a:pt x="1456837" y="31958"/>
                    <a:pt x="1456837" y="71381"/>
                  </a:cubicBezTo>
                  <a:lnTo>
                    <a:pt x="1456837" y="418754"/>
                  </a:lnTo>
                  <a:cubicBezTo>
                    <a:pt x="1456837" y="458176"/>
                    <a:pt x="1424879" y="490135"/>
                    <a:pt x="1385456" y="490135"/>
                  </a:cubicBezTo>
                  <a:lnTo>
                    <a:pt x="71381" y="490135"/>
                  </a:lnTo>
                  <a:cubicBezTo>
                    <a:pt x="31958" y="490135"/>
                    <a:pt x="0" y="458176"/>
                    <a:pt x="0" y="418754"/>
                  </a:cubicBezTo>
                  <a:lnTo>
                    <a:pt x="0" y="71381"/>
                  </a:lnTo>
                  <a:cubicBezTo>
                    <a:pt x="0" y="31958"/>
                    <a:pt x="31958" y="0"/>
                    <a:pt x="71381" y="0"/>
                  </a:cubicBezTo>
                  <a:close/>
                </a:path>
              </a:pathLst>
            </a:custGeom>
            <a:solidFill>
              <a:srgbClr val="F6D59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61925"/>
              <a:ext cx="1456837" cy="652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2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225790" y="5739941"/>
            <a:ext cx="5531428" cy="1884337"/>
            <a:chOff x="0" y="0"/>
            <a:chExt cx="1456837" cy="49628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6837" cy="496286"/>
            </a:xfrm>
            <a:custGeom>
              <a:avLst/>
              <a:gdLst/>
              <a:ahLst/>
              <a:cxnLst/>
              <a:rect l="l" t="t" r="r" b="b"/>
              <a:pathLst>
                <a:path w="1456837" h="496286">
                  <a:moveTo>
                    <a:pt x="71381" y="0"/>
                  </a:moveTo>
                  <a:lnTo>
                    <a:pt x="1385456" y="0"/>
                  </a:lnTo>
                  <a:cubicBezTo>
                    <a:pt x="1424879" y="0"/>
                    <a:pt x="1456837" y="31958"/>
                    <a:pt x="1456837" y="71381"/>
                  </a:cubicBezTo>
                  <a:lnTo>
                    <a:pt x="1456837" y="424905"/>
                  </a:lnTo>
                  <a:cubicBezTo>
                    <a:pt x="1456837" y="464328"/>
                    <a:pt x="1424879" y="496286"/>
                    <a:pt x="1385456" y="496286"/>
                  </a:cubicBezTo>
                  <a:lnTo>
                    <a:pt x="71381" y="496286"/>
                  </a:lnTo>
                  <a:cubicBezTo>
                    <a:pt x="31958" y="496286"/>
                    <a:pt x="0" y="464328"/>
                    <a:pt x="0" y="424905"/>
                  </a:cubicBezTo>
                  <a:lnTo>
                    <a:pt x="0" y="71381"/>
                  </a:lnTo>
                  <a:cubicBezTo>
                    <a:pt x="0" y="31958"/>
                    <a:pt x="31958" y="0"/>
                    <a:pt x="71381" y="0"/>
                  </a:cubicBezTo>
                  <a:close/>
                </a:path>
              </a:pathLst>
            </a:custGeom>
            <a:solidFill>
              <a:srgbClr val="F6D59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61925"/>
              <a:ext cx="1456837" cy="658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2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803962" y="2988579"/>
            <a:ext cx="5449327" cy="2154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4463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Konten Berkualitas Tinggi</a:t>
            </a:r>
          </a:p>
          <a:p>
            <a:pPr algn="ctr">
              <a:lnSpc>
                <a:spcPts val="5713"/>
              </a:lnSpc>
            </a:pPr>
            <a:endParaRPr lang="en-US" sz="4463">
              <a:solidFill>
                <a:srgbClr val="140C0F"/>
              </a:solidFill>
              <a:latin typeface="Comic Sans"/>
              <a:ea typeface="Comic Sans"/>
              <a:cs typeface="Comic Sans"/>
              <a:sym typeface="Comic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45012" y="5884429"/>
            <a:ext cx="5449327" cy="143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4463">
                <a:solidFill>
                  <a:srgbClr val="010101"/>
                </a:solidFill>
                <a:latin typeface="Comic Sans"/>
                <a:ea typeface="Comic Sans"/>
                <a:cs typeface="Comic Sans"/>
                <a:sym typeface="Comic Sans"/>
              </a:rPr>
              <a:t>Kata Kunci; </a:t>
            </a:r>
            <a:r>
              <a:rPr lang="en-US" sz="4463">
                <a:solidFill>
                  <a:srgbClr val="010101"/>
                </a:solidFill>
                <a:latin typeface="Comic Sans Italics"/>
                <a:ea typeface="Comic Sans Italics"/>
                <a:cs typeface="Comic Sans Italics"/>
                <a:sym typeface="Comic Sans Italics"/>
              </a:rPr>
              <a:t>Google Keyword Planer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266840" y="2949222"/>
            <a:ext cx="5449327" cy="143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4463">
                <a:solidFill>
                  <a:srgbClr val="010101"/>
                </a:solidFill>
                <a:latin typeface="Comic Sans"/>
                <a:ea typeface="Comic Sans"/>
                <a:cs typeface="Comic Sans"/>
                <a:sym typeface="Comic Sans"/>
              </a:rPr>
              <a:t>Kecepatan Tampilan Halaman Situs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307891" y="6246379"/>
            <a:ext cx="5449327" cy="70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4463">
                <a:solidFill>
                  <a:srgbClr val="010101"/>
                </a:solidFill>
                <a:latin typeface="Comic Sans"/>
                <a:ea typeface="Comic Sans"/>
                <a:cs typeface="Comic Sans"/>
                <a:sym typeface="Comic Sans"/>
              </a:rPr>
              <a:t>Struktur situs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4858" y="8964764"/>
            <a:ext cx="15838285" cy="293536"/>
            <a:chOff x="0" y="0"/>
            <a:chExt cx="21117713" cy="391381"/>
          </a:xfrm>
        </p:grpSpPr>
        <p:sp>
          <p:nvSpPr>
            <p:cNvPr id="3" name="TextBox 3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@ilmumandiri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5" name="Freeform 5"/>
          <p:cNvSpPr/>
          <p:nvPr/>
        </p:nvSpPr>
        <p:spPr>
          <a:xfrm rot="-493922">
            <a:off x="-873281" y="7807267"/>
            <a:ext cx="2764877" cy="2902065"/>
          </a:xfrm>
          <a:custGeom>
            <a:avLst/>
            <a:gdLst/>
            <a:ahLst/>
            <a:cxnLst/>
            <a:rect l="l" t="t" r="r" b="b"/>
            <a:pathLst>
              <a:path w="2764877" h="2902065">
                <a:moveTo>
                  <a:pt x="0" y="0"/>
                </a:moveTo>
                <a:lnTo>
                  <a:pt x="2764876" y="0"/>
                </a:lnTo>
                <a:lnTo>
                  <a:pt x="2764876" y="2902066"/>
                </a:lnTo>
                <a:lnTo>
                  <a:pt x="0" y="2902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89754" y="159106"/>
            <a:ext cx="1206944" cy="1259619"/>
          </a:xfrm>
          <a:custGeom>
            <a:avLst/>
            <a:gdLst/>
            <a:ahLst/>
            <a:cxnLst/>
            <a:rect l="l" t="t" r="r" b="b"/>
            <a:pathLst>
              <a:path w="1206944" h="1259619">
                <a:moveTo>
                  <a:pt x="0" y="0"/>
                </a:moveTo>
                <a:lnTo>
                  <a:pt x="1206944" y="0"/>
                </a:lnTo>
                <a:lnTo>
                  <a:pt x="1206944" y="1259619"/>
                </a:lnTo>
                <a:lnTo>
                  <a:pt x="0" y="1259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89432" y="2568000"/>
            <a:ext cx="8507266" cy="5678600"/>
          </a:xfrm>
          <a:custGeom>
            <a:avLst/>
            <a:gdLst/>
            <a:ahLst/>
            <a:cxnLst/>
            <a:rect l="l" t="t" r="r" b="b"/>
            <a:pathLst>
              <a:path w="8507266" h="5678600">
                <a:moveTo>
                  <a:pt x="0" y="0"/>
                </a:moveTo>
                <a:lnTo>
                  <a:pt x="8507266" y="0"/>
                </a:lnTo>
                <a:lnTo>
                  <a:pt x="8507266" y="5678600"/>
                </a:lnTo>
                <a:lnTo>
                  <a:pt x="0" y="5678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91558" y="321078"/>
            <a:ext cx="13499946" cy="143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3"/>
              </a:lnSpc>
            </a:pPr>
            <a:r>
              <a:rPr lang="en-US" sz="4463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Kriteria Konten Berkualitas Tinggi</a:t>
            </a:r>
          </a:p>
          <a:p>
            <a:pPr algn="l">
              <a:lnSpc>
                <a:spcPts val="5713"/>
              </a:lnSpc>
            </a:pPr>
            <a:endParaRPr lang="en-US" sz="4463">
              <a:solidFill>
                <a:srgbClr val="140C0F"/>
              </a:solidFill>
              <a:latin typeface="Comic Sans"/>
              <a:ea typeface="Comic Sans"/>
              <a:cs typeface="Comic Sans"/>
              <a:sym typeface="Com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723525"/>
            <a:ext cx="8845885" cy="368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5622" lvl="1" indent="-492811" algn="l">
              <a:lnSpc>
                <a:spcPts val="5843"/>
              </a:lnSpc>
              <a:buFont typeface="Arial"/>
              <a:buChar char="•"/>
            </a:pPr>
            <a:r>
              <a:rPr lang="en-US" sz="4565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Unik</a:t>
            </a:r>
          </a:p>
          <a:p>
            <a:pPr marL="985622" lvl="1" indent="-492811" algn="l">
              <a:lnSpc>
                <a:spcPts val="5843"/>
              </a:lnSpc>
              <a:buFont typeface="Arial"/>
              <a:buChar char="•"/>
            </a:pPr>
            <a:r>
              <a:rPr lang="en-US" sz="4565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Detail</a:t>
            </a:r>
          </a:p>
          <a:p>
            <a:pPr marL="985622" lvl="1" indent="-492811" algn="l">
              <a:lnSpc>
                <a:spcPts val="5843"/>
              </a:lnSpc>
              <a:buFont typeface="Arial"/>
              <a:buChar char="•"/>
            </a:pPr>
            <a:r>
              <a:rPr lang="en-US" sz="4565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Terstruktur</a:t>
            </a:r>
          </a:p>
          <a:p>
            <a:pPr marL="985622" lvl="1" indent="-492811" algn="l">
              <a:lnSpc>
                <a:spcPts val="5843"/>
              </a:lnSpc>
              <a:buFont typeface="Arial"/>
              <a:buChar char="•"/>
            </a:pPr>
            <a:r>
              <a:rPr lang="en-US" sz="4565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Terintegrasi</a:t>
            </a:r>
          </a:p>
          <a:p>
            <a:pPr marL="985622" lvl="1" indent="-492811" algn="l">
              <a:lnSpc>
                <a:spcPts val="5843"/>
              </a:lnSpc>
              <a:buFont typeface="Arial"/>
              <a:buChar char="•"/>
            </a:pPr>
            <a:r>
              <a:rPr lang="en-US" sz="4565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 Relevansi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4858" y="8964764"/>
            <a:ext cx="15838285" cy="293536"/>
            <a:chOff x="0" y="0"/>
            <a:chExt cx="21117713" cy="391381"/>
          </a:xfrm>
        </p:grpSpPr>
        <p:sp>
          <p:nvSpPr>
            <p:cNvPr id="3" name="TextBox 3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@ilmumandiri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5" name="Freeform 5"/>
          <p:cNvSpPr/>
          <p:nvPr/>
        </p:nvSpPr>
        <p:spPr>
          <a:xfrm rot="-493922">
            <a:off x="-873281" y="7807267"/>
            <a:ext cx="2764877" cy="2902065"/>
          </a:xfrm>
          <a:custGeom>
            <a:avLst/>
            <a:gdLst/>
            <a:ahLst/>
            <a:cxnLst/>
            <a:rect l="l" t="t" r="r" b="b"/>
            <a:pathLst>
              <a:path w="2764877" h="2902065">
                <a:moveTo>
                  <a:pt x="0" y="0"/>
                </a:moveTo>
                <a:lnTo>
                  <a:pt x="2764876" y="0"/>
                </a:lnTo>
                <a:lnTo>
                  <a:pt x="2764876" y="2902066"/>
                </a:lnTo>
                <a:lnTo>
                  <a:pt x="0" y="2902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74958" y="3741372"/>
            <a:ext cx="5517943" cy="5041045"/>
          </a:xfrm>
          <a:custGeom>
            <a:avLst/>
            <a:gdLst/>
            <a:ahLst/>
            <a:cxnLst/>
            <a:rect l="l" t="t" r="r" b="b"/>
            <a:pathLst>
              <a:path w="5517943" h="5041045">
                <a:moveTo>
                  <a:pt x="0" y="0"/>
                </a:moveTo>
                <a:lnTo>
                  <a:pt x="5517943" y="0"/>
                </a:lnTo>
                <a:lnTo>
                  <a:pt x="5517943" y="5041045"/>
                </a:lnTo>
                <a:lnTo>
                  <a:pt x="0" y="5041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318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67658" y="244448"/>
            <a:ext cx="14852999" cy="78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7"/>
              </a:lnSpc>
            </a:pPr>
            <a:r>
              <a:rPr lang="en-US" sz="4951">
                <a:solidFill>
                  <a:srgbClr val="ED1C24"/>
                </a:solidFill>
                <a:latin typeface="Comic Sans"/>
                <a:ea typeface="Comic Sans"/>
                <a:cs typeface="Comic Sans"/>
                <a:sym typeface="Comic Sans"/>
              </a:rPr>
              <a:t>Kriteria Kecepatan Tampilnya Halaman Situs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7658" y="1386082"/>
            <a:ext cx="13875085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500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Taukah anda Pengguna Internet suka pada situs yang halamannya tampil, </a:t>
            </a:r>
            <a:r>
              <a:rPr lang="en-US" sz="3500">
                <a:solidFill>
                  <a:srgbClr val="ED1C24"/>
                </a:solidFill>
                <a:latin typeface="Comic Sans"/>
                <a:ea typeface="Comic Sans"/>
                <a:cs typeface="Comic Sans"/>
                <a:sym typeface="Comic Sans"/>
              </a:rPr>
              <a:t>Kurang dari 3 Detik</a:t>
            </a:r>
          </a:p>
        </p:txBody>
      </p:sp>
      <p:sp>
        <p:nvSpPr>
          <p:cNvPr id="9" name="Freeform 9"/>
          <p:cNvSpPr/>
          <p:nvPr/>
        </p:nvSpPr>
        <p:spPr>
          <a:xfrm>
            <a:off x="15133930" y="349653"/>
            <a:ext cx="2125370" cy="2106773"/>
          </a:xfrm>
          <a:custGeom>
            <a:avLst/>
            <a:gdLst/>
            <a:ahLst/>
            <a:cxnLst/>
            <a:rect l="l" t="t" r="r" b="b"/>
            <a:pathLst>
              <a:path w="2125370" h="2106773">
                <a:moveTo>
                  <a:pt x="0" y="0"/>
                </a:moveTo>
                <a:lnTo>
                  <a:pt x="2125370" y="0"/>
                </a:lnTo>
                <a:lnTo>
                  <a:pt x="2125370" y="2106774"/>
                </a:lnTo>
                <a:lnTo>
                  <a:pt x="0" y="21067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09157" y="3195907"/>
            <a:ext cx="9760285" cy="54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0071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Mempengaruhi Ranking</a:t>
            </a:r>
            <a:r>
              <a:rPr lang="en-US" sz="3500">
                <a:solidFill>
                  <a:srgbClr val="140C0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di Mesin Pencari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9157" y="4103322"/>
            <a:ext cx="9760285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0071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70%</a:t>
            </a:r>
            <a:r>
              <a:rPr lang="en-US" sz="3500">
                <a:solidFill>
                  <a:srgbClr val="140C0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Akses situs menggunakan smartphone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9157" y="5572712"/>
            <a:ext cx="9760285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0071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70%</a:t>
            </a:r>
            <a:r>
              <a:rPr lang="en-US" sz="3500">
                <a:solidFill>
                  <a:srgbClr val="140C0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Akses situs menggunakan smartphone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9157" y="7042102"/>
            <a:ext cx="11589085" cy="223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140C0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Tes Kecepatan Situs Anda, misal:</a:t>
            </a:r>
          </a:p>
          <a:p>
            <a:pPr algn="l">
              <a:lnSpc>
                <a:spcPts val="4480"/>
              </a:lnSpc>
            </a:pPr>
            <a:r>
              <a:rPr lang="en-US" sz="3500">
                <a:solidFill>
                  <a:srgbClr val="140C0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   </a:t>
            </a:r>
            <a:r>
              <a:rPr lang="en-US" sz="3500" u="sng">
                <a:solidFill>
                  <a:srgbClr val="0071B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www.gtmetrik.com /testmysite.thingwithgoogle.com</a:t>
            </a:r>
          </a:p>
          <a:p>
            <a:pPr algn="l">
              <a:lnSpc>
                <a:spcPts val="4480"/>
              </a:lnSpc>
            </a:pPr>
            <a:endParaRPr lang="en-US" sz="3500" u="sng">
              <a:solidFill>
                <a:srgbClr val="0071BC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4858" y="8964764"/>
            <a:ext cx="15838285" cy="293536"/>
            <a:chOff x="0" y="0"/>
            <a:chExt cx="21117713" cy="391381"/>
          </a:xfrm>
        </p:grpSpPr>
        <p:sp>
          <p:nvSpPr>
            <p:cNvPr id="3" name="TextBox 3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@ilmumandiri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5" name="Freeform 5"/>
          <p:cNvSpPr/>
          <p:nvPr/>
        </p:nvSpPr>
        <p:spPr>
          <a:xfrm rot="-493922">
            <a:off x="-873281" y="7807267"/>
            <a:ext cx="2764877" cy="2902065"/>
          </a:xfrm>
          <a:custGeom>
            <a:avLst/>
            <a:gdLst/>
            <a:ahLst/>
            <a:cxnLst/>
            <a:rect l="l" t="t" r="r" b="b"/>
            <a:pathLst>
              <a:path w="2764877" h="2902065">
                <a:moveTo>
                  <a:pt x="0" y="0"/>
                </a:moveTo>
                <a:lnTo>
                  <a:pt x="2764876" y="0"/>
                </a:lnTo>
                <a:lnTo>
                  <a:pt x="2764876" y="2902066"/>
                </a:lnTo>
                <a:lnTo>
                  <a:pt x="0" y="2902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91504" y="173063"/>
            <a:ext cx="1711274" cy="1711274"/>
          </a:xfrm>
          <a:custGeom>
            <a:avLst/>
            <a:gdLst/>
            <a:ahLst/>
            <a:cxnLst/>
            <a:rect l="l" t="t" r="r" b="b"/>
            <a:pathLst>
              <a:path w="1711274" h="1711274">
                <a:moveTo>
                  <a:pt x="0" y="0"/>
                </a:moveTo>
                <a:lnTo>
                  <a:pt x="1711274" y="0"/>
                </a:lnTo>
                <a:lnTo>
                  <a:pt x="1711274" y="1711274"/>
                </a:lnTo>
                <a:lnTo>
                  <a:pt x="0" y="1711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62578" y="3161047"/>
            <a:ext cx="6732137" cy="5483159"/>
          </a:xfrm>
          <a:custGeom>
            <a:avLst/>
            <a:gdLst/>
            <a:ahLst/>
            <a:cxnLst/>
            <a:rect l="l" t="t" r="r" b="b"/>
            <a:pathLst>
              <a:path w="6732137" h="5483159">
                <a:moveTo>
                  <a:pt x="0" y="0"/>
                </a:moveTo>
                <a:lnTo>
                  <a:pt x="6732137" y="0"/>
                </a:lnTo>
                <a:lnTo>
                  <a:pt x="6732137" y="5483160"/>
                </a:lnTo>
                <a:lnTo>
                  <a:pt x="0" y="5483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7459" t="-34742" r="-61866" b="-1665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21579"/>
            <a:ext cx="13499946" cy="70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3"/>
              </a:lnSpc>
            </a:pPr>
            <a:r>
              <a:rPr lang="en-US" sz="4463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Optimasi Kata Kunci di Situs Anda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733050"/>
            <a:ext cx="11589085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500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Kata kunci merupakan susunan kata, yang mempermudah pengguna </a:t>
            </a:r>
            <a:r>
              <a:rPr lang="en-US" sz="3500">
                <a:solidFill>
                  <a:srgbClr val="0071BC"/>
                </a:solidFill>
                <a:latin typeface="Comic Sans"/>
                <a:ea typeface="Comic Sans"/>
                <a:cs typeface="Comic Sans"/>
                <a:sym typeface="Comic Sans"/>
              </a:rPr>
              <a:t>menemukan Situs Anda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545340"/>
            <a:ext cx="9379285" cy="4479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pilihlah kata yang </a:t>
            </a:r>
            <a:r>
              <a:rPr lang="en-US" sz="3500">
                <a:solidFill>
                  <a:srgbClr val="0071BC"/>
                </a:solidFill>
                <a:latin typeface="Comic Sans"/>
                <a:ea typeface="Comic Sans"/>
                <a:cs typeface="Comic Sans"/>
                <a:sym typeface="Comic Sans"/>
              </a:rPr>
              <a:t>banyak dan Umum digunakan</a:t>
            </a:r>
          </a:p>
          <a:p>
            <a:pPr marL="755651" lvl="1" indent="-377825" algn="just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Pilihlah kata dengan Tingkat kompetisi yang rendah</a:t>
            </a:r>
          </a:p>
          <a:p>
            <a:pPr marL="755651" lvl="1" indent="-377825" algn="just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Gunakan kata kunci yang sesuai dengan </a:t>
            </a:r>
            <a:r>
              <a:rPr lang="en-US" sz="350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Produk dan layanan yang anda tawarkan</a:t>
            </a:r>
          </a:p>
          <a:p>
            <a:pPr marL="755651" lvl="1" indent="-377825" algn="just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Gunakan Google Keyword Planer </a:t>
            </a:r>
            <a:r>
              <a:rPr lang="en-US" sz="3500">
                <a:solidFill>
                  <a:srgbClr val="0071BC"/>
                </a:solidFill>
                <a:latin typeface="Comic Sans"/>
                <a:ea typeface="Comic Sans"/>
                <a:cs typeface="Comic Sans"/>
                <a:sym typeface="Comic Sans"/>
              </a:rPr>
              <a:t>untuk riset kata kunci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24858" y="2008401"/>
            <a:ext cx="10711906" cy="0"/>
          </a:xfrm>
          <a:prstGeom prst="line">
            <a:avLst/>
          </a:prstGeom>
          <a:ln w="19050" cap="rnd">
            <a:solidFill>
              <a:srgbClr val="140C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73266" y="9258300"/>
            <a:ext cx="1503184" cy="846387"/>
          </a:xfrm>
          <a:custGeom>
            <a:avLst/>
            <a:gdLst/>
            <a:ahLst/>
            <a:cxnLst/>
            <a:rect l="l" t="t" r="r" b="b"/>
            <a:pathLst>
              <a:path w="1503184" h="846387">
                <a:moveTo>
                  <a:pt x="0" y="0"/>
                </a:moveTo>
                <a:lnTo>
                  <a:pt x="1503183" y="0"/>
                </a:lnTo>
                <a:lnTo>
                  <a:pt x="1503183" y="846387"/>
                </a:lnTo>
                <a:lnTo>
                  <a:pt x="0" y="8463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24858" y="9944100"/>
            <a:ext cx="15838285" cy="293536"/>
            <a:chOff x="0" y="0"/>
            <a:chExt cx="21117713" cy="391381"/>
          </a:xfrm>
        </p:grpSpPr>
        <p:sp>
          <p:nvSpPr>
            <p:cNvPr id="5" name="TextBox 5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"/>
                  <a:ea typeface="Poppins"/>
                  <a:cs typeface="Poppins"/>
                  <a:sym typeface="Poppins"/>
                </a:rPr>
                <a:t>@ilmu mandiri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Freeform 7"/>
          <p:cNvSpPr/>
          <p:nvPr/>
        </p:nvSpPr>
        <p:spPr>
          <a:xfrm>
            <a:off x="15911922" y="297128"/>
            <a:ext cx="1711274" cy="1711274"/>
          </a:xfrm>
          <a:custGeom>
            <a:avLst/>
            <a:gdLst/>
            <a:ahLst/>
            <a:cxnLst/>
            <a:rect l="l" t="t" r="r" b="b"/>
            <a:pathLst>
              <a:path w="1711274" h="1711274">
                <a:moveTo>
                  <a:pt x="0" y="0"/>
                </a:moveTo>
                <a:lnTo>
                  <a:pt x="1711273" y="0"/>
                </a:lnTo>
                <a:lnTo>
                  <a:pt x="1711273" y="1711273"/>
                </a:lnTo>
                <a:lnTo>
                  <a:pt x="0" y="17112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3813" y="2988411"/>
            <a:ext cx="4769108" cy="3179405"/>
          </a:xfrm>
          <a:custGeom>
            <a:avLst/>
            <a:gdLst/>
            <a:ahLst/>
            <a:cxnLst/>
            <a:rect l="l" t="t" r="r" b="b"/>
            <a:pathLst>
              <a:path w="4769108" h="3179405">
                <a:moveTo>
                  <a:pt x="0" y="0"/>
                </a:moveTo>
                <a:lnTo>
                  <a:pt x="4769108" y="0"/>
                </a:lnTo>
                <a:lnTo>
                  <a:pt x="4769108" y="3179405"/>
                </a:lnTo>
                <a:lnTo>
                  <a:pt x="0" y="3179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52165" y="3257287"/>
            <a:ext cx="4383671" cy="2910529"/>
          </a:xfrm>
          <a:custGeom>
            <a:avLst/>
            <a:gdLst/>
            <a:ahLst/>
            <a:cxnLst/>
            <a:rect l="l" t="t" r="r" b="b"/>
            <a:pathLst>
              <a:path w="4383671" h="2910529">
                <a:moveTo>
                  <a:pt x="0" y="0"/>
                </a:moveTo>
                <a:lnTo>
                  <a:pt x="4383670" y="0"/>
                </a:lnTo>
                <a:lnTo>
                  <a:pt x="4383670" y="2910529"/>
                </a:lnTo>
                <a:lnTo>
                  <a:pt x="0" y="2910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812718" y="3553797"/>
            <a:ext cx="6027046" cy="1589703"/>
          </a:xfrm>
          <a:custGeom>
            <a:avLst/>
            <a:gdLst/>
            <a:ahLst/>
            <a:cxnLst/>
            <a:rect l="l" t="t" r="r" b="b"/>
            <a:pathLst>
              <a:path w="6027046" h="1589703">
                <a:moveTo>
                  <a:pt x="0" y="0"/>
                </a:moveTo>
                <a:lnTo>
                  <a:pt x="6027047" y="0"/>
                </a:lnTo>
                <a:lnTo>
                  <a:pt x="6027047" y="1589703"/>
                </a:lnTo>
                <a:lnTo>
                  <a:pt x="0" y="15897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24858" y="533434"/>
            <a:ext cx="11112840" cy="942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27"/>
              </a:lnSpc>
            </a:pPr>
            <a:r>
              <a:rPr lang="en-US" sz="5881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Tool Untuk Meriset Kata Kunci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453566"/>
            <a:ext cx="4812930" cy="193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Google Keyword Planner membantu Anda melakukan riset kata kunci untuk kampanye Penelusuran.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85990" y="6568440"/>
            <a:ext cx="5504012" cy="2411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Google Trends </a:t>
            </a:r>
            <a:r>
              <a:rPr lang="en-US" sz="3000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adalah</a:t>
            </a:r>
            <a:r>
              <a:rPr lang="en-US" sz="3000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tools </a:t>
            </a:r>
            <a:r>
              <a:rPr lang="en-US" sz="3000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dari</a:t>
            </a:r>
            <a:r>
              <a:rPr lang="en-US" sz="3000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Google yang </a:t>
            </a:r>
            <a:r>
              <a:rPr lang="en-US" sz="3000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dapat</a:t>
            </a:r>
            <a:r>
              <a:rPr lang="en-US" sz="3000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 </a:t>
            </a:r>
            <a:r>
              <a:rPr lang="en-US" sz="3000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digunakan</a:t>
            </a:r>
            <a:r>
              <a:rPr lang="en-US" sz="3000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untuk</a:t>
            </a:r>
            <a:r>
              <a:rPr lang="en-US" sz="3000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melakukan</a:t>
            </a:r>
            <a:r>
              <a:rPr lang="en-US" sz="3000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riset</a:t>
            </a:r>
            <a:r>
              <a:rPr lang="en-US" sz="3000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kata </a:t>
            </a:r>
            <a:r>
              <a:rPr lang="en-US" sz="3000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kunci</a:t>
            </a:r>
            <a:r>
              <a:rPr lang="en-US" sz="3000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(keyword) yang </a:t>
            </a:r>
            <a:r>
              <a:rPr lang="en-US" sz="3000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sedang</a:t>
            </a:r>
            <a:r>
              <a:rPr lang="en-US" sz="3000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populer</a:t>
            </a:r>
            <a:r>
              <a:rPr lang="en-US" sz="3000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80508" y="6453566"/>
            <a:ext cx="3882634" cy="24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SEMrush adalah salah satu alat riset kata kunci paling populer di kalangan SEO di seluruh dunia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V="1">
            <a:off x="12956622" y="7891970"/>
            <a:ext cx="5653692" cy="3575960"/>
          </a:xfrm>
          <a:custGeom>
            <a:avLst/>
            <a:gdLst/>
            <a:ahLst/>
            <a:cxnLst/>
            <a:rect l="l" t="t" r="r" b="b"/>
            <a:pathLst>
              <a:path w="5653692" h="3575960">
                <a:moveTo>
                  <a:pt x="0" y="3575960"/>
                </a:moveTo>
                <a:lnTo>
                  <a:pt x="5653692" y="3575960"/>
                </a:lnTo>
                <a:lnTo>
                  <a:pt x="5653692" y="0"/>
                </a:lnTo>
                <a:lnTo>
                  <a:pt x="0" y="0"/>
                </a:lnTo>
                <a:lnTo>
                  <a:pt x="0" y="35759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14055274" y="9444884"/>
            <a:ext cx="3204026" cy="329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20"/>
              </a:lnSpc>
              <a:spcBef>
                <a:spcPct val="0"/>
              </a:spcBef>
            </a:pPr>
            <a:r>
              <a:rPr lang="en-US" sz="1943" b="1" spc="163" dirty="0">
                <a:solidFill>
                  <a:srgbClr val="140C0F"/>
                </a:solidFill>
                <a:latin typeface="Poppins"/>
                <a:ea typeface="Poppins"/>
                <a:cs typeface="Poppins"/>
                <a:sym typeface="Poppins"/>
              </a:rPr>
              <a:t>@ilmu </a:t>
            </a:r>
            <a:r>
              <a:rPr lang="en-US" sz="1943" b="1" spc="163" dirty="0" err="1">
                <a:solidFill>
                  <a:srgbClr val="140C0F"/>
                </a:solidFill>
                <a:latin typeface="Poppins"/>
                <a:ea typeface="Poppins"/>
                <a:cs typeface="Poppins"/>
                <a:sym typeface="Poppins"/>
              </a:rPr>
              <a:t>mandiri</a:t>
            </a:r>
            <a:endParaRPr lang="en-US" sz="1943" b="1" spc="163" dirty="0">
              <a:solidFill>
                <a:srgbClr val="140C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224858" y="2008401"/>
            <a:ext cx="10711906" cy="0"/>
          </a:xfrm>
          <a:prstGeom prst="line">
            <a:avLst/>
          </a:prstGeom>
          <a:ln w="19050" cap="rnd">
            <a:solidFill>
              <a:srgbClr val="140C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6272899" y="425622"/>
            <a:ext cx="1580488" cy="1884337"/>
          </a:xfrm>
          <a:custGeom>
            <a:avLst/>
            <a:gdLst/>
            <a:ahLst/>
            <a:cxnLst/>
            <a:rect l="l" t="t" r="r" b="b"/>
            <a:pathLst>
              <a:path w="1580488" h="1884337">
                <a:moveTo>
                  <a:pt x="0" y="0"/>
                </a:moveTo>
                <a:lnTo>
                  <a:pt x="1580487" y="0"/>
                </a:lnTo>
                <a:lnTo>
                  <a:pt x="1580487" y="1884336"/>
                </a:lnTo>
                <a:lnTo>
                  <a:pt x="0" y="1884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39574" y="2492614"/>
            <a:ext cx="13224899" cy="5448300"/>
          </a:xfrm>
          <a:custGeom>
            <a:avLst/>
            <a:gdLst/>
            <a:ahLst/>
            <a:cxnLst/>
            <a:rect l="l" t="t" r="r" b="b"/>
            <a:pathLst>
              <a:path w="13224899" h="5448300">
                <a:moveTo>
                  <a:pt x="0" y="0"/>
                </a:moveTo>
                <a:lnTo>
                  <a:pt x="13224899" y="0"/>
                </a:lnTo>
                <a:lnTo>
                  <a:pt x="13224899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38" t="-35963" r="-3676" b="-1021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11092" y="2682457"/>
            <a:ext cx="5572376" cy="977488"/>
          </a:xfrm>
          <a:custGeom>
            <a:avLst/>
            <a:gdLst/>
            <a:ahLst/>
            <a:cxnLst/>
            <a:rect l="l" t="t" r="r" b="b"/>
            <a:pathLst>
              <a:path w="5572376" h="977488">
                <a:moveTo>
                  <a:pt x="0" y="0"/>
                </a:moveTo>
                <a:lnTo>
                  <a:pt x="5572376" y="0"/>
                </a:lnTo>
                <a:lnTo>
                  <a:pt x="5572376" y="977488"/>
                </a:lnTo>
                <a:lnTo>
                  <a:pt x="0" y="977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15724" y="2492614"/>
            <a:ext cx="1926264" cy="984000"/>
          </a:xfrm>
          <a:custGeom>
            <a:avLst/>
            <a:gdLst/>
            <a:ahLst/>
            <a:cxnLst/>
            <a:rect l="l" t="t" r="r" b="b"/>
            <a:pathLst>
              <a:path w="1926264" h="984000">
                <a:moveTo>
                  <a:pt x="0" y="0"/>
                </a:moveTo>
                <a:lnTo>
                  <a:pt x="1926264" y="0"/>
                </a:lnTo>
                <a:lnTo>
                  <a:pt x="1926264" y="984000"/>
                </a:lnTo>
                <a:lnTo>
                  <a:pt x="0" y="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92532" y="4509792"/>
            <a:ext cx="1981200" cy="1223444"/>
            <a:chOff x="0" y="0"/>
            <a:chExt cx="521798" cy="3222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798" cy="322224"/>
            </a:xfrm>
            <a:custGeom>
              <a:avLst/>
              <a:gdLst/>
              <a:ahLst/>
              <a:cxnLst/>
              <a:rect l="l" t="t" r="r" b="b"/>
              <a:pathLst>
                <a:path w="521798" h="322224">
                  <a:moveTo>
                    <a:pt x="0" y="0"/>
                  </a:moveTo>
                  <a:lnTo>
                    <a:pt x="521798" y="0"/>
                  </a:lnTo>
                  <a:lnTo>
                    <a:pt x="521798" y="322224"/>
                  </a:lnTo>
                  <a:lnTo>
                    <a:pt x="0" y="322224"/>
                  </a:lnTo>
                  <a:close/>
                </a:path>
              </a:pathLst>
            </a:custGeom>
            <a:solidFill>
              <a:srgbClr val="FBCB2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61925"/>
              <a:ext cx="521798" cy="484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882775">
            <a:off x="756571" y="2652008"/>
            <a:ext cx="1867203" cy="2015873"/>
          </a:xfrm>
          <a:custGeom>
            <a:avLst/>
            <a:gdLst/>
            <a:ahLst/>
            <a:cxnLst/>
            <a:rect l="l" t="t" r="r" b="b"/>
            <a:pathLst>
              <a:path w="1867203" h="2015873">
                <a:moveTo>
                  <a:pt x="0" y="0"/>
                </a:moveTo>
                <a:lnTo>
                  <a:pt x="1867203" y="0"/>
                </a:lnTo>
                <a:lnTo>
                  <a:pt x="1867203" y="2015874"/>
                </a:lnTo>
                <a:lnTo>
                  <a:pt x="0" y="20158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6226974" y="3976888"/>
            <a:ext cx="1981200" cy="1223444"/>
            <a:chOff x="0" y="0"/>
            <a:chExt cx="521798" cy="3222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21798" cy="322224"/>
            </a:xfrm>
            <a:custGeom>
              <a:avLst/>
              <a:gdLst/>
              <a:ahLst/>
              <a:cxnLst/>
              <a:rect l="l" t="t" r="r" b="b"/>
              <a:pathLst>
                <a:path w="521798" h="322224">
                  <a:moveTo>
                    <a:pt x="0" y="0"/>
                  </a:moveTo>
                  <a:lnTo>
                    <a:pt x="521798" y="0"/>
                  </a:lnTo>
                  <a:lnTo>
                    <a:pt x="521798" y="322224"/>
                  </a:lnTo>
                  <a:lnTo>
                    <a:pt x="0" y="322224"/>
                  </a:lnTo>
                  <a:close/>
                </a:path>
              </a:pathLst>
            </a:custGeom>
            <a:solidFill>
              <a:srgbClr val="FBCB2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61925"/>
              <a:ext cx="521798" cy="484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2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8263578">
            <a:off x="15729019" y="3071704"/>
            <a:ext cx="1555023" cy="439294"/>
          </a:xfrm>
          <a:custGeom>
            <a:avLst/>
            <a:gdLst/>
            <a:ahLst/>
            <a:cxnLst/>
            <a:rect l="l" t="t" r="r" b="b"/>
            <a:pathLst>
              <a:path w="1555023" h="439294">
                <a:moveTo>
                  <a:pt x="0" y="0"/>
                </a:moveTo>
                <a:lnTo>
                  <a:pt x="1555023" y="0"/>
                </a:lnTo>
                <a:lnTo>
                  <a:pt x="1555023" y="439294"/>
                </a:lnTo>
                <a:lnTo>
                  <a:pt x="0" y="4392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5406288" y="7632645"/>
            <a:ext cx="3204026" cy="1054155"/>
            <a:chOff x="0" y="0"/>
            <a:chExt cx="635076" cy="2089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76" cy="208946"/>
            </a:xfrm>
            <a:custGeom>
              <a:avLst/>
              <a:gdLst/>
              <a:ahLst/>
              <a:cxnLst/>
              <a:rect l="l" t="t" r="r" b="b"/>
              <a:pathLst>
                <a:path w="635076" h="208946">
                  <a:moveTo>
                    <a:pt x="0" y="0"/>
                  </a:moveTo>
                  <a:lnTo>
                    <a:pt x="635076" y="0"/>
                  </a:lnTo>
                  <a:lnTo>
                    <a:pt x="635076" y="208946"/>
                  </a:lnTo>
                  <a:lnTo>
                    <a:pt x="0" y="208946"/>
                  </a:lnTo>
                  <a:close/>
                </a:path>
              </a:pathLst>
            </a:custGeom>
            <a:solidFill>
              <a:srgbClr val="FBCB2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61925"/>
              <a:ext cx="635076" cy="370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2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8263578">
            <a:off x="15562569" y="6727462"/>
            <a:ext cx="1555023" cy="439294"/>
          </a:xfrm>
          <a:custGeom>
            <a:avLst/>
            <a:gdLst/>
            <a:ahLst/>
            <a:cxnLst/>
            <a:rect l="l" t="t" r="r" b="b"/>
            <a:pathLst>
              <a:path w="1555023" h="439294">
                <a:moveTo>
                  <a:pt x="0" y="0"/>
                </a:moveTo>
                <a:lnTo>
                  <a:pt x="1555023" y="0"/>
                </a:lnTo>
                <a:lnTo>
                  <a:pt x="1555023" y="439294"/>
                </a:lnTo>
                <a:lnTo>
                  <a:pt x="0" y="4392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042939" y="8683864"/>
            <a:ext cx="3204026" cy="1054155"/>
            <a:chOff x="0" y="0"/>
            <a:chExt cx="635076" cy="2089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76" cy="208946"/>
            </a:xfrm>
            <a:custGeom>
              <a:avLst/>
              <a:gdLst/>
              <a:ahLst/>
              <a:cxnLst/>
              <a:rect l="l" t="t" r="r" b="b"/>
              <a:pathLst>
                <a:path w="635076" h="208946">
                  <a:moveTo>
                    <a:pt x="0" y="0"/>
                  </a:moveTo>
                  <a:lnTo>
                    <a:pt x="635076" y="0"/>
                  </a:lnTo>
                  <a:lnTo>
                    <a:pt x="635076" y="208946"/>
                  </a:lnTo>
                  <a:lnTo>
                    <a:pt x="0" y="208946"/>
                  </a:lnTo>
                  <a:close/>
                </a:path>
              </a:pathLst>
            </a:custGeom>
            <a:solidFill>
              <a:srgbClr val="FBCB28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61925"/>
              <a:ext cx="635076" cy="370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2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31192" y="8903933"/>
            <a:ext cx="433720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Gambar</a:t>
            </a: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5" name="Freeform 25"/>
          <p:cNvSpPr/>
          <p:nvPr/>
        </p:nvSpPr>
        <p:spPr>
          <a:xfrm rot="-882775">
            <a:off x="1957278" y="6750672"/>
            <a:ext cx="1867203" cy="2015873"/>
          </a:xfrm>
          <a:custGeom>
            <a:avLst/>
            <a:gdLst/>
            <a:ahLst/>
            <a:cxnLst/>
            <a:rect l="l" t="t" r="r" b="b"/>
            <a:pathLst>
              <a:path w="1867203" h="2015873">
                <a:moveTo>
                  <a:pt x="0" y="0"/>
                </a:moveTo>
                <a:lnTo>
                  <a:pt x="1867203" y="0"/>
                </a:lnTo>
                <a:lnTo>
                  <a:pt x="1867203" y="2015873"/>
                </a:lnTo>
                <a:lnTo>
                  <a:pt x="0" y="201587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882775">
            <a:off x="3872676" y="6509863"/>
            <a:ext cx="2271894" cy="2452787"/>
          </a:xfrm>
          <a:custGeom>
            <a:avLst/>
            <a:gdLst/>
            <a:ahLst/>
            <a:cxnLst/>
            <a:rect l="l" t="t" r="r" b="b"/>
            <a:pathLst>
              <a:path w="2271894" h="2452787">
                <a:moveTo>
                  <a:pt x="0" y="0"/>
                </a:moveTo>
                <a:lnTo>
                  <a:pt x="2271894" y="0"/>
                </a:lnTo>
                <a:lnTo>
                  <a:pt x="2271894" y="2452787"/>
                </a:lnTo>
                <a:lnTo>
                  <a:pt x="0" y="24527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731898" y="754348"/>
            <a:ext cx="12566259" cy="70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500" dirty="0" err="1">
                <a:solidFill>
                  <a:srgbClr val="7A50C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Perhatikan</a:t>
            </a:r>
            <a:r>
              <a:rPr lang="en-US" sz="4500" dirty="0">
                <a:solidFill>
                  <a:srgbClr val="7A50C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sz="4500" dirty="0" err="1">
                <a:solidFill>
                  <a:srgbClr val="7A50C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Struktur</a:t>
            </a:r>
            <a:r>
              <a:rPr lang="en-US" sz="4500" dirty="0">
                <a:solidFill>
                  <a:srgbClr val="7A50C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Situs/Web </a:t>
            </a:r>
            <a:r>
              <a:rPr lang="en-US" sz="4500" dirty="0" err="1">
                <a:solidFill>
                  <a:srgbClr val="7A50C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Bisnis</a:t>
            </a:r>
            <a:r>
              <a:rPr lang="en-US" sz="4500" dirty="0">
                <a:solidFill>
                  <a:srgbClr val="7A50CC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Anda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848" y="4626799"/>
            <a:ext cx="2075884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Logo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277129" y="4097437"/>
            <a:ext cx="188089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Menu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894541" y="7852714"/>
            <a:ext cx="433720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Konten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87240" y="2068712"/>
            <a:ext cx="9230134" cy="6149577"/>
          </a:xfrm>
          <a:custGeom>
            <a:avLst/>
            <a:gdLst/>
            <a:ahLst/>
            <a:cxnLst/>
            <a:rect l="l" t="t" r="r" b="b"/>
            <a:pathLst>
              <a:path w="9230134" h="6149577">
                <a:moveTo>
                  <a:pt x="0" y="0"/>
                </a:moveTo>
                <a:lnTo>
                  <a:pt x="9230134" y="0"/>
                </a:lnTo>
                <a:lnTo>
                  <a:pt x="9230134" y="6149576"/>
                </a:lnTo>
                <a:lnTo>
                  <a:pt x="0" y="6149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4858" y="8964764"/>
            <a:ext cx="15838285" cy="374650"/>
            <a:chOff x="0" y="0"/>
            <a:chExt cx="21117713" cy="499533"/>
          </a:xfrm>
        </p:grpSpPr>
        <p:sp>
          <p:nvSpPr>
            <p:cNvPr id="3" name="TextBox 3"/>
            <p:cNvSpPr txBox="1"/>
            <p:nvPr/>
          </p:nvSpPr>
          <p:spPr>
            <a:xfrm>
              <a:off x="13851224" y="-66675"/>
              <a:ext cx="7266490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209">
                  <a:solidFill>
                    <a:srgbClr val="140C0F"/>
                  </a:solidFill>
                  <a:latin typeface="Poppins"/>
                  <a:ea typeface="Poppins"/>
                  <a:cs typeface="Poppins"/>
                  <a:sym typeface="Poppins"/>
                </a:rPr>
                <a:t>@ilmumandiri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5" name="Freeform 5"/>
          <p:cNvSpPr/>
          <p:nvPr/>
        </p:nvSpPr>
        <p:spPr>
          <a:xfrm rot="-584710">
            <a:off x="5487165" y="8393295"/>
            <a:ext cx="3009898" cy="3009898"/>
          </a:xfrm>
          <a:custGeom>
            <a:avLst/>
            <a:gdLst/>
            <a:ahLst/>
            <a:cxnLst/>
            <a:rect l="l" t="t" r="r" b="b"/>
            <a:pathLst>
              <a:path w="3009898" h="3009898">
                <a:moveTo>
                  <a:pt x="0" y="0"/>
                </a:moveTo>
                <a:lnTo>
                  <a:pt x="3009898" y="0"/>
                </a:lnTo>
                <a:lnTo>
                  <a:pt x="3009898" y="3009898"/>
                </a:lnTo>
                <a:lnTo>
                  <a:pt x="0" y="3009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91097" y="158217"/>
            <a:ext cx="1628792" cy="1882008"/>
          </a:xfrm>
          <a:custGeom>
            <a:avLst/>
            <a:gdLst/>
            <a:ahLst/>
            <a:cxnLst/>
            <a:rect l="l" t="t" r="r" b="b"/>
            <a:pathLst>
              <a:path w="1628792" h="1882008">
                <a:moveTo>
                  <a:pt x="0" y="0"/>
                </a:moveTo>
                <a:lnTo>
                  <a:pt x="1628792" y="0"/>
                </a:lnTo>
                <a:lnTo>
                  <a:pt x="1628792" y="1882008"/>
                </a:lnTo>
                <a:lnTo>
                  <a:pt x="0" y="1882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75937" y="2605636"/>
            <a:ext cx="3920282" cy="4114800"/>
          </a:xfrm>
          <a:custGeom>
            <a:avLst/>
            <a:gdLst/>
            <a:ahLst/>
            <a:cxnLst/>
            <a:rect l="l" t="t" r="r" b="b"/>
            <a:pathLst>
              <a:path w="3920282" h="4114800">
                <a:moveTo>
                  <a:pt x="0" y="0"/>
                </a:moveTo>
                <a:lnTo>
                  <a:pt x="3920282" y="0"/>
                </a:lnTo>
                <a:lnTo>
                  <a:pt x="39202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44100" y="2040225"/>
            <a:ext cx="7315200" cy="2734056"/>
          </a:xfrm>
          <a:custGeom>
            <a:avLst/>
            <a:gdLst/>
            <a:ahLst/>
            <a:cxnLst/>
            <a:rect l="l" t="t" r="r" b="b"/>
            <a:pathLst>
              <a:path w="7315200" h="2734056">
                <a:moveTo>
                  <a:pt x="0" y="0"/>
                </a:moveTo>
                <a:lnTo>
                  <a:pt x="7315200" y="0"/>
                </a:lnTo>
                <a:lnTo>
                  <a:pt x="7315200" y="2734056"/>
                </a:lnTo>
                <a:lnTo>
                  <a:pt x="0" y="27340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86818" y="5183026"/>
            <a:ext cx="6476324" cy="3646579"/>
          </a:xfrm>
          <a:custGeom>
            <a:avLst/>
            <a:gdLst/>
            <a:ahLst/>
            <a:cxnLst/>
            <a:rect l="l" t="t" r="r" b="b"/>
            <a:pathLst>
              <a:path w="6476324" h="3646579">
                <a:moveTo>
                  <a:pt x="0" y="0"/>
                </a:moveTo>
                <a:lnTo>
                  <a:pt x="6476324" y="0"/>
                </a:lnTo>
                <a:lnTo>
                  <a:pt x="6476324" y="3646579"/>
                </a:lnTo>
                <a:lnTo>
                  <a:pt x="0" y="3646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31898" y="933450"/>
            <a:ext cx="6178457" cy="97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3"/>
              </a:lnSpc>
            </a:pPr>
            <a:r>
              <a:rPr lang="en-US" sz="5760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Mengenal SEO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31898" y="2939032"/>
            <a:ext cx="8861535" cy="210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32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SEO merupakan strategi untuk mengoptimalisasi Search Engine (Mesin Pencari).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31898" y="1935450"/>
            <a:ext cx="7286228" cy="67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9"/>
              </a:lnSpc>
            </a:pPr>
            <a:r>
              <a:rPr lang="en-US" sz="3763">
                <a:solidFill>
                  <a:srgbClr val="140C0F"/>
                </a:solidFill>
                <a:latin typeface="Poppins Bold"/>
                <a:ea typeface="Poppins Bold"/>
                <a:cs typeface="Poppins Bold"/>
                <a:sym typeface="Poppins Bold"/>
              </a:rPr>
              <a:t>(Search Engine Optimization)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31898" y="5861411"/>
            <a:ext cx="8212202" cy="210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32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Google perusahaan yang Brandingnya tinggi di bidang IT yang salah satu produknya adalah mesin pencari (</a:t>
            </a:r>
            <a:r>
              <a:rPr lang="en-US" sz="3200">
                <a:solidFill>
                  <a:srgbClr val="000000"/>
                </a:solidFill>
                <a:latin typeface="Comic Sans Italics"/>
                <a:ea typeface="Comic Sans Italics"/>
                <a:cs typeface="Comic Sans Italics"/>
                <a:sym typeface="Comic Sans Italics"/>
              </a:rPr>
              <a:t>search Engine</a:t>
            </a:r>
            <a:r>
              <a:rPr lang="en-US" sz="32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A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4858" y="8964764"/>
            <a:ext cx="15838285" cy="293536"/>
            <a:chOff x="0" y="0"/>
            <a:chExt cx="21117713" cy="391381"/>
          </a:xfrm>
        </p:grpSpPr>
        <p:sp>
          <p:nvSpPr>
            <p:cNvPr id="3" name="TextBox 3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"/>
                  <a:ea typeface="Poppins"/>
                  <a:cs typeface="Poppins"/>
                  <a:sym typeface="Poppins"/>
                </a:rPr>
                <a:t>www.reallygreatsite.com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5" name="AutoShape 5"/>
          <p:cNvSpPr/>
          <p:nvPr/>
        </p:nvSpPr>
        <p:spPr>
          <a:xfrm>
            <a:off x="1224858" y="2008401"/>
            <a:ext cx="10711906" cy="0"/>
          </a:xfrm>
          <a:prstGeom prst="line">
            <a:avLst/>
          </a:prstGeom>
          <a:ln w="19050" cap="rnd">
            <a:solidFill>
              <a:srgbClr val="140C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 rot="-584710">
            <a:off x="16137047" y="553729"/>
            <a:ext cx="772822" cy="772822"/>
          </a:xfrm>
          <a:custGeom>
            <a:avLst/>
            <a:gdLst/>
            <a:ahLst/>
            <a:cxnLst/>
            <a:rect l="l" t="t" r="r" b="b"/>
            <a:pathLst>
              <a:path w="772822" h="772822">
                <a:moveTo>
                  <a:pt x="0" y="0"/>
                </a:moveTo>
                <a:lnTo>
                  <a:pt x="772821" y="0"/>
                </a:lnTo>
                <a:lnTo>
                  <a:pt x="772821" y="772822"/>
                </a:lnTo>
                <a:lnTo>
                  <a:pt x="0" y="772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06369" y="938635"/>
            <a:ext cx="1740287" cy="1826637"/>
          </a:xfrm>
          <a:custGeom>
            <a:avLst/>
            <a:gdLst/>
            <a:ahLst/>
            <a:cxnLst/>
            <a:rect l="l" t="t" r="r" b="b"/>
            <a:pathLst>
              <a:path w="1740287" h="1826637">
                <a:moveTo>
                  <a:pt x="0" y="0"/>
                </a:moveTo>
                <a:lnTo>
                  <a:pt x="1740287" y="0"/>
                </a:lnTo>
                <a:lnTo>
                  <a:pt x="1740287" y="1826637"/>
                </a:lnTo>
                <a:lnTo>
                  <a:pt x="0" y="1826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136725">
            <a:off x="11020289" y="3548680"/>
            <a:ext cx="1281215" cy="1480396"/>
          </a:xfrm>
          <a:custGeom>
            <a:avLst/>
            <a:gdLst/>
            <a:ahLst/>
            <a:cxnLst/>
            <a:rect l="l" t="t" r="r" b="b"/>
            <a:pathLst>
              <a:path w="1281215" h="1480396">
                <a:moveTo>
                  <a:pt x="0" y="0"/>
                </a:moveTo>
                <a:lnTo>
                  <a:pt x="1281215" y="0"/>
                </a:lnTo>
                <a:lnTo>
                  <a:pt x="1281215" y="1480396"/>
                </a:lnTo>
                <a:lnTo>
                  <a:pt x="0" y="14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60896" y="2627526"/>
            <a:ext cx="6627104" cy="4721811"/>
          </a:xfrm>
          <a:custGeom>
            <a:avLst/>
            <a:gdLst/>
            <a:ahLst/>
            <a:cxnLst/>
            <a:rect l="l" t="t" r="r" b="b"/>
            <a:pathLst>
              <a:path w="6627104" h="4721811">
                <a:moveTo>
                  <a:pt x="0" y="0"/>
                </a:moveTo>
                <a:lnTo>
                  <a:pt x="6627104" y="0"/>
                </a:lnTo>
                <a:lnTo>
                  <a:pt x="6627104" y="4721812"/>
                </a:lnTo>
                <a:lnTo>
                  <a:pt x="0" y="47218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31898" y="933450"/>
            <a:ext cx="6178457" cy="97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3"/>
              </a:lnSpc>
            </a:pPr>
            <a:r>
              <a:rPr lang="en-US" sz="576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Apa Itu</a:t>
            </a:r>
            <a:r>
              <a:rPr lang="en-US" sz="5760">
                <a:solidFill>
                  <a:srgbClr val="0071BC"/>
                </a:solidFill>
                <a:latin typeface="Poppins Bold"/>
                <a:ea typeface="Poppins Bold"/>
                <a:cs typeface="Poppins Bold"/>
                <a:sym typeface="Poppins Bold"/>
              </a:rPr>
              <a:t> S</a:t>
            </a:r>
            <a:r>
              <a:rPr lang="en-US" sz="5760">
                <a:solidFill>
                  <a:srgbClr val="ED1C24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sz="5760">
                <a:solidFill>
                  <a:srgbClr val="FBCB28"/>
                </a:solidFill>
                <a:latin typeface="Poppins Bold"/>
                <a:ea typeface="Poppins Bold"/>
                <a:cs typeface="Poppins Bold"/>
                <a:sym typeface="Poppins Bold"/>
              </a:rPr>
              <a:t>O</a:t>
            </a:r>
            <a:r>
              <a:rPr lang="en-US" sz="576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31898" y="2555722"/>
            <a:ext cx="7976567" cy="485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Pengertian SEO</a:t>
            </a:r>
          </a:p>
          <a:p>
            <a:pPr algn="l">
              <a:lnSpc>
                <a:spcPts val="5760"/>
              </a:lnSpc>
            </a:pPr>
            <a:r>
              <a:rPr lang="en-US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</a:t>
            </a:r>
            <a:r>
              <a:rPr lang="en-US" sz="320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Search Engine Optimization</a:t>
            </a:r>
            <a:r>
              <a:rPr lang="en-US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  <a:p>
            <a:pPr algn="l">
              <a:lnSpc>
                <a:spcPts val="5400"/>
              </a:lnSpc>
            </a:pPr>
            <a:r>
              <a:rPr lang="en-US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Pengertian SEO secara sederhana dapat dijelaskan sebagai cara bagi seseorang untuk melakukan optimisasi bagi sebuah situs agar situs tersebut dapat muncul di bagian atas search engine.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4858" y="9720481"/>
            <a:ext cx="15838285" cy="293536"/>
            <a:chOff x="0" y="0"/>
            <a:chExt cx="21117713" cy="391381"/>
          </a:xfrm>
        </p:grpSpPr>
        <p:sp>
          <p:nvSpPr>
            <p:cNvPr id="3" name="TextBox 3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"/>
                  <a:ea typeface="Poppins"/>
                  <a:cs typeface="Poppins"/>
                  <a:sym typeface="Poppins"/>
                </a:rPr>
                <a:t>@ilmu mandiri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5" name="Freeform 5"/>
          <p:cNvSpPr/>
          <p:nvPr/>
        </p:nvSpPr>
        <p:spPr>
          <a:xfrm rot="-584710">
            <a:off x="16872889" y="553729"/>
            <a:ext cx="772822" cy="772822"/>
          </a:xfrm>
          <a:custGeom>
            <a:avLst/>
            <a:gdLst/>
            <a:ahLst/>
            <a:cxnLst/>
            <a:rect l="l" t="t" r="r" b="b"/>
            <a:pathLst>
              <a:path w="772822" h="772822">
                <a:moveTo>
                  <a:pt x="0" y="0"/>
                </a:moveTo>
                <a:lnTo>
                  <a:pt x="772822" y="0"/>
                </a:lnTo>
                <a:lnTo>
                  <a:pt x="772822" y="772822"/>
                </a:lnTo>
                <a:lnTo>
                  <a:pt x="0" y="772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897094" y="229830"/>
            <a:ext cx="2523022" cy="1420621"/>
          </a:xfrm>
          <a:custGeom>
            <a:avLst/>
            <a:gdLst/>
            <a:ahLst/>
            <a:cxnLst/>
            <a:rect l="l" t="t" r="r" b="b"/>
            <a:pathLst>
              <a:path w="2523022" h="1420621">
                <a:moveTo>
                  <a:pt x="0" y="0"/>
                </a:moveTo>
                <a:lnTo>
                  <a:pt x="2523022" y="0"/>
                </a:lnTo>
                <a:lnTo>
                  <a:pt x="2523022" y="1420620"/>
                </a:lnTo>
                <a:lnTo>
                  <a:pt x="0" y="1420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2974" y="3265701"/>
            <a:ext cx="6269104" cy="6454780"/>
          </a:xfrm>
          <a:custGeom>
            <a:avLst/>
            <a:gdLst/>
            <a:ahLst/>
            <a:cxnLst/>
            <a:rect l="l" t="t" r="r" b="b"/>
            <a:pathLst>
              <a:path w="6269104" h="6454780">
                <a:moveTo>
                  <a:pt x="0" y="0"/>
                </a:moveTo>
                <a:lnTo>
                  <a:pt x="6269104" y="0"/>
                </a:lnTo>
                <a:lnTo>
                  <a:pt x="6269104" y="6454780"/>
                </a:lnTo>
                <a:lnTo>
                  <a:pt x="0" y="64547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387" t="-4154" r="-1359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52309" y="1386381"/>
            <a:ext cx="1572234" cy="1428768"/>
          </a:xfrm>
          <a:custGeom>
            <a:avLst/>
            <a:gdLst/>
            <a:ahLst/>
            <a:cxnLst/>
            <a:rect l="l" t="t" r="r" b="b"/>
            <a:pathLst>
              <a:path w="1572234" h="1428768">
                <a:moveTo>
                  <a:pt x="0" y="0"/>
                </a:moveTo>
                <a:lnTo>
                  <a:pt x="1572234" y="0"/>
                </a:lnTo>
                <a:lnTo>
                  <a:pt x="1572234" y="1428768"/>
                </a:lnTo>
                <a:lnTo>
                  <a:pt x="0" y="1428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911153" y="3676075"/>
            <a:ext cx="7133125" cy="5634032"/>
          </a:xfrm>
          <a:custGeom>
            <a:avLst/>
            <a:gdLst/>
            <a:ahLst/>
            <a:cxnLst/>
            <a:rect l="l" t="t" r="r" b="b"/>
            <a:pathLst>
              <a:path w="7133125" h="5634032">
                <a:moveTo>
                  <a:pt x="0" y="0"/>
                </a:moveTo>
                <a:lnTo>
                  <a:pt x="7133125" y="0"/>
                </a:lnTo>
                <a:lnTo>
                  <a:pt x="7133125" y="5634032"/>
                </a:lnTo>
                <a:lnTo>
                  <a:pt x="0" y="56340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344511" y="1650450"/>
            <a:ext cx="2552583" cy="976363"/>
          </a:xfrm>
          <a:custGeom>
            <a:avLst/>
            <a:gdLst/>
            <a:ahLst/>
            <a:cxnLst/>
            <a:rect l="l" t="t" r="r" b="b"/>
            <a:pathLst>
              <a:path w="2552583" h="976363">
                <a:moveTo>
                  <a:pt x="0" y="0"/>
                </a:moveTo>
                <a:lnTo>
                  <a:pt x="2552583" y="0"/>
                </a:lnTo>
                <a:lnTo>
                  <a:pt x="2552583" y="976363"/>
                </a:lnTo>
                <a:lnTo>
                  <a:pt x="0" y="9763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16992">
            <a:off x="539428" y="4119049"/>
            <a:ext cx="2392821" cy="2583342"/>
          </a:xfrm>
          <a:custGeom>
            <a:avLst/>
            <a:gdLst/>
            <a:ahLst/>
            <a:cxnLst/>
            <a:rect l="l" t="t" r="r" b="b"/>
            <a:pathLst>
              <a:path w="2392821" h="2583342">
                <a:moveTo>
                  <a:pt x="0" y="0"/>
                </a:moveTo>
                <a:lnTo>
                  <a:pt x="2392821" y="0"/>
                </a:lnTo>
                <a:lnTo>
                  <a:pt x="2392821" y="2583342"/>
                </a:lnTo>
                <a:lnTo>
                  <a:pt x="0" y="25833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475656">
            <a:off x="472583" y="7717729"/>
            <a:ext cx="2526511" cy="596888"/>
          </a:xfrm>
          <a:custGeom>
            <a:avLst/>
            <a:gdLst/>
            <a:ahLst/>
            <a:cxnLst/>
            <a:rect l="l" t="t" r="r" b="b"/>
            <a:pathLst>
              <a:path w="2526511" h="596888">
                <a:moveTo>
                  <a:pt x="0" y="0"/>
                </a:moveTo>
                <a:lnTo>
                  <a:pt x="2526511" y="0"/>
                </a:lnTo>
                <a:lnTo>
                  <a:pt x="2526511" y="596888"/>
                </a:lnTo>
                <a:lnTo>
                  <a:pt x="0" y="5968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129989">
            <a:off x="16006282" y="3402401"/>
            <a:ext cx="851583" cy="2577301"/>
          </a:xfrm>
          <a:custGeom>
            <a:avLst/>
            <a:gdLst/>
            <a:ahLst/>
            <a:cxnLst/>
            <a:rect l="l" t="t" r="r" b="b"/>
            <a:pathLst>
              <a:path w="851583" h="2577301">
                <a:moveTo>
                  <a:pt x="0" y="0"/>
                </a:moveTo>
                <a:lnTo>
                  <a:pt x="851583" y="0"/>
                </a:lnTo>
                <a:lnTo>
                  <a:pt x="851583" y="2577301"/>
                </a:lnTo>
                <a:lnTo>
                  <a:pt x="0" y="257730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465324"/>
            <a:ext cx="9980000" cy="63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r>
              <a:rPr lang="en-US" sz="3999">
                <a:solidFill>
                  <a:srgbClr val="140C0F"/>
                </a:solidFill>
                <a:latin typeface="Comic Sans"/>
                <a:ea typeface="Comic Sans"/>
                <a:cs typeface="Comic Sans"/>
                <a:sym typeface="Comic Sans"/>
              </a:rPr>
              <a:t>Cara Google Menampilakan Hasil Pencarian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8967" y="6399158"/>
            <a:ext cx="1930871" cy="81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4"/>
              </a:lnSpc>
            </a:pPr>
            <a:r>
              <a:rPr lang="en-US" sz="2220">
                <a:solidFill>
                  <a:srgbClr val="ED1C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Haisil pencarian dengan Iklan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097707" y="2186257"/>
            <a:ext cx="1930871" cy="108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4"/>
              </a:lnSpc>
            </a:pPr>
            <a:r>
              <a:rPr lang="en-US" sz="2220">
                <a:solidFill>
                  <a:srgbClr val="ED1C2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Hasil Pencarian Organik di Google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357129" y="6429536"/>
            <a:ext cx="1930871" cy="188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4"/>
              </a:lnSpc>
            </a:pPr>
            <a:r>
              <a:rPr lang="en-US" sz="2220">
                <a:solidFill>
                  <a:srgbClr val="140C0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Akan Merekomendasikan usaha terdekat jika punya akun bisnis di googlea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24858" y="2008401"/>
            <a:ext cx="10711906" cy="0"/>
          </a:xfrm>
          <a:prstGeom prst="line">
            <a:avLst/>
          </a:prstGeom>
          <a:ln w="19050" cap="rnd">
            <a:solidFill>
              <a:srgbClr val="140C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090002" y="360576"/>
            <a:ext cx="2940212" cy="3086100"/>
          </a:xfrm>
          <a:custGeom>
            <a:avLst/>
            <a:gdLst/>
            <a:ahLst/>
            <a:cxnLst/>
            <a:rect l="l" t="t" r="r" b="b"/>
            <a:pathLst>
              <a:path w="2940212" h="3086100">
                <a:moveTo>
                  <a:pt x="0" y="0"/>
                </a:moveTo>
                <a:lnTo>
                  <a:pt x="2940212" y="0"/>
                </a:lnTo>
                <a:lnTo>
                  <a:pt x="2940212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22210" y="682594"/>
            <a:ext cx="3616008" cy="1351483"/>
          </a:xfrm>
          <a:custGeom>
            <a:avLst/>
            <a:gdLst/>
            <a:ahLst/>
            <a:cxnLst/>
            <a:rect l="l" t="t" r="r" b="b"/>
            <a:pathLst>
              <a:path w="3616008" h="1351483">
                <a:moveTo>
                  <a:pt x="0" y="0"/>
                </a:moveTo>
                <a:lnTo>
                  <a:pt x="3616007" y="0"/>
                </a:lnTo>
                <a:lnTo>
                  <a:pt x="3616007" y="1351483"/>
                </a:lnTo>
                <a:lnTo>
                  <a:pt x="0" y="1351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14561" y="3446676"/>
            <a:ext cx="2689412" cy="2057400"/>
          </a:xfrm>
          <a:custGeom>
            <a:avLst/>
            <a:gdLst/>
            <a:ahLst/>
            <a:cxnLst/>
            <a:rect l="l" t="t" r="r" b="b"/>
            <a:pathLst>
              <a:path w="2689412" h="2057400">
                <a:moveTo>
                  <a:pt x="0" y="0"/>
                </a:moveTo>
                <a:lnTo>
                  <a:pt x="2689412" y="0"/>
                </a:lnTo>
                <a:lnTo>
                  <a:pt x="268941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58175" y="3446676"/>
            <a:ext cx="1771650" cy="1771650"/>
          </a:xfrm>
          <a:custGeom>
            <a:avLst/>
            <a:gdLst/>
            <a:ahLst/>
            <a:cxnLst/>
            <a:rect l="l" t="t" r="r" b="b"/>
            <a:pathLst>
              <a:path w="1771650" h="1771650">
                <a:moveTo>
                  <a:pt x="0" y="0"/>
                </a:moveTo>
                <a:lnTo>
                  <a:pt x="1771650" y="0"/>
                </a:lnTo>
                <a:lnTo>
                  <a:pt x="1771650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3266" y="9258300"/>
            <a:ext cx="1503184" cy="846387"/>
          </a:xfrm>
          <a:custGeom>
            <a:avLst/>
            <a:gdLst/>
            <a:ahLst/>
            <a:cxnLst/>
            <a:rect l="l" t="t" r="r" b="b"/>
            <a:pathLst>
              <a:path w="1503184" h="846387">
                <a:moveTo>
                  <a:pt x="0" y="0"/>
                </a:moveTo>
                <a:lnTo>
                  <a:pt x="1503183" y="0"/>
                </a:lnTo>
                <a:lnTo>
                  <a:pt x="1503183" y="846387"/>
                </a:lnTo>
                <a:lnTo>
                  <a:pt x="0" y="8463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60108" y="3446676"/>
            <a:ext cx="1996306" cy="1918949"/>
          </a:xfrm>
          <a:custGeom>
            <a:avLst/>
            <a:gdLst/>
            <a:ahLst/>
            <a:cxnLst/>
            <a:rect l="l" t="t" r="r" b="b"/>
            <a:pathLst>
              <a:path w="1996306" h="1918949">
                <a:moveTo>
                  <a:pt x="0" y="0"/>
                </a:moveTo>
                <a:lnTo>
                  <a:pt x="1996306" y="0"/>
                </a:lnTo>
                <a:lnTo>
                  <a:pt x="1996306" y="1918950"/>
                </a:lnTo>
                <a:lnTo>
                  <a:pt x="0" y="1918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36308" y="990600"/>
            <a:ext cx="10953694" cy="69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4340">
                <a:solidFill>
                  <a:srgbClr val="EF4E3C"/>
                </a:solidFill>
                <a:latin typeface="Comic Sans"/>
                <a:ea typeface="Comic Sans"/>
                <a:cs typeface="Comic Sans"/>
                <a:sym typeface="Comic Sans"/>
              </a:rPr>
              <a:t>Berapa Jumlah Pencarian di Mesin Pencari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13533" y="6648716"/>
            <a:ext cx="3291467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Pengguna Internet di Indonesia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98267" y="6648716"/>
            <a:ext cx="3291467" cy="1445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Mencari Informasi di Google Search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180508" y="6648716"/>
            <a:ext cx="3291467" cy="1445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Penemuan Merek Baru di Search Engine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7738" y="5687018"/>
            <a:ext cx="4043058" cy="76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9"/>
              </a:lnSpc>
            </a:pPr>
            <a:r>
              <a:rPr lang="en-US" sz="4913">
                <a:solidFill>
                  <a:srgbClr val="0C77E2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197 Juta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22471" y="5687018"/>
            <a:ext cx="4043058" cy="76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9"/>
              </a:lnSpc>
            </a:pPr>
            <a:r>
              <a:rPr lang="en-US" sz="4913">
                <a:solidFill>
                  <a:srgbClr val="0C77E2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99,2 %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36732" y="5687018"/>
            <a:ext cx="4043058" cy="76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9"/>
              </a:lnSpc>
            </a:pPr>
            <a:r>
              <a:rPr lang="en-US" sz="4913">
                <a:solidFill>
                  <a:srgbClr val="0C77E2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49,7 %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7738" y="8293818"/>
            <a:ext cx="424396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00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Sumber: Apjm Internet Penetration Report  2020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24858" y="9720481"/>
            <a:ext cx="15838285" cy="293536"/>
            <a:chOff x="0" y="0"/>
            <a:chExt cx="21117713" cy="391381"/>
          </a:xfrm>
        </p:grpSpPr>
        <p:sp>
          <p:nvSpPr>
            <p:cNvPr id="18" name="TextBox 18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"/>
                  <a:ea typeface="Poppins"/>
                  <a:cs typeface="Poppins"/>
                  <a:sym typeface="Poppins"/>
                </a:rPr>
                <a:t>@ilmu mandiri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0" name="TextBox 20"/>
          <p:cNvSpPr txBox="1"/>
          <p:nvPr/>
        </p:nvSpPr>
        <p:spPr>
          <a:xfrm>
            <a:off x="7210408" y="8293818"/>
            <a:ext cx="4243967" cy="360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00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Sumber: Global Webindex, Q3 2020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04258" y="8293818"/>
            <a:ext cx="4243967" cy="360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0"/>
              </a:lnSpc>
            </a:pPr>
            <a:r>
              <a:rPr lang="en-US" sz="2000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Sumber: Global Webindex, Q3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24858" y="2008401"/>
            <a:ext cx="10711906" cy="0"/>
          </a:xfrm>
          <a:prstGeom prst="line">
            <a:avLst/>
          </a:prstGeom>
          <a:ln w="19050" cap="rnd">
            <a:solidFill>
              <a:srgbClr val="140C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73266" y="9258300"/>
            <a:ext cx="1503184" cy="846387"/>
          </a:xfrm>
          <a:custGeom>
            <a:avLst/>
            <a:gdLst/>
            <a:ahLst/>
            <a:cxnLst/>
            <a:rect l="l" t="t" r="r" b="b"/>
            <a:pathLst>
              <a:path w="1503184" h="846387">
                <a:moveTo>
                  <a:pt x="0" y="0"/>
                </a:moveTo>
                <a:lnTo>
                  <a:pt x="1503183" y="0"/>
                </a:lnTo>
                <a:lnTo>
                  <a:pt x="1503183" y="846387"/>
                </a:lnTo>
                <a:lnTo>
                  <a:pt x="0" y="8463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24858" y="9944100"/>
            <a:ext cx="15838285" cy="293536"/>
            <a:chOff x="0" y="0"/>
            <a:chExt cx="21117713" cy="391381"/>
          </a:xfrm>
        </p:grpSpPr>
        <p:sp>
          <p:nvSpPr>
            <p:cNvPr id="5" name="TextBox 5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"/>
                  <a:ea typeface="Poppins"/>
                  <a:cs typeface="Poppins"/>
                  <a:sym typeface="Poppins"/>
                </a:rPr>
                <a:t>@ilmu mandiri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Freeform 7"/>
          <p:cNvSpPr/>
          <p:nvPr/>
        </p:nvSpPr>
        <p:spPr>
          <a:xfrm>
            <a:off x="14826242" y="365707"/>
            <a:ext cx="2950286" cy="2644529"/>
          </a:xfrm>
          <a:custGeom>
            <a:avLst/>
            <a:gdLst/>
            <a:ahLst/>
            <a:cxnLst/>
            <a:rect l="l" t="t" r="r" b="b"/>
            <a:pathLst>
              <a:path w="2950286" h="2644529">
                <a:moveTo>
                  <a:pt x="0" y="0"/>
                </a:moveTo>
                <a:lnTo>
                  <a:pt x="2950286" y="0"/>
                </a:lnTo>
                <a:lnTo>
                  <a:pt x="2950286" y="2644530"/>
                </a:lnTo>
                <a:lnTo>
                  <a:pt x="0" y="26445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22470" y="3446676"/>
            <a:ext cx="2273593" cy="1668249"/>
          </a:xfrm>
          <a:custGeom>
            <a:avLst/>
            <a:gdLst/>
            <a:ahLst/>
            <a:cxnLst/>
            <a:rect l="l" t="t" r="r" b="b"/>
            <a:pathLst>
              <a:path w="2273593" h="1668249">
                <a:moveTo>
                  <a:pt x="0" y="0"/>
                </a:moveTo>
                <a:lnTo>
                  <a:pt x="2273593" y="0"/>
                </a:lnTo>
                <a:lnTo>
                  <a:pt x="2273593" y="1668249"/>
                </a:lnTo>
                <a:lnTo>
                  <a:pt x="0" y="16682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40115" y="3142963"/>
            <a:ext cx="2807771" cy="2000537"/>
          </a:xfrm>
          <a:custGeom>
            <a:avLst/>
            <a:gdLst/>
            <a:ahLst/>
            <a:cxnLst/>
            <a:rect l="l" t="t" r="r" b="b"/>
            <a:pathLst>
              <a:path w="2807771" h="2000537">
                <a:moveTo>
                  <a:pt x="0" y="0"/>
                </a:moveTo>
                <a:lnTo>
                  <a:pt x="2807770" y="0"/>
                </a:lnTo>
                <a:lnTo>
                  <a:pt x="2807770" y="2000537"/>
                </a:lnTo>
                <a:lnTo>
                  <a:pt x="0" y="20005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408916" y="3213570"/>
            <a:ext cx="2298690" cy="2298690"/>
          </a:xfrm>
          <a:custGeom>
            <a:avLst/>
            <a:gdLst/>
            <a:ahLst/>
            <a:cxnLst/>
            <a:rect l="l" t="t" r="r" b="b"/>
            <a:pathLst>
              <a:path w="2298690" h="2298690">
                <a:moveTo>
                  <a:pt x="0" y="0"/>
                </a:moveTo>
                <a:lnTo>
                  <a:pt x="2298690" y="0"/>
                </a:lnTo>
                <a:lnTo>
                  <a:pt x="2298690" y="2298690"/>
                </a:lnTo>
                <a:lnTo>
                  <a:pt x="0" y="22986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36308" y="990600"/>
            <a:ext cx="10953694" cy="6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Bagaimana Mesin Pencari Bekerja ????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03817" y="7119251"/>
            <a:ext cx="4149100" cy="193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Mesin Pencari Menggunakan </a:t>
            </a:r>
            <a:r>
              <a:rPr lang="en-US" sz="3000">
                <a:solidFill>
                  <a:srgbClr val="000000"/>
                </a:solidFill>
                <a:latin typeface="Comic Sans Italics"/>
                <a:ea typeface="Comic Sans Italics"/>
                <a:cs typeface="Comic Sans Italics"/>
                <a:sym typeface="Comic Sans Italics"/>
              </a:rPr>
              <a:t>Crowler Yang tersedia Secara Publik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13155" y="7326630"/>
            <a:ext cx="5504012" cy="193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Sistem Peringkat penelusuran akan mengurutkan hasil yang paling relevan dengan kata kunci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84924" y="7119251"/>
            <a:ext cx="3882634" cy="193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Mesin Pencari akan memberikan hasil penelusuran dalam berbagai format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37738" y="5687018"/>
            <a:ext cx="4881258" cy="76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9"/>
              </a:lnSpc>
            </a:pPr>
            <a:r>
              <a:rPr lang="en-US" sz="4913">
                <a:solidFill>
                  <a:srgbClr val="0C77E2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Halaman Web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22471" y="5829893"/>
            <a:ext cx="4043058" cy="122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5"/>
              </a:lnSpc>
            </a:pPr>
            <a:r>
              <a:rPr lang="en-US" sz="4913">
                <a:solidFill>
                  <a:srgbClr val="ED1C24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Algoritma Penelusuran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36732" y="5687018"/>
            <a:ext cx="4043058" cy="76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9"/>
              </a:lnSpc>
            </a:pPr>
            <a:r>
              <a:rPr lang="en-US" sz="4913">
                <a:solidFill>
                  <a:srgbClr val="F7C31B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Respon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24858" y="2008401"/>
            <a:ext cx="10711906" cy="0"/>
          </a:xfrm>
          <a:prstGeom prst="line">
            <a:avLst/>
          </a:prstGeom>
          <a:ln w="19050" cap="rnd">
            <a:solidFill>
              <a:srgbClr val="140C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73266" y="9258300"/>
            <a:ext cx="1503184" cy="846387"/>
          </a:xfrm>
          <a:custGeom>
            <a:avLst/>
            <a:gdLst/>
            <a:ahLst/>
            <a:cxnLst/>
            <a:rect l="l" t="t" r="r" b="b"/>
            <a:pathLst>
              <a:path w="1503184" h="846387">
                <a:moveTo>
                  <a:pt x="0" y="0"/>
                </a:moveTo>
                <a:lnTo>
                  <a:pt x="1503183" y="0"/>
                </a:lnTo>
                <a:lnTo>
                  <a:pt x="1503183" y="846387"/>
                </a:lnTo>
                <a:lnTo>
                  <a:pt x="0" y="8463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24858" y="9944100"/>
            <a:ext cx="15838285" cy="293536"/>
            <a:chOff x="0" y="0"/>
            <a:chExt cx="21117713" cy="391381"/>
          </a:xfrm>
        </p:grpSpPr>
        <p:sp>
          <p:nvSpPr>
            <p:cNvPr id="5" name="TextBox 5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"/>
                  <a:ea typeface="Poppins"/>
                  <a:cs typeface="Poppins"/>
                  <a:sym typeface="Poppins"/>
                </a:rPr>
                <a:t>@ilmu mandiri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Freeform 7"/>
          <p:cNvSpPr/>
          <p:nvPr/>
        </p:nvSpPr>
        <p:spPr>
          <a:xfrm>
            <a:off x="3296389" y="2956766"/>
            <a:ext cx="3363509" cy="3153290"/>
          </a:xfrm>
          <a:custGeom>
            <a:avLst/>
            <a:gdLst/>
            <a:ahLst/>
            <a:cxnLst/>
            <a:rect l="l" t="t" r="r" b="b"/>
            <a:pathLst>
              <a:path w="3363509" h="3153290">
                <a:moveTo>
                  <a:pt x="0" y="0"/>
                </a:moveTo>
                <a:lnTo>
                  <a:pt x="3363509" y="0"/>
                </a:lnTo>
                <a:lnTo>
                  <a:pt x="3363509" y="3153290"/>
                </a:lnTo>
                <a:lnTo>
                  <a:pt x="0" y="3153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936764" y="2956766"/>
            <a:ext cx="2858025" cy="2800865"/>
          </a:xfrm>
          <a:custGeom>
            <a:avLst/>
            <a:gdLst/>
            <a:ahLst/>
            <a:cxnLst/>
            <a:rect l="l" t="t" r="r" b="b"/>
            <a:pathLst>
              <a:path w="2858025" h="2800865">
                <a:moveTo>
                  <a:pt x="0" y="0"/>
                </a:moveTo>
                <a:lnTo>
                  <a:pt x="2858025" y="0"/>
                </a:lnTo>
                <a:lnTo>
                  <a:pt x="2858025" y="2800865"/>
                </a:lnTo>
                <a:lnTo>
                  <a:pt x="0" y="28008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36308" y="307799"/>
            <a:ext cx="15220056" cy="140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Bagaimana Membuat Website Bisnis Kita Muncul di Mesin Pencari ???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76449" y="7359276"/>
            <a:ext cx="6574467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Anda Dapat Melakukan </a:t>
            </a:r>
            <a:r>
              <a:rPr lang="en-US" sz="3000">
                <a:solidFill>
                  <a:srgbClr val="ED1C24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optimasi</a:t>
            </a:r>
            <a:r>
              <a:rPr lang="en-US" sz="30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pada Website anda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13655" y="7359276"/>
            <a:ext cx="5504012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Anda Dapat </a:t>
            </a:r>
            <a:r>
              <a:rPr lang="en-US" sz="3000">
                <a:solidFill>
                  <a:srgbClr val="ED1C24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Memasang Iklan</a:t>
            </a:r>
            <a:r>
              <a:rPr lang="en-US" sz="30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Pada Mesin Pencari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3266" y="6376756"/>
            <a:ext cx="9009756" cy="6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Search Engine Optimization (SEO)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34760" y="6376756"/>
            <a:ext cx="9009756" cy="6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Search Engine Marketing (SEM)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4858" y="8964764"/>
            <a:ext cx="15838285" cy="293536"/>
            <a:chOff x="0" y="0"/>
            <a:chExt cx="21117713" cy="391381"/>
          </a:xfrm>
        </p:grpSpPr>
        <p:sp>
          <p:nvSpPr>
            <p:cNvPr id="3" name="TextBox 3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"/>
                  <a:ea typeface="Poppins"/>
                  <a:cs typeface="Poppins"/>
                  <a:sym typeface="Poppins"/>
                </a:rPr>
                <a:t>www.reallygreatsite.com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5" name="Freeform 5"/>
          <p:cNvSpPr/>
          <p:nvPr/>
        </p:nvSpPr>
        <p:spPr>
          <a:xfrm flipV="1">
            <a:off x="12676033" y="7470320"/>
            <a:ext cx="5653692" cy="3575960"/>
          </a:xfrm>
          <a:custGeom>
            <a:avLst/>
            <a:gdLst/>
            <a:ahLst/>
            <a:cxnLst/>
            <a:rect l="l" t="t" r="r" b="b"/>
            <a:pathLst>
              <a:path w="5653692" h="3575960">
                <a:moveTo>
                  <a:pt x="0" y="3575960"/>
                </a:moveTo>
                <a:lnTo>
                  <a:pt x="5653693" y="3575960"/>
                </a:lnTo>
                <a:lnTo>
                  <a:pt x="5653693" y="0"/>
                </a:lnTo>
                <a:lnTo>
                  <a:pt x="0" y="0"/>
                </a:lnTo>
                <a:lnTo>
                  <a:pt x="0" y="35759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84710">
            <a:off x="15852533" y="7248541"/>
            <a:ext cx="1592904" cy="1592904"/>
          </a:xfrm>
          <a:custGeom>
            <a:avLst/>
            <a:gdLst/>
            <a:ahLst/>
            <a:cxnLst/>
            <a:rect l="l" t="t" r="r" b="b"/>
            <a:pathLst>
              <a:path w="1592904" h="1592904">
                <a:moveTo>
                  <a:pt x="0" y="0"/>
                </a:moveTo>
                <a:lnTo>
                  <a:pt x="1592904" y="0"/>
                </a:lnTo>
                <a:lnTo>
                  <a:pt x="1592904" y="1592903"/>
                </a:lnTo>
                <a:lnTo>
                  <a:pt x="0" y="1592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93922">
            <a:off x="-873281" y="7807267"/>
            <a:ext cx="2764877" cy="2902065"/>
          </a:xfrm>
          <a:custGeom>
            <a:avLst/>
            <a:gdLst/>
            <a:ahLst/>
            <a:cxnLst/>
            <a:rect l="l" t="t" r="r" b="b"/>
            <a:pathLst>
              <a:path w="2764877" h="2902065">
                <a:moveTo>
                  <a:pt x="0" y="0"/>
                </a:moveTo>
                <a:lnTo>
                  <a:pt x="2764876" y="0"/>
                </a:lnTo>
                <a:lnTo>
                  <a:pt x="2764876" y="2902066"/>
                </a:lnTo>
                <a:lnTo>
                  <a:pt x="0" y="2902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03408" y="2958388"/>
            <a:ext cx="4798942" cy="3629200"/>
          </a:xfrm>
          <a:custGeom>
            <a:avLst/>
            <a:gdLst/>
            <a:ahLst/>
            <a:cxnLst/>
            <a:rect l="l" t="t" r="r" b="b"/>
            <a:pathLst>
              <a:path w="4798942" h="3629200">
                <a:moveTo>
                  <a:pt x="0" y="0"/>
                </a:moveTo>
                <a:lnTo>
                  <a:pt x="4798943" y="0"/>
                </a:lnTo>
                <a:lnTo>
                  <a:pt x="4798943" y="3629201"/>
                </a:lnTo>
                <a:lnTo>
                  <a:pt x="0" y="36292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29849"/>
            <a:ext cx="15220056" cy="6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5"/>
              </a:lnSpc>
            </a:pP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Mengapa Website Bisnis Harus Menggunakan SEO?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9157" y="1488899"/>
            <a:ext cx="15220056" cy="6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7096" lvl="1" indent="-468548" algn="l">
              <a:lnSpc>
                <a:spcPts val="5555"/>
              </a:lnSpc>
              <a:buFont typeface="Arial"/>
              <a:buChar char="•"/>
            </a:pPr>
            <a:r>
              <a:rPr lang="en-US" sz="4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Meningkatkan Rengking Website</a:t>
            </a: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 di Google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9157" y="2403299"/>
            <a:ext cx="15220056" cy="6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7096" lvl="1" indent="-468548" algn="l">
              <a:lnSpc>
                <a:spcPts val="5555"/>
              </a:lnSpc>
              <a:buFont typeface="Arial"/>
              <a:buChar char="•"/>
            </a:pPr>
            <a:r>
              <a:rPr lang="en-US" sz="4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Meningkatkan Trafik Dari </a:t>
            </a: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Calon Pelanggan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9157" y="3321226"/>
            <a:ext cx="15220056" cy="6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7096" lvl="1" indent="-468548" algn="l">
              <a:lnSpc>
                <a:spcPts val="5555"/>
              </a:lnSpc>
              <a:buFont typeface="Arial"/>
              <a:buChar char="•"/>
            </a:pPr>
            <a:r>
              <a:rPr lang="en-US" sz="4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Trafik Gratis </a:t>
            </a: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24/7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9157" y="4288010"/>
            <a:ext cx="15220056" cy="6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7096" lvl="1" indent="-468548" algn="l">
              <a:lnSpc>
                <a:spcPts val="5555"/>
              </a:lnSpc>
              <a:buFont typeface="Arial"/>
              <a:buChar char="•"/>
            </a:pPr>
            <a:r>
              <a:rPr lang="en-US" sz="4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Meningkatkan Kesadaran  </a:t>
            </a: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Merek Bisnis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9157" y="5253561"/>
            <a:ext cx="15220056" cy="6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7096" lvl="1" indent="-468548" algn="l">
              <a:lnSpc>
                <a:spcPts val="5555"/>
              </a:lnSpc>
              <a:buFont typeface="Arial"/>
              <a:buChar char="•"/>
            </a:pPr>
            <a:r>
              <a:rPr lang="en-US" sz="4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Meningkatkan </a:t>
            </a: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Kepercayaan </a:t>
            </a:r>
            <a:r>
              <a:rPr lang="en-US" sz="4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dari Pelanggan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9157" y="6219113"/>
            <a:ext cx="15220056" cy="6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7096" lvl="1" indent="-468548" algn="l">
              <a:lnSpc>
                <a:spcPts val="5555"/>
              </a:lnSpc>
              <a:buFont typeface="Arial"/>
              <a:buChar char="•"/>
            </a:pPr>
            <a:r>
              <a:rPr lang="en-US" sz="4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Membantu </a:t>
            </a: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Mendapatkan </a:t>
            </a:r>
            <a:r>
              <a:rPr lang="en-US" sz="4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calon Pelanggan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9157" y="7184664"/>
            <a:ext cx="15220056" cy="69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7096" lvl="1" indent="-468548" algn="l">
              <a:lnSpc>
                <a:spcPts val="5555"/>
              </a:lnSpc>
              <a:buFont typeface="Arial"/>
              <a:buChar char="•"/>
            </a:pPr>
            <a:r>
              <a:rPr lang="en-US" sz="4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Membantu </a:t>
            </a:r>
            <a:r>
              <a:rPr lang="en-US" sz="434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Mengembangkan  Bisnis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2676033" y="7470320"/>
            <a:ext cx="5653692" cy="3575960"/>
          </a:xfrm>
          <a:custGeom>
            <a:avLst/>
            <a:gdLst/>
            <a:ahLst/>
            <a:cxnLst/>
            <a:rect l="l" t="t" r="r" b="b"/>
            <a:pathLst>
              <a:path w="5653692" h="3575960">
                <a:moveTo>
                  <a:pt x="0" y="3575960"/>
                </a:moveTo>
                <a:lnTo>
                  <a:pt x="5653693" y="3575960"/>
                </a:lnTo>
                <a:lnTo>
                  <a:pt x="5653693" y="0"/>
                </a:lnTo>
                <a:lnTo>
                  <a:pt x="0" y="0"/>
                </a:lnTo>
                <a:lnTo>
                  <a:pt x="0" y="35759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24858" y="8964764"/>
            <a:ext cx="15838285" cy="293536"/>
            <a:chOff x="0" y="0"/>
            <a:chExt cx="21117713" cy="391381"/>
          </a:xfrm>
        </p:grpSpPr>
        <p:sp>
          <p:nvSpPr>
            <p:cNvPr id="4" name="TextBox 4"/>
            <p:cNvSpPr txBox="1"/>
            <p:nvPr/>
          </p:nvSpPr>
          <p:spPr>
            <a:xfrm>
              <a:off x="13851224" y="-57150"/>
              <a:ext cx="7266490" cy="448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20"/>
                </a:lnSpc>
                <a:spcBef>
                  <a:spcPct val="0"/>
                </a:spcBef>
              </a:pPr>
              <a:r>
                <a:rPr lang="en-US" sz="1943" spc="163">
                  <a:solidFill>
                    <a:srgbClr val="140C0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@ilmumandiri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77081"/>
              <a:ext cx="16198325" cy="0"/>
            </a:xfrm>
            <a:prstGeom prst="line">
              <a:avLst/>
            </a:prstGeom>
            <a:ln w="25400" cap="rnd">
              <a:solidFill>
                <a:srgbClr val="140C0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" name="Freeform 6"/>
          <p:cNvSpPr/>
          <p:nvPr/>
        </p:nvSpPr>
        <p:spPr>
          <a:xfrm rot="-493922">
            <a:off x="-873281" y="7807267"/>
            <a:ext cx="2764877" cy="2902065"/>
          </a:xfrm>
          <a:custGeom>
            <a:avLst/>
            <a:gdLst/>
            <a:ahLst/>
            <a:cxnLst/>
            <a:rect l="l" t="t" r="r" b="b"/>
            <a:pathLst>
              <a:path w="2764877" h="2902065">
                <a:moveTo>
                  <a:pt x="0" y="0"/>
                </a:moveTo>
                <a:lnTo>
                  <a:pt x="2764876" y="0"/>
                </a:lnTo>
                <a:lnTo>
                  <a:pt x="2764876" y="2902066"/>
                </a:lnTo>
                <a:lnTo>
                  <a:pt x="0" y="2902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12649" y="3741451"/>
            <a:ext cx="6675351" cy="4447452"/>
          </a:xfrm>
          <a:custGeom>
            <a:avLst/>
            <a:gdLst/>
            <a:ahLst/>
            <a:cxnLst/>
            <a:rect l="l" t="t" r="r" b="b"/>
            <a:pathLst>
              <a:path w="6675351" h="4447452">
                <a:moveTo>
                  <a:pt x="0" y="0"/>
                </a:moveTo>
                <a:lnTo>
                  <a:pt x="6675351" y="0"/>
                </a:lnTo>
                <a:lnTo>
                  <a:pt x="6675351" y="4447453"/>
                </a:lnTo>
                <a:lnTo>
                  <a:pt x="0" y="4447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9157" y="316155"/>
            <a:ext cx="15653226" cy="70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3"/>
              </a:lnSpc>
            </a:pPr>
            <a:r>
              <a:rPr lang="en-US" sz="4463">
                <a:solidFill>
                  <a:srgbClr val="ED1C24"/>
                </a:solidFill>
                <a:latin typeface="Comic Sans"/>
                <a:ea typeface="Comic Sans"/>
                <a:cs typeface="Comic Sans"/>
                <a:sym typeface="Comic Sans"/>
              </a:rPr>
              <a:t>Mengapa Website Bisnis Anda Sulit ditemuakan di Google?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9157" y="1643411"/>
            <a:ext cx="14229456" cy="54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Website  Tidak </a:t>
            </a:r>
            <a:r>
              <a:rPr lang="en-US" sz="350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Terhubung  Baik </a:t>
            </a:r>
            <a:r>
              <a:rPr lang="en-US" sz="3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Dengan Situs Lain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9157" y="2557811"/>
            <a:ext cx="14229456" cy="54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Website Baru</a:t>
            </a:r>
            <a:r>
              <a:rPr lang="en-US" sz="3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dan belum ditelusuri oleh Google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9157" y="3474751"/>
            <a:ext cx="14229456" cy="54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Website Baru</a:t>
            </a:r>
            <a:r>
              <a:rPr lang="en-US" sz="3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dan belum ditelusuri oleh Google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9157" y="4391691"/>
            <a:ext cx="10190856" cy="54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Kata Kunci </a:t>
            </a:r>
            <a:r>
              <a:rPr lang="en-US" sz="350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sulit</a:t>
            </a:r>
            <a:r>
              <a:rPr lang="en-US" sz="3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ditemukan secara efektif</a:t>
            </a:r>
          </a:p>
        </p:txBody>
      </p:sp>
      <p:sp>
        <p:nvSpPr>
          <p:cNvPr id="13" name="Freeform 13"/>
          <p:cNvSpPr/>
          <p:nvPr/>
        </p:nvSpPr>
        <p:spPr>
          <a:xfrm>
            <a:off x="6168375" y="6524005"/>
            <a:ext cx="4334789" cy="2440760"/>
          </a:xfrm>
          <a:custGeom>
            <a:avLst/>
            <a:gdLst/>
            <a:ahLst/>
            <a:cxnLst/>
            <a:rect l="l" t="t" r="r" b="b"/>
            <a:pathLst>
              <a:path w="4334789" h="2440760">
                <a:moveTo>
                  <a:pt x="0" y="0"/>
                </a:moveTo>
                <a:lnTo>
                  <a:pt x="4334789" y="0"/>
                </a:lnTo>
                <a:lnTo>
                  <a:pt x="4334789" y="2440759"/>
                </a:lnTo>
                <a:lnTo>
                  <a:pt x="0" y="24407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09157" y="5308631"/>
            <a:ext cx="10190856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48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Kebijakan Anda </a:t>
            </a:r>
            <a:r>
              <a:rPr lang="en-US" sz="3500">
                <a:solidFill>
                  <a:srgbClr val="0C77E2"/>
                </a:solidFill>
                <a:latin typeface="Comic Sans"/>
                <a:ea typeface="Comic Sans"/>
                <a:cs typeface="Comic Sans"/>
                <a:sym typeface="Comic Sans"/>
              </a:rPr>
              <a:t>Memblokir </a:t>
            </a:r>
            <a:r>
              <a:rPr lang="en-US" sz="3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penelusuran Google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592</Words>
  <Application>Microsoft Office PowerPoint</Application>
  <PresentationFormat>Custom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Comic Sans Italics</vt:lpstr>
      <vt:lpstr>Poppins Bold</vt:lpstr>
      <vt:lpstr>Open Sans Bold</vt:lpstr>
      <vt:lpstr>Calibri</vt:lpstr>
      <vt:lpstr>Arial</vt:lpstr>
      <vt:lpstr>Poppins Bold Italics</vt:lpstr>
      <vt:lpstr>Open Sans</vt:lpstr>
      <vt:lpstr>Poppins</vt:lpstr>
      <vt:lpstr>Arial Italics</vt:lpstr>
      <vt:lpstr>Comic Sans Bold</vt:lpstr>
      <vt:lpstr>Comic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SEO</dc:title>
  <cp:lastModifiedBy>HP</cp:lastModifiedBy>
  <cp:revision>4</cp:revision>
  <dcterms:created xsi:type="dcterms:W3CDTF">2006-08-16T00:00:00Z</dcterms:created>
  <dcterms:modified xsi:type="dcterms:W3CDTF">2024-08-23T14:09:49Z</dcterms:modified>
  <dc:identifier>DAGOclye__w</dc:identifier>
</cp:coreProperties>
</file>