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17" r:id="rId5"/>
    <p:sldId id="307" r:id="rId6"/>
    <p:sldId id="309" r:id="rId7"/>
    <p:sldId id="318" r:id="rId8"/>
    <p:sldId id="320" r:id="rId9"/>
    <p:sldId id="322" r:id="rId10"/>
    <p:sldId id="321" r:id="rId11"/>
    <p:sldId id="323" r:id="rId12"/>
    <p:sldId id="319" r:id="rId13"/>
    <p:sldId id="324" r:id="rId14"/>
    <p:sldId id="30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77BE0E-50F4-46F7-9A73-154AD510B46C}">
          <p14:sldIdLst>
            <p14:sldId id="317"/>
            <p14:sldId id="307"/>
            <p14:sldId id="309"/>
            <p14:sldId id="318"/>
            <p14:sldId id="320"/>
            <p14:sldId id="322"/>
            <p14:sldId id="321"/>
            <p14:sldId id="323"/>
            <p14:sldId id="319"/>
            <p14:sldId id="324"/>
            <p14:sldId id="304"/>
          </p14:sldIdLst>
        </p14:section>
        <p14:section name="Untitled Section" id="{9389BEAF-73D2-4BCF-BF10-A925B00FB3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9" autoAdjust="0"/>
    <p:restoredTop sz="95405" autoAdjust="0"/>
  </p:normalViewPr>
  <p:slideViewPr>
    <p:cSldViewPr snapToGrid="0">
      <p:cViewPr varScale="1">
        <p:scale>
          <a:sx n="56" d="100"/>
          <a:sy n="56" d="100"/>
        </p:scale>
        <p:origin x="78" y="110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8/7/2024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8/7/2024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48201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9736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7220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9770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90228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9330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3043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r>
              <a:rPr lang="en-US" dirty="0"/>
              <a:t>BAB 8 PENYELESAIAN INTEGRASI NUMERIK</a:t>
            </a:r>
            <a:br>
              <a:rPr lang="en-US" dirty="0"/>
            </a:br>
            <a:r>
              <a:rPr lang="en-US" sz="2000" dirty="0"/>
              <a:t>Oleh: ILHAM SAIFUDIN, </a:t>
            </a:r>
            <a:r>
              <a:rPr lang="en-US" sz="2000" dirty="0" err="1"/>
              <a:t>S.Pd</a:t>
            </a:r>
            <a:r>
              <a:rPr lang="en-US" sz="2000" dirty="0"/>
              <a:t>., </a:t>
            </a:r>
            <a:r>
              <a:rPr lang="en-US" sz="2000" dirty="0" err="1"/>
              <a:t>M.Si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 err="1"/>
              <a:t>Tugas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menggunakan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Metode</a:t>
                </a:r>
                <a:r>
                  <a:rPr lang="en-US" sz="2800" dirty="0"/>
                  <a:t> Nilai Rata-rata </a:t>
                </a:r>
                <a:r>
                  <a:rPr lang="en-US" sz="2800" dirty="0" err="1"/>
                  <a:t>hitunglah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luasan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kurva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ID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800" dirty="0"/>
                  <a:t>  </a:t>
                </a: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253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89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222" y="914399"/>
            <a:ext cx="5641848" cy="50292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593212"/>
              </p:ext>
            </p:extLst>
          </p:nvPr>
        </p:nvGraphicFramePr>
        <p:xfrm>
          <a:off x="6999534" y="2048603"/>
          <a:ext cx="4190999" cy="2760793"/>
        </p:xfrm>
        <a:graphic>
          <a:graphicData uri="http://schemas.openxmlformats.org/drawingml/2006/table">
            <a:tbl>
              <a:tblPr firstRow="1" bandRow="1"/>
              <a:tblGrid>
                <a:gridCol w="4190999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8279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METODE TRAPESIUM</a:t>
                      </a:r>
                      <a:endParaRPr lang="en-US" sz="2400" b="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79008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METODE SIMPSON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98987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METODE NILAI RATA-RATA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8.1 </a:t>
            </a: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Trapesium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Merupakan </a:t>
                </a:r>
                <a:r>
                  <a:rPr lang="en-US" sz="2800" dirty="0" err="1"/>
                  <a:t>metode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pendekatan</a:t>
                </a:r>
                <a:r>
                  <a:rPr lang="en-US" sz="2800" dirty="0"/>
                  <a:t> integral </a:t>
                </a:r>
                <a:r>
                  <a:rPr lang="en-US" sz="2800" dirty="0" err="1"/>
                  <a:t>numerik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persamaan</a:t>
                </a:r>
                <a:r>
                  <a:rPr lang="en-US" sz="2800" dirty="0"/>
                  <a:t> polynomial </a:t>
                </a:r>
                <a:r>
                  <a:rPr lang="en-US" sz="2800" dirty="0" err="1"/>
                  <a:t>orde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satu</a:t>
                </a:r>
                <a:endParaRPr lang="en-US" sz="2800" dirty="0"/>
              </a:p>
              <a:p>
                <a:r>
                  <a:rPr lang="en-US" sz="2800" dirty="0" err="1"/>
                  <a:t>Dalam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metode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ini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kurva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lengkung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digantikan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garis </a:t>
                </a:r>
                <a:r>
                  <a:rPr lang="en-US" sz="2800" dirty="0" err="1"/>
                  <a:t>lurus</a:t>
                </a:r>
                <a:endParaRPr lang="en-US" sz="2800" dirty="0"/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128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C9C78A-E25C-43B4-F43C-A60E3E5655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6930" y="3067731"/>
            <a:ext cx="4351017" cy="318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8.1 </a:t>
            </a: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Trapesium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Luas </a:t>
                </a:r>
                <a:r>
                  <a:rPr lang="en-US" sz="2800" dirty="0" err="1"/>
                  <a:t>trapesium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≈(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Besarnya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kesalahan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karena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bagian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tidak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diarsir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adalah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sebagai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berikut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adalah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titik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terletak</a:t>
                </a:r>
                <a:r>
                  <a:rPr lang="en-US" sz="2800" dirty="0"/>
                  <a:t> di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interval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/>
                  <a:t> dan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253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8.1 </a:t>
            </a: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Trapesium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1380226"/>
            <a:ext cx="9730596" cy="4015462"/>
          </a:xfrm>
        </p:spPr>
        <p:txBody>
          <a:bodyPr>
            <a:noAutofit/>
          </a:bodyPr>
          <a:lstStyle/>
          <a:p>
            <a:r>
              <a:rPr lang="en-US" sz="2800" dirty="0"/>
              <a:t>Dari </a:t>
            </a:r>
            <a:r>
              <a:rPr lang="en-US" sz="2800" dirty="0" err="1"/>
              <a:t>penjelasan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,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kesalahan</a:t>
            </a:r>
            <a:r>
              <a:rPr lang="en-US" sz="2800" dirty="0"/>
              <a:t> yang sangat </a:t>
            </a:r>
            <a:r>
              <a:rPr lang="en-US" sz="2800" dirty="0" err="1"/>
              <a:t>besar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kesalahan</a:t>
            </a:r>
            <a:r>
              <a:rPr lang="en-US" sz="2800" dirty="0"/>
              <a:t>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</a:t>
            </a:r>
            <a:r>
              <a:rPr lang="en-US" sz="2800" dirty="0" err="1"/>
              <a:t>lengkung</a:t>
            </a:r>
            <a:r>
              <a:rPr lang="en-US" sz="2800" dirty="0"/>
              <a:t> </a:t>
            </a:r>
            <a:r>
              <a:rPr lang="en-US" sz="2800" dirty="0" err="1"/>
              <a:t>didekati</a:t>
            </a:r>
            <a:r>
              <a:rPr lang="en-US" sz="2800" dirty="0"/>
              <a:t> oleh </a:t>
            </a:r>
            <a:r>
              <a:rPr lang="en-US" sz="2800" dirty="0" err="1"/>
              <a:t>sejumlah</a:t>
            </a:r>
            <a:r>
              <a:rPr lang="en-US" sz="2800" dirty="0"/>
              <a:t> garis </a:t>
            </a:r>
            <a:r>
              <a:rPr lang="en-US" sz="2800" dirty="0" err="1"/>
              <a:t>lurus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terbentuk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pias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</a:t>
            </a:r>
            <a:r>
              <a:rPr lang="en-US" sz="2800" dirty="0" err="1"/>
              <a:t>dibawah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74D437-0968-13E6-E93F-B87F7D326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272" y="3098918"/>
            <a:ext cx="6458851" cy="34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8.1 </a:t>
            </a: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Trapesium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r>
                  <a:rPr lang="en-ID" sz="2800" dirty="0"/>
                  <a:t>Luas </a:t>
                </a:r>
                <a:r>
                  <a:rPr lang="en-ID" sz="2800" dirty="0" err="1"/>
                  <a:t>bidang</a:t>
                </a:r>
                <a:r>
                  <a:rPr lang="en-ID" sz="2800" dirty="0"/>
                  <a:t> </a:t>
                </a:r>
                <a:r>
                  <a:rPr lang="en-ID" sz="2800" dirty="0" err="1"/>
                  <a:t>adalah</a:t>
                </a:r>
                <a:r>
                  <a:rPr lang="en-ID" sz="2800" dirty="0"/>
                  <a:t> </a:t>
                </a:r>
                <a:r>
                  <a:rPr lang="en-ID" sz="2800" dirty="0" err="1"/>
                  <a:t>jumlah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dari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luas</a:t>
                </a:r>
                <a:r>
                  <a:rPr lang="en-ID" sz="2800" dirty="0"/>
                  <a:t> </a:t>
                </a:r>
                <a:r>
                  <a:rPr lang="en-ID" sz="2800" dirty="0" err="1"/>
                  <a:t>pias</a:t>
                </a:r>
                <a:r>
                  <a:rPr lang="en-ID" sz="2800" dirty="0"/>
                  <a:t> </a:t>
                </a:r>
                <a:r>
                  <a:rPr lang="en-ID" sz="2800" dirty="0" err="1"/>
                  <a:t>tersebut</a:t>
                </a:r>
                <a:r>
                  <a:rPr lang="en-ID" sz="2800" dirty="0"/>
                  <a:t>, </a:t>
                </a:r>
                <a:r>
                  <a:rPr lang="en-ID" sz="2800" dirty="0" err="1"/>
                  <a:t>semakin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kecil</a:t>
                </a:r>
                <a:r>
                  <a:rPr lang="en-ID" sz="2800" dirty="0"/>
                  <a:t> </a:t>
                </a:r>
                <a:r>
                  <a:rPr lang="en-ID" sz="2800" dirty="0" err="1"/>
                  <a:t>pias</a:t>
                </a:r>
                <a:r>
                  <a:rPr lang="en-ID" sz="2800" dirty="0"/>
                  <a:t> </a:t>
                </a:r>
                <a:r>
                  <a:rPr lang="en-ID" sz="2800" dirty="0" err="1"/>
                  <a:t>maka</a:t>
                </a:r>
                <a:r>
                  <a:rPr lang="en-ID" sz="2800" dirty="0"/>
                  <a:t> </a:t>
                </a:r>
                <a:r>
                  <a:rPr lang="en-ID" sz="2800" dirty="0" err="1"/>
                  <a:t>hasil</a:t>
                </a:r>
                <a:r>
                  <a:rPr lang="en-ID" sz="2800" dirty="0"/>
                  <a:t> yang </a:t>
                </a:r>
                <a:r>
                  <a:rPr lang="en-ID" sz="2800" dirty="0" err="1"/>
                  <a:t>didapat</a:t>
                </a:r>
                <a:r>
                  <a:rPr lang="en-ID" sz="2800" dirty="0"/>
                  <a:t> </a:t>
                </a:r>
                <a:r>
                  <a:rPr lang="en-ID" sz="2800" dirty="0" err="1"/>
                  <a:t>akan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semakin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teliti</a:t>
                </a:r>
                <a:r>
                  <a:rPr lang="en-ID" sz="2800" dirty="0"/>
                  <a:t>.</a:t>
                </a:r>
              </a:p>
              <a:p>
                <a:r>
                  <a:rPr lang="en-ID" sz="2800" dirty="0"/>
                  <a:t>Panjang masing-masing </a:t>
                </a:r>
                <a:r>
                  <a:rPr lang="en-ID" sz="2800" dirty="0" err="1"/>
                  <a:t>pias</a:t>
                </a:r>
                <a:endParaRPr lang="en-ID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r>
                  <a:rPr lang="en-US" sz="2800" dirty="0"/>
                  <a:t>Luas </a:t>
                </a:r>
                <a:r>
                  <a:rPr lang="en-US" sz="2800" dirty="0" err="1"/>
                  <a:t>bidang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nary>
                            <m:naryPr>
                              <m:chr m:val="∑"/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Besar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kesalahan</a:t>
                </a:r>
                <a:r>
                  <a:rPr lang="en-US" sz="2800" dirty="0"/>
                  <a:t> pada </a:t>
                </a:r>
                <a:r>
                  <a:rPr lang="en-US" sz="2800" dirty="0" err="1"/>
                  <a:t>metode</a:t>
                </a:r>
                <a:r>
                  <a:rPr lang="en-US" sz="2800" dirty="0"/>
                  <a:t> trapezium </a:t>
                </a:r>
                <a:r>
                  <a:rPr lang="en-US" sz="2800" dirty="0" err="1"/>
                  <a:t>banyak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pias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adalah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′′(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128" t="-2580" b="-267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3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8.2 </a:t>
            </a:r>
            <a:r>
              <a:rPr lang="en-US" sz="3200" dirty="0" err="1"/>
              <a:t>Metode</a:t>
            </a:r>
            <a:r>
              <a:rPr lang="en-US" sz="3200" dirty="0"/>
              <a:t> Simpson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Metode </a:t>
                </a:r>
                <a:r>
                  <a:rPr lang="en-US" sz="2800" dirty="0" err="1"/>
                  <a:t>ini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menggantikan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anatara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busur</a:t>
                </a:r>
                <a:r>
                  <a:rPr lang="en-US" sz="2800" dirty="0"/>
                  <a:t> parabola </a:t>
                </a:r>
                <a:r>
                  <a:rPr lang="en-US" sz="2800" dirty="0" err="1"/>
                  <a:t>melalui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ID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D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dirty="0"/>
              </a:p>
              <a:p>
                <a:r>
                  <a:rPr lang="en-US" sz="2800" dirty="0" err="1"/>
                  <a:t>Rumus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Metode</a:t>
                </a:r>
                <a:r>
                  <a:rPr lang="en-US" sz="2800" dirty="0"/>
                  <a:t> Simpson: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128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1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 dirty="0"/>
              <a:t>8.2 </a:t>
            </a:r>
            <a:r>
              <a:rPr lang="en-US" sz="3200" dirty="0" err="1"/>
              <a:t>Metode</a:t>
            </a:r>
            <a:r>
              <a:rPr lang="en-US" sz="3200" dirty="0"/>
              <a:t> Simpson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Contoh:</a:t>
                </a:r>
              </a:p>
              <a:p>
                <a:pPr marL="0" indent="0">
                  <a:buNone/>
                </a:pPr>
                <a:r>
                  <a:rPr lang="en-US" sz="2800" dirty="0" err="1"/>
                  <a:t>Hitunglah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ID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Interval </a:t>
                </a:r>
                <a:r>
                  <a:rPr lang="en-US" sz="2800" dirty="0" err="1"/>
                  <a:t>dibagi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bagian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makan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=0,5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maka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didapatkan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ID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ID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D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ID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ID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ID" sz="2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0,5</m:t>
                        </m:r>
                      </m:num>
                      <m:den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d>
                          <m:d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ID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D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dirty="0"/>
                  <a:t> </a:t>
                </a:r>
              </a:p>
              <a:p>
                <a:pPr marL="0" indent="0">
                  <a:buNone/>
                </a:pPr>
                <a:r>
                  <a:rPr lang="en-ID" sz="2800" b="0" dirty="0"/>
                  <a:t> 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=26,9319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𝑘𝑒𝑠𝑎𝑙𝑎h𝑎𝑛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26,9319−26,7991</m:t>
                        </m:r>
                      </m:num>
                      <m:den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26,7991</m:t>
                        </m:r>
                      </m:den>
                    </m:f>
                    <m:r>
                      <a:rPr lang="en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×100%=4,95%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253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3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0551"/>
            <a:ext cx="7534656" cy="914400"/>
          </a:xfrm>
        </p:spPr>
        <p:txBody>
          <a:bodyPr/>
          <a:lstStyle/>
          <a:p>
            <a:r>
              <a:rPr lang="en-US" sz="3200"/>
              <a:t>8.3 </a:t>
            </a:r>
            <a:r>
              <a:rPr lang="en-US" sz="3200" dirty="0" err="1"/>
              <a:t>Metode</a:t>
            </a:r>
            <a:r>
              <a:rPr lang="en-US" sz="3200" dirty="0"/>
              <a:t> Nilai Rata-rata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Suatu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kontinu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nilai</a:t>
                </a:r>
                <a:r>
                  <a:rPr lang="en-US" sz="2800" dirty="0"/>
                  <a:t> rata-rata pada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800" dirty="0"/>
                  <a:t> yang </a:t>
                </a:r>
                <a:r>
                  <a:rPr lang="en-US" sz="2800" dirty="0" err="1"/>
                  <a:t>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dihitung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  <a:p>
                <a:r>
                  <a:rPr lang="en-US" sz="2800" dirty="0"/>
                  <a:t>Nilai </a:t>
                </a:r>
                <a:r>
                  <a:rPr lang="en-US" sz="2800" dirty="0" err="1"/>
                  <a:t>tersebut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menghasilkan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luasan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kurva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apabila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dikalikan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jarak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interval </a:t>
                </a:r>
                <a:r>
                  <a:rPr lang="en-US" sz="2800" dirty="0" err="1"/>
                  <a:t>tersebut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)∙∆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400" y="1380226"/>
                <a:ext cx="9730596" cy="4015462"/>
              </a:xfrm>
              <a:blipFill>
                <a:blip r:embed="rId3"/>
                <a:stretch>
                  <a:fillRect l="-1128" t="-258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308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{B91DAE97-F980-402F-8223-33CDE5EE425F}tf11964407_win32</Template>
  <TotalTime>42</TotalTime>
  <Words>345</Words>
  <Application>Microsoft Office PowerPoint</Application>
  <PresentationFormat>Widescreen</PresentationFormat>
  <Paragraphs>63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Gill Sans Nova Light</vt:lpstr>
      <vt:lpstr>Sagona Book</vt:lpstr>
      <vt:lpstr>Custom</vt:lpstr>
      <vt:lpstr>BAB 8 PENYELESAIAN INTEGRASI NUMERIK Oleh: ILHAM SAIFUDIN, S.Pd., M.Si.</vt:lpstr>
      <vt:lpstr>CONTENTS</vt:lpstr>
      <vt:lpstr>8.1 Metode Trapesium</vt:lpstr>
      <vt:lpstr>8.1 Metode Trapesium</vt:lpstr>
      <vt:lpstr>8.1 Metode Trapesium</vt:lpstr>
      <vt:lpstr>8.1 Metode Trapesium</vt:lpstr>
      <vt:lpstr>8.2 Metode Simpson</vt:lpstr>
      <vt:lpstr>8.2 Metode Simpson</vt:lpstr>
      <vt:lpstr>8.3 Metode Nilai Rata-rata</vt:lpstr>
      <vt:lpstr>Tugas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Ilham Saifudin</dc:creator>
  <cp:lastModifiedBy>Ilham Saifudin</cp:lastModifiedBy>
  <cp:revision>12</cp:revision>
  <dcterms:created xsi:type="dcterms:W3CDTF">2024-08-06T08:24:11Z</dcterms:created>
  <dcterms:modified xsi:type="dcterms:W3CDTF">2024-08-07T05:12:27Z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