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0" r:id="rId1"/>
    <p:sldMasterId id="2147483682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9" r:id="rId14"/>
    <p:sldId id="267" r:id="rId15"/>
    <p:sldId id="268" r:id="rId16"/>
    <p:sldId id="270" r:id="rId17"/>
    <p:sldId id="271" r:id="rId18"/>
    <p:sldId id="272" r:id="rId19"/>
    <p:sldId id="273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2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FFBC3-9DAD-6BC7-DC12-A43F8821CF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DE55D8-240F-490D-7412-76C7749B1A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F1B22F-AF33-8BF8-C6E3-7982C2FB9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06DF41-62DA-6A00-C5C8-E5F6C4FFE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15318" y="6317438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06AC2B-4FF2-F8E5-F490-089304423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530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5F9E2-F2E6-AF3E-9922-59F320C18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923A81-F974-7444-FE4A-F86CF35AEF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BF44C6-FD82-020F-AA5D-3C78C01F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631CFD-2BB8-6188-F290-ABD9A3DE4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A8F5DE-6B9D-841F-3CF8-FA7C90634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877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EBA97F-CB3F-06B4-5592-7165D7B155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746743-4A75-A239-A963-330BC2175C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FA65CC-08E1-3E9C-AC4C-0D8917190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96C4CD-8BD5-55A1-D6CE-5596383D5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D9DAD4-47D2-3021-6BD5-B54045C8A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46812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FD04A-6770-C961-D737-90933BEF2A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3B2E8E-C1AA-34C9-3DE4-5EBF4AFE68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A15EDF-25F5-494E-6D5B-60AA7F09F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B1CB-3EBF-45F7-8928-A06AA81BEEB8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2050C6-0AA2-697F-796E-93C5FD978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A5F65C-B15D-41C8-502E-C9936A3A1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4EAAE-F4C9-4262-8CDE-122F8B7EDEB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321011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10F5F-E9FB-92AA-5F34-55DFF230C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26976C-D411-8DF2-97EC-5B84E49C87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674552-9B7F-EDEA-E897-38827D81B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B1CB-3EBF-45F7-8928-A06AA81BEEB8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F4EBD3-5DED-DE81-84B9-421CB6206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1DC063-2B03-0E9F-F6E9-879A777A4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4EAAE-F4C9-4262-8CDE-122F8B7EDEB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027350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1957B-E3B2-DB73-5F91-876125CF2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A6DA54-0FB8-11DA-0BA3-76FE2D190C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CF60F5-F8C3-C22B-6779-2EB15C3A0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B1CB-3EBF-45F7-8928-A06AA81BEEB8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A964F3-CEC2-DCF1-B850-FEB5C498D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2FE2AD-F85E-9002-F708-FCDACF0D4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4EAAE-F4C9-4262-8CDE-122F8B7EDEB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728809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FC50B-ED04-114A-242D-FA85B1DF9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B210C8-1FFC-AE2D-349B-6D81255541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D570F8-E3C2-401B-0A6E-BD77D4C210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B87B94-9F2F-B7BA-B477-2A964E1D2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B1CB-3EBF-45F7-8928-A06AA81BEEB8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B89EAE-989C-A165-55BF-7F341041D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ED26B2-DBA9-DB91-9088-DA2AE4B3F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4EAAE-F4C9-4262-8CDE-122F8B7EDEB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07607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2F689-C6C5-28EB-3D9F-6D2A07DF5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D67876-462D-8F17-4202-CC4D7E5835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1B4968-1F7C-950E-A6B1-39AF927A68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AD257D-B6C8-E189-CBEB-4CEAC31887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C841CC-52B9-6EF4-E7F3-669DF8AF0B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2F6AB8-FBEB-4BB2-0D18-F21F64BBB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B1CB-3EBF-45F7-8928-A06AA81BEEB8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BD9366-9AE6-5F5E-7497-A6C705BE4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34DF04-2FFD-1DD9-E03A-9D16548DF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4EAAE-F4C9-4262-8CDE-122F8B7EDEB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220930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FC045-6154-DA44-391C-C6A92A7ED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3D4AAE-0294-13AF-A989-39F586FC5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B1CB-3EBF-45F7-8928-A06AA81BEEB8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96D329-A287-0471-6404-E3242F0AB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DD1E2A-D4AF-4022-3755-BF5C2EDA1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4EAAE-F4C9-4262-8CDE-122F8B7EDEB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286007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A81C72-1EB2-4686-6C14-C90FA42B9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B1CB-3EBF-45F7-8928-A06AA81BEEB8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31EE78-B09E-42E3-796A-BCEE5E4CF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91D2D9-D3A9-76AA-57E8-BE43ED3D7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4EAAE-F4C9-4262-8CDE-122F8B7EDEB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216477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EDE15-3277-A22F-92D4-41F2569B2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DF0AE6-D14E-37A8-C9FF-C4663E6496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B12E00-23BF-41E4-5C28-43EE43F795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7667E2-7AFF-1FDA-11F4-FD35E8CD3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B1CB-3EBF-45F7-8928-A06AA81BEEB8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6D6E01-6297-CDEE-5C71-23B5CA620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1A278F-9D99-1671-C87F-90B745551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4EAAE-F4C9-4262-8CDE-122F8B7EDEB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21711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E91FC-3F06-C5DB-A234-C0AEAA7AD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C386D5-0063-6AB9-05E2-E114044A40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6643B0-968C-03FB-38C2-E5663A576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t>9/2/2023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9F182D-BCBE-0EF7-9AC6-53A8D5181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0F1B2D-58BC-5E72-DA19-7F8DB7111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54457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09210-AE71-DD7C-3A0F-D4D831C91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D475F6-6FB3-DEC1-B9CD-F7A62E0435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13361-CF95-A729-C3CA-0510F30365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07A416-8199-9864-9C37-9552CD65B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B1CB-3EBF-45F7-8928-A06AA81BEEB8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884A53-C20C-0C55-92C6-6CB6D86D6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9DFA62-8EB8-13F4-B0D5-0A52C5463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4EAAE-F4C9-4262-8CDE-122F8B7EDEB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357991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49FB1-226B-E3A6-BFA0-61F18F64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2DE0E5-A5C1-A7B8-B7E2-1E8BA1B6AD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3B0855-50DD-E6DE-DE13-71188B22A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B1CB-3EBF-45F7-8928-A06AA81BEEB8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EB604D-61CE-3B50-059A-03949C651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5EB8E3-AA0A-7CD1-EBCD-2841572E0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4EAAE-F4C9-4262-8CDE-122F8B7EDEB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002701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4EC8F1-3F98-14D9-E346-46605557C2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7267B6-ADC5-773F-851F-4E719760E9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F669CA-655E-AC6F-1653-AAD3E0A42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B1CB-3EBF-45F7-8928-A06AA81BEEB8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1506A8-9516-DA2F-2FED-6B0ABB5E9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ADDFC4-50EE-E6FD-8F71-A67555DDC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4EAAE-F4C9-4262-8CDE-122F8B7EDEB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15459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6FDCC-667C-36FD-D3AD-1CF425D923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FB9A85-826D-2144-499F-BD0A4B0C71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A6B348-0D2C-C356-C4D1-63C880170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2FF79E-F91D-796B-AFAC-98FB52FFC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508A7F-9E94-BC59-0FF1-0C0DEB0AB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331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C9CA1-A307-6BD2-A55C-984EEA58E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BB2800-4624-C6D2-3CF4-A37A8B50CE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60A3F8-6D70-9E98-0961-DBF58D2FEC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9B857E-2447-8EFB-7F94-457A62FCA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t>9/2/2023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89CFD2-2CB9-701C-0FDA-88F4C1F63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093A66-B92A-B47C-B976-4FD25C344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366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B18C0-7FF6-3F60-2492-AC48CAB8C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F4C3C2-041E-7948-AD99-032A355ECD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EB6F16-8D6C-CC01-D99F-D4C1983428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637C08-D9CE-364C-55A9-32B6AD954E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B94ABC-11D7-BBFA-8511-F5DE6AA138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D01F74F-833E-3BC6-8372-649B387D1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7E7366-26A9-C4E9-37F2-899B9B713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FF6279-5D97-CF3D-3AD1-ECF04D2EB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611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8AD62-49F6-59B2-F7FD-9EDA04F21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A033F7-BAE9-BD5D-D455-ED6B3CAD1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9170F6-282B-FE20-DAF9-4F6FBA114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F62224-47C2-F887-1452-9C5B8A4CC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682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CCD5A3-4662-F815-2CD6-3CC0BC050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01B23F-EC0D-6392-89C4-2421C99C9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8A1A99-9802-26E2-108B-EC7EDD09E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821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920DB-0BC9-8500-3B84-7C9617E9E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2F44A1-B49A-229C-D1E4-F215C26FCA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729B2F-F1D1-92C7-36F3-18F3B8D233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4D5894-D833-5AD3-3DE3-0BBA171BB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553584-250A-DAB6-F315-4261E7794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23084C-7282-B51E-C340-0455B68ED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906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336F1-743A-1649-4B37-D796457F1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58D84E-8C52-82F9-8627-096EBBCB68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4F6A7B-52A2-4266-3B73-56A74D30D3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3061D4-18F5-81D8-8B18-F6FDFBE98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43D1DF-10EB-94B4-9A00-11FBBDAB8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D22159-1F79-3541-F9AE-F1C3BE6A5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197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B48C11-32D3-21A3-80CC-D0141D433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5633"/>
            <a:ext cx="10515600" cy="10452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5ACACE-DD73-C56C-C36D-0738DAAB7B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317113"/>
            <a:ext cx="10515600" cy="3859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E30C28-F1B1-7B12-9C79-ABC6ABE3A8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9/2/2023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C74A24-C431-41F5-3B64-854C0D43BC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47216" y="6338703"/>
            <a:ext cx="4114800" cy="36512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/>
          <a:lstStyle>
            <a:lvl1pPr algn="ctr">
              <a:defRPr sz="20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hnschrift Condensed" panose="020B050204020402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7BA29D-175A-0C52-7081-CDCF92DA96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54A6984-ADAD-24C9-DF72-00E7A06EBC3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967023" y="74431"/>
            <a:ext cx="1654548" cy="81316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EF07F6B-B259-8C57-D9BB-5F2A92381CC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1967023" cy="1101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642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Bodoni MT" panose="02070603080606020203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Bodoni MT" panose="02070603080606020203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Bodoni MT" panose="020706030806060202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Bodoni MT" panose="020706030806060202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Bodoni MT" panose="020706030806060202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Bodoni MT" panose="020706030806060202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4ECDA6-3EFA-09E8-31DA-05F9ABE03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D5A7AC-233E-8547-438B-060E70A8A4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DA8D68-3251-B236-0FE6-E6EA4D8234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FB1CB-3EBF-45F7-8928-A06AA81BEEB8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E063F3-F53B-76DF-CE06-CE2B43CF35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E10F98-D249-99CB-72B0-C8F426924A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4EAAE-F4C9-4262-8CDE-122F8B7EDEB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34801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9C9A6-D57B-093D-60D3-FA17F04813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1122363"/>
            <a:ext cx="9638581" cy="2387600"/>
          </a:xfrm>
        </p:spPr>
        <p:txBody>
          <a:bodyPr/>
          <a:lstStyle/>
          <a:p>
            <a:r>
              <a:rPr lang="en-US" dirty="0" err="1"/>
              <a:t>Kegawatdaruratan</a:t>
            </a:r>
            <a:r>
              <a:rPr lang="en-US" dirty="0"/>
              <a:t> </a:t>
            </a:r>
            <a:r>
              <a:rPr lang="en-US" dirty="0" err="1"/>
              <a:t>Metabolik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D19E04-2437-284F-3B3B-22C024588E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772660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017B4-725E-37F6-E49D-B2471CD7F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Gejala</a:t>
            </a:r>
            <a:r>
              <a:rPr lang="en-US" dirty="0"/>
              <a:t> </a:t>
            </a:r>
            <a:r>
              <a:rPr lang="en-US" dirty="0" err="1"/>
              <a:t>Hipoglikemik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73ECE5-AFDE-36E8-7D84-AFD43E0BFE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Berat</a:t>
            </a:r>
            <a:r>
              <a:rPr lang="en-US" dirty="0"/>
              <a:t> :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darurat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kejang</a:t>
            </a:r>
            <a:r>
              <a:rPr lang="en-US" dirty="0"/>
              <a:t>, </a:t>
            </a:r>
            <a:r>
              <a:rPr lang="en-US" dirty="0" err="1"/>
              <a:t>koma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kerusakan</a:t>
            </a:r>
            <a:r>
              <a:rPr lang="en-US" dirty="0"/>
              <a:t> </a:t>
            </a:r>
            <a:r>
              <a:rPr lang="en-US" dirty="0" err="1"/>
              <a:t>saraf</a:t>
            </a:r>
            <a:r>
              <a:rPr lang="en-US" dirty="0"/>
              <a:t> </a:t>
            </a:r>
            <a:r>
              <a:rPr lang="en-US" dirty="0" err="1"/>
              <a:t>otonom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CATATAN : HIPOGLIKEMIK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penyebab</a:t>
            </a:r>
            <a:r>
              <a:rPr lang="en-US" dirty="0"/>
              <a:t> paling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status mental pada orang yang diabetes.</a:t>
            </a:r>
          </a:p>
        </p:txBody>
      </p:sp>
    </p:spTree>
    <p:extLst>
      <p:ext uri="{BB962C8B-B14F-4D97-AF65-F5344CB8AC3E}">
        <p14:creationId xmlns:p14="http://schemas.microsoft.com/office/powerpoint/2010/main" val="28856710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5156F-66A3-CE91-C8A0-56A6BC2CB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Penanganan</a:t>
            </a:r>
            <a:r>
              <a:rPr lang="en-US" dirty="0"/>
              <a:t> HIPOGLIKEMIK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F156D6-7786-03F3-2A94-13BF61D4F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diketahui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hipoglikemik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hiperglikemik</a:t>
            </a:r>
            <a:r>
              <a:rPr lang="en-US" dirty="0"/>
              <a:t> dan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glukosa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diketahui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tangani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hipoglikemik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b="1" dirty="0" err="1"/>
              <a:t>Penanganan</a:t>
            </a:r>
            <a:r>
              <a:rPr lang="en-US" b="1" dirty="0"/>
              <a:t> </a:t>
            </a:r>
            <a:r>
              <a:rPr lang="en-US" b="1" dirty="0" err="1"/>
              <a:t>hipoglikemik</a:t>
            </a:r>
            <a:r>
              <a:rPr lang="en-US" b="1" dirty="0"/>
              <a:t> pada </a:t>
            </a:r>
            <a:r>
              <a:rPr lang="en-US" b="1" dirty="0" err="1"/>
              <a:t>pasien</a:t>
            </a:r>
            <a:r>
              <a:rPr lang="en-US" b="1" dirty="0"/>
              <a:t> </a:t>
            </a:r>
            <a:r>
              <a:rPr lang="en-US" b="1" dirty="0" err="1"/>
              <a:t>sadar</a:t>
            </a:r>
            <a:r>
              <a:rPr lang="en-US" b="1" dirty="0"/>
              <a:t> </a:t>
            </a:r>
          </a:p>
          <a:p>
            <a:pPr marL="457200" indent="-457200" algn="just">
              <a:buAutoNum type="arabicPeriod"/>
            </a:pPr>
            <a:r>
              <a:rPr lang="en-US" dirty="0" err="1"/>
              <a:t>Ukur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serum </a:t>
            </a:r>
            <a:r>
              <a:rPr lang="en-US" dirty="0" err="1"/>
              <a:t>glukosa</a:t>
            </a:r>
            <a:endParaRPr lang="en-US" dirty="0"/>
          </a:p>
          <a:p>
            <a:pPr marL="457200" indent="-457200" algn="just">
              <a:buAutoNum type="arabicPeriod"/>
            </a:pPr>
            <a:r>
              <a:rPr lang="en-US" dirty="0" err="1"/>
              <a:t>Berikan</a:t>
            </a:r>
            <a:r>
              <a:rPr lang="en-US" dirty="0"/>
              <a:t> 15 </a:t>
            </a:r>
            <a:r>
              <a:rPr lang="en-US" dirty="0" err="1"/>
              <a:t>sampai</a:t>
            </a:r>
            <a:r>
              <a:rPr lang="en-US" dirty="0"/>
              <a:t> 20 g</a:t>
            </a:r>
            <a:r>
              <a:rPr lang="en-US" b="1" dirty="0"/>
              <a:t> rapid acting oral </a:t>
            </a:r>
            <a:r>
              <a:rPr lang="en-US" b="1" dirty="0" err="1"/>
              <a:t>glukosa</a:t>
            </a:r>
            <a:endParaRPr lang="en-US" b="1" dirty="0"/>
          </a:p>
          <a:p>
            <a:pPr marL="457200" indent="-457200" algn="just">
              <a:buAutoNum type="arabicPeriod"/>
            </a:pPr>
            <a:r>
              <a:rPr lang="en-US" dirty="0"/>
              <a:t>Jika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membaik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15 </a:t>
            </a:r>
            <a:r>
              <a:rPr lang="en-US" dirty="0" err="1"/>
              <a:t>menit</a:t>
            </a:r>
            <a:r>
              <a:rPr lang="en-US" dirty="0"/>
              <a:t>, </a:t>
            </a:r>
            <a:r>
              <a:rPr lang="en-US" dirty="0" err="1"/>
              <a:t>berikan</a:t>
            </a:r>
            <a:r>
              <a:rPr lang="en-US" dirty="0"/>
              <a:t> </a:t>
            </a:r>
            <a:r>
              <a:rPr lang="en-US" dirty="0" err="1"/>
              <a:t>karbohidra</a:t>
            </a:r>
            <a:r>
              <a:rPr lang="en-US" dirty="0"/>
              <a:t> </a:t>
            </a:r>
            <a:r>
              <a:rPr lang="en-US" dirty="0" err="1"/>
              <a:t>dosis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oral (</a:t>
            </a:r>
            <a:r>
              <a:rPr lang="en-US" dirty="0" err="1"/>
              <a:t>gejala</a:t>
            </a:r>
            <a:r>
              <a:rPr lang="en-US" dirty="0"/>
              <a:t> </a:t>
            </a:r>
            <a:r>
              <a:rPr lang="en-US" dirty="0" err="1"/>
              <a:t>saraf</a:t>
            </a:r>
            <a:r>
              <a:rPr lang="en-US" dirty="0"/>
              <a:t> </a:t>
            </a:r>
            <a:r>
              <a:rPr lang="en-US" dirty="0" err="1"/>
              <a:t>simpatik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membaik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,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gejala</a:t>
            </a:r>
            <a:r>
              <a:rPr lang="en-US" dirty="0"/>
              <a:t> neurogenic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berlanjut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1 jam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bahkan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glukosa</a:t>
            </a:r>
            <a:r>
              <a:rPr lang="en-US" dirty="0"/>
              <a:t> &gt; 100 mg/dl)</a:t>
            </a:r>
          </a:p>
          <a:p>
            <a:pPr marL="457200" indent="-457200" algn="just">
              <a:buAutoNum type="arabicPeriod"/>
            </a:pPr>
            <a:r>
              <a:rPr lang="en-US" dirty="0"/>
              <a:t>Bila serum </a:t>
            </a:r>
            <a:r>
              <a:rPr lang="en-US" dirty="0" err="1"/>
              <a:t>glukosa</a:t>
            </a:r>
            <a:r>
              <a:rPr lang="en-US" dirty="0"/>
              <a:t> </a:t>
            </a:r>
            <a:r>
              <a:rPr lang="en-US" dirty="0" err="1"/>
              <a:t>meningkat</a:t>
            </a:r>
            <a:r>
              <a:rPr lang="en-US" dirty="0"/>
              <a:t>, </a:t>
            </a:r>
            <a:r>
              <a:rPr lang="en-US" dirty="0" err="1"/>
              <a:t>lanjutkan</a:t>
            </a:r>
            <a:r>
              <a:rPr lang="en-US" dirty="0"/>
              <a:t> </a:t>
            </a:r>
            <a:r>
              <a:rPr lang="en-US" dirty="0" err="1"/>
              <a:t>pemberian</a:t>
            </a:r>
            <a:r>
              <a:rPr lang="en-US" dirty="0"/>
              <a:t> </a:t>
            </a:r>
            <a:r>
              <a:rPr lang="en-US" dirty="0" err="1"/>
              <a:t>glukosa</a:t>
            </a:r>
            <a:r>
              <a:rPr lang="en-US" dirty="0"/>
              <a:t> </a:t>
            </a:r>
            <a:r>
              <a:rPr lang="en-US" dirty="0" err="1"/>
              <a:t>kompleks</a:t>
            </a:r>
            <a:r>
              <a:rPr lang="en-US" dirty="0"/>
              <a:t> (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berlangsung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2 jam)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9700226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B1BA12-F0C6-2324-68A4-5F5EBC74E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2" y="982133"/>
            <a:ext cx="9601196" cy="354962"/>
          </a:xfrm>
        </p:spPr>
        <p:txBody>
          <a:bodyPr>
            <a:normAutofit fontScale="90000"/>
          </a:bodyPr>
          <a:lstStyle/>
          <a:p>
            <a:r>
              <a:rPr lang="en-US" dirty="0"/>
              <a:t>RAPID ACTING GLUCOSA</a:t>
            </a:r>
            <a:br>
              <a:rPr lang="en-US" dirty="0"/>
            </a:br>
            <a:r>
              <a:rPr lang="en-US" dirty="0"/>
              <a:t>15 gr </a:t>
            </a:r>
            <a:r>
              <a:rPr lang="en-US" dirty="0" err="1"/>
              <a:t>Glukosa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112C19-0B9C-5B9D-0212-8313C1FFC7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1" y="1751163"/>
            <a:ext cx="9601196" cy="445123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1 </a:t>
            </a:r>
            <a:r>
              <a:rPr lang="en-US" dirty="0" err="1"/>
              <a:t>Cangkir</a:t>
            </a:r>
            <a:r>
              <a:rPr lang="en-US" dirty="0"/>
              <a:t> susu</a:t>
            </a:r>
          </a:p>
          <a:p>
            <a:r>
              <a:rPr lang="en-US" dirty="0"/>
              <a:t>1 </a:t>
            </a:r>
            <a:r>
              <a:rPr lang="en-US" dirty="0" err="1"/>
              <a:t>tabung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gel </a:t>
            </a:r>
            <a:r>
              <a:rPr lang="en-US" dirty="0" err="1"/>
              <a:t>glukosa</a:t>
            </a:r>
            <a:endParaRPr lang="en-US" dirty="0"/>
          </a:p>
          <a:p>
            <a:r>
              <a:rPr lang="en-US" dirty="0"/>
              <a:t>10 </a:t>
            </a:r>
            <a:r>
              <a:rPr lang="en-US" dirty="0" err="1"/>
              <a:t>buah</a:t>
            </a:r>
            <a:r>
              <a:rPr lang="en-US" dirty="0"/>
              <a:t> jelly</a:t>
            </a:r>
          </a:p>
          <a:p>
            <a:r>
              <a:rPr lang="en-US" dirty="0"/>
              <a:t>3 tablet </a:t>
            </a:r>
            <a:r>
              <a:rPr lang="en-US" dirty="0" err="1"/>
              <a:t>glukosa</a:t>
            </a:r>
            <a:endParaRPr lang="en-US" dirty="0"/>
          </a:p>
          <a:p>
            <a:r>
              <a:rPr lang="en-US" dirty="0"/>
              <a:t>4 </a:t>
            </a:r>
            <a:r>
              <a:rPr lang="en-US" dirty="0" err="1"/>
              <a:t>sdt</a:t>
            </a:r>
            <a:r>
              <a:rPr lang="en-US" dirty="0"/>
              <a:t> gula</a:t>
            </a:r>
          </a:p>
          <a:p>
            <a:r>
              <a:rPr lang="en-US" dirty="0"/>
              <a:t>½ </a:t>
            </a:r>
            <a:r>
              <a:rPr lang="en-US" dirty="0" err="1"/>
              <a:t>cangkir</a:t>
            </a:r>
            <a:r>
              <a:rPr lang="en-US" dirty="0"/>
              <a:t> soda </a:t>
            </a:r>
            <a:r>
              <a:rPr lang="en-US" dirty="0" err="1"/>
              <a:t>biasa</a:t>
            </a:r>
            <a:r>
              <a:rPr lang="en-US" dirty="0"/>
              <a:t> (</a:t>
            </a:r>
            <a:r>
              <a:rPr lang="en-US" dirty="0" err="1"/>
              <a:t>jangan</a:t>
            </a:r>
            <a:r>
              <a:rPr lang="en-US" dirty="0"/>
              <a:t> </a:t>
            </a:r>
            <a:r>
              <a:rPr lang="en-US" dirty="0" err="1"/>
              <a:t>diberikan</a:t>
            </a:r>
            <a:r>
              <a:rPr lang="en-US" dirty="0"/>
              <a:t> pada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gagal</a:t>
            </a:r>
            <a:r>
              <a:rPr lang="en-US" dirty="0"/>
              <a:t> </a:t>
            </a:r>
            <a:r>
              <a:rPr lang="en-US" dirty="0" err="1"/>
              <a:t>ginjal</a:t>
            </a:r>
            <a:r>
              <a:rPr lang="en-US" dirty="0"/>
              <a:t>)</a:t>
            </a:r>
          </a:p>
          <a:p>
            <a:r>
              <a:rPr lang="en-US" dirty="0"/>
              <a:t>½ </a:t>
            </a:r>
            <a:r>
              <a:rPr lang="en-US" dirty="0" err="1"/>
              <a:t>cangkir</a:t>
            </a:r>
            <a:r>
              <a:rPr lang="en-US" dirty="0"/>
              <a:t> jus </a:t>
            </a:r>
            <a:r>
              <a:rPr lang="en-US" dirty="0" err="1"/>
              <a:t>jeruk</a:t>
            </a:r>
            <a:r>
              <a:rPr lang="en-US" dirty="0"/>
              <a:t> (</a:t>
            </a:r>
            <a:r>
              <a:rPr lang="en-US" dirty="0" err="1"/>
              <a:t>jangan</a:t>
            </a:r>
            <a:r>
              <a:rPr lang="en-US" dirty="0"/>
              <a:t> </a:t>
            </a:r>
            <a:r>
              <a:rPr lang="en-US" dirty="0" err="1"/>
              <a:t>diberikan</a:t>
            </a:r>
            <a:r>
              <a:rPr lang="en-US" dirty="0"/>
              <a:t> pada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gagal</a:t>
            </a:r>
            <a:r>
              <a:rPr lang="en-US" dirty="0"/>
              <a:t> </a:t>
            </a:r>
            <a:r>
              <a:rPr lang="en-US" dirty="0" err="1"/>
              <a:t>ginjal</a:t>
            </a:r>
            <a:r>
              <a:rPr lang="en-US" dirty="0"/>
              <a:t>)</a:t>
            </a:r>
          </a:p>
          <a:p>
            <a:r>
              <a:rPr lang="en-ID" dirty="0"/>
              <a:t>½ </a:t>
            </a:r>
            <a:r>
              <a:rPr lang="en-ID" dirty="0" err="1"/>
              <a:t>cangkir</a:t>
            </a:r>
            <a:r>
              <a:rPr lang="en-ID" dirty="0"/>
              <a:t> jus </a:t>
            </a:r>
            <a:r>
              <a:rPr lang="en-ID" dirty="0" err="1"/>
              <a:t>apel</a:t>
            </a:r>
            <a:endParaRPr lang="en-ID" dirty="0"/>
          </a:p>
          <a:p>
            <a:r>
              <a:rPr lang="en-ID" dirty="0"/>
              <a:t>½ </a:t>
            </a:r>
            <a:r>
              <a:rPr lang="en-ID" dirty="0" err="1"/>
              <a:t>kotak</a:t>
            </a:r>
            <a:r>
              <a:rPr lang="en-ID" dirty="0"/>
              <a:t> oz </a:t>
            </a:r>
            <a:r>
              <a:rPr lang="en-ID" dirty="0" err="1"/>
              <a:t>kismis</a:t>
            </a:r>
            <a:endParaRPr lang="en-ID" dirty="0"/>
          </a:p>
          <a:p>
            <a:r>
              <a:rPr lang="en-ID" dirty="0"/>
              <a:t>3 </a:t>
            </a:r>
            <a:r>
              <a:rPr lang="en-ID" dirty="0" err="1"/>
              <a:t>sdt</a:t>
            </a:r>
            <a:r>
              <a:rPr lang="en-ID" dirty="0"/>
              <a:t> </a:t>
            </a:r>
            <a:r>
              <a:rPr lang="en-ID" dirty="0" err="1"/>
              <a:t>madu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sirup</a:t>
            </a:r>
          </a:p>
          <a:p>
            <a:r>
              <a:rPr lang="en-ID" dirty="0"/>
              <a:t>8 </a:t>
            </a:r>
            <a:r>
              <a:rPr lang="en-ID" dirty="0" err="1"/>
              <a:t>permen</a:t>
            </a:r>
            <a:endParaRPr lang="en-ID" dirty="0"/>
          </a:p>
          <a:p>
            <a:r>
              <a:rPr lang="en-ID" dirty="0"/>
              <a:t>1 </a:t>
            </a:r>
            <a:r>
              <a:rPr lang="en-ID" dirty="0" err="1"/>
              <a:t>tabung</a:t>
            </a:r>
            <a:r>
              <a:rPr lang="en-ID" dirty="0"/>
              <a:t> </a:t>
            </a:r>
            <a:r>
              <a:rPr lang="en-ID" dirty="0" err="1"/>
              <a:t>kecil</a:t>
            </a:r>
            <a:r>
              <a:rPr lang="en-ID" dirty="0"/>
              <a:t> </a:t>
            </a:r>
            <a:r>
              <a:rPr lang="en-ID" dirty="0" err="1"/>
              <a:t>frostimg</a:t>
            </a:r>
            <a:r>
              <a:rPr lang="en-ID" dirty="0"/>
              <a:t> cake</a:t>
            </a:r>
          </a:p>
        </p:txBody>
      </p:sp>
    </p:spTree>
    <p:extLst>
      <p:ext uri="{BB962C8B-B14F-4D97-AF65-F5344CB8AC3E}">
        <p14:creationId xmlns:p14="http://schemas.microsoft.com/office/powerpoint/2010/main" val="28510850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5156F-66A3-CE91-C8A0-56A6BC2CB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Penanganan</a:t>
            </a:r>
            <a:r>
              <a:rPr lang="en-US" dirty="0"/>
              <a:t> HIPOGLIKEMIK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F156D6-7786-03F3-2A94-13BF61D4F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dirty="0" err="1"/>
              <a:t>Penanganan</a:t>
            </a:r>
            <a:r>
              <a:rPr lang="en-US" b="1" dirty="0"/>
              <a:t> </a:t>
            </a:r>
            <a:r>
              <a:rPr lang="en-US" b="1" dirty="0" err="1"/>
              <a:t>hipoglikemik</a:t>
            </a:r>
            <a:r>
              <a:rPr lang="en-US" b="1" dirty="0"/>
              <a:t> pada </a:t>
            </a:r>
            <a:r>
              <a:rPr lang="en-US" b="1" dirty="0" err="1"/>
              <a:t>pasien</a:t>
            </a:r>
            <a:r>
              <a:rPr lang="en-US" b="1" dirty="0"/>
              <a:t> </a:t>
            </a:r>
            <a:r>
              <a:rPr lang="en-US" b="1" dirty="0" err="1"/>
              <a:t>setengah</a:t>
            </a:r>
            <a:r>
              <a:rPr lang="en-US" b="1" dirty="0"/>
              <a:t> </a:t>
            </a:r>
            <a:r>
              <a:rPr lang="en-US" b="1" dirty="0" err="1"/>
              <a:t>sadar</a:t>
            </a:r>
            <a:r>
              <a:rPr lang="en-US" b="1" dirty="0"/>
              <a:t>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tidak</a:t>
            </a:r>
            <a:r>
              <a:rPr lang="en-US" b="1" dirty="0"/>
              <a:t> </a:t>
            </a:r>
            <a:r>
              <a:rPr lang="en-US" b="1" dirty="0" err="1"/>
              <a:t>sadar</a:t>
            </a:r>
            <a:endParaRPr lang="en-US" b="1" dirty="0"/>
          </a:p>
          <a:p>
            <a:pPr marL="457200" indent="-457200" algn="just">
              <a:buAutoNum type="arabicPeriod"/>
            </a:pPr>
            <a:r>
              <a:rPr lang="en-US" dirty="0" err="1"/>
              <a:t>Periksa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glukosa</a:t>
            </a:r>
            <a:endParaRPr lang="en-US" dirty="0"/>
          </a:p>
          <a:p>
            <a:pPr marL="457200" indent="-457200" algn="just">
              <a:buAutoNum type="arabicPeriod"/>
            </a:pPr>
            <a:r>
              <a:rPr lang="en-US" dirty="0" err="1"/>
              <a:t>Berikan</a:t>
            </a:r>
            <a:r>
              <a:rPr lang="en-US" dirty="0"/>
              <a:t> 50% </a:t>
            </a:r>
            <a:r>
              <a:rPr lang="en-US" dirty="0" err="1"/>
              <a:t>dekstrose</a:t>
            </a:r>
            <a:r>
              <a:rPr lang="en-US" dirty="0"/>
              <a:t> (25 </a:t>
            </a:r>
            <a:r>
              <a:rPr lang="en-US" dirty="0" err="1"/>
              <a:t>sd</a:t>
            </a:r>
            <a:r>
              <a:rPr lang="en-US" dirty="0"/>
              <a:t> 50 ml </a:t>
            </a:r>
            <a:r>
              <a:rPr lang="en-US" dirty="0" err="1"/>
              <a:t>intravena</a:t>
            </a:r>
            <a:r>
              <a:rPr lang="en-US" dirty="0"/>
              <a:t> pada </a:t>
            </a:r>
            <a:r>
              <a:rPr lang="en-US" dirty="0" err="1"/>
              <a:t>dewasa</a:t>
            </a:r>
            <a:r>
              <a:rPr lang="en-US" dirty="0"/>
              <a:t>)</a:t>
            </a:r>
          </a:p>
          <a:p>
            <a:pPr marL="457200" indent="-457200" algn="just">
              <a:buAutoNum type="arabicPeriod"/>
            </a:pPr>
            <a:r>
              <a:rPr lang="en-US" dirty="0" err="1"/>
              <a:t>Berikan</a:t>
            </a:r>
            <a:r>
              <a:rPr lang="en-US" dirty="0"/>
              <a:t> 25% </a:t>
            </a:r>
            <a:r>
              <a:rPr lang="en-US" dirty="0" err="1"/>
              <a:t>dekstrose</a:t>
            </a:r>
            <a:r>
              <a:rPr lang="en-US" dirty="0"/>
              <a:t> (pada </a:t>
            </a:r>
            <a:r>
              <a:rPr lang="en-US" dirty="0" err="1"/>
              <a:t>anak-anak</a:t>
            </a:r>
            <a:r>
              <a:rPr lang="en-US" dirty="0"/>
              <a:t>)</a:t>
            </a:r>
          </a:p>
          <a:p>
            <a:pPr marL="457200" indent="-457200" algn="just">
              <a:buAutoNum type="arabicPeriod"/>
            </a:pPr>
            <a:r>
              <a:rPr lang="en-US" dirty="0" err="1"/>
              <a:t>Berikan</a:t>
            </a:r>
            <a:r>
              <a:rPr lang="en-US" dirty="0"/>
              <a:t> 10% </a:t>
            </a:r>
            <a:r>
              <a:rPr lang="en-US" dirty="0" err="1"/>
              <a:t>sd</a:t>
            </a:r>
            <a:r>
              <a:rPr lang="en-US" dirty="0"/>
              <a:t> 12,5% </a:t>
            </a:r>
            <a:r>
              <a:rPr lang="en-US" dirty="0" err="1"/>
              <a:t>dekstrose</a:t>
            </a:r>
            <a:r>
              <a:rPr lang="en-US" dirty="0"/>
              <a:t> (pada neonates dan </a:t>
            </a:r>
            <a:r>
              <a:rPr lang="en-US" dirty="0" err="1"/>
              <a:t>bayi</a:t>
            </a:r>
            <a:r>
              <a:rPr lang="en-US" dirty="0"/>
              <a:t>)</a:t>
            </a:r>
          </a:p>
          <a:p>
            <a:pPr marL="457200" indent="-457200" algn="just">
              <a:buAutoNum type="arabicPeriod"/>
            </a:pPr>
            <a:r>
              <a:rPr lang="en-US" dirty="0" err="1"/>
              <a:t>Pertahankan</a:t>
            </a:r>
            <a:r>
              <a:rPr lang="en-US" dirty="0"/>
              <a:t> </a:t>
            </a:r>
            <a:r>
              <a:rPr lang="en-US" dirty="0" err="1"/>
              <a:t>dekstrose</a:t>
            </a:r>
            <a:r>
              <a:rPr lang="en-US" dirty="0"/>
              <a:t> 10% </a:t>
            </a:r>
          </a:p>
          <a:p>
            <a:pPr marL="457200" indent="-457200" algn="just">
              <a:buAutoNum type="arabicPeriod"/>
            </a:pPr>
            <a:r>
              <a:rPr lang="en-US" dirty="0" err="1"/>
              <a:t>Lakukan</a:t>
            </a:r>
            <a:r>
              <a:rPr lang="en-US" dirty="0"/>
              <a:t> </a:t>
            </a:r>
            <a:r>
              <a:rPr lang="en-US" dirty="0" err="1"/>
              <a:t>pencegehan</a:t>
            </a:r>
            <a:r>
              <a:rPr lang="en-US" dirty="0"/>
              <a:t> </a:t>
            </a:r>
            <a:r>
              <a:rPr lang="en-US" dirty="0" err="1"/>
              <a:t>kejang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6355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5156F-66A3-CE91-C8A0-56A6BC2CB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Penanganan</a:t>
            </a:r>
            <a:r>
              <a:rPr lang="en-US" dirty="0"/>
              <a:t> HIPOGLIKEMIK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F156D6-7786-03F3-2A94-13BF61D4F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dirty="0" err="1"/>
              <a:t>Penanganan</a:t>
            </a:r>
            <a:r>
              <a:rPr lang="en-US" b="1" dirty="0"/>
              <a:t> </a:t>
            </a:r>
            <a:r>
              <a:rPr lang="en-US" b="1" dirty="0" err="1"/>
              <a:t>bila</a:t>
            </a:r>
            <a:r>
              <a:rPr lang="en-US" b="1" dirty="0"/>
              <a:t> </a:t>
            </a:r>
            <a:r>
              <a:rPr lang="en-US" b="1" dirty="0" err="1"/>
              <a:t>akses</a:t>
            </a:r>
            <a:r>
              <a:rPr lang="en-US" b="1" dirty="0"/>
              <a:t> </a:t>
            </a:r>
            <a:r>
              <a:rPr lang="en-US" b="1" dirty="0" err="1"/>
              <a:t>intravena</a:t>
            </a:r>
            <a:r>
              <a:rPr lang="en-US" b="1" dirty="0"/>
              <a:t> </a:t>
            </a:r>
            <a:r>
              <a:rPr lang="en-US" b="1" dirty="0" err="1"/>
              <a:t>tidak</a:t>
            </a:r>
            <a:r>
              <a:rPr lang="en-US" b="1" dirty="0"/>
              <a:t> </a:t>
            </a:r>
            <a:r>
              <a:rPr lang="en-US" b="1" dirty="0" err="1"/>
              <a:t>tersedia</a:t>
            </a:r>
            <a:endParaRPr lang="en-US" b="1" dirty="0"/>
          </a:p>
          <a:p>
            <a:pPr marL="457200" indent="-457200" algn="just">
              <a:buAutoNum type="arabicPeriod"/>
            </a:pPr>
            <a:r>
              <a:rPr lang="en-US" dirty="0" err="1"/>
              <a:t>Berikan</a:t>
            </a:r>
            <a:r>
              <a:rPr lang="en-US" dirty="0"/>
              <a:t> </a:t>
            </a:r>
            <a:r>
              <a:rPr lang="en-US" dirty="0" err="1"/>
              <a:t>glukoagon</a:t>
            </a:r>
            <a:r>
              <a:rPr lang="en-US" dirty="0"/>
              <a:t> 1 mg intramuscular (0,5 mg pada </a:t>
            </a:r>
            <a:r>
              <a:rPr lang="en-US" dirty="0" err="1"/>
              <a:t>anak-anak</a:t>
            </a:r>
            <a:r>
              <a:rPr lang="en-US" dirty="0"/>
              <a:t> </a:t>
            </a:r>
            <a:r>
              <a:rPr lang="en-US" dirty="0" err="1"/>
              <a:t>usia</a:t>
            </a:r>
            <a:r>
              <a:rPr lang="en-US" dirty="0"/>
              <a:t> 3 </a:t>
            </a:r>
            <a:r>
              <a:rPr lang="en-US" dirty="0" err="1"/>
              <a:t>sd</a:t>
            </a:r>
            <a:r>
              <a:rPr lang="en-US" dirty="0"/>
              <a:t> 5 </a:t>
            </a:r>
            <a:r>
              <a:rPr lang="en-US" dirty="0" err="1"/>
              <a:t>tahun</a:t>
            </a:r>
            <a:r>
              <a:rPr lang="en-US" dirty="0"/>
              <a:t>; 0,25 mg pada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3 </a:t>
            </a:r>
            <a:r>
              <a:rPr lang="en-US" dirty="0" err="1"/>
              <a:t>tahun</a:t>
            </a:r>
            <a:r>
              <a:rPr lang="en-US" dirty="0"/>
              <a:t>)</a:t>
            </a:r>
          </a:p>
          <a:p>
            <a:pPr marL="457200" indent="-457200" algn="just">
              <a:buAutoNum type="arabicPeriod"/>
            </a:pPr>
            <a:r>
              <a:rPr lang="en-US" dirty="0"/>
              <a:t>Jika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perbaikan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20 </a:t>
            </a:r>
            <a:r>
              <a:rPr lang="en-US" dirty="0" err="1"/>
              <a:t>menit</a:t>
            </a:r>
            <a:r>
              <a:rPr lang="en-US" dirty="0"/>
              <a:t>, </a:t>
            </a:r>
            <a:r>
              <a:rPr lang="en-US" dirty="0" err="1"/>
              <a:t>ulangi</a:t>
            </a:r>
            <a:r>
              <a:rPr lang="en-US" dirty="0"/>
              <a:t> </a:t>
            </a:r>
            <a:r>
              <a:rPr lang="en-US" dirty="0" err="1"/>
              <a:t>dosis</a:t>
            </a:r>
            <a:r>
              <a:rPr lang="en-US" dirty="0"/>
              <a:t> glucagon</a:t>
            </a:r>
          </a:p>
          <a:p>
            <a:pPr marL="457200" indent="-457200" algn="just">
              <a:buAutoNum type="arabicPeriod"/>
            </a:pP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menelan</a:t>
            </a:r>
            <a:r>
              <a:rPr lang="en-US" dirty="0"/>
              <a:t>, </a:t>
            </a:r>
            <a:r>
              <a:rPr lang="en-US" dirty="0" err="1"/>
              <a:t>berikan</a:t>
            </a:r>
            <a:r>
              <a:rPr lang="en-US" dirty="0"/>
              <a:t> 20 g </a:t>
            </a:r>
            <a:r>
              <a:rPr lang="en-US" dirty="0" err="1"/>
              <a:t>karbohidrat</a:t>
            </a:r>
            <a:r>
              <a:rPr lang="en-US" dirty="0"/>
              <a:t> per oral</a:t>
            </a:r>
          </a:p>
          <a:p>
            <a:pPr marL="0" indent="0" algn="just">
              <a:buNone/>
            </a:pPr>
            <a:r>
              <a:rPr lang="en-US" b="1" dirty="0"/>
              <a:t>CATATAN </a:t>
            </a:r>
            <a:r>
              <a:rPr lang="en-US" dirty="0"/>
              <a:t>: </a:t>
            </a:r>
            <a:r>
              <a:rPr lang="en-US" dirty="0" err="1"/>
              <a:t>Muntah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gejala</a:t>
            </a:r>
            <a:r>
              <a:rPr lang="en-US" dirty="0"/>
              <a:t> yang </a:t>
            </a:r>
            <a:r>
              <a:rPr lang="en-US" dirty="0" err="1"/>
              <a:t>biasa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pada </a:t>
            </a:r>
            <a:r>
              <a:rPr lang="en-US" dirty="0" err="1"/>
              <a:t>pemberian</a:t>
            </a:r>
            <a:r>
              <a:rPr lang="en-US" dirty="0"/>
              <a:t> glucagon, </a:t>
            </a:r>
            <a:r>
              <a:rPr lang="en-US" dirty="0" err="1"/>
              <a:t>posisikan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mencegah</a:t>
            </a:r>
            <a:r>
              <a:rPr lang="en-US" dirty="0"/>
              <a:t> </a:t>
            </a:r>
            <a:r>
              <a:rPr lang="en-US" dirty="0" err="1"/>
              <a:t>aspirasi</a:t>
            </a:r>
            <a:endParaRPr lang="en-US" dirty="0"/>
          </a:p>
          <a:p>
            <a:pPr marL="457200" indent="-457200" algn="just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8447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8176A-2DBD-C7D5-A8CF-8C81147B4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Kegawatdaruratan</a:t>
            </a:r>
            <a:r>
              <a:rPr lang="en-US" dirty="0"/>
              <a:t> HIPERGLIKEMIK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64230D-7218-C9E7-8CA6-28F568B109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DIABETES KETOASIDOSIS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err="1"/>
              <a:t>Glukosa</a:t>
            </a:r>
            <a:r>
              <a:rPr lang="en-US" dirty="0"/>
              <a:t> </a:t>
            </a:r>
            <a:r>
              <a:rPr lang="en-US" dirty="0" err="1"/>
              <a:t>darah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250 mg/dl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pH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7,3 (</a:t>
            </a:r>
            <a:r>
              <a:rPr lang="en-US" dirty="0" err="1"/>
              <a:t>Asidosis</a:t>
            </a:r>
            <a:r>
              <a:rPr lang="en-US" dirty="0"/>
              <a:t> metabolic)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Serum HCO3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 15 </a:t>
            </a:r>
            <a:r>
              <a:rPr lang="en-US" dirty="0" err="1"/>
              <a:t>sd</a:t>
            </a:r>
            <a:r>
              <a:rPr lang="en-US" dirty="0"/>
              <a:t> 20 mmol/L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Ketonemia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021544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8176A-2DBD-C7D5-A8CF-8C81147B4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Kegawatdaruratan</a:t>
            </a:r>
            <a:r>
              <a:rPr lang="en-US" dirty="0"/>
              <a:t> HIPERGLIKEMIK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64230D-7218-C9E7-8CA6-28F568B109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DIABETES KETOASIDOSIS</a:t>
            </a:r>
          </a:p>
          <a:p>
            <a:pPr marL="0" indent="0" algn="just">
              <a:buNone/>
            </a:pPr>
            <a:r>
              <a:rPr lang="en-US" dirty="0" err="1"/>
              <a:t>Penyebab</a:t>
            </a:r>
            <a:r>
              <a:rPr lang="en-US" dirty="0"/>
              <a:t> :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adekuatnya</a:t>
            </a:r>
            <a:r>
              <a:rPr lang="en-US" dirty="0"/>
              <a:t> insulin dan </a:t>
            </a:r>
            <a:r>
              <a:rPr lang="en-US" dirty="0" err="1"/>
              <a:t>ditandai</a:t>
            </a:r>
            <a:r>
              <a:rPr lang="en-US" dirty="0"/>
              <a:t> </a:t>
            </a:r>
            <a:r>
              <a:rPr lang="en-US" dirty="0" err="1"/>
              <a:t>dehidrasi</a:t>
            </a:r>
            <a:r>
              <a:rPr lang="en-US" dirty="0"/>
              <a:t> yang </a:t>
            </a:r>
            <a:r>
              <a:rPr lang="en-US" dirty="0" err="1"/>
              <a:t>berat</a:t>
            </a:r>
            <a:r>
              <a:rPr lang="en-US" dirty="0"/>
              <a:t>, </a:t>
            </a:r>
            <a:r>
              <a:rPr lang="en-US" dirty="0" err="1"/>
              <a:t>kehilangan</a:t>
            </a:r>
            <a:r>
              <a:rPr lang="en-US" dirty="0"/>
              <a:t> </a:t>
            </a:r>
            <a:r>
              <a:rPr lang="en-US" dirty="0" err="1"/>
              <a:t>elektrolit</a:t>
            </a:r>
            <a:r>
              <a:rPr lang="en-US" dirty="0"/>
              <a:t>, ketonuria dan </a:t>
            </a:r>
            <a:r>
              <a:rPr lang="en-US" dirty="0" err="1"/>
              <a:t>asidosis</a:t>
            </a:r>
            <a:r>
              <a:rPr lang="en-US" dirty="0"/>
              <a:t>. </a:t>
            </a:r>
            <a:r>
              <a:rPr lang="en-US" dirty="0" err="1"/>
              <a:t>Sel</a:t>
            </a:r>
            <a:r>
              <a:rPr lang="en-US" dirty="0"/>
              <a:t> </a:t>
            </a:r>
            <a:r>
              <a:rPr lang="en-US" dirty="0" err="1"/>
              <a:t>hati</a:t>
            </a:r>
            <a:r>
              <a:rPr lang="en-US" dirty="0"/>
              <a:t> </a:t>
            </a:r>
            <a:r>
              <a:rPr lang="en-US" dirty="0" err="1"/>
              <a:t>memetabolisme</a:t>
            </a:r>
            <a:r>
              <a:rPr lang="en-US" dirty="0"/>
              <a:t> </a:t>
            </a:r>
            <a:r>
              <a:rPr lang="en-US" dirty="0" err="1"/>
              <a:t>asam</a:t>
            </a:r>
            <a:r>
              <a:rPr lang="en-US" dirty="0"/>
              <a:t> lemak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keton</a:t>
            </a:r>
            <a:r>
              <a:rPr lang="en-US" dirty="0"/>
              <a:t> </a:t>
            </a:r>
            <a:r>
              <a:rPr lang="en-US" dirty="0" err="1"/>
              <a:t>akumulasi</a:t>
            </a:r>
            <a:r>
              <a:rPr lang="en-US" dirty="0"/>
              <a:t> </a:t>
            </a:r>
            <a:r>
              <a:rPr lang="en-US" dirty="0" err="1"/>
              <a:t>keton</a:t>
            </a:r>
            <a:r>
              <a:rPr lang="en-US" dirty="0"/>
              <a:t>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asisdosis</a:t>
            </a:r>
            <a:r>
              <a:rPr lang="en-US" dirty="0"/>
              <a:t> metabolic.</a:t>
            </a:r>
          </a:p>
          <a:p>
            <a:pPr marL="0" indent="0" algn="just">
              <a:buNone/>
            </a:pP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pada diabetes </a:t>
            </a:r>
            <a:r>
              <a:rPr lang="en-US" dirty="0" err="1"/>
              <a:t>tipe</a:t>
            </a:r>
            <a:r>
              <a:rPr lang="en-US" dirty="0"/>
              <a:t> 1,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juga pada </a:t>
            </a:r>
            <a:r>
              <a:rPr lang="en-US" dirty="0" err="1"/>
              <a:t>pasien</a:t>
            </a:r>
            <a:r>
              <a:rPr lang="en-US" dirty="0"/>
              <a:t> DM </a:t>
            </a:r>
            <a:r>
              <a:rPr lang="en-US" dirty="0" err="1"/>
              <a:t>tipe</a:t>
            </a:r>
            <a:r>
              <a:rPr lang="en-US" dirty="0"/>
              <a:t> 2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stress </a:t>
            </a:r>
            <a:r>
              <a:rPr lang="en-US" dirty="0" err="1"/>
              <a:t>ekstrim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8384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8176A-2DBD-C7D5-A8CF-8C81147B4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Kegawatdaruratan</a:t>
            </a:r>
            <a:r>
              <a:rPr lang="en-US" dirty="0"/>
              <a:t> HIPERGLIKEMIK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64230D-7218-C9E7-8CA6-28F568B109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DIABETES KETOASIDOSIS</a:t>
            </a:r>
          </a:p>
          <a:p>
            <a:pPr marL="0" indent="0">
              <a:buNone/>
            </a:pPr>
            <a:r>
              <a:rPr lang="en-US" b="1" dirty="0" err="1"/>
              <a:t>Etiologi</a:t>
            </a:r>
            <a:r>
              <a:rPr lang="en-US" b="1" dirty="0"/>
              <a:t> </a:t>
            </a:r>
          </a:p>
          <a:p>
            <a:pPr marL="457200" indent="-457200">
              <a:buAutoNum type="arabicPeriod"/>
            </a:pPr>
            <a:r>
              <a:rPr lang="en-US" dirty="0"/>
              <a:t>Diabetes onset </a:t>
            </a:r>
            <a:r>
              <a:rPr lang="en-US" dirty="0" err="1"/>
              <a:t>baru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Kesalahn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dosis</a:t>
            </a:r>
            <a:r>
              <a:rPr lang="en-US" dirty="0"/>
              <a:t> insulin</a:t>
            </a:r>
          </a:p>
          <a:p>
            <a:pPr marL="457200" indent="-457200">
              <a:buAutoNum type="arabicPeriod"/>
            </a:pP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penyakit</a:t>
            </a:r>
            <a:r>
              <a:rPr lang="en-US" dirty="0"/>
              <a:t> </a:t>
            </a:r>
            <a:r>
              <a:rPr lang="en-US" dirty="0" err="1"/>
              <a:t>infeksi</a:t>
            </a:r>
            <a:r>
              <a:rPr lang="en-US" dirty="0"/>
              <a:t> </a:t>
            </a:r>
          </a:p>
          <a:p>
            <a:pPr marL="457200" indent="-457200">
              <a:buAutoNum type="arabicPeriod"/>
            </a:pPr>
            <a:r>
              <a:rPr lang="en-US" dirty="0" err="1"/>
              <a:t>Alkohol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penyalahgunaan</a:t>
            </a:r>
            <a:r>
              <a:rPr lang="en-US" dirty="0"/>
              <a:t> </a:t>
            </a:r>
            <a:r>
              <a:rPr lang="en-US" dirty="0" err="1"/>
              <a:t>narkoba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Infark</a:t>
            </a:r>
            <a:r>
              <a:rPr lang="en-US" dirty="0"/>
              <a:t> </a:t>
            </a:r>
            <a:r>
              <a:rPr lang="en-US" dirty="0" err="1"/>
              <a:t>miokard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Pankreatitis</a:t>
            </a:r>
            <a:r>
              <a:rPr lang="en-US" dirty="0"/>
              <a:t> dan </a:t>
            </a:r>
            <a:r>
              <a:rPr lang="en-US" dirty="0" err="1"/>
              <a:t>kelainan</a:t>
            </a:r>
            <a:r>
              <a:rPr lang="en-US" dirty="0"/>
              <a:t> abdomen</a:t>
            </a:r>
          </a:p>
        </p:txBody>
      </p:sp>
    </p:spTree>
    <p:extLst>
      <p:ext uri="{BB962C8B-B14F-4D97-AF65-F5344CB8AC3E}">
        <p14:creationId xmlns:p14="http://schemas.microsoft.com/office/powerpoint/2010/main" val="1951447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8176A-2DBD-C7D5-A8CF-8C81147B4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Kegawatdaruratan</a:t>
            </a:r>
            <a:r>
              <a:rPr lang="en-US" dirty="0"/>
              <a:t> HIPERGLIKEMIK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64230D-7218-C9E7-8CA6-28F568B10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1" y="2475781"/>
            <a:ext cx="9601196" cy="364034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/>
              <a:t>DIABETES KETOASIDOSIS</a:t>
            </a:r>
          </a:p>
          <a:p>
            <a:pPr marL="0" indent="0">
              <a:buNone/>
            </a:pPr>
            <a:r>
              <a:rPr lang="en-US" b="1" dirty="0"/>
              <a:t>Tanda dan </a:t>
            </a:r>
            <a:r>
              <a:rPr lang="en-US" b="1" dirty="0" err="1"/>
              <a:t>gejala</a:t>
            </a:r>
            <a:r>
              <a:rPr lang="en-US" b="1" dirty="0"/>
              <a:t> :</a:t>
            </a:r>
          </a:p>
          <a:p>
            <a:pPr marL="457200" indent="-457200">
              <a:buAutoNum type="arabicPeriod"/>
            </a:pPr>
            <a:r>
              <a:rPr lang="en-US" dirty="0" err="1"/>
              <a:t>Takikardia</a:t>
            </a:r>
            <a:r>
              <a:rPr lang="en-US" dirty="0"/>
              <a:t>, </a:t>
            </a:r>
            <a:r>
              <a:rPr lang="en-US" dirty="0" err="1"/>
              <a:t>hipotensi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Dehidrasi</a:t>
            </a:r>
            <a:r>
              <a:rPr lang="en-US" dirty="0"/>
              <a:t> (</a:t>
            </a:r>
            <a:r>
              <a:rPr lang="en-US" dirty="0" err="1"/>
              <a:t>kulit</a:t>
            </a:r>
            <a:r>
              <a:rPr lang="en-US" dirty="0"/>
              <a:t> </a:t>
            </a:r>
            <a:r>
              <a:rPr lang="en-US" dirty="0" err="1"/>
              <a:t>kering</a:t>
            </a:r>
            <a:r>
              <a:rPr lang="en-US" dirty="0"/>
              <a:t>, turgor </a:t>
            </a:r>
            <a:r>
              <a:rPr lang="en-US" dirty="0" err="1"/>
              <a:t>kulit</a:t>
            </a:r>
            <a:r>
              <a:rPr lang="en-US" dirty="0"/>
              <a:t> </a:t>
            </a:r>
            <a:r>
              <a:rPr lang="en-US" dirty="0" err="1"/>
              <a:t>buruk</a:t>
            </a:r>
            <a:r>
              <a:rPr lang="en-US" dirty="0"/>
              <a:t>, </a:t>
            </a:r>
            <a:r>
              <a:rPr lang="en-US" dirty="0" err="1"/>
              <a:t>membaran</a:t>
            </a:r>
            <a:r>
              <a:rPr lang="en-US" dirty="0"/>
              <a:t> </a:t>
            </a:r>
            <a:r>
              <a:rPr lang="en-US" dirty="0" err="1"/>
              <a:t>mukosa</a:t>
            </a:r>
            <a:r>
              <a:rPr lang="en-US" dirty="0"/>
              <a:t> </a:t>
            </a:r>
            <a:r>
              <a:rPr lang="en-US" dirty="0" err="1"/>
              <a:t>kering</a:t>
            </a:r>
            <a:r>
              <a:rPr lang="en-US" dirty="0"/>
              <a:t>)</a:t>
            </a:r>
          </a:p>
          <a:p>
            <a:pPr marL="457200" indent="-457200">
              <a:buAutoNum type="arabicPeriod"/>
            </a:pPr>
            <a:r>
              <a:rPr lang="en-US" dirty="0" err="1"/>
              <a:t>Kelelahan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Perubahan</a:t>
            </a:r>
            <a:r>
              <a:rPr lang="en-US" dirty="0"/>
              <a:t> status mental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mengantuk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koma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Nafas</a:t>
            </a:r>
            <a:r>
              <a:rPr lang="en-US" dirty="0"/>
              <a:t> </a:t>
            </a:r>
            <a:r>
              <a:rPr lang="en-US" dirty="0" err="1"/>
              <a:t>berbau</a:t>
            </a:r>
            <a:r>
              <a:rPr lang="en-US" dirty="0"/>
              <a:t> </a:t>
            </a:r>
            <a:r>
              <a:rPr lang="en-US" dirty="0" err="1"/>
              <a:t>aseton</a:t>
            </a:r>
            <a:r>
              <a:rPr lang="en-US" dirty="0"/>
              <a:t> (</a:t>
            </a:r>
            <a:r>
              <a:rPr lang="en-US" dirty="0" err="1"/>
              <a:t>nafas</a:t>
            </a:r>
            <a:r>
              <a:rPr lang="en-US" dirty="0"/>
              <a:t> </a:t>
            </a:r>
            <a:r>
              <a:rPr lang="en-US" dirty="0" err="1"/>
              <a:t>berbau</a:t>
            </a:r>
            <a:r>
              <a:rPr lang="en-US" dirty="0"/>
              <a:t> </a:t>
            </a:r>
            <a:r>
              <a:rPr lang="en-US" dirty="0" err="1"/>
              <a:t>buah</a:t>
            </a:r>
            <a:r>
              <a:rPr lang="en-US" dirty="0"/>
              <a:t>)</a:t>
            </a:r>
          </a:p>
          <a:p>
            <a:pPr marL="457200" indent="-457200" algn="just">
              <a:buAutoNum type="arabicPeriod"/>
            </a:pPr>
            <a:r>
              <a:rPr lang="en-US" dirty="0" err="1"/>
              <a:t>Pernafasan</a:t>
            </a:r>
            <a:r>
              <a:rPr lang="en-US" dirty="0"/>
              <a:t> </a:t>
            </a:r>
            <a:r>
              <a:rPr lang="en-US" dirty="0" err="1"/>
              <a:t>kussmoul</a:t>
            </a:r>
            <a:r>
              <a:rPr lang="en-US" dirty="0"/>
              <a:t> (</a:t>
            </a:r>
            <a:r>
              <a:rPr lang="en-US" dirty="0" err="1"/>
              <a:t>cepat</a:t>
            </a:r>
            <a:r>
              <a:rPr lang="en-US" dirty="0"/>
              <a:t>, </a:t>
            </a:r>
            <a:r>
              <a:rPr lang="en-US" dirty="0" err="1"/>
              <a:t>dalam</a:t>
            </a:r>
            <a:r>
              <a:rPr lang="en-US" dirty="0"/>
              <a:t>) : </a:t>
            </a:r>
            <a:r>
              <a:rPr lang="en-US" dirty="0" err="1"/>
              <a:t>tubuh</a:t>
            </a:r>
            <a:r>
              <a:rPr lang="en-US" dirty="0"/>
              <a:t> </a:t>
            </a:r>
            <a:r>
              <a:rPr lang="en-US" dirty="0" err="1"/>
              <a:t>mencoba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mengkonsumsi</a:t>
            </a:r>
            <a:r>
              <a:rPr lang="en-US" dirty="0"/>
              <a:t> </a:t>
            </a:r>
            <a:r>
              <a:rPr lang="en-US" dirty="0" err="1"/>
              <a:t>asidosis</a:t>
            </a:r>
            <a:r>
              <a:rPr lang="en-US" dirty="0"/>
              <a:t> metabolic </a:t>
            </a:r>
            <a:r>
              <a:rPr lang="en-US" dirty="0" err="1"/>
              <a:t>dengan</a:t>
            </a:r>
            <a:r>
              <a:rPr lang="en-US" dirty="0"/>
              <a:t>  </a:t>
            </a:r>
            <a:r>
              <a:rPr lang="en-US" dirty="0" err="1"/>
              <a:t>mengeluarkan</a:t>
            </a:r>
            <a:r>
              <a:rPr lang="en-US" dirty="0"/>
              <a:t> </a:t>
            </a:r>
            <a:r>
              <a:rPr lang="en-US" dirty="0" err="1"/>
              <a:t>karbon</a:t>
            </a:r>
            <a:r>
              <a:rPr lang="en-US" dirty="0"/>
              <a:t> </a:t>
            </a:r>
            <a:r>
              <a:rPr lang="en-US" dirty="0" err="1"/>
              <a:t>dioksida</a:t>
            </a:r>
            <a:endParaRPr lang="en-US" dirty="0"/>
          </a:p>
          <a:p>
            <a:pPr marL="457200" indent="-457200" algn="just">
              <a:buAutoNum type="arabicPeriod"/>
            </a:pPr>
            <a:r>
              <a:rPr lang="en-US" dirty="0"/>
              <a:t>Nyeri </a:t>
            </a:r>
            <a:r>
              <a:rPr lang="en-US" dirty="0" err="1"/>
              <a:t>perut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kekakuan</a:t>
            </a:r>
            <a:r>
              <a:rPr lang="en-US" dirty="0"/>
              <a:t>, </a:t>
            </a:r>
            <a:r>
              <a:rPr lang="en-US" dirty="0" err="1"/>
              <a:t>bising</a:t>
            </a:r>
            <a:r>
              <a:rPr lang="en-US" dirty="0"/>
              <a:t> usus </a:t>
            </a:r>
            <a:r>
              <a:rPr lang="en-US" dirty="0" err="1"/>
              <a:t>berkurang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0792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8176A-2DBD-C7D5-A8CF-8C81147B4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Kegawatdaruratan</a:t>
            </a:r>
            <a:r>
              <a:rPr lang="en-US" dirty="0"/>
              <a:t> HIPERGLIKEMIK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64230D-7218-C9E7-8CA6-28F568B10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1" y="2475781"/>
            <a:ext cx="9601196" cy="385600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/>
              <a:t>DIABETES KETOASIDOSIS</a:t>
            </a:r>
          </a:p>
          <a:p>
            <a:pPr marL="0" indent="0">
              <a:buNone/>
            </a:pPr>
            <a:r>
              <a:rPr lang="en-US" b="1" dirty="0" err="1"/>
              <a:t>Prosedur</a:t>
            </a:r>
            <a:r>
              <a:rPr lang="en-US" b="1" dirty="0"/>
              <a:t> </a:t>
            </a:r>
            <a:r>
              <a:rPr lang="en-US" b="1" dirty="0" err="1"/>
              <a:t>Diagnostik</a:t>
            </a:r>
            <a:endParaRPr lang="en-US" b="1" dirty="0"/>
          </a:p>
          <a:p>
            <a:pPr marL="457200" indent="-457200">
              <a:buAutoNum type="arabicPeriod"/>
            </a:pPr>
            <a:r>
              <a:rPr lang="en-US" dirty="0" err="1"/>
              <a:t>Ukur</a:t>
            </a:r>
            <a:r>
              <a:rPr lang="en-US" dirty="0"/>
              <a:t> serum </a:t>
            </a:r>
            <a:r>
              <a:rPr lang="en-US" dirty="0" err="1"/>
              <a:t>glukosa</a:t>
            </a:r>
            <a:r>
              <a:rPr lang="en-US" dirty="0"/>
              <a:t> </a:t>
            </a:r>
          </a:p>
          <a:p>
            <a:pPr marL="457200" indent="-457200">
              <a:buAutoNum type="arabicPeriod"/>
            </a:pPr>
            <a:r>
              <a:rPr lang="en-US" dirty="0"/>
              <a:t>Uji </a:t>
            </a:r>
            <a:r>
              <a:rPr lang="en-US" dirty="0" err="1"/>
              <a:t>glukosa</a:t>
            </a:r>
            <a:r>
              <a:rPr lang="en-US" dirty="0"/>
              <a:t> dan </a:t>
            </a:r>
            <a:r>
              <a:rPr lang="en-US" dirty="0" err="1"/>
              <a:t>keton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urine</a:t>
            </a:r>
          </a:p>
          <a:p>
            <a:pPr marL="457200" indent="-457200">
              <a:buAutoNum type="arabicPeriod"/>
            </a:pPr>
            <a:r>
              <a:rPr lang="en-US" dirty="0" err="1"/>
              <a:t>Pemeriksaan</a:t>
            </a:r>
            <a:r>
              <a:rPr lang="en-US" dirty="0"/>
              <a:t> </a:t>
            </a:r>
            <a:r>
              <a:rPr lang="en-US" dirty="0" err="1"/>
              <a:t>urinalisis</a:t>
            </a:r>
            <a:r>
              <a:rPr lang="en-US" dirty="0"/>
              <a:t> (</a:t>
            </a:r>
            <a:r>
              <a:rPr lang="en-US" dirty="0" err="1"/>
              <a:t>infeksi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pencetus</a:t>
            </a:r>
            <a:r>
              <a:rPr lang="en-US" dirty="0"/>
              <a:t> DKA)</a:t>
            </a:r>
          </a:p>
          <a:p>
            <a:pPr marL="457200" indent="-457200">
              <a:buAutoNum type="arabicPeriod"/>
            </a:pPr>
            <a:r>
              <a:rPr lang="en-US" dirty="0" err="1"/>
              <a:t>Pemeriksaan</a:t>
            </a:r>
            <a:r>
              <a:rPr lang="en-US" dirty="0"/>
              <a:t> </a:t>
            </a:r>
            <a:r>
              <a:rPr lang="en-US" dirty="0" err="1"/>
              <a:t>darah</a:t>
            </a:r>
            <a:r>
              <a:rPr lang="en-US" dirty="0"/>
              <a:t> </a:t>
            </a:r>
            <a:r>
              <a:rPr lang="en-US" dirty="0" err="1"/>
              <a:t>lengkap</a:t>
            </a:r>
            <a:r>
              <a:rPr lang="en-US" dirty="0"/>
              <a:t> (</a:t>
            </a:r>
            <a:r>
              <a:rPr lang="en-US" dirty="0" err="1"/>
              <a:t>diferensial</a:t>
            </a:r>
            <a:r>
              <a:rPr lang="en-US" dirty="0"/>
              <a:t>, </a:t>
            </a:r>
            <a:r>
              <a:rPr lang="en-US" dirty="0" err="1"/>
              <a:t>elektrolit</a:t>
            </a:r>
            <a:r>
              <a:rPr lang="en-US" dirty="0"/>
              <a:t>, BUN, </a:t>
            </a:r>
            <a:r>
              <a:rPr lang="en-US" dirty="0" err="1"/>
              <a:t>kreatinin</a:t>
            </a:r>
            <a:r>
              <a:rPr lang="en-US" dirty="0"/>
              <a:t> </a:t>
            </a:r>
            <a:r>
              <a:rPr lang="en-US" dirty="0" err="1"/>
              <a:t>fosfat</a:t>
            </a:r>
            <a:r>
              <a:rPr lang="en-US" dirty="0"/>
              <a:t>, dan </a:t>
            </a:r>
            <a:r>
              <a:rPr lang="en-US" dirty="0" err="1"/>
              <a:t>amilase</a:t>
            </a:r>
            <a:r>
              <a:rPr lang="en-US" dirty="0"/>
              <a:t>)</a:t>
            </a:r>
          </a:p>
          <a:p>
            <a:pPr marL="457200" indent="-457200">
              <a:buAutoNum type="arabicPeriod"/>
            </a:pPr>
            <a:r>
              <a:rPr lang="en-US" dirty="0" err="1"/>
              <a:t>Pemeriksaan</a:t>
            </a:r>
            <a:r>
              <a:rPr lang="en-US" dirty="0"/>
              <a:t> Analisa gas </a:t>
            </a:r>
            <a:r>
              <a:rPr lang="en-US" dirty="0" err="1"/>
              <a:t>darah</a:t>
            </a:r>
            <a:r>
              <a:rPr lang="en-US" dirty="0"/>
              <a:t> </a:t>
            </a:r>
            <a:r>
              <a:rPr lang="en-US" dirty="0" err="1"/>
              <a:t>arteri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Rongthe</a:t>
            </a:r>
            <a:r>
              <a:rPr lang="en-US" dirty="0"/>
              <a:t> dada</a:t>
            </a:r>
          </a:p>
          <a:p>
            <a:pPr marL="457200" indent="-457200">
              <a:buAutoNum type="arabicPeriod"/>
            </a:pPr>
            <a:r>
              <a:rPr lang="en-US" dirty="0"/>
              <a:t>EKG 12 lead</a:t>
            </a:r>
          </a:p>
          <a:p>
            <a:pPr marL="457200" indent="-457200">
              <a:buAutoNum type="arabicPeriod"/>
            </a:pPr>
            <a:r>
              <a:rPr lang="en-US" dirty="0"/>
              <a:t>Kultur </a:t>
            </a:r>
            <a:r>
              <a:rPr lang="en-US" dirty="0" err="1"/>
              <a:t>darah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943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3AD2B-AA4E-67E3-08D9-149D0B033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Pendahuluan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AB860E-A7C4-219D-CADA-2978E17050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Endokrin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system yang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metabolisme</a:t>
            </a:r>
            <a:r>
              <a:rPr lang="en-US" dirty="0"/>
              <a:t>,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, </a:t>
            </a:r>
            <a:r>
              <a:rPr lang="en-US" dirty="0" err="1"/>
              <a:t>pertumbuhan</a:t>
            </a:r>
            <a:r>
              <a:rPr lang="en-US" dirty="0"/>
              <a:t>, </a:t>
            </a:r>
            <a:r>
              <a:rPr lang="en-US" dirty="0" err="1"/>
              <a:t>perkembangan</a:t>
            </a:r>
            <a:r>
              <a:rPr lang="en-US" dirty="0"/>
              <a:t>, </a:t>
            </a:r>
            <a:r>
              <a:rPr lang="en-US" dirty="0" err="1"/>
              <a:t>suasana</a:t>
            </a:r>
            <a:r>
              <a:rPr lang="en-US" dirty="0"/>
              <a:t> </a:t>
            </a:r>
            <a:r>
              <a:rPr lang="en-US" dirty="0" err="1"/>
              <a:t>hati</a:t>
            </a:r>
            <a:r>
              <a:rPr lang="en-US" dirty="0"/>
              <a:t> dan </a:t>
            </a:r>
            <a:r>
              <a:rPr lang="en-US" dirty="0" err="1"/>
              <a:t>emosi</a:t>
            </a:r>
            <a:r>
              <a:rPr lang="en-US" dirty="0"/>
              <a:t>.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gangguan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fisiologis</a:t>
            </a:r>
            <a:r>
              <a:rPr lang="en-US" dirty="0"/>
              <a:t> </a:t>
            </a:r>
            <a:r>
              <a:rPr lang="en-US" dirty="0" err="1"/>
              <a:t>tubuh</a:t>
            </a:r>
            <a:r>
              <a:rPr lang="en-US" dirty="0"/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2223437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8176A-2DBD-C7D5-A8CF-8C81147B4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Kegawatdaruratan</a:t>
            </a:r>
            <a:r>
              <a:rPr lang="en-US" dirty="0"/>
              <a:t> HIPERGLIKEMIK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64230D-7218-C9E7-8CA6-28F568B10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1" y="2475781"/>
            <a:ext cx="9601196" cy="38560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DIABETES KETOASIDOSIS</a:t>
            </a:r>
          </a:p>
          <a:p>
            <a:pPr marL="0" indent="0">
              <a:buNone/>
            </a:pPr>
            <a:r>
              <a:rPr lang="en-US" dirty="0" err="1"/>
              <a:t>Intervensi</a:t>
            </a:r>
            <a:r>
              <a:rPr lang="en-US" dirty="0"/>
              <a:t> </a:t>
            </a:r>
            <a:r>
              <a:rPr lang="en-US" dirty="0" err="1"/>
              <a:t>Terapeutik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Penggantian</a:t>
            </a:r>
            <a:r>
              <a:rPr lang="en-US" dirty="0"/>
              <a:t> </a:t>
            </a:r>
            <a:r>
              <a:rPr lang="en-US" dirty="0" err="1"/>
              <a:t>Cairan</a:t>
            </a:r>
            <a:r>
              <a:rPr lang="en-US" dirty="0"/>
              <a:t> </a:t>
            </a:r>
          </a:p>
          <a:p>
            <a:pPr marL="457200" indent="-457200">
              <a:buAutoNum type="arabicPeriod"/>
            </a:pPr>
            <a:r>
              <a:rPr lang="en-US" dirty="0" err="1"/>
              <a:t>Mengatasi</a:t>
            </a:r>
            <a:r>
              <a:rPr lang="en-US" dirty="0"/>
              <a:t> ketonemia dan </a:t>
            </a:r>
            <a:r>
              <a:rPr lang="en-US" dirty="0" err="1"/>
              <a:t>hiperglikemia</a:t>
            </a:r>
            <a:r>
              <a:rPr lang="en-US" dirty="0"/>
              <a:t> dan </a:t>
            </a:r>
            <a:r>
              <a:rPr lang="en-US" dirty="0" err="1"/>
              <a:t>pemberian</a:t>
            </a:r>
            <a:r>
              <a:rPr lang="en-US" dirty="0"/>
              <a:t> insulin</a:t>
            </a:r>
          </a:p>
          <a:p>
            <a:pPr marL="457200" indent="-457200">
              <a:buAutoNum type="arabicPeriod"/>
            </a:pPr>
            <a:r>
              <a:rPr lang="en-US" dirty="0" err="1"/>
              <a:t>Penggantian</a:t>
            </a:r>
            <a:r>
              <a:rPr lang="en-US" dirty="0"/>
              <a:t> </a:t>
            </a:r>
            <a:r>
              <a:rPr lang="en-US" dirty="0" err="1"/>
              <a:t>Elektrolit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CATATAN : </a:t>
            </a:r>
            <a:r>
              <a:rPr lang="en-US" dirty="0" err="1"/>
              <a:t>koreksi</a:t>
            </a:r>
            <a:r>
              <a:rPr lang="en-US" dirty="0"/>
              <a:t> yang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menyebabkan</a:t>
            </a:r>
            <a:r>
              <a:rPr lang="en-US" dirty="0"/>
              <a:t> Edema </a:t>
            </a:r>
            <a:r>
              <a:rPr lang="en-US" dirty="0" err="1"/>
              <a:t>Serebral</a:t>
            </a:r>
            <a:r>
              <a:rPr lang="en-US" dirty="0"/>
              <a:t>, </a:t>
            </a:r>
            <a:r>
              <a:rPr lang="en-US" dirty="0" err="1"/>
              <a:t>hipoglikemia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hipokalemia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0868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8176A-2DBD-C7D5-A8CF-8C81147B4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Kegawatdaruratan</a:t>
            </a:r>
            <a:r>
              <a:rPr lang="en-US" dirty="0"/>
              <a:t> HIPERGLIKEMIK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64230D-7218-C9E7-8CA6-28F568B10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1" y="2475781"/>
            <a:ext cx="9601196" cy="385600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DIABETES KETOASIDOSIS</a:t>
            </a:r>
          </a:p>
          <a:p>
            <a:pPr marL="0" indent="0">
              <a:buNone/>
            </a:pPr>
            <a:r>
              <a:rPr lang="en-US" dirty="0" err="1"/>
              <a:t>Intervensi</a:t>
            </a:r>
            <a:r>
              <a:rPr lang="en-US" dirty="0"/>
              <a:t> </a:t>
            </a:r>
            <a:r>
              <a:rPr lang="en-US" dirty="0" err="1"/>
              <a:t>Terapeutik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Penggantian</a:t>
            </a:r>
            <a:r>
              <a:rPr lang="en-US" dirty="0"/>
              <a:t> </a:t>
            </a:r>
            <a:r>
              <a:rPr lang="en-US" dirty="0" err="1"/>
              <a:t>Cairan</a:t>
            </a:r>
            <a:r>
              <a:rPr lang="en-US" dirty="0"/>
              <a:t>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err="1"/>
              <a:t>Berikan</a:t>
            </a:r>
            <a:r>
              <a:rPr lang="en-US" dirty="0"/>
              <a:t> normal saline 1 </a:t>
            </a:r>
            <a:r>
              <a:rPr lang="en-US" dirty="0" err="1"/>
              <a:t>sd</a:t>
            </a:r>
            <a:r>
              <a:rPr lang="en-US" dirty="0"/>
              <a:t> 2 liter per jam pada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2 jam </a:t>
            </a:r>
            <a:r>
              <a:rPr lang="en-US" dirty="0" err="1"/>
              <a:t>pertama</a:t>
            </a:r>
            <a:r>
              <a:rPr lang="en-US" dirty="0"/>
              <a:t>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gantikan</a:t>
            </a:r>
            <a:r>
              <a:rPr lang="en-US" dirty="0"/>
              <a:t> dengan20 ml/kg BB pada </a:t>
            </a:r>
            <a:r>
              <a:rPr lang="en-US" dirty="0" err="1"/>
              <a:t>satu</a:t>
            </a:r>
            <a:r>
              <a:rPr lang="en-US" dirty="0"/>
              <a:t> jam </a:t>
            </a:r>
            <a:r>
              <a:rPr lang="en-US" dirty="0" err="1"/>
              <a:t>pertama</a:t>
            </a:r>
            <a:r>
              <a:rPr lang="en-US" dirty="0"/>
              <a:t>. </a:t>
            </a:r>
            <a:r>
              <a:rPr lang="en-US" dirty="0" err="1"/>
              <a:t>Penggantian</a:t>
            </a:r>
            <a:r>
              <a:rPr lang="en-US" dirty="0"/>
              <a:t> </a:t>
            </a:r>
            <a:r>
              <a:rPr lang="en-US" dirty="0" err="1"/>
              <a:t>cairan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agresif</a:t>
            </a:r>
            <a:r>
              <a:rPr lang="en-US" dirty="0"/>
              <a:t> </a:t>
            </a:r>
            <a:r>
              <a:rPr lang="en-US" dirty="0" err="1"/>
              <a:t>diindikasikan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syok</a:t>
            </a:r>
            <a:r>
              <a:rPr lang="en-US" dirty="0"/>
              <a:t> hypovolemia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err="1"/>
              <a:t>Ubah</a:t>
            </a:r>
            <a:r>
              <a:rPr lang="en-US" dirty="0"/>
              <a:t> </a:t>
            </a:r>
            <a:r>
              <a:rPr lang="en-US" dirty="0" err="1"/>
              <a:t>cairan</a:t>
            </a:r>
            <a:r>
              <a:rPr lang="en-US" dirty="0"/>
              <a:t> </a:t>
            </a:r>
            <a:r>
              <a:rPr lang="en-US" dirty="0" err="1"/>
              <a:t>intravena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saline 0,45% </a:t>
            </a:r>
            <a:r>
              <a:rPr lang="en-US" dirty="0" err="1"/>
              <a:t>jika</a:t>
            </a:r>
            <a:r>
              <a:rPr lang="en-US" dirty="0"/>
              <a:t> hypovolemia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teratasi</a:t>
            </a:r>
            <a:r>
              <a:rPr lang="en-US" dirty="0"/>
              <a:t> dan </a:t>
            </a:r>
            <a:r>
              <a:rPr lang="en-US" dirty="0" err="1"/>
              <a:t>tingkat</a:t>
            </a:r>
            <a:r>
              <a:rPr lang="en-US" dirty="0"/>
              <a:t> serum natrium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dan normal.</a:t>
            </a:r>
          </a:p>
        </p:txBody>
      </p:sp>
    </p:spTree>
    <p:extLst>
      <p:ext uri="{BB962C8B-B14F-4D97-AF65-F5344CB8AC3E}">
        <p14:creationId xmlns:p14="http://schemas.microsoft.com/office/powerpoint/2010/main" val="33946454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8176A-2DBD-C7D5-A8CF-8C81147B4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Kegawatdaruratan</a:t>
            </a:r>
            <a:r>
              <a:rPr lang="en-US" dirty="0"/>
              <a:t> HIPERGLIKEMIK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64230D-7218-C9E7-8CA6-28F568B10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1" y="2475781"/>
            <a:ext cx="9601196" cy="385600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/>
              <a:t>DIABETES KETOASIDOSIS</a:t>
            </a:r>
          </a:p>
          <a:p>
            <a:pPr marL="0" indent="0">
              <a:buNone/>
            </a:pPr>
            <a:r>
              <a:rPr lang="en-US" dirty="0" err="1"/>
              <a:t>Intervensi</a:t>
            </a:r>
            <a:r>
              <a:rPr lang="en-US" dirty="0"/>
              <a:t> </a:t>
            </a:r>
            <a:r>
              <a:rPr lang="en-US" dirty="0" err="1"/>
              <a:t>Terapeutik</a:t>
            </a:r>
            <a:endParaRPr lang="en-US" dirty="0"/>
          </a:p>
          <a:p>
            <a:pPr marL="457200" indent="-457200">
              <a:buFont typeface="+mj-lt"/>
              <a:buAutoNum type="arabicPeriod" startAt="2"/>
            </a:pPr>
            <a:r>
              <a:rPr lang="en-US" dirty="0" err="1"/>
              <a:t>Mengatasi</a:t>
            </a:r>
            <a:r>
              <a:rPr lang="en-US" dirty="0"/>
              <a:t> ketonemia dan </a:t>
            </a:r>
            <a:r>
              <a:rPr lang="en-US" dirty="0" err="1"/>
              <a:t>hiperglikemia</a:t>
            </a:r>
            <a:r>
              <a:rPr lang="en-US" dirty="0"/>
              <a:t> dan </a:t>
            </a:r>
            <a:r>
              <a:rPr lang="en-US" dirty="0" err="1"/>
              <a:t>pemberian</a:t>
            </a:r>
            <a:r>
              <a:rPr lang="en-US" dirty="0"/>
              <a:t> insulin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/>
              <a:t>Berikan</a:t>
            </a:r>
            <a:r>
              <a:rPr lang="en-US" dirty="0"/>
              <a:t> </a:t>
            </a:r>
            <a:r>
              <a:rPr lang="en-US" dirty="0" err="1"/>
              <a:t>insuline</a:t>
            </a:r>
            <a:r>
              <a:rPr lang="en-US" dirty="0"/>
              <a:t> regular bolus IV 0,1 Unit/Kg BB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/>
              <a:t>Berikan</a:t>
            </a:r>
            <a:r>
              <a:rPr lang="en-US" dirty="0"/>
              <a:t> </a:t>
            </a:r>
            <a:r>
              <a:rPr lang="en-US" dirty="0" err="1"/>
              <a:t>insuline</a:t>
            </a:r>
            <a:r>
              <a:rPr lang="en-US" dirty="0"/>
              <a:t> </a:t>
            </a:r>
            <a:r>
              <a:rPr lang="en-US" dirty="0" err="1"/>
              <a:t>infus</a:t>
            </a:r>
            <a:r>
              <a:rPr lang="en-US" dirty="0"/>
              <a:t> IV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kontinyu</a:t>
            </a:r>
            <a:r>
              <a:rPr lang="en-US" dirty="0"/>
              <a:t> 0,1 unit/kg bb per jam.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err="1"/>
              <a:t>Periksa</a:t>
            </a:r>
            <a:r>
              <a:rPr lang="en-US" dirty="0"/>
              <a:t> serum </a:t>
            </a:r>
            <a:r>
              <a:rPr lang="en-US" dirty="0" err="1"/>
              <a:t>glukosa</a:t>
            </a:r>
            <a:r>
              <a:rPr lang="en-US" dirty="0"/>
              <a:t>. Bila </a:t>
            </a:r>
            <a:r>
              <a:rPr lang="en-US" dirty="0" err="1"/>
              <a:t>glukosa</a:t>
            </a:r>
            <a:r>
              <a:rPr lang="en-US" dirty="0"/>
              <a:t> </a:t>
            </a:r>
            <a:r>
              <a:rPr lang="en-US" dirty="0" err="1"/>
              <a:t>turun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250 mg/ dl, </a:t>
            </a:r>
            <a:r>
              <a:rPr lang="en-US" dirty="0" err="1"/>
              <a:t>pertimbangkan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mengubah</a:t>
            </a:r>
            <a:r>
              <a:rPr lang="en-US" dirty="0"/>
              <a:t> </a:t>
            </a:r>
            <a:r>
              <a:rPr lang="en-US" dirty="0" err="1"/>
              <a:t>larutan</a:t>
            </a:r>
            <a:r>
              <a:rPr lang="en-US" dirty="0"/>
              <a:t> IV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larutan</a:t>
            </a:r>
            <a:r>
              <a:rPr lang="en-US" dirty="0"/>
              <a:t> Dextrose (D5W/0,45% Saline) dan </a:t>
            </a:r>
            <a:r>
              <a:rPr lang="en-US" dirty="0" err="1"/>
              <a:t>menurunkan</a:t>
            </a:r>
            <a:r>
              <a:rPr lang="en-US" dirty="0"/>
              <a:t> insulin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anjuran</a:t>
            </a:r>
            <a:r>
              <a:rPr lang="en-US" dirty="0"/>
              <a:t> </a:t>
            </a:r>
            <a:r>
              <a:rPr lang="en-US" dirty="0" err="1"/>
              <a:t>dokter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mempertahankan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glukosa</a:t>
            </a:r>
            <a:r>
              <a:rPr lang="en-US" dirty="0"/>
              <a:t> 150-200 mg/dl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err="1"/>
              <a:t>Terapi</a:t>
            </a:r>
            <a:r>
              <a:rPr lang="en-US" dirty="0"/>
              <a:t> insulin </a:t>
            </a:r>
            <a:r>
              <a:rPr lang="en-US" dirty="0" err="1"/>
              <a:t>subkutan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dimulai</a:t>
            </a:r>
            <a:r>
              <a:rPr lang="en-US" dirty="0"/>
              <a:t> 1 </a:t>
            </a:r>
            <a:r>
              <a:rPr lang="en-US" dirty="0" err="1"/>
              <a:t>sd</a:t>
            </a:r>
            <a:r>
              <a:rPr lang="en-US" dirty="0"/>
              <a:t> 4 jam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penghentian</a:t>
            </a:r>
            <a:r>
              <a:rPr lang="en-US" dirty="0"/>
              <a:t> </a:t>
            </a:r>
            <a:r>
              <a:rPr lang="en-US" dirty="0" err="1"/>
              <a:t>infus</a:t>
            </a:r>
            <a:r>
              <a:rPr lang="en-US" dirty="0"/>
              <a:t> insulin IV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menghindari</a:t>
            </a:r>
            <a:r>
              <a:rPr lang="en-US" dirty="0"/>
              <a:t> </a:t>
            </a:r>
            <a:r>
              <a:rPr lang="en-US" dirty="0" err="1"/>
              <a:t>terulangnya</a:t>
            </a:r>
            <a:r>
              <a:rPr lang="en-US" dirty="0"/>
              <a:t> </a:t>
            </a:r>
            <a:r>
              <a:rPr lang="en-US" dirty="0" err="1"/>
              <a:t>hiperglikemik</a:t>
            </a:r>
            <a:r>
              <a:rPr lang="en-US" dirty="0"/>
              <a:t> dan ketogenesis</a:t>
            </a:r>
          </a:p>
        </p:txBody>
      </p:sp>
    </p:spTree>
    <p:extLst>
      <p:ext uri="{BB962C8B-B14F-4D97-AF65-F5344CB8AC3E}">
        <p14:creationId xmlns:p14="http://schemas.microsoft.com/office/powerpoint/2010/main" val="3061009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8176A-2DBD-C7D5-A8CF-8C81147B4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Kegawatdaruratan</a:t>
            </a:r>
            <a:r>
              <a:rPr lang="en-US" dirty="0"/>
              <a:t> HIPERGLIKEMIK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64230D-7218-C9E7-8CA6-28F568B10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1" y="2475781"/>
            <a:ext cx="9601196" cy="385600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DIABETES KETOASIDOSIS</a:t>
            </a:r>
          </a:p>
          <a:p>
            <a:pPr marL="0" indent="0">
              <a:buNone/>
            </a:pPr>
            <a:r>
              <a:rPr lang="en-US" dirty="0" err="1"/>
              <a:t>Intervensi</a:t>
            </a:r>
            <a:r>
              <a:rPr lang="en-US" dirty="0"/>
              <a:t> </a:t>
            </a:r>
            <a:r>
              <a:rPr lang="en-US" dirty="0" err="1"/>
              <a:t>Terapeutik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Mengatasi</a:t>
            </a:r>
            <a:r>
              <a:rPr lang="en-US" dirty="0"/>
              <a:t> ketonemia dan </a:t>
            </a:r>
            <a:r>
              <a:rPr lang="en-US" dirty="0" err="1"/>
              <a:t>hiperglikemia</a:t>
            </a:r>
            <a:r>
              <a:rPr lang="en-US" dirty="0"/>
              <a:t> dan </a:t>
            </a:r>
            <a:r>
              <a:rPr lang="en-US" dirty="0" err="1"/>
              <a:t>pemberian</a:t>
            </a:r>
            <a:r>
              <a:rPr lang="en-US" dirty="0"/>
              <a:t> insulin</a:t>
            </a:r>
          </a:p>
          <a:p>
            <a:pPr marL="0" indent="0">
              <a:buNone/>
            </a:pPr>
            <a:r>
              <a:rPr lang="en-US" b="1" dirty="0"/>
              <a:t>CATATAN :</a:t>
            </a:r>
          </a:p>
          <a:p>
            <a:pPr marL="0" indent="0">
              <a:buNone/>
            </a:pPr>
            <a:r>
              <a:rPr lang="en-US" dirty="0"/>
              <a:t>Ketogenesis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teratasi</a:t>
            </a:r>
            <a:r>
              <a:rPr lang="en-US" dirty="0"/>
              <a:t> pada </a:t>
            </a:r>
            <a:r>
              <a:rPr lang="en-US" dirty="0" err="1"/>
              <a:t>saat</a:t>
            </a:r>
            <a:r>
              <a:rPr lang="en-US" dirty="0"/>
              <a:t> :</a:t>
            </a:r>
          </a:p>
          <a:p>
            <a:r>
              <a:rPr lang="en-US" dirty="0"/>
              <a:t>Serum </a:t>
            </a:r>
            <a:r>
              <a:rPr lang="en-US" dirty="0" err="1"/>
              <a:t>glukosa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200 mg/dl</a:t>
            </a:r>
          </a:p>
          <a:p>
            <a:r>
              <a:rPr lang="en-US" dirty="0"/>
              <a:t>Gap anion 12 </a:t>
            </a:r>
            <a:r>
              <a:rPr lang="en-US" dirty="0" err="1"/>
              <a:t>mEq</a:t>
            </a:r>
            <a:r>
              <a:rPr lang="en-US" dirty="0"/>
              <a:t>/L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kurang</a:t>
            </a:r>
            <a:endParaRPr lang="en-US" dirty="0"/>
          </a:p>
          <a:p>
            <a:r>
              <a:rPr lang="en-US" dirty="0"/>
              <a:t>pH vena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7,3</a:t>
            </a:r>
          </a:p>
          <a:p>
            <a:r>
              <a:rPr lang="en-US" dirty="0"/>
              <a:t>Kadar serum </a:t>
            </a:r>
            <a:r>
              <a:rPr lang="en-US" dirty="0" err="1"/>
              <a:t>bikarbonat</a:t>
            </a:r>
            <a:r>
              <a:rPr lang="en-US" dirty="0"/>
              <a:t> 18 </a:t>
            </a:r>
            <a:r>
              <a:rPr lang="en-US" dirty="0" err="1"/>
              <a:t>mEq</a:t>
            </a:r>
            <a:r>
              <a:rPr lang="en-US" dirty="0"/>
              <a:t>/L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326305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8176A-2DBD-C7D5-A8CF-8C81147B4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Kegawatdaruratan</a:t>
            </a:r>
            <a:r>
              <a:rPr lang="en-US" dirty="0"/>
              <a:t> HIPERGLIKEMIK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64230D-7218-C9E7-8CA6-28F568B10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1" y="2475781"/>
            <a:ext cx="9601196" cy="385600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/>
              <a:t>DIABETES KETOASIDOSIS</a:t>
            </a:r>
          </a:p>
          <a:p>
            <a:pPr marL="0" indent="0">
              <a:buNone/>
            </a:pPr>
            <a:r>
              <a:rPr lang="en-US" dirty="0" err="1"/>
              <a:t>Intervensi</a:t>
            </a:r>
            <a:r>
              <a:rPr lang="en-US" dirty="0"/>
              <a:t> </a:t>
            </a:r>
            <a:r>
              <a:rPr lang="en-US" dirty="0" err="1"/>
              <a:t>Terapeutik</a:t>
            </a:r>
            <a:endParaRPr lang="en-US" dirty="0"/>
          </a:p>
          <a:p>
            <a:pPr marL="457200" indent="-457200">
              <a:buFont typeface="+mj-lt"/>
              <a:buAutoNum type="arabicPeriod" startAt="2"/>
            </a:pPr>
            <a:r>
              <a:rPr lang="en-US" dirty="0" err="1"/>
              <a:t>Mengatasi</a:t>
            </a:r>
            <a:r>
              <a:rPr lang="en-US" dirty="0"/>
              <a:t> ketonemia dan </a:t>
            </a:r>
            <a:r>
              <a:rPr lang="en-US" dirty="0" err="1"/>
              <a:t>hiperglikemia</a:t>
            </a:r>
            <a:r>
              <a:rPr lang="en-US" dirty="0"/>
              <a:t> dan </a:t>
            </a:r>
            <a:r>
              <a:rPr lang="en-US" dirty="0" err="1"/>
              <a:t>pemberian</a:t>
            </a:r>
            <a:r>
              <a:rPr lang="en-US" dirty="0"/>
              <a:t> insulin</a:t>
            </a:r>
          </a:p>
          <a:p>
            <a:pPr marL="0" indent="0">
              <a:buNone/>
            </a:pPr>
            <a:r>
              <a:rPr lang="en-US" b="1" dirty="0"/>
              <a:t>CATATAN :</a:t>
            </a:r>
          </a:p>
          <a:p>
            <a:pPr marL="0" indent="0">
              <a:buNone/>
            </a:pPr>
            <a:r>
              <a:rPr lang="en-US" dirty="0" err="1"/>
              <a:t>Menghitung</a:t>
            </a:r>
            <a:r>
              <a:rPr lang="en-US" dirty="0"/>
              <a:t> Gap Anion</a:t>
            </a:r>
          </a:p>
          <a:p>
            <a:pPr marL="0" indent="0">
              <a:buNone/>
            </a:pPr>
            <a:r>
              <a:rPr lang="en-US" dirty="0"/>
              <a:t>[gap Anion = Na+ - (HCO3 + Cl-)]</a:t>
            </a:r>
          </a:p>
          <a:p>
            <a:pPr marL="0" indent="0">
              <a:buNone/>
            </a:pPr>
            <a:r>
              <a:rPr lang="en-US" dirty="0"/>
              <a:t>Gap anion normal =12 ± 2 </a:t>
            </a:r>
            <a:r>
              <a:rPr lang="en-US" dirty="0" err="1"/>
              <a:t>mEq</a:t>
            </a:r>
            <a:r>
              <a:rPr lang="en-US" dirty="0"/>
              <a:t>/L</a:t>
            </a:r>
          </a:p>
          <a:p>
            <a:pPr marL="0" indent="0">
              <a:buNone/>
            </a:pPr>
            <a:r>
              <a:rPr lang="en-US" dirty="0" err="1"/>
              <a:t>Rumus</a:t>
            </a:r>
            <a:r>
              <a:rPr lang="en-US" dirty="0"/>
              <a:t> lain :</a:t>
            </a:r>
          </a:p>
          <a:p>
            <a:pPr marL="0" indent="0">
              <a:buNone/>
            </a:pPr>
            <a:r>
              <a:rPr lang="en-US" dirty="0"/>
              <a:t>(Na+ + K+) – (Cl- + HCO3-)</a:t>
            </a:r>
          </a:p>
          <a:p>
            <a:pPr marL="0" indent="0">
              <a:buNone/>
            </a:pPr>
            <a:r>
              <a:rPr lang="en-US" dirty="0" err="1"/>
              <a:t>Kisaran</a:t>
            </a:r>
            <a:r>
              <a:rPr lang="en-US" dirty="0"/>
              <a:t> normal 5-15 </a:t>
            </a:r>
          </a:p>
        </p:txBody>
      </p:sp>
    </p:spTree>
    <p:extLst>
      <p:ext uri="{BB962C8B-B14F-4D97-AF65-F5344CB8AC3E}">
        <p14:creationId xmlns:p14="http://schemas.microsoft.com/office/powerpoint/2010/main" val="276166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8176A-2DBD-C7D5-A8CF-8C81147B4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Kegawatdaruratan</a:t>
            </a:r>
            <a:r>
              <a:rPr lang="en-US" dirty="0"/>
              <a:t> HIPERGLIKEMIK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64230D-7218-C9E7-8CA6-28F568B10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1" y="2475781"/>
            <a:ext cx="9601196" cy="385600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/>
              <a:t>DIABETES KETOASIDOSIS</a:t>
            </a:r>
          </a:p>
          <a:p>
            <a:pPr marL="0" indent="0">
              <a:buNone/>
            </a:pPr>
            <a:r>
              <a:rPr lang="en-US" dirty="0" err="1"/>
              <a:t>Intervensi</a:t>
            </a:r>
            <a:r>
              <a:rPr lang="en-US" dirty="0"/>
              <a:t> </a:t>
            </a:r>
            <a:r>
              <a:rPr lang="en-US" dirty="0" err="1"/>
              <a:t>Terapeutik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Penggantian</a:t>
            </a:r>
            <a:r>
              <a:rPr lang="en-US" dirty="0"/>
              <a:t> </a:t>
            </a:r>
            <a:r>
              <a:rPr lang="en-US" dirty="0" err="1"/>
              <a:t>Elektrolit</a:t>
            </a:r>
            <a:endParaRPr lang="en-US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err="1"/>
              <a:t>Periksa</a:t>
            </a:r>
            <a:r>
              <a:rPr lang="en-US" dirty="0"/>
              <a:t> serum </a:t>
            </a:r>
            <a:r>
              <a:rPr lang="en-US" dirty="0" err="1"/>
              <a:t>elektrolit</a:t>
            </a:r>
            <a:r>
              <a:rPr lang="en-US" dirty="0"/>
              <a:t> pada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kedatangan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dan </a:t>
            </a:r>
            <a:r>
              <a:rPr lang="en-US" dirty="0" err="1"/>
              <a:t>setiap</a:t>
            </a:r>
            <a:r>
              <a:rPr lang="en-US" dirty="0"/>
              <a:t> 2 </a:t>
            </a:r>
            <a:r>
              <a:rPr lang="en-US" dirty="0" err="1"/>
              <a:t>sampai</a:t>
            </a:r>
            <a:r>
              <a:rPr lang="en-US" dirty="0"/>
              <a:t> 4 jam </a:t>
            </a:r>
            <a:r>
              <a:rPr lang="en-US" dirty="0" err="1"/>
              <a:t>kemudian</a:t>
            </a:r>
            <a:r>
              <a:rPr lang="en-US" dirty="0"/>
              <a:t>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/>
              <a:t>Bila serum kalium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5 </a:t>
            </a:r>
            <a:r>
              <a:rPr lang="en-US" dirty="0" err="1"/>
              <a:t>mEq</a:t>
            </a:r>
            <a:r>
              <a:rPr lang="en-US" dirty="0"/>
              <a:t>/L, </a:t>
            </a:r>
            <a:r>
              <a:rPr lang="en-US" dirty="0" err="1"/>
              <a:t>penggantian</a:t>
            </a:r>
            <a:r>
              <a:rPr lang="en-US" dirty="0"/>
              <a:t> kalium IV </a:t>
            </a:r>
            <a:r>
              <a:rPr lang="en-US" dirty="0" err="1"/>
              <a:t>dimulai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kalium </a:t>
            </a:r>
            <a:r>
              <a:rPr lang="en-US" dirty="0" err="1"/>
              <a:t>didalam</a:t>
            </a:r>
            <a:r>
              <a:rPr lang="en-US" dirty="0"/>
              <a:t> </a:t>
            </a:r>
            <a:r>
              <a:rPr lang="en-US" dirty="0" err="1"/>
              <a:t>darah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4 dan 5 </a:t>
            </a:r>
            <a:r>
              <a:rPr lang="en-US" dirty="0" err="1"/>
              <a:t>mEq</a:t>
            </a:r>
            <a:r>
              <a:rPr lang="en-US" dirty="0"/>
              <a:t>/L. </a:t>
            </a:r>
            <a:r>
              <a:rPr lang="en-US" dirty="0" err="1"/>
              <a:t>jika</a:t>
            </a:r>
            <a:r>
              <a:rPr lang="en-US" dirty="0"/>
              <a:t> kalium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3,3 </a:t>
            </a:r>
            <a:r>
              <a:rPr lang="en-US" dirty="0" err="1"/>
              <a:t>mEq</a:t>
            </a:r>
            <a:r>
              <a:rPr lang="en-US" dirty="0"/>
              <a:t>/L </a:t>
            </a:r>
            <a:r>
              <a:rPr lang="en-US" dirty="0" err="1"/>
              <a:t>tunda</a:t>
            </a:r>
            <a:r>
              <a:rPr lang="en-US" dirty="0"/>
              <a:t> insulin dan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penggantian</a:t>
            </a:r>
            <a:r>
              <a:rPr lang="en-US" dirty="0"/>
              <a:t> kalium </a:t>
            </a:r>
            <a:r>
              <a:rPr lang="en-US" dirty="0" err="1"/>
              <a:t>segera</a:t>
            </a:r>
            <a:r>
              <a:rPr lang="en-US" dirty="0"/>
              <a:t>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err="1"/>
              <a:t>Mulailah</a:t>
            </a:r>
            <a:r>
              <a:rPr lang="en-US" dirty="0"/>
              <a:t> </a:t>
            </a:r>
            <a:r>
              <a:rPr lang="en-US" dirty="0" err="1"/>
              <a:t>penggantian</a:t>
            </a:r>
            <a:r>
              <a:rPr lang="en-US" dirty="0"/>
              <a:t> kalium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urine yang </a:t>
            </a:r>
            <a:r>
              <a:rPr lang="en-US" dirty="0" err="1"/>
              <a:t>cukup</a:t>
            </a:r>
            <a:r>
              <a:rPr lang="en-US" dirty="0"/>
              <a:t> dan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menderita</a:t>
            </a:r>
            <a:r>
              <a:rPr lang="en-US" dirty="0"/>
              <a:t> </a:t>
            </a:r>
            <a:r>
              <a:rPr lang="en-US" dirty="0" err="1"/>
              <a:t>gagal</a:t>
            </a:r>
            <a:r>
              <a:rPr lang="en-US" dirty="0"/>
              <a:t> </a:t>
            </a:r>
            <a:r>
              <a:rPr lang="en-US" dirty="0" err="1"/>
              <a:t>ginjal</a:t>
            </a:r>
            <a:endParaRPr lang="en-US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err="1"/>
              <a:t>Penggantian</a:t>
            </a:r>
            <a:r>
              <a:rPr lang="en-US" dirty="0"/>
              <a:t> </a:t>
            </a:r>
            <a:r>
              <a:rPr lang="en-US" dirty="0" err="1"/>
              <a:t>fosfat</a:t>
            </a:r>
            <a:r>
              <a:rPr lang="en-US" dirty="0"/>
              <a:t> juga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diperlukan</a:t>
            </a:r>
            <a:endParaRPr lang="en-US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/>
              <a:t>Natrium </a:t>
            </a:r>
            <a:r>
              <a:rPr lang="en-US" dirty="0" err="1"/>
              <a:t>bikarbonat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intravena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pH </a:t>
            </a:r>
            <a:r>
              <a:rPr lang="en-US" dirty="0" err="1"/>
              <a:t>arteri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7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 marL="457200" indent="-45720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197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5FD61-49F7-8204-809B-7DD5D72AC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Kegawatdaruratan</a:t>
            </a:r>
            <a:r>
              <a:rPr lang="en-US" dirty="0"/>
              <a:t> </a:t>
            </a:r>
            <a:r>
              <a:rPr lang="en-US" dirty="0" err="1"/>
              <a:t>Diabetik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A256C1-2378-FF0A-ADAD-E6CC4B0456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Diabetes mellitus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kronis</a:t>
            </a:r>
            <a:r>
              <a:rPr lang="en-US" dirty="0"/>
              <a:t>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tubuh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mamou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memetabolisme</a:t>
            </a:r>
            <a:r>
              <a:rPr lang="en-US" dirty="0"/>
              <a:t> </a:t>
            </a:r>
            <a:r>
              <a:rPr lang="en-US" dirty="0" err="1"/>
              <a:t>glukosa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efektifnya</a:t>
            </a:r>
            <a:r>
              <a:rPr lang="en-US" dirty="0"/>
              <a:t> insulin.</a:t>
            </a:r>
          </a:p>
          <a:p>
            <a:pPr marL="0" indent="0">
              <a:buNone/>
            </a:pPr>
            <a:r>
              <a:rPr lang="en-US" dirty="0"/>
              <a:t>Ada dua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tipe</a:t>
            </a:r>
            <a:r>
              <a:rPr lang="en-US" dirty="0"/>
              <a:t> :</a:t>
            </a:r>
          </a:p>
          <a:p>
            <a:pPr marL="457200" indent="-457200">
              <a:buAutoNum type="arabicPeriod"/>
            </a:pPr>
            <a:r>
              <a:rPr lang="en-US" dirty="0" err="1"/>
              <a:t>Tipe</a:t>
            </a:r>
            <a:r>
              <a:rPr lang="en-US" dirty="0"/>
              <a:t> 1 = </a:t>
            </a:r>
            <a:r>
              <a:rPr lang="en-US" dirty="0" err="1"/>
              <a:t>defisiensi</a:t>
            </a:r>
            <a:r>
              <a:rPr lang="en-US" dirty="0"/>
              <a:t> insulin </a:t>
            </a:r>
            <a:r>
              <a:rPr lang="en-US" dirty="0" err="1"/>
              <a:t>absolut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Tipe</a:t>
            </a:r>
            <a:r>
              <a:rPr lang="en-US" dirty="0"/>
              <a:t> 2 = </a:t>
            </a:r>
            <a:r>
              <a:rPr lang="en-US" dirty="0" err="1"/>
              <a:t>resistensi</a:t>
            </a:r>
            <a:r>
              <a:rPr lang="en-US" dirty="0"/>
              <a:t> insulin,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pelepasan</a:t>
            </a:r>
            <a:r>
              <a:rPr lang="en-US" dirty="0"/>
              <a:t> </a:t>
            </a:r>
            <a:r>
              <a:rPr lang="en-US" dirty="0" err="1"/>
              <a:t>glukosa</a:t>
            </a:r>
            <a:r>
              <a:rPr lang="en-US" dirty="0"/>
              <a:t> </a:t>
            </a:r>
            <a:r>
              <a:rPr lang="en-US" dirty="0" err="1"/>
              <a:t>hati</a:t>
            </a:r>
            <a:r>
              <a:rPr lang="en-US" dirty="0"/>
              <a:t>, </a:t>
            </a:r>
            <a:r>
              <a:rPr lang="en-US" dirty="0" err="1"/>
              <a:t>rusaknya</a:t>
            </a:r>
            <a:r>
              <a:rPr lang="en-US" dirty="0"/>
              <a:t> </a:t>
            </a:r>
            <a:r>
              <a:rPr lang="en-US" dirty="0" err="1"/>
              <a:t>penyimpanan</a:t>
            </a:r>
            <a:r>
              <a:rPr lang="en-US" dirty="0"/>
              <a:t> </a:t>
            </a:r>
            <a:r>
              <a:rPr lang="en-US" dirty="0" err="1"/>
              <a:t>glukosa</a:t>
            </a:r>
            <a:r>
              <a:rPr lang="en-US" dirty="0"/>
              <a:t> dan </a:t>
            </a:r>
            <a:r>
              <a:rPr lang="en-US" dirty="0" err="1"/>
              <a:t>defisiensi</a:t>
            </a:r>
            <a:r>
              <a:rPr lang="en-US" dirty="0"/>
              <a:t> insulin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554618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DD0A7-D490-2F72-F89B-E2695C1A4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perawatan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DD4E70-DA50-9FAA-BED1-8FD8F3BD4E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menyeimbangkan</a:t>
            </a:r>
            <a:r>
              <a:rPr lang="en-US" dirty="0"/>
              <a:t> </a:t>
            </a:r>
            <a:r>
              <a:rPr lang="en-US" dirty="0" err="1"/>
              <a:t>asupan</a:t>
            </a:r>
            <a:r>
              <a:rPr lang="en-US" dirty="0"/>
              <a:t> </a:t>
            </a:r>
            <a:r>
              <a:rPr lang="en-US" dirty="0" err="1"/>
              <a:t>makanan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pengeluaran</a:t>
            </a:r>
            <a:r>
              <a:rPr lang="en-US" dirty="0"/>
              <a:t> </a:t>
            </a:r>
            <a:r>
              <a:rPr lang="en-US" dirty="0" err="1"/>
              <a:t>energi</a:t>
            </a:r>
            <a:r>
              <a:rPr lang="en-US" dirty="0"/>
              <a:t> dan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insulin </a:t>
            </a:r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mempertahankan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glukosa</a:t>
            </a:r>
            <a:r>
              <a:rPr lang="en-US" dirty="0"/>
              <a:t> </a:t>
            </a:r>
            <a:r>
              <a:rPr lang="en-US" dirty="0" err="1"/>
              <a:t>darah</a:t>
            </a:r>
            <a:r>
              <a:rPr lang="en-US" dirty="0"/>
              <a:t> </a:t>
            </a:r>
            <a:r>
              <a:rPr lang="en-US" dirty="0" err="1"/>
              <a:t>mendekati</a:t>
            </a:r>
            <a:r>
              <a:rPr lang="en-US" dirty="0"/>
              <a:t> normal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504756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91695-3D3F-9D23-89DB-4DC7653E2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Kegawatdaruratan</a:t>
            </a:r>
            <a:r>
              <a:rPr lang="en-US" dirty="0"/>
              <a:t> HIPOGLIKEMIK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AD2554-CBB0-941C-9A36-8BF2A86DC4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err="1"/>
              <a:t>Hipoglikemik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komplikasi</a:t>
            </a:r>
            <a:r>
              <a:rPr lang="en-US" dirty="0"/>
              <a:t> </a:t>
            </a:r>
            <a:r>
              <a:rPr lang="en-US" dirty="0" err="1"/>
              <a:t>akut</a:t>
            </a:r>
            <a:r>
              <a:rPr lang="en-US" dirty="0"/>
              <a:t> yang paling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pada diabetes. Kadar </a:t>
            </a:r>
            <a:r>
              <a:rPr lang="en-US" dirty="0" err="1"/>
              <a:t>glukosa</a:t>
            </a:r>
            <a:r>
              <a:rPr lang="en-US" dirty="0"/>
              <a:t> </a:t>
            </a:r>
            <a:r>
              <a:rPr lang="en-US" dirty="0" err="1"/>
              <a:t>darah</a:t>
            </a:r>
            <a:r>
              <a:rPr lang="en-US" dirty="0"/>
              <a:t> normal </a:t>
            </a:r>
            <a:r>
              <a:rPr lang="en-US" dirty="0" err="1"/>
              <a:t>berkisar</a:t>
            </a:r>
            <a:r>
              <a:rPr lang="en-US" dirty="0"/>
              <a:t> 80-120 mg/dl (4,4-6,6 mmol/L). </a:t>
            </a:r>
            <a:r>
              <a:rPr lang="en-US" dirty="0" err="1"/>
              <a:t>Hipoglikemik</a:t>
            </a:r>
            <a:r>
              <a:rPr lang="en-US" dirty="0"/>
              <a:t> 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glukosa</a:t>
            </a:r>
            <a:r>
              <a:rPr lang="en-US" dirty="0"/>
              <a:t> </a:t>
            </a:r>
            <a:r>
              <a:rPr lang="en-US" dirty="0" err="1"/>
              <a:t>darah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60 </a:t>
            </a:r>
            <a:r>
              <a:rPr lang="en-US" dirty="0" err="1"/>
              <a:t>sampai</a:t>
            </a:r>
            <a:r>
              <a:rPr lang="en-US" dirty="0"/>
              <a:t> 70 mg/dl dan </a:t>
            </a:r>
            <a:r>
              <a:rPr lang="en-US" dirty="0" err="1"/>
              <a:t>hipoglikemik</a:t>
            </a:r>
            <a:r>
              <a:rPr lang="en-US" dirty="0"/>
              <a:t> </a:t>
            </a:r>
            <a:r>
              <a:rPr lang="en-US" dirty="0" err="1"/>
              <a:t>berat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glukosa</a:t>
            </a:r>
            <a:r>
              <a:rPr lang="en-US" dirty="0"/>
              <a:t> </a:t>
            </a:r>
            <a:r>
              <a:rPr lang="en-US" dirty="0" err="1"/>
              <a:t>darah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40 mg/dl.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419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D5E40-F6D4-8328-634D-3330EAE85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resiko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hipoglikemik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C7D22C-7295-2848-46AB-7350BCC227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Konsumsi</a:t>
            </a:r>
            <a:r>
              <a:rPr lang="en-US" dirty="0"/>
              <a:t> </a:t>
            </a:r>
            <a:r>
              <a:rPr lang="en-US" dirty="0" err="1"/>
              <a:t>obat</a:t>
            </a:r>
            <a:r>
              <a:rPr lang="en-US" dirty="0"/>
              <a:t> </a:t>
            </a:r>
            <a:r>
              <a:rPr lang="en-US" dirty="0" err="1"/>
              <a:t>sulfoniluria</a:t>
            </a:r>
            <a:endParaRPr lang="en-US" dirty="0"/>
          </a:p>
          <a:p>
            <a:r>
              <a:rPr lang="en-US" dirty="0" err="1"/>
              <a:t>Konsumsi</a:t>
            </a:r>
            <a:r>
              <a:rPr lang="en-US" dirty="0"/>
              <a:t> </a:t>
            </a:r>
            <a:r>
              <a:rPr lang="en-US" dirty="0" err="1"/>
              <a:t>obat</a:t>
            </a:r>
            <a:r>
              <a:rPr lang="en-US" dirty="0"/>
              <a:t> meglitinide</a:t>
            </a:r>
          </a:p>
          <a:p>
            <a:r>
              <a:rPr lang="en-US" dirty="0"/>
              <a:t>Regimen </a:t>
            </a:r>
            <a:r>
              <a:rPr lang="en-US" dirty="0" err="1"/>
              <a:t>terapi</a:t>
            </a:r>
            <a:r>
              <a:rPr lang="en-US" dirty="0"/>
              <a:t> insulin </a:t>
            </a:r>
            <a:r>
              <a:rPr lang="en-US" dirty="0" err="1"/>
              <a:t>intensif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diabetes </a:t>
            </a:r>
            <a:r>
              <a:rPr lang="en-US" dirty="0" err="1"/>
              <a:t>tipe</a:t>
            </a:r>
            <a:r>
              <a:rPr lang="en-US" dirty="0"/>
              <a:t> 1</a:t>
            </a:r>
          </a:p>
          <a:p>
            <a:r>
              <a:rPr lang="en-US" dirty="0" err="1"/>
              <a:t>Obat</a:t>
            </a:r>
            <a:r>
              <a:rPr lang="en-US" dirty="0"/>
              <a:t> long-acting </a:t>
            </a:r>
            <a:r>
              <a:rPr lang="en-US" dirty="0" err="1"/>
              <a:t>hipoglikemik</a:t>
            </a:r>
            <a:r>
              <a:rPr lang="en-US" dirty="0"/>
              <a:t> oral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klorpropamid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diabetes </a:t>
            </a:r>
            <a:r>
              <a:rPr lang="en-US" dirty="0" err="1"/>
              <a:t>tipe</a:t>
            </a:r>
            <a:r>
              <a:rPr lang="en-US" dirty="0"/>
              <a:t> 2</a:t>
            </a:r>
          </a:p>
          <a:p>
            <a:r>
              <a:rPr lang="en-US" dirty="0" err="1"/>
              <a:t>Asupan</a:t>
            </a:r>
            <a:r>
              <a:rPr lang="en-US" dirty="0"/>
              <a:t> </a:t>
            </a:r>
            <a:r>
              <a:rPr lang="en-US" dirty="0" err="1"/>
              <a:t>makanan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mencukupi</a:t>
            </a:r>
            <a:endParaRPr lang="en-US" dirty="0"/>
          </a:p>
          <a:p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insulin </a:t>
            </a:r>
          </a:p>
          <a:p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laatihhan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aktivitas</a:t>
            </a:r>
            <a:endParaRPr lang="en-US" dirty="0"/>
          </a:p>
          <a:p>
            <a:r>
              <a:rPr lang="en-ID" dirty="0" err="1"/>
              <a:t>Konsumsi</a:t>
            </a:r>
            <a:r>
              <a:rPr lang="en-ID" dirty="0"/>
              <a:t> </a:t>
            </a:r>
            <a:r>
              <a:rPr lang="en-ID" dirty="0" err="1"/>
              <a:t>alkohol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7056705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624C57-77E3-FB73-AFC7-FD15D523C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Agen</a:t>
            </a:r>
            <a:r>
              <a:rPr lang="en-US" dirty="0"/>
              <a:t> </a:t>
            </a:r>
            <a:r>
              <a:rPr lang="en-US" dirty="0" err="1"/>
              <a:t>hipoglikemik</a:t>
            </a:r>
            <a:r>
              <a:rPr lang="en-US" dirty="0"/>
              <a:t> oral </a:t>
            </a:r>
            <a:r>
              <a:rPr lang="en-US" dirty="0" err="1"/>
              <a:t>yan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hipoglikemik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C02AA4-EB79-11E8-0E28-0F1F8FC2BC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Biguanides (metformin) : </a:t>
            </a: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glukosa</a:t>
            </a:r>
            <a:r>
              <a:rPr lang="en-US" dirty="0"/>
              <a:t> hepatic dan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sensitivitas</a:t>
            </a:r>
            <a:r>
              <a:rPr lang="en-US" dirty="0"/>
              <a:t> insulin</a:t>
            </a:r>
            <a:r>
              <a:rPr lang="en-ID" dirty="0"/>
              <a:t> (</a:t>
            </a:r>
            <a:r>
              <a:rPr lang="en-ID" dirty="0" err="1"/>
              <a:t>resiko</a:t>
            </a:r>
            <a:r>
              <a:rPr lang="en-ID" dirty="0"/>
              <a:t> : </a:t>
            </a:r>
            <a:r>
              <a:rPr lang="en-ID" dirty="0" err="1"/>
              <a:t>asisdosis</a:t>
            </a:r>
            <a:r>
              <a:rPr lang="en-ID" dirty="0"/>
              <a:t> </a:t>
            </a:r>
            <a:r>
              <a:rPr lang="en-ID" dirty="0" err="1"/>
              <a:t>laktat</a:t>
            </a:r>
            <a:r>
              <a:rPr lang="en-ID" dirty="0"/>
              <a:t>)</a:t>
            </a:r>
          </a:p>
          <a:p>
            <a:pPr algn="just"/>
            <a:r>
              <a:rPr lang="en-ID" dirty="0"/>
              <a:t>Thiazolidinediones : </a:t>
            </a:r>
            <a:r>
              <a:rPr lang="en-ID" dirty="0" err="1"/>
              <a:t>meningkatkan</a:t>
            </a:r>
            <a:r>
              <a:rPr lang="en-ID" dirty="0"/>
              <a:t> </a:t>
            </a:r>
            <a:r>
              <a:rPr lang="en-ID" dirty="0" err="1"/>
              <a:t>sensitivitas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insulin pada </a:t>
            </a:r>
            <a:r>
              <a:rPr lang="en-ID" dirty="0" err="1"/>
              <a:t>jaringan</a:t>
            </a:r>
            <a:r>
              <a:rPr lang="en-ID" dirty="0"/>
              <a:t> </a:t>
            </a:r>
            <a:r>
              <a:rPr lang="en-ID" dirty="0" err="1"/>
              <a:t>perifer</a:t>
            </a:r>
            <a:r>
              <a:rPr lang="en-ID" dirty="0"/>
              <a:t>. (</a:t>
            </a:r>
            <a:r>
              <a:rPr lang="en-ID" dirty="0" err="1"/>
              <a:t>resiko</a:t>
            </a:r>
            <a:r>
              <a:rPr lang="en-ID" dirty="0"/>
              <a:t> : </a:t>
            </a:r>
            <a:r>
              <a:rPr lang="en-ID" dirty="0" err="1"/>
              <a:t>hepatotoksik</a:t>
            </a:r>
            <a:r>
              <a:rPr lang="en-ID" dirty="0"/>
              <a:t>)</a:t>
            </a:r>
          </a:p>
          <a:p>
            <a:pPr algn="just"/>
            <a:r>
              <a:rPr lang="en-ID" dirty="0"/>
              <a:t>Alpha- glucosidase inhibitor (acarbose) </a:t>
            </a:r>
            <a:r>
              <a:rPr lang="en-ID" dirty="0" err="1"/>
              <a:t>mengurangi</a:t>
            </a:r>
            <a:r>
              <a:rPr lang="en-ID" dirty="0"/>
              <a:t> </a:t>
            </a:r>
            <a:r>
              <a:rPr lang="en-ID" dirty="0" err="1"/>
              <a:t>penyerapan</a:t>
            </a:r>
            <a:r>
              <a:rPr lang="en-ID" dirty="0"/>
              <a:t> </a:t>
            </a:r>
            <a:r>
              <a:rPr lang="en-ID" dirty="0" err="1"/>
              <a:t>glukosa</a:t>
            </a:r>
            <a:r>
              <a:rPr lang="en-ID" dirty="0"/>
              <a:t> </a:t>
            </a:r>
            <a:r>
              <a:rPr lang="en-ID" dirty="0" err="1"/>
              <a:t>pencernaan</a:t>
            </a:r>
            <a:r>
              <a:rPr lang="en-ID" dirty="0"/>
              <a:t> (</a:t>
            </a:r>
            <a:r>
              <a:rPr lang="en-ID" dirty="0" err="1"/>
              <a:t>resiko</a:t>
            </a:r>
            <a:r>
              <a:rPr lang="en-ID" dirty="0"/>
              <a:t> : </a:t>
            </a:r>
            <a:r>
              <a:rPr lang="en-ID" dirty="0" err="1"/>
              <a:t>diare</a:t>
            </a:r>
            <a:r>
              <a:rPr lang="en-ID" dirty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74399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017B4-725E-37F6-E49D-B2471CD7F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Gejala</a:t>
            </a:r>
            <a:r>
              <a:rPr lang="en-US" dirty="0"/>
              <a:t> </a:t>
            </a:r>
            <a:r>
              <a:rPr lang="en-US" dirty="0" err="1"/>
              <a:t>Hipoglikemik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73ECE5-AFDE-36E8-7D84-AFD43E0BFE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Ringan</a:t>
            </a:r>
            <a:r>
              <a:rPr lang="en-US" dirty="0"/>
              <a:t> (</a:t>
            </a:r>
            <a:r>
              <a:rPr lang="en-US" dirty="0" err="1"/>
              <a:t>Gemetar</a:t>
            </a:r>
            <a:r>
              <a:rPr lang="en-US" dirty="0"/>
              <a:t>, </a:t>
            </a:r>
            <a:r>
              <a:rPr lang="en-US" dirty="0" err="1"/>
              <a:t>Berkeringat</a:t>
            </a:r>
            <a:r>
              <a:rPr lang="en-US" dirty="0"/>
              <a:t>, </a:t>
            </a:r>
            <a:r>
              <a:rPr lang="en-US" dirty="0" err="1"/>
              <a:t>takikardia</a:t>
            </a:r>
            <a:r>
              <a:rPr lang="en-US" dirty="0"/>
              <a:t>, </a:t>
            </a:r>
            <a:r>
              <a:rPr lang="en-US" dirty="0" err="1"/>
              <a:t>kelaparan</a:t>
            </a:r>
            <a:r>
              <a:rPr lang="en-US" dirty="0"/>
              <a:t>, </a:t>
            </a:r>
            <a:r>
              <a:rPr lang="en-US" dirty="0" err="1"/>
              <a:t>pucat</a:t>
            </a:r>
            <a:r>
              <a:rPr lang="en-US" dirty="0"/>
              <a:t>, </a:t>
            </a:r>
            <a:r>
              <a:rPr lang="en-US" dirty="0" err="1"/>
              <a:t>kesemutan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bibir</a:t>
            </a:r>
            <a:r>
              <a:rPr lang="en-US" dirty="0"/>
              <a:t>, </a:t>
            </a:r>
            <a:r>
              <a:rPr lang="en-US" dirty="0" err="1"/>
              <a:t>kecemasan</a:t>
            </a:r>
            <a:r>
              <a:rPr lang="en-US" dirty="0"/>
              <a:t>, </a:t>
            </a:r>
            <a:r>
              <a:rPr lang="en-US" dirty="0" err="1"/>
              <a:t>palpitasi</a:t>
            </a:r>
            <a:r>
              <a:rPr lang="en-US" dirty="0"/>
              <a:t>, </a:t>
            </a:r>
            <a:r>
              <a:rPr lang="en-US" dirty="0" err="1"/>
              <a:t>gelisah</a:t>
            </a:r>
            <a:r>
              <a:rPr lang="en-US" dirty="0"/>
              <a:t>)</a:t>
            </a:r>
          </a:p>
          <a:p>
            <a:pPr marL="0" indent="0" algn="just">
              <a:buNone/>
            </a:pPr>
            <a:r>
              <a:rPr lang="en-ID" dirty="0" err="1"/>
              <a:t>Catatan</a:t>
            </a:r>
            <a:r>
              <a:rPr lang="en-ID" dirty="0"/>
              <a:t> : </a:t>
            </a:r>
            <a:r>
              <a:rPr lang="en-ID" dirty="0" err="1"/>
              <a:t>gejala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disadari</a:t>
            </a:r>
            <a:r>
              <a:rPr lang="en-ID" dirty="0"/>
              <a:t> pada </a:t>
            </a:r>
            <a:r>
              <a:rPr lang="en-ID" dirty="0" err="1"/>
              <a:t>pasien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</a:p>
          <a:p>
            <a:pPr marL="457200" indent="-457200" algn="just">
              <a:buAutoNum type="arabicPeriod"/>
            </a:pPr>
            <a:r>
              <a:rPr lang="en-ID" dirty="0"/>
              <a:t>Diabetes lama (</a:t>
            </a:r>
            <a:r>
              <a:rPr lang="en-ID" dirty="0" err="1"/>
              <a:t>neuropati</a:t>
            </a:r>
            <a:r>
              <a:rPr lang="en-ID" dirty="0"/>
              <a:t> </a:t>
            </a:r>
            <a:r>
              <a:rPr lang="en-ID" dirty="0" err="1"/>
              <a:t>mempengaruhi</a:t>
            </a:r>
            <a:r>
              <a:rPr lang="en-ID" dirty="0"/>
              <a:t> system </a:t>
            </a:r>
            <a:r>
              <a:rPr lang="en-ID" dirty="0" err="1"/>
              <a:t>otonom</a:t>
            </a:r>
            <a:r>
              <a:rPr lang="en-ID" dirty="0"/>
              <a:t>)</a:t>
            </a:r>
          </a:p>
          <a:p>
            <a:pPr marL="457200" indent="-457200" algn="just">
              <a:buAutoNum type="arabicPeriod"/>
            </a:pPr>
            <a:r>
              <a:rPr lang="en-ID" dirty="0" err="1"/>
              <a:t>Mengkonsumsi</a:t>
            </a:r>
            <a:r>
              <a:rPr lang="en-ID" dirty="0"/>
              <a:t> beta blocker (</a:t>
            </a:r>
            <a:r>
              <a:rPr lang="en-ID" dirty="0" err="1"/>
              <a:t>menghambat</a:t>
            </a:r>
            <a:r>
              <a:rPr lang="en-ID" dirty="0"/>
              <a:t> </a:t>
            </a:r>
            <a:r>
              <a:rPr lang="en-ID" dirty="0" err="1"/>
              <a:t>respon</a:t>
            </a:r>
            <a:r>
              <a:rPr lang="en-ID" dirty="0"/>
              <a:t> </a:t>
            </a:r>
            <a:r>
              <a:rPr lang="en-ID" dirty="0" err="1"/>
              <a:t>khas</a:t>
            </a:r>
            <a:r>
              <a:rPr lang="en-ID" dirty="0"/>
              <a:t> </a:t>
            </a:r>
            <a:r>
              <a:rPr lang="en-ID" dirty="0" err="1"/>
              <a:t>efinefrin</a:t>
            </a:r>
            <a:r>
              <a:rPr lang="en-ID" dirty="0"/>
              <a:t>)</a:t>
            </a:r>
          </a:p>
          <a:p>
            <a:pPr marL="457200" indent="-457200" algn="just">
              <a:buAutoNum type="arabicPeriod"/>
            </a:pPr>
            <a:r>
              <a:rPr lang="en-ID" dirty="0" err="1"/>
              <a:t>Alkoholik</a:t>
            </a:r>
            <a:r>
              <a:rPr lang="en-ID" dirty="0"/>
              <a:t> (</a:t>
            </a:r>
            <a:r>
              <a:rPr lang="en-ID" dirty="0" err="1"/>
              <a:t>menghambat</a:t>
            </a:r>
            <a:r>
              <a:rPr lang="en-ID" dirty="0"/>
              <a:t> </a:t>
            </a:r>
            <a:r>
              <a:rPr lang="en-ID" dirty="0" err="1"/>
              <a:t>glukoneuogenesis</a:t>
            </a:r>
            <a:r>
              <a:rPr lang="en-ID" dirty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2984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017B4-725E-37F6-E49D-B2471CD7F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Gejala</a:t>
            </a:r>
            <a:r>
              <a:rPr lang="en-US" dirty="0"/>
              <a:t> </a:t>
            </a:r>
            <a:r>
              <a:rPr lang="en-US" dirty="0" err="1"/>
              <a:t>Hipoglikemik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73ECE5-AFDE-36E8-7D84-AFD43E0BFE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/>
              <a:t>Sedang : </a:t>
            </a:r>
            <a:r>
              <a:rPr lang="en-US" dirty="0" err="1"/>
              <a:t>gejala</a:t>
            </a:r>
            <a:r>
              <a:rPr lang="en-US" dirty="0"/>
              <a:t> neuroglycopenic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kurangnya</a:t>
            </a:r>
            <a:r>
              <a:rPr lang="en-US" dirty="0"/>
              <a:t> </a:t>
            </a:r>
            <a:r>
              <a:rPr lang="en-US" dirty="0" err="1"/>
              <a:t>glukosa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otak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 err="1"/>
              <a:t>Gejala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:</a:t>
            </a:r>
          </a:p>
          <a:p>
            <a:pPr marL="457200" indent="-457200" algn="just">
              <a:buAutoNum type="arabicPeriod"/>
            </a:pP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(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marah</a:t>
            </a:r>
            <a:r>
              <a:rPr lang="en-US" dirty="0"/>
              <a:t>)</a:t>
            </a:r>
          </a:p>
          <a:p>
            <a:pPr marL="457200" indent="-457200" algn="just">
              <a:buAutoNum type="arabicPeriod"/>
            </a:pPr>
            <a:r>
              <a:rPr lang="en-US" dirty="0" err="1"/>
              <a:t>Kebingungan</a:t>
            </a:r>
            <a:endParaRPr lang="en-US" dirty="0"/>
          </a:p>
          <a:p>
            <a:pPr marL="457200" indent="-457200" algn="just">
              <a:buAutoNum type="arabicPeriod"/>
            </a:pPr>
            <a:r>
              <a:rPr lang="en-US" dirty="0" err="1"/>
              <a:t>Sakit</a:t>
            </a:r>
            <a:r>
              <a:rPr lang="en-US" dirty="0"/>
              <a:t> </a:t>
            </a:r>
            <a:r>
              <a:rPr lang="en-US" dirty="0" err="1"/>
              <a:t>kepala</a:t>
            </a:r>
            <a:endParaRPr lang="en-US" dirty="0"/>
          </a:p>
          <a:p>
            <a:pPr marL="457200" indent="-457200" algn="just">
              <a:buAutoNum type="arabicPeriod"/>
            </a:pPr>
            <a:r>
              <a:rPr lang="en-US" dirty="0" err="1"/>
              <a:t>Mengantuk</a:t>
            </a:r>
            <a:endParaRPr lang="en-US" dirty="0"/>
          </a:p>
          <a:p>
            <a:pPr marL="457200" indent="-457200" algn="just">
              <a:buAutoNum type="arabicPeriod"/>
            </a:pPr>
            <a:r>
              <a:rPr lang="en-US" dirty="0" err="1"/>
              <a:t>Berbicara</a:t>
            </a:r>
            <a:r>
              <a:rPr lang="en-US" dirty="0"/>
              <a:t> </a:t>
            </a:r>
            <a:r>
              <a:rPr lang="en-US" dirty="0" err="1"/>
              <a:t>cadel</a:t>
            </a:r>
            <a:endParaRPr lang="en-US" dirty="0"/>
          </a:p>
          <a:p>
            <a:pPr marL="457200" indent="-457200" algn="just">
              <a:buAutoNum type="arabicPeriod"/>
            </a:pPr>
            <a:r>
              <a:rPr lang="en-US" dirty="0" err="1"/>
              <a:t>Kelemahan</a:t>
            </a:r>
            <a:r>
              <a:rPr lang="en-US" dirty="0"/>
              <a:t> (</a:t>
            </a:r>
            <a:r>
              <a:rPr lang="en-US" dirty="0" err="1"/>
              <a:t>sempoyongan</a:t>
            </a:r>
            <a:r>
              <a:rPr lang="en-US" dirty="0"/>
              <a:t>)</a:t>
            </a:r>
          </a:p>
          <a:p>
            <a:pPr marL="457200" indent="-457200" algn="just">
              <a:buAutoNum type="arabicPeriod"/>
            </a:pPr>
            <a:r>
              <a:rPr lang="en-US" dirty="0" err="1"/>
              <a:t>Penglihatan</a:t>
            </a:r>
            <a:r>
              <a:rPr lang="en-US" dirty="0"/>
              <a:t> </a:t>
            </a:r>
            <a:r>
              <a:rPr lang="en-US" dirty="0" err="1"/>
              <a:t>kabur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811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SLIDE MASTER</Template>
  <TotalTime>98</TotalTime>
  <Words>1317</Words>
  <Application>Microsoft Office PowerPoint</Application>
  <PresentationFormat>Widescreen</PresentationFormat>
  <Paragraphs>169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Arial</vt:lpstr>
      <vt:lpstr>Bahnschrift Condensed</vt:lpstr>
      <vt:lpstr>Bodoni MT</vt:lpstr>
      <vt:lpstr>Calibri</vt:lpstr>
      <vt:lpstr>Calibri Light</vt:lpstr>
      <vt:lpstr>Wingdings</vt:lpstr>
      <vt:lpstr>Office Theme</vt:lpstr>
      <vt:lpstr>Custom Design</vt:lpstr>
      <vt:lpstr>Kegawatdaruratan Metabolik</vt:lpstr>
      <vt:lpstr>Pendahuluan </vt:lpstr>
      <vt:lpstr>Kegawatdaruratan Diabetik</vt:lpstr>
      <vt:lpstr>Tujuan perawatan </vt:lpstr>
      <vt:lpstr>Kegawatdaruratan HIPOGLIKEMIK</vt:lpstr>
      <vt:lpstr>Faktor resiko pasien mengalami hipoglikemik</vt:lpstr>
      <vt:lpstr>Agen hipoglikemik oral yan tidak menyebabkan hipoglikemik</vt:lpstr>
      <vt:lpstr>Gejala Hipoglikemik</vt:lpstr>
      <vt:lpstr>Gejala Hipoglikemik</vt:lpstr>
      <vt:lpstr>Gejala Hipoglikemik</vt:lpstr>
      <vt:lpstr>Penanganan HIPOGLIKEMIK</vt:lpstr>
      <vt:lpstr>RAPID ACTING GLUCOSA 15 gr Glukosa</vt:lpstr>
      <vt:lpstr>Penanganan HIPOGLIKEMIK</vt:lpstr>
      <vt:lpstr>Penanganan HIPOGLIKEMIK</vt:lpstr>
      <vt:lpstr>Kegawatdaruratan HIPERGLIKEMIK</vt:lpstr>
      <vt:lpstr>Kegawatdaruratan HIPERGLIKEMIK</vt:lpstr>
      <vt:lpstr>Kegawatdaruratan HIPERGLIKEMIK</vt:lpstr>
      <vt:lpstr>Kegawatdaruratan HIPERGLIKEMIK</vt:lpstr>
      <vt:lpstr>Kegawatdaruratan HIPERGLIKEMIK</vt:lpstr>
      <vt:lpstr>Kegawatdaruratan HIPERGLIKEMIK</vt:lpstr>
      <vt:lpstr>Kegawatdaruratan HIPERGLIKEMIK</vt:lpstr>
      <vt:lpstr>Kegawatdaruratan HIPERGLIKEMIK</vt:lpstr>
      <vt:lpstr>Kegawatdaruratan HIPERGLIKEMIK</vt:lpstr>
      <vt:lpstr>Kegawatdaruratan HIPERGLIKEMIK</vt:lpstr>
      <vt:lpstr>Kegawatdaruratan HIPERGLIKEMIK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Kegawatdaruratan Metabolik</dc:title>
  <dc:creator>zulmah astuti</dc:creator>
  <cp:lastModifiedBy>zulmah astuti</cp:lastModifiedBy>
  <cp:revision>8</cp:revision>
  <dcterms:created xsi:type="dcterms:W3CDTF">2023-05-20T21:10:45Z</dcterms:created>
  <dcterms:modified xsi:type="dcterms:W3CDTF">2023-09-02T13:38:21Z</dcterms:modified>
</cp:coreProperties>
</file>