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28"/>
  </p:notesMasterIdLst>
  <p:sldIdLst>
    <p:sldId id="256" r:id="rId2"/>
    <p:sldId id="279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83" r:id="rId21"/>
    <p:sldId id="282" r:id="rId22"/>
    <p:sldId id="281" r:id="rId23"/>
    <p:sldId id="280" r:id="rId24"/>
    <p:sldId id="276" r:id="rId25"/>
    <p:sldId id="284" r:id="rId26"/>
    <p:sldId id="275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21" autoAdjust="0"/>
    <p:restoredTop sz="94660"/>
  </p:normalViewPr>
  <p:slideViewPr>
    <p:cSldViewPr>
      <p:cViewPr varScale="1">
        <p:scale>
          <a:sx n="68" d="100"/>
          <a:sy n="68" d="100"/>
        </p:scale>
        <p:origin x="-58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93ED93-E21F-4AE9-8269-CAADD014C086}" type="datetimeFigureOut">
              <a:rPr lang="en-US" smtClean="0"/>
              <a:pPr/>
              <a:t>4/11/2017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839474-CFC5-40D9-B3DF-D9CB9E80B60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Sanyata_js@plasa.com.</a:t>
            </a:r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d-ID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Sanyata_js@plasa.com.</a:t>
            </a:r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d-ID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Sanyata_js@plasa.com.</a:t>
            </a:r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d-ID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Sanyata_js@plasa.com.</a:t>
            </a:r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d-ID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Sanyata_js@plasa.com.</a:t>
            </a:r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d-ID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Sanyata_js@plasa.com.</a:t>
            </a:r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d-ID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09EFCA4-CAEC-4440-A357-224A6AA4AB73}" type="datetimeFigureOut">
              <a:rPr lang="en-US" smtClean="0"/>
              <a:pPr/>
              <a:t>4/11/2017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74EB74-D41B-453E-B5A8-24C6C3802F0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09EFCA4-CAEC-4440-A357-224A6AA4AB73}" type="datetimeFigureOut">
              <a:rPr lang="en-US" smtClean="0"/>
              <a:pPr/>
              <a:t>4/11/2017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74EB74-D41B-453E-B5A8-24C6C3802F0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09EFCA4-CAEC-4440-A357-224A6AA4AB73}" type="datetimeFigureOut">
              <a:rPr lang="en-US" smtClean="0"/>
              <a:pPr/>
              <a:t>4/11/2017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74EB74-D41B-453E-B5A8-24C6C3802F0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09EFCA4-CAEC-4440-A357-224A6AA4AB73}" type="datetimeFigureOut">
              <a:rPr lang="en-US" smtClean="0"/>
              <a:pPr/>
              <a:t>4/11/2017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74EB74-D41B-453E-B5A8-24C6C3802F0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09EFCA4-CAEC-4440-A357-224A6AA4AB73}" type="datetimeFigureOut">
              <a:rPr lang="en-US" smtClean="0"/>
              <a:pPr/>
              <a:t>4/11/2017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74EB74-D41B-453E-B5A8-24C6C3802F0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09EFCA4-CAEC-4440-A357-224A6AA4AB73}" type="datetimeFigureOut">
              <a:rPr lang="en-US" smtClean="0"/>
              <a:pPr/>
              <a:t>4/11/2017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74EB74-D41B-453E-B5A8-24C6C3802F0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09EFCA4-CAEC-4440-A357-224A6AA4AB73}" type="datetimeFigureOut">
              <a:rPr lang="en-US" smtClean="0"/>
              <a:pPr/>
              <a:t>4/11/2017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74EB74-D41B-453E-B5A8-24C6C3802F0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09EFCA4-CAEC-4440-A357-224A6AA4AB73}" type="datetimeFigureOut">
              <a:rPr lang="en-US" smtClean="0"/>
              <a:pPr/>
              <a:t>4/11/2017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74EB74-D41B-453E-B5A8-24C6C3802F0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09EFCA4-CAEC-4440-A357-224A6AA4AB73}" type="datetimeFigureOut">
              <a:rPr lang="en-US" smtClean="0"/>
              <a:pPr/>
              <a:t>4/11/2017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74EB74-D41B-453E-B5A8-24C6C3802F0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09EFCA4-CAEC-4440-A357-224A6AA4AB73}" type="datetimeFigureOut">
              <a:rPr lang="en-US" smtClean="0"/>
              <a:pPr/>
              <a:t>4/11/2017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74EB74-D41B-453E-B5A8-24C6C3802F0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09EFCA4-CAEC-4440-A357-224A6AA4AB73}" type="datetimeFigureOut">
              <a:rPr lang="en-US" smtClean="0"/>
              <a:pPr/>
              <a:t>4/11/2017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74EB74-D41B-453E-B5A8-24C6C3802F0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09EFCA4-CAEC-4440-A357-224A6AA4AB73}" type="datetimeFigureOut">
              <a:rPr lang="en-US" smtClean="0"/>
              <a:pPr/>
              <a:t>4/11/2017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D274EB74-D41B-453E-B5A8-24C6C3802F0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d-ID" dirty="0" smtClean="0"/>
              <a:t>Pemilihan Media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85800" y="609600"/>
            <a:ext cx="25146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err="1"/>
              <a:t>Perbedaan</a:t>
            </a:r>
            <a:r>
              <a:rPr lang="en-US" i="1" dirty="0"/>
              <a:t> individual</a:t>
            </a:r>
            <a:endParaRPr lang="en-US" dirty="0"/>
          </a:p>
        </p:txBody>
      </p:sp>
      <p:cxnSp>
        <p:nvCxnSpPr>
          <p:cNvPr id="6" name="Shape 5"/>
          <p:cNvCxnSpPr>
            <a:stCxn id="4" idx="2"/>
          </p:cNvCxnSpPr>
          <p:nvPr/>
        </p:nvCxnSpPr>
        <p:spPr>
          <a:xfrm rot="16200000" flipH="1">
            <a:off x="3676650" y="-57150"/>
            <a:ext cx="609600" cy="4076700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ounded Rectangle 6"/>
          <p:cNvSpPr/>
          <p:nvPr/>
        </p:nvSpPr>
        <p:spPr>
          <a:xfrm>
            <a:off x="3886200" y="1600200"/>
            <a:ext cx="4800600" cy="434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Siswa</a:t>
            </a:r>
            <a:r>
              <a:rPr lang="en-US" dirty="0"/>
              <a:t> </a:t>
            </a:r>
            <a:r>
              <a:rPr lang="en-US" dirty="0" err="1"/>
              <a:t>belajar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cara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tingkat</a:t>
            </a:r>
            <a:r>
              <a:rPr lang="en-US" dirty="0"/>
              <a:t> </a:t>
            </a:r>
            <a:r>
              <a:rPr lang="en-US" dirty="0" err="1"/>
              <a:t>kecepatan</a:t>
            </a:r>
            <a:r>
              <a:rPr lang="en-US" dirty="0"/>
              <a:t> yang </a:t>
            </a:r>
            <a:r>
              <a:rPr lang="en-US" dirty="0" err="1"/>
              <a:t>berbeda-beda</a:t>
            </a:r>
            <a:r>
              <a:rPr lang="en-US" dirty="0" smtClean="0"/>
              <a:t>.</a:t>
            </a:r>
          </a:p>
          <a:p>
            <a:pPr algn="ctr"/>
            <a:r>
              <a:rPr lang="en-US" dirty="0" err="1"/>
              <a:t>Faktor</a:t>
            </a:r>
            <a:r>
              <a:rPr lang="en-US" dirty="0"/>
              <a:t> </a:t>
            </a:r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intelegensia</a:t>
            </a:r>
            <a:r>
              <a:rPr lang="en-US" dirty="0"/>
              <a:t>, </a:t>
            </a:r>
            <a:r>
              <a:rPr lang="en-US" dirty="0" err="1"/>
              <a:t>tinkat</a:t>
            </a:r>
            <a:r>
              <a:rPr lang="en-US" dirty="0"/>
              <a:t> </a:t>
            </a:r>
            <a:r>
              <a:rPr lang="en-US" dirty="0" err="1"/>
              <a:t>pendidikan</a:t>
            </a:r>
            <a:r>
              <a:rPr lang="en-US" dirty="0"/>
              <a:t>, </a:t>
            </a:r>
            <a:r>
              <a:rPr lang="en-US" dirty="0" err="1"/>
              <a:t>kepribadiannya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gaya</a:t>
            </a:r>
            <a:r>
              <a:rPr lang="en-US" dirty="0"/>
              <a:t> </a:t>
            </a:r>
            <a:r>
              <a:rPr lang="en-US" dirty="0" err="1"/>
              <a:t>belajar</a:t>
            </a:r>
            <a:r>
              <a:rPr lang="en-US" dirty="0"/>
              <a:t> </a:t>
            </a:r>
            <a:r>
              <a:rPr lang="en-US" dirty="0" err="1"/>
              <a:t>mempengaruhi</a:t>
            </a:r>
            <a:r>
              <a:rPr lang="en-US" dirty="0"/>
              <a:t> </a:t>
            </a:r>
            <a:r>
              <a:rPr lang="en-US" dirty="0" err="1"/>
              <a:t>kemampuan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kesiapan</a:t>
            </a:r>
            <a:r>
              <a:rPr lang="en-US" dirty="0"/>
              <a:t> </a:t>
            </a:r>
            <a:r>
              <a:rPr lang="en-US" dirty="0" err="1"/>
              <a:t>siswa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belajar</a:t>
            </a:r>
            <a:r>
              <a:rPr lang="en-US" dirty="0"/>
              <a:t>. </a:t>
            </a:r>
            <a:endParaRPr lang="en-US" dirty="0" smtClean="0"/>
          </a:p>
          <a:p>
            <a:pPr algn="ctr"/>
            <a:r>
              <a:rPr lang="en-US" dirty="0" smtClean="0"/>
              <a:t>Tingkat </a:t>
            </a:r>
            <a:r>
              <a:rPr lang="en-US" dirty="0" err="1"/>
              <a:t>kecepatan</a:t>
            </a:r>
            <a:r>
              <a:rPr lang="en-US" dirty="0"/>
              <a:t> </a:t>
            </a:r>
            <a:r>
              <a:rPr lang="en-US" dirty="0" err="1"/>
              <a:t>penyajian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</a:t>
            </a:r>
            <a:r>
              <a:rPr lang="en-US" dirty="0" err="1"/>
              <a:t>melalui</a:t>
            </a:r>
            <a:r>
              <a:rPr lang="en-US" dirty="0"/>
              <a:t> media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berdasarkan</a:t>
            </a:r>
            <a:r>
              <a:rPr lang="en-US" dirty="0"/>
              <a:t> </a:t>
            </a:r>
            <a:r>
              <a:rPr lang="en-US" dirty="0" err="1"/>
              <a:t>tingkat</a:t>
            </a:r>
            <a:r>
              <a:rPr lang="en-US" dirty="0"/>
              <a:t> </a:t>
            </a:r>
            <a:r>
              <a:rPr lang="en-US" dirty="0" err="1"/>
              <a:t>pemahaman</a:t>
            </a:r>
            <a:r>
              <a:rPr lang="en-US" dirty="0"/>
              <a:t>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381000" y="304800"/>
            <a:ext cx="3276600" cy="1219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err="1"/>
              <a:t>Tujuan</a:t>
            </a:r>
            <a:r>
              <a:rPr lang="en-US" i="1" dirty="0"/>
              <a:t> </a:t>
            </a:r>
            <a:r>
              <a:rPr lang="en-US" i="1" dirty="0" err="1"/>
              <a:t>pembelajaran</a:t>
            </a:r>
            <a:r>
              <a:rPr lang="en-US" dirty="0"/>
              <a:t>.</a:t>
            </a:r>
          </a:p>
        </p:txBody>
      </p:sp>
      <p:cxnSp>
        <p:nvCxnSpPr>
          <p:cNvPr id="6" name="Elbow Connector 5"/>
          <p:cNvCxnSpPr/>
          <p:nvPr/>
        </p:nvCxnSpPr>
        <p:spPr>
          <a:xfrm rot="16200000" flipH="1">
            <a:off x="1714500" y="1790700"/>
            <a:ext cx="1447800" cy="914400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ounded Rectangle 7"/>
          <p:cNvSpPr/>
          <p:nvPr/>
        </p:nvSpPr>
        <p:spPr>
          <a:xfrm>
            <a:off x="609600" y="2971800"/>
            <a:ext cx="7772400" cy="2819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siswa</a:t>
            </a:r>
            <a:r>
              <a:rPr lang="en-US" dirty="0"/>
              <a:t> </a:t>
            </a:r>
            <a:r>
              <a:rPr lang="en-US" dirty="0" err="1"/>
              <a:t>diberitahukan</a:t>
            </a:r>
            <a:r>
              <a:rPr lang="en-US" dirty="0"/>
              <a:t> </a:t>
            </a:r>
            <a:r>
              <a:rPr lang="en-US" dirty="0" err="1"/>
              <a:t>apa</a:t>
            </a:r>
            <a:r>
              <a:rPr lang="en-US" dirty="0"/>
              <a:t> yang </a:t>
            </a:r>
            <a:r>
              <a:rPr lang="en-US" dirty="0" err="1"/>
              <a:t>diharapkan</a:t>
            </a:r>
            <a:r>
              <a:rPr lang="en-US" dirty="0"/>
              <a:t> </a:t>
            </a:r>
            <a:r>
              <a:rPr lang="en-US" dirty="0" err="1"/>
              <a:t>mereka</a:t>
            </a:r>
            <a:r>
              <a:rPr lang="en-US" dirty="0"/>
              <a:t> </a:t>
            </a:r>
            <a:r>
              <a:rPr lang="en-US" dirty="0" err="1"/>
              <a:t>pelajari</a:t>
            </a:r>
            <a:r>
              <a:rPr lang="en-US" dirty="0"/>
              <a:t> </a:t>
            </a:r>
            <a:r>
              <a:rPr lang="en-US" dirty="0" err="1"/>
              <a:t>melalui</a:t>
            </a:r>
            <a:r>
              <a:rPr lang="en-US" dirty="0"/>
              <a:t> media </a:t>
            </a:r>
            <a:r>
              <a:rPr lang="en-US" dirty="0" err="1"/>
              <a:t>pembelajaran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, </a:t>
            </a:r>
            <a:r>
              <a:rPr lang="en-US" dirty="0" err="1"/>
              <a:t>kesempatan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berhasil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pembelajaran</a:t>
            </a:r>
            <a:r>
              <a:rPr lang="en-US" dirty="0"/>
              <a:t> </a:t>
            </a:r>
            <a:r>
              <a:rPr lang="en-US" dirty="0" err="1"/>
              <a:t>semakin</a:t>
            </a:r>
            <a:r>
              <a:rPr lang="en-US" dirty="0"/>
              <a:t> </a:t>
            </a:r>
            <a:r>
              <a:rPr lang="en-US" dirty="0" err="1"/>
              <a:t>besar</a:t>
            </a:r>
            <a:r>
              <a:rPr lang="en-US" dirty="0"/>
              <a:t>. </a:t>
            </a:r>
            <a:endParaRPr lang="en-US" dirty="0" smtClean="0"/>
          </a:p>
          <a:p>
            <a:pPr algn="ctr"/>
            <a:r>
              <a:rPr lang="en-US" dirty="0" err="1" smtClean="0"/>
              <a:t>Tujuan</a:t>
            </a:r>
            <a:r>
              <a:rPr lang="en-US" dirty="0" smtClean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menentukan</a:t>
            </a:r>
            <a:r>
              <a:rPr lang="en-US" dirty="0"/>
              <a:t> </a:t>
            </a:r>
            <a:r>
              <a:rPr lang="en-US" dirty="0" err="1"/>
              <a:t>bagian</a:t>
            </a:r>
            <a:r>
              <a:rPr lang="en-US" dirty="0"/>
              <a:t> </a:t>
            </a:r>
            <a:r>
              <a:rPr lang="en-US" dirty="0" err="1"/>
              <a:t>isi</a:t>
            </a:r>
            <a:r>
              <a:rPr lang="en-US" dirty="0"/>
              <a:t> yang </a:t>
            </a:r>
            <a:r>
              <a:rPr lang="en-US" dirty="0" err="1"/>
              <a:t>mana</a:t>
            </a:r>
            <a:r>
              <a:rPr lang="en-US" dirty="0"/>
              <a:t> yang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mendapatkan</a:t>
            </a:r>
            <a:r>
              <a:rPr lang="en-US" dirty="0"/>
              <a:t> </a:t>
            </a:r>
            <a:r>
              <a:rPr lang="en-US" dirty="0" err="1"/>
              <a:t>perhatian</a:t>
            </a:r>
            <a:r>
              <a:rPr lang="en-US" dirty="0"/>
              <a:t> </a:t>
            </a:r>
            <a:r>
              <a:rPr lang="en-US" dirty="0" err="1"/>
              <a:t>pokok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media </a:t>
            </a:r>
            <a:r>
              <a:rPr lang="en-US" dirty="0" err="1"/>
              <a:t>pembelajaran</a:t>
            </a:r>
            <a:r>
              <a:rPr lang="en-US" dirty="0"/>
              <a:t>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381000" y="381000"/>
            <a:ext cx="3505200" cy="1600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err="1"/>
              <a:t>Organisasi</a:t>
            </a:r>
            <a:r>
              <a:rPr lang="en-US" i="1" dirty="0"/>
              <a:t> </a:t>
            </a:r>
            <a:r>
              <a:rPr lang="en-US" i="1" dirty="0" err="1"/>
              <a:t>isi</a:t>
            </a:r>
            <a:endParaRPr lang="en-US" dirty="0"/>
          </a:p>
        </p:txBody>
      </p:sp>
      <p:cxnSp>
        <p:nvCxnSpPr>
          <p:cNvPr id="6" name="Elbow Connector 5"/>
          <p:cNvCxnSpPr/>
          <p:nvPr/>
        </p:nvCxnSpPr>
        <p:spPr>
          <a:xfrm>
            <a:off x="3657600" y="1143000"/>
            <a:ext cx="1676400" cy="1295400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ounded Rectangle 6"/>
          <p:cNvSpPr/>
          <p:nvPr/>
        </p:nvSpPr>
        <p:spPr>
          <a:xfrm>
            <a:off x="5105400" y="1905000"/>
            <a:ext cx="3733800" cy="3657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Pembelajaran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mudah</a:t>
            </a:r>
            <a:r>
              <a:rPr lang="en-US" dirty="0"/>
              <a:t>  </a:t>
            </a: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isi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prosedur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ketrampilan</a:t>
            </a:r>
            <a:r>
              <a:rPr lang="en-US" dirty="0"/>
              <a:t> </a:t>
            </a:r>
            <a:r>
              <a:rPr lang="en-US" dirty="0" err="1"/>
              <a:t>fisik</a:t>
            </a:r>
            <a:r>
              <a:rPr lang="en-US" dirty="0"/>
              <a:t> yang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dipelajari</a:t>
            </a:r>
            <a:r>
              <a:rPr lang="en-US" dirty="0"/>
              <a:t> </a:t>
            </a:r>
            <a:r>
              <a:rPr lang="en-US" dirty="0" err="1"/>
              <a:t>diatur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diorganisasikan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urutan</a:t>
            </a:r>
            <a:r>
              <a:rPr lang="en-US" dirty="0"/>
              <a:t> yang </a:t>
            </a:r>
            <a:r>
              <a:rPr lang="en-US" dirty="0" err="1"/>
              <a:t>bernakna</a:t>
            </a:r>
            <a:r>
              <a:rPr lang="en-US" dirty="0"/>
              <a:t>.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457200" y="381000"/>
            <a:ext cx="3657600" cy="1447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err="1"/>
              <a:t>Persiapan</a:t>
            </a:r>
            <a:r>
              <a:rPr lang="en-US" i="1" dirty="0"/>
              <a:t> </a:t>
            </a:r>
            <a:r>
              <a:rPr lang="en-US" i="1" dirty="0" err="1"/>
              <a:t>sebelum</a:t>
            </a:r>
            <a:r>
              <a:rPr lang="en-US" i="1" dirty="0"/>
              <a:t> </a:t>
            </a:r>
            <a:r>
              <a:rPr lang="en-US" i="1" dirty="0" err="1"/>
              <a:t>belajar</a:t>
            </a:r>
            <a:endParaRPr lang="en-US" dirty="0"/>
          </a:p>
        </p:txBody>
      </p:sp>
      <p:sp>
        <p:nvSpPr>
          <p:cNvPr id="5" name="Down Arrow 4"/>
          <p:cNvSpPr/>
          <p:nvPr/>
        </p:nvSpPr>
        <p:spPr>
          <a:xfrm>
            <a:off x="2057400" y="1828800"/>
            <a:ext cx="533400" cy="1295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nip Single Corner Rectangle 5"/>
          <p:cNvSpPr/>
          <p:nvPr/>
        </p:nvSpPr>
        <p:spPr>
          <a:xfrm>
            <a:off x="1143000" y="3276600"/>
            <a:ext cx="7467600" cy="2743200"/>
          </a:xfrm>
          <a:prstGeom prst="snip1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ketika</a:t>
            </a:r>
            <a:r>
              <a:rPr lang="en-US" dirty="0"/>
              <a:t> </a:t>
            </a:r>
            <a:r>
              <a:rPr lang="en-US" dirty="0" err="1"/>
              <a:t>merancang</a:t>
            </a:r>
            <a:r>
              <a:rPr lang="en-US" dirty="0"/>
              <a:t> </a:t>
            </a:r>
            <a:r>
              <a:rPr lang="en-US" dirty="0" err="1"/>
              <a:t>materi</a:t>
            </a:r>
            <a:r>
              <a:rPr lang="en-US" dirty="0"/>
              <a:t> </a:t>
            </a:r>
            <a:r>
              <a:rPr lang="en-US" dirty="0" err="1"/>
              <a:t>pelajaran</a:t>
            </a:r>
            <a:r>
              <a:rPr lang="en-US" dirty="0"/>
              <a:t>, </a:t>
            </a:r>
            <a:r>
              <a:rPr lang="en-US" dirty="0" err="1"/>
              <a:t>perhatian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ditujukan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sifat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tingkat</a:t>
            </a:r>
            <a:r>
              <a:rPr lang="en-US" dirty="0"/>
              <a:t> </a:t>
            </a:r>
            <a:r>
              <a:rPr lang="en-US" dirty="0" err="1"/>
              <a:t>pemahaman</a:t>
            </a:r>
            <a:r>
              <a:rPr lang="en-US" dirty="0"/>
              <a:t> </a:t>
            </a:r>
            <a:r>
              <a:rPr lang="en-US" dirty="0" err="1"/>
              <a:t>siswa</a:t>
            </a:r>
            <a:r>
              <a:rPr lang="en-US" dirty="0" smtClean="0"/>
              <a:t>.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r>
              <a:rPr lang="en-US" dirty="0" err="1"/>
              <a:t>Siswa</a:t>
            </a:r>
            <a:r>
              <a:rPr lang="en-US" dirty="0"/>
              <a:t> </a:t>
            </a:r>
            <a:r>
              <a:rPr lang="en-US" dirty="0" err="1"/>
              <a:t>sebaiknya</a:t>
            </a:r>
            <a:r>
              <a:rPr lang="en-US" dirty="0"/>
              <a:t>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menguasai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baik</a:t>
            </a:r>
            <a:r>
              <a:rPr lang="en-US" dirty="0"/>
              <a:t> </a:t>
            </a:r>
            <a:r>
              <a:rPr lang="en-US" dirty="0" err="1"/>
              <a:t>pelajaran</a:t>
            </a:r>
            <a:r>
              <a:rPr lang="en-US" dirty="0"/>
              <a:t> </a:t>
            </a:r>
            <a:r>
              <a:rPr lang="en-US" dirty="0" err="1"/>
              <a:t>dasar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pengalaman</a:t>
            </a:r>
            <a:r>
              <a:rPr lang="en-US" dirty="0"/>
              <a:t> yang </a:t>
            </a:r>
            <a:r>
              <a:rPr lang="en-US" dirty="0" err="1"/>
              <a:t>diperlukan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memadai</a:t>
            </a:r>
            <a:r>
              <a:rPr lang="en-US" dirty="0"/>
              <a:t> yang </a:t>
            </a:r>
            <a:r>
              <a:rPr lang="en-US" dirty="0" err="1"/>
              <a:t>mungkin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persyaratan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penggunaan</a:t>
            </a:r>
            <a:r>
              <a:rPr lang="en-US" dirty="0"/>
              <a:t> media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sukses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09600" y="609600"/>
            <a:ext cx="3200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err="1"/>
              <a:t>Emosi</a:t>
            </a:r>
            <a:endParaRPr lang="en-US" dirty="0"/>
          </a:p>
        </p:txBody>
      </p:sp>
      <p:cxnSp>
        <p:nvCxnSpPr>
          <p:cNvPr id="8" name="Shape 7"/>
          <p:cNvCxnSpPr>
            <a:stCxn id="4" idx="2"/>
          </p:cNvCxnSpPr>
          <p:nvPr/>
        </p:nvCxnSpPr>
        <p:spPr>
          <a:xfrm rot="16200000" flipH="1">
            <a:off x="2133600" y="1524000"/>
            <a:ext cx="1600200" cy="1447800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ounded Rectangle 10"/>
          <p:cNvSpPr/>
          <p:nvPr/>
        </p:nvSpPr>
        <p:spPr>
          <a:xfrm>
            <a:off x="381000" y="2895600"/>
            <a:ext cx="8382000" cy="2895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Pembelajarn</a:t>
            </a:r>
            <a:r>
              <a:rPr lang="en-US" dirty="0"/>
              <a:t> yang </a:t>
            </a:r>
            <a:r>
              <a:rPr lang="en-US" dirty="0" err="1"/>
              <a:t>melibatkan</a:t>
            </a:r>
            <a:r>
              <a:rPr lang="en-US" dirty="0"/>
              <a:t> </a:t>
            </a:r>
            <a:r>
              <a:rPr lang="en-US" dirty="0" err="1"/>
              <a:t>emosi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perasaan</a:t>
            </a:r>
            <a:r>
              <a:rPr lang="en-US" dirty="0"/>
              <a:t> </a:t>
            </a:r>
            <a:r>
              <a:rPr lang="en-US" dirty="0" err="1"/>
              <a:t>pribadi</a:t>
            </a:r>
            <a:r>
              <a:rPr lang="en-US" dirty="0"/>
              <a:t> </a:t>
            </a:r>
            <a:r>
              <a:rPr lang="en-US" dirty="0" err="1"/>
              <a:t>serta</a:t>
            </a:r>
            <a:r>
              <a:rPr lang="en-US" dirty="0"/>
              <a:t> </a:t>
            </a:r>
            <a:r>
              <a:rPr lang="en-US" dirty="0" err="1"/>
              <a:t>kecakapan</a:t>
            </a:r>
            <a:r>
              <a:rPr lang="en-US" dirty="0"/>
              <a:t> </a:t>
            </a:r>
            <a:r>
              <a:rPr lang="en-US" dirty="0" err="1"/>
              <a:t>amat</a:t>
            </a:r>
            <a:r>
              <a:rPr lang="en-US" dirty="0"/>
              <a:t> </a:t>
            </a:r>
            <a:r>
              <a:rPr lang="en-US" dirty="0" err="1"/>
              <a:t>berpengaruh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bertahan</a:t>
            </a:r>
            <a:r>
              <a:rPr lang="en-US" dirty="0"/>
              <a:t>. </a:t>
            </a:r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r>
              <a:rPr lang="en-US" dirty="0" smtClean="0"/>
              <a:t>Media </a:t>
            </a:r>
            <a:r>
              <a:rPr lang="en-US" dirty="0" err="1"/>
              <a:t>pembelajaran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cara</a:t>
            </a:r>
            <a:r>
              <a:rPr lang="en-US" dirty="0"/>
              <a:t> yang </a:t>
            </a:r>
            <a:r>
              <a:rPr lang="en-US" dirty="0" err="1"/>
              <a:t>sangat</a:t>
            </a:r>
            <a:r>
              <a:rPr lang="en-US" dirty="0"/>
              <a:t> </a:t>
            </a:r>
            <a:r>
              <a:rPr lang="en-US" dirty="0" err="1"/>
              <a:t>baik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menghasilkan</a:t>
            </a:r>
            <a:r>
              <a:rPr lang="en-US" dirty="0"/>
              <a:t> </a:t>
            </a:r>
            <a:r>
              <a:rPr lang="en-US" dirty="0" err="1"/>
              <a:t>respon</a:t>
            </a:r>
            <a:r>
              <a:rPr lang="en-US" dirty="0"/>
              <a:t> </a:t>
            </a:r>
            <a:r>
              <a:rPr lang="en-US" dirty="0" err="1"/>
              <a:t>emosional</a:t>
            </a:r>
            <a:r>
              <a:rPr lang="en-US" dirty="0"/>
              <a:t> </a:t>
            </a:r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takut</a:t>
            </a:r>
            <a:r>
              <a:rPr lang="en-US" dirty="0"/>
              <a:t>, </a:t>
            </a:r>
            <a:r>
              <a:rPr lang="en-US" dirty="0" err="1"/>
              <a:t>cemas</a:t>
            </a:r>
            <a:r>
              <a:rPr lang="en-US" dirty="0"/>
              <a:t>, </a:t>
            </a:r>
            <a:r>
              <a:rPr lang="en-US" dirty="0" err="1"/>
              <a:t>empati</a:t>
            </a:r>
            <a:r>
              <a:rPr lang="en-US" dirty="0"/>
              <a:t>, </a:t>
            </a:r>
            <a:r>
              <a:rPr lang="en-US" dirty="0" err="1"/>
              <a:t>cinta</a:t>
            </a:r>
            <a:r>
              <a:rPr lang="en-US" dirty="0"/>
              <a:t> </a:t>
            </a:r>
            <a:r>
              <a:rPr lang="en-US" dirty="0" err="1"/>
              <a:t>kasih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kesenangan</a:t>
            </a:r>
            <a:r>
              <a:rPr lang="en-US" dirty="0"/>
              <a:t>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685800" y="685800"/>
            <a:ext cx="28194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err="1"/>
              <a:t>Partisipasi</a:t>
            </a:r>
            <a:r>
              <a:rPr lang="en-US" i="1" dirty="0"/>
              <a:t>.</a:t>
            </a:r>
            <a:endParaRPr lang="en-US" dirty="0"/>
          </a:p>
        </p:txBody>
      </p:sp>
      <p:cxnSp>
        <p:nvCxnSpPr>
          <p:cNvPr id="9" name="Elbow Connector 8"/>
          <p:cNvCxnSpPr>
            <a:stCxn id="4" idx="2"/>
          </p:cNvCxnSpPr>
          <p:nvPr/>
        </p:nvCxnSpPr>
        <p:spPr>
          <a:xfrm rot="16200000" flipH="1">
            <a:off x="2038350" y="1276350"/>
            <a:ext cx="914400" cy="800100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ounded Rectangle 10"/>
          <p:cNvSpPr/>
          <p:nvPr/>
        </p:nvSpPr>
        <p:spPr>
          <a:xfrm>
            <a:off x="533400" y="2209800"/>
            <a:ext cx="8229600" cy="3124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belajar</a:t>
            </a:r>
            <a:r>
              <a:rPr lang="en-US" dirty="0"/>
              <a:t> </a:t>
            </a:r>
            <a:r>
              <a:rPr lang="en-US" dirty="0" err="1"/>
              <a:t>memerlukan</a:t>
            </a:r>
            <a:r>
              <a:rPr lang="en-US" dirty="0"/>
              <a:t> </a:t>
            </a:r>
            <a:r>
              <a:rPr lang="en-US" dirty="0" err="1"/>
              <a:t>kegiatan</a:t>
            </a:r>
            <a:r>
              <a:rPr lang="en-US" dirty="0" smtClean="0"/>
              <a:t>.</a:t>
            </a:r>
          </a:p>
          <a:p>
            <a:pPr algn="ctr"/>
            <a:endParaRPr lang="en-US" dirty="0" smtClean="0"/>
          </a:p>
          <a:p>
            <a:pPr algn="ctr"/>
            <a:r>
              <a:rPr lang="en-US" dirty="0" smtClean="0"/>
              <a:t> </a:t>
            </a:r>
            <a:r>
              <a:rPr lang="en-US" dirty="0" err="1"/>
              <a:t>Partisipasi</a:t>
            </a:r>
            <a:r>
              <a:rPr lang="en-US" dirty="0"/>
              <a:t> </a:t>
            </a:r>
            <a:r>
              <a:rPr lang="en-US" dirty="0" err="1"/>
              <a:t>aktif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siswa</a:t>
            </a:r>
            <a:r>
              <a:rPr lang="en-US" dirty="0"/>
              <a:t> </a:t>
            </a:r>
            <a:r>
              <a:rPr lang="en-US" dirty="0" err="1"/>
              <a:t>jauh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baik</a:t>
            </a:r>
            <a:r>
              <a:rPr lang="en-US" dirty="0"/>
              <a:t> </a:t>
            </a:r>
            <a:r>
              <a:rPr lang="en-US" dirty="0" err="1"/>
              <a:t>daripada</a:t>
            </a:r>
            <a:r>
              <a:rPr lang="en-US" dirty="0"/>
              <a:t> </a:t>
            </a:r>
            <a:r>
              <a:rPr lang="en-US" dirty="0" err="1"/>
              <a:t>mendengarkan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menonton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pasif</a:t>
            </a:r>
            <a:r>
              <a:rPr lang="en-US" dirty="0"/>
              <a:t>.  </a:t>
            </a:r>
            <a:endParaRPr lang="en-US" dirty="0" smtClean="0"/>
          </a:p>
          <a:p>
            <a:pPr algn="ctr"/>
            <a:endParaRPr lang="en-US" dirty="0"/>
          </a:p>
          <a:p>
            <a:pPr algn="ctr"/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/>
              <a:t>partisipasi</a:t>
            </a:r>
            <a:r>
              <a:rPr lang="en-US" dirty="0"/>
              <a:t> </a:t>
            </a:r>
            <a:r>
              <a:rPr lang="en-US" dirty="0" err="1"/>
              <a:t>kesempatan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besar</a:t>
            </a:r>
            <a:r>
              <a:rPr lang="en-US" dirty="0"/>
              <a:t> </a:t>
            </a:r>
            <a:r>
              <a:rPr lang="en-US" dirty="0" err="1"/>
              <a:t>terbuka</a:t>
            </a:r>
            <a:r>
              <a:rPr lang="en-US" dirty="0"/>
              <a:t> </a:t>
            </a:r>
            <a:r>
              <a:rPr lang="en-US" dirty="0" err="1"/>
              <a:t>bagi</a:t>
            </a:r>
            <a:r>
              <a:rPr lang="en-US" dirty="0"/>
              <a:t> </a:t>
            </a:r>
            <a:r>
              <a:rPr lang="en-US" dirty="0" err="1"/>
              <a:t>siswa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memahami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mengingat</a:t>
            </a:r>
            <a:r>
              <a:rPr lang="en-US" dirty="0"/>
              <a:t> </a:t>
            </a:r>
            <a:r>
              <a:rPr lang="en-US" dirty="0" err="1"/>
              <a:t>materi</a:t>
            </a:r>
            <a:r>
              <a:rPr lang="en-US" dirty="0"/>
              <a:t> </a:t>
            </a:r>
            <a:r>
              <a:rPr lang="en-US" dirty="0" err="1"/>
              <a:t>pelajaran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609600" y="609600"/>
            <a:ext cx="358140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err="1"/>
              <a:t>Penguatan</a:t>
            </a:r>
            <a:r>
              <a:rPr lang="en-US" i="1" dirty="0"/>
              <a:t> (reinforcement)</a:t>
            </a:r>
            <a:endParaRPr lang="en-US" dirty="0"/>
          </a:p>
        </p:txBody>
      </p:sp>
      <p:cxnSp>
        <p:nvCxnSpPr>
          <p:cNvPr id="6" name="Elbow Connector 5"/>
          <p:cNvCxnSpPr/>
          <p:nvPr/>
        </p:nvCxnSpPr>
        <p:spPr>
          <a:xfrm rot="16200000" flipH="1">
            <a:off x="2057400" y="1752600"/>
            <a:ext cx="1295400" cy="9906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ounded Rectangle 6"/>
          <p:cNvSpPr/>
          <p:nvPr/>
        </p:nvSpPr>
        <p:spPr>
          <a:xfrm>
            <a:off x="457200" y="2895600"/>
            <a:ext cx="8305800" cy="2590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Pembelajaran</a:t>
            </a:r>
            <a:r>
              <a:rPr lang="en-US" dirty="0" smtClean="0"/>
              <a:t> </a:t>
            </a:r>
            <a:r>
              <a:rPr lang="en-US" dirty="0"/>
              <a:t>yang </a:t>
            </a:r>
            <a:r>
              <a:rPr lang="en-US" dirty="0" err="1"/>
              <a:t>didorong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keberhasilan</a:t>
            </a:r>
            <a:r>
              <a:rPr lang="en-US" dirty="0"/>
              <a:t> </a:t>
            </a:r>
            <a:r>
              <a:rPr lang="en-US" dirty="0" err="1" smtClean="0"/>
              <a:t>sangat</a:t>
            </a:r>
            <a:r>
              <a:rPr lang="en-US" dirty="0" smtClean="0"/>
              <a:t> </a:t>
            </a:r>
            <a:r>
              <a:rPr lang="en-US" dirty="0" err="1"/>
              <a:t>bermanfaat</a:t>
            </a:r>
            <a:r>
              <a:rPr lang="en-US" dirty="0"/>
              <a:t>,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membangun</a:t>
            </a:r>
            <a:r>
              <a:rPr lang="en-US" dirty="0"/>
              <a:t> </a:t>
            </a:r>
            <a:r>
              <a:rPr lang="en-US" dirty="0" err="1"/>
              <a:t>kepercayaan</a:t>
            </a:r>
            <a:r>
              <a:rPr lang="en-US" dirty="0"/>
              <a:t> </a:t>
            </a:r>
            <a:r>
              <a:rPr lang="en-US" dirty="0" err="1"/>
              <a:t>diri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positif</a:t>
            </a:r>
            <a:r>
              <a:rPr lang="en-US" dirty="0"/>
              <a:t> </a:t>
            </a:r>
            <a:r>
              <a:rPr lang="en-US" dirty="0" err="1"/>
              <a:t>mempengaruhi</a:t>
            </a:r>
            <a:r>
              <a:rPr lang="en-US" dirty="0"/>
              <a:t> </a:t>
            </a:r>
            <a:r>
              <a:rPr lang="en-US" dirty="0" err="1"/>
              <a:t>perilaku</a:t>
            </a:r>
            <a:r>
              <a:rPr lang="en-US" dirty="0"/>
              <a:t> </a:t>
            </a:r>
            <a:r>
              <a:rPr lang="en-US" dirty="0" err="1"/>
              <a:t>di</a:t>
            </a:r>
            <a:r>
              <a:rPr lang="en-US" dirty="0"/>
              <a:t> </a:t>
            </a:r>
            <a:r>
              <a:rPr lang="en-US" dirty="0" err="1"/>
              <a:t>masa-masa</a:t>
            </a:r>
            <a:r>
              <a:rPr lang="en-US" dirty="0"/>
              <a:t> yang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datang</a:t>
            </a:r>
            <a:r>
              <a:rPr lang="en-US" dirty="0"/>
              <a:t>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85800" y="685800"/>
            <a:ext cx="35052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err="1"/>
              <a:t>Penerapan</a:t>
            </a:r>
            <a:r>
              <a:rPr lang="en-US" i="1" dirty="0"/>
              <a:t>.</a:t>
            </a:r>
            <a:endParaRPr lang="en-US" dirty="0"/>
          </a:p>
        </p:txBody>
      </p:sp>
      <p:cxnSp>
        <p:nvCxnSpPr>
          <p:cNvPr id="6" name="Shape 5"/>
          <p:cNvCxnSpPr>
            <a:stCxn id="4" idx="2"/>
          </p:cNvCxnSpPr>
          <p:nvPr/>
        </p:nvCxnSpPr>
        <p:spPr>
          <a:xfrm rot="16200000" flipH="1">
            <a:off x="3581400" y="304800"/>
            <a:ext cx="609600" cy="2895600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ounded Rectangle 6"/>
          <p:cNvSpPr/>
          <p:nvPr/>
        </p:nvSpPr>
        <p:spPr>
          <a:xfrm>
            <a:off x="4495800" y="1905000"/>
            <a:ext cx="4191000" cy="3810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Hasil</a:t>
            </a:r>
            <a:r>
              <a:rPr lang="en-US" dirty="0"/>
              <a:t> </a:t>
            </a:r>
            <a:r>
              <a:rPr lang="en-US" dirty="0" err="1"/>
              <a:t>belajar</a:t>
            </a:r>
            <a:r>
              <a:rPr lang="en-US" dirty="0"/>
              <a:t> yang </a:t>
            </a:r>
            <a:r>
              <a:rPr lang="en-US" dirty="0" err="1"/>
              <a:t>diinginkan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meningkatkan</a:t>
            </a:r>
            <a:r>
              <a:rPr lang="en-US" dirty="0"/>
              <a:t> </a:t>
            </a:r>
            <a:r>
              <a:rPr lang="en-US" dirty="0" err="1"/>
              <a:t>kemampuan</a:t>
            </a:r>
            <a:r>
              <a:rPr lang="en-US" dirty="0"/>
              <a:t> </a:t>
            </a:r>
            <a:r>
              <a:rPr lang="en-US" dirty="0" err="1"/>
              <a:t>seseorang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menerapakan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mentransfer</a:t>
            </a:r>
            <a:r>
              <a:rPr lang="en-US" dirty="0"/>
              <a:t> </a:t>
            </a:r>
            <a:r>
              <a:rPr lang="en-US" dirty="0" err="1"/>
              <a:t>hasil</a:t>
            </a:r>
            <a:r>
              <a:rPr lang="en-US" dirty="0"/>
              <a:t> </a:t>
            </a:r>
            <a:r>
              <a:rPr lang="en-US" dirty="0" err="1"/>
              <a:t>belajar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masalh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situasi</a:t>
            </a:r>
            <a:r>
              <a:rPr lang="en-US" dirty="0"/>
              <a:t> </a:t>
            </a:r>
            <a:r>
              <a:rPr lang="en-US" dirty="0" err="1"/>
              <a:t>baru</a:t>
            </a:r>
            <a:r>
              <a:rPr lang="en-US" dirty="0"/>
              <a:t>. </a:t>
            </a:r>
            <a:endParaRPr lang="en-US" dirty="0" smtClean="0"/>
          </a:p>
          <a:p>
            <a:pPr algn="ctr"/>
            <a:endParaRPr lang="en-US" dirty="0"/>
          </a:p>
          <a:p>
            <a:pPr algn="ctr"/>
            <a:r>
              <a:rPr lang="en-US" dirty="0" err="1" smtClean="0"/>
              <a:t>Tanpa</a:t>
            </a:r>
            <a:r>
              <a:rPr lang="en-US" dirty="0" smtClean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, </a:t>
            </a:r>
            <a:r>
              <a:rPr lang="en-US" dirty="0" err="1"/>
              <a:t>pemahaman</a:t>
            </a:r>
            <a:r>
              <a:rPr lang="en-US" dirty="0"/>
              <a:t> </a:t>
            </a:r>
            <a:r>
              <a:rPr lang="en-US" dirty="0" err="1"/>
              <a:t>sempurna</a:t>
            </a:r>
            <a:r>
              <a:rPr lang="en-US" dirty="0"/>
              <a:t> </a:t>
            </a:r>
            <a:r>
              <a:rPr lang="en-US" dirty="0" err="1"/>
              <a:t>belun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dikatakan</a:t>
            </a:r>
            <a:r>
              <a:rPr lang="en-US" dirty="0"/>
              <a:t> </a:t>
            </a:r>
            <a:r>
              <a:rPr lang="en-US" dirty="0" err="1"/>
              <a:t>dikuasai</a:t>
            </a:r>
            <a:r>
              <a:rPr lang="en-US" dirty="0"/>
              <a:t>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Kriteria</a:t>
            </a:r>
            <a:r>
              <a:rPr lang="en-US" dirty="0" smtClean="0"/>
              <a:t> </a:t>
            </a:r>
            <a:r>
              <a:rPr lang="en-US" dirty="0" err="1" smtClean="0"/>
              <a:t>Pemilihan</a:t>
            </a:r>
            <a:r>
              <a:rPr lang="en-US" dirty="0" smtClean="0"/>
              <a:t> Media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1676400" y="533400"/>
            <a:ext cx="4876800" cy="838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Kesesuaian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Tujuan</a:t>
            </a:r>
            <a:r>
              <a:rPr lang="en-US" dirty="0"/>
              <a:t> (</a:t>
            </a:r>
            <a:r>
              <a:rPr lang="en-US" i="1" dirty="0" err="1"/>
              <a:t>intructional</a:t>
            </a:r>
            <a:r>
              <a:rPr lang="en-US" i="1" dirty="0"/>
              <a:t> goals</a:t>
            </a:r>
            <a:r>
              <a:rPr lang="en-US" dirty="0"/>
              <a:t>)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1752600" y="1524000"/>
            <a:ext cx="4800600" cy="838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Kesesuaian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Materi</a:t>
            </a:r>
            <a:r>
              <a:rPr lang="en-US" dirty="0"/>
              <a:t> </a:t>
            </a:r>
            <a:r>
              <a:rPr lang="en-US" dirty="0" err="1"/>
              <a:t>Pembelajaran</a:t>
            </a:r>
            <a:r>
              <a:rPr lang="en-US" dirty="0"/>
              <a:t> (</a:t>
            </a:r>
            <a:r>
              <a:rPr lang="en-US" i="1" dirty="0" err="1"/>
              <a:t>intructional</a:t>
            </a:r>
            <a:r>
              <a:rPr lang="en-US" i="1" dirty="0"/>
              <a:t> content</a:t>
            </a:r>
            <a:r>
              <a:rPr lang="en-US" dirty="0"/>
              <a:t>)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1752600" y="2438400"/>
            <a:ext cx="4800600" cy="1066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Kesesuaian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Karakteristik</a:t>
            </a:r>
            <a:r>
              <a:rPr lang="en-US" dirty="0"/>
              <a:t> </a:t>
            </a:r>
            <a:r>
              <a:rPr lang="en-US" dirty="0" err="1"/>
              <a:t>Pembelajaran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Siswa</a:t>
            </a:r>
            <a:endParaRPr lang="en-US" dirty="0"/>
          </a:p>
        </p:txBody>
      </p:sp>
      <p:sp>
        <p:nvSpPr>
          <p:cNvPr id="13" name="Rounded Rectangle 12"/>
          <p:cNvSpPr/>
          <p:nvPr/>
        </p:nvSpPr>
        <p:spPr>
          <a:xfrm>
            <a:off x="1717964" y="3581399"/>
            <a:ext cx="4835236" cy="101830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Kesesuaian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Teori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Kriteria</a:t>
            </a:r>
            <a:r>
              <a:rPr lang="en-US" dirty="0" smtClean="0"/>
              <a:t> </a:t>
            </a:r>
            <a:r>
              <a:rPr lang="en-US" dirty="0" err="1" smtClean="0"/>
              <a:t>Pemilihan</a:t>
            </a:r>
            <a:r>
              <a:rPr lang="en-US" dirty="0" smtClean="0"/>
              <a:t> Med </a:t>
            </a:r>
            <a:br>
              <a:rPr lang="en-US" dirty="0" smtClean="0"/>
            </a:br>
            <a:r>
              <a:rPr lang="en-US" dirty="0" err="1" smtClean="0"/>
              <a:t>lanjutan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33400" y="533400"/>
            <a:ext cx="51816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Kesesuaian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Kondisi</a:t>
            </a:r>
            <a:r>
              <a:rPr lang="en-US" dirty="0"/>
              <a:t> </a:t>
            </a:r>
            <a:r>
              <a:rPr lang="en-US" dirty="0" err="1"/>
              <a:t>Lingkungan</a:t>
            </a:r>
            <a:r>
              <a:rPr lang="en-US" dirty="0"/>
              <a:t>, </a:t>
            </a:r>
            <a:r>
              <a:rPr lang="en-US" dirty="0" err="1"/>
              <a:t>Fasilitas</a:t>
            </a:r>
            <a:r>
              <a:rPr lang="en-US" dirty="0"/>
              <a:t> </a:t>
            </a:r>
            <a:r>
              <a:rPr lang="en-US" dirty="0" err="1"/>
              <a:t>Pendukung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Waktu</a:t>
            </a:r>
            <a:r>
              <a:rPr lang="en-US" dirty="0"/>
              <a:t> yang </a:t>
            </a:r>
            <a:r>
              <a:rPr lang="en-US" dirty="0" err="1"/>
              <a:t>Tersedia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533400" y="1752600"/>
            <a:ext cx="52578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/>
              <a:t>Kemudahan memperoleh </a:t>
            </a:r>
            <a:r>
              <a:rPr lang="id-ID" dirty="0" smtClean="0"/>
              <a:t>media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533400" y="2667000"/>
            <a:ext cx="52578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id-ID" sz="1800" dirty="0"/>
              <a:t>Keterampilan guru dalam menggunakannya</a:t>
            </a:r>
            <a:endParaRPr lang="en-US" sz="1800" dirty="0"/>
          </a:p>
        </p:txBody>
      </p:sp>
      <p:sp>
        <p:nvSpPr>
          <p:cNvPr id="10" name="Rectangle 9"/>
          <p:cNvSpPr/>
          <p:nvPr/>
        </p:nvSpPr>
        <p:spPr>
          <a:xfrm>
            <a:off x="533400" y="3581400"/>
            <a:ext cx="52578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/>
              <a:t>Tersedia waktu untuk menggunakannya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533400" y="4572000"/>
            <a:ext cx="52578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/>
              <a:t>Sesuai dengan taraf berfikir siswa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33400" y="5638800"/>
            <a:ext cx="52578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Alokasi</a:t>
            </a:r>
            <a:r>
              <a:rPr lang="en-US" dirty="0" smtClean="0"/>
              <a:t> </a:t>
            </a:r>
            <a:r>
              <a:rPr lang="en-US" dirty="0" err="1" smtClean="0"/>
              <a:t>waktu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Sanyata_js@plasa.com</a:t>
            </a:r>
          </a:p>
        </p:txBody>
      </p:sp>
      <p:sp>
        <p:nvSpPr>
          <p:cNvPr id="167938" name="Rectangle 2"/>
          <p:cNvSpPr>
            <a:spLocks noGrp="1" noChangeArrowheads="1"/>
          </p:cNvSpPr>
          <p:nvPr>
            <p:ph type="title"/>
          </p:nvPr>
        </p:nvSpPr>
        <p:spPr>
          <a:xfrm>
            <a:off x="574675" y="304800"/>
            <a:ext cx="8001000" cy="685800"/>
          </a:xfrm>
        </p:spPr>
        <p:txBody>
          <a:bodyPr/>
          <a:lstStyle/>
          <a:p>
            <a:pPr algn="ctr" eaLnBrk="1" hangingPunct="1">
              <a:defRPr/>
            </a:pPr>
            <a:r>
              <a:rPr lang="id-ID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PEMILIHAN MEDIA</a:t>
            </a:r>
            <a:endParaRPr lang="en-US" b="1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295400"/>
            <a:ext cx="8001000" cy="5029200"/>
          </a:xfrm>
        </p:spPr>
        <p:txBody>
          <a:bodyPr/>
          <a:lstStyle/>
          <a:p>
            <a:pPr eaLnBrk="1" hangingPunct="1">
              <a:defRPr/>
            </a:pPr>
            <a:r>
              <a:rPr lang="id-ID" sz="2600" b="1" dirty="0" smtClean="0">
                <a:solidFill>
                  <a:srgbClr val="CC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ANDERSON</a:t>
            </a:r>
            <a:r>
              <a:rPr lang="id-ID" sz="2600" dirty="0" smtClean="0"/>
              <a:t> ( 1976 ), Mengemukakan dua pendekatan dalam proses pemilihan media pembelajaran :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600" dirty="0" smtClean="0"/>
              <a:t>	</a:t>
            </a:r>
            <a:r>
              <a:rPr lang="id-ID" sz="2600" dirty="0" smtClean="0"/>
              <a:t>@ </a:t>
            </a:r>
            <a:r>
              <a:rPr lang="id-ID" sz="2600" b="1" dirty="0" smtClean="0">
                <a:solidFill>
                  <a:srgbClr val="009900"/>
                </a:solidFill>
              </a:rPr>
              <a:t>Model Pemilihan Tertutup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600" dirty="0" smtClean="0"/>
              <a:t>	</a:t>
            </a:r>
            <a:r>
              <a:rPr lang="id-ID" sz="2600" dirty="0" smtClean="0"/>
              <a:t>	Terjadi apabila alternatif media telah </a:t>
            </a:r>
            <a:r>
              <a:rPr lang="en-US" sz="2600" dirty="0" smtClean="0"/>
              <a:t>	</a:t>
            </a:r>
            <a:r>
              <a:rPr lang="id-ID" sz="2600" dirty="0" smtClean="0"/>
              <a:t>ditentukan</a:t>
            </a:r>
            <a:r>
              <a:rPr lang="en-US" sz="2600" dirty="0" smtClean="0"/>
              <a:t>	</a:t>
            </a:r>
            <a:r>
              <a:rPr lang="id-ID" sz="2600" dirty="0" smtClean="0"/>
              <a:t>“dari atas”, sehingga jenis </a:t>
            </a:r>
            <a:r>
              <a:rPr lang="en-US" sz="2600" dirty="0" smtClean="0"/>
              <a:t>	</a:t>
            </a:r>
            <a:r>
              <a:rPr lang="id-ID" sz="2600" dirty="0" smtClean="0"/>
              <a:t>media itulah yang harus </a:t>
            </a:r>
            <a:r>
              <a:rPr lang="en-US" sz="2600" dirty="0" smtClean="0"/>
              <a:t>	</a:t>
            </a:r>
            <a:r>
              <a:rPr lang="id-ID" sz="2600" dirty="0" smtClean="0"/>
              <a:t>dipakai.</a:t>
            </a:r>
            <a:endParaRPr lang="en-US" sz="2600" dirty="0" smtClean="0"/>
          </a:p>
          <a:p>
            <a:pPr eaLnBrk="1" hangingPunct="1">
              <a:buFont typeface="Wingdings" pitchFamily="2" charset="2"/>
              <a:buNone/>
              <a:defRPr/>
            </a:pPr>
            <a:endParaRPr lang="id-ID" sz="2600" dirty="0" smtClean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600" dirty="0" smtClean="0"/>
              <a:t>	</a:t>
            </a:r>
            <a:r>
              <a:rPr lang="id-ID" sz="2600" dirty="0" smtClean="0"/>
              <a:t>@ </a:t>
            </a:r>
            <a:r>
              <a:rPr lang="id-ID" sz="2600" b="1" dirty="0" smtClean="0">
                <a:solidFill>
                  <a:srgbClr val="0099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Model Pemilihan Terbuka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600" dirty="0" smtClean="0"/>
              <a:t>		</a:t>
            </a:r>
            <a:r>
              <a:rPr lang="id-ID" sz="2600" dirty="0" smtClean="0"/>
              <a:t>Guru bebas memilih jenis media apa saja </a:t>
            </a:r>
            <a:r>
              <a:rPr lang="en-US" sz="2600" dirty="0" smtClean="0"/>
              <a:t>	</a:t>
            </a:r>
            <a:r>
              <a:rPr lang="id-ID" sz="2600" dirty="0" smtClean="0"/>
              <a:t>yang sesuai dengan</a:t>
            </a:r>
            <a:r>
              <a:rPr lang="en-US" sz="2600" dirty="0" smtClean="0"/>
              <a:t> </a:t>
            </a:r>
            <a:r>
              <a:rPr lang="id-ID" sz="2600" dirty="0" smtClean="0"/>
              <a:t>kebutuhan.</a:t>
            </a:r>
            <a:endParaRPr lang="en-US" sz="26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679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67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167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167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167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167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7938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Kriteria</a:t>
            </a:r>
            <a:r>
              <a:rPr lang="en-US" dirty="0" smtClean="0"/>
              <a:t> </a:t>
            </a:r>
            <a:r>
              <a:rPr lang="en-US" dirty="0" err="1" smtClean="0"/>
              <a:t>Pemilihan</a:t>
            </a:r>
            <a:r>
              <a:rPr lang="en-US" dirty="0" smtClean="0"/>
              <a:t> Media </a:t>
            </a:r>
            <a:br>
              <a:rPr lang="en-US" dirty="0" smtClean="0"/>
            </a:br>
            <a:r>
              <a:rPr lang="en-US" dirty="0" err="1" smtClean="0"/>
              <a:t>lanjutan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r>
              <a:rPr lang="en-US" dirty="0" err="1"/>
              <a:t>Kesesuaian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Gaya </a:t>
            </a:r>
            <a:r>
              <a:rPr lang="en-US" dirty="0" err="1"/>
              <a:t>Belajar</a:t>
            </a:r>
            <a:r>
              <a:rPr lang="en-US" dirty="0"/>
              <a:t> </a:t>
            </a:r>
            <a:r>
              <a:rPr lang="en-US" dirty="0" err="1" smtClean="0"/>
              <a:t>Siswa</a:t>
            </a:r>
            <a:endParaRPr lang="en-US" dirty="0" smtClean="0"/>
          </a:p>
          <a:p>
            <a:pPr algn="ctr"/>
            <a:endParaRPr lang="en-US" dirty="0"/>
          </a:p>
          <a:p>
            <a:pPr algn="ctr"/>
            <a:r>
              <a:rPr lang="en-US" dirty="0" err="1" smtClean="0"/>
              <a:t>Kriteria</a:t>
            </a:r>
            <a:r>
              <a:rPr lang="en-US" dirty="0" smtClean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didasarkan</a:t>
            </a:r>
            <a:r>
              <a:rPr lang="en-US" dirty="0"/>
              <a:t> </a:t>
            </a:r>
            <a:r>
              <a:rPr lang="en-US" dirty="0" err="1"/>
              <a:t>atas</a:t>
            </a:r>
            <a:r>
              <a:rPr lang="en-US" dirty="0"/>
              <a:t> </a:t>
            </a:r>
            <a:r>
              <a:rPr lang="en-US" dirty="0" err="1"/>
              <a:t>kondisi</a:t>
            </a:r>
            <a:r>
              <a:rPr lang="en-US" dirty="0"/>
              <a:t> </a:t>
            </a:r>
            <a:r>
              <a:rPr lang="en-US" dirty="0" err="1"/>
              <a:t>psikologis</a:t>
            </a:r>
            <a:r>
              <a:rPr lang="en-US" dirty="0"/>
              <a:t> </a:t>
            </a:r>
            <a:r>
              <a:rPr lang="en-US" dirty="0" err="1"/>
              <a:t>siswa</a:t>
            </a:r>
            <a:r>
              <a:rPr lang="en-US" dirty="0"/>
              <a:t>, </a:t>
            </a:r>
            <a:r>
              <a:rPr lang="en-US" dirty="0" err="1"/>
              <a:t>bahwa</a:t>
            </a:r>
            <a:r>
              <a:rPr lang="en-US" dirty="0"/>
              <a:t> </a:t>
            </a:r>
            <a:r>
              <a:rPr lang="en-US" dirty="0" err="1"/>
              <a:t>siswa</a:t>
            </a:r>
            <a:r>
              <a:rPr lang="en-US" dirty="0"/>
              <a:t> </a:t>
            </a:r>
            <a:r>
              <a:rPr lang="en-US" dirty="0" err="1"/>
              <a:t>belajar</a:t>
            </a:r>
            <a:r>
              <a:rPr lang="en-US" dirty="0"/>
              <a:t> </a:t>
            </a:r>
            <a:r>
              <a:rPr lang="en-US" dirty="0" err="1"/>
              <a:t>dipengaruhi</a:t>
            </a:r>
            <a:r>
              <a:rPr lang="en-US" dirty="0"/>
              <a:t> pula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gaya</a:t>
            </a:r>
            <a:r>
              <a:rPr lang="en-US" dirty="0"/>
              <a:t> </a:t>
            </a:r>
            <a:r>
              <a:rPr lang="en-US" dirty="0" err="1"/>
              <a:t>belajar</a:t>
            </a:r>
            <a:r>
              <a:rPr lang="en-US" dirty="0"/>
              <a:t> </a:t>
            </a:r>
            <a:r>
              <a:rPr lang="en-US" dirty="0" err="1"/>
              <a:t>siswa</a:t>
            </a:r>
            <a:r>
              <a:rPr lang="en-US" dirty="0"/>
              <a:t>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7"/>
          <p:cNvGrpSpPr>
            <a:grpSpLocks/>
          </p:cNvGrpSpPr>
          <p:nvPr/>
        </p:nvGrpSpPr>
        <p:grpSpPr bwMode="auto">
          <a:xfrm>
            <a:off x="2133600" y="838200"/>
            <a:ext cx="4800600" cy="584200"/>
            <a:chOff x="1344" y="528"/>
            <a:chExt cx="3024" cy="368"/>
          </a:xfrm>
        </p:grpSpPr>
        <p:sp>
          <p:nvSpPr>
            <p:cNvPr id="23556" name="WordArt 11"/>
            <p:cNvSpPr>
              <a:spLocks noChangeArrowheads="1" noChangeShapeType="1"/>
            </p:cNvSpPr>
            <p:nvPr/>
          </p:nvSpPr>
          <p:spPr bwMode="auto">
            <a:xfrm>
              <a:off x="1392" y="528"/>
              <a:ext cx="2832" cy="150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kern="10" dirty="0" smtClean="0">
                  <a:ln w="3175">
                    <a:solidFill>
                      <a:srgbClr val="339966"/>
                    </a:solidFill>
                    <a:round/>
                    <a:headEnd/>
                    <a:tailEnd/>
                  </a:ln>
                  <a:solidFill>
                    <a:srgbClr val="99CC00"/>
                  </a:solidFill>
                  <a:effectLst>
                    <a:outerShdw dist="35921" dir="2700000" algn="ctr" rotWithShape="0">
                      <a:srgbClr val="C0C0C0"/>
                    </a:outerShdw>
                  </a:effectLst>
                  <a:latin typeface="Arial Black"/>
                </a:rPr>
                <a:t>GAYA </a:t>
              </a:r>
              <a:r>
                <a:rPr lang="en-US" kern="10" dirty="0">
                  <a:ln w="3175">
                    <a:solidFill>
                      <a:srgbClr val="339966"/>
                    </a:solidFill>
                    <a:round/>
                    <a:headEnd/>
                    <a:tailEnd/>
                  </a:ln>
                  <a:solidFill>
                    <a:srgbClr val="99CC00"/>
                  </a:solidFill>
                  <a:effectLst>
                    <a:outerShdw dist="35921" dir="2700000" algn="ctr" rotWithShape="0">
                      <a:srgbClr val="C0C0C0"/>
                    </a:outerShdw>
                  </a:effectLst>
                  <a:latin typeface="Arial Black"/>
                </a:rPr>
                <a:t>BELAJAR</a:t>
              </a:r>
            </a:p>
          </p:txBody>
        </p:sp>
        <p:pic>
          <p:nvPicPr>
            <p:cNvPr id="23557" name="Picture 12" descr="BD14710_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344" y="720"/>
              <a:ext cx="3024" cy="1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064" name="Rectangle 16"/>
          <p:cNvSpPr>
            <a:spLocks noChangeArrowheads="1"/>
          </p:cNvSpPr>
          <p:nvPr/>
        </p:nvSpPr>
        <p:spPr bwMode="auto">
          <a:xfrm>
            <a:off x="1828800" y="1600200"/>
            <a:ext cx="60198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50000"/>
              <a:buFont typeface="Monotype Sorts" pitchFamily="2" charset="2"/>
              <a:buChar char="n"/>
            </a:pPr>
            <a:r>
              <a:rPr kumimoji="1" lang="en-US" sz="2400">
                <a:solidFill>
                  <a:srgbClr val="FF6600"/>
                </a:solidFill>
                <a:latin typeface="Arial Black" pitchFamily="34" charset="0"/>
              </a:rPr>
              <a:t>Auditorial:</a:t>
            </a:r>
            <a:r>
              <a:rPr kumimoji="1" lang="en-US" sz="2400" b="1">
                <a:solidFill>
                  <a:srgbClr val="FFFF00"/>
                </a:solidFill>
                <a:latin typeface="Tahoma" pitchFamily="34" charset="0"/>
              </a:rPr>
              <a:t> </a:t>
            </a:r>
          </a:p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50000"/>
              <a:buFont typeface="Monotype Sorts" pitchFamily="2" charset="2"/>
              <a:buNone/>
            </a:pPr>
            <a:r>
              <a:rPr kumimoji="1" lang="en-US" sz="1600" b="1">
                <a:solidFill>
                  <a:srgbClr val="003399"/>
                </a:solidFill>
                <a:latin typeface="Arial Black" pitchFamily="34" charset="0"/>
              </a:rPr>
              <a:t>		</a:t>
            </a:r>
            <a:r>
              <a:rPr kumimoji="1" lang="en-US" sz="1600" b="1">
                <a:solidFill>
                  <a:srgbClr val="669900"/>
                </a:solidFill>
                <a:latin typeface="Arial Black" pitchFamily="34" charset="0"/>
              </a:rPr>
              <a:t>Kalau belum mendengar kata-kata, belum 	dapat memahami pesan dengan baik.</a:t>
            </a:r>
          </a:p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50000"/>
              <a:buFont typeface="Monotype Sorts" pitchFamily="2" charset="2"/>
              <a:buChar char="n"/>
            </a:pPr>
            <a:r>
              <a:rPr kumimoji="1" lang="en-US" sz="2400">
                <a:solidFill>
                  <a:srgbClr val="FF6600"/>
                </a:solidFill>
                <a:latin typeface="Arial Black" pitchFamily="34" charset="0"/>
              </a:rPr>
              <a:t>Visual:</a:t>
            </a:r>
            <a:r>
              <a:rPr kumimoji="1" lang="en-US" sz="2400" b="1">
                <a:solidFill>
                  <a:srgbClr val="FFFF00"/>
                </a:solidFill>
                <a:latin typeface="Tahoma" pitchFamily="34" charset="0"/>
              </a:rPr>
              <a:t> </a:t>
            </a:r>
          </a:p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50000"/>
              <a:buFont typeface="Monotype Sorts" pitchFamily="2" charset="2"/>
              <a:buNone/>
            </a:pPr>
            <a:r>
              <a:rPr kumimoji="1" lang="en-US" sz="1600" b="1">
                <a:solidFill>
                  <a:srgbClr val="FFFF00"/>
                </a:solidFill>
                <a:latin typeface="Tahoma" pitchFamily="34" charset="0"/>
              </a:rPr>
              <a:t>		</a:t>
            </a:r>
            <a:r>
              <a:rPr kumimoji="1" lang="en-US" sz="1600" b="1">
                <a:solidFill>
                  <a:srgbClr val="669900"/>
                </a:solidFill>
                <a:latin typeface="Arial Black" pitchFamily="34" charset="0"/>
              </a:rPr>
              <a:t>Kalau belum melihat belum dapat 	memahami pesan dengan baik</a:t>
            </a:r>
          </a:p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50000"/>
              <a:buFont typeface="Monotype Sorts" pitchFamily="2" charset="2"/>
              <a:buChar char="n"/>
            </a:pPr>
            <a:r>
              <a:rPr kumimoji="1" lang="en-US" sz="2400" b="1">
                <a:solidFill>
                  <a:srgbClr val="FF6600"/>
                </a:solidFill>
                <a:latin typeface="Arial Black" pitchFamily="34" charset="0"/>
              </a:rPr>
              <a:t>Kinestetik:</a:t>
            </a:r>
          </a:p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50000"/>
              <a:buFont typeface="Monotype Sorts" pitchFamily="2" charset="2"/>
              <a:buNone/>
            </a:pPr>
            <a:r>
              <a:rPr kumimoji="1" lang="en-US" sz="1600" b="1">
                <a:solidFill>
                  <a:srgbClr val="FFFF00"/>
                </a:solidFill>
                <a:latin typeface="Tahoma" pitchFamily="34" charset="0"/>
              </a:rPr>
              <a:t>		</a:t>
            </a:r>
            <a:r>
              <a:rPr kumimoji="1" lang="en-US" sz="1600" b="1">
                <a:solidFill>
                  <a:srgbClr val="669900"/>
                </a:solidFill>
                <a:latin typeface="Arial Black" pitchFamily="34" charset="0"/>
              </a:rPr>
              <a:t>Kalau belum melakukan belum mengerti 	dengan baik</a:t>
            </a:r>
            <a:r>
              <a:rPr kumimoji="1" lang="en-US" sz="1600" b="1">
                <a:solidFill>
                  <a:srgbClr val="669900"/>
                </a:solidFill>
                <a:latin typeface="Tahoma" pitchFamily="34" charset="0"/>
              </a:rPr>
              <a:t>.</a:t>
            </a:r>
          </a:p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50000"/>
              <a:buFont typeface="Monotype Sorts" pitchFamily="2" charset="2"/>
              <a:buNone/>
            </a:pPr>
            <a:r>
              <a:rPr kumimoji="1" lang="en-US" sz="1600" b="1">
                <a:solidFill>
                  <a:schemeClr val="accent2"/>
                </a:solidFill>
                <a:latin typeface="Tahoma" pitchFamily="34" charset="0"/>
              </a:rPr>
              <a:t>				</a:t>
            </a:r>
            <a:r>
              <a:rPr kumimoji="1" lang="en-US" sz="1600" b="1">
                <a:solidFill>
                  <a:schemeClr val="accent1"/>
                </a:solidFill>
                <a:latin typeface="Tahoma" pitchFamily="34" charset="0"/>
              </a:rPr>
              <a:t>(</a:t>
            </a:r>
            <a:r>
              <a:rPr lang="en-US" sz="1600" i="1">
                <a:solidFill>
                  <a:schemeClr val="accent1"/>
                </a:solidFill>
                <a:latin typeface="Arial Black" pitchFamily="34" charset="0"/>
              </a:rPr>
              <a:t>Jeannett Vos, 2001)</a:t>
            </a:r>
            <a:endParaRPr lang="en-US" sz="1600" i="1">
              <a:solidFill>
                <a:schemeClr val="accent1"/>
              </a:solidFill>
              <a:latin typeface="Times New Roman" pitchFamily="18" charset="0"/>
            </a:endParaRPr>
          </a:p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50000"/>
              <a:buFont typeface="Monotype Sorts" pitchFamily="2" charset="2"/>
              <a:buNone/>
            </a:pPr>
            <a:endParaRPr kumimoji="1" lang="en-US" sz="1600">
              <a:solidFill>
                <a:schemeClr val="accent1"/>
              </a:solidFill>
              <a:latin typeface="Copperplate Gothic Bold" pitchFamily="34" charset="0"/>
            </a:endParaRPr>
          </a:p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50000"/>
              <a:buFont typeface="Monotype Sorts" pitchFamily="2" charset="2"/>
              <a:buNone/>
            </a:pPr>
            <a:r>
              <a:rPr kumimoji="1" lang="en-US" sz="2000">
                <a:solidFill>
                  <a:srgbClr val="FFFF00"/>
                </a:solidFill>
                <a:latin typeface="Copperplate Gothic Bold" pitchFamily="34" charset="0"/>
              </a:rPr>
              <a:t>			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" fill="hold"/>
                                        <p:tgtEl>
                                          <p:spTgt spid="20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" fill="hold"/>
                                        <p:tgtEl>
                                          <p:spTgt spid="20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300" fill="hold"/>
                                        <p:tgtEl>
                                          <p:spTgt spid="20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300" fill="hold"/>
                                        <p:tgtEl>
                                          <p:spTgt spid="20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300" fill="hold"/>
                                        <p:tgtEl>
                                          <p:spTgt spid="20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300" fill="hold"/>
                                        <p:tgtEl>
                                          <p:spTgt spid="20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300" fill="hold"/>
                                        <p:tgtEl>
                                          <p:spTgt spid="20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300" fill="hold"/>
                                        <p:tgtEl>
                                          <p:spTgt spid="20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300" fill="hold"/>
                                        <p:tgtEl>
                                          <p:spTgt spid="20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300" fill="hold"/>
                                        <p:tgtEl>
                                          <p:spTgt spid="20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300" fill="hold"/>
                                        <p:tgtEl>
                                          <p:spTgt spid="20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300" fill="hold"/>
                                        <p:tgtEl>
                                          <p:spTgt spid="20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300" fill="hold"/>
                                        <p:tgtEl>
                                          <p:spTgt spid="20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300" fill="hold"/>
                                        <p:tgtEl>
                                          <p:spTgt spid="20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300" fill="hold"/>
                                        <p:tgtEl>
                                          <p:spTgt spid="206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300" fill="hold"/>
                                        <p:tgtEl>
                                          <p:spTgt spid="206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4" grpId="0" build="p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2628900" y="1806575"/>
            <a:ext cx="6324600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buFontTx/>
              <a:buChar char="•"/>
            </a:pPr>
            <a:r>
              <a:rPr kumimoji="1" lang="en-US" sz="2400">
                <a:solidFill>
                  <a:srgbClr val="008080"/>
                </a:solidFill>
                <a:latin typeface="Arial Black" pitchFamily="34" charset="0"/>
              </a:rPr>
              <a:t> V</a:t>
            </a:r>
            <a:r>
              <a:rPr kumimoji="1" lang="en-US" sz="2400">
                <a:solidFill>
                  <a:srgbClr val="FF6600"/>
                </a:solidFill>
                <a:latin typeface="Arial Black" pitchFamily="34" charset="0"/>
              </a:rPr>
              <a:t>isibel</a:t>
            </a:r>
            <a:r>
              <a:rPr kumimoji="1" lang="en-US" sz="2400" b="1">
                <a:solidFill>
                  <a:srgbClr val="008080"/>
                </a:solidFill>
                <a:latin typeface="Arial Black" pitchFamily="34" charset="0"/>
              </a:rPr>
              <a:t>	</a:t>
            </a:r>
            <a:r>
              <a:rPr kumimoji="1" lang="en-US" sz="2400">
                <a:solidFill>
                  <a:srgbClr val="008080"/>
                </a:solidFill>
                <a:latin typeface="Arial Black" pitchFamily="34" charset="0"/>
              </a:rPr>
              <a:t>    </a:t>
            </a:r>
            <a:r>
              <a:rPr kumimoji="1" lang="en-US" sz="2400">
                <a:solidFill>
                  <a:srgbClr val="003399"/>
                </a:solidFill>
                <a:latin typeface="Arial Black" pitchFamily="34" charset="0"/>
              </a:rPr>
              <a:t>(mudah dilihat)</a:t>
            </a:r>
            <a:endParaRPr kumimoji="1" lang="en-US" sz="2400" b="1">
              <a:solidFill>
                <a:schemeClr val="bg2"/>
              </a:solidFill>
              <a:latin typeface="Arial Black" pitchFamily="34" charset="0"/>
            </a:endParaRPr>
          </a:p>
          <a:p>
            <a:pPr eaLnBrk="0" hangingPunct="0">
              <a:buFontTx/>
              <a:buChar char="•"/>
            </a:pPr>
            <a:r>
              <a:rPr kumimoji="1" lang="en-US" sz="2400" b="1">
                <a:solidFill>
                  <a:srgbClr val="008080"/>
                </a:solidFill>
                <a:latin typeface="Arial Black" pitchFamily="34" charset="0"/>
              </a:rPr>
              <a:t> </a:t>
            </a:r>
            <a:r>
              <a:rPr kumimoji="1" lang="en-US" sz="2400">
                <a:solidFill>
                  <a:srgbClr val="008080"/>
                </a:solidFill>
                <a:latin typeface="Arial Black" pitchFamily="34" charset="0"/>
              </a:rPr>
              <a:t>I</a:t>
            </a:r>
            <a:r>
              <a:rPr kumimoji="1" lang="en-US" sz="2400">
                <a:solidFill>
                  <a:srgbClr val="FF6600"/>
                </a:solidFill>
                <a:latin typeface="Arial Black" pitchFamily="34" charset="0"/>
              </a:rPr>
              <a:t>nteresting</a:t>
            </a:r>
            <a:r>
              <a:rPr kumimoji="1" lang="en-US" sz="2400" b="1">
                <a:solidFill>
                  <a:schemeClr val="bg2"/>
                </a:solidFill>
                <a:latin typeface="Arial Black" pitchFamily="34" charset="0"/>
              </a:rPr>
              <a:t> </a:t>
            </a:r>
            <a:r>
              <a:rPr kumimoji="1" lang="en-US" sz="2400">
                <a:solidFill>
                  <a:srgbClr val="003399"/>
                </a:solidFill>
                <a:latin typeface="Arial Black" pitchFamily="34" charset="0"/>
              </a:rPr>
              <a:t>(menarik)</a:t>
            </a:r>
            <a:endParaRPr kumimoji="1" lang="en-US" sz="2400" b="1">
              <a:solidFill>
                <a:schemeClr val="bg2"/>
              </a:solidFill>
              <a:latin typeface="Arial Black" pitchFamily="34" charset="0"/>
            </a:endParaRPr>
          </a:p>
          <a:p>
            <a:pPr eaLnBrk="0" hangingPunct="0">
              <a:buFontTx/>
              <a:buChar char="•"/>
            </a:pPr>
            <a:r>
              <a:rPr kumimoji="1" lang="en-US" sz="2400">
                <a:solidFill>
                  <a:srgbClr val="008080"/>
                </a:solidFill>
                <a:latin typeface="Arial Black" pitchFamily="34" charset="0"/>
              </a:rPr>
              <a:t> S</a:t>
            </a:r>
            <a:r>
              <a:rPr kumimoji="1" lang="en-US" sz="2400">
                <a:solidFill>
                  <a:srgbClr val="FF6600"/>
                </a:solidFill>
                <a:latin typeface="Arial Black" pitchFamily="34" charset="0"/>
              </a:rPr>
              <a:t>imple</a:t>
            </a:r>
            <a:r>
              <a:rPr kumimoji="1" lang="en-US" sz="2400" b="1">
                <a:solidFill>
                  <a:schemeClr val="bg2"/>
                </a:solidFill>
                <a:latin typeface="Arial Black" pitchFamily="34" charset="0"/>
              </a:rPr>
              <a:t>        </a:t>
            </a:r>
            <a:r>
              <a:rPr kumimoji="1" lang="en-US" sz="2400">
                <a:solidFill>
                  <a:srgbClr val="003399"/>
                </a:solidFill>
                <a:latin typeface="Arial Black" pitchFamily="34" charset="0"/>
              </a:rPr>
              <a:t>(sederhana)</a:t>
            </a:r>
            <a:endParaRPr kumimoji="1" lang="en-US" sz="2400" b="1">
              <a:solidFill>
                <a:schemeClr val="bg2"/>
              </a:solidFill>
              <a:latin typeface="Arial Black" pitchFamily="34" charset="0"/>
            </a:endParaRPr>
          </a:p>
          <a:p>
            <a:pPr eaLnBrk="0" hangingPunct="0">
              <a:buFontTx/>
              <a:buChar char="•"/>
            </a:pPr>
            <a:r>
              <a:rPr kumimoji="1" lang="en-US" sz="2400" b="1">
                <a:solidFill>
                  <a:srgbClr val="008080"/>
                </a:solidFill>
                <a:latin typeface="Arial Black" pitchFamily="34" charset="0"/>
              </a:rPr>
              <a:t> </a:t>
            </a:r>
            <a:r>
              <a:rPr kumimoji="1" lang="en-US" sz="2400">
                <a:solidFill>
                  <a:srgbClr val="008080"/>
                </a:solidFill>
                <a:latin typeface="Arial Black" pitchFamily="34" charset="0"/>
              </a:rPr>
              <a:t>U</a:t>
            </a:r>
            <a:r>
              <a:rPr kumimoji="1" lang="en-US" sz="2400">
                <a:solidFill>
                  <a:srgbClr val="FF6600"/>
                </a:solidFill>
                <a:latin typeface="Arial Black" pitchFamily="34" charset="0"/>
              </a:rPr>
              <a:t>seful</a:t>
            </a:r>
            <a:r>
              <a:rPr kumimoji="1" lang="en-US" sz="2400">
                <a:solidFill>
                  <a:srgbClr val="003399"/>
                </a:solidFill>
                <a:latin typeface="Arial Black" pitchFamily="34" charset="0"/>
              </a:rPr>
              <a:t>	    (bermanfaat)</a:t>
            </a:r>
            <a:endParaRPr kumimoji="1" lang="en-US" sz="2400" b="1">
              <a:solidFill>
                <a:schemeClr val="bg2"/>
              </a:solidFill>
              <a:latin typeface="Arial Black" pitchFamily="34" charset="0"/>
            </a:endParaRPr>
          </a:p>
          <a:p>
            <a:pPr eaLnBrk="0" hangingPunct="0">
              <a:buFontTx/>
              <a:buChar char="•"/>
            </a:pPr>
            <a:r>
              <a:rPr kumimoji="1" lang="en-US" sz="2400">
                <a:latin typeface="Arial Black" pitchFamily="34" charset="0"/>
              </a:rPr>
              <a:t> </a:t>
            </a:r>
            <a:r>
              <a:rPr kumimoji="1" lang="en-US" sz="2400">
                <a:solidFill>
                  <a:srgbClr val="008080"/>
                </a:solidFill>
                <a:latin typeface="Arial Black" pitchFamily="34" charset="0"/>
              </a:rPr>
              <a:t>A</a:t>
            </a:r>
            <a:r>
              <a:rPr kumimoji="1" lang="en-US" sz="2400">
                <a:solidFill>
                  <a:srgbClr val="FF6600"/>
                </a:solidFill>
                <a:latin typeface="Arial Black" pitchFamily="34" charset="0"/>
              </a:rPr>
              <a:t>ccurate</a:t>
            </a:r>
            <a:r>
              <a:rPr kumimoji="1" lang="en-US" sz="2400" b="1">
                <a:solidFill>
                  <a:schemeClr val="bg2"/>
                </a:solidFill>
                <a:latin typeface="Arial Black" pitchFamily="34" charset="0"/>
              </a:rPr>
              <a:t>	    </a:t>
            </a:r>
            <a:r>
              <a:rPr kumimoji="1" lang="en-US" sz="2400">
                <a:solidFill>
                  <a:srgbClr val="003399"/>
                </a:solidFill>
                <a:latin typeface="Arial Black" pitchFamily="34" charset="0"/>
              </a:rPr>
              <a:t>(benar)</a:t>
            </a:r>
            <a:endParaRPr kumimoji="1" lang="en-US" sz="2400" b="1">
              <a:solidFill>
                <a:schemeClr val="bg2"/>
              </a:solidFill>
              <a:latin typeface="Arial Black" pitchFamily="34" charset="0"/>
            </a:endParaRPr>
          </a:p>
          <a:p>
            <a:pPr eaLnBrk="0" hangingPunct="0">
              <a:buFontTx/>
              <a:buChar char="•"/>
            </a:pPr>
            <a:r>
              <a:rPr kumimoji="1" lang="en-US" sz="2400">
                <a:latin typeface="Arial Black" pitchFamily="34" charset="0"/>
              </a:rPr>
              <a:t> </a:t>
            </a:r>
            <a:r>
              <a:rPr kumimoji="1" lang="en-US" sz="2400">
                <a:solidFill>
                  <a:srgbClr val="008080"/>
                </a:solidFill>
                <a:latin typeface="Arial Black" pitchFamily="34" charset="0"/>
              </a:rPr>
              <a:t>L</a:t>
            </a:r>
            <a:r>
              <a:rPr kumimoji="1" lang="en-US" sz="2400">
                <a:solidFill>
                  <a:srgbClr val="FF6600"/>
                </a:solidFill>
                <a:latin typeface="Arial Black" pitchFamily="34" charset="0"/>
              </a:rPr>
              <a:t>egitimate</a:t>
            </a:r>
            <a:r>
              <a:rPr kumimoji="1" lang="en-US" sz="2400" b="1">
                <a:solidFill>
                  <a:schemeClr val="bg2"/>
                </a:solidFill>
                <a:latin typeface="Arial Black" pitchFamily="34" charset="0"/>
              </a:rPr>
              <a:t>  </a:t>
            </a:r>
            <a:r>
              <a:rPr kumimoji="1" lang="en-US" sz="2400">
                <a:solidFill>
                  <a:srgbClr val="003399"/>
                </a:solidFill>
                <a:latin typeface="Arial Black" pitchFamily="34" charset="0"/>
              </a:rPr>
              <a:t>(sah, masuk akal)</a:t>
            </a:r>
            <a:endParaRPr kumimoji="1" lang="en-US" sz="2400" b="1">
              <a:solidFill>
                <a:schemeClr val="bg2"/>
              </a:solidFill>
              <a:latin typeface="Arial Black" pitchFamily="34" charset="0"/>
            </a:endParaRPr>
          </a:p>
          <a:p>
            <a:pPr eaLnBrk="0" hangingPunct="0">
              <a:buFontTx/>
              <a:buChar char="•"/>
            </a:pPr>
            <a:r>
              <a:rPr kumimoji="1" lang="en-US" sz="2400">
                <a:solidFill>
                  <a:srgbClr val="008080"/>
                </a:solidFill>
                <a:latin typeface="Arial Black" pitchFamily="34" charset="0"/>
              </a:rPr>
              <a:t> S</a:t>
            </a:r>
            <a:r>
              <a:rPr kumimoji="1" lang="en-US" sz="2400">
                <a:solidFill>
                  <a:srgbClr val="FF6600"/>
                </a:solidFill>
                <a:latin typeface="Arial Black" pitchFamily="34" charset="0"/>
              </a:rPr>
              <a:t>tructure</a:t>
            </a:r>
            <a:r>
              <a:rPr kumimoji="1" lang="en-US" sz="2400" b="1">
                <a:solidFill>
                  <a:schemeClr val="bg2"/>
                </a:solidFill>
                <a:latin typeface="Arial Black" pitchFamily="34" charset="0"/>
              </a:rPr>
              <a:t>	    </a:t>
            </a:r>
            <a:r>
              <a:rPr kumimoji="1" lang="en-US" sz="2400">
                <a:solidFill>
                  <a:srgbClr val="003399"/>
                </a:solidFill>
                <a:latin typeface="Arial Black" pitchFamily="34" charset="0"/>
              </a:rPr>
              <a:t>(terstruktur)</a:t>
            </a:r>
            <a:endParaRPr kumimoji="1" lang="en-US" sz="2400" b="1">
              <a:solidFill>
                <a:schemeClr val="bg2"/>
              </a:solidFill>
              <a:latin typeface="Arial Black" pitchFamily="34" charset="0"/>
            </a:endParaRPr>
          </a:p>
        </p:txBody>
      </p:sp>
      <p:sp>
        <p:nvSpPr>
          <p:cNvPr id="22532" name="WordArt 6"/>
          <p:cNvSpPr>
            <a:spLocks noChangeArrowheads="1" noChangeShapeType="1"/>
          </p:cNvSpPr>
          <p:nvPr/>
        </p:nvSpPr>
        <p:spPr bwMode="auto">
          <a:xfrm>
            <a:off x="533400" y="533400"/>
            <a:ext cx="8153400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kern="10">
                <a:ln w="3175">
                  <a:solidFill>
                    <a:srgbClr val="339966"/>
                  </a:solidFill>
                  <a:round/>
                  <a:headEnd/>
                  <a:tailEnd/>
                </a:ln>
                <a:solidFill>
                  <a:srgbClr val="99CC00"/>
                </a:solidFill>
                <a:effectLst>
                  <a:outerShdw dist="35921" dir="2700000" algn="ctr" rotWithShape="0">
                    <a:srgbClr val="C0C0C0"/>
                  </a:outerShdw>
                </a:effectLst>
                <a:latin typeface="Arial Black"/>
              </a:rPr>
              <a:t>PEMBUATAN MEDIA AKAN LEBIH MENARIK </a:t>
            </a:r>
          </a:p>
          <a:p>
            <a:pPr algn="ctr"/>
            <a:r>
              <a:rPr lang="en-US" kern="10">
                <a:ln w="3175">
                  <a:solidFill>
                    <a:srgbClr val="339966"/>
                  </a:solidFill>
                  <a:round/>
                  <a:headEnd/>
                  <a:tailEnd/>
                </a:ln>
                <a:solidFill>
                  <a:srgbClr val="99CC00"/>
                </a:solidFill>
                <a:effectLst>
                  <a:outerShdw dist="35921" dir="2700000" algn="ctr" rotWithShape="0">
                    <a:srgbClr val="C0C0C0"/>
                  </a:outerShdw>
                </a:effectLst>
                <a:latin typeface="Arial Black"/>
              </a:rPr>
              <a:t>APABILA MEMILIKI SYARAT :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" fill="hold"/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" fill="hold"/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4" grpId="0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Sanyata_js@plasa.com</a:t>
            </a:r>
          </a:p>
        </p:txBody>
      </p:sp>
      <p:sp>
        <p:nvSpPr>
          <p:cNvPr id="168962" name="Rectangle 2"/>
          <p:cNvSpPr>
            <a:spLocks noGrp="1" noChangeArrowheads="1"/>
          </p:cNvSpPr>
          <p:nvPr>
            <p:ph type="title"/>
          </p:nvPr>
        </p:nvSpPr>
        <p:spPr>
          <a:xfrm>
            <a:off x="574675" y="304800"/>
            <a:ext cx="8001000" cy="6858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id-ID" sz="2400" b="1" smtClean="0">
                <a:solidFill>
                  <a:schemeClr val="folHlink"/>
                </a:solidFill>
              </a:rPr>
              <a:t>PRINSIP – PRINSIP PEMANFAATAN MEDIA PENGAJARAN</a:t>
            </a:r>
            <a:endParaRPr lang="en-US" sz="2400" b="1" smtClean="0">
              <a:solidFill>
                <a:schemeClr val="folHlink"/>
              </a:solidFill>
            </a:endParaRP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284163" y="1143000"/>
            <a:ext cx="8575675" cy="4968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buFont typeface="Wingdings 2" pitchFamily="18" charset="2"/>
              <a:buChar char="ã"/>
              <a:tabLst>
                <a:tab pos="171450" algn="l"/>
              </a:tabLst>
            </a:pPr>
            <a:r>
              <a:rPr lang="id-ID" sz="2000" b="1">
                <a:solidFill>
                  <a:srgbClr val="CC0066"/>
                </a:solidFill>
                <a:latin typeface="Lucida Sans" pitchFamily="34" charset="0"/>
              </a:rPr>
              <a:t>Setiap jenis media memiliki kelebihan dan kelemahan.</a:t>
            </a:r>
            <a:endParaRPr lang="en-US" sz="2000" b="1">
              <a:solidFill>
                <a:srgbClr val="CC0066"/>
              </a:solidFill>
              <a:latin typeface="Lucida Sans" pitchFamily="34" charset="0"/>
            </a:endParaRPr>
          </a:p>
          <a:p>
            <a:pPr>
              <a:buFont typeface="Wingdings 2" pitchFamily="18" charset="2"/>
              <a:buChar char="ã"/>
              <a:tabLst>
                <a:tab pos="171450" algn="l"/>
              </a:tabLst>
            </a:pPr>
            <a:endParaRPr lang="en-US" sz="2000">
              <a:solidFill>
                <a:srgbClr val="CC0066"/>
              </a:solidFill>
              <a:latin typeface="Lucida Sans" pitchFamily="34" charset="0"/>
              <a:sym typeface="Wingdings 2" pitchFamily="18" charset="2"/>
            </a:endParaRPr>
          </a:p>
          <a:p>
            <a:pPr>
              <a:tabLst>
                <a:tab pos="171450" algn="l"/>
              </a:tabLst>
            </a:pPr>
            <a:r>
              <a:rPr lang="id-ID" sz="2000" b="1">
                <a:solidFill>
                  <a:srgbClr val="CC0066"/>
                </a:solidFill>
                <a:latin typeface="Lucida Sans" pitchFamily="34" charset="0"/>
                <a:sym typeface="Wingdings 2" pitchFamily="18" charset="2"/>
              </a:rPr>
              <a:t></a:t>
            </a:r>
            <a:r>
              <a:rPr lang="id-ID" sz="2000" b="1">
                <a:solidFill>
                  <a:srgbClr val="CC0066"/>
                </a:solidFill>
                <a:latin typeface="Lucida Sans" pitchFamily="34" charset="0"/>
              </a:rPr>
              <a:t> Penggunaan beberapa macam media secara bervariasi, harus</a:t>
            </a:r>
            <a:r>
              <a:rPr lang="id-ID" sz="2000" b="1">
                <a:solidFill>
                  <a:srgbClr val="CC0066"/>
                </a:solidFill>
                <a:latin typeface="Lucida Sans" pitchFamily="34" charset="0"/>
                <a:sym typeface="Wingdings 2" pitchFamily="18" charset="2"/>
              </a:rPr>
              <a:t>  </a:t>
            </a:r>
            <a:endParaRPr lang="en-US" sz="2000">
              <a:solidFill>
                <a:srgbClr val="CC0066"/>
              </a:solidFill>
              <a:latin typeface="Lucida Sans" pitchFamily="34" charset="0"/>
              <a:sym typeface="Wingdings 2" pitchFamily="18" charset="2"/>
            </a:endParaRPr>
          </a:p>
          <a:p>
            <a:pPr>
              <a:tabLst>
                <a:tab pos="171450" algn="l"/>
              </a:tabLst>
            </a:pPr>
            <a:r>
              <a:rPr lang="id-ID" sz="2000" b="1">
                <a:solidFill>
                  <a:srgbClr val="CC0066"/>
                </a:solidFill>
                <a:latin typeface="Lucida Sans" pitchFamily="34" charset="0"/>
                <a:sym typeface="Wingdings 2" pitchFamily="18" charset="2"/>
              </a:rPr>
              <a:t>    memperhatikan, jangan sampai membingungkan siswa.</a:t>
            </a:r>
            <a:endParaRPr lang="en-US" sz="2000" b="1">
              <a:solidFill>
                <a:srgbClr val="CC0066"/>
              </a:solidFill>
              <a:latin typeface="Lucida Sans" pitchFamily="34" charset="0"/>
              <a:sym typeface="Wingdings 2" pitchFamily="18" charset="2"/>
            </a:endParaRPr>
          </a:p>
          <a:p>
            <a:pPr>
              <a:tabLst>
                <a:tab pos="171450" algn="l"/>
              </a:tabLst>
            </a:pPr>
            <a:endParaRPr lang="en-US" sz="2000">
              <a:solidFill>
                <a:srgbClr val="CC0066"/>
              </a:solidFill>
              <a:latin typeface="Lucida Sans" pitchFamily="34" charset="0"/>
              <a:sym typeface="Wingdings 2" pitchFamily="18" charset="2"/>
            </a:endParaRPr>
          </a:p>
          <a:p>
            <a:pPr>
              <a:tabLst>
                <a:tab pos="171450" algn="l"/>
              </a:tabLst>
            </a:pPr>
            <a:r>
              <a:rPr lang="id-ID" sz="2000" b="1">
                <a:solidFill>
                  <a:srgbClr val="CC0066"/>
                </a:solidFill>
                <a:latin typeface="Lucida Sans" pitchFamily="34" charset="0"/>
                <a:sym typeface="Wingdings 2" pitchFamily="18" charset="2"/>
              </a:rPr>
              <a:t></a:t>
            </a:r>
            <a:r>
              <a:rPr lang="id-ID" sz="2000" b="1">
                <a:solidFill>
                  <a:srgbClr val="CC0066"/>
                </a:solidFill>
                <a:latin typeface="Lucida Sans" pitchFamily="34" charset="0"/>
              </a:rPr>
              <a:t> Penggunaan media harus dapat memperlakukan siswa secara</a:t>
            </a:r>
            <a:r>
              <a:rPr lang="id-ID" sz="2000" b="1">
                <a:solidFill>
                  <a:srgbClr val="CC0066"/>
                </a:solidFill>
                <a:latin typeface="Lucida Sans" pitchFamily="34" charset="0"/>
                <a:sym typeface="Wingdings 2" pitchFamily="18" charset="2"/>
              </a:rPr>
              <a:t>  </a:t>
            </a:r>
            <a:endParaRPr lang="en-US" sz="2000">
              <a:solidFill>
                <a:srgbClr val="CC0066"/>
              </a:solidFill>
              <a:latin typeface="Lucida Sans" pitchFamily="34" charset="0"/>
              <a:sym typeface="Wingdings 2" pitchFamily="18" charset="2"/>
            </a:endParaRPr>
          </a:p>
          <a:p>
            <a:pPr>
              <a:tabLst>
                <a:tab pos="171450" algn="l"/>
              </a:tabLst>
            </a:pPr>
            <a:r>
              <a:rPr lang="id-ID" sz="2000" b="1">
                <a:solidFill>
                  <a:srgbClr val="CC0066"/>
                </a:solidFill>
                <a:latin typeface="Lucida Sans" pitchFamily="34" charset="0"/>
                <a:sym typeface="Wingdings 2" pitchFamily="18" charset="2"/>
              </a:rPr>
              <a:t>    aktif.</a:t>
            </a:r>
            <a:endParaRPr lang="en-US" sz="2000" b="1">
              <a:solidFill>
                <a:srgbClr val="CC0066"/>
              </a:solidFill>
              <a:latin typeface="Lucida Sans" pitchFamily="34" charset="0"/>
              <a:sym typeface="Wingdings 2" pitchFamily="18" charset="2"/>
            </a:endParaRPr>
          </a:p>
          <a:p>
            <a:pPr>
              <a:tabLst>
                <a:tab pos="171450" algn="l"/>
              </a:tabLst>
            </a:pPr>
            <a:endParaRPr lang="en-US" sz="2000">
              <a:solidFill>
                <a:srgbClr val="CC0066"/>
              </a:solidFill>
              <a:latin typeface="Lucida Sans" pitchFamily="34" charset="0"/>
              <a:sym typeface="Wingdings 2" pitchFamily="18" charset="2"/>
            </a:endParaRPr>
          </a:p>
          <a:p>
            <a:pPr>
              <a:buFont typeface="Wingdings 2" pitchFamily="18" charset="2"/>
              <a:buChar char="ã"/>
              <a:tabLst>
                <a:tab pos="171450" algn="l"/>
              </a:tabLst>
            </a:pPr>
            <a:r>
              <a:rPr lang="id-ID" sz="2000" b="1">
                <a:solidFill>
                  <a:srgbClr val="CC0066"/>
                </a:solidFill>
                <a:latin typeface="Lucida Sans" pitchFamily="34" charset="0"/>
              </a:rPr>
              <a:t>Sebelum media digunakan harus direncanakan secara </a:t>
            </a:r>
            <a:r>
              <a:rPr lang="en-US" sz="2000" b="1">
                <a:solidFill>
                  <a:srgbClr val="CC0066"/>
                </a:solidFill>
                <a:latin typeface="Lucida Sans" pitchFamily="34" charset="0"/>
              </a:rPr>
              <a:t>	</a:t>
            </a:r>
          </a:p>
          <a:p>
            <a:pPr>
              <a:buFont typeface="Wingdings 2" pitchFamily="18" charset="2"/>
              <a:buNone/>
              <a:tabLst>
                <a:tab pos="171450" algn="l"/>
              </a:tabLst>
            </a:pPr>
            <a:r>
              <a:rPr lang="en-US" sz="2000" b="1">
                <a:solidFill>
                  <a:srgbClr val="CC0066"/>
                </a:solidFill>
                <a:latin typeface="Lucida Sans" pitchFamily="34" charset="0"/>
              </a:rPr>
              <a:t>   </a:t>
            </a:r>
            <a:r>
              <a:rPr lang="id-ID" sz="2000" b="1">
                <a:solidFill>
                  <a:srgbClr val="CC0066"/>
                </a:solidFill>
                <a:latin typeface="Lucida Sans" pitchFamily="34" charset="0"/>
              </a:rPr>
              <a:t>matang</a:t>
            </a:r>
            <a:r>
              <a:rPr lang="id-ID" sz="2000" b="1">
                <a:solidFill>
                  <a:srgbClr val="CC0066"/>
                </a:solidFill>
                <a:latin typeface="Lucida Sans" pitchFamily="34" charset="0"/>
                <a:sym typeface="Wingdings 2" pitchFamily="18" charset="2"/>
              </a:rPr>
              <a:t> dalam  penyusunan rencana pengajaran.</a:t>
            </a:r>
            <a:endParaRPr lang="en-US" sz="2000" b="1">
              <a:solidFill>
                <a:srgbClr val="CC0066"/>
              </a:solidFill>
              <a:latin typeface="Lucida Sans" pitchFamily="34" charset="0"/>
              <a:sym typeface="Wingdings 2" pitchFamily="18" charset="2"/>
            </a:endParaRPr>
          </a:p>
          <a:p>
            <a:pPr>
              <a:buFont typeface="Wingdings 2" pitchFamily="18" charset="2"/>
              <a:buNone/>
              <a:tabLst>
                <a:tab pos="171450" algn="l"/>
              </a:tabLst>
            </a:pPr>
            <a:endParaRPr lang="en-US" sz="2000">
              <a:solidFill>
                <a:srgbClr val="CC0066"/>
              </a:solidFill>
              <a:latin typeface="Lucida Sans" pitchFamily="34" charset="0"/>
              <a:sym typeface="Wingdings 2" pitchFamily="18" charset="2"/>
            </a:endParaRPr>
          </a:p>
          <a:p>
            <a:pPr>
              <a:tabLst>
                <a:tab pos="171450" algn="l"/>
              </a:tabLst>
            </a:pPr>
            <a:r>
              <a:rPr lang="id-ID" sz="2000" b="1">
                <a:solidFill>
                  <a:srgbClr val="CC0066"/>
                </a:solidFill>
                <a:latin typeface="Lucida Sans" pitchFamily="34" charset="0"/>
                <a:sym typeface="Wingdings 2" pitchFamily="18" charset="2"/>
              </a:rPr>
              <a:t></a:t>
            </a:r>
            <a:r>
              <a:rPr lang="id-ID" sz="2000" b="1">
                <a:solidFill>
                  <a:srgbClr val="CC0066"/>
                </a:solidFill>
                <a:latin typeface="Lucida Sans" pitchFamily="34" charset="0"/>
              </a:rPr>
              <a:t> Hindari penggunaan media yang hanya dimaksudkan sebagai </a:t>
            </a:r>
            <a:endParaRPr lang="en-US" sz="2000">
              <a:solidFill>
                <a:srgbClr val="CC0066"/>
              </a:solidFill>
              <a:latin typeface="Lucida Sans" pitchFamily="34" charset="0"/>
              <a:sym typeface="Wingdings 2" pitchFamily="18" charset="2"/>
            </a:endParaRPr>
          </a:p>
          <a:p>
            <a:pPr>
              <a:tabLst>
                <a:tab pos="171450" algn="l"/>
              </a:tabLst>
            </a:pPr>
            <a:r>
              <a:rPr lang="id-ID" sz="2000" b="1">
                <a:solidFill>
                  <a:srgbClr val="CC0066"/>
                </a:solidFill>
                <a:latin typeface="Lucida Sans" pitchFamily="34" charset="0"/>
                <a:sym typeface="Wingdings 2" pitchFamily="18" charset="2"/>
              </a:rPr>
              <a:t>    selingan.</a:t>
            </a:r>
            <a:endParaRPr lang="en-US" sz="2000" b="1">
              <a:solidFill>
                <a:srgbClr val="CC0066"/>
              </a:solidFill>
              <a:latin typeface="Lucida Sans" pitchFamily="34" charset="0"/>
              <a:sym typeface="Wingdings 2" pitchFamily="18" charset="2"/>
            </a:endParaRPr>
          </a:p>
          <a:p>
            <a:pPr>
              <a:tabLst>
                <a:tab pos="171450" algn="l"/>
              </a:tabLst>
            </a:pPr>
            <a:endParaRPr lang="en-US" sz="2000">
              <a:solidFill>
                <a:srgbClr val="CC0066"/>
              </a:solidFill>
              <a:latin typeface="Lucida Sans" pitchFamily="34" charset="0"/>
              <a:sym typeface="Wingdings 2" pitchFamily="18" charset="2"/>
            </a:endParaRPr>
          </a:p>
          <a:p>
            <a:pPr>
              <a:tabLst>
                <a:tab pos="171450" algn="l"/>
              </a:tabLst>
            </a:pPr>
            <a:r>
              <a:rPr lang="id-ID" sz="2000" b="1">
                <a:solidFill>
                  <a:srgbClr val="CC0066"/>
                </a:solidFill>
                <a:latin typeface="Lucida Sans" pitchFamily="34" charset="0"/>
                <a:sym typeface="Wingdings 2" pitchFamily="18" charset="2"/>
              </a:rPr>
              <a:t></a:t>
            </a:r>
            <a:r>
              <a:rPr lang="id-ID" sz="2000" b="1">
                <a:solidFill>
                  <a:srgbClr val="CC0066"/>
                </a:solidFill>
                <a:latin typeface="Lucida Sans" pitchFamily="34" charset="0"/>
              </a:rPr>
              <a:t> Harus senantiasa dilakukan persiapan yang cukup sebelum </a:t>
            </a:r>
            <a:endParaRPr lang="en-US" sz="2000">
              <a:solidFill>
                <a:srgbClr val="CC0066"/>
              </a:solidFill>
              <a:latin typeface="Lucida Sans" pitchFamily="34" charset="0"/>
              <a:sym typeface="Wingdings 2" pitchFamily="18" charset="2"/>
            </a:endParaRPr>
          </a:p>
          <a:p>
            <a:pPr>
              <a:tabLst>
                <a:tab pos="171450" algn="l"/>
              </a:tabLst>
            </a:pPr>
            <a:r>
              <a:rPr lang="id-ID" sz="2000" b="1">
                <a:solidFill>
                  <a:srgbClr val="CC0066"/>
                </a:solidFill>
                <a:latin typeface="Lucida Sans" pitchFamily="34" charset="0"/>
                <a:sym typeface="Wingdings 2" pitchFamily="18" charset="2"/>
              </a:rPr>
              <a:t>    penggunaan  media.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1689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1689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8962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2" name="Text Box 6"/>
          <p:cNvSpPr txBox="1">
            <a:spLocks noChangeArrowheads="1"/>
          </p:cNvSpPr>
          <p:nvPr/>
        </p:nvSpPr>
        <p:spPr bwMode="auto">
          <a:xfrm>
            <a:off x="1066800" y="1524000"/>
            <a:ext cx="7391400" cy="317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eaLnBrk="0" hangingPunct="0"/>
            <a:r>
              <a:rPr kumimoji="1" lang="en-US" sz="2000" dirty="0">
                <a:solidFill>
                  <a:srgbClr val="669900"/>
                </a:solidFill>
                <a:latin typeface="Arial Black" pitchFamily="34" charset="0"/>
              </a:rPr>
              <a:t>1.	</a:t>
            </a:r>
            <a:r>
              <a:rPr kumimoji="1" lang="en-US" sz="2000" dirty="0" err="1">
                <a:solidFill>
                  <a:srgbClr val="669900"/>
                </a:solidFill>
                <a:latin typeface="Arial Black" pitchFamily="34" charset="0"/>
              </a:rPr>
              <a:t>Membuat</a:t>
            </a:r>
            <a:r>
              <a:rPr kumimoji="1" lang="en-US" sz="2000" dirty="0">
                <a:solidFill>
                  <a:srgbClr val="669900"/>
                </a:solidFill>
                <a:latin typeface="Arial Black" pitchFamily="34" charset="0"/>
              </a:rPr>
              <a:t> </a:t>
            </a:r>
            <a:r>
              <a:rPr kumimoji="1" lang="en-US" sz="2000" dirty="0" err="1">
                <a:solidFill>
                  <a:srgbClr val="669900"/>
                </a:solidFill>
                <a:latin typeface="Arial Black" pitchFamily="34" charset="0"/>
              </a:rPr>
              <a:t>konsep</a:t>
            </a:r>
            <a:r>
              <a:rPr kumimoji="1" lang="en-US" sz="2000" dirty="0">
                <a:solidFill>
                  <a:srgbClr val="669900"/>
                </a:solidFill>
                <a:latin typeface="Arial Black" pitchFamily="34" charset="0"/>
              </a:rPr>
              <a:t> yang </a:t>
            </a:r>
            <a:r>
              <a:rPr kumimoji="1" lang="en-US" sz="2000" dirty="0" err="1">
                <a:solidFill>
                  <a:srgbClr val="669900"/>
                </a:solidFill>
                <a:latin typeface="Arial Black" pitchFamily="34" charset="0"/>
              </a:rPr>
              <a:t>abstrak</a:t>
            </a:r>
            <a:r>
              <a:rPr kumimoji="1" lang="en-US" sz="2000" dirty="0">
                <a:solidFill>
                  <a:srgbClr val="669900"/>
                </a:solidFill>
                <a:latin typeface="Arial Black" pitchFamily="34" charset="0"/>
              </a:rPr>
              <a:t> </a:t>
            </a:r>
            <a:r>
              <a:rPr kumimoji="1" lang="en-US" sz="2000" dirty="0" err="1">
                <a:solidFill>
                  <a:srgbClr val="669900"/>
                </a:solidFill>
                <a:latin typeface="Arial Black" pitchFamily="34" charset="0"/>
              </a:rPr>
              <a:t>menjadi</a:t>
            </a:r>
            <a:r>
              <a:rPr kumimoji="1" lang="en-US" sz="2000" dirty="0">
                <a:solidFill>
                  <a:srgbClr val="669900"/>
                </a:solidFill>
                <a:latin typeface="Arial Black" pitchFamily="34" charset="0"/>
              </a:rPr>
              <a:t> </a:t>
            </a:r>
            <a:r>
              <a:rPr kumimoji="1" lang="en-US" sz="2000" dirty="0" err="1">
                <a:solidFill>
                  <a:srgbClr val="669900"/>
                </a:solidFill>
                <a:latin typeface="Arial Black" pitchFamily="34" charset="0"/>
              </a:rPr>
              <a:t>kongkrit</a:t>
            </a:r>
            <a:endParaRPr kumimoji="1" lang="en-US" sz="2000" dirty="0">
              <a:solidFill>
                <a:srgbClr val="669900"/>
              </a:solidFill>
              <a:latin typeface="Arial Black" pitchFamily="34" charset="0"/>
            </a:endParaRPr>
          </a:p>
          <a:p>
            <a:pPr marL="457200" indent="-457200" eaLnBrk="0" hangingPunct="0"/>
            <a:r>
              <a:rPr kumimoji="1" lang="en-US" sz="2000" dirty="0">
                <a:solidFill>
                  <a:srgbClr val="669900"/>
                </a:solidFill>
                <a:latin typeface="Arial Black" pitchFamily="34" charset="0"/>
              </a:rPr>
              <a:t>2.	</a:t>
            </a:r>
            <a:r>
              <a:rPr kumimoji="1" lang="en-US" sz="2000" dirty="0" err="1">
                <a:solidFill>
                  <a:srgbClr val="669900"/>
                </a:solidFill>
                <a:latin typeface="Arial Black" pitchFamily="34" charset="0"/>
              </a:rPr>
              <a:t>Dapat</a:t>
            </a:r>
            <a:r>
              <a:rPr kumimoji="1" lang="en-US" sz="2000" dirty="0">
                <a:solidFill>
                  <a:srgbClr val="669900"/>
                </a:solidFill>
                <a:latin typeface="Arial Black" pitchFamily="34" charset="0"/>
              </a:rPr>
              <a:t> </a:t>
            </a:r>
            <a:r>
              <a:rPr kumimoji="1" lang="en-US" sz="2000" dirty="0" err="1">
                <a:solidFill>
                  <a:srgbClr val="669900"/>
                </a:solidFill>
                <a:latin typeface="Arial Black" pitchFamily="34" charset="0"/>
              </a:rPr>
              <a:t>melampaui</a:t>
            </a:r>
            <a:r>
              <a:rPr kumimoji="1" lang="en-US" sz="2000" dirty="0">
                <a:solidFill>
                  <a:srgbClr val="669900"/>
                </a:solidFill>
                <a:latin typeface="Arial Black" pitchFamily="34" charset="0"/>
              </a:rPr>
              <a:t> </a:t>
            </a:r>
            <a:r>
              <a:rPr kumimoji="1" lang="en-US" sz="2000" dirty="0" err="1">
                <a:solidFill>
                  <a:srgbClr val="669900"/>
                </a:solidFill>
                <a:latin typeface="Arial Black" pitchFamily="34" charset="0"/>
              </a:rPr>
              <a:t>batas</a:t>
            </a:r>
            <a:r>
              <a:rPr kumimoji="1" lang="en-US" sz="2000" dirty="0">
                <a:solidFill>
                  <a:srgbClr val="669900"/>
                </a:solidFill>
                <a:latin typeface="Arial Black" pitchFamily="34" charset="0"/>
              </a:rPr>
              <a:t> </a:t>
            </a:r>
            <a:r>
              <a:rPr kumimoji="1" lang="en-US" sz="2000" dirty="0" err="1">
                <a:solidFill>
                  <a:srgbClr val="669900"/>
                </a:solidFill>
                <a:latin typeface="Arial Black" pitchFamily="34" charset="0"/>
              </a:rPr>
              <a:t>indra</a:t>
            </a:r>
            <a:r>
              <a:rPr kumimoji="1" lang="en-US" sz="2000" dirty="0">
                <a:solidFill>
                  <a:srgbClr val="669900"/>
                </a:solidFill>
                <a:latin typeface="Arial Black" pitchFamily="34" charset="0"/>
              </a:rPr>
              <a:t>, </a:t>
            </a:r>
            <a:r>
              <a:rPr kumimoji="1" lang="en-US" sz="2000" dirty="0" err="1">
                <a:solidFill>
                  <a:srgbClr val="669900"/>
                </a:solidFill>
                <a:latin typeface="Arial Black" pitchFamily="34" charset="0"/>
              </a:rPr>
              <a:t>ruang</a:t>
            </a:r>
            <a:r>
              <a:rPr kumimoji="1" lang="en-US" sz="2000" dirty="0">
                <a:solidFill>
                  <a:srgbClr val="669900"/>
                </a:solidFill>
                <a:latin typeface="Arial Black" pitchFamily="34" charset="0"/>
              </a:rPr>
              <a:t> </a:t>
            </a:r>
            <a:r>
              <a:rPr kumimoji="1" lang="en-US" sz="2000" dirty="0" err="1">
                <a:solidFill>
                  <a:srgbClr val="669900"/>
                </a:solidFill>
                <a:latin typeface="Arial Black" pitchFamily="34" charset="0"/>
              </a:rPr>
              <a:t>dan</a:t>
            </a:r>
            <a:r>
              <a:rPr kumimoji="1" lang="en-US" sz="2000" dirty="0">
                <a:solidFill>
                  <a:srgbClr val="669900"/>
                </a:solidFill>
                <a:latin typeface="Arial Black" pitchFamily="34" charset="0"/>
              </a:rPr>
              <a:t> </a:t>
            </a:r>
            <a:r>
              <a:rPr kumimoji="1" lang="en-US" sz="2000" dirty="0" err="1">
                <a:solidFill>
                  <a:srgbClr val="669900"/>
                </a:solidFill>
                <a:latin typeface="Arial Black" pitchFamily="34" charset="0"/>
              </a:rPr>
              <a:t>waktu</a:t>
            </a:r>
            <a:r>
              <a:rPr kumimoji="1" lang="en-US" sz="2000" dirty="0">
                <a:solidFill>
                  <a:srgbClr val="669900"/>
                </a:solidFill>
                <a:latin typeface="Arial Black" pitchFamily="34" charset="0"/>
              </a:rPr>
              <a:t> </a:t>
            </a:r>
          </a:p>
          <a:p>
            <a:pPr marL="457200" indent="-457200" eaLnBrk="0" hangingPunct="0"/>
            <a:r>
              <a:rPr kumimoji="1" lang="en-US" sz="2000" dirty="0">
                <a:solidFill>
                  <a:srgbClr val="669900"/>
                </a:solidFill>
                <a:latin typeface="Arial Black" pitchFamily="34" charset="0"/>
              </a:rPr>
              <a:t>3.	</a:t>
            </a:r>
            <a:r>
              <a:rPr kumimoji="1" lang="en-US" sz="2000" dirty="0" err="1">
                <a:solidFill>
                  <a:srgbClr val="669900"/>
                </a:solidFill>
                <a:latin typeface="Arial Black" pitchFamily="34" charset="0"/>
              </a:rPr>
              <a:t>Dapat</a:t>
            </a:r>
            <a:r>
              <a:rPr kumimoji="1" lang="en-US" sz="2000" dirty="0">
                <a:solidFill>
                  <a:srgbClr val="669900"/>
                </a:solidFill>
                <a:latin typeface="Arial Black" pitchFamily="34" charset="0"/>
              </a:rPr>
              <a:t> </a:t>
            </a:r>
            <a:r>
              <a:rPr kumimoji="1" lang="en-US" sz="2000" dirty="0" err="1">
                <a:solidFill>
                  <a:srgbClr val="669900"/>
                </a:solidFill>
                <a:latin typeface="Arial Black" pitchFamily="34" charset="0"/>
              </a:rPr>
              <a:t>diamati</a:t>
            </a:r>
            <a:r>
              <a:rPr kumimoji="1" lang="en-US" sz="2000" dirty="0">
                <a:solidFill>
                  <a:srgbClr val="669900"/>
                </a:solidFill>
                <a:latin typeface="Arial Black" pitchFamily="34" charset="0"/>
              </a:rPr>
              <a:t> </a:t>
            </a:r>
            <a:r>
              <a:rPr kumimoji="1" lang="en-US" sz="2000" dirty="0" err="1">
                <a:solidFill>
                  <a:srgbClr val="669900"/>
                </a:solidFill>
                <a:latin typeface="Arial Black" pitchFamily="34" charset="0"/>
              </a:rPr>
              <a:t>secara</a:t>
            </a:r>
            <a:r>
              <a:rPr kumimoji="1" lang="en-US" sz="2000" dirty="0">
                <a:solidFill>
                  <a:srgbClr val="669900"/>
                </a:solidFill>
                <a:latin typeface="Arial Black" pitchFamily="34" charset="0"/>
              </a:rPr>
              <a:t> </a:t>
            </a:r>
            <a:r>
              <a:rPr kumimoji="1" lang="en-US" sz="2000" dirty="0" err="1">
                <a:solidFill>
                  <a:srgbClr val="669900"/>
                </a:solidFill>
                <a:latin typeface="Arial Black" pitchFamily="34" charset="0"/>
              </a:rPr>
              <a:t>seragam</a:t>
            </a:r>
            <a:r>
              <a:rPr kumimoji="1" lang="en-US" sz="2000" dirty="0">
                <a:solidFill>
                  <a:srgbClr val="669900"/>
                </a:solidFill>
                <a:latin typeface="Arial Black" pitchFamily="34" charset="0"/>
              </a:rPr>
              <a:t> </a:t>
            </a:r>
            <a:r>
              <a:rPr kumimoji="1" lang="en-US" sz="2000" dirty="0" err="1">
                <a:solidFill>
                  <a:srgbClr val="669900"/>
                </a:solidFill>
                <a:latin typeface="Arial Black" pitchFamily="34" charset="0"/>
              </a:rPr>
              <a:t>atau</a:t>
            </a:r>
            <a:r>
              <a:rPr kumimoji="1" lang="en-US" sz="2000" dirty="0">
                <a:solidFill>
                  <a:srgbClr val="669900"/>
                </a:solidFill>
                <a:latin typeface="Arial Black" pitchFamily="34" charset="0"/>
              </a:rPr>
              <a:t> </a:t>
            </a:r>
            <a:r>
              <a:rPr kumimoji="1" lang="en-US" sz="2000" dirty="0" err="1">
                <a:solidFill>
                  <a:srgbClr val="669900"/>
                </a:solidFill>
                <a:latin typeface="Arial Black" pitchFamily="34" charset="0"/>
              </a:rPr>
              <a:t>bersama</a:t>
            </a:r>
            <a:endParaRPr kumimoji="1" lang="en-US" sz="2000" i="1" dirty="0">
              <a:solidFill>
                <a:srgbClr val="669900"/>
              </a:solidFill>
              <a:latin typeface="Arial Black" pitchFamily="34" charset="0"/>
            </a:endParaRPr>
          </a:p>
          <a:p>
            <a:pPr marL="457200" indent="-457200" eaLnBrk="0" hangingPunct="0">
              <a:buFontTx/>
              <a:buAutoNum type="arabicPeriod" startAt="4"/>
            </a:pPr>
            <a:r>
              <a:rPr kumimoji="1" lang="en-US" sz="2000" dirty="0" err="1">
                <a:solidFill>
                  <a:srgbClr val="669900"/>
                </a:solidFill>
                <a:latin typeface="Arial Black" pitchFamily="34" charset="0"/>
              </a:rPr>
              <a:t>Memberi</a:t>
            </a:r>
            <a:r>
              <a:rPr kumimoji="1" lang="en-US" sz="2000" dirty="0">
                <a:solidFill>
                  <a:srgbClr val="669900"/>
                </a:solidFill>
                <a:latin typeface="Arial Black" pitchFamily="34" charset="0"/>
              </a:rPr>
              <a:t> </a:t>
            </a:r>
            <a:r>
              <a:rPr kumimoji="1" lang="en-US" sz="2000" dirty="0" err="1">
                <a:solidFill>
                  <a:srgbClr val="669900"/>
                </a:solidFill>
                <a:latin typeface="Arial Black" pitchFamily="34" charset="0"/>
              </a:rPr>
              <a:t>kesempatan</a:t>
            </a:r>
            <a:r>
              <a:rPr kumimoji="1" lang="en-US" sz="2000" dirty="0">
                <a:solidFill>
                  <a:srgbClr val="669900"/>
                </a:solidFill>
                <a:latin typeface="Arial Black" pitchFamily="34" charset="0"/>
              </a:rPr>
              <a:t> </a:t>
            </a:r>
            <a:r>
              <a:rPr kumimoji="1" lang="en-US" sz="2000" dirty="0" err="1">
                <a:solidFill>
                  <a:srgbClr val="669900"/>
                </a:solidFill>
                <a:latin typeface="Arial Black" pitchFamily="34" charset="0"/>
              </a:rPr>
              <a:t>pengguna</a:t>
            </a:r>
            <a:r>
              <a:rPr kumimoji="1" lang="en-US" sz="2000" dirty="0">
                <a:solidFill>
                  <a:srgbClr val="669900"/>
                </a:solidFill>
                <a:latin typeface="Arial Black" pitchFamily="34" charset="0"/>
              </a:rPr>
              <a:t> </a:t>
            </a:r>
            <a:r>
              <a:rPr kumimoji="1" lang="en-US" sz="2000" dirty="0" err="1">
                <a:solidFill>
                  <a:srgbClr val="669900"/>
                </a:solidFill>
                <a:latin typeface="Arial Black" pitchFamily="34" charset="0"/>
              </a:rPr>
              <a:t>utuk</a:t>
            </a:r>
            <a:r>
              <a:rPr kumimoji="1" lang="en-US" sz="2000" dirty="0">
                <a:solidFill>
                  <a:srgbClr val="669900"/>
                </a:solidFill>
                <a:latin typeface="Arial Black" pitchFamily="34" charset="0"/>
              </a:rPr>
              <a:t> </a:t>
            </a:r>
            <a:r>
              <a:rPr kumimoji="1" lang="en-US" sz="2000" dirty="0" err="1">
                <a:solidFill>
                  <a:srgbClr val="669900"/>
                </a:solidFill>
                <a:latin typeface="Arial Black" pitchFamily="34" charset="0"/>
              </a:rPr>
              <a:t>mengontrol</a:t>
            </a:r>
            <a:r>
              <a:rPr kumimoji="1" lang="en-US" sz="2000" dirty="0">
                <a:solidFill>
                  <a:srgbClr val="669900"/>
                </a:solidFill>
                <a:latin typeface="Arial Black" pitchFamily="34" charset="0"/>
              </a:rPr>
              <a:t> </a:t>
            </a:r>
            <a:r>
              <a:rPr kumimoji="1" lang="en-US" sz="2000" dirty="0" err="1">
                <a:solidFill>
                  <a:srgbClr val="669900"/>
                </a:solidFill>
                <a:latin typeface="Arial Black" pitchFamily="34" charset="0"/>
              </a:rPr>
              <a:t>dirinya</a:t>
            </a:r>
            <a:r>
              <a:rPr kumimoji="1" lang="en-US" sz="2000" dirty="0">
                <a:solidFill>
                  <a:srgbClr val="669900"/>
                </a:solidFill>
                <a:latin typeface="Arial Black" pitchFamily="34" charset="0"/>
              </a:rPr>
              <a:t> </a:t>
            </a:r>
            <a:r>
              <a:rPr kumimoji="1" lang="en-US" sz="2000" dirty="0" err="1">
                <a:solidFill>
                  <a:srgbClr val="669900"/>
                </a:solidFill>
                <a:latin typeface="Arial Black" pitchFamily="34" charset="0"/>
              </a:rPr>
              <a:t>kecepatan</a:t>
            </a:r>
            <a:r>
              <a:rPr kumimoji="1" lang="en-US" sz="2000" dirty="0">
                <a:solidFill>
                  <a:srgbClr val="669900"/>
                </a:solidFill>
                <a:latin typeface="Arial Black" pitchFamily="34" charset="0"/>
              </a:rPr>
              <a:t> </a:t>
            </a:r>
            <a:r>
              <a:rPr kumimoji="1" lang="en-US" sz="2000" dirty="0" err="1">
                <a:solidFill>
                  <a:srgbClr val="669900"/>
                </a:solidFill>
                <a:latin typeface="Arial Black" pitchFamily="34" charset="0"/>
              </a:rPr>
              <a:t>atau</a:t>
            </a:r>
            <a:r>
              <a:rPr kumimoji="1" lang="en-US" sz="2000" dirty="0">
                <a:solidFill>
                  <a:srgbClr val="669900"/>
                </a:solidFill>
                <a:latin typeface="Arial Black" pitchFamily="34" charset="0"/>
              </a:rPr>
              <a:t> </a:t>
            </a:r>
            <a:r>
              <a:rPr kumimoji="1" lang="en-US" sz="2000" dirty="0" err="1">
                <a:solidFill>
                  <a:srgbClr val="669900"/>
                </a:solidFill>
                <a:latin typeface="Arial Black" pitchFamily="34" charset="0"/>
              </a:rPr>
              <a:t>kelambatan</a:t>
            </a:r>
            <a:r>
              <a:rPr kumimoji="1" lang="en-US" sz="2000" dirty="0">
                <a:solidFill>
                  <a:srgbClr val="669900"/>
                </a:solidFill>
                <a:latin typeface="Arial Black" pitchFamily="34" charset="0"/>
              </a:rPr>
              <a:t> </a:t>
            </a:r>
            <a:r>
              <a:rPr kumimoji="1" lang="en-US" sz="2000" dirty="0" err="1">
                <a:solidFill>
                  <a:srgbClr val="669900"/>
                </a:solidFill>
                <a:latin typeface="Arial Black" pitchFamily="34" charset="0"/>
              </a:rPr>
              <a:t>dalam</a:t>
            </a:r>
            <a:r>
              <a:rPr kumimoji="1" lang="en-US" sz="2000" dirty="0">
                <a:solidFill>
                  <a:srgbClr val="669900"/>
                </a:solidFill>
                <a:latin typeface="Arial Black" pitchFamily="34" charset="0"/>
              </a:rPr>
              <a:t> </a:t>
            </a:r>
            <a:r>
              <a:rPr kumimoji="1" lang="en-US" sz="2000" dirty="0" err="1">
                <a:solidFill>
                  <a:srgbClr val="669900"/>
                </a:solidFill>
                <a:latin typeface="Arial Black" pitchFamily="34" charset="0"/>
              </a:rPr>
              <a:t>belajarnya</a:t>
            </a:r>
            <a:endParaRPr kumimoji="1" lang="en-US" sz="2000" dirty="0">
              <a:solidFill>
                <a:srgbClr val="669900"/>
              </a:solidFill>
              <a:latin typeface="Arial Black" pitchFamily="34" charset="0"/>
            </a:endParaRPr>
          </a:p>
          <a:p>
            <a:pPr marL="457200" indent="-457200" eaLnBrk="0" hangingPunct="0">
              <a:buFontTx/>
              <a:buAutoNum type="arabicPeriod" startAt="4"/>
            </a:pPr>
            <a:r>
              <a:rPr kumimoji="1" lang="en-US" sz="2000" dirty="0" err="1">
                <a:solidFill>
                  <a:srgbClr val="669900"/>
                </a:solidFill>
                <a:latin typeface="Arial Black" pitchFamily="34" charset="0"/>
              </a:rPr>
              <a:t>Membangkitkan</a:t>
            </a:r>
            <a:r>
              <a:rPr kumimoji="1" lang="en-US" sz="2000" dirty="0">
                <a:solidFill>
                  <a:srgbClr val="669900"/>
                </a:solidFill>
                <a:latin typeface="Arial Black" pitchFamily="34" charset="0"/>
              </a:rPr>
              <a:t> </a:t>
            </a:r>
            <a:r>
              <a:rPr kumimoji="1" lang="en-US" sz="2000" dirty="0" err="1">
                <a:solidFill>
                  <a:srgbClr val="669900"/>
                </a:solidFill>
                <a:latin typeface="Arial Black" pitchFamily="34" charset="0"/>
              </a:rPr>
              <a:t>keingin</a:t>
            </a:r>
            <a:r>
              <a:rPr kumimoji="1" lang="en-US" sz="2000" dirty="0">
                <a:solidFill>
                  <a:srgbClr val="669900"/>
                </a:solidFill>
                <a:latin typeface="Arial Black" pitchFamily="34" charset="0"/>
              </a:rPr>
              <a:t> </a:t>
            </a:r>
            <a:r>
              <a:rPr kumimoji="1" lang="en-US" sz="2000" dirty="0" err="1">
                <a:solidFill>
                  <a:srgbClr val="669900"/>
                </a:solidFill>
                <a:latin typeface="Arial Black" pitchFamily="34" charset="0"/>
              </a:rPr>
              <a:t>tahuan</a:t>
            </a:r>
            <a:r>
              <a:rPr kumimoji="1" lang="en-US" sz="2000" dirty="0">
                <a:solidFill>
                  <a:srgbClr val="669900"/>
                </a:solidFill>
                <a:latin typeface="Arial Black" pitchFamily="34" charset="0"/>
              </a:rPr>
              <a:t> </a:t>
            </a:r>
            <a:r>
              <a:rPr kumimoji="1" lang="en-US" sz="2000" dirty="0" err="1">
                <a:solidFill>
                  <a:srgbClr val="669900"/>
                </a:solidFill>
                <a:latin typeface="Arial Black" pitchFamily="34" charset="0"/>
              </a:rPr>
              <a:t>dan</a:t>
            </a:r>
            <a:r>
              <a:rPr kumimoji="1" lang="en-US" sz="2000" dirty="0">
                <a:solidFill>
                  <a:srgbClr val="669900"/>
                </a:solidFill>
                <a:latin typeface="Arial Black" pitchFamily="34" charset="0"/>
              </a:rPr>
              <a:t> </a:t>
            </a:r>
            <a:r>
              <a:rPr kumimoji="1" lang="en-US" sz="2000" dirty="0" err="1">
                <a:solidFill>
                  <a:srgbClr val="669900"/>
                </a:solidFill>
                <a:latin typeface="Arial Black" pitchFamily="34" charset="0"/>
              </a:rPr>
              <a:t>motivasi</a:t>
            </a:r>
            <a:r>
              <a:rPr kumimoji="1" lang="en-US" sz="2000" dirty="0">
                <a:solidFill>
                  <a:srgbClr val="669900"/>
                </a:solidFill>
                <a:latin typeface="Arial Black" pitchFamily="34" charset="0"/>
              </a:rPr>
              <a:t> </a:t>
            </a:r>
            <a:r>
              <a:rPr kumimoji="1" lang="en-US" sz="2000" dirty="0" err="1">
                <a:solidFill>
                  <a:srgbClr val="669900"/>
                </a:solidFill>
                <a:latin typeface="Arial Black" pitchFamily="34" charset="0"/>
              </a:rPr>
              <a:t>belajar</a:t>
            </a:r>
            <a:endParaRPr kumimoji="1" lang="en-US" sz="2000" dirty="0">
              <a:solidFill>
                <a:srgbClr val="669900"/>
              </a:solidFill>
              <a:latin typeface="Arial Black" pitchFamily="34" charset="0"/>
            </a:endParaRPr>
          </a:p>
          <a:p>
            <a:pPr marL="457200" indent="-457200" eaLnBrk="0" hangingPunct="0"/>
            <a:r>
              <a:rPr kumimoji="1" lang="en-US" sz="2000" dirty="0">
                <a:solidFill>
                  <a:srgbClr val="669900"/>
                </a:solidFill>
                <a:latin typeface="Arial Black" pitchFamily="34" charset="0"/>
              </a:rPr>
              <a:t>6.	</a:t>
            </a:r>
            <a:r>
              <a:rPr kumimoji="1" lang="en-US" sz="2000" dirty="0" err="1">
                <a:solidFill>
                  <a:srgbClr val="669900"/>
                </a:solidFill>
                <a:latin typeface="Arial Black" pitchFamily="34" charset="0"/>
              </a:rPr>
              <a:t>Dapat</a:t>
            </a:r>
            <a:r>
              <a:rPr kumimoji="1" lang="en-US" sz="2000" dirty="0">
                <a:solidFill>
                  <a:srgbClr val="669900"/>
                </a:solidFill>
                <a:latin typeface="Arial Black" pitchFamily="34" charset="0"/>
              </a:rPr>
              <a:t> </a:t>
            </a:r>
            <a:r>
              <a:rPr kumimoji="1" lang="en-US" sz="2000" dirty="0" err="1">
                <a:solidFill>
                  <a:srgbClr val="669900"/>
                </a:solidFill>
                <a:latin typeface="Arial Black" pitchFamily="34" charset="0"/>
              </a:rPr>
              <a:t>memberikan</a:t>
            </a:r>
            <a:r>
              <a:rPr kumimoji="1" lang="en-US" sz="2000" dirty="0">
                <a:solidFill>
                  <a:srgbClr val="669900"/>
                </a:solidFill>
                <a:latin typeface="Arial Black" pitchFamily="34" charset="0"/>
              </a:rPr>
              <a:t> </a:t>
            </a:r>
            <a:r>
              <a:rPr kumimoji="1" lang="en-US" sz="2000" dirty="0" err="1">
                <a:solidFill>
                  <a:srgbClr val="669900"/>
                </a:solidFill>
                <a:latin typeface="Arial Black" pitchFamily="34" charset="0"/>
              </a:rPr>
              <a:t>pengalaman</a:t>
            </a:r>
            <a:r>
              <a:rPr kumimoji="1" lang="en-US" sz="2000" dirty="0">
                <a:solidFill>
                  <a:srgbClr val="669900"/>
                </a:solidFill>
                <a:latin typeface="Arial Black" pitchFamily="34" charset="0"/>
              </a:rPr>
              <a:t> </a:t>
            </a:r>
            <a:r>
              <a:rPr kumimoji="1" lang="en-US" sz="2000" dirty="0" err="1">
                <a:solidFill>
                  <a:srgbClr val="669900"/>
                </a:solidFill>
                <a:latin typeface="Arial Black" pitchFamily="34" charset="0"/>
              </a:rPr>
              <a:t>belajar</a:t>
            </a:r>
            <a:r>
              <a:rPr kumimoji="1" lang="en-US" sz="2000" dirty="0">
                <a:solidFill>
                  <a:srgbClr val="669900"/>
                </a:solidFill>
                <a:latin typeface="Arial Black" pitchFamily="34" charset="0"/>
              </a:rPr>
              <a:t> </a:t>
            </a:r>
            <a:r>
              <a:rPr kumimoji="1" lang="en-US" sz="2000" dirty="0" err="1">
                <a:solidFill>
                  <a:srgbClr val="669900"/>
                </a:solidFill>
                <a:latin typeface="Arial Black" pitchFamily="34" charset="0"/>
              </a:rPr>
              <a:t>dari</a:t>
            </a:r>
            <a:r>
              <a:rPr kumimoji="1" lang="en-US" sz="2000" dirty="0">
                <a:solidFill>
                  <a:srgbClr val="669900"/>
                </a:solidFill>
                <a:latin typeface="Arial Black" pitchFamily="34" charset="0"/>
              </a:rPr>
              <a:t> yang </a:t>
            </a:r>
            <a:r>
              <a:rPr kumimoji="1" lang="en-US" sz="2000" dirty="0" err="1">
                <a:solidFill>
                  <a:srgbClr val="669900"/>
                </a:solidFill>
                <a:latin typeface="Arial Black" pitchFamily="34" charset="0"/>
              </a:rPr>
              <a:t>abstrak</a:t>
            </a:r>
            <a:r>
              <a:rPr kumimoji="1" lang="en-US" sz="2000" dirty="0">
                <a:solidFill>
                  <a:srgbClr val="669900"/>
                </a:solidFill>
                <a:latin typeface="Arial Black" pitchFamily="34" charset="0"/>
              </a:rPr>
              <a:t> </a:t>
            </a:r>
            <a:r>
              <a:rPr kumimoji="1" lang="en-US" sz="2000" dirty="0" err="1">
                <a:solidFill>
                  <a:srgbClr val="669900"/>
                </a:solidFill>
                <a:latin typeface="Arial Black" pitchFamily="34" charset="0"/>
              </a:rPr>
              <a:t>hingga</a:t>
            </a:r>
            <a:r>
              <a:rPr kumimoji="1" lang="en-US" sz="2000" dirty="0">
                <a:solidFill>
                  <a:srgbClr val="669900"/>
                </a:solidFill>
                <a:latin typeface="Arial Black" pitchFamily="34" charset="0"/>
              </a:rPr>
              <a:t> yang </a:t>
            </a:r>
            <a:r>
              <a:rPr kumimoji="1" lang="en-US" sz="2000" dirty="0" err="1">
                <a:solidFill>
                  <a:srgbClr val="669900"/>
                </a:solidFill>
                <a:latin typeface="Arial Black" pitchFamily="34" charset="0"/>
              </a:rPr>
              <a:t>kongkrit</a:t>
            </a:r>
            <a:endParaRPr kumimoji="1" lang="en-US" sz="2000" dirty="0">
              <a:solidFill>
                <a:srgbClr val="669900"/>
              </a:solidFill>
              <a:latin typeface="Arial Black" pitchFamily="34" charset="0"/>
            </a:endParaRP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990600" y="563563"/>
            <a:ext cx="7315200" cy="503237"/>
            <a:chOff x="624" y="307"/>
            <a:chExt cx="4608" cy="317"/>
          </a:xfrm>
        </p:grpSpPr>
        <p:pic>
          <p:nvPicPr>
            <p:cNvPr id="15365" name="Picture 3" descr="BD14710_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flipV="1">
              <a:off x="624" y="547"/>
              <a:ext cx="4608" cy="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5366" name="WordArt 8"/>
            <p:cNvSpPr>
              <a:spLocks noChangeArrowheads="1" noChangeShapeType="1"/>
            </p:cNvSpPr>
            <p:nvPr/>
          </p:nvSpPr>
          <p:spPr bwMode="auto">
            <a:xfrm>
              <a:off x="720" y="307"/>
              <a:ext cx="4416" cy="19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kern="10">
                  <a:ln w="3175">
                    <a:solidFill>
                      <a:srgbClr val="FFCC99"/>
                    </a:solidFill>
                    <a:round/>
                    <a:headEnd/>
                    <a:tailEnd/>
                  </a:ln>
                  <a:solidFill>
                    <a:srgbClr val="FF0000"/>
                  </a:solidFill>
                  <a:effectLst>
                    <a:outerShdw dist="35921" dir="2700000" algn="ctr" rotWithShape="0">
                      <a:srgbClr val="C0C0C0"/>
                    </a:outerShdw>
                  </a:effectLst>
                  <a:latin typeface="Arial Black"/>
                </a:rPr>
                <a:t>NILAI-NILAI PRAKTIS MEDIA DALAM PEMBELAJARAN</a:t>
              </a:r>
            </a:p>
          </p:txBody>
        </p:sp>
      </p:grpSp>
      <p:sp>
        <p:nvSpPr>
          <p:cNvPr id="15364" name="Rectangle 10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id-ID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68" decel="1000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68" decel="100000"/>
                                        <p:tgtEl>
                                          <p:spTgt spid="1536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68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68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48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48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48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48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48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48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48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48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48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48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48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48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4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1295400" y="1660525"/>
            <a:ext cx="7239000" cy="314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71500" lvl="2" indent="-342900" algn="just" eaLnBrk="0" hangingPunct="0">
              <a:lnSpc>
                <a:spcPct val="125000"/>
              </a:lnSpc>
              <a:buClr>
                <a:srgbClr val="FF3300"/>
              </a:buClr>
              <a:buSzPct val="75000"/>
              <a:buFont typeface="Monotype Sorts" pitchFamily="2" charset="2"/>
              <a:buChar char="l"/>
            </a:pPr>
            <a:r>
              <a:rPr kumimoji="1" lang="en-US" sz="2000">
                <a:solidFill>
                  <a:srgbClr val="669900"/>
                </a:solidFill>
                <a:latin typeface="Arial Black" pitchFamily="34" charset="0"/>
              </a:rPr>
              <a:t>Harus menguasai bidang yang akan di ajarkan</a:t>
            </a:r>
          </a:p>
          <a:p>
            <a:pPr marL="571500" lvl="2" indent="-342900" algn="just" eaLnBrk="0" hangingPunct="0">
              <a:lnSpc>
                <a:spcPct val="125000"/>
              </a:lnSpc>
              <a:buClr>
                <a:srgbClr val="FF3300"/>
              </a:buClr>
              <a:buSzPct val="75000"/>
              <a:buFont typeface="Monotype Sorts" pitchFamily="2" charset="2"/>
              <a:buChar char="l"/>
            </a:pPr>
            <a:r>
              <a:rPr kumimoji="1" lang="en-US" sz="2000">
                <a:solidFill>
                  <a:srgbClr val="669900"/>
                </a:solidFill>
                <a:latin typeface="Arial Black" pitchFamily="34" charset="0"/>
              </a:rPr>
              <a:t>Harus menguasai media pembelajaran</a:t>
            </a:r>
          </a:p>
          <a:p>
            <a:pPr marL="571500" lvl="2" indent="-342900" algn="just" eaLnBrk="0" hangingPunct="0">
              <a:lnSpc>
                <a:spcPct val="125000"/>
              </a:lnSpc>
              <a:buClr>
                <a:srgbClr val="FF3300"/>
              </a:buClr>
              <a:buSzPct val="75000"/>
              <a:buFont typeface="Monotype Sorts" pitchFamily="2" charset="2"/>
              <a:buChar char="l"/>
            </a:pPr>
            <a:r>
              <a:rPr kumimoji="1" lang="en-US" sz="2000">
                <a:solidFill>
                  <a:srgbClr val="669900"/>
                </a:solidFill>
                <a:latin typeface="Arial Black" pitchFamily="34" charset="0"/>
              </a:rPr>
              <a:t>Mampu menterjemahkan materi pelajaran ke dalam bentuk (teks, audio dan visual)</a:t>
            </a:r>
          </a:p>
          <a:p>
            <a:pPr marL="571500" lvl="2" indent="-342900" algn="just" eaLnBrk="0" hangingPunct="0">
              <a:lnSpc>
                <a:spcPct val="125000"/>
              </a:lnSpc>
              <a:buClr>
                <a:srgbClr val="FF3300"/>
              </a:buClr>
              <a:buSzPct val="75000"/>
              <a:buFont typeface="Monotype Sorts" pitchFamily="2" charset="2"/>
              <a:buChar char="l"/>
            </a:pPr>
            <a:r>
              <a:rPr kumimoji="1" lang="en-US" sz="2000">
                <a:solidFill>
                  <a:srgbClr val="669900"/>
                </a:solidFill>
                <a:latin typeface="Arial Black" pitchFamily="34" charset="0"/>
              </a:rPr>
              <a:t>Terbuka dalam menerima masukan-masukan</a:t>
            </a:r>
          </a:p>
          <a:p>
            <a:pPr marL="571500" lvl="2" indent="-342900" algn="just" eaLnBrk="0" hangingPunct="0">
              <a:lnSpc>
                <a:spcPct val="125000"/>
              </a:lnSpc>
              <a:buClr>
                <a:srgbClr val="FF3300"/>
              </a:buClr>
              <a:buSzPct val="75000"/>
              <a:buFont typeface="Monotype Sorts" pitchFamily="2" charset="2"/>
              <a:buChar char="l"/>
            </a:pPr>
            <a:r>
              <a:rPr kumimoji="1" lang="en-US" sz="2000">
                <a:solidFill>
                  <a:srgbClr val="669900"/>
                </a:solidFill>
                <a:latin typeface="Arial Black" pitchFamily="34" charset="0"/>
              </a:rPr>
              <a:t>Mau melihat hasi karya orang lain dan</a:t>
            </a:r>
          </a:p>
          <a:p>
            <a:pPr marL="571500" lvl="2" indent="-342900" algn="just" eaLnBrk="0" hangingPunct="0">
              <a:lnSpc>
                <a:spcPct val="125000"/>
              </a:lnSpc>
              <a:buClr>
                <a:srgbClr val="FF3300"/>
              </a:buClr>
              <a:buSzPct val="75000"/>
              <a:buFont typeface="Monotype Sorts" pitchFamily="2" charset="2"/>
              <a:buNone/>
            </a:pPr>
            <a:r>
              <a:rPr kumimoji="1" lang="en-US" sz="2000">
                <a:solidFill>
                  <a:srgbClr val="669900"/>
                </a:solidFill>
                <a:latin typeface="Arial Black" pitchFamily="34" charset="0"/>
              </a:rPr>
              <a:t>    menggali sumber lain guna peningkatan diri</a:t>
            </a:r>
            <a:endParaRPr kumimoji="1" lang="en-US" sz="2000">
              <a:latin typeface="Arial Black" pitchFamily="34" charset="0"/>
            </a:endParaRPr>
          </a:p>
          <a:p>
            <a:pPr marL="571500" lvl="2" indent="-342900" algn="just" eaLnBrk="0" hangingPunct="0">
              <a:lnSpc>
                <a:spcPct val="125000"/>
              </a:lnSpc>
              <a:buClr>
                <a:srgbClr val="FF3300"/>
              </a:buClr>
              <a:buSzPct val="75000"/>
              <a:buFont typeface="Monotype Sorts" pitchFamily="2" charset="2"/>
              <a:buChar char="l"/>
            </a:pPr>
            <a:r>
              <a:rPr kumimoji="1" lang="en-US" sz="2000">
                <a:solidFill>
                  <a:srgbClr val="009900"/>
                </a:solidFill>
                <a:latin typeface="Arial Black" pitchFamily="34" charset="0"/>
              </a:rPr>
              <a:t>Mau dikritik untuk perbaikan berikutnya</a:t>
            </a:r>
          </a:p>
        </p:txBody>
      </p:sp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457200" y="762000"/>
            <a:ext cx="8305800" cy="609600"/>
            <a:chOff x="288" y="480"/>
            <a:chExt cx="5232" cy="384"/>
          </a:xfrm>
        </p:grpSpPr>
        <p:pic>
          <p:nvPicPr>
            <p:cNvPr id="1029" name="Picture 6" descr="BD14710_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88" y="688"/>
              <a:ext cx="5232" cy="1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30" name="WordArt 8"/>
            <p:cNvSpPr>
              <a:spLocks noChangeArrowheads="1" noChangeShapeType="1"/>
            </p:cNvSpPr>
            <p:nvPr/>
          </p:nvSpPr>
          <p:spPr bwMode="auto">
            <a:xfrm>
              <a:off x="288" y="480"/>
              <a:ext cx="5088" cy="19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kern="10">
                  <a:ln w="3175">
                    <a:solidFill>
                      <a:srgbClr val="339966"/>
                    </a:solidFill>
                    <a:round/>
                    <a:headEnd/>
                    <a:tailEnd/>
                  </a:ln>
                  <a:solidFill>
                    <a:srgbClr val="99CC00"/>
                  </a:solidFill>
                  <a:effectLst>
                    <a:outerShdw dist="35921" dir="2700000" algn="ctr" rotWithShape="0">
                      <a:srgbClr val="C0C0C0"/>
                    </a:outerShdw>
                  </a:effectLst>
                  <a:latin typeface="Arial Black"/>
                </a:rPr>
                <a:t>TIPS UNTUK MEMBUAT MEDIA PEMBELAJARAN YANG BAIK !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1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1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1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81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819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819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6" grpId="0" build="p" bldLvl="3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TERima</a:t>
            </a:r>
            <a:r>
              <a:rPr lang="en-US" dirty="0" smtClean="0"/>
              <a:t> </a:t>
            </a:r>
            <a:r>
              <a:rPr lang="en-US" dirty="0" err="1" smtClean="0"/>
              <a:t>Kasih</a:t>
            </a:r>
            <a:r>
              <a:rPr lang="en-US" dirty="0" smtClean="0"/>
              <a:t>  </a:t>
            </a:r>
            <a:r>
              <a:rPr lang="en-US" dirty="0" err="1" smtClean="0"/>
              <a:t>yaaaaaaaaaaaa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33400" y="4953000"/>
            <a:ext cx="7696200" cy="1143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dirty="0" err="1" smtClean="0"/>
              <a:t>Dasar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Pertimbangan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Pemilihan</a:t>
            </a:r>
            <a:r>
              <a:rPr lang="en-US" sz="3200" b="1" dirty="0" smtClean="0"/>
              <a:t> Media</a:t>
            </a:r>
            <a:endParaRPr lang="en-US" sz="3200" dirty="0"/>
          </a:p>
        </p:txBody>
      </p:sp>
      <p:sp>
        <p:nvSpPr>
          <p:cNvPr id="5" name="Rectangle 4"/>
          <p:cNvSpPr/>
          <p:nvPr/>
        </p:nvSpPr>
        <p:spPr>
          <a:xfrm>
            <a:off x="762000" y="685800"/>
            <a:ext cx="2667000" cy="1600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Pembelajaran</a:t>
            </a:r>
            <a:r>
              <a:rPr lang="en-US" dirty="0"/>
              <a:t> yang </a:t>
            </a:r>
            <a:r>
              <a:rPr lang="en-US" dirty="0" err="1"/>
              <a:t>efektif</a:t>
            </a:r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>
            <a:off x="6248400" y="2438400"/>
            <a:ext cx="762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endCxn id="13" idx="2"/>
          </p:cNvCxnSpPr>
          <p:nvPr/>
        </p:nvCxnSpPr>
        <p:spPr>
          <a:xfrm>
            <a:off x="3505200" y="1447800"/>
            <a:ext cx="1752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val 12"/>
          <p:cNvSpPr/>
          <p:nvPr/>
        </p:nvSpPr>
        <p:spPr>
          <a:xfrm>
            <a:off x="5257800" y="685800"/>
            <a:ext cx="2971800" cy="1524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perencanaan</a:t>
            </a:r>
            <a:r>
              <a:rPr lang="en-US" dirty="0"/>
              <a:t> yang </a:t>
            </a:r>
            <a:r>
              <a:rPr lang="en-US" dirty="0" err="1"/>
              <a:t>baik</a:t>
            </a:r>
            <a:endParaRPr lang="en-US" dirty="0"/>
          </a:p>
        </p:txBody>
      </p:sp>
      <p:sp>
        <p:nvSpPr>
          <p:cNvPr id="18" name="Oval 17"/>
          <p:cNvSpPr/>
          <p:nvPr/>
        </p:nvSpPr>
        <p:spPr>
          <a:xfrm>
            <a:off x="5181600" y="2895600"/>
            <a:ext cx="2971800" cy="1524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Media yang </a:t>
            </a:r>
            <a:r>
              <a:rPr lang="en-US" dirty="0" err="1" smtClean="0"/>
              <a:t>perencanaan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baik</a:t>
            </a:r>
            <a:r>
              <a:rPr lang="en-US" dirty="0" smtClean="0"/>
              <a:t>. 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85800" y="5029200"/>
            <a:ext cx="77724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/>
              <a:t>dasar</a:t>
            </a:r>
            <a:r>
              <a:rPr lang="en-US" sz="2800" dirty="0"/>
              <a:t> </a:t>
            </a:r>
            <a:r>
              <a:rPr lang="en-US" sz="2800" dirty="0" err="1"/>
              <a:t>pertimbangan</a:t>
            </a:r>
            <a:r>
              <a:rPr lang="en-US" sz="2800" dirty="0"/>
              <a:t> </a:t>
            </a:r>
          </a:p>
        </p:txBody>
      </p:sp>
      <p:sp>
        <p:nvSpPr>
          <p:cNvPr id="5" name="Rectangle 4"/>
          <p:cNvSpPr/>
          <p:nvPr/>
        </p:nvSpPr>
        <p:spPr>
          <a:xfrm>
            <a:off x="381000" y="762000"/>
            <a:ext cx="19050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dasar</a:t>
            </a:r>
            <a:r>
              <a:rPr lang="en-US" dirty="0" smtClean="0"/>
              <a:t> </a:t>
            </a:r>
            <a:r>
              <a:rPr lang="en-US" dirty="0" err="1" smtClean="0"/>
              <a:t>pertimbangan</a:t>
            </a:r>
            <a:r>
              <a:rPr lang="en-US" dirty="0" smtClean="0"/>
              <a:t> </a:t>
            </a:r>
            <a:endParaRPr lang="en-US" dirty="0"/>
          </a:p>
        </p:txBody>
      </p:sp>
      <p:cxnSp>
        <p:nvCxnSpPr>
          <p:cNvPr id="7" name="Straight Connector 6"/>
          <p:cNvCxnSpPr>
            <a:stCxn id="5" idx="3"/>
          </p:cNvCxnSpPr>
          <p:nvPr/>
        </p:nvCxnSpPr>
        <p:spPr>
          <a:xfrm flipV="1">
            <a:off x="2286000" y="609600"/>
            <a:ext cx="1905000" cy="685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4191000" y="381000"/>
            <a:ext cx="41148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sudah</a:t>
            </a:r>
            <a:r>
              <a:rPr lang="en-US" dirty="0" smtClean="0"/>
              <a:t> </a:t>
            </a:r>
            <a:r>
              <a:rPr lang="en-US" dirty="0" err="1" smtClean="0"/>
              <a:t>akrab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media </a:t>
            </a:r>
            <a:r>
              <a:rPr lang="en-US" dirty="0" err="1" smtClean="0"/>
              <a:t>itu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267200" y="1143000"/>
            <a:ext cx="40386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media yang </a:t>
            </a:r>
            <a:r>
              <a:rPr lang="en-US" dirty="0" err="1" smtClean="0"/>
              <a:t>dipilihnya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menggambarkan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baik</a:t>
            </a:r>
            <a:r>
              <a:rPr lang="en-US" dirty="0" smtClean="0"/>
              <a:t> </a:t>
            </a:r>
            <a:r>
              <a:rPr lang="en-US" dirty="0" err="1" smtClean="0"/>
              <a:t>daripada</a:t>
            </a:r>
            <a:r>
              <a:rPr lang="en-US" dirty="0" smtClean="0"/>
              <a:t> </a:t>
            </a:r>
            <a:r>
              <a:rPr lang="en-US" dirty="0" err="1" smtClean="0"/>
              <a:t>dirinya</a:t>
            </a:r>
            <a:r>
              <a:rPr lang="en-US" dirty="0" smtClean="0"/>
              <a:t> </a:t>
            </a:r>
            <a:r>
              <a:rPr lang="en-US" dirty="0" err="1" smtClean="0"/>
              <a:t>sendiri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4191000" y="2362200"/>
            <a:ext cx="4114800" cy="1447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Media yang </a:t>
            </a:r>
            <a:r>
              <a:rPr lang="en-US" dirty="0" err="1" smtClean="0"/>
              <a:t>dipilihnya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menarik</a:t>
            </a:r>
            <a:r>
              <a:rPr lang="en-US" dirty="0" smtClean="0"/>
              <a:t> </a:t>
            </a:r>
            <a:r>
              <a:rPr lang="en-US" dirty="0" err="1" smtClean="0"/>
              <a:t>minat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perhatian</a:t>
            </a:r>
            <a:r>
              <a:rPr lang="en-US" dirty="0" smtClean="0"/>
              <a:t> </a:t>
            </a:r>
            <a:r>
              <a:rPr lang="en-US" dirty="0" err="1" smtClean="0"/>
              <a:t>siswa</a:t>
            </a:r>
            <a:r>
              <a:rPr lang="en-US" dirty="0" smtClean="0"/>
              <a:t>, </a:t>
            </a:r>
            <a:r>
              <a:rPr lang="en-US" dirty="0" err="1" smtClean="0"/>
              <a:t>serta</a:t>
            </a:r>
            <a:r>
              <a:rPr lang="en-US" dirty="0" smtClean="0"/>
              <a:t> </a:t>
            </a:r>
            <a:r>
              <a:rPr lang="en-US" dirty="0" err="1" smtClean="0"/>
              <a:t>menuntutnya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penyajian</a:t>
            </a:r>
            <a:r>
              <a:rPr lang="en-US" dirty="0" smtClean="0"/>
              <a:t> yang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testruktur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terorganisir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4191000" y="3962400"/>
            <a:ext cx="41148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err="1" smtClean="0"/>
              <a:t>memberi</a:t>
            </a:r>
            <a:r>
              <a:rPr lang="en-US" dirty="0" smtClean="0"/>
              <a:t> </a:t>
            </a:r>
            <a:r>
              <a:rPr lang="en-US" dirty="0" err="1" smtClean="0"/>
              <a:t>gambaran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penjelasan</a:t>
            </a:r>
            <a:r>
              <a:rPr lang="en-US" dirty="0" smtClean="0"/>
              <a:t> yang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konkret</a:t>
            </a:r>
            <a:r>
              <a:rPr lang="en-US" dirty="0" smtClean="0"/>
              <a:t>.</a:t>
            </a:r>
          </a:p>
        </p:txBody>
      </p:sp>
      <p:cxnSp>
        <p:nvCxnSpPr>
          <p:cNvPr id="13" name="Straight Connector 12"/>
          <p:cNvCxnSpPr>
            <a:stCxn id="5" idx="3"/>
            <a:endCxn id="9" idx="1"/>
          </p:cNvCxnSpPr>
          <p:nvPr/>
        </p:nvCxnSpPr>
        <p:spPr>
          <a:xfrm>
            <a:off x="2286000" y="1295400"/>
            <a:ext cx="198120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5" idx="3"/>
            <a:endCxn id="10" idx="1"/>
          </p:cNvCxnSpPr>
          <p:nvPr/>
        </p:nvCxnSpPr>
        <p:spPr>
          <a:xfrm>
            <a:off x="2286000" y="1295400"/>
            <a:ext cx="1905000" cy="17907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5" idx="3"/>
            <a:endCxn id="11" idx="1"/>
          </p:cNvCxnSpPr>
          <p:nvPr/>
        </p:nvCxnSpPr>
        <p:spPr>
          <a:xfrm>
            <a:off x="2286000" y="1295400"/>
            <a:ext cx="1905000" cy="30861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572000"/>
            <a:ext cx="8183880" cy="1463040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pemilihan</a:t>
            </a:r>
            <a:r>
              <a:rPr lang="en-US" dirty="0" smtClean="0"/>
              <a:t> media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dilakukan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mempertimbangkan</a:t>
            </a:r>
            <a:r>
              <a:rPr lang="en-US" dirty="0" smtClean="0"/>
              <a:t> </a:t>
            </a:r>
            <a:r>
              <a:rPr lang="en-US" dirty="0" err="1" smtClean="0"/>
              <a:t>faktor-faktor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endParaRPr lang="en-US" sz="2000" dirty="0"/>
          </a:p>
        </p:txBody>
      </p:sp>
      <p:sp>
        <p:nvSpPr>
          <p:cNvPr id="4" name="Rounded Rectangle 3"/>
          <p:cNvSpPr/>
          <p:nvPr/>
        </p:nvSpPr>
        <p:spPr>
          <a:xfrm>
            <a:off x="533400" y="457200"/>
            <a:ext cx="2819400" cy="1371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Hambatan</a:t>
            </a:r>
            <a:r>
              <a:rPr lang="en-US" dirty="0" smtClean="0"/>
              <a:t> </a:t>
            </a:r>
            <a:r>
              <a:rPr lang="en-US" dirty="0" err="1" smtClean="0"/>
              <a:t>pengembangan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pembelajaran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5562600" y="381000"/>
            <a:ext cx="17526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dana</a:t>
            </a:r>
            <a:endParaRPr lang="en-US" dirty="0"/>
          </a:p>
        </p:txBody>
      </p:sp>
      <p:sp>
        <p:nvSpPr>
          <p:cNvPr id="9" name="Rounded Rectangle 8"/>
          <p:cNvSpPr/>
          <p:nvPr/>
        </p:nvSpPr>
        <p:spPr>
          <a:xfrm>
            <a:off x="5943600" y="1143000"/>
            <a:ext cx="2514600" cy="838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fasilitas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peralatan</a:t>
            </a:r>
            <a:r>
              <a:rPr lang="en-US" dirty="0" smtClean="0"/>
              <a:t> yang </a:t>
            </a:r>
            <a:r>
              <a:rPr lang="en-US" dirty="0" err="1" smtClean="0"/>
              <a:t>telah</a:t>
            </a:r>
            <a:r>
              <a:rPr lang="en-US" dirty="0" smtClean="0"/>
              <a:t> </a:t>
            </a:r>
            <a:r>
              <a:rPr lang="en-US" dirty="0" err="1" smtClean="0"/>
              <a:t>tersedia</a:t>
            </a:r>
            <a:endParaRPr lang="en-US" dirty="0"/>
          </a:p>
        </p:txBody>
      </p:sp>
      <p:sp>
        <p:nvSpPr>
          <p:cNvPr id="10" name="Rounded Rectangle 9"/>
          <p:cNvSpPr/>
          <p:nvPr/>
        </p:nvSpPr>
        <p:spPr>
          <a:xfrm>
            <a:off x="5486400" y="2057400"/>
            <a:ext cx="2133600" cy="685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waktu</a:t>
            </a:r>
            <a:r>
              <a:rPr lang="en-US" dirty="0" smtClean="0"/>
              <a:t> yang </a:t>
            </a:r>
            <a:r>
              <a:rPr lang="en-US" dirty="0" err="1" smtClean="0"/>
              <a:t>tersedia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11" name="Rounded Rectangle 10"/>
          <p:cNvSpPr/>
          <p:nvPr/>
        </p:nvSpPr>
        <p:spPr>
          <a:xfrm>
            <a:off x="5562600" y="2895600"/>
            <a:ext cx="2895600" cy="1600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sumber-sumber</a:t>
            </a:r>
            <a:r>
              <a:rPr lang="en-US" dirty="0" smtClean="0"/>
              <a:t> yang </a:t>
            </a:r>
            <a:r>
              <a:rPr lang="en-US" dirty="0" err="1" smtClean="0"/>
              <a:t>tersedia</a:t>
            </a:r>
            <a:r>
              <a:rPr lang="en-US" dirty="0" smtClean="0"/>
              <a:t> </a:t>
            </a:r>
          </a:p>
          <a:p>
            <a:pPr algn="ctr"/>
            <a:r>
              <a:rPr lang="en-US" dirty="0" smtClean="0"/>
              <a:t>(</a:t>
            </a:r>
            <a:r>
              <a:rPr lang="en-US" dirty="0" err="1" smtClean="0"/>
              <a:t>manusia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material).</a:t>
            </a:r>
            <a:endParaRPr lang="en-US" dirty="0"/>
          </a:p>
        </p:txBody>
      </p:sp>
      <p:cxnSp>
        <p:nvCxnSpPr>
          <p:cNvPr id="13" name="Straight Connector 12"/>
          <p:cNvCxnSpPr>
            <a:stCxn id="4" idx="3"/>
          </p:cNvCxnSpPr>
          <p:nvPr/>
        </p:nvCxnSpPr>
        <p:spPr>
          <a:xfrm flipV="1">
            <a:off x="3352800" y="685800"/>
            <a:ext cx="220980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4" idx="3"/>
            <a:endCxn id="9" idx="1"/>
          </p:cNvCxnSpPr>
          <p:nvPr/>
        </p:nvCxnSpPr>
        <p:spPr>
          <a:xfrm>
            <a:off x="3352800" y="1143000"/>
            <a:ext cx="2590800" cy="4191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endCxn id="10" idx="1"/>
          </p:cNvCxnSpPr>
          <p:nvPr/>
        </p:nvCxnSpPr>
        <p:spPr>
          <a:xfrm>
            <a:off x="3429000" y="1143000"/>
            <a:ext cx="2057400" cy="12573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4" idx="3"/>
            <a:endCxn id="11" idx="1"/>
          </p:cNvCxnSpPr>
          <p:nvPr/>
        </p:nvCxnSpPr>
        <p:spPr>
          <a:xfrm>
            <a:off x="3352800" y="1143000"/>
            <a:ext cx="2209800" cy="25527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pemilihan</a:t>
            </a:r>
            <a:r>
              <a:rPr lang="en-US" dirty="0" smtClean="0"/>
              <a:t> media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dilakukan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mempertimbangkan</a:t>
            </a:r>
            <a:r>
              <a:rPr lang="en-US" dirty="0" smtClean="0"/>
              <a:t> </a:t>
            </a:r>
            <a:r>
              <a:rPr lang="en-US" dirty="0" err="1" smtClean="0"/>
              <a:t>faktor-faktor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000" dirty="0" err="1" smtClean="0"/>
              <a:t>Persyaratan</a:t>
            </a:r>
            <a:r>
              <a:rPr lang="en-US" sz="2000" dirty="0" smtClean="0"/>
              <a:t> </a:t>
            </a:r>
            <a:r>
              <a:rPr lang="en-US" sz="2000" dirty="0" err="1" smtClean="0"/>
              <a:t>isi</a:t>
            </a:r>
            <a:r>
              <a:rPr lang="en-US" sz="2000" dirty="0" smtClean="0"/>
              <a:t>, </a:t>
            </a:r>
            <a:r>
              <a:rPr lang="en-US" sz="2000" dirty="0" err="1" smtClean="0"/>
              <a:t>tugas</a:t>
            </a:r>
            <a:r>
              <a:rPr lang="en-US" sz="2000" dirty="0" smtClean="0"/>
              <a:t>,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jenis</a:t>
            </a:r>
            <a:r>
              <a:rPr lang="en-US" sz="2000" dirty="0" smtClean="0"/>
              <a:t> </a:t>
            </a:r>
            <a:r>
              <a:rPr lang="en-US" sz="2000" dirty="0" err="1" smtClean="0"/>
              <a:t>pembelajaran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762000" y="1676400"/>
            <a:ext cx="7696200" cy="2743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None/>
            </a:pPr>
            <a:r>
              <a:rPr lang="en-US" dirty="0" err="1" smtClean="0"/>
              <a:t>Isi</a:t>
            </a:r>
            <a:r>
              <a:rPr lang="en-US" dirty="0" smtClean="0"/>
              <a:t> </a:t>
            </a:r>
            <a:r>
              <a:rPr lang="en-US" dirty="0" err="1" smtClean="0"/>
              <a:t>pembelajaran</a:t>
            </a:r>
            <a:r>
              <a:rPr lang="en-US" dirty="0" smtClean="0"/>
              <a:t> </a:t>
            </a:r>
            <a:r>
              <a:rPr lang="en-US" dirty="0" err="1" smtClean="0"/>
              <a:t>beragam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sisi</a:t>
            </a:r>
            <a:r>
              <a:rPr lang="en-US" dirty="0" smtClean="0"/>
              <a:t> </a:t>
            </a:r>
            <a:r>
              <a:rPr lang="en-US" dirty="0" err="1" smtClean="0"/>
              <a:t>tugas</a:t>
            </a:r>
            <a:r>
              <a:rPr lang="en-US" dirty="0" smtClean="0"/>
              <a:t> yang </a:t>
            </a:r>
            <a:r>
              <a:rPr lang="en-US" dirty="0" err="1" smtClean="0"/>
              <a:t>ingin</a:t>
            </a:r>
            <a:r>
              <a:rPr lang="en-US" dirty="0" smtClean="0"/>
              <a:t> </a:t>
            </a:r>
            <a:r>
              <a:rPr lang="en-US" dirty="0" err="1" smtClean="0"/>
              <a:t>dilakukan</a:t>
            </a:r>
            <a:r>
              <a:rPr lang="en-US" dirty="0" smtClean="0"/>
              <a:t> </a:t>
            </a:r>
            <a:r>
              <a:rPr lang="en-US" dirty="0" err="1" smtClean="0"/>
              <a:t>siswa</a:t>
            </a:r>
            <a:r>
              <a:rPr lang="en-US" dirty="0" smtClean="0"/>
              <a:t>, </a:t>
            </a:r>
            <a:r>
              <a:rPr lang="en-US" dirty="0" err="1" smtClean="0"/>
              <a:t>misalnya</a:t>
            </a:r>
            <a:r>
              <a:rPr lang="en-US" dirty="0" smtClean="0"/>
              <a:t> </a:t>
            </a:r>
            <a:r>
              <a:rPr lang="en-US" dirty="0" err="1" smtClean="0"/>
              <a:t>penghafalan</a:t>
            </a:r>
            <a:r>
              <a:rPr lang="en-US" dirty="0" smtClean="0"/>
              <a:t>, </a:t>
            </a:r>
            <a:r>
              <a:rPr lang="en-US" dirty="0" err="1" smtClean="0"/>
              <a:t>penerapan</a:t>
            </a:r>
            <a:r>
              <a:rPr lang="en-US" dirty="0" smtClean="0"/>
              <a:t> </a:t>
            </a:r>
            <a:r>
              <a:rPr lang="en-US" dirty="0" err="1" smtClean="0"/>
              <a:t>keterampilan</a:t>
            </a:r>
            <a:r>
              <a:rPr lang="en-US" dirty="0" smtClean="0"/>
              <a:t>, </a:t>
            </a:r>
            <a:r>
              <a:rPr lang="en-US" dirty="0" err="1" smtClean="0"/>
              <a:t>pengertian</a:t>
            </a:r>
            <a:r>
              <a:rPr lang="en-US" dirty="0" smtClean="0"/>
              <a:t> </a:t>
            </a:r>
            <a:r>
              <a:rPr lang="en-US" dirty="0" err="1" smtClean="0"/>
              <a:t>hubungan-hubungan</a:t>
            </a:r>
            <a:r>
              <a:rPr lang="en-US" dirty="0" smtClean="0"/>
              <a:t>,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penalaran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pemikiran</a:t>
            </a:r>
            <a:r>
              <a:rPr lang="en-US" dirty="0" smtClean="0"/>
              <a:t> </a:t>
            </a:r>
            <a:r>
              <a:rPr lang="en-US" dirty="0" err="1" smtClean="0"/>
              <a:t>tingkatan</a:t>
            </a:r>
            <a:r>
              <a:rPr lang="en-US" dirty="0" smtClean="0"/>
              <a:t> yang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tinggi</a:t>
            </a:r>
            <a:r>
              <a:rPr lang="en-US" dirty="0" smtClean="0"/>
              <a:t>. </a:t>
            </a:r>
            <a:r>
              <a:rPr lang="en-US" dirty="0" err="1" smtClean="0"/>
              <a:t>Setiap</a:t>
            </a:r>
            <a:r>
              <a:rPr lang="en-US" dirty="0" smtClean="0"/>
              <a:t> </a:t>
            </a:r>
            <a:r>
              <a:rPr lang="en-US" dirty="0" err="1" smtClean="0"/>
              <a:t>katagori</a:t>
            </a:r>
            <a:r>
              <a:rPr lang="en-US" dirty="0" smtClean="0"/>
              <a:t> </a:t>
            </a:r>
            <a:r>
              <a:rPr lang="en-US" dirty="0" err="1" smtClean="0"/>
              <a:t>pembelajaran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 </a:t>
            </a:r>
            <a:r>
              <a:rPr lang="en-US" dirty="0" err="1" smtClean="0"/>
              <a:t>menuntut</a:t>
            </a:r>
            <a:r>
              <a:rPr lang="en-US" dirty="0" smtClean="0"/>
              <a:t> </a:t>
            </a:r>
            <a:r>
              <a:rPr lang="en-US" dirty="0" err="1" smtClean="0"/>
              <a:t>perilaku</a:t>
            </a:r>
            <a:r>
              <a:rPr lang="en-US" dirty="0" smtClean="0"/>
              <a:t> yang </a:t>
            </a:r>
            <a:r>
              <a:rPr lang="en-US" dirty="0" err="1" smtClean="0"/>
              <a:t>berbeda-beda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demikian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memerlukan</a:t>
            </a:r>
            <a:r>
              <a:rPr lang="en-US" dirty="0" smtClean="0"/>
              <a:t> </a:t>
            </a:r>
            <a:r>
              <a:rPr lang="en-US" dirty="0" err="1" smtClean="0"/>
              <a:t>teknik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media yang </a:t>
            </a:r>
            <a:r>
              <a:rPr lang="en-US" dirty="0" err="1" smtClean="0"/>
              <a:t>berbeda-beda</a:t>
            </a:r>
            <a:r>
              <a:rPr lang="en-US" dirty="0" smtClean="0"/>
              <a:t> pula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pemilihan</a:t>
            </a:r>
            <a:r>
              <a:rPr lang="en-US" dirty="0" smtClean="0"/>
              <a:t> media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dilakukan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mempertimbangkan</a:t>
            </a:r>
            <a:r>
              <a:rPr lang="en-US" dirty="0" smtClean="0"/>
              <a:t> </a:t>
            </a:r>
            <a:r>
              <a:rPr lang="en-US" dirty="0" err="1" smtClean="0"/>
              <a:t>faktor-faktor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533400"/>
            <a:ext cx="2743200" cy="990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92500" lnSpcReduction="10000"/>
          </a:bodyPr>
          <a:lstStyle/>
          <a:p>
            <a:pPr algn="ctr"/>
            <a:r>
              <a:rPr lang="en-US" dirty="0" err="1" smtClean="0"/>
              <a:t>Hambatan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siswa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6019800" y="381000"/>
            <a:ext cx="2514600" cy="1295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Kemampuan</a:t>
            </a:r>
            <a:r>
              <a:rPr lang="en-US" dirty="0" smtClean="0"/>
              <a:t> </a:t>
            </a:r>
            <a:r>
              <a:rPr lang="en-US" dirty="0" err="1" smtClean="0"/>
              <a:t>Siswa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5181600" y="1905000"/>
            <a:ext cx="2438400" cy="1295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keterampilan</a:t>
            </a:r>
            <a:r>
              <a:rPr lang="en-US" dirty="0"/>
              <a:t> </a:t>
            </a:r>
            <a:r>
              <a:rPr lang="en-US" dirty="0" err="1"/>
              <a:t>awal</a:t>
            </a:r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6400800" y="3505200"/>
            <a:ext cx="2362200" cy="1219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err="1" smtClean="0"/>
              <a:t>karakteristik</a:t>
            </a:r>
            <a:r>
              <a:rPr lang="en-US" dirty="0" smtClean="0"/>
              <a:t> </a:t>
            </a:r>
            <a:r>
              <a:rPr lang="en-US" dirty="0" err="1" smtClean="0"/>
              <a:t>siswa</a:t>
            </a:r>
            <a:r>
              <a:rPr lang="en-US" dirty="0" smtClean="0"/>
              <a:t> </a:t>
            </a:r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3276600" y="1066800"/>
            <a:ext cx="2819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3200400" y="1066800"/>
            <a:ext cx="2057400" cy="1295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rot="16200000" flipH="1">
            <a:off x="3124200" y="990600"/>
            <a:ext cx="3124200" cy="3124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Pemilihan</a:t>
            </a:r>
            <a:r>
              <a:rPr lang="en-US" dirty="0" smtClean="0"/>
              <a:t> media </a:t>
            </a:r>
            <a:r>
              <a:rPr lang="en-US" dirty="0" err="1" smtClean="0"/>
              <a:t>sebaiknya</a:t>
            </a:r>
            <a:r>
              <a:rPr lang="en-US" dirty="0" smtClean="0"/>
              <a:t> </a:t>
            </a:r>
            <a:r>
              <a:rPr lang="en-US" dirty="0" err="1" smtClean="0"/>
              <a:t>mempertimbangkan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>
              <a:buNone/>
            </a:pPr>
            <a:endParaRPr lang="en-US" dirty="0" smtClean="0"/>
          </a:p>
          <a:p>
            <a:pPr lvl="0"/>
            <a:endParaRPr lang="en-US" dirty="0" smtClean="0"/>
          </a:p>
          <a:p>
            <a:pPr lvl="0"/>
            <a:endParaRPr lang="en-US" dirty="0" smtClean="0"/>
          </a:p>
          <a:p>
            <a:pPr lvl="0"/>
            <a:endParaRPr lang="en-US" dirty="0" smtClean="0"/>
          </a:p>
          <a:p>
            <a:pPr lvl="0"/>
            <a:endParaRPr lang="en-US" dirty="0" smtClean="0"/>
          </a:p>
          <a:p>
            <a:pPr lvl="0"/>
            <a:endParaRPr lang="en-US" dirty="0" smtClean="0"/>
          </a:p>
          <a:p>
            <a:pPr lvl="0"/>
            <a:endParaRPr lang="en-US" dirty="0" smtClean="0"/>
          </a:p>
          <a:p>
            <a:pPr lvl="0"/>
            <a:endParaRPr lang="en-US" dirty="0" smtClean="0"/>
          </a:p>
          <a:p>
            <a:pPr lvl="0"/>
            <a:endParaRPr lang="en-US" dirty="0" smtClean="0"/>
          </a:p>
          <a:p>
            <a:pPr lvl="0"/>
            <a:endParaRPr lang="en-US" dirty="0" smtClean="0"/>
          </a:p>
          <a:p>
            <a:pPr lvl="0"/>
            <a:endParaRPr lang="en-US" dirty="0" smtClean="0"/>
          </a:p>
          <a:p>
            <a:pPr lvl="0">
              <a:buNone/>
            </a:pPr>
            <a:r>
              <a:rPr lang="en-US" dirty="0" smtClean="0"/>
              <a:t>    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143000" y="762000"/>
            <a:ext cx="70866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Kemampuan</a:t>
            </a:r>
            <a:r>
              <a:rPr lang="en-US" dirty="0" smtClean="0"/>
              <a:t> </a:t>
            </a:r>
            <a:r>
              <a:rPr lang="en-US" dirty="0" err="1" smtClean="0"/>
              <a:t>mengakomodasikan</a:t>
            </a:r>
            <a:r>
              <a:rPr lang="en-US" dirty="0" smtClean="0"/>
              <a:t> </a:t>
            </a:r>
            <a:r>
              <a:rPr lang="en-US" dirty="0" err="1" smtClean="0"/>
              <a:t>penyajian</a:t>
            </a:r>
            <a:r>
              <a:rPr lang="en-US" dirty="0" smtClean="0"/>
              <a:t> </a:t>
            </a:r>
            <a:r>
              <a:rPr lang="en-US" dirty="0" err="1" smtClean="0"/>
              <a:t>stiimulus</a:t>
            </a:r>
            <a:r>
              <a:rPr lang="en-US" dirty="0" smtClean="0"/>
              <a:t> yang </a:t>
            </a:r>
            <a:r>
              <a:rPr lang="en-US" dirty="0" err="1" smtClean="0"/>
              <a:t>tepat</a:t>
            </a:r>
            <a:r>
              <a:rPr lang="en-US" dirty="0" smtClean="0"/>
              <a:t> (visual </a:t>
            </a:r>
            <a:r>
              <a:rPr lang="en-US" dirty="0" err="1" smtClean="0"/>
              <a:t>dan</a:t>
            </a:r>
            <a:r>
              <a:rPr lang="en-US" dirty="0" smtClean="0"/>
              <a:t> / </a:t>
            </a:r>
            <a:r>
              <a:rPr lang="en-US" dirty="0" err="1" smtClean="0"/>
              <a:t>atau</a:t>
            </a:r>
            <a:r>
              <a:rPr lang="en-US" dirty="0" smtClean="0"/>
              <a:t> audio).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143000" y="1752600"/>
            <a:ext cx="70866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 </a:t>
            </a:r>
            <a:r>
              <a:rPr lang="en-US" dirty="0" err="1" smtClean="0"/>
              <a:t>Kemampuan</a:t>
            </a:r>
            <a:r>
              <a:rPr lang="en-US" dirty="0" smtClean="0"/>
              <a:t> </a:t>
            </a:r>
            <a:r>
              <a:rPr lang="en-US" dirty="0" err="1" smtClean="0"/>
              <a:t>mengakomodasikan</a:t>
            </a:r>
            <a:r>
              <a:rPr lang="en-US" dirty="0" smtClean="0"/>
              <a:t> </a:t>
            </a:r>
            <a:r>
              <a:rPr lang="en-US" dirty="0" err="1" smtClean="0"/>
              <a:t>respon</a:t>
            </a:r>
            <a:r>
              <a:rPr lang="en-US" dirty="0" smtClean="0"/>
              <a:t> </a:t>
            </a:r>
            <a:r>
              <a:rPr lang="en-US" dirty="0" err="1" smtClean="0"/>
              <a:t>siswa</a:t>
            </a:r>
            <a:r>
              <a:rPr lang="en-US" dirty="0" smtClean="0"/>
              <a:t> yang </a:t>
            </a:r>
            <a:r>
              <a:rPr lang="en-US" dirty="0" err="1" smtClean="0"/>
              <a:t>tepat</a:t>
            </a:r>
            <a:r>
              <a:rPr lang="en-US" dirty="0" smtClean="0"/>
              <a:t> (</a:t>
            </a:r>
            <a:r>
              <a:rPr lang="en-US" dirty="0" err="1" smtClean="0"/>
              <a:t>tertulis</a:t>
            </a:r>
            <a:r>
              <a:rPr lang="en-US" dirty="0" smtClean="0"/>
              <a:t>, audio, </a:t>
            </a:r>
            <a:r>
              <a:rPr lang="en-US" dirty="0" err="1" smtClean="0"/>
              <a:t>dan</a:t>
            </a:r>
            <a:r>
              <a:rPr lang="en-US" dirty="0" smtClean="0"/>
              <a:t> /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kegiatan</a:t>
            </a:r>
            <a:r>
              <a:rPr lang="en-US" dirty="0" smtClean="0"/>
              <a:t> </a:t>
            </a:r>
            <a:r>
              <a:rPr lang="en-US" dirty="0" err="1" smtClean="0"/>
              <a:t>fisik</a:t>
            </a:r>
            <a:r>
              <a:rPr lang="en-US" dirty="0" smtClean="0"/>
              <a:t>).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143000" y="2743200"/>
            <a:ext cx="70866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Kemampuan</a:t>
            </a:r>
            <a:r>
              <a:rPr lang="en-US" dirty="0" smtClean="0"/>
              <a:t> </a:t>
            </a:r>
            <a:r>
              <a:rPr lang="en-US" dirty="0" err="1" smtClean="0"/>
              <a:t>mengakomodasikan</a:t>
            </a:r>
            <a:r>
              <a:rPr lang="en-US" dirty="0" smtClean="0"/>
              <a:t> </a:t>
            </a:r>
            <a:r>
              <a:rPr lang="en-US" dirty="0" err="1" smtClean="0"/>
              <a:t>umpan</a:t>
            </a:r>
            <a:r>
              <a:rPr lang="en-US" dirty="0" smtClean="0"/>
              <a:t> </a:t>
            </a:r>
            <a:r>
              <a:rPr lang="en-US" dirty="0" err="1" smtClean="0"/>
              <a:t>balik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143000" y="3733800"/>
            <a:ext cx="70866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US" dirty="0" err="1" smtClean="0"/>
              <a:t>Pemilihan</a:t>
            </a:r>
            <a:r>
              <a:rPr lang="en-US" dirty="0" smtClean="0"/>
              <a:t> media </a:t>
            </a:r>
            <a:r>
              <a:rPr lang="en-US" dirty="0" err="1" smtClean="0"/>
              <a:t>utama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media </a:t>
            </a:r>
            <a:r>
              <a:rPr lang="en-US" dirty="0" err="1" smtClean="0"/>
              <a:t>skunder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penyajian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stimulus.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183880" cy="2060448"/>
          </a:xfrm>
        </p:spPr>
        <p:txBody>
          <a:bodyPr/>
          <a:lstStyle/>
          <a:p>
            <a:r>
              <a:rPr lang="en-US" dirty="0" err="1" smtClean="0"/>
              <a:t>prinsip-prinsip</a:t>
            </a:r>
            <a:r>
              <a:rPr lang="en-US" dirty="0" smtClean="0"/>
              <a:t> </a:t>
            </a:r>
            <a:r>
              <a:rPr lang="en-US" dirty="0" err="1" smtClean="0"/>
              <a:t>psikologis</a:t>
            </a:r>
            <a:r>
              <a:rPr lang="en-US" dirty="0" smtClean="0"/>
              <a:t> yang </a:t>
            </a:r>
            <a:r>
              <a:rPr lang="en-US" dirty="0" err="1" smtClean="0"/>
              <a:t>perlu</a:t>
            </a:r>
            <a:r>
              <a:rPr lang="en-US" dirty="0" smtClean="0"/>
              <a:t> </a:t>
            </a:r>
            <a:r>
              <a:rPr lang="en-US" dirty="0" err="1" smtClean="0"/>
              <a:t>mendapat</a:t>
            </a:r>
            <a:r>
              <a:rPr lang="en-US" dirty="0" smtClean="0"/>
              <a:t> </a:t>
            </a:r>
            <a:r>
              <a:rPr lang="en-US" dirty="0" err="1" smtClean="0"/>
              <a:t>pertimbangan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pemilihan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penggunaan</a:t>
            </a:r>
            <a:r>
              <a:rPr lang="en-US" dirty="0" smtClean="0"/>
              <a:t> media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berikut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02920" y="2667000"/>
            <a:ext cx="8183880" cy="3368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457200" y="2743200"/>
            <a:ext cx="2133600" cy="1219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err="1"/>
              <a:t>Motivasi</a:t>
            </a:r>
            <a:r>
              <a:rPr lang="en-US" i="1" dirty="0"/>
              <a:t>.</a:t>
            </a:r>
            <a:endParaRPr lang="en-US" dirty="0"/>
          </a:p>
        </p:txBody>
      </p:sp>
      <p:cxnSp>
        <p:nvCxnSpPr>
          <p:cNvPr id="8" name="Shape 7"/>
          <p:cNvCxnSpPr>
            <a:stCxn id="6" idx="2"/>
          </p:cNvCxnSpPr>
          <p:nvPr/>
        </p:nvCxnSpPr>
        <p:spPr>
          <a:xfrm rot="16200000" flipH="1">
            <a:off x="3238500" y="2247900"/>
            <a:ext cx="685800" cy="4114800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4419600" y="3124200"/>
            <a:ext cx="4419600" cy="2743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kebutuhan</a:t>
            </a:r>
            <a:r>
              <a:rPr lang="en-US" dirty="0"/>
              <a:t>, </a:t>
            </a:r>
            <a:r>
              <a:rPr lang="en-US" dirty="0" err="1"/>
              <a:t>minat</a:t>
            </a:r>
            <a:r>
              <a:rPr lang="en-US" dirty="0"/>
              <a:t>,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keinginan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belajar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pihak</a:t>
            </a:r>
            <a:r>
              <a:rPr lang="en-US" dirty="0"/>
              <a:t> </a:t>
            </a:r>
            <a:r>
              <a:rPr lang="en-US" dirty="0" err="1"/>
              <a:t>siswa</a:t>
            </a:r>
            <a:r>
              <a:rPr lang="en-US" dirty="0"/>
              <a:t> </a:t>
            </a:r>
            <a:r>
              <a:rPr lang="en-US" dirty="0" err="1"/>
              <a:t>sebelum</a:t>
            </a:r>
            <a:r>
              <a:rPr lang="en-US" dirty="0"/>
              <a:t> </a:t>
            </a:r>
            <a:r>
              <a:rPr lang="en-US" dirty="0" err="1"/>
              <a:t>meminta</a:t>
            </a:r>
            <a:r>
              <a:rPr lang="en-US" dirty="0"/>
              <a:t> </a:t>
            </a:r>
            <a:r>
              <a:rPr lang="en-US" dirty="0" err="1"/>
              <a:t>perhatiannya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mengerjakan</a:t>
            </a:r>
            <a:r>
              <a:rPr lang="en-US" dirty="0"/>
              <a:t> </a:t>
            </a:r>
            <a:r>
              <a:rPr lang="en-US" dirty="0" err="1"/>
              <a:t>tugas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latihan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138</TotalTime>
  <Words>798</Words>
  <Application>Microsoft Office PowerPoint</Application>
  <PresentationFormat>On-screen Show (4:3)</PresentationFormat>
  <Paragraphs>173</Paragraphs>
  <Slides>26</Slides>
  <Notes>6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Aspect</vt:lpstr>
      <vt:lpstr>Pemilihan Media</vt:lpstr>
      <vt:lpstr>PEMILIHAN MEDIA</vt:lpstr>
      <vt:lpstr>Slide 3</vt:lpstr>
      <vt:lpstr>Slide 4</vt:lpstr>
      <vt:lpstr>pemilihan media dapat dilakukan dengan mempertimbangkan faktor-faktor</vt:lpstr>
      <vt:lpstr>pemilihan media dapat dilakukan dengan mempertimbangkan faktor-faktor</vt:lpstr>
      <vt:lpstr>pemilihan media dapat dilakukan dengan mempertimbangkan faktor-faktor</vt:lpstr>
      <vt:lpstr>Pemilihan media sebaiknya mempertimbangkan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Kriteria Pemilihan Media</vt:lpstr>
      <vt:lpstr>Kriteria Pemilihan Med  lanjutan</vt:lpstr>
      <vt:lpstr>Kriteria Pemilihan Media  lanjutan</vt:lpstr>
      <vt:lpstr>Slide 21</vt:lpstr>
      <vt:lpstr>Slide 22</vt:lpstr>
      <vt:lpstr>PRINSIP – PRINSIP PEMANFAATAN MEDIA PENGAJARAN</vt:lpstr>
      <vt:lpstr>Slide 24</vt:lpstr>
      <vt:lpstr>Slide 25</vt:lpstr>
      <vt:lpstr>Slide 26</vt:lpstr>
    </vt:vector>
  </TitlesOfParts>
  <Company>ZAHRA NET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ZAHRA</dc:creator>
  <cp:lastModifiedBy>ZAHRA</cp:lastModifiedBy>
  <cp:revision>18</cp:revision>
  <dcterms:created xsi:type="dcterms:W3CDTF">2015-10-01T12:28:51Z</dcterms:created>
  <dcterms:modified xsi:type="dcterms:W3CDTF">2017-04-11T06:53:49Z</dcterms:modified>
</cp:coreProperties>
</file>