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83" r:id="rId6"/>
    <p:sldId id="284" r:id="rId7"/>
    <p:sldId id="285" r:id="rId8"/>
    <p:sldId id="288" r:id="rId9"/>
    <p:sldId id="290" r:id="rId10"/>
    <p:sldId id="291" r:id="rId11"/>
    <p:sldId id="260" r:id="rId12"/>
    <p:sldId id="292" r:id="rId13"/>
    <p:sldId id="295" r:id="rId14"/>
    <p:sldId id="296" r:id="rId15"/>
    <p:sldId id="27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BA838A-C847-4BF5-AD36-671DA14A3621}">
  <a:tblStyle styleId="{28BA838A-C847-4BF5-AD36-671DA14A36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2034" y="9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A585E-20D6-44C2-A25C-77F799E86B54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7813173F-35A9-43F3-A6FA-6EF5713203D5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b="0" i="0" dirty="0" smtClean="0"/>
            <a:t>Deklarasi Juanda 13 Desember 1957 yang dikukuhkan dengan UU No.4 Prp 1960</a:t>
          </a:r>
          <a:endParaRPr lang="id-ID" dirty="0"/>
        </a:p>
      </dgm:t>
    </dgm:pt>
    <dgm:pt modelId="{8DC9AE42-D258-4CC2-AE16-62AC53005FD4}" type="parTrans" cxnId="{082E79E4-B9B7-4FE8-B80A-1F1ACDDCAE10}">
      <dgm:prSet/>
      <dgm:spPr/>
      <dgm:t>
        <a:bodyPr/>
        <a:lstStyle/>
        <a:p>
          <a:endParaRPr lang="id-ID"/>
        </a:p>
      </dgm:t>
    </dgm:pt>
    <dgm:pt modelId="{8436D4F7-07B4-414D-9747-43A8B479AF38}" type="sibTrans" cxnId="{082E79E4-B9B7-4FE8-B80A-1F1ACDDCAE10}">
      <dgm:prSet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id-ID"/>
        </a:p>
      </dgm:t>
    </dgm:pt>
    <dgm:pt modelId="{F9515016-B753-483E-BFDE-DF95FB717D2A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b="0" i="0" dirty="0" smtClean="0"/>
            <a:t>Deklarasi Landas Kontinen pada tanggal 17 Februari 1969 yang dikukuhkan dengan UU No.1 Th.1973</a:t>
          </a:r>
          <a:endParaRPr lang="id-ID" dirty="0"/>
        </a:p>
      </dgm:t>
    </dgm:pt>
    <dgm:pt modelId="{47A27FE9-2ADC-462A-9ECB-815AA8DDA39F}" type="parTrans" cxnId="{EEDF5D5D-F579-4952-9A86-642691E2F3E0}">
      <dgm:prSet/>
      <dgm:spPr/>
      <dgm:t>
        <a:bodyPr/>
        <a:lstStyle/>
        <a:p>
          <a:endParaRPr lang="id-ID"/>
        </a:p>
      </dgm:t>
    </dgm:pt>
    <dgm:pt modelId="{96B14082-AB6E-41A7-AD64-C460AE993BAD}" type="sibTrans" cxnId="{EEDF5D5D-F579-4952-9A86-642691E2F3E0}">
      <dgm:prSet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id-ID"/>
        </a:p>
      </dgm:t>
    </dgm:pt>
    <dgm:pt modelId="{F4555BF4-5AFE-458A-A4D3-CDBBD342C720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b="0" i="0" dirty="0" smtClean="0"/>
            <a:t>Zona Ekonomi Eksklusif Indonesia (ZEEI) tanggal 21 Maret 1980 yang dikukuhkan dengan UU No.5 Th.1983</a:t>
          </a:r>
          <a:endParaRPr lang="id-ID" dirty="0"/>
        </a:p>
      </dgm:t>
    </dgm:pt>
    <dgm:pt modelId="{1A295DD3-16AD-46BA-867A-B3D195B30320}" type="parTrans" cxnId="{7DEA7180-AE23-429D-A098-622396E7BAAE}">
      <dgm:prSet/>
      <dgm:spPr/>
      <dgm:t>
        <a:bodyPr/>
        <a:lstStyle/>
        <a:p>
          <a:endParaRPr lang="id-ID"/>
        </a:p>
      </dgm:t>
    </dgm:pt>
    <dgm:pt modelId="{FEAF483D-D1AD-4D09-BEDB-BCC4EE95AAC7}" type="sibTrans" cxnId="{7DEA7180-AE23-429D-A098-622396E7BAAE}">
      <dgm:prSet/>
      <dgm:spPr/>
      <dgm:t>
        <a:bodyPr/>
        <a:lstStyle/>
        <a:p>
          <a:endParaRPr lang="id-ID"/>
        </a:p>
      </dgm:t>
    </dgm:pt>
    <dgm:pt modelId="{FFC76DAB-8DEB-4DCF-9A25-AE90E4CDDBA0}" type="pres">
      <dgm:prSet presAssocID="{F83A585E-20D6-44C2-A25C-77F799E86B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254FC-826D-48D8-B93C-6475977973DE}" type="pres">
      <dgm:prSet presAssocID="{F83A585E-20D6-44C2-A25C-77F799E86B54}" presName="dummyMaxCanvas" presStyleCnt="0">
        <dgm:presLayoutVars/>
      </dgm:prSet>
      <dgm:spPr/>
    </dgm:pt>
    <dgm:pt modelId="{00497359-3264-4B5D-984F-EC5D7395E0D0}" type="pres">
      <dgm:prSet presAssocID="{F83A585E-20D6-44C2-A25C-77F799E86B5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6C730-2EC4-4592-8776-E2AD4424F491}" type="pres">
      <dgm:prSet presAssocID="{F83A585E-20D6-44C2-A25C-77F799E86B5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FE950-1283-43B5-9EDF-60B71D193F38}" type="pres">
      <dgm:prSet presAssocID="{F83A585E-20D6-44C2-A25C-77F799E86B5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71C300-1707-4BFD-88E3-CB69D39F66DD}" type="pres">
      <dgm:prSet presAssocID="{F83A585E-20D6-44C2-A25C-77F799E86B5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3464D-4016-496D-8115-30763C40C1AE}" type="pres">
      <dgm:prSet presAssocID="{F83A585E-20D6-44C2-A25C-77F799E86B5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3C1D2-9128-4766-BB12-7B0675AE6BAC}" type="pres">
      <dgm:prSet presAssocID="{F83A585E-20D6-44C2-A25C-77F799E86B5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BA747-64DE-418E-A04A-85125FB4624B}" type="pres">
      <dgm:prSet presAssocID="{F83A585E-20D6-44C2-A25C-77F799E86B5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9C021-97C4-4204-BC95-E2D775210708}" type="pres">
      <dgm:prSet presAssocID="{F83A585E-20D6-44C2-A25C-77F799E86B5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A7B970F-A54B-45ED-9629-3410544080D0}" type="presOf" srcId="{F4555BF4-5AFE-458A-A4D3-CDBBD342C720}" destId="{A8F9C021-97C4-4204-BC95-E2D775210708}" srcOrd="1" destOrd="0" presId="urn:microsoft.com/office/officeart/2005/8/layout/vProcess5"/>
    <dgm:cxn modelId="{26602908-E132-4A4F-8872-0610940AD36C}" type="presOf" srcId="{7813173F-35A9-43F3-A6FA-6EF5713203D5}" destId="{00497359-3264-4B5D-984F-EC5D7395E0D0}" srcOrd="0" destOrd="0" presId="urn:microsoft.com/office/officeart/2005/8/layout/vProcess5"/>
    <dgm:cxn modelId="{7DEA7180-AE23-429D-A098-622396E7BAAE}" srcId="{F83A585E-20D6-44C2-A25C-77F799E86B54}" destId="{F4555BF4-5AFE-458A-A4D3-CDBBD342C720}" srcOrd="2" destOrd="0" parTransId="{1A295DD3-16AD-46BA-867A-B3D195B30320}" sibTransId="{FEAF483D-D1AD-4D09-BEDB-BCC4EE95AAC7}"/>
    <dgm:cxn modelId="{404DBBCC-9FCD-4CE4-98D5-B680930856CD}" type="presOf" srcId="{96B14082-AB6E-41A7-AD64-C460AE993BAD}" destId="{F7B3464D-4016-496D-8115-30763C40C1AE}" srcOrd="0" destOrd="0" presId="urn:microsoft.com/office/officeart/2005/8/layout/vProcess5"/>
    <dgm:cxn modelId="{3A32D998-D4C7-4081-A1B1-A383F6B6DD41}" type="presOf" srcId="{8436D4F7-07B4-414D-9747-43A8B479AF38}" destId="{0C71C300-1707-4BFD-88E3-CB69D39F66DD}" srcOrd="0" destOrd="0" presId="urn:microsoft.com/office/officeart/2005/8/layout/vProcess5"/>
    <dgm:cxn modelId="{EEDF5D5D-F579-4952-9A86-642691E2F3E0}" srcId="{F83A585E-20D6-44C2-A25C-77F799E86B54}" destId="{F9515016-B753-483E-BFDE-DF95FB717D2A}" srcOrd="1" destOrd="0" parTransId="{47A27FE9-2ADC-462A-9ECB-815AA8DDA39F}" sibTransId="{96B14082-AB6E-41A7-AD64-C460AE993BAD}"/>
    <dgm:cxn modelId="{082E79E4-B9B7-4FE8-B80A-1F1ACDDCAE10}" srcId="{F83A585E-20D6-44C2-A25C-77F799E86B54}" destId="{7813173F-35A9-43F3-A6FA-6EF5713203D5}" srcOrd="0" destOrd="0" parTransId="{8DC9AE42-D258-4CC2-AE16-62AC53005FD4}" sibTransId="{8436D4F7-07B4-414D-9747-43A8B479AF38}"/>
    <dgm:cxn modelId="{3B504D71-7F80-46A6-8B15-B2C702D7CB57}" type="presOf" srcId="{F83A585E-20D6-44C2-A25C-77F799E86B54}" destId="{FFC76DAB-8DEB-4DCF-9A25-AE90E4CDDBA0}" srcOrd="0" destOrd="0" presId="urn:microsoft.com/office/officeart/2005/8/layout/vProcess5"/>
    <dgm:cxn modelId="{24CE45B7-8C92-4B83-88CF-974816032EC7}" type="presOf" srcId="{F4555BF4-5AFE-458A-A4D3-CDBBD342C720}" destId="{3BDFE950-1283-43B5-9EDF-60B71D193F38}" srcOrd="0" destOrd="0" presId="urn:microsoft.com/office/officeart/2005/8/layout/vProcess5"/>
    <dgm:cxn modelId="{6AA9495D-98F0-4D27-8823-0E09D691F194}" type="presOf" srcId="{F9515016-B753-483E-BFDE-DF95FB717D2A}" destId="{5E66C730-2EC4-4592-8776-E2AD4424F491}" srcOrd="0" destOrd="0" presId="urn:microsoft.com/office/officeart/2005/8/layout/vProcess5"/>
    <dgm:cxn modelId="{7376CB4A-5DE7-4160-9FA3-D3F96BEA5C3B}" type="presOf" srcId="{F9515016-B753-483E-BFDE-DF95FB717D2A}" destId="{CD4BA747-64DE-418E-A04A-85125FB4624B}" srcOrd="1" destOrd="0" presId="urn:microsoft.com/office/officeart/2005/8/layout/vProcess5"/>
    <dgm:cxn modelId="{CDBF09F5-A9CB-4746-B262-946CA18F5294}" type="presOf" srcId="{7813173F-35A9-43F3-A6FA-6EF5713203D5}" destId="{F3C3C1D2-9128-4766-BB12-7B0675AE6BAC}" srcOrd="1" destOrd="0" presId="urn:microsoft.com/office/officeart/2005/8/layout/vProcess5"/>
    <dgm:cxn modelId="{A4432FE8-BFF8-4293-9DBF-6EBD5155CB99}" type="presParOf" srcId="{FFC76DAB-8DEB-4DCF-9A25-AE90E4CDDBA0}" destId="{4E7254FC-826D-48D8-B93C-6475977973DE}" srcOrd="0" destOrd="0" presId="urn:microsoft.com/office/officeart/2005/8/layout/vProcess5"/>
    <dgm:cxn modelId="{6ACC927D-16BF-494E-B042-802CBC29871F}" type="presParOf" srcId="{FFC76DAB-8DEB-4DCF-9A25-AE90E4CDDBA0}" destId="{00497359-3264-4B5D-984F-EC5D7395E0D0}" srcOrd="1" destOrd="0" presId="urn:microsoft.com/office/officeart/2005/8/layout/vProcess5"/>
    <dgm:cxn modelId="{8E41AC32-8356-4FE0-903F-8FA562EC3895}" type="presParOf" srcId="{FFC76DAB-8DEB-4DCF-9A25-AE90E4CDDBA0}" destId="{5E66C730-2EC4-4592-8776-E2AD4424F491}" srcOrd="2" destOrd="0" presId="urn:microsoft.com/office/officeart/2005/8/layout/vProcess5"/>
    <dgm:cxn modelId="{AA1F4E9A-4B16-4DC6-B511-93473C4E3D45}" type="presParOf" srcId="{FFC76DAB-8DEB-4DCF-9A25-AE90E4CDDBA0}" destId="{3BDFE950-1283-43B5-9EDF-60B71D193F38}" srcOrd="3" destOrd="0" presId="urn:microsoft.com/office/officeart/2005/8/layout/vProcess5"/>
    <dgm:cxn modelId="{50A13E43-7BE3-485D-A264-96895E26FC5D}" type="presParOf" srcId="{FFC76DAB-8DEB-4DCF-9A25-AE90E4CDDBA0}" destId="{0C71C300-1707-4BFD-88E3-CB69D39F66DD}" srcOrd="4" destOrd="0" presId="urn:microsoft.com/office/officeart/2005/8/layout/vProcess5"/>
    <dgm:cxn modelId="{C48C1411-7286-49B2-B790-7B050F58BC57}" type="presParOf" srcId="{FFC76DAB-8DEB-4DCF-9A25-AE90E4CDDBA0}" destId="{F7B3464D-4016-496D-8115-30763C40C1AE}" srcOrd="5" destOrd="0" presId="urn:microsoft.com/office/officeart/2005/8/layout/vProcess5"/>
    <dgm:cxn modelId="{B05233EE-0C5E-4C74-935D-5ED78F6C6054}" type="presParOf" srcId="{FFC76DAB-8DEB-4DCF-9A25-AE90E4CDDBA0}" destId="{F3C3C1D2-9128-4766-BB12-7B0675AE6BAC}" srcOrd="6" destOrd="0" presId="urn:microsoft.com/office/officeart/2005/8/layout/vProcess5"/>
    <dgm:cxn modelId="{6098FDD2-9FC3-4195-AD6F-345AD4EF8617}" type="presParOf" srcId="{FFC76DAB-8DEB-4DCF-9A25-AE90E4CDDBA0}" destId="{CD4BA747-64DE-418E-A04A-85125FB4624B}" srcOrd="7" destOrd="0" presId="urn:microsoft.com/office/officeart/2005/8/layout/vProcess5"/>
    <dgm:cxn modelId="{541F38DF-C12D-4285-A3E5-E82B36E02979}" type="presParOf" srcId="{FFC76DAB-8DEB-4DCF-9A25-AE90E4CDDBA0}" destId="{A8F9C021-97C4-4204-BC95-E2D7752107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07BFE-0A24-4355-9944-E15CD96D5CF6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20D3986-2794-4787-BF28-95B3CA2A4554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b="0" i="0" smtClean="0"/>
            <a:t>Memandang bahwa wilayah Indonesia merupakan satu kesatuan secara utuh atau kepulauan.</a:t>
          </a:r>
          <a:endParaRPr lang="id-ID"/>
        </a:p>
      </dgm:t>
    </dgm:pt>
    <dgm:pt modelId="{B489FA3A-23B6-47AC-A2D8-6BDACAFB1AF2}" type="parTrans" cxnId="{DB5B2AF9-84EC-40F0-BC4E-4E87E6E1DF63}">
      <dgm:prSet/>
      <dgm:spPr/>
      <dgm:t>
        <a:bodyPr/>
        <a:lstStyle/>
        <a:p>
          <a:endParaRPr lang="id-ID"/>
        </a:p>
      </dgm:t>
    </dgm:pt>
    <dgm:pt modelId="{49AE1356-467D-47E4-A0CE-F4F9C5DAD270}" type="sibTrans" cxnId="{DB5B2AF9-84EC-40F0-BC4E-4E87E6E1DF63}">
      <dgm:prSet/>
      <dgm:spPr/>
      <dgm:t>
        <a:bodyPr/>
        <a:lstStyle/>
        <a:p>
          <a:endParaRPr lang="id-ID"/>
        </a:p>
      </dgm:t>
    </dgm:pt>
    <dgm:pt modelId="{910C998B-6B17-40DF-BF2A-A81C1EFB9C87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b="0" i="0" dirty="0" smtClean="0"/>
            <a:t>Penentuan batas laut teritorial selebar 12 mil diukur dari garis yang menghubungkan titik terluar dari pulau terluar </a:t>
          </a:r>
          <a:r>
            <a:rPr lang="id-ID" b="0" i="1" dirty="0" smtClean="0"/>
            <a:t>(point to point theory).</a:t>
          </a:r>
          <a:endParaRPr lang="id-ID" dirty="0"/>
        </a:p>
      </dgm:t>
    </dgm:pt>
    <dgm:pt modelId="{B453B040-0ECF-447A-9FA6-41C657BBB083}" type="parTrans" cxnId="{0BD51B3D-BF88-48BD-B0CF-46EDF3244F6C}">
      <dgm:prSet/>
      <dgm:spPr/>
      <dgm:t>
        <a:bodyPr/>
        <a:lstStyle/>
        <a:p>
          <a:endParaRPr lang="id-ID"/>
        </a:p>
      </dgm:t>
    </dgm:pt>
    <dgm:pt modelId="{5ADF082F-E8F0-4382-AA29-EDF0225F95D2}" type="sibTrans" cxnId="{0BD51B3D-BF88-48BD-B0CF-46EDF3244F6C}">
      <dgm:prSet/>
      <dgm:spPr/>
      <dgm:t>
        <a:bodyPr/>
        <a:lstStyle/>
        <a:p>
          <a:endParaRPr lang="id-ID"/>
        </a:p>
      </dgm:t>
    </dgm:pt>
    <dgm:pt modelId="{ECB6576D-2DDF-4F0B-BB5A-DAF208A80EE3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b="0" i="0" dirty="0" smtClean="0"/>
            <a:t>Sebelumnya menggunakan hukum kolonial, yaitu: </a:t>
          </a:r>
          <a:r>
            <a:rPr lang="id-ID" b="1" i="1" dirty="0" smtClean="0"/>
            <a:t>TERRITORIALE ZEE en MARITIEME KRINGEN ORDONANTIE TH. 1939 </a:t>
          </a:r>
          <a:r>
            <a:rPr lang="id-ID" b="0" i="0" dirty="0" smtClean="0"/>
            <a:t>(Ordonansi tentang teritorial laut dan lingkungan maritim).</a:t>
          </a:r>
          <a:endParaRPr lang="id-ID" dirty="0"/>
        </a:p>
      </dgm:t>
    </dgm:pt>
    <dgm:pt modelId="{8D139E15-BDCB-45D4-89D4-80440D780243}" type="parTrans" cxnId="{A41E28C5-9975-41FA-9CBC-77C8BE9BD499}">
      <dgm:prSet/>
      <dgm:spPr/>
      <dgm:t>
        <a:bodyPr/>
        <a:lstStyle/>
        <a:p>
          <a:endParaRPr lang="id-ID"/>
        </a:p>
      </dgm:t>
    </dgm:pt>
    <dgm:pt modelId="{03D1775A-82A9-4E0D-81D6-D63983DBA919}" type="sibTrans" cxnId="{A41E28C5-9975-41FA-9CBC-77C8BE9BD499}">
      <dgm:prSet/>
      <dgm:spPr/>
      <dgm:t>
        <a:bodyPr/>
        <a:lstStyle/>
        <a:p>
          <a:endParaRPr lang="id-ID"/>
        </a:p>
      </dgm:t>
    </dgm:pt>
    <dgm:pt modelId="{364CB72F-D6EC-406E-B3CC-B9E9B2BCFF25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b="0" i="0" smtClean="0"/>
            <a:t>Penentuan lebar laut 3 mil (Island to Island Theory)</a:t>
          </a:r>
          <a:endParaRPr lang="id-ID"/>
        </a:p>
      </dgm:t>
    </dgm:pt>
    <dgm:pt modelId="{10D6422A-16CC-4A0C-81F5-3BC15169CFE1}" type="parTrans" cxnId="{E4DC9AF8-450D-4A94-8E7E-629970905450}">
      <dgm:prSet/>
      <dgm:spPr/>
      <dgm:t>
        <a:bodyPr/>
        <a:lstStyle/>
        <a:p>
          <a:endParaRPr lang="id-ID"/>
        </a:p>
      </dgm:t>
    </dgm:pt>
    <dgm:pt modelId="{FD14B1C5-053B-43EF-AC17-9118F9D00659}" type="sibTrans" cxnId="{E4DC9AF8-450D-4A94-8E7E-629970905450}">
      <dgm:prSet/>
      <dgm:spPr/>
      <dgm:t>
        <a:bodyPr/>
        <a:lstStyle/>
        <a:p>
          <a:endParaRPr lang="id-ID"/>
        </a:p>
      </dgm:t>
    </dgm:pt>
    <dgm:pt modelId="{9D8A968F-4425-4E99-A08B-4139ED5C4C6A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b="0" i="0" smtClean="0"/>
            <a:t>Deklarasi Juanda kemudian dikukuhkan dalam PP No.4 Th.1960 tentang perairan Indonesia, dan kemudian ditetapkan menjadi UU No.4 Prp 1960.</a:t>
          </a:r>
          <a:endParaRPr lang="id-ID"/>
        </a:p>
      </dgm:t>
    </dgm:pt>
    <dgm:pt modelId="{42C7C674-34C0-4FB2-B1B3-8CBAF6E56312}" type="parTrans" cxnId="{DB67F9FB-779F-4BA0-B27E-61B3F0B18DF5}">
      <dgm:prSet/>
      <dgm:spPr/>
      <dgm:t>
        <a:bodyPr/>
        <a:lstStyle/>
        <a:p>
          <a:endParaRPr lang="id-ID"/>
        </a:p>
      </dgm:t>
    </dgm:pt>
    <dgm:pt modelId="{46F4D492-8C25-4969-A84C-D5181DE31BF3}" type="sibTrans" cxnId="{DB67F9FB-779F-4BA0-B27E-61B3F0B18DF5}">
      <dgm:prSet/>
      <dgm:spPr/>
      <dgm:t>
        <a:bodyPr/>
        <a:lstStyle/>
        <a:p>
          <a:endParaRPr lang="id-ID"/>
        </a:p>
      </dgm:t>
    </dgm:pt>
    <dgm:pt modelId="{12EB051A-F824-4F19-A892-03638B672A34}" type="pres">
      <dgm:prSet presAssocID="{75E07BFE-0A24-4355-9944-E15CD96D5C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3C0C7-A690-4B5A-A35F-83E7496FBC24}" type="pres">
      <dgm:prSet presAssocID="{420D3986-2794-4787-BF28-95B3CA2A455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FE49F-1EFA-4E33-8B82-5C9A13A8D064}" type="pres">
      <dgm:prSet presAssocID="{49AE1356-467D-47E4-A0CE-F4F9C5DAD270}" presName="spacer" presStyleCnt="0"/>
      <dgm:spPr/>
    </dgm:pt>
    <dgm:pt modelId="{CDAB398C-F602-40F7-9906-528BAE0731D0}" type="pres">
      <dgm:prSet presAssocID="{910C998B-6B17-40DF-BF2A-A81C1EFB9C8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2032A-4177-484F-9B86-8F8ED36177AA}" type="pres">
      <dgm:prSet presAssocID="{5ADF082F-E8F0-4382-AA29-EDF0225F95D2}" presName="spacer" presStyleCnt="0"/>
      <dgm:spPr/>
    </dgm:pt>
    <dgm:pt modelId="{8879D671-9F31-4434-BC5D-CFA605474940}" type="pres">
      <dgm:prSet presAssocID="{ECB6576D-2DDF-4F0B-BB5A-DAF208A80EE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5C192-B2B6-4D34-ABB7-AB509CA0DF06}" type="pres">
      <dgm:prSet presAssocID="{03D1775A-82A9-4E0D-81D6-D63983DBA919}" presName="spacer" presStyleCnt="0"/>
      <dgm:spPr/>
    </dgm:pt>
    <dgm:pt modelId="{0806229D-57A0-4554-BAFB-F746B366DB7C}" type="pres">
      <dgm:prSet presAssocID="{364CB72F-D6EC-406E-B3CC-B9E9B2BCFF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CC62B-F238-479E-93ED-373A92FA2CF9}" type="pres">
      <dgm:prSet presAssocID="{FD14B1C5-053B-43EF-AC17-9118F9D00659}" presName="spacer" presStyleCnt="0"/>
      <dgm:spPr/>
    </dgm:pt>
    <dgm:pt modelId="{684272DD-45FA-434E-945E-4FF01F6321FF}" type="pres">
      <dgm:prSet presAssocID="{9D8A968F-4425-4E99-A08B-4139ED5C4C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1E28C5-9975-41FA-9CBC-77C8BE9BD499}" srcId="{75E07BFE-0A24-4355-9944-E15CD96D5CF6}" destId="{ECB6576D-2DDF-4F0B-BB5A-DAF208A80EE3}" srcOrd="2" destOrd="0" parTransId="{8D139E15-BDCB-45D4-89D4-80440D780243}" sibTransId="{03D1775A-82A9-4E0D-81D6-D63983DBA919}"/>
    <dgm:cxn modelId="{DB67F9FB-779F-4BA0-B27E-61B3F0B18DF5}" srcId="{75E07BFE-0A24-4355-9944-E15CD96D5CF6}" destId="{9D8A968F-4425-4E99-A08B-4139ED5C4C6A}" srcOrd="4" destOrd="0" parTransId="{42C7C674-34C0-4FB2-B1B3-8CBAF6E56312}" sibTransId="{46F4D492-8C25-4969-A84C-D5181DE31BF3}"/>
    <dgm:cxn modelId="{642B1A2C-441B-439E-84AD-3C7AF7BA3F1E}" type="presOf" srcId="{420D3986-2794-4787-BF28-95B3CA2A4554}" destId="{FBF3C0C7-A690-4B5A-A35F-83E7496FBC24}" srcOrd="0" destOrd="0" presId="urn:microsoft.com/office/officeart/2005/8/layout/vList2"/>
    <dgm:cxn modelId="{9F92B57A-7DC9-4222-8F77-41AB250E6205}" type="presOf" srcId="{9D8A968F-4425-4E99-A08B-4139ED5C4C6A}" destId="{684272DD-45FA-434E-945E-4FF01F6321FF}" srcOrd="0" destOrd="0" presId="urn:microsoft.com/office/officeart/2005/8/layout/vList2"/>
    <dgm:cxn modelId="{CEF2B87A-4166-42CF-BDDA-347B5F17F944}" type="presOf" srcId="{ECB6576D-2DDF-4F0B-BB5A-DAF208A80EE3}" destId="{8879D671-9F31-4434-BC5D-CFA605474940}" srcOrd="0" destOrd="0" presId="urn:microsoft.com/office/officeart/2005/8/layout/vList2"/>
    <dgm:cxn modelId="{DB5B2AF9-84EC-40F0-BC4E-4E87E6E1DF63}" srcId="{75E07BFE-0A24-4355-9944-E15CD96D5CF6}" destId="{420D3986-2794-4787-BF28-95B3CA2A4554}" srcOrd="0" destOrd="0" parTransId="{B489FA3A-23B6-47AC-A2D8-6BDACAFB1AF2}" sibTransId="{49AE1356-467D-47E4-A0CE-F4F9C5DAD270}"/>
    <dgm:cxn modelId="{E4DC9AF8-450D-4A94-8E7E-629970905450}" srcId="{75E07BFE-0A24-4355-9944-E15CD96D5CF6}" destId="{364CB72F-D6EC-406E-B3CC-B9E9B2BCFF25}" srcOrd="3" destOrd="0" parTransId="{10D6422A-16CC-4A0C-81F5-3BC15169CFE1}" sibTransId="{FD14B1C5-053B-43EF-AC17-9118F9D00659}"/>
    <dgm:cxn modelId="{5BA8EE2F-F839-4DBE-B150-E2DE18A3F8F3}" type="presOf" srcId="{910C998B-6B17-40DF-BF2A-A81C1EFB9C87}" destId="{CDAB398C-F602-40F7-9906-528BAE0731D0}" srcOrd="0" destOrd="0" presId="urn:microsoft.com/office/officeart/2005/8/layout/vList2"/>
    <dgm:cxn modelId="{E496E4CF-97CD-4DC1-9BA9-9E470EA330DE}" type="presOf" srcId="{75E07BFE-0A24-4355-9944-E15CD96D5CF6}" destId="{12EB051A-F824-4F19-A892-03638B672A34}" srcOrd="0" destOrd="0" presId="urn:microsoft.com/office/officeart/2005/8/layout/vList2"/>
    <dgm:cxn modelId="{3D9C4BB2-3601-4E04-9592-000A8E07A51B}" type="presOf" srcId="{364CB72F-D6EC-406E-B3CC-B9E9B2BCFF25}" destId="{0806229D-57A0-4554-BAFB-F746B366DB7C}" srcOrd="0" destOrd="0" presId="urn:microsoft.com/office/officeart/2005/8/layout/vList2"/>
    <dgm:cxn modelId="{0BD51B3D-BF88-48BD-B0CF-46EDF3244F6C}" srcId="{75E07BFE-0A24-4355-9944-E15CD96D5CF6}" destId="{910C998B-6B17-40DF-BF2A-A81C1EFB9C87}" srcOrd="1" destOrd="0" parTransId="{B453B040-0ECF-447A-9FA6-41C657BBB083}" sibTransId="{5ADF082F-E8F0-4382-AA29-EDF0225F95D2}"/>
    <dgm:cxn modelId="{24506543-187C-43A6-B384-DF4D0CDF344D}" type="presParOf" srcId="{12EB051A-F824-4F19-A892-03638B672A34}" destId="{FBF3C0C7-A690-4B5A-A35F-83E7496FBC24}" srcOrd="0" destOrd="0" presId="urn:microsoft.com/office/officeart/2005/8/layout/vList2"/>
    <dgm:cxn modelId="{6FADE1BE-3994-487E-A9A3-E2DE87D73D41}" type="presParOf" srcId="{12EB051A-F824-4F19-A892-03638B672A34}" destId="{6B6FE49F-1EFA-4E33-8B82-5C9A13A8D064}" srcOrd="1" destOrd="0" presId="urn:microsoft.com/office/officeart/2005/8/layout/vList2"/>
    <dgm:cxn modelId="{5A9A114F-D497-4EC1-96C4-1C11AC4BF8CC}" type="presParOf" srcId="{12EB051A-F824-4F19-A892-03638B672A34}" destId="{CDAB398C-F602-40F7-9906-528BAE0731D0}" srcOrd="2" destOrd="0" presId="urn:microsoft.com/office/officeart/2005/8/layout/vList2"/>
    <dgm:cxn modelId="{C31E10B6-C838-4CD1-931D-D1F6836E0694}" type="presParOf" srcId="{12EB051A-F824-4F19-A892-03638B672A34}" destId="{1E32032A-4177-484F-9B86-8F8ED36177AA}" srcOrd="3" destOrd="0" presId="urn:microsoft.com/office/officeart/2005/8/layout/vList2"/>
    <dgm:cxn modelId="{027450B9-241D-411B-9AAC-22F2A837DE53}" type="presParOf" srcId="{12EB051A-F824-4F19-A892-03638B672A34}" destId="{8879D671-9F31-4434-BC5D-CFA605474940}" srcOrd="4" destOrd="0" presId="urn:microsoft.com/office/officeart/2005/8/layout/vList2"/>
    <dgm:cxn modelId="{9C0B902A-C5E6-4487-9138-7802DE08F886}" type="presParOf" srcId="{12EB051A-F824-4F19-A892-03638B672A34}" destId="{65E5C192-B2B6-4D34-ABB7-AB509CA0DF06}" srcOrd="5" destOrd="0" presId="urn:microsoft.com/office/officeart/2005/8/layout/vList2"/>
    <dgm:cxn modelId="{24288C7E-1EE8-4EA5-B27E-7B55D969B79E}" type="presParOf" srcId="{12EB051A-F824-4F19-A892-03638B672A34}" destId="{0806229D-57A0-4554-BAFB-F746B366DB7C}" srcOrd="6" destOrd="0" presId="urn:microsoft.com/office/officeart/2005/8/layout/vList2"/>
    <dgm:cxn modelId="{9746883A-5DBB-4B05-83D8-E006FB3F6251}" type="presParOf" srcId="{12EB051A-F824-4F19-A892-03638B672A34}" destId="{02FCC62B-F238-479E-93ED-373A92FA2CF9}" srcOrd="7" destOrd="0" presId="urn:microsoft.com/office/officeart/2005/8/layout/vList2"/>
    <dgm:cxn modelId="{0C0F1C45-19A1-46C5-A471-A536AB96B1F9}" type="presParOf" srcId="{12EB051A-F824-4F19-A892-03638B672A34}" destId="{684272DD-45FA-434E-945E-4FF01F6321F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17848-9DF8-4BA8-A1F2-9C834A12DF6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9BB2E07-0DCA-4EC5-B541-8F565E9D3447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sz="1400" b="0" i="0" smtClean="0"/>
            <a:t>Untuk mengamankan SDA yang berada di dalam laut.</a:t>
          </a:r>
          <a:endParaRPr lang="id-ID" sz="1400"/>
        </a:p>
      </dgm:t>
    </dgm:pt>
    <dgm:pt modelId="{05111C80-0131-4363-A01C-B3BDC70D2472}" type="parTrans" cxnId="{ED62BAF0-4014-405B-B9FB-8718C897245F}">
      <dgm:prSet/>
      <dgm:spPr/>
      <dgm:t>
        <a:bodyPr/>
        <a:lstStyle/>
        <a:p>
          <a:endParaRPr lang="id-ID"/>
        </a:p>
      </dgm:t>
    </dgm:pt>
    <dgm:pt modelId="{275679F0-491D-4674-86C8-825AD0B02B50}" type="sibTrans" cxnId="{ED62BAF0-4014-405B-B9FB-8718C897245F}">
      <dgm:prSet/>
      <dgm:spPr/>
      <dgm:t>
        <a:bodyPr/>
        <a:lstStyle/>
        <a:p>
          <a:endParaRPr lang="id-ID"/>
        </a:p>
      </dgm:t>
    </dgm:pt>
    <dgm:pt modelId="{D3A08264-ED81-4015-A16B-B05771EFC5BC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sz="1400" b="0" i="0" dirty="0" smtClean="0"/>
            <a:t>Segala SDA pada dasar laut dan tanah di bawahnya di landas kontinen adalah milik bangsa Indonesia.</a:t>
          </a:r>
          <a:endParaRPr lang="id-ID" sz="1400" dirty="0"/>
        </a:p>
      </dgm:t>
    </dgm:pt>
    <dgm:pt modelId="{F80B9417-7EBD-439D-A71C-CEE9F0AEB636}" type="parTrans" cxnId="{131E3DC8-28C5-4E32-873C-546E005C5CB9}">
      <dgm:prSet/>
      <dgm:spPr/>
      <dgm:t>
        <a:bodyPr/>
        <a:lstStyle/>
        <a:p>
          <a:endParaRPr lang="id-ID"/>
        </a:p>
      </dgm:t>
    </dgm:pt>
    <dgm:pt modelId="{F054C2EE-AB9E-4BFD-AB3B-6C4F237A060C}" type="sibTrans" cxnId="{131E3DC8-28C5-4E32-873C-546E005C5CB9}">
      <dgm:prSet/>
      <dgm:spPr/>
      <dgm:t>
        <a:bodyPr/>
        <a:lstStyle/>
        <a:p>
          <a:endParaRPr lang="id-ID"/>
        </a:p>
      </dgm:t>
    </dgm:pt>
    <dgm:pt modelId="{A1CC2CA9-F7AA-4205-8A3A-EF52FD161279}" type="pres">
      <dgm:prSet presAssocID="{B5117848-9DF8-4BA8-A1F2-9C834A12DF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A0834-74EB-4F1A-AFD4-0A3C1B669602}" type="pres">
      <dgm:prSet presAssocID="{99BB2E07-0DCA-4EC5-B541-8F565E9D34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326D1-312D-4B72-80A3-F0F0989D0D02}" type="pres">
      <dgm:prSet presAssocID="{275679F0-491D-4674-86C8-825AD0B02B50}" presName="spacer" presStyleCnt="0"/>
      <dgm:spPr/>
    </dgm:pt>
    <dgm:pt modelId="{542B68FF-045B-46A8-92C6-339D40DBD78D}" type="pres">
      <dgm:prSet presAssocID="{D3A08264-ED81-4015-A16B-B05771EFC5BC}" presName="parentText" presStyleLbl="node1" presStyleIdx="1" presStyleCnt="2" custLinFactNeighborY="-83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205E5-807D-4C2B-B1F3-249F743E6BD9}" type="presOf" srcId="{B5117848-9DF8-4BA8-A1F2-9C834A12DF67}" destId="{A1CC2CA9-F7AA-4205-8A3A-EF52FD161279}" srcOrd="0" destOrd="0" presId="urn:microsoft.com/office/officeart/2005/8/layout/vList2"/>
    <dgm:cxn modelId="{ED62BAF0-4014-405B-B9FB-8718C897245F}" srcId="{B5117848-9DF8-4BA8-A1F2-9C834A12DF67}" destId="{99BB2E07-0DCA-4EC5-B541-8F565E9D3447}" srcOrd="0" destOrd="0" parTransId="{05111C80-0131-4363-A01C-B3BDC70D2472}" sibTransId="{275679F0-491D-4674-86C8-825AD0B02B50}"/>
    <dgm:cxn modelId="{131E3DC8-28C5-4E32-873C-546E005C5CB9}" srcId="{B5117848-9DF8-4BA8-A1F2-9C834A12DF67}" destId="{D3A08264-ED81-4015-A16B-B05771EFC5BC}" srcOrd="1" destOrd="0" parTransId="{F80B9417-7EBD-439D-A71C-CEE9F0AEB636}" sibTransId="{F054C2EE-AB9E-4BFD-AB3B-6C4F237A060C}"/>
    <dgm:cxn modelId="{3DF34E54-9775-4EFD-8926-E8BF62352FFF}" type="presOf" srcId="{D3A08264-ED81-4015-A16B-B05771EFC5BC}" destId="{542B68FF-045B-46A8-92C6-339D40DBD78D}" srcOrd="0" destOrd="0" presId="urn:microsoft.com/office/officeart/2005/8/layout/vList2"/>
    <dgm:cxn modelId="{8BB70801-7D45-4974-990D-C9A9C93E9B19}" type="presOf" srcId="{99BB2E07-0DCA-4EC5-B541-8F565E9D3447}" destId="{10BA0834-74EB-4F1A-AFD4-0A3C1B669602}" srcOrd="0" destOrd="0" presId="urn:microsoft.com/office/officeart/2005/8/layout/vList2"/>
    <dgm:cxn modelId="{0A20DD56-2FD0-4DC9-AF64-70566E924A01}" type="presParOf" srcId="{A1CC2CA9-F7AA-4205-8A3A-EF52FD161279}" destId="{10BA0834-74EB-4F1A-AFD4-0A3C1B669602}" srcOrd="0" destOrd="0" presId="urn:microsoft.com/office/officeart/2005/8/layout/vList2"/>
    <dgm:cxn modelId="{845BB614-3F3F-4D2A-8E53-762E9EE49DCB}" type="presParOf" srcId="{A1CC2CA9-F7AA-4205-8A3A-EF52FD161279}" destId="{CCF326D1-312D-4B72-80A3-F0F0989D0D02}" srcOrd="1" destOrd="0" presId="urn:microsoft.com/office/officeart/2005/8/layout/vList2"/>
    <dgm:cxn modelId="{5C4D8F29-F4E1-4A3B-8280-C43D40E1B096}" type="presParOf" srcId="{A1CC2CA9-F7AA-4205-8A3A-EF52FD161279}" destId="{542B68FF-045B-46A8-92C6-339D40DBD7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8BA9F-43CC-4E31-A37A-9CE5FF9CA1C5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E395BD95-2CC2-404A-90A0-8CA600B6946F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sz="1400" b="0" i="0" smtClean="0"/>
            <a:t>Merupakan suatu kawasan laut diluar laut teritorial yang lebarnya 200 mil dan melingkar mengelilingi wilayah suatu negara.</a:t>
          </a:r>
          <a:endParaRPr lang="id-ID" sz="1400"/>
        </a:p>
      </dgm:t>
    </dgm:pt>
    <dgm:pt modelId="{5A15F689-A5F5-4E1A-808D-45A0489E8A6A}" type="parTrans" cxnId="{9383FF53-AD72-4000-9F48-C7652B10ABA9}">
      <dgm:prSet/>
      <dgm:spPr/>
      <dgm:t>
        <a:bodyPr/>
        <a:lstStyle/>
        <a:p>
          <a:endParaRPr lang="id-ID"/>
        </a:p>
      </dgm:t>
    </dgm:pt>
    <dgm:pt modelId="{89D581E7-3A50-47FC-9C10-2FD536E79908}" type="sibTrans" cxnId="{9383FF53-AD72-4000-9F48-C7652B10ABA9}">
      <dgm:prSet/>
      <dgm:spPr/>
      <dgm:t>
        <a:bodyPr/>
        <a:lstStyle/>
        <a:p>
          <a:endParaRPr lang="id-ID"/>
        </a:p>
      </dgm:t>
    </dgm:pt>
    <dgm:pt modelId="{66371F87-C0F6-4D38-9DAC-623D58DA3BE8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sz="1400" b="0" i="0" smtClean="0"/>
            <a:t>Negara tsb mempunyai hak eksklusif untuk mengambil kekayaan alamnya.</a:t>
          </a:r>
          <a:endParaRPr lang="id-ID" sz="1400"/>
        </a:p>
      </dgm:t>
    </dgm:pt>
    <dgm:pt modelId="{30EAD056-18CB-489B-9103-AC94E59C9AA8}" type="parTrans" cxnId="{1484AF8F-C219-49F4-9882-C1767AADBD4E}">
      <dgm:prSet/>
      <dgm:spPr/>
      <dgm:t>
        <a:bodyPr/>
        <a:lstStyle/>
        <a:p>
          <a:endParaRPr lang="id-ID"/>
        </a:p>
      </dgm:t>
    </dgm:pt>
    <dgm:pt modelId="{2C3111D5-5475-418D-9D36-5C5C5EEDEB82}" type="sibTrans" cxnId="{1484AF8F-C219-49F4-9882-C1767AADBD4E}">
      <dgm:prSet/>
      <dgm:spPr/>
      <dgm:t>
        <a:bodyPr/>
        <a:lstStyle/>
        <a:p>
          <a:endParaRPr lang="id-ID"/>
        </a:p>
      </dgm:t>
    </dgm:pt>
    <dgm:pt modelId="{4DCEFE5B-C2D1-4240-8A17-2AA183A2D3A6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id-ID" sz="1400" b="0" i="0" dirty="0" smtClean="0"/>
            <a:t>Kawasan ZEE adalah laut bebas dan bukan laut wilayah.</a:t>
          </a:r>
          <a:endParaRPr lang="id-ID" sz="1400" dirty="0"/>
        </a:p>
      </dgm:t>
    </dgm:pt>
    <dgm:pt modelId="{E68E07E2-48A1-40BD-821E-A250331F97AA}" type="parTrans" cxnId="{71C43248-EECF-475E-8226-9225F07678BF}">
      <dgm:prSet/>
      <dgm:spPr/>
      <dgm:t>
        <a:bodyPr/>
        <a:lstStyle/>
        <a:p>
          <a:endParaRPr lang="id-ID"/>
        </a:p>
      </dgm:t>
    </dgm:pt>
    <dgm:pt modelId="{C2346748-8E29-4AC0-887C-DF26F6DA82E8}" type="sibTrans" cxnId="{71C43248-EECF-475E-8226-9225F07678BF}">
      <dgm:prSet/>
      <dgm:spPr/>
      <dgm:t>
        <a:bodyPr/>
        <a:lstStyle/>
        <a:p>
          <a:endParaRPr lang="id-ID"/>
        </a:p>
      </dgm:t>
    </dgm:pt>
    <dgm:pt modelId="{F0FEC6FE-C614-4621-B688-3B69EAB7F263}" type="pres">
      <dgm:prSet presAssocID="{5B48BA9F-43CC-4E31-A37A-9CE5FF9CA1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92B4C3-44BA-42B4-A8A2-1381E7EFA8DC}" type="pres">
      <dgm:prSet presAssocID="{E395BD95-2CC2-404A-90A0-8CA600B6946F}" presName="parentText" presStyleLbl="node1" presStyleIdx="0" presStyleCnt="3" custLinFactNeighborX="175" custLinFactNeighborY="-156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C5023-798B-4329-8316-98094C4C7E6A}" type="pres">
      <dgm:prSet presAssocID="{89D581E7-3A50-47FC-9C10-2FD536E79908}" presName="spacer" presStyleCnt="0"/>
      <dgm:spPr/>
    </dgm:pt>
    <dgm:pt modelId="{BAFB3E19-A521-4185-8C23-85AF93E7DFDA}" type="pres">
      <dgm:prSet presAssocID="{66371F87-C0F6-4D38-9DAC-623D58DA3B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5A139-D229-4684-AD54-C24B6E0C47B1}" type="pres">
      <dgm:prSet presAssocID="{2C3111D5-5475-418D-9D36-5C5C5EEDEB82}" presName="spacer" presStyleCnt="0"/>
      <dgm:spPr/>
    </dgm:pt>
    <dgm:pt modelId="{AE8BAC0B-11B1-474E-BFFE-B1F27A09A9BD}" type="pres">
      <dgm:prSet presAssocID="{4DCEFE5B-C2D1-4240-8A17-2AA183A2D3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3FF53-AD72-4000-9F48-C7652B10ABA9}" srcId="{5B48BA9F-43CC-4E31-A37A-9CE5FF9CA1C5}" destId="{E395BD95-2CC2-404A-90A0-8CA600B6946F}" srcOrd="0" destOrd="0" parTransId="{5A15F689-A5F5-4E1A-808D-45A0489E8A6A}" sibTransId="{89D581E7-3A50-47FC-9C10-2FD536E79908}"/>
    <dgm:cxn modelId="{1484AF8F-C219-49F4-9882-C1767AADBD4E}" srcId="{5B48BA9F-43CC-4E31-A37A-9CE5FF9CA1C5}" destId="{66371F87-C0F6-4D38-9DAC-623D58DA3BE8}" srcOrd="1" destOrd="0" parTransId="{30EAD056-18CB-489B-9103-AC94E59C9AA8}" sibTransId="{2C3111D5-5475-418D-9D36-5C5C5EEDEB82}"/>
    <dgm:cxn modelId="{6090328B-3D7F-4F8E-AF58-28A696FE0CA4}" type="presOf" srcId="{4DCEFE5B-C2D1-4240-8A17-2AA183A2D3A6}" destId="{AE8BAC0B-11B1-474E-BFFE-B1F27A09A9BD}" srcOrd="0" destOrd="0" presId="urn:microsoft.com/office/officeart/2005/8/layout/vList2"/>
    <dgm:cxn modelId="{DB46192B-9544-48A2-9138-72B302602377}" type="presOf" srcId="{5B48BA9F-43CC-4E31-A37A-9CE5FF9CA1C5}" destId="{F0FEC6FE-C614-4621-B688-3B69EAB7F263}" srcOrd="0" destOrd="0" presId="urn:microsoft.com/office/officeart/2005/8/layout/vList2"/>
    <dgm:cxn modelId="{A14CADE4-155A-4B44-8A33-23F2F27FFC67}" type="presOf" srcId="{66371F87-C0F6-4D38-9DAC-623D58DA3BE8}" destId="{BAFB3E19-A521-4185-8C23-85AF93E7DFDA}" srcOrd="0" destOrd="0" presId="urn:microsoft.com/office/officeart/2005/8/layout/vList2"/>
    <dgm:cxn modelId="{71C43248-EECF-475E-8226-9225F07678BF}" srcId="{5B48BA9F-43CC-4E31-A37A-9CE5FF9CA1C5}" destId="{4DCEFE5B-C2D1-4240-8A17-2AA183A2D3A6}" srcOrd="2" destOrd="0" parTransId="{E68E07E2-48A1-40BD-821E-A250331F97AA}" sibTransId="{C2346748-8E29-4AC0-887C-DF26F6DA82E8}"/>
    <dgm:cxn modelId="{443AA8C8-53E0-4BE1-AFC4-25C348FF2415}" type="presOf" srcId="{E395BD95-2CC2-404A-90A0-8CA600B6946F}" destId="{DF92B4C3-44BA-42B4-A8A2-1381E7EFA8DC}" srcOrd="0" destOrd="0" presId="urn:microsoft.com/office/officeart/2005/8/layout/vList2"/>
    <dgm:cxn modelId="{CF007BD0-53EC-44CC-BA72-1273880EB287}" type="presParOf" srcId="{F0FEC6FE-C614-4621-B688-3B69EAB7F263}" destId="{DF92B4C3-44BA-42B4-A8A2-1381E7EFA8DC}" srcOrd="0" destOrd="0" presId="urn:microsoft.com/office/officeart/2005/8/layout/vList2"/>
    <dgm:cxn modelId="{CAB87E5C-6BCD-4BA2-A719-6A0F59BD2565}" type="presParOf" srcId="{F0FEC6FE-C614-4621-B688-3B69EAB7F263}" destId="{613C5023-798B-4329-8316-98094C4C7E6A}" srcOrd="1" destOrd="0" presId="urn:microsoft.com/office/officeart/2005/8/layout/vList2"/>
    <dgm:cxn modelId="{9A8778B9-7E0D-47A6-AADE-4988ECB79C0A}" type="presParOf" srcId="{F0FEC6FE-C614-4621-B688-3B69EAB7F263}" destId="{BAFB3E19-A521-4185-8C23-85AF93E7DFDA}" srcOrd="2" destOrd="0" presId="urn:microsoft.com/office/officeart/2005/8/layout/vList2"/>
    <dgm:cxn modelId="{6345AC0C-1459-4824-B048-97C4A3B7FBBD}" type="presParOf" srcId="{F0FEC6FE-C614-4621-B688-3B69EAB7F263}" destId="{5AE5A139-D229-4684-AD54-C24B6E0C47B1}" srcOrd="3" destOrd="0" presId="urn:microsoft.com/office/officeart/2005/8/layout/vList2"/>
    <dgm:cxn modelId="{7F03BAD6-25F9-4EAE-9D42-CEE4257EECD7}" type="presParOf" srcId="{F0FEC6FE-C614-4621-B688-3B69EAB7F263}" destId="{AE8BAC0B-11B1-474E-BFFE-B1F27A09A9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ADF539-EF75-4EA3-8CD4-1464898CE9C0}" type="doc">
      <dgm:prSet loTypeId="urn:microsoft.com/office/officeart/2009/layout/ReverseList" loCatId="relationship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293567ED-8234-45AB-A832-09DE4C9F4FD0}">
      <dgm:prSet/>
      <dgm:spPr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lang="id-ID" b="0" i="0" dirty="0" smtClean="0"/>
            <a:t>Politik yang dihubungkan dengan pengaruh letak dan kondisi geografi dari bumi yang menjadi wilayah hidupnya.</a:t>
          </a:r>
          <a:endParaRPr lang="id-ID" dirty="0"/>
        </a:p>
      </dgm:t>
    </dgm:pt>
    <dgm:pt modelId="{5B5F79D6-F4C2-47BE-9324-37AC6E206AAC}" type="parTrans" cxnId="{2609A224-7C10-41F8-92E0-E79FBB579CA3}">
      <dgm:prSet/>
      <dgm:spPr/>
      <dgm:t>
        <a:bodyPr/>
        <a:lstStyle/>
        <a:p>
          <a:endParaRPr lang="id-ID"/>
        </a:p>
      </dgm:t>
    </dgm:pt>
    <dgm:pt modelId="{6ECEF9FF-68C9-44EA-84DE-3AAFFCC14191}" type="sibTrans" cxnId="{2609A224-7C10-41F8-92E0-E79FBB579CA3}">
      <dgm:prSet/>
      <dgm:spPr/>
      <dgm:t>
        <a:bodyPr/>
        <a:lstStyle/>
        <a:p>
          <a:endParaRPr lang="id-ID"/>
        </a:p>
      </dgm:t>
    </dgm:pt>
    <dgm:pt modelId="{2DBB5226-62B7-4394-BFF3-5A74F8E0CBAE}">
      <dgm:prSet/>
      <dgm:spPr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lang="id-ID" b="0" i="0" dirty="0" smtClean="0"/>
            <a:t>Manusia yang hidup di atas bumi itulah yang akan menjadi penentu wilayah hidupnya</a:t>
          </a:r>
          <a:endParaRPr lang="id-ID" dirty="0"/>
        </a:p>
      </dgm:t>
    </dgm:pt>
    <dgm:pt modelId="{FA1518CF-F832-428F-AEC1-063CBDC77912}" type="parTrans" cxnId="{F7F565F4-F374-4DB3-80E4-2773D97F3C8B}">
      <dgm:prSet/>
      <dgm:spPr/>
      <dgm:t>
        <a:bodyPr/>
        <a:lstStyle/>
        <a:p>
          <a:endParaRPr lang="id-ID"/>
        </a:p>
      </dgm:t>
    </dgm:pt>
    <dgm:pt modelId="{7846CCEB-2EB9-43FA-9B01-11C2C2D33B1B}" type="sibTrans" cxnId="{F7F565F4-F374-4DB3-80E4-2773D97F3C8B}">
      <dgm:prSet/>
      <dgm:spPr/>
      <dgm:t>
        <a:bodyPr/>
        <a:lstStyle/>
        <a:p>
          <a:endParaRPr lang="id-ID"/>
        </a:p>
      </dgm:t>
    </dgm:pt>
    <dgm:pt modelId="{BD0821A5-A634-44AF-B0C8-E9260608F341}" type="pres">
      <dgm:prSet presAssocID="{9FADF539-EF75-4EA3-8CD4-1464898CE9C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CA1D2E7-8BBA-4D45-AD8A-6FD538027FE4}" type="pres">
      <dgm:prSet presAssocID="{9FADF539-EF75-4EA3-8CD4-1464898CE9C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FE2E0-F9BB-4FF0-B7D8-CD0D2817DA2F}" type="pres">
      <dgm:prSet presAssocID="{9FADF539-EF75-4EA3-8CD4-1464898CE9C0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CD00FA8C-A1F4-4890-86E2-B1004378AFA0}" type="pres">
      <dgm:prSet presAssocID="{9FADF539-EF75-4EA3-8CD4-1464898CE9C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228DB-824A-45CD-B126-92567A9BB93F}" type="pres">
      <dgm:prSet presAssocID="{9FADF539-EF75-4EA3-8CD4-1464898CE9C0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BF8F3FC-92A4-4A28-8EC8-1257496E29C6}" type="pres">
      <dgm:prSet presAssocID="{9FADF539-EF75-4EA3-8CD4-1464898CE9C0}" presName="TopArrow" presStyleLbl="node1" presStyleIdx="0" presStyleCnt="2"/>
      <dgm:spPr/>
    </dgm:pt>
    <dgm:pt modelId="{8C318128-77ED-4DA1-A810-E94043EBBAAC}" type="pres">
      <dgm:prSet presAssocID="{9FADF539-EF75-4EA3-8CD4-1464898CE9C0}" presName="BottomArrow" presStyleLbl="node1" presStyleIdx="1" presStyleCnt="2"/>
      <dgm:spPr/>
    </dgm:pt>
  </dgm:ptLst>
  <dgm:cxnLst>
    <dgm:cxn modelId="{24B2D175-889A-49E7-ACC3-A8E250886D8B}" type="presOf" srcId="{293567ED-8234-45AB-A832-09DE4C9F4FD0}" destId="{604FE2E0-F9BB-4FF0-B7D8-CD0D2817DA2F}" srcOrd="1" destOrd="0" presId="urn:microsoft.com/office/officeart/2009/layout/ReverseList"/>
    <dgm:cxn modelId="{2609A224-7C10-41F8-92E0-E79FBB579CA3}" srcId="{9FADF539-EF75-4EA3-8CD4-1464898CE9C0}" destId="{293567ED-8234-45AB-A832-09DE4C9F4FD0}" srcOrd="0" destOrd="0" parTransId="{5B5F79D6-F4C2-47BE-9324-37AC6E206AAC}" sibTransId="{6ECEF9FF-68C9-44EA-84DE-3AAFFCC14191}"/>
    <dgm:cxn modelId="{A359BC4C-B39E-409C-9451-2B5538D25336}" type="presOf" srcId="{9FADF539-EF75-4EA3-8CD4-1464898CE9C0}" destId="{BD0821A5-A634-44AF-B0C8-E9260608F341}" srcOrd="0" destOrd="0" presId="urn:microsoft.com/office/officeart/2009/layout/ReverseList"/>
    <dgm:cxn modelId="{F7F565F4-F374-4DB3-80E4-2773D97F3C8B}" srcId="{9FADF539-EF75-4EA3-8CD4-1464898CE9C0}" destId="{2DBB5226-62B7-4394-BFF3-5A74F8E0CBAE}" srcOrd="1" destOrd="0" parTransId="{FA1518CF-F832-428F-AEC1-063CBDC77912}" sibTransId="{7846CCEB-2EB9-43FA-9B01-11C2C2D33B1B}"/>
    <dgm:cxn modelId="{CF2130E6-1A3F-40A5-A651-40BE4A396B1A}" type="presOf" srcId="{2DBB5226-62B7-4394-BFF3-5A74F8E0CBAE}" destId="{CD00FA8C-A1F4-4890-86E2-B1004378AFA0}" srcOrd="0" destOrd="0" presId="urn:microsoft.com/office/officeart/2009/layout/ReverseList"/>
    <dgm:cxn modelId="{201FF57E-E2D0-4112-8FDF-2A60BF8F75B7}" type="presOf" srcId="{2DBB5226-62B7-4394-BFF3-5A74F8E0CBAE}" destId="{AC1228DB-824A-45CD-B126-92567A9BB93F}" srcOrd="1" destOrd="0" presId="urn:microsoft.com/office/officeart/2009/layout/ReverseList"/>
    <dgm:cxn modelId="{0931C5F5-58CF-406E-8513-B69539B62B69}" type="presOf" srcId="{293567ED-8234-45AB-A832-09DE4C9F4FD0}" destId="{BCA1D2E7-8BBA-4D45-AD8A-6FD538027FE4}" srcOrd="0" destOrd="0" presId="urn:microsoft.com/office/officeart/2009/layout/ReverseList"/>
    <dgm:cxn modelId="{0B83C278-5F70-4110-9A46-8D6DA75CBF25}" type="presParOf" srcId="{BD0821A5-A634-44AF-B0C8-E9260608F341}" destId="{BCA1D2E7-8BBA-4D45-AD8A-6FD538027FE4}" srcOrd="0" destOrd="0" presId="urn:microsoft.com/office/officeart/2009/layout/ReverseList"/>
    <dgm:cxn modelId="{5C76C962-DE64-4FBC-9F58-7C426EB62757}" type="presParOf" srcId="{BD0821A5-A634-44AF-B0C8-E9260608F341}" destId="{604FE2E0-F9BB-4FF0-B7D8-CD0D2817DA2F}" srcOrd="1" destOrd="0" presId="urn:microsoft.com/office/officeart/2009/layout/ReverseList"/>
    <dgm:cxn modelId="{1EB87C85-7185-4431-BBBD-A2657AA82930}" type="presParOf" srcId="{BD0821A5-A634-44AF-B0C8-E9260608F341}" destId="{CD00FA8C-A1F4-4890-86E2-B1004378AFA0}" srcOrd="2" destOrd="0" presId="urn:microsoft.com/office/officeart/2009/layout/ReverseList"/>
    <dgm:cxn modelId="{F7F4890D-17A4-4546-AC3F-FDF85AC3B450}" type="presParOf" srcId="{BD0821A5-A634-44AF-B0C8-E9260608F341}" destId="{AC1228DB-824A-45CD-B126-92567A9BB93F}" srcOrd="3" destOrd="0" presId="urn:microsoft.com/office/officeart/2009/layout/ReverseList"/>
    <dgm:cxn modelId="{60C5A944-BC7D-4502-919B-19A058969F67}" type="presParOf" srcId="{BD0821A5-A634-44AF-B0C8-E9260608F341}" destId="{3BF8F3FC-92A4-4A28-8EC8-1257496E29C6}" srcOrd="4" destOrd="0" presId="urn:microsoft.com/office/officeart/2009/layout/ReverseList"/>
    <dgm:cxn modelId="{AF409A83-2B02-4289-92D1-493CB91190DB}" type="presParOf" srcId="{BD0821A5-A634-44AF-B0C8-E9260608F341}" destId="{8C318128-77ED-4DA1-A810-E94043EBBAAC}" srcOrd="5" destOrd="0" presId="urn:microsoft.com/office/officeart/2009/layout/ReverseList"/>
  </dgm:cxnLst>
  <dgm:bg/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97359-3264-4B5D-984F-EC5D7395E0D0}">
      <dsp:nvSpPr>
        <dsp:cNvPr id="0" name=""/>
        <dsp:cNvSpPr/>
      </dsp:nvSpPr>
      <dsp:spPr>
        <a:xfrm>
          <a:off x="0" y="0"/>
          <a:ext cx="5787786" cy="604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0" i="0" kern="1200" dirty="0" smtClean="0"/>
            <a:t>Deklarasi Juanda 13 Desember 1957 yang dikukuhkan dengan UU No.4 Prp 1960</a:t>
          </a:r>
          <a:endParaRPr lang="id-ID" sz="1500" kern="1200" dirty="0"/>
        </a:p>
      </dsp:txBody>
      <dsp:txXfrm>
        <a:off x="17716" y="17716"/>
        <a:ext cx="5135087" cy="569435"/>
      </dsp:txXfrm>
    </dsp:sp>
    <dsp:sp modelId="{5E66C730-2EC4-4592-8776-E2AD4424F491}">
      <dsp:nvSpPr>
        <dsp:cNvPr id="0" name=""/>
        <dsp:cNvSpPr/>
      </dsp:nvSpPr>
      <dsp:spPr>
        <a:xfrm>
          <a:off x="510687" y="705678"/>
          <a:ext cx="5787786" cy="604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359558"/>
                <a:satOff val="945"/>
                <a:lumOff val="-135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3359558"/>
                <a:satOff val="945"/>
                <a:lumOff val="-135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0" i="0" kern="1200" dirty="0" smtClean="0"/>
            <a:t>Deklarasi Landas Kontinen pada tanggal 17 Februari 1969 yang dikukuhkan dengan UU No.1 Th.1973</a:t>
          </a:r>
          <a:endParaRPr lang="id-ID" sz="1500" kern="1200" dirty="0"/>
        </a:p>
      </dsp:txBody>
      <dsp:txXfrm>
        <a:off x="528403" y="723394"/>
        <a:ext cx="4848503" cy="569435"/>
      </dsp:txXfrm>
    </dsp:sp>
    <dsp:sp modelId="{3BDFE950-1283-43B5-9EDF-60B71D193F38}">
      <dsp:nvSpPr>
        <dsp:cNvPr id="0" name=""/>
        <dsp:cNvSpPr/>
      </dsp:nvSpPr>
      <dsp:spPr>
        <a:xfrm>
          <a:off x="1021374" y="1411356"/>
          <a:ext cx="5787786" cy="604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0" i="0" kern="1200" dirty="0" smtClean="0"/>
            <a:t>Zona Ekonomi Eksklusif Indonesia (ZEEI) tanggal 21 Maret 1980 yang dikukuhkan dengan UU No.5 Th.1983</a:t>
          </a:r>
          <a:endParaRPr lang="id-ID" sz="1500" kern="1200" dirty="0"/>
        </a:p>
      </dsp:txBody>
      <dsp:txXfrm>
        <a:off x="1039090" y="1429072"/>
        <a:ext cx="4848503" cy="569435"/>
      </dsp:txXfrm>
    </dsp:sp>
    <dsp:sp modelId="{0C71C300-1707-4BFD-88E3-CB69D39F66DD}">
      <dsp:nvSpPr>
        <dsp:cNvPr id="0" name=""/>
        <dsp:cNvSpPr/>
      </dsp:nvSpPr>
      <dsp:spPr>
        <a:xfrm>
          <a:off x="5394622" y="458690"/>
          <a:ext cx="393163" cy="3931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5483084" y="458690"/>
        <a:ext cx="216239" cy="295855"/>
      </dsp:txXfrm>
    </dsp:sp>
    <dsp:sp modelId="{F7B3464D-4016-496D-8115-30763C40C1AE}">
      <dsp:nvSpPr>
        <dsp:cNvPr id="0" name=""/>
        <dsp:cNvSpPr/>
      </dsp:nvSpPr>
      <dsp:spPr>
        <a:xfrm>
          <a:off x="5905309" y="1160336"/>
          <a:ext cx="393163" cy="3931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835093"/>
            <a:satOff val="-21527"/>
            <a:lumOff val="-5536"/>
            <a:alphaOff val="0"/>
          </a:schemeClr>
        </a:solidFill>
        <a:ln w="9525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5993771" y="1160336"/>
        <a:ext cx="216239" cy="295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C0C7-A690-4B5A-A35F-83E7496FBC24}">
      <dsp:nvSpPr>
        <dsp:cNvPr id="0" name=""/>
        <dsp:cNvSpPr/>
      </dsp:nvSpPr>
      <dsp:spPr>
        <a:xfrm>
          <a:off x="0" y="57459"/>
          <a:ext cx="7097192" cy="4943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0" i="0" kern="1200" smtClean="0"/>
            <a:t>Memandang bahwa wilayah Indonesia merupakan satu kesatuan secara utuh atau kepulauan.</a:t>
          </a:r>
          <a:endParaRPr lang="id-ID" sz="1300" kern="1200"/>
        </a:p>
      </dsp:txBody>
      <dsp:txXfrm>
        <a:off x="24131" y="81590"/>
        <a:ext cx="7048930" cy="446063"/>
      </dsp:txXfrm>
    </dsp:sp>
    <dsp:sp modelId="{CDAB398C-F602-40F7-9906-528BAE0731D0}">
      <dsp:nvSpPr>
        <dsp:cNvPr id="0" name=""/>
        <dsp:cNvSpPr/>
      </dsp:nvSpPr>
      <dsp:spPr>
        <a:xfrm>
          <a:off x="0" y="589224"/>
          <a:ext cx="7097192" cy="4943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0" i="0" kern="1200" dirty="0" smtClean="0"/>
            <a:t>Penentuan batas laut teritorial selebar 12 mil diukur dari garis yang menghubungkan titik terluar dari pulau terluar </a:t>
          </a:r>
          <a:r>
            <a:rPr lang="id-ID" sz="1300" b="0" i="1" kern="1200" dirty="0" smtClean="0"/>
            <a:t>(point to point theory).</a:t>
          </a:r>
          <a:endParaRPr lang="id-ID" sz="1300" kern="1200" dirty="0"/>
        </a:p>
      </dsp:txBody>
      <dsp:txXfrm>
        <a:off x="24131" y="613355"/>
        <a:ext cx="7048930" cy="446063"/>
      </dsp:txXfrm>
    </dsp:sp>
    <dsp:sp modelId="{8879D671-9F31-4434-BC5D-CFA605474940}">
      <dsp:nvSpPr>
        <dsp:cNvPr id="0" name=""/>
        <dsp:cNvSpPr/>
      </dsp:nvSpPr>
      <dsp:spPr>
        <a:xfrm>
          <a:off x="0" y="1120989"/>
          <a:ext cx="7097192" cy="4943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0" i="0" kern="1200" dirty="0" smtClean="0"/>
            <a:t>Sebelumnya menggunakan hukum kolonial, yaitu: </a:t>
          </a:r>
          <a:r>
            <a:rPr lang="id-ID" sz="1300" b="1" i="1" kern="1200" dirty="0" smtClean="0"/>
            <a:t>TERRITORIALE ZEE en MARITIEME KRINGEN ORDONANTIE TH. 1939 </a:t>
          </a:r>
          <a:r>
            <a:rPr lang="id-ID" sz="1300" b="0" i="0" kern="1200" dirty="0" smtClean="0"/>
            <a:t>(Ordonansi tentang teritorial laut dan lingkungan maritim).</a:t>
          </a:r>
          <a:endParaRPr lang="id-ID" sz="1300" kern="1200" dirty="0"/>
        </a:p>
      </dsp:txBody>
      <dsp:txXfrm>
        <a:off x="24131" y="1145120"/>
        <a:ext cx="7048930" cy="446063"/>
      </dsp:txXfrm>
    </dsp:sp>
    <dsp:sp modelId="{0806229D-57A0-4554-BAFB-F746B366DB7C}">
      <dsp:nvSpPr>
        <dsp:cNvPr id="0" name=""/>
        <dsp:cNvSpPr/>
      </dsp:nvSpPr>
      <dsp:spPr>
        <a:xfrm>
          <a:off x="0" y="1652754"/>
          <a:ext cx="7097192" cy="4943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0" i="0" kern="1200" smtClean="0"/>
            <a:t>Penentuan lebar laut 3 mil (Island to Island Theory)</a:t>
          </a:r>
          <a:endParaRPr lang="id-ID" sz="1300" kern="1200"/>
        </a:p>
      </dsp:txBody>
      <dsp:txXfrm>
        <a:off x="24131" y="1676885"/>
        <a:ext cx="7048930" cy="446063"/>
      </dsp:txXfrm>
    </dsp:sp>
    <dsp:sp modelId="{684272DD-45FA-434E-945E-4FF01F6321FF}">
      <dsp:nvSpPr>
        <dsp:cNvPr id="0" name=""/>
        <dsp:cNvSpPr/>
      </dsp:nvSpPr>
      <dsp:spPr>
        <a:xfrm>
          <a:off x="0" y="2184519"/>
          <a:ext cx="7097192" cy="4943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0" i="0" kern="1200" smtClean="0"/>
            <a:t>Deklarasi Juanda kemudian dikukuhkan dalam PP No.4 Th.1960 tentang perairan Indonesia, dan kemudian ditetapkan menjadi UU No.4 Prp 1960.</a:t>
          </a:r>
          <a:endParaRPr lang="id-ID" sz="1300" kern="1200"/>
        </a:p>
      </dsp:txBody>
      <dsp:txXfrm>
        <a:off x="24131" y="2208650"/>
        <a:ext cx="7048930" cy="446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A0834-74EB-4F1A-AFD4-0A3C1B669602}">
      <dsp:nvSpPr>
        <dsp:cNvPr id="0" name=""/>
        <dsp:cNvSpPr/>
      </dsp:nvSpPr>
      <dsp:spPr>
        <a:xfrm>
          <a:off x="0" y="7224"/>
          <a:ext cx="7241208" cy="561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i="0" kern="1200" smtClean="0"/>
            <a:t>Untuk mengamankan SDA yang berada di dalam laut.</a:t>
          </a:r>
          <a:endParaRPr lang="id-ID" sz="1400" kern="1200"/>
        </a:p>
      </dsp:txBody>
      <dsp:txXfrm>
        <a:off x="27415" y="34639"/>
        <a:ext cx="7186378" cy="506770"/>
      </dsp:txXfrm>
    </dsp:sp>
    <dsp:sp modelId="{542B68FF-045B-46A8-92C6-339D40DBD78D}">
      <dsp:nvSpPr>
        <dsp:cNvPr id="0" name=""/>
        <dsp:cNvSpPr/>
      </dsp:nvSpPr>
      <dsp:spPr>
        <a:xfrm>
          <a:off x="0" y="647985"/>
          <a:ext cx="7241208" cy="561600"/>
        </a:xfrm>
        <a:prstGeom prst="roundRect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i="0" kern="1200" dirty="0" smtClean="0"/>
            <a:t>Segala SDA pada dasar laut dan tanah di bawahnya di landas kontinen adalah milik bangsa Indonesia.</a:t>
          </a:r>
          <a:endParaRPr lang="id-ID" sz="1400" kern="1200" dirty="0"/>
        </a:p>
      </dsp:txBody>
      <dsp:txXfrm>
        <a:off x="27415" y="675400"/>
        <a:ext cx="7186378" cy="506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2B4C3-44BA-42B4-A8A2-1381E7EFA8DC}">
      <dsp:nvSpPr>
        <dsp:cNvPr id="0" name=""/>
        <dsp:cNvSpPr/>
      </dsp:nvSpPr>
      <dsp:spPr>
        <a:xfrm>
          <a:off x="0" y="0"/>
          <a:ext cx="7313216" cy="5276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i="0" kern="1200" smtClean="0"/>
            <a:t>Merupakan suatu kawasan laut diluar laut teritorial yang lebarnya 200 mil dan melingkar mengelilingi wilayah suatu negara.</a:t>
          </a:r>
          <a:endParaRPr lang="id-ID" sz="1400" kern="1200"/>
        </a:p>
      </dsp:txBody>
      <dsp:txXfrm>
        <a:off x="25759" y="25759"/>
        <a:ext cx="7261698" cy="476152"/>
      </dsp:txXfrm>
    </dsp:sp>
    <dsp:sp modelId="{BAFB3E19-A521-4185-8C23-85AF93E7DFDA}">
      <dsp:nvSpPr>
        <dsp:cNvPr id="0" name=""/>
        <dsp:cNvSpPr/>
      </dsp:nvSpPr>
      <dsp:spPr>
        <a:xfrm>
          <a:off x="0" y="564213"/>
          <a:ext cx="7313216" cy="527670"/>
        </a:xfrm>
        <a:prstGeom prst="roundRect">
          <a:avLst/>
        </a:prstGeom>
        <a:gradFill rotWithShape="0">
          <a:gsLst>
            <a:gs pos="0">
              <a:schemeClr val="accent4">
                <a:hueOff val="1754093"/>
                <a:satOff val="4262"/>
                <a:lumOff val="69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754093"/>
                <a:satOff val="4262"/>
                <a:lumOff val="69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i="0" kern="1200" smtClean="0"/>
            <a:t>Negara tsb mempunyai hak eksklusif untuk mengambil kekayaan alamnya.</a:t>
          </a:r>
          <a:endParaRPr lang="id-ID" sz="1400" kern="1200"/>
        </a:p>
      </dsp:txBody>
      <dsp:txXfrm>
        <a:off x="25759" y="589972"/>
        <a:ext cx="7261698" cy="476152"/>
      </dsp:txXfrm>
    </dsp:sp>
    <dsp:sp modelId="{AE8BAC0B-11B1-474E-BFFE-B1F27A09A9BD}">
      <dsp:nvSpPr>
        <dsp:cNvPr id="0" name=""/>
        <dsp:cNvSpPr/>
      </dsp:nvSpPr>
      <dsp:spPr>
        <a:xfrm>
          <a:off x="0" y="1123563"/>
          <a:ext cx="7313216" cy="527670"/>
        </a:xfrm>
        <a:prstGeom prst="roundRect">
          <a:avLst/>
        </a:prstGeom>
        <a:gradFill rotWithShape="0">
          <a:gsLst>
            <a:gs pos="0">
              <a:schemeClr val="accent4">
                <a:hueOff val="3508185"/>
                <a:satOff val="8525"/>
                <a:lumOff val="139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3508185"/>
                <a:satOff val="8525"/>
                <a:lumOff val="13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i="0" kern="1200" dirty="0" smtClean="0"/>
            <a:t>Kawasan ZEE adalah laut bebas dan bukan laut wilayah.</a:t>
          </a:r>
          <a:endParaRPr lang="id-ID" sz="1400" kern="1200" dirty="0"/>
        </a:p>
      </dsp:txBody>
      <dsp:txXfrm>
        <a:off x="25759" y="1149322"/>
        <a:ext cx="7261698" cy="476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FE2E0-F9BB-4FF0-B7D8-CD0D2817DA2F}">
      <dsp:nvSpPr>
        <dsp:cNvPr id="0" name=""/>
        <dsp:cNvSpPr/>
      </dsp:nvSpPr>
      <dsp:spPr>
        <a:xfrm rot="16200000">
          <a:off x="2029639" y="1071255"/>
          <a:ext cx="2268403" cy="1386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i="0" kern="1200" dirty="0" smtClean="0"/>
            <a:t>Politik yang dihubungkan dengan pengaruh letak dan kondisi geografi dari bumi yang menjadi wilayah hidupnya.</a:t>
          </a:r>
          <a:endParaRPr lang="id-ID" sz="1400" kern="1200" dirty="0"/>
        </a:p>
      </dsp:txBody>
      <dsp:txXfrm rot="5400000">
        <a:off x="2538407" y="697854"/>
        <a:ext cx="1318551" cy="2133037"/>
      </dsp:txXfrm>
    </dsp:sp>
    <dsp:sp modelId="{AC1228DB-824A-45CD-B126-92567A9BB93F}">
      <dsp:nvSpPr>
        <dsp:cNvPr id="0" name=""/>
        <dsp:cNvSpPr/>
      </dsp:nvSpPr>
      <dsp:spPr>
        <a:xfrm rot="5400000">
          <a:off x="3478820" y="1071255"/>
          <a:ext cx="2268403" cy="1386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i="0" kern="1200" dirty="0" smtClean="0"/>
            <a:t>Manusia yang hidup di atas bumi itulah yang akan menjadi penentu wilayah hidupnya</a:t>
          </a:r>
          <a:endParaRPr lang="id-ID" sz="1400" kern="1200" dirty="0"/>
        </a:p>
      </dsp:txBody>
      <dsp:txXfrm rot="-5400000">
        <a:off x="3919905" y="697854"/>
        <a:ext cx="1318551" cy="2133037"/>
      </dsp:txXfrm>
    </dsp:sp>
    <dsp:sp modelId="{3BF8F3FC-92A4-4A28-8EC8-1257496E29C6}">
      <dsp:nvSpPr>
        <dsp:cNvPr id="0" name=""/>
        <dsp:cNvSpPr/>
      </dsp:nvSpPr>
      <dsp:spPr>
        <a:xfrm>
          <a:off x="3163699" y="0"/>
          <a:ext cx="1449181" cy="144911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318128-77ED-4DA1-A810-E94043EBBAAC}">
      <dsp:nvSpPr>
        <dsp:cNvPr id="0" name=""/>
        <dsp:cNvSpPr/>
      </dsp:nvSpPr>
      <dsp:spPr>
        <a:xfrm rot="10800000">
          <a:off x="3163699" y="2079281"/>
          <a:ext cx="1449181" cy="144911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3411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02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72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02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73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282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37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41" name="Google Shape;41;p4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Google Shape;43;p4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4" name="Google Shape;4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03" name="Google Shape;103;p8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" name="Google Shape;105;p8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06" name="Google Shape;10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09" name="Google Shape;109;p8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2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3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WAWASAN NUSANTARA</a:t>
            </a:r>
            <a:endParaRPr b="1" dirty="0"/>
          </a:p>
        </p:txBody>
      </p:sp>
      <p:pic>
        <p:nvPicPr>
          <p:cNvPr id="3" name="Picture 2" descr="National_emblem_of_Indonesia_Garuda_Pancasil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627534"/>
            <a:ext cx="1152128" cy="1255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9632" y="4771464"/>
            <a:ext cx="187583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altLang="ko-KR" b="1" dirty="0">
                <a:ea typeface="맑은 고딕" pitchFamily="50" charset="-127"/>
              </a:rPr>
              <a:t>Dr. </a:t>
            </a:r>
            <a:r>
              <a:rPr lang="en-US" altLang="ko-KR" b="1" dirty="0" err="1">
                <a:ea typeface="맑은 고딕" pitchFamily="50" charset="-127"/>
              </a:rPr>
              <a:t>Hudaidah</a:t>
            </a:r>
            <a:r>
              <a:rPr lang="en-US" altLang="ko-KR" b="1" dirty="0">
                <a:ea typeface="맑은 고딕" pitchFamily="50" charset="-127"/>
              </a:rPr>
              <a:t>, </a:t>
            </a:r>
            <a:r>
              <a:rPr lang="en-US" altLang="ko-KR" b="1" dirty="0" err="1">
                <a:ea typeface="맑은 고딕" pitchFamily="50" charset="-127"/>
              </a:rPr>
              <a:t>M.Pd</a:t>
            </a:r>
            <a:r>
              <a:rPr lang="en-US" altLang="ko-KR" b="1" dirty="0">
                <a:ea typeface="맑은 고딕" pitchFamily="50" charset="-127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32841" y="4402132"/>
            <a:ext cx="3635896" cy="73866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ko-KR" b="1" dirty="0">
                <a:ea typeface="맑은 고딕" pitchFamily="50" charset="-127"/>
              </a:rPr>
              <a:t>PUSAT PENYELENGGARA - MPK</a:t>
            </a:r>
          </a:p>
          <a:p>
            <a:pPr lvl="0"/>
            <a:r>
              <a:rPr lang="en-US" altLang="ko-KR" b="1" dirty="0">
                <a:ea typeface="맑은 고딕" pitchFamily="50" charset="-127"/>
              </a:rPr>
              <a:t>PENDIDIKAN KEWARGANEGARAAN</a:t>
            </a:r>
          </a:p>
          <a:p>
            <a:r>
              <a:rPr lang="en-US" altLang="ko-KR" b="1" dirty="0">
                <a:ea typeface="맑은 고딕" pitchFamily="50" charset="-127"/>
              </a:rPr>
              <a:t>UNIVERSITAS </a:t>
            </a:r>
            <a:r>
              <a:rPr lang="en-US" altLang="ko-KR" b="1" dirty="0" smtClean="0">
                <a:ea typeface="맑은 고딕" pitchFamily="50" charset="-127"/>
              </a:rPr>
              <a:t>SRIWIJAYA</a:t>
            </a:r>
            <a:endParaRPr lang="en-US" altLang="ko-KR" b="1" dirty="0">
              <a:ea typeface="맑은 고딕" pitchFamily="50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" y="0"/>
            <a:ext cx="836578" cy="936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  <p:sndAc>
          <p:stSnd>
            <p:snd r:embed="rId3" name="type.wav"/>
          </p:stSnd>
        </p:sndAc>
      </p:transition>
    </mc:Choice>
    <mc:Fallback xmlns="">
      <p:transition spd="slow">
        <p:circl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627534"/>
            <a:ext cx="7137600" cy="548700"/>
          </a:xfrm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id-ID" dirty="0">
                <a:solidFill>
                  <a:schemeClr val="tx1"/>
                </a:solidFill>
              </a:rPr>
              <a:t>Zona Ekonomi Eksklusif Indonesia (ZEEI) tanggal 21 Maret 1980 yang dikukuhkan dengan UU No.5 </a:t>
            </a:r>
            <a:r>
              <a:rPr lang="id-ID" dirty="0" smtClean="0">
                <a:solidFill>
                  <a:schemeClr val="tx1"/>
                </a:solidFill>
              </a:rPr>
              <a:t>Th.1983</a:t>
            </a:r>
            <a:endParaRPr lang="id-ID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8458228"/>
              </p:ext>
            </p:extLst>
          </p:nvPr>
        </p:nvGraphicFramePr>
        <p:xfrm>
          <a:off x="1003200" y="1563725"/>
          <a:ext cx="7313216" cy="1656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4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body" idx="1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b="1" dirty="0" smtClean="0"/>
              <a:t>DASAR PEMIKIRAN WASANTARA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id-ID" b="1" dirty="0"/>
          </a:p>
          <a:p>
            <a:pPr marL="0" indent="0">
              <a:buNone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WASANTARA dibentuk dan dijiwai oleh 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paham kekuasaan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bangsa Indonesia dan 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geopolitik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Indonesia.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576" cy="987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843557"/>
            <a:ext cx="7137600" cy="322517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PAHAM KEKUASAAN BANGSA INDONESIA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marL="365760" indent="-283464" algn="ctr">
              <a:buFont typeface="Wingdings 2"/>
              <a:buChar char=""/>
              <a:defRPr/>
            </a:pPr>
            <a:endParaRPr lang="id-ID" sz="1600" i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  <a:defRPr/>
            </a:pPr>
            <a:r>
              <a:rPr lang="id-ID" sz="1600" i="1" dirty="0">
                <a:latin typeface="Times New Roman" pitchFamily="18" charset="0"/>
                <a:cs typeface="Times New Roman" pitchFamily="18" charset="0"/>
              </a:rPr>
              <a:t>WASANTARA tidak mengembangkan ajaran/teori tentang kekuasaan dan adu kekuatan, karena hal tersebut mengandung benih-benih persengketaan dan ekspansionisme.  </a:t>
            </a:r>
          </a:p>
          <a:p>
            <a:pPr algn="ctr"/>
            <a:endParaRPr lang="id-ID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" y="17241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1979712" y="483518"/>
            <a:ext cx="4824536" cy="57606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dirty="0" smtClean="0"/>
              <a:t>GEOPOLITIK</a:t>
            </a:r>
            <a:endParaRPr lang="en" sz="32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92232542"/>
              </p:ext>
            </p:extLst>
          </p:nvPr>
        </p:nvGraphicFramePr>
        <p:xfrm>
          <a:off x="539552" y="1059582"/>
          <a:ext cx="77768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9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id-ID" dirty="0" smtClean="0"/>
              <a:t>GEOPOLITIK INDONESIA</a:t>
            </a:r>
          </a:p>
          <a:p>
            <a:endParaRPr lang="id-ID" dirty="0"/>
          </a:p>
          <a:p>
            <a:endParaRPr lang="id-ID" dirty="0" smtClean="0"/>
          </a:p>
          <a:p>
            <a:pPr marL="114300" indent="0">
              <a:buNone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Merupakan kebijaksanaan dalam rangka mencapai tujuan nasional dengan memanfaatkan keuntungan letak dan kondisi geografi negara. </a:t>
            </a:r>
          </a:p>
          <a:p>
            <a:pPr marL="114300" indent="0">
              <a:buNone/>
            </a:pP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5"/>
          <p:cNvSpPr txBox="1">
            <a:spLocks noGrp="1"/>
          </p:cNvSpPr>
          <p:nvPr>
            <p:ph type="body" idx="4294967295"/>
          </p:nvPr>
        </p:nvSpPr>
        <p:spPr>
          <a:xfrm>
            <a:off x="2829024" y="3363838"/>
            <a:ext cx="3144108" cy="1101544"/>
          </a:xfrm>
          <a:prstGeom prst="rect">
            <a:avLst/>
          </a:prstGeom>
          <a:noFill/>
          <a:effectLst>
            <a:outerShdw blurRad="28575" dist="9525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3600" dirty="0" smtClean="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Terima Kasih</a:t>
            </a:r>
            <a:endParaRPr sz="3600" dirty="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pic>
        <p:nvPicPr>
          <p:cNvPr id="8" name="Picture 7" descr="National_emblem_of_Indonesia_Garuda_Pancasil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73" y="195486"/>
            <a:ext cx="2736304" cy="2980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9"/>
            <a:ext cx="882576" cy="987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ctrTitle" idx="4294967295"/>
          </p:nvPr>
        </p:nvSpPr>
        <p:spPr>
          <a:xfrm>
            <a:off x="4572001" y="627534"/>
            <a:ext cx="936104" cy="40389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/>
              <a:t>Kasus</a:t>
            </a:r>
            <a:endParaRPr sz="2400" dirty="0"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4294967295"/>
          </p:nvPr>
        </p:nvSpPr>
        <p:spPr>
          <a:xfrm>
            <a:off x="4537705" y="1203598"/>
            <a:ext cx="3978999" cy="302433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000" b="1" dirty="0" smtClean="0"/>
              <a:t>Bagaimana pandangan kalian terhadap Wawasan Nusantara!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id-ID" sz="20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000" b="1" dirty="0" smtClean="0"/>
              <a:t>Dan Baga</a:t>
            </a:r>
            <a:r>
              <a:rPr lang="en-US" sz="2000" b="1" dirty="0" err="1" smtClean="0"/>
              <a:t>i</a:t>
            </a:r>
            <a:r>
              <a:rPr lang="id-ID" sz="2000" b="1" dirty="0" smtClean="0"/>
              <a:t>mana pendapat kalian terkait kasus </a:t>
            </a:r>
            <a:r>
              <a:rPr lang="en-US" sz="2000" b="1" dirty="0" err="1" smtClean="0"/>
              <a:t>beberapa</a:t>
            </a:r>
            <a:r>
              <a:rPr lang="en-US" sz="2000" b="1" dirty="0" smtClean="0"/>
              <a:t> </a:t>
            </a:r>
            <a:r>
              <a:rPr lang="id-ID" sz="2000" b="1" dirty="0" smtClean="0"/>
              <a:t>pulau Indonesia yang </a:t>
            </a:r>
            <a:r>
              <a:rPr lang="en-US" sz="2000" b="1" dirty="0" err="1" smtClean="0"/>
              <a:t>jatuh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tangan</a:t>
            </a:r>
            <a:r>
              <a:rPr lang="id-ID" sz="2000" b="1" dirty="0" smtClean="0"/>
              <a:t> negara lain!</a:t>
            </a:r>
            <a:endParaRPr sz="2000" b="1" dirty="0"/>
          </a:p>
        </p:txBody>
      </p:sp>
      <p:sp>
        <p:nvSpPr>
          <p:cNvPr id="195" name="Google Shape;195;p1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0720"/>
            <a:ext cx="4392488" cy="4104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" y="0"/>
            <a:ext cx="836578" cy="936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l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1003200" y="771549"/>
            <a:ext cx="7137600" cy="3945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WAWASAN NUSANTARA</a:t>
            </a:r>
            <a:endParaRPr dirty="0"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1"/>
          </p:nvPr>
        </p:nvSpPr>
        <p:spPr>
          <a:xfrm>
            <a:off x="1003200" y="1716125"/>
            <a:ext cx="7097192" cy="16953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id-ID" dirty="0" smtClean="0"/>
              <a:t>Wawasan </a:t>
            </a:r>
            <a:r>
              <a:rPr lang="id-ID" dirty="0"/>
              <a:t>nusantara merupakan cara pandang bangsa Indonesia terhadap diri dan lingkungannya. Diri yang dimaksud adalah diri bangsa Indonesia sendiri serta nusantara sebagai lingkungan tempat tinggalnya.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87" name="Google Shape;187;p1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" y="0"/>
            <a:ext cx="836578" cy="936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ctrTitle"/>
          </p:nvPr>
        </p:nvSpPr>
        <p:spPr>
          <a:xfrm>
            <a:off x="2771800" y="699542"/>
            <a:ext cx="3456384" cy="7200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rgbClr val="B6D7A8"/>
                </a:solidFill>
              </a:rPr>
              <a:t>KEDUDUKAN WAWASAN NUSANTARA</a:t>
            </a:r>
            <a:endParaRPr sz="1800" b="1" dirty="0"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1"/>
          </p:nvPr>
        </p:nvSpPr>
        <p:spPr>
          <a:xfrm>
            <a:off x="2795175" y="1923678"/>
            <a:ext cx="3288993" cy="14401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d-ID" dirty="0" smtClean="0"/>
              <a:t>	</a:t>
            </a:r>
            <a:r>
              <a:rPr lang="id-ID" sz="2400" dirty="0" smtClean="0">
                <a:solidFill>
                  <a:schemeClr val="tx1"/>
                </a:solidFill>
              </a:rPr>
              <a:t>Sebagai </a:t>
            </a:r>
            <a:r>
              <a:rPr lang="id-ID" sz="2400" dirty="0">
                <a:solidFill>
                  <a:schemeClr val="tx1"/>
                </a:solidFill>
              </a:rPr>
              <a:t>landasan visional </a:t>
            </a:r>
            <a:r>
              <a:rPr lang="id-ID" sz="2400" dirty="0" smtClean="0">
                <a:solidFill>
                  <a:schemeClr val="tx1"/>
                </a:solidFill>
              </a:rPr>
              <a:t>dalam menyelenggarakan kehidupan nasional</a:t>
            </a:r>
            <a:endParaRPr lang="id-ID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" y="0"/>
            <a:ext cx="836578" cy="936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0;p17"/>
          <p:cNvSpPr txBox="1">
            <a:spLocks noGrp="1"/>
          </p:cNvSpPr>
          <p:nvPr>
            <p:ph type="ctrTitle"/>
          </p:nvPr>
        </p:nvSpPr>
        <p:spPr>
          <a:xfrm>
            <a:off x="2771800" y="699542"/>
            <a:ext cx="3456384" cy="7200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rgbClr val="B6D7A8"/>
                </a:solidFill>
              </a:rPr>
              <a:t>FUNGSI WAWASAN NUSANTARA</a:t>
            </a:r>
            <a:endParaRPr sz="1800" b="1" dirty="0"/>
          </a:p>
        </p:txBody>
      </p:sp>
      <p:sp>
        <p:nvSpPr>
          <p:cNvPr id="5" name="Google Shape;201;p17"/>
          <p:cNvSpPr txBox="1">
            <a:spLocks noGrp="1"/>
          </p:cNvSpPr>
          <p:nvPr>
            <p:ph type="subTitle" idx="1"/>
          </p:nvPr>
        </p:nvSpPr>
        <p:spPr>
          <a:xfrm>
            <a:off x="2795175" y="1923678"/>
            <a:ext cx="3288993" cy="18002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d-ID" dirty="0" smtClean="0"/>
              <a:t>	</a:t>
            </a:r>
            <a:r>
              <a:rPr lang="id-ID" sz="2000" dirty="0" smtClean="0">
                <a:solidFill>
                  <a:schemeClr val="tx1"/>
                </a:solidFill>
              </a:rPr>
              <a:t>Sebagai </a:t>
            </a:r>
            <a:r>
              <a:rPr lang="id-ID" sz="2000" dirty="0">
                <a:solidFill>
                  <a:schemeClr val="tx1"/>
                </a:solidFill>
              </a:rPr>
              <a:t>rambu-rambu dalam menentukan setiap kebijakan , keputusan, dan tindakan  dalam kehidupan nasional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0;p17"/>
          <p:cNvSpPr txBox="1">
            <a:spLocks noGrp="1"/>
          </p:cNvSpPr>
          <p:nvPr>
            <p:ph type="ctrTitle"/>
          </p:nvPr>
        </p:nvSpPr>
        <p:spPr>
          <a:xfrm>
            <a:off x="2771800" y="699542"/>
            <a:ext cx="3456384" cy="7200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rgbClr val="B6D7A8"/>
                </a:solidFill>
              </a:rPr>
              <a:t>TUJUAN WAWASAN NUSANTARA</a:t>
            </a:r>
            <a:endParaRPr sz="1800" b="1" dirty="0"/>
          </a:p>
        </p:txBody>
      </p:sp>
      <p:sp>
        <p:nvSpPr>
          <p:cNvPr id="5" name="Google Shape;201;p17"/>
          <p:cNvSpPr txBox="1">
            <a:spLocks noGrp="1"/>
          </p:cNvSpPr>
          <p:nvPr>
            <p:ph type="subTitle" idx="1"/>
          </p:nvPr>
        </p:nvSpPr>
        <p:spPr>
          <a:xfrm>
            <a:off x="2795175" y="1923678"/>
            <a:ext cx="3288993" cy="1322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d-ID" dirty="0" smtClean="0"/>
              <a:t>	</a:t>
            </a:r>
            <a:r>
              <a:rPr lang="id-ID" sz="2000" dirty="0" smtClean="0">
                <a:solidFill>
                  <a:schemeClr val="tx1"/>
                </a:solidFill>
              </a:rPr>
              <a:t>Mewujudkan </a:t>
            </a:r>
            <a:r>
              <a:rPr lang="id-ID" sz="2000" dirty="0">
                <a:solidFill>
                  <a:schemeClr val="tx1"/>
                </a:solidFill>
              </a:rPr>
              <a:t>nasionalisme yang tinggi di segala aspek kehidupan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" y="1369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617375"/>
            <a:ext cx="6809160" cy="370199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HISTORIS DAN YURIDIS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0" y="1563725"/>
            <a:ext cx="7137600" cy="431961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id-ID" sz="1600" b="1" dirty="0" smtClean="0"/>
              <a:t>Wawasan Nusantara sebagai wawasan wilayah</a:t>
            </a:r>
          </a:p>
          <a:p>
            <a:endParaRPr lang="id-ID" sz="1400" dirty="0"/>
          </a:p>
          <a:p>
            <a:pPr marL="76200" indent="0">
              <a:buNone/>
            </a:pPr>
            <a:endParaRPr lang="id-ID" sz="1400" dirty="0">
              <a:latin typeface="Times New Roman" pitchFamily="18" charset="0"/>
              <a:cs typeface="Times New Roman" pitchFamily="18" charset="0"/>
            </a:endParaRPr>
          </a:p>
          <a:p>
            <a:pPr marL="76200" indent="0">
              <a:buNone/>
            </a:pPr>
            <a:endParaRPr lang="id-ID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59700522"/>
              </p:ext>
            </p:extLst>
          </p:nvPr>
        </p:nvGraphicFramePr>
        <p:xfrm>
          <a:off x="1154180" y="2067694"/>
          <a:ext cx="68091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617375"/>
            <a:ext cx="7097192" cy="370199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/>
          <a:lstStyle/>
          <a:p>
            <a:pPr lvl="0"/>
            <a:r>
              <a:rPr lang="id-ID" sz="1400" b="1" dirty="0">
                <a:solidFill>
                  <a:schemeClr val="tx1"/>
                </a:solidFill>
              </a:rPr>
              <a:t>Deklarasi Juanda 13 Desember 1957 yang dikukuhkan dengan UU </a:t>
            </a:r>
            <a:r>
              <a:rPr lang="id-ID" sz="1400" b="1" dirty="0" smtClean="0">
                <a:solidFill>
                  <a:schemeClr val="tx1"/>
                </a:solidFill>
              </a:rPr>
              <a:t>No.4 </a:t>
            </a:r>
            <a:r>
              <a:rPr lang="id-ID" sz="1400" b="1" dirty="0" smtClean="0">
                <a:solidFill>
                  <a:schemeClr val="tx1"/>
                </a:solidFill>
              </a:rPr>
              <a:t>1960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7677806"/>
              </p:ext>
            </p:extLst>
          </p:nvPr>
        </p:nvGraphicFramePr>
        <p:xfrm>
          <a:off x="1111178" y="1635646"/>
          <a:ext cx="709719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id-ID" dirty="0">
                <a:solidFill>
                  <a:schemeClr val="tx1"/>
                </a:solidFill>
              </a:rPr>
              <a:t>Deklarasi Landas Kontinen pada tanggal 17 Februari 1969 yang dikukuhkan dengan UU No.1 </a:t>
            </a:r>
            <a:r>
              <a:rPr lang="id-ID" dirty="0" smtClean="0">
                <a:solidFill>
                  <a:schemeClr val="tx1"/>
                </a:solidFill>
              </a:rPr>
              <a:t>Th.1973</a:t>
            </a:r>
            <a:endParaRPr lang="id-ID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47893193"/>
              </p:ext>
            </p:extLst>
          </p:nvPr>
        </p:nvGraphicFramePr>
        <p:xfrm>
          <a:off x="1003200" y="1563725"/>
          <a:ext cx="7241208" cy="122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427</Words>
  <Application>Microsoft Office PowerPoint</Application>
  <PresentationFormat>On-screen Show (16:9)</PresentationFormat>
  <Paragraphs>59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맑은 고딕</vt:lpstr>
      <vt:lpstr>Arial</vt:lpstr>
      <vt:lpstr>Frank Ruhl Libre</vt:lpstr>
      <vt:lpstr>Frank Ruhl Libre Medium</vt:lpstr>
      <vt:lpstr>Libre Baskerville</vt:lpstr>
      <vt:lpstr>Times New Roman</vt:lpstr>
      <vt:lpstr>Wingdings 2</vt:lpstr>
      <vt:lpstr>Dion template</vt:lpstr>
      <vt:lpstr>WAWASAN NUSANTARA</vt:lpstr>
      <vt:lpstr>Kasus</vt:lpstr>
      <vt:lpstr>WAWASAN NUSANTARA</vt:lpstr>
      <vt:lpstr>KEDUDUKAN WAWASAN NUSANTARA</vt:lpstr>
      <vt:lpstr>FUNGSI WAWASAN NUSANTARA</vt:lpstr>
      <vt:lpstr>TUJUAN WAWASAN NUSANTARA</vt:lpstr>
      <vt:lpstr>HISTORIS DAN YURIDIS</vt:lpstr>
      <vt:lpstr>Deklarasi Juanda 13 Desember 1957 yang dikukuhkan dengan UU No.4 1960</vt:lpstr>
      <vt:lpstr>Deklarasi Landas Kontinen pada tanggal 17 Februari 1969 yang dikukuhkan dengan UU No.1 Th.1973</vt:lpstr>
      <vt:lpstr>Zona Ekonomi Eksklusif Indonesia (ZEEI) tanggal 21 Maret 1980 yang dikukuhkan dengan UU No.5 Th.1983</vt:lpstr>
      <vt:lpstr>PowerPoint Presentation</vt:lpstr>
      <vt:lpstr>PAHAM KEKUASAAN BANGSA INDONESIA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WINDOWS</dc:creator>
  <cp:lastModifiedBy>Lenovo</cp:lastModifiedBy>
  <cp:revision>19</cp:revision>
  <dcterms:modified xsi:type="dcterms:W3CDTF">2019-06-18T05:50:12Z</dcterms:modified>
</cp:coreProperties>
</file>