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577" r:id="rId2"/>
    <p:sldId id="602" r:id="rId3"/>
    <p:sldId id="603" r:id="rId4"/>
    <p:sldId id="604" r:id="rId5"/>
    <p:sldId id="605" r:id="rId6"/>
    <p:sldId id="606" r:id="rId7"/>
    <p:sldId id="607" r:id="rId8"/>
    <p:sldId id="608" r:id="rId9"/>
    <p:sldId id="609" r:id="rId10"/>
    <p:sldId id="610" r:id="rId11"/>
    <p:sldId id="612" r:id="rId12"/>
    <p:sldId id="613" r:id="rId13"/>
    <p:sldId id="614" r:id="rId14"/>
    <p:sldId id="611" r:id="rId15"/>
    <p:sldId id="615" r:id="rId16"/>
    <p:sldId id="616" r:id="rId17"/>
    <p:sldId id="617" r:id="rId18"/>
    <p:sldId id="618" r:id="rId19"/>
    <p:sldId id="619" r:id="rId20"/>
    <p:sldId id="620" r:id="rId21"/>
    <p:sldId id="600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3457"/>
  </p:normalViewPr>
  <p:slideViewPr>
    <p:cSldViewPr snapToGrid="0" snapToObjects="1">
      <p:cViewPr varScale="1">
        <p:scale>
          <a:sx n="61" d="100"/>
          <a:sy n="61" d="100"/>
        </p:scale>
        <p:origin x="15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6D9C13-6997-7644-94B1-A4C22D641D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F6BA9-9966-3E48-9DE0-060EA3A9D8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5BAF7D-51AA-2547-85FB-F293317E9FD7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3F5946-5FE5-4144-9FB3-CC2C26FACA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1893B3A-8ED9-E945-8E6C-5C889F61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3CE4C-8782-E64E-893F-71CABC876F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F58FF-B0E0-1C41-BC02-2D18BF21D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2755742-B1B4-E945-9F3B-3D75954FF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92EDA573-431E-B84E-9B89-75E6B11CBB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F16C5D2D-7C0A-D44D-BFBD-AC9CF4BEB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Buat 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4A625ACB-1DC8-9D41-B7A1-F81CF17B70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8AE185C6-EF16-7540-8F6B-5C7C70B28FA1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A847-9788-9340-BBEF-C956E01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87A8-21FF-0A4D-8E4F-0C844B8E6B05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F1AFF-5F6E-2440-800D-FBA20DCA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11A8-EEFE-474A-8603-69C87C6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B721-7B63-2540-98D2-96ADE3CE5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8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71615-82D8-1D4D-B80D-E5E14E2F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9A96-6A04-8341-A61F-0BAAAE947660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3D240-B77E-F947-A232-04210F4F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DF98-75A6-3047-A349-7980E0DF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E073-6D80-4D4F-8F51-1DE6B03AC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8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A35C-9584-1C46-AA3B-B919EFB7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6A6C-5E35-2942-AADF-D5853BACB33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2E42-69B6-3143-A55E-1E94E858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FC41-A343-A746-BFA1-A8EDB4D8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FDDD-8867-7340-8F27-ACAC218C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1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21FF-3267-2444-B113-0B0D8921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15E5F-A0C1-FA47-9FE2-F6F06B4709A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791BC-D87C-8C47-951B-2A520738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F8C88-C17F-AC4A-B3C8-1164FADA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7C9C-252F-054A-9404-AC462F07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92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CC30B-2EC5-3540-9AC8-2FA217BB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6A69-C757-F14C-AA60-D2E5B87AB09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C182-0FB1-554E-B347-B2E99B8B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15E3-6F86-FC48-A771-2AEC63C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EA5E-F414-0941-A04C-82476E9CB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534E28-5D38-EE4E-A464-33B6411A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1A0B-246B-9D47-A94E-968A43309A03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EFD54-FA3E-BD45-859D-360868C7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F86466-8B3C-4F4C-8C72-6A2ECF2B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3EE3-1729-D549-9F26-1173E6622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4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8CEDAB-C966-DC46-80EB-0BDC06D9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E56D-C41E-C84B-8616-D2C3BC1CA9D6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AC928E-D106-7D4D-9978-2CD2A157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543859-DB62-FA4E-B8FB-DAB001D4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6AAD-34C8-1D47-9135-4AE9A9010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8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7E3793-B367-674D-81A6-590FE0E3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70E5-EEE4-DA45-AFE1-5DA269923D01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B998821-FB78-7A40-A61D-8E753BFA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740FF0-3AD5-2D4B-85BA-3063F3A1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112B-7E6E-7945-87C6-0FC10C016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91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2066F-64F4-B34F-BC84-17920FB79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20F3-BF33-6A4D-9207-A337461488B8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B957EF-106C-7141-B040-F4DCDD2E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A5592E-18BA-1648-97CF-C7DF5D9F9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7ECB-D716-3248-8C5A-0981580CC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04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C2D89A-B3E4-274A-A921-E8125C1C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1AA0-B89B-8B4F-933A-B81AB69B26B9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441CF8-68B1-4F44-9C30-498F3F9A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CB605-8FAE-F94C-BD0F-9002AF00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1782E-DFD2-4E4D-811A-03AD07CD7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3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4F3CC0-CEB3-F54D-B832-7D935A7C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63BB-0422-514B-9340-839CD5F76A9F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FD2E78-52F4-A74A-A2B1-4A0F1BEE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2AA6BF-358B-FC48-94C5-CAE438F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D0DD-BA36-214A-A069-9AF1DFB46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81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2CCB74-F819-0144-9C0F-22F701E3E3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78DD5AD-23B4-7148-8284-FE328E6D1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8964-7AF7-D24F-BC6B-2F1BBC378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1DE638-69D4-C145-AAB2-CBB7B0E202DD}" type="datetimeFigureOut">
              <a:rPr lang="en-US" altLang="en-US"/>
              <a:pPr>
                <a:defRPr/>
              </a:pPr>
              <a:t>9/20/2023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B77C-36ED-EF45-AF72-73830D20B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3EB83-CF44-454D-845E-48BA4B636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4625AD-4AA6-6348-BFDA-67997495E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1B5098F-AA5A-574B-87AF-82A4CC0A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482725"/>
          </a:xfrm>
        </p:spPr>
        <p:txBody>
          <a:bodyPr/>
          <a:lstStyle/>
          <a:p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A red background with a gavel&#10;&#10;Description automatically generated">
            <a:extLst>
              <a:ext uri="{FF2B5EF4-FFF2-40B4-BE49-F238E27FC236}">
                <a16:creationId xmlns:a16="http://schemas.microsoft.com/office/drawing/2014/main" id="{72B7030D-9875-4389-9FC2-E4D2EA591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6D875BB-57D7-8547-9359-E69030A6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642" y="847684"/>
            <a:ext cx="6858000" cy="2308324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 err="1">
                <a:latin typeface="Papyrus" panose="020B0602040200020303" pitchFamily="34" charset="77"/>
                <a:ea typeface="ＭＳ Ｐゴシック" panose="020B0600070205080204" pitchFamily="34" charset="-128"/>
              </a:rPr>
              <a:t>Pemikiran</a:t>
            </a:r>
            <a:r>
              <a:rPr lang="en-US" altLang="en-US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latin typeface="Papyrus" panose="020B0602040200020303" pitchFamily="34" charset="77"/>
                <a:ea typeface="ＭＳ Ｐゴシック" panose="020B0600070205080204" pitchFamily="34" charset="-128"/>
              </a:rPr>
              <a:t>mengenai</a:t>
            </a:r>
            <a:r>
              <a:rPr lang="en-US" altLang="en-US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b="1" dirty="0" err="1">
                <a:latin typeface="Papyrus" panose="020B0602040200020303" pitchFamily="34" charset="77"/>
                <a:ea typeface="ＭＳ Ｐゴシック" panose="020B0600070205080204" pitchFamily="34" charset="-128"/>
              </a:rPr>
              <a:t>hukum</a:t>
            </a:r>
            <a:endParaRPr lang="en-US" altLang="en-US" b="1" dirty="0"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pada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Abad </a:t>
            </a:r>
            <a:r>
              <a:rPr lang="en-US" altLang="en-US" b="1" dirty="0" err="1">
                <a:latin typeface="Papyrus" panose="020B0602040200020303" pitchFamily="34" charset="77"/>
                <a:ea typeface="ＭＳ Ｐゴシック" panose="020B0600070205080204" pitchFamily="34" charset="-128"/>
              </a:rPr>
              <a:t>Pertengahan</a:t>
            </a:r>
            <a:endParaRPr lang="en-US" altLang="en-US" b="1" dirty="0"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&amp;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Zaman Renaissance - </a:t>
            </a:r>
            <a:r>
              <a:rPr lang="id-ID" altLang="en-US" b="1" dirty="0">
                <a:latin typeface="Papyrus" panose="020B0602040200020303" pitchFamily="34" charset="77"/>
                <a:ea typeface="ＭＳ Ｐゴシック" panose="020B0600070205080204" pitchFamily="34" charset="-128"/>
              </a:rPr>
              <a:t>Aufklärung</a:t>
            </a:r>
            <a:endParaRPr lang="en-US" altLang="en-US" b="1" dirty="0">
              <a:solidFill>
                <a:schemeClr val="bg1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2EACF-26AF-4F8E-B31B-6E9BEDC02282}"/>
              </a:ext>
            </a:extLst>
          </p:cNvPr>
          <p:cNvSpPr txBox="1"/>
          <p:nvPr/>
        </p:nvSpPr>
        <p:spPr>
          <a:xfrm>
            <a:off x="2356947" y="4017814"/>
            <a:ext cx="46771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Dosen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Pengampu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Demson </a:t>
            </a: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Tiopan,S.H.,M.H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Irzani</a:t>
            </a:r>
            <a:r>
              <a:rPr lang="en-US" sz="2400" b="1" dirty="0">
                <a:solidFill>
                  <a:schemeClr val="bg1"/>
                </a:solidFill>
              </a:rPr>
              <a:t> Abdulrahman S.H., M.H**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Universitas Kristen Maranatha*- Universitas Muhammadiyah </a:t>
            </a:r>
            <a:r>
              <a:rPr lang="en-US" altLang="en-US" sz="20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Kupang</a:t>
            </a:r>
            <a:r>
              <a:rPr lang="en-US" altLang="en-US" sz="20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**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93E47B-F449-4269-BB5E-4359E946291D}"/>
              </a:ext>
            </a:extLst>
          </p:cNvPr>
          <p:cNvSpPr txBox="1">
            <a:spLocks/>
          </p:cNvSpPr>
          <p:nvPr/>
        </p:nvSpPr>
        <p:spPr bwMode="auto">
          <a:xfrm>
            <a:off x="457200" y="989806"/>
            <a:ext cx="82296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Renaissance </a:t>
            </a:r>
            <a:r>
              <a:rPr lang="id-ID" altLang="en-US" sz="1600" dirty="0">
                <a:ea typeface="ＭＳ Ｐゴシック" panose="020B0600070205080204" pitchFamily="34" charset="-128"/>
              </a:rPr>
              <a:t>(Abad XV - 1650)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MARTIN LUTHER dan JOHANN CALVIN </a:t>
            </a:r>
            <a:r>
              <a:rPr lang="en-US" altLang="en-US" sz="1800" dirty="0">
                <a:ea typeface="ＭＳ Ｐゴシック" panose="020B0600070205080204" pitchFamily="34" charset="-128"/>
              </a:rPr>
              <a:t>: REFORMASI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Martin Luther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600" dirty="0">
                <a:ea typeface="ＭＳ Ｐゴシック" panose="020B0600070205080204" pitchFamily="34" charset="-128"/>
              </a:rPr>
              <a:t> guru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exegese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</a:rPr>
              <a:t>(tafsir Kitab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Suci</a:t>
            </a:r>
            <a:r>
              <a:rPr lang="en-US" altLang="en-US" sz="1600" dirty="0">
                <a:ea typeface="ＭＳ Ｐゴシック" panose="020B0600070205080204" pitchFamily="34" charset="-128"/>
              </a:rPr>
              <a:t>) di Universitas Wittenberg –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Jerman</a:t>
            </a:r>
            <a:r>
              <a:rPr lang="en-US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600" b="1" dirty="0">
                <a:ea typeface="ＭＳ Ｐゴシック" panose="020B0600070205080204" pitchFamily="34" charset="-128"/>
              </a:rPr>
              <a:t>Martin Luther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memprakarsai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penerjemahan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Kitab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Injil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bahasa</a:t>
            </a:r>
            <a:r>
              <a:rPr lang="en-US" altLang="en-US" sz="1600" dirty="0">
                <a:ea typeface="ＭＳ Ｐゴシック" panose="020B0600070205080204" pitchFamily="34" charset="-128"/>
              </a:rPr>
              <a:t> Latin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bahasa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Jerman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rakyat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jelata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bisa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membaca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Injil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membubarkan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monopoli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kaum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  <a:sym typeface="Wingdings" pitchFamily="2" charset="2"/>
              </a:rPr>
              <a:t>klerus</a:t>
            </a:r>
            <a:r>
              <a:rPr lang="en-US" altLang="en-US" sz="1600" i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(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rohaniawan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)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pemahaman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mengenai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agama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Katolik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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mengancam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u="sng" dirty="0" err="1">
                <a:ea typeface="ＭＳ Ｐゴシック" panose="020B0600070205080204" pitchFamily="34" charset="-128"/>
                <a:sym typeface="Wingdings" pitchFamily="2" charset="2"/>
              </a:rPr>
              <a:t>dominasi</a:t>
            </a:r>
            <a:r>
              <a:rPr lang="en-US" altLang="en-US" sz="1600" b="1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u="sng" dirty="0" err="1">
                <a:ea typeface="ＭＳ Ｐゴシック" panose="020B0600070205080204" pitchFamily="34" charset="-128"/>
                <a:sym typeface="Wingdings" pitchFamily="2" charset="2"/>
              </a:rPr>
              <a:t>politik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kaum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i="1" dirty="0" err="1">
                <a:ea typeface="ＭＳ Ｐゴシック" panose="020B0600070205080204" pitchFamily="34" charset="-128"/>
                <a:sym typeface="Wingdings" pitchFamily="2" charset="2"/>
              </a:rPr>
              <a:t>klerus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Luther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memasang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95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tesis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reformasi di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pintu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gereja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di Wittenberg yang pada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pokoknya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merupakan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penyangkalan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terhadap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otoritas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mutlak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Gereja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Katolik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Roma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.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Tahun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1517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diadili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Johann Calvin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menyusun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‘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gugatan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Luther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kepada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Gereja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Katolik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Roma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menjadi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suatu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stelsel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normatif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bagi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suatu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masyarakat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Ajaran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Calvin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menonjol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ajaran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‘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bibliokrasi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padat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600" dirty="0" err="1">
                <a:ea typeface="ＭＳ Ｐゴシック" panose="020B0600070205080204" pitchFamily="34" charset="-128"/>
                <a:sym typeface="Wingdings" pitchFamily="2" charset="2"/>
              </a:rPr>
              <a:t>kaidah</a:t>
            </a:r>
            <a:r>
              <a:rPr lang="en-US" altLang="ja-JP" sz="16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defRPr/>
            </a:pPr>
            <a:endParaRPr lang="en-US" altLang="en-US" sz="16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2143125" indent="-355600" algn="just">
              <a:defRPr/>
            </a:pP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Max Weber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sosiolog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Jerman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berpendapat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bahwa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  <a:sym typeface="Wingdings" pitchFamily="2" charset="2"/>
              </a:rPr>
              <a:t>semangat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mentalitas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Protestantisme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dibangun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Luther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Calvin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telah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mempengaruhi</a:t>
            </a:r>
            <a:r>
              <a:rPr lang="en-US" altLang="en-US" sz="16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tumbuhnya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kapitalisme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muda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en-US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8225BF8-6A32-4B56-A43E-3EC3E3BC2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799" y="779463"/>
            <a:ext cx="100806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075CF2A-8A85-4AEF-9E9C-E48648E0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26" y="5341144"/>
            <a:ext cx="1150938" cy="1150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6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D7168B-A158-4C09-B48D-C4A8B5C4AD34}"/>
              </a:ext>
            </a:extLst>
          </p:cNvPr>
          <p:cNvSpPr txBox="1">
            <a:spLocks/>
          </p:cNvSpPr>
          <p:nvPr/>
        </p:nvSpPr>
        <p:spPr bwMode="auto">
          <a:xfrm>
            <a:off x="265906" y="1005683"/>
            <a:ext cx="8612188" cy="64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Renaissance </a:t>
            </a:r>
            <a:r>
              <a:rPr lang="id-ID" altLang="en-US" sz="1600" dirty="0">
                <a:ea typeface="ＭＳ Ｐゴシック" panose="020B0600070205080204" pitchFamily="34" charset="-128"/>
              </a:rPr>
              <a:t>(Abad XV - 1650)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AJARAN KEDAULATAN dan TATA DUNIA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spcAft>
                <a:spcPts val="500"/>
              </a:spcAft>
              <a:defRPr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Jean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Bodin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filsuf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melalui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bukunya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(F:)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Six livres de la Republique 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sz="1800" dirty="0">
                <a:ea typeface="ＭＳ Ｐゴシック" panose="020B0600070205080204" pitchFamily="34" charset="-128"/>
              </a:rPr>
              <a:t> 6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buku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tentang</a:t>
            </a:r>
            <a:r>
              <a:rPr lang="en-US" altLang="en-US" sz="1800" dirty="0">
                <a:ea typeface="ＭＳ Ｐゴシック" panose="020B0600070205080204" pitchFamily="34" charset="-128"/>
              </a:rPr>
              <a:t> negara (1577)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menawarkan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KEDAULATAN (F: </a:t>
            </a:r>
            <a:r>
              <a:rPr lang="en-US" altLang="en-US" sz="1800" i="1" dirty="0" err="1">
                <a:ea typeface="ＭＳ Ｐゴシック" panose="020B0600070205080204" pitchFamily="34" charset="-128"/>
              </a:rPr>
              <a:t>Souverainité</a:t>
            </a:r>
            <a:r>
              <a:rPr lang="en-US" altLang="en-US" sz="1800" dirty="0">
                <a:ea typeface="ＭＳ Ｐゴシック" panose="020B0600070205080204" pitchFamily="34" charset="-128"/>
              </a:rPr>
              <a:t>)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kekuasaan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negara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tertinggi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terbagi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Artinya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kedaulatan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absolut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tetapi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harus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berada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di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tangan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Gereja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Konsep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ini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menjadi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dasar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bagi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negara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kekuasaan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abolut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spcAft>
                <a:spcPts val="500"/>
              </a:spcAft>
              <a:defRPr/>
            </a:pPr>
            <a:r>
              <a:rPr lang="en-US" altLang="en-US" sz="1800" u="sng" dirty="0" err="1">
                <a:ea typeface="ＭＳ Ｐゴシック" panose="020B0600070205080204" pitchFamily="34" charset="-128"/>
                <a:sym typeface="Wingdings" pitchFamily="2" charset="2"/>
              </a:rPr>
              <a:t>Konsep</a:t>
            </a:r>
            <a:r>
              <a:rPr lang="en-US" altLang="en-US" sz="18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u="sng" dirty="0" err="1">
                <a:ea typeface="ＭＳ Ｐゴシック" panose="020B0600070205080204" pitchFamily="34" charset="-128"/>
                <a:sym typeface="Wingdings" pitchFamily="2" charset="2"/>
              </a:rPr>
              <a:t>tersebut</a:t>
            </a:r>
            <a:r>
              <a:rPr lang="en-US" altLang="en-US" sz="18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u="sng" dirty="0" err="1">
                <a:ea typeface="ＭＳ Ｐゴシック" panose="020B0600070205080204" pitchFamily="34" charset="-128"/>
                <a:sym typeface="Wingdings" pitchFamily="2" charset="2"/>
              </a:rPr>
              <a:t>dikembangkan</a:t>
            </a:r>
            <a:r>
              <a:rPr lang="en-US" altLang="en-US" sz="1800" u="sng" dirty="0">
                <a:ea typeface="ＭＳ Ｐゴシック" panose="020B0600070205080204" pitchFamily="34" charset="-128"/>
                <a:sym typeface="Wingdings" pitchFamily="2" charset="2"/>
              </a:rPr>
              <a:t> oleh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Thomas Hobbes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dipraktekkan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oleh Raja Louis XIV dan Louis XVI.</a:t>
            </a:r>
          </a:p>
          <a:p>
            <a:pPr marL="368300" indent="-368300" algn="just">
              <a:spcAft>
                <a:spcPts val="500"/>
              </a:spcAft>
              <a:defRPr/>
            </a:pP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Jean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Bodin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berpendapat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, negara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merupakan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perwujudan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usaha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untuk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menertibkan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kehidupan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bersama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manusia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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hanya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mungkin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bila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didasarkan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atas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akal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serta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kaidah-kaidah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kerja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akal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(logic).  </a:t>
            </a:r>
          </a:p>
          <a:p>
            <a:pPr marL="368300" indent="-368300" algn="just">
              <a:spcAft>
                <a:spcPts val="500"/>
              </a:spcAft>
              <a:defRPr/>
            </a:pP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Tujuan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negara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adalah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keadilan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jadi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negara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akan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hilang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kekuasaannya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bila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menghasilkan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keadilan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solidFill>
                <a:schemeClr val="bg1"/>
              </a:solidFill>
              <a:ea typeface="ＭＳ Ｐゴシック" panose="020B0600070205080204" pitchFamily="34" charset="-128"/>
              <a:sym typeface="Wingdings" pitchFamily="2" charset="2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5EABF2F-02C0-4EE8-BE8F-EFB9D7C8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96" y="976104"/>
            <a:ext cx="3089872" cy="161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09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6BC752-AD92-4468-8FF5-D2D4DBC1D790}"/>
              </a:ext>
            </a:extLst>
          </p:cNvPr>
          <p:cNvSpPr txBox="1">
            <a:spLocks/>
          </p:cNvSpPr>
          <p:nvPr/>
        </p:nvSpPr>
        <p:spPr bwMode="auto">
          <a:xfrm>
            <a:off x="457200" y="1020767"/>
            <a:ext cx="82296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Renaissance </a:t>
            </a:r>
            <a:r>
              <a:rPr lang="id-ID" altLang="en-US" sz="1600" dirty="0">
                <a:ea typeface="ＭＳ Ｐゴシック" panose="020B0600070205080204" pitchFamily="34" charset="-128"/>
              </a:rPr>
              <a:t>(Abad XV - 1650)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AJARAN KEDAULATAN dan TATA DUNIA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spcAft>
                <a:spcPts val="500"/>
              </a:spcAft>
              <a:defRPr/>
            </a:pP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Hugo Grotius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pengacara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di Den Haag, </a:t>
            </a:r>
            <a:r>
              <a:rPr lang="en-US" altLang="en-US" sz="1800" b="1" u="sng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800" b="1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u="sng" dirty="0" err="1">
                <a:ea typeface="ＭＳ Ｐゴシック" panose="020B0600070205080204" pitchFamily="34" charset="-128"/>
                <a:sym typeface="Wingdings" pitchFamily="2" charset="2"/>
              </a:rPr>
              <a:t>lagi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melihat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kehidupan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negara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komunitas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800" b="1" u="sng" dirty="0" err="1">
                <a:ea typeface="ＭＳ Ｐゴシック" panose="020B0600070205080204" pitchFamily="34" charset="-128"/>
                <a:sym typeface="Wingdings" pitchFamily="2" charset="2"/>
              </a:rPr>
              <a:t>terkait</a:t>
            </a:r>
            <a:r>
              <a:rPr lang="en-US" altLang="en-US" sz="1800" b="1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u="sng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800" b="1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u="sng" dirty="0" err="1">
                <a:ea typeface="ＭＳ Ｐゴシック" panose="020B0600070205080204" pitchFamily="34" charset="-128"/>
                <a:sym typeface="Wingdings" pitchFamily="2" charset="2"/>
              </a:rPr>
              <a:t>gereja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Pandangannya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ini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membuatnya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terlibat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pertikaian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politik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  1618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dipenjara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seumur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hidup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spcAft>
                <a:spcPts val="500"/>
              </a:spcAft>
              <a:defRPr/>
            </a:pP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Grotius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menulis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buku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Mare Liberum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(L: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Laut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Bebas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) dan 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De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iure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belli ac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pacis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(L: Hukum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Perang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Damai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, 1625).</a:t>
            </a:r>
          </a:p>
          <a:p>
            <a:pPr marL="368300" indent="-368300" algn="just">
              <a:spcAft>
                <a:spcPts val="500"/>
              </a:spcAft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Gagasannya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didasarkan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pada </a:t>
            </a:r>
            <a:r>
              <a:rPr lang="en-US" altLang="en-US" sz="1800" i="1" dirty="0" err="1">
                <a:ea typeface="ＭＳ Ｐゴシック" panose="020B0600070205080204" pitchFamily="34" charset="-128"/>
                <a:sym typeface="Wingdings" pitchFamily="2" charset="2"/>
              </a:rPr>
              <a:t>ius</a:t>
            </a:r>
            <a:r>
              <a:rPr lang="en-US" altLang="en-US" sz="1800" i="1" dirty="0">
                <a:ea typeface="ＭＳ Ｐゴシック" panose="020B0600070205080204" pitchFamily="34" charset="-128"/>
                <a:sym typeface="Wingdings" pitchFamily="2" charset="2"/>
              </a:rPr>
              <a:t> gentium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(L: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hukum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bangsa-bangsa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) yang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menerangkan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bahwa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hukum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alam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dapat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dipahami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sepenuhnya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berdasarkan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akal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karenanya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negara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dapat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dipandang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hasil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suatu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perjanjian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logis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antara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sesama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warga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negara demi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keselamatan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bersama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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gagasan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‘</a:t>
            </a:r>
            <a:r>
              <a:rPr lang="en-US" altLang="ja-JP" sz="1800" b="1" dirty="0" err="1">
                <a:ea typeface="ＭＳ Ｐゴシック" panose="020B0600070205080204" pitchFamily="34" charset="-128"/>
                <a:sym typeface="Wingdings" pitchFamily="2" charset="2"/>
              </a:rPr>
              <a:t>perjanjian</a:t>
            </a:r>
            <a:r>
              <a:rPr lang="en-US" altLang="ja-JP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  <a:sym typeface="Wingdings" pitchFamily="2" charset="2"/>
              </a:rPr>
              <a:t>masyarakat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spcAft>
                <a:spcPts val="500"/>
              </a:spcAft>
              <a:defRPr/>
            </a:pP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Grotius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sudah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melihat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masyarakat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internasional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masyarakat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antarnegara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perlu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tunduk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pada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suatu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tatanan</a:t>
            </a:r>
            <a:r>
              <a:rPr lang="en-US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bersama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en-US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076D6D3-0947-42A3-8C0A-B2F59731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6347" y="1149728"/>
            <a:ext cx="1190625" cy="14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6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95B0E6-F849-4B59-90C7-E9197420A0D1}"/>
              </a:ext>
            </a:extLst>
          </p:cNvPr>
          <p:cNvSpPr txBox="1">
            <a:spLocks/>
          </p:cNvSpPr>
          <p:nvPr/>
        </p:nvSpPr>
        <p:spPr bwMode="auto">
          <a:xfrm>
            <a:off x="457200" y="928688"/>
            <a:ext cx="8229600" cy="667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Renaissance </a:t>
            </a:r>
            <a:r>
              <a:rPr lang="id-ID" altLang="en-US" sz="1600" dirty="0">
                <a:ea typeface="ＭＳ Ｐゴシック" panose="020B0600070205080204" pitchFamily="34" charset="-128"/>
              </a:rPr>
              <a:t>(Abad XV - 1650)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THOMAS HOBBES </a:t>
            </a:r>
            <a:r>
              <a:rPr lang="en-US" altLang="en-US" sz="1800" dirty="0">
                <a:ea typeface="ＭＳ Ｐゴシック" panose="020B0600070205080204" pitchFamily="34" charset="-128"/>
              </a:rPr>
              <a:t>: ABSOLUTISME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r>
              <a:rPr lang="en-US" altLang="en-US" sz="1450" b="1" dirty="0">
                <a:ea typeface="ＭＳ Ｐゴシック" panose="020B0600070205080204" pitchFamily="34" charset="-128"/>
              </a:rPr>
              <a:t>Thomas Hobbes</a:t>
            </a:r>
            <a:r>
              <a:rPr lang="en-US" altLang="en-US" sz="1450" dirty="0">
                <a:ea typeface="ＭＳ Ｐゴシック" panose="020B0600070205080204" pitchFamily="34" charset="-128"/>
              </a:rPr>
              <a:t>,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bukunya</a:t>
            </a:r>
            <a:r>
              <a:rPr lang="en-US" altLang="en-US" sz="1450" dirty="0">
                <a:ea typeface="ＭＳ Ｐゴシック" panose="020B0600070205080204" pitchFamily="34" charset="-128"/>
              </a:rPr>
              <a:t> Leviathan (1651),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pengalaman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hidupnya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melihat</a:t>
            </a:r>
            <a:r>
              <a:rPr lang="en-US" altLang="en-US" sz="1450" dirty="0">
                <a:ea typeface="ＭＳ Ｐゴシック" panose="020B0600070205080204" pitchFamily="34" charset="-128"/>
              </a:rPr>
              <a:t> pada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hakikatnya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b="1" i="1" dirty="0">
                <a:ea typeface="ＭＳ Ｐゴシック" panose="020B0600070205080204" pitchFamily="34" charset="-128"/>
              </a:rPr>
              <a:t>homo </a:t>
            </a:r>
            <a:r>
              <a:rPr lang="en-US" altLang="en-US" sz="1450" b="1" i="1" dirty="0" err="1">
                <a:ea typeface="ＭＳ Ｐゴシック" panose="020B0600070205080204" pitchFamily="34" charset="-128"/>
              </a:rPr>
              <a:t>homini</a:t>
            </a:r>
            <a:r>
              <a:rPr lang="en-US" altLang="en-US" sz="1450" b="1" i="1" dirty="0">
                <a:ea typeface="ＭＳ Ｐゴシック" panose="020B0600070205080204" pitchFamily="34" charset="-128"/>
              </a:rPr>
              <a:t> lupus</a:t>
            </a:r>
            <a:r>
              <a:rPr lang="en-US" altLang="en-US" sz="1450" dirty="0">
                <a:ea typeface="ＭＳ Ｐゴシック" panose="020B0600070205080204" pitchFamily="34" charset="-128"/>
              </a:rPr>
              <a:t> (L: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serigala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bagi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lainnya</a:t>
            </a:r>
            <a:r>
              <a:rPr lang="en-US" altLang="en-US" sz="1450" dirty="0">
                <a:ea typeface="ＭＳ Ｐゴシック" panose="020B0600070205080204" pitchFamily="34" charset="-128"/>
              </a:rPr>
              <a:t>) yang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mengakibatkan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b="1" i="1" dirty="0">
                <a:ea typeface="ＭＳ Ｐゴシック" panose="020B0600070205080204" pitchFamily="34" charset="-128"/>
              </a:rPr>
              <a:t>bellum omnium contra omnes</a:t>
            </a:r>
            <a:r>
              <a:rPr lang="en-US" altLang="en-US" sz="1450" dirty="0">
                <a:ea typeface="ＭＳ Ｐゴシック" panose="020B0600070205080204" pitchFamily="34" charset="-128"/>
              </a:rPr>
              <a:t> (L: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keadaan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permanen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semua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lawan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semua</a:t>
            </a:r>
            <a:r>
              <a:rPr lang="en-US" altLang="en-US" sz="1450" dirty="0">
                <a:ea typeface="ＭＳ Ｐゴシック" panose="020B0600070205080204" pitchFamily="34" charset="-128"/>
              </a:rPr>
              <a:t>).</a:t>
            </a:r>
          </a:p>
          <a:p>
            <a:pPr marL="368300" indent="-368300" algn="just">
              <a:defRPr/>
            </a:pPr>
            <a:r>
              <a:rPr lang="en-US" altLang="en-US" sz="145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mengatasinya</a:t>
            </a:r>
            <a:r>
              <a:rPr lang="en-US" altLang="en-US" sz="1450" dirty="0">
                <a:ea typeface="ＭＳ Ｐゴシック" panose="020B0600070205080204" pitchFamily="34" charset="-128"/>
              </a:rPr>
              <a:t>,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harus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mengadakan</a:t>
            </a:r>
            <a:r>
              <a:rPr lang="en-US" altLang="en-US" sz="14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b="1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1450" dirty="0">
                <a:ea typeface="ＭＳ Ｐゴシック" panose="020B0600070205080204" pitchFamily="34" charset="-128"/>
              </a:rPr>
              <a:t>, di mana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mereka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menyerahkan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semua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kekuasaan</a:t>
            </a:r>
            <a:r>
              <a:rPr lang="en-US" altLang="en-US" sz="1450" dirty="0">
                <a:ea typeface="ＭＳ Ｐゴシック" panose="020B0600070205080204" pitchFamily="34" charset="-128"/>
              </a:rPr>
              <a:t> (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hak</a:t>
            </a:r>
            <a:r>
              <a:rPr lang="en-US" altLang="en-US" sz="1450" dirty="0">
                <a:ea typeface="ＭＳ Ｐゴシック" panose="020B0600070205080204" pitchFamily="34" charset="-128"/>
              </a:rPr>
              <a:t>)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alamiah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mereka</a:t>
            </a:r>
            <a:r>
              <a:rPr lang="en-US" altLang="en-US" sz="1450" dirty="0">
                <a:ea typeface="ＭＳ Ｐゴシック" panose="020B0600070205080204" pitchFamily="34" charset="-128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</a:rPr>
              <a:t>kepada</a:t>
            </a:r>
            <a:r>
              <a:rPr lang="en-US" altLang="en-US" sz="1450" dirty="0">
                <a:ea typeface="ＭＳ Ｐゴシック" panose="020B0600070205080204" pitchFamily="34" charset="-128"/>
              </a:rPr>
              <a:t> negara 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akibatnya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: negara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berkuasa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secara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mutlak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kedaulatan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terbagi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Monarki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ea typeface="ＭＳ Ｐゴシック" panose="020B0600070205080204" pitchFamily="34" charset="-128"/>
                <a:sym typeface="Wingdings" pitchFamily="2" charset="2"/>
              </a:rPr>
              <a:t>absolut</a:t>
            </a:r>
            <a:r>
              <a:rPr lang="en-US" altLang="en-US" sz="1450" dirty="0">
                <a:ea typeface="ＭＳ Ｐゴシック" panose="020B0600070205080204" pitchFamily="34" charset="-128"/>
                <a:sym typeface="Wingdings" pitchFamily="2" charset="2"/>
              </a:rPr>
              <a:t>).</a:t>
            </a:r>
          </a:p>
          <a:p>
            <a:pPr marL="368300" indent="-368300" algn="just">
              <a:defRPr/>
            </a:pPr>
            <a:r>
              <a:rPr lang="id-ID" altLang="en-US" sz="1450" dirty="0">
                <a:ea typeface="ＭＳ Ｐゴシック" panose="020B0600070205080204" pitchFamily="34" charset="-128"/>
              </a:rPr>
              <a:t>Oleh karenanya, pembentukan negara bukan sebagai akibat kecenderungan manusia untuk bermasyarakat (seperti dikatakan </a:t>
            </a:r>
            <a:r>
              <a:rPr lang="id-ID" altLang="en-US" sz="1450" b="1" dirty="0">
                <a:ea typeface="ＭＳ Ｐゴシック" panose="020B0600070205080204" pitchFamily="34" charset="-128"/>
              </a:rPr>
              <a:t>Hugo Grotius</a:t>
            </a:r>
            <a:r>
              <a:rPr lang="id-ID" altLang="en-US" sz="1450" dirty="0">
                <a:ea typeface="ＭＳ Ｐゴシック" panose="020B0600070205080204" pitchFamily="34" charset="-128"/>
              </a:rPr>
              <a:t>), tetapi merupakan hasil suatu orang-orang dengan tujuan untuk mengamankan hidupnya dari serangan orang lain. DKL, orang-orang membentuk negara sebab mereka takut satu sama lain.  Karenanya sasaran pertama negara adalah menjamin keamanan.  Untuk hal itu, orang-orang harus bersedia menyerahkan hak-hak pribadi mereka, karena bila tidak, kepala negara tidak mampu menjamin keamanan.</a:t>
            </a:r>
          </a:p>
          <a:p>
            <a:pPr marL="368300" indent="-368300" algn="just">
              <a:defRPr/>
            </a:pPr>
            <a:r>
              <a:rPr lang="id-ID" altLang="en-US" sz="1450" dirty="0">
                <a:ea typeface="ＭＳ Ｐゴシック" panose="020B0600070205080204" pitchFamily="34" charset="-128"/>
              </a:rPr>
              <a:t>Dari hal tersebut di atas dapat disimpulkan bahwa: </a:t>
            </a:r>
            <a:r>
              <a:rPr lang="id-ID" altLang="en-US" sz="1450" b="1" dirty="0">
                <a:ea typeface="ＭＳ Ｐゴシック" panose="020B0600070205080204" pitchFamily="34" charset="-128"/>
              </a:rPr>
              <a:t>Thomas Hobbes</a:t>
            </a:r>
            <a:r>
              <a:rPr lang="id-ID" altLang="en-US" sz="1450" dirty="0">
                <a:ea typeface="ＭＳ Ｐゴシック" panose="020B0600070205080204" pitchFamily="34" charset="-128"/>
              </a:rPr>
              <a:t> membela absolutisme negara, yang berarti bahwa kepa</a:t>
            </a:r>
            <a:r>
              <a:rPr lang="en-US" altLang="en-US" sz="1450" dirty="0">
                <a:ea typeface="ＭＳ Ｐゴシック" panose="020B0600070205080204" pitchFamily="34" charset="-128"/>
              </a:rPr>
              <a:t>l</a:t>
            </a:r>
            <a:r>
              <a:rPr lang="id-ID" altLang="en-US" sz="1450" dirty="0">
                <a:ea typeface="ＭＳ Ｐゴシック" panose="020B0600070205080204" pitchFamily="34" charset="-128"/>
              </a:rPr>
              <a:t>a negara memiliki kedaulatan penuh terhadap semua warga negara, tidak ada tempat bagi hak-hak pribadi dan negara hukum, hukum abadi Allah tidak diakui olehnya.</a:t>
            </a:r>
            <a:endParaRPr lang="en-US" altLang="en-US" sz="145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Hobbes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menjadi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teoritikus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ajaran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monarki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absolut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pelopor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ateisme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di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Inggris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defRPr/>
            </a:pP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Hal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menarik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dikemukakan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Grotius dan Hobbes </a:t>
            </a:r>
            <a:r>
              <a:rPr lang="en-US" altLang="en-US" sz="14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adalah</a:t>
            </a:r>
            <a:r>
              <a:rPr lang="en-US" altLang="en-US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4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unsur</a:t>
            </a:r>
            <a:r>
              <a:rPr lang="en-US" altLang="en-US" sz="14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‘</a:t>
            </a:r>
            <a:r>
              <a:rPr lang="en-US" altLang="ja-JP" sz="14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perjanjian</a:t>
            </a:r>
            <a:r>
              <a:rPr lang="en-US" altLang="en-US" sz="14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en-US" altLang="ja-JP" sz="14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ja-JP" sz="14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mulai</a:t>
            </a:r>
            <a:r>
              <a:rPr lang="en-US" altLang="ja-JP" sz="14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4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dikemukakan</a:t>
            </a:r>
            <a:r>
              <a:rPr lang="en-US" altLang="ja-JP" sz="14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4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ja-JP" sz="14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proses </a:t>
            </a:r>
            <a:r>
              <a:rPr lang="en-US" altLang="ja-JP" sz="14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terbentuknya</a:t>
            </a:r>
            <a:r>
              <a:rPr lang="en-US" altLang="ja-JP" sz="14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4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kehidupan</a:t>
            </a:r>
            <a:r>
              <a:rPr lang="en-US" altLang="ja-JP" sz="14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4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bermasyarakat</a:t>
            </a:r>
            <a:r>
              <a:rPr lang="en-US" altLang="ja-JP" sz="14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ja-JP" sz="145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83BDF-E947-4DE1-9C84-4EE3BAFD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830" y="1018067"/>
            <a:ext cx="2079046" cy="116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645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A454037-4EA6-4DBD-B5C6-6042A1EDAA5F}"/>
              </a:ext>
            </a:extLst>
          </p:cNvPr>
          <p:cNvSpPr txBox="1">
            <a:spLocks/>
          </p:cNvSpPr>
          <p:nvPr/>
        </p:nvSpPr>
        <p:spPr bwMode="auto">
          <a:xfrm>
            <a:off x="-42864" y="206376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en-US" sz="1800" b="1" dirty="0" err="1">
                <a:ea typeface="ＭＳ Ｐゴシック" panose="020B0600070205080204" pitchFamily="34" charset="-128"/>
              </a:rPr>
              <a:t>sekilas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sejarah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hukum</a:t>
            </a:r>
            <a:br>
              <a:rPr lang="en-US" altLang="en-US" sz="1400" b="1" dirty="0">
                <a:ea typeface="ＭＳ Ｐゴシック" panose="020B0600070205080204" pitchFamily="34" charset="-128"/>
              </a:rPr>
            </a:br>
            <a:r>
              <a:rPr lang="id-ID" altLang="en-US" sz="1050" dirty="0">
                <a:ea typeface="ＭＳ Ｐゴシック" panose="020B0600070205080204" pitchFamily="34" charset="-128"/>
              </a:rPr>
              <a:t>Sekilas pengenalan Filsafat Hukum dalam perspektif historis, ditujukan untuk melihat </a:t>
            </a:r>
            <a:endParaRPr lang="en-US" altLang="en-US" sz="1050" dirty="0">
              <a:ea typeface="ＭＳ Ｐゴシック" panose="020B0600070205080204" pitchFamily="34" charset="-128"/>
            </a:endParaRPr>
          </a:p>
          <a:p>
            <a:pPr algn="r"/>
            <a:r>
              <a:rPr lang="id-ID" altLang="en-US" sz="1050" dirty="0">
                <a:ea typeface="ＭＳ Ｐゴシック" panose="020B0600070205080204" pitchFamily="34" charset="-128"/>
              </a:rPr>
              <a:t>perkembangan ide-ide tentang hukum dari masa ke masa.  Mengenal bagaimana orang mulai </a:t>
            </a:r>
            <a:endParaRPr lang="en-US" altLang="en-US" sz="1050" dirty="0">
              <a:ea typeface="ＭＳ Ｐゴシック" panose="020B0600070205080204" pitchFamily="34" charset="-128"/>
            </a:endParaRPr>
          </a:p>
          <a:p>
            <a:pPr algn="r"/>
            <a:r>
              <a:rPr lang="id-ID" altLang="en-US" sz="1050" dirty="0">
                <a:ea typeface="ＭＳ Ｐゴシック" panose="020B0600070205080204" pitchFamily="34" charset="-128"/>
              </a:rPr>
              <a:t>berpikir tentang hukum dan bagimana pikiran-pikiran berubah-ubah dari 1 (satu) ide ke ide lainnya.</a:t>
            </a:r>
            <a:endParaRPr lang="en-US" altLang="en-US" sz="105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7023D7-3EC3-4BDC-A96E-CE80431A33BE}"/>
              </a:ext>
            </a:extLst>
          </p:cNvPr>
          <p:cNvSpPr txBox="1">
            <a:spLocks/>
          </p:cNvSpPr>
          <p:nvPr/>
        </p:nvSpPr>
        <p:spPr bwMode="auto">
          <a:xfrm>
            <a:off x="457200" y="1179513"/>
            <a:ext cx="8355013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YUNANI KUNO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(Solon,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Sokrates</a:t>
            </a:r>
            <a:r>
              <a:rPr lang="en-US" altLang="en-US" sz="1550" dirty="0">
                <a:ea typeface="ＭＳ Ｐゴシック" panose="020B0600070205080204" pitchFamily="34" charset="-128"/>
              </a:rPr>
              <a:t>, Plato,  Aristoteles,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550" dirty="0">
                <a:ea typeface="ＭＳ Ｐゴシック" panose="020B0600070205080204" pitchFamily="34" charset="-128"/>
              </a:rPr>
              <a:t> Stoa)</a:t>
            </a:r>
          </a:p>
          <a:p>
            <a:pPr algn="just"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ROMAWI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(Awal proses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legislasi</a:t>
            </a:r>
            <a:r>
              <a:rPr lang="en-US" altLang="en-US" sz="1550" dirty="0">
                <a:ea typeface="ＭＳ Ｐゴシック" panose="020B0600070205080204" pitchFamily="34" charset="-128"/>
              </a:rPr>
              <a:t>, Cicero,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Yustinianus</a:t>
            </a:r>
            <a:r>
              <a:rPr lang="en-US" altLang="en-US" sz="1550" dirty="0">
                <a:ea typeface="ＭＳ Ｐゴシック" panose="020B0600070205080204" pitchFamily="34" charset="-128"/>
              </a:rPr>
              <a:t> I)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Abad PERTENGAHAN</a:t>
            </a:r>
          </a:p>
          <a:p>
            <a:pPr marL="368300" lvl="1" indent="0"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(Wahyu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doktrin</a:t>
            </a:r>
            <a:r>
              <a:rPr lang="en-US" altLang="en-US" sz="1550" dirty="0">
                <a:ea typeface="ＭＳ Ｐゴシック" panose="020B0600070205080204" pitchFamily="34" charset="-128"/>
              </a:rPr>
              <a:t>, Magna Carta,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Skolastisisme</a:t>
            </a:r>
            <a:r>
              <a:rPr lang="en-US" altLang="en-US" sz="155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RENAISSANCE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Niccolo</a:t>
            </a:r>
            <a:r>
              <a:rPr lang="en-US" altLang="en-US" sz="1550" dirty="0">
                <a:ea typeface="ＭＳ Ｐゴシック" panose="020B0600070205080204" pitchFamily="34" charset="-128"/>
              </a:rPr>
              <a:t> Machiavelli, Martin Luther, Jean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Bodin</a:t>
            </a:r>
            <a:r>
              <a:rPr lang="en-US" altLang="en-US" sz="1550" dirty="0">
                <a:ea typeface="ＭＳ Ｐゴシック" panose="020B0600070205080204" pitchFamily="34" charset="-128"/>
              </a:rPr>
              <a:t>, Hugo Grotius, Thomas Hobbes)</a:t>
            </a:r>
          </a:p>
          <a:p>
            <a:pPr algn="just">
              <a:buFont typeface="Calibri" panose="020F0502020204030204" pitchFamily="34" charset="0"/>
              <a:buAutoNum type="arabicPeriod" startAt="5"/>
              <a:defRPr/>
            </a:pPr>
            <a:r>
              <a:rPr lang="en-US" altLang="en-US" sz="1550" b="1" dirty="0">
                <a:ea typeface="ＭＳ Ｐゴシック" panose="020B0600070205080204" pitchFamily="34" charset="-128"/>
              </a:rPr>
              <a:t>Zaman </a:t>
            </a:r>
            <a:r>
              <a:rPr lang="id-ID" altLang="en-US" sz="1550" b="1" dirty="0">
                <a:ea typeface="ＭＳ Ｐゴシック" panose="020B0600070205080204" pitchFamily="34" charset="-128"/>
              </a:rPr>
              <a:t>AUFKLÄRUNG</a:t>
            </a:r>
            <a:endParaRPr lang="en-US" altLang="en-US" sz="1550" b="1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b="1" dirty="0">
                <a:ea typeface="ＭＳ Ｐゴシック" panose="020B0600070205080204" pitchFamily="34" charset="-128"/>
              </a:rPr>
              <a:t>	(John Locke, Samuel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Pufendorf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,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1648,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Pra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, Montesquieu, Jean-Jacques Rousseau,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Imanuel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Kant)</a:t>
            </a:r>
          </a:p>
          <a:p>
            <a:pPr algn="just">
              <a:buFont typeface="Calibri" panose="020F0502020204030204" pitchFamily="34" charset="0"/>
              <a:buAutoNum type="arabicPeriod" startAt="6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MODEREN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Amerika 1776,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550" dirty="0">
                <a:ea typeface="ＭＳ Ｐゴシック" panose="020B0600070205080204" pitchFamily="34" charset="-128"/>
              </a:rPr>
              <a:t> 1789, G.W.F. Hegel,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550" dirty="0">
                <a:ea typeface="ＭＳ Ｐゴシック" panose="020B0600070205080204" pitchFamily="34" charset="-128"/>
              </a:rPr>
              <a:t>, Karl Marx)</a:t>
            </a:r>
          </a:p>
          <a:p>
            <a:pPr algn="just">
              <a:buFont typeface="Calibri" panose="020F0502020204030204" pitchFamily="34" charset="0"/>
              <a:buAutoNum type="arabicPeriod" startAt="7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IDEOLOGI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Dunia I,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Bolshevik 1917,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Dunia II,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Dingin</a:t>
            </a:r>
            <a:r>
              <a:rPr lang="en-US" altLang="en-US" sz="155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8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REFORMASI DUNIA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12700" indent="-12700" algn="just"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[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Seluruh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materi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sejarah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: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Budiono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Kusumohamidjojo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Hukum –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Problematik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Ketertiban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Adil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CV. Mandar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Maju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Cet.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-I, Bandung, 2011.]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99500C0-D904-4D49-A3A5-5A59E5122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293812"/>
            <a:ext cx="279029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45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C9C781-DD4B-466C-8EC3-54E686028BC3}"/>
              </a:ext>
            </a:extLst>
          </p:cNvPr>
          <p:cNvSpPr txBox="1">
            <a:spLocks/>
          </p:cNvSpPr>
          <p:nvPr/>
        </p:nvSpPr>
        <p:spPr bwMode="auto">
          <a:xfrm>
            <a:off x="457200" y="800101"/>
            <a:ext cx="8229600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AUFKLÄRUNG</a:t>
            </a:r>
            <a:endParaRPr lang="id-ID" altLang="en-US" sz="16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2852738" indent="-368300" algn="just"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zaman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Renaissance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telah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membuka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cakrawala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baru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mengembalikan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pusat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orientasi</a:t>
            </a:r>
            <a:r>
              <a:rPr lang="en-US" altLang="en-US" sz="1800" dirty="0">
                <a:ea typeface="ＭＳ Ｐゴシック" panose="020B0600070205080204" pitchFamily="34" charset="-128"/>
              </a:rPr>
              <a:t>…. </a:t>
            </a:r>
          </a:p>
          <a:p>
            <a:pPr marL="2852738" indent="-368300" algn="just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852738" indent="-368300" algn="just">
              <a:defRPr/>
            </a:pPr>
            <a:r>
              <a:rPr lang="en-US" altLang="en-US" sz="2200" dirty="0">
                <a:ea typeface="ＭＳ Ｐゴシック" panose="020B0600070205080204" pitchFamily="34" charset="-128"/>
              </a:rPr>
              <a:t>zaman </a:t>
            </a:r>
            <a:r>
              <a:rPr lang="en-US" altLang="en-US" sz="2200" b="1" i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Aufklärung</a:t>
            </a:r>
            <a:r>
              <a:rPr lang="en-US" altLang="en-US" sz="2200" dirty="0">
                <a:ea typeface="ＭＳ Ｐゴシック" panose="020B0600070205080204" pitchFamily="34" charset="-128"/>
              </a:rPr>
              <a:t> (E: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Age of Enlightenment</a:t>
            </a:r>
            <a:r>
              <a:rPr lang="en-US" altLang="en-US" sz="2200" dirty="0">
                <a:ea typeface="ＭＳ Ｐゴシック" panose="020B0600070205080204" pitchFamily="34" charset="-128"/>
              </a:rPr>
              <a:t>)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sz="2200" dirty="0">
                <a:ea typeface="ＭＳ Ｐゴシック" panose="020B0600070205080204" pitchFamily="34" charset="-128"/>
              </a:rPr>
              <a:t> zaman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Rasionalisme</a:t>
            </a:r>
            <a:r>
              <a:rPr lang="en-US" altLang="en-US" sz="2200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menunjukkan</a:t>
            </a:r>
            <a:r>
              <a:rPr lang="en-US" altLang="en-US" sz="2200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 err="1">
                <a:ea typeface="ＭＳ Ｐゴシック" panose="020B0600070205080204" pitchFamily="34" charset="-128"/>
              </a:rPr>
              <a:t>bahwa</a:t>
            </a:r>
            <a:r>
              <a:rPr lang="en-US" altLang="en-US" sz="2200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eksploitasi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terhadap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metode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berpikir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dapat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mengantarkan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manusia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pada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aneka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konsep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penyelesaian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bagi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masalah-masalah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berkaitan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dengan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komunitas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kehidupan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200" b="1" dirty="0" err="1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manusia</a:t>
            </a:r>
            <a:r>
              <a:rPr lang="en-US" altLang="en-US" sz="2200" b="1" dirty="0">
                <a:solidFill>
                  <a:schemeClr val="bg2">
                    <a:lumMod val="50000"/>
                  </a:schemeClr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4B809EC-B729-44C7-A041-AB9F96C3C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8" y="1260475"/>
            <a:ext cx="2376845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4D262C-CB77-42A2-B505-C9A555BE465C}"/>
              </a:ext>
            </a:extLst>
          </p:cNvPr>
          <p:cNvSpPr txBox="1">
            <a:spLocks/>
          </p:cNvSpPr>
          <p:nvPr/>
        </p:nvSpPr>
        <p:spPr bwMode="auto">
          <a:xfrm>
            <a:off x="457200" y="888998"/>
            <a:ext cx="8229600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AUFKLÄRUNG</a:t>
            </a:r>
            <a:endParaRPr lang="id-ID" altLang="en-US" sz="16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PERJANJIAN WESTFALIA 1648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90500" indent="-177800" algn="just"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Zaman Aufklärung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dibentuk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oleh</a:t>
            </a:r>
            <a:r>
              <a:rPr lang="en-US" altLang="en-US" sz="1600" dirty="0">
                <a:ea typeface="ＭＳ Ｐゴシック" panose="020B0600070205080204" pitchFamily="34" charset="-128"/>
              </a:rPr>
              <a:t> masa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peperangan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panjang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(30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tahun</a:t>
            </a:r>
            <a:r>
              <a:rPr lang="en-US" altLang="en-US" sz="1600" dirty="0">
                <a:ea typeface="ＭＳ Ｐゴシック" panose="020B0600070205080204" pitchFamily="34" charset="-128"/>
              </a:rPr>
              <a:t>)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melanda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daratan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Eropa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terutama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Jerman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diakhiri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marL="190500" indent="-177800" algn="just">
              <a:defRPr/>
            </a:pPr>
            <a:r>
              <a:rPr lang="en-US" altLang="en-US" sz="160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itu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pecah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tahun</a:t>
            </a:r>
            <a:r>
              <a:rPr lang="en-US" altLang="en-US" sz="1600" dirty="0">
                <a:ea typeface="ＭＳ Ｐゴシック" panose="020B0600070205080204" pitchFamily="34" charset="-128"/>
              </a:rPr>
              <a:t> 1618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agama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Katolik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melawan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Protestan</a:t>
            </a:r>
            <a:r>
              <a:rPr lang="en-US" altLang="en-US" sz="1600" dirty="0">
                <a:ea typeface="ＭＳ Ｐゴシック" panose="020B0600070205080204" pitchFamily="34" charset="-128"/>
              </a:rPr>
              <a:t>.  </a:t>
            </a:r>
          </a:p>
          <a:p>
            <a:pPr marL="190500" indent="-177800" algn="just">
              <a:defRPr/>
            </a:pPr>
            <a:r>
              <a:rPr lang="en-US" altLang="en-US" sz="160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ini</a:t>
            </a:r>
            <a:r>
              <a:rPr lang="en-US" altLang="en-US" sz="1600" dirty="0">
                <a:ea typeface="ＭＳ Ｐゴシック" panose="020B0600070205080204" pitchFamily="34" charset="-128"/>
              </a:rPr>
              <a:t> juga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katup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bagi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pertentangan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bangsawan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penguasa</a:t>
            </a:r>
            <a:r>
              <a:rPr lang="en-US" altLang="en-US" sz="1600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kepentingan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dinasti</a:t>
            </a:r>
            <a:r>
              <a:rPr lang="en-US" altLang="en-US" sz="1600" dirty="0">
                <a:ea typeface="ＭＳ Ｐゴシック" panose="020B0600070205080204" pitchFamily="34" charset="-128"/>
              </a:rPr>
              <a:t> Habsburg (Austria) dan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Swedia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melawan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Prancis</a:t>
            </a:r>
            <a:r>
              <a:rPr lang="en-US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marL="190500" indent="-17780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190500" indent="-177800" algn="just">
              <a:defRPr/>
            </a:pPr>
            <a:r>
              <a:rPr lang="en-US" altLang="en-US" sz="1600" u="sng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menghasilkan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negara yang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sekuler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toleransi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agama</a:t>
            </a:r>
            <a:r>
              <a:rPr lang="en-US" altLang="en-US" sz="1600" dirty="0">
                <a:ea typeface="ＭＳ Ｐゴシック" panose="020B0600070205080204" pitchFamily="34" charset="-128"/>
              </a:rPr>
              <a:t>. 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Semenjak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itu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penguasa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berwenang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menghalangi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mengharuskan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pengalihan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agama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berdasarkan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prinsip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Cuius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regio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eius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religio</a:t>
            </a:r>
            <a:r>
              <a:rPr lang="en-US" altLang="en-US" sz="1600" dirty="0">
                <a:ea typeface="ＭＳ Ｐゴシック" panose="020B0600070205080204" pitchFamily="34" charset="-128"/>
              </a:rPr>
              <a:t> (L: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siapa</a:t>
            </a:r>
            <a:r>
              <a:rPr lang="en-US" altLang="en-US" sz="16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menguasai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daerah</a:t>
            </a:r>
            <a:r>
              <a:rPr lang="en-US" altLang="en-US" sz="1600" dirty="0">
                <a:ea typeface="ＭＳ Ｐゴシック" panose="020B0600070205080204" pitchFamily="34" charset="-128"/>
              </a:rPr>
              <a:t>, di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sana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akan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menentukan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agamanya</a:t>
            </a:r>
            <a:r>
              <a:rPr lang="en-US" altLang="en-US" sz="1600" dirty="0">
                <a:ea typeface="ＭＳ Ｐゴシック" panose="020B0600070205080204" pitchFamily="34" charset="-128"/>
              </a:rPr>
              <a:t>).</a:t>
            </a:r>
          </a:p>
          <a:p>
            <a:pPr marL="190500" indent="-177800" algn="just">
              <a:defRPr/>
            </a:pP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Perjanjian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tersebut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menghasikan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apa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mulai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dikenal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balance of powers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hubungan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internasional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6" name="Picture 5" descr="perjanjian-westphalia.jpg">
            <a:extLst>
              <a:ext uri="{FF2B5EF4-FFF2-40B4-BE49-F238E27FC236}">
                <a16:creationId xmlns:a16="http://schemas.microsoft.com/office/drawing/2014/main" id="{98B4FCA7-B2B4-44F8-9F55-709751CCE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01" y="679124"/>
            <a:ext cx="4070593" cy="220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96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BCE2DE-C25A-4970-AA1B-FF7970448AB9}"/>
              </a:ext>
            </a:extLst>
          </p:cNvPr>
          <p:cNvSpPr txBox="1">
            <a:spLocks/>
          </p:cNvSpPr>
          <p:nvPr/>
        </p:nvSpPr>
        <p:spPr bwMode="auto">
          <a:xfrm>
            <a:off x="457200" y="1031882"/>
            <a:ext cx="8229600" cy="66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AUFKLÄRUNG</a:t>
            </a:r>
            <a:endParaRPr lang="id-ID" altLang="en-US" sz="16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PERJANJIAN MASYARAKAT dan BALANCE OF POWERS</a:t>
            </a:r>
          </a:p>
          <a:p>
            <a:pPr marL="368300" indent="-368300" algn="just"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John Locke,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filsuf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155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membuka</a:t>
            </a:r>
            <a:r>
              <a:rPr lang="en-US" altLang="en-US" sz="1550" dirty="0">
                <a:ea typeface="ＭＳ Ｐゴシック" panose="020B0600070205080204" pitchFamily="34" charset="-128"/>
              </a:rPr>
              <a:t> zaman Aufklärung. 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Penutupnya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50" dirty="0">
                <a:ea typeface="ＭＳ Ｐゴシック" panose="020B0600070205080204" pitchFamily="34" charset="-128"/>
              </a:rPr>
              <a:t> Thomas Hobbes.</a:t>
            </a:r>
          </a:p>
          <a:p>
            <a:pPr marL="368300" indent="-368300" algn="just"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Locke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mengambil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jarak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ajaran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alam</a:t>
            </a:r>
            <a:r>
              <a:rPr lang="en-US" altLang="en-US" sz="155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doktrin</a:t>
            </a:r>
            <a:r>
              <a:rPr lang="en-US" altLang="en-US" sz="1550" dirty="0">
                <a:ea typeface="ＭＳ Ｐゴシック" panose="020B0600070205080204" pitchFamily="34" charset="-128"/>
              </a:rPr>
              <a:t> Thomas Hobbes,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selanjutnya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mengambil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sikap</a:t>
            </a:r>
            <a:r>
              <a:rPr lang="en-US" altLang="en-US" sz="1550" dirty="0">
                <a:ea typeface="ＭＳ Ｐゴシック" panose="020B0600070205080204" pitchFamily="34" charset="-128"/>
              </a:rPr>
              <a:t> yang liberal.</a:t>
            </a:r>
          </a:p>
          <a:p>
            <a:pPr marL="368300" indent="-368300" algn="just">
              <a:defRPr/>
            </a:pPr>
            <a:r>
              <a:rPr lang="en-US" altLang="en-US" sz="1550" dirty="0" err="1">
                <a:ea typeface="ＭＳ Ｐゴシック" panose="020B0600070205080204" pitchFamily="34" charset="-128"/>
              </a:rPr>
              <a:t>Keadaan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alamiah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baginya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i="1" dirty="0">
                <a:ea typeface="ＭＳ Ｐゴシック" panose="020B0600070205080204" pitchFamily="34" charset="-128"/>
              </a:rPr>
              <a:t>State of Peace</a:t>
            </a:r>
            <a:r>
              <a:rPr lang="en-US" altLang="en-US" sz="1550" dirty="0">
                <a:ea typeface="ＭＳ Ｐゴシック" panose="020B0600070205080204" pitchFamily="34" charset="-128"/>
              </a:rPr>
              <a:t>, </a:t>
            </a:r>
            <a:r>
              <a:rPr lang="en-US" altLang="en-US" sz="1550" i="1" dirty="0">
                <a:ea typeface="ＭＳ Ｐゴシック" panose="020B0600070205080204" pitchFamily="34" charset="-128"/>
              </a:rPr>
              <a:t>Good Will</a:t>
            </a:r>
            <a:r>
              <a:rPr lang="en-US" altLang="en-US" sz="1550" dirty="0">
                <a:ea typeface="ＭＳ Ｐゴシック" panose="020B0600070205080204" pitchFamily="34" charset="-128"/>
              </a:rPr>
              <a:t>, </a:t>
            </a:r>
            <a:r>
              <a:rPr lang="en-US" altLang="en-US" sz="1550" i="1" dirty="0">
                <a:ea typeface="ＭＳ Ｐゴシック" panose="020B0600070205080204" pitchFamily="34" charset="-128"/>
              </a:rPr>
              <a:t>Mutual </a:t>
            </a:r>
            <a:r>
              <a:rPr lang="en-US" altLang="en-US" sz="1550" i="1" dirty="0" err="1">
                <a:ea typeface="ＭＳ Ｐゴシック" panose="020B0600070205080204" pitchFamily="34" charset="-128"/>
              </a:rPr>
              <a:t>Assistence</a:t>
            </a:r>
            <a:r>
              <a:rPr lang="en-US" altLang="en-US" sz="1550" i="1" dirty="0">
                <a:ea typeface="ＭＳ Ｐゴシック" panose="020B0600070205080204" pitchFamily="34" charset="-128"/>
              </a:rPr>
              <a:t> and Preservation</a:t>
            </a:r>
            <a:r>
              <a:rPr lang="en-US" altLang="en-US" sz="1550" dirty="0">
                <a:ea typeface="ＭＳ Ｐゴシック" panose="020B0600070205080204" pitchFamily="34" charset="-128"/>
              </a:rPr>
              <a:t>;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jadi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bukan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i="1" dirty="0">
                <a:ea typeface="ＭＳ Ｐゴシック" panose="020B0600070205080204" pitchFamily="34" charset="-128"/>
              </a:rPr>
              <a:t>homo </a:t>
            </a:r>
            <a:r>
              <a:rPr lang="en-US" altLang="en-US" sz="1550" i="1" dirty="0" err="1">
                <a:ea typeface="ＭＳ Ｐゴシック" panose="020B0600070205080204" pitchFamily="34" charset="-128"/>
              </a:rPr>
              <a:t>homini</a:t>
            </a:r>
            <a:r>
              <a:rPr lang="en-US" altLang="en-US" sz="1550" i="1" dirty="0">
                <a:ea typeface="ＭＳ Ｐゴシック" panose="020B0600070205080204" pitchFamily="34" charset="-128"/>
              </a:rPr>
              <a:t> lupus</a:t>
            </a:r>
            <a:r>
              <a:rPr lang="en-US" altLang="en-US" sz="1550" dirty="0">
                <a:ea typeface="ＭＳ Ｐゴシック" panose="020B0600070205080204" pitchFamily="34" charset="-128"/>
              </a:rPr>
              <a:t>-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nya</a:t>
            </a:r>
            <a:r>
              <a:rPr lang="en-US" altLang="en-US" sz="1550" dirty="0">
                <a:ea typeface="ＭＳ Ｐゴシック" panose="020B0600070205080204" pitchFamily="34" charset="-128"/>
              </a:rPr>
              <a:t> Thomas Hobbes.</a:t>
            </a:r>
          </a:p>
          <a:p>
            <a:pPr marL="368300" indent="-368300" algn="just">
              <a:defRPr/>
            </a:pPr>
            <a:endParaRPr lang="en-US" altLang="en-US" sz="1550" dirty="0">
              <a:ea typeface="ＭＳ Ｐゴシック" panose="020B0600070205080204" pitchFamily="34" charset="-128"/>
            </a:endParaRPr>
          </a:p>
          <a:p>
            <a:pPr marL="2894013" indent="0" algn="just">
              <a:buFont typeface="Arial" panose="020B0604020202020204" pitchFamily="34" charset="0"/>
              <a:buNone/>
              <a:defRPr/>
            </a:pPr>
            <a:r>
              <a:rPr lang="en-US" altLang="en-US" sz="1550" dirty="0" err="1">
                <a:ea typeface="ＭＳ Ｐゴシック" panose="020B0600070205080204" pitchFamily="34" charset="-128"/>
              </a:rPr>
              <a:t>Bagi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Locke</a:t>
            </a:r>
            <a:r>
              <a:rPr lang="en-US" altLang="en-US" sz="1550" dirty="0">
                <a:ea typeface="ＭＳ Ｐゴシック" panose="020B0600070205080204" pitchFamily="34" charset="-128"/>
              </a:rPr>
              <a:t>, 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negara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harus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dipimpin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oleh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suatu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government of laws, not of men 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550" dirty="0" err="1">
                <a:ea typeface="ＭＳ Ｐゴシック" panose="020B0600070205080204" pitchFamily="34" charset="-128"/>
                <a:sym typeface="Wingdings" pitchFamily="2" charset="2"/>
              </a:rPr>
              <a:t>memindahkan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  <a:sym typeface="Wingdings" pitchFamily="2" charset="2"/>
              </a:rPr>
              <a:t>kekuasaan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  <a:sym typeface="Wingdings" pitchFamily="2" charset="2"/>
              </a:rPr>
              <a:t>domein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 personal </a:t>
            </a:r>
            <a:r>
              <a:rPr lang="en-US" altLang="en-US" sz="1550" dirty="0" err="1">
                <a:ea typeface="ＭＳ Ｐゴシック" panose="020B0600070205080204" pitchFamily="34" charset="-128"/>
                <a:sym typeface="Wingdings" pitchFamily="2" charset="2"/>
              </a:rPr>
              <a:t>ke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  <a:sym typeface="Wingdings" pitchFamily="2" charset="2"/>
              </a:rPr>
              <a:t>domein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  <a:sym typeface="Wingdings" pitchFamily="2" charset="2"/>
              </a:rPr>
              <a:t>institusional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defRPr/>
            </a:pPr>
            <a:endParaRPr lang="en-US" altLang="en-US" sz="155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endParaRPr lang="en-US" altLang="en-US" sz="155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r>
              <a:rPr lang="en-US" altLang="en-US" sz="1550" b="1" dirty="0" err="1">
                <a:ea typeface="ＭＳ Ｐゴシック" panose="020B0600070205080204" pitchFamily="34" charset="-128"/>
                <a:sym typeface="Wingdings" pitchFamily="2" charset="2"/>
              </a:rPr>
              <a:t>Prinsip</a:t>
            </a:r>
            <a:r>
              <a:rPr lang="en-US" altLang="en-US" sz="155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b="1" dirty="0" err="1">
                <a:ea typeface="ＭＳ Ｐゴシック" panose="020B0600070205080204" pitchFamily="34" charset="-128"/>
                <a:sym typeface="Wingdings" pitchFamily="2" charset="2"/>
              </a:rPr>
              <a:t>tersebut</a:t>
            </a:r>
            <a:r>
              <a:rPr lang="en-US" altLang="en-US" sz="155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b="1" dirty="0" err="1">
                <a:ea typeface="ＭＳ Ｐゴシック" panose="020B0600070205080204" pitchFamily="34" charset="-128"/>
                <a:sym typeface="Wingdings" pitchFamily="2" charset="2"/>
              </a:rPr>
              <a:t>dikenal</a:t>
            </a:r>
            <a:r>
              <a:rPr lang="en-US" altLang="en-US" sz="155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b="1" dirty="0" err="1"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en-US" sz="155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b="1" i="1" dirty="0">
                <a:ea typeface="ＭＳ Ｐゴシック" panose="020B0600070205080204" pitchFamily="34" charset="-128"/>
                <a:sym typeface="Wingdings" pitchFamily="2" charset="2"/>
              </a:rPr>
              <a:t>the rule of law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. (</a:t>
            </a:r>
            <a:r>
              <a:rPr lang="en-US" altLang="en-US" sz="1550" i="1" dirty="0">
                <a:ea typeface="ＭＳ Ｐゴシック" panose="020B0600070205080204" pitchFamily="34" charset="-128"/>
                <a:sym typeface="Wingdings" pitchFamily="2" charset="2"/>
              </a:rPr>
              <a:t>vide Plato 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– </a:t>
            </a:r>
            <a:r>
              <a:rPr lang="en-US" altLang="en-US" sz="1550" dirty="0" err="1">
                <a:ea typeface="ＭＳ Ｐゴシック" panose="020B0600070205080204" pitchFamily="34" charset="-128"/>
                <a:sym typeface="Wingdings" pitchFamily="2" charset="2"/>
              </a:rPr>
              <a:t>Nomokratein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ja-JP" sz="1550" u="sng" dirty="0" err="1">
                <a:ea typeface="ＭＳ Ｐゴシック" panose="020B0600070205080204" pitchFamily="34" charset="-128"/>
              </a:rPr>
              <a:t>menempatkan</a:t>
            </a:r>
            <a:r>
              <a:rPr lang="en-US" altLang="ja-JP" sz="155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550" u="sng" dirty="0" err="1">
                <a:ea typeface="ＭＳ Ｐゴシック" panose="020B0600070205080204" pitchFamily="34" charset="-128"/>
              </a:rPr>
              <a:t>undang-undang</a:t>
            </a:r>
            <a:r>
              <a:rPr lang="en-US" altLang="ja-JP" sz="155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550" u="sng" dirty="0" err="1">
                <a:ea typeface="ＭＳ Ｐゴシック" panose="020B0600070205080204" pitchFamily="34" charset="-128"/>
              </a:rPr>
              <a:t>sebagai</a:t>
            </a:r>
            <a:r>
              <a:rPr lang="en-US" altLang="ja-JP" sz="155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550" u="sng" dirty="0" err="1">
                <a:ea typeface="ＭＳ Ｐゴシック" panose="020B0600070205080204" pitchFamily="34" charset="-128"/>
              </a:rPr>
              <a:t>penguasa</a:t>
            </a:r>
            <a:r>
              <a:rPr lang="en-US" altLang="ja-JP" sz="155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550" u="sng" dirty="0" err="1">
                <a:ea typeface="ＭＳ Ｐゴシック" panose="020B0600070205080204" pitchFamily="34" charset="-128"/>
              </a:rPr>
              <a:t>tertinggi</a:t>
            </a:r>
            <a:r>
              <a:rPr lang="en-US" altLang="ja-JP" sz="155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550" u="sng" dirty="0" err="1">
                <a:ea typeface="ＭＳ Ｐゴシック" panose="020B0600070205080204" pitchFamily="34" charset="-128"/>
              </a:rPr>
              <a:t>dalam</a:t>
            </a:r>
            <a:r>
              <a:rPr lang="en-US" altLang="ja-JP" sz="1550" u="sng" dirty="0">
                <a:ea typeface="ＭＳ Ｐゴシック" panose="020B0600070205080204" pitchFamily="34" charset="-128"/>
              </a:rPr>
              <a:t> negara</a:t>
            </a:r>
            <a:r>
              <a:rPr lang="en-US" altLang="en-US" sz="1550" dirty="0">
                <a:ea typeface="ＭＳ Ｐゴシック" panose="020B0600070205080204" pitchFamily="34" charset="-128"/>
                <a:sym typeface="Wingdings" pitchFamily="2" charset="2"/>
              </a:rPr>
              <a:t>)</a:t>
            </a:r>
            <a:endParaRPr lang="en-US" altLang="en-US" sz="1550" b="1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368300" indent="-368300" algn="just">
              <a:defRPr/>
            </a:pPr>
            <a:r>
              <a:rPr lang="en-US" altLang="en-US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Locke</a:t>
            </a:r>
            <a:r>
              <a:rPr lang="en-US" altLang="en-US" sz="15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5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bab</a:t>
            </a:r>
            <a:r>
              <a:rPr lang="en-US" altLang="en-US" sz="15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XII </a:t>
            </a:r>
            <a:r>
              <a:rPr lang="en-US" altLang="en-US" sz="155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bukunya</a:t>
            </a:r>
            <a:r>
              <a:rPr lang="en-US" altLang="en-US" sz="15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‘</a:t>
            </a:r>
            <a:r>
              <a:rPr lang="en-US" altLang="ja-JP" sz="155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Two Treatises of Government</a:t>
            </a:r>
            <a:r>
              <a:rPr lang="en-US" altLang="en-US" sz="155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en-US" altLang="ja-JP" sz="155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(1689)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menguraikan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cikal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bakal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konsepnya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tentang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pemishan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kekuasaan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: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legislatif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eksekutif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dan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federatif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ja-JP" sz="155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negara </a:t>
            </a:r>
            <a:r>
              <a:rPr lang="en-US" altLang="ja-JP" sz="155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ja-JP" sz="155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Nantinya</a:t>
            </a:r>
            <a:r>
              <a:rPr lang="en-US" altLang="ja-JP" sz="155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dikembangkan</a:t>
            </a:r>
            <a:r>
              <a:rPr lang="en-US" altLang="ja-JP" sz="155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lebih</a:t>
            </a:r>
            <a:r>
              <a:rPr lang="en-US" altLang="ja-JP" sz="155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jauh</a:t>
            </a:r>
            <a:r>
              <a:rPr lang="en-US" altLang="ja-JP" sz="155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oleh Montesquieu </a:t>
            </a:r>
            <a:r>
              <a:rPr lang="en-US" altLang="ja-JP" sz="155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ja-JP" sz="155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5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‘</a:t>
            </a:r>
            <a:r>
              <a:rPr lang="en-US" altLang="ja-JP" sz="1550" i="1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Trias</a:t>
            </a:r>
            <a:r>
              <a:rPr lang="en-US" altLang="ja-JP" sz="1550" i="1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50" i="1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Politica</a:t>
            </a:r>
            <a:r>
              <a:rPr lang="en-US" altLang="en-US" sz="155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en-US" altLang="ja-JP" sz="155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1787525" indent="0" algn="just">
              <a:buFont typeface="Arial" panose="020B0604020202020204" pitchFamily="34" charset="0"/>
              <a:buNone/>
              <a:defRPr/>
            </a:pPr>
            <a:endParaRPr lang="en-US" altLang="en-US" sz="1550" u="sng" dirty="0">
              <a:solidFill>
                <a:schemeClr val="bg1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03BE6AF-B0AF-4254-BB9F-118CB6D3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02053"/>
            <a:ext cx="23828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55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8C2224-0C22-47AB-86C3-62D329157123}"/>
              </a:ext>
            </a:extLst>
          </p:cNvPr>
          <p:cNvSpPr txBox="1">
            <a:spLocks/>
          </p:cNvSpPr>
          <p:nvPr/>
        </p:nvSpPr>
        <p:spPr bwMode="auto">
          <a:xfrm>
            <a:off x="457200" y="831849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AUFKLÄRUNG</a:t>
            </a:r>
            <a:endParaRPr lang="en-US" altLang="en-US" sz="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PERJANJIAN WESTFALIA, TRIAS POLITIKA, dan PAHAM KEMERDEKAAN</a:t>
            </a: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spcBef>
                <a:spcPts val="0"/>
              </a:spcBef>
              <a:defRPr/>
            </a:pPr>
            <a:r>
              <a:rPr lang="en-US" altLang="en-US" sz="1500" dirty="0">
                <a:ea typeface="ＭＳ Ｐゴシック" panose="020B0600070205080204" pitchFamily="34" charset="-128"/>
              </a:rPr>
              <a:t>Masa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relatif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damai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Eropa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mendorong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lahirnya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penemuan-penemuan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baru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bermuara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pada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Revolusi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Industri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di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abad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XIX 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Pememuan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menimbulkan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perubahan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mendasar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kehdiupan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antar-manusia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serta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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Akibatnya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hak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kewajiban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manusia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dinilai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kembali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spcBef>
                <a:spcPts val="0"/>
              </a:spcBef>
              <a:defRPr/>
            </a:pP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Montesquieu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filsuf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Perancis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u="sng" dirty="0" err="1">
                <a:ea typeface="ＭＳ Ｐゴシック" panose="020B0600070205080204" pitchFamily="34" charset="-128"/>
                <a:sym typeface="Wingdings" pitchFamily="2" charset="2"/>
              </a:rPr>
              <a:t>mengembangkan</a:t>
            </a:r>
            <a:r>
              <a:rPr lang="en-US" altLang="en-US" sz="15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  <a:sym typeface="Wingdings" pitchFamily="2" charset="2"/>
              </a:rPr>
              <a:t>ajaran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John Locke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menawarkan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konsep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monarki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konstitusional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yangmana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kekuasaan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yang 1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membatasi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kekuasaan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yang lain, yang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dikenal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konsep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‘</a:t>
            </a:r>
            <a:r>
              <a:rPr lang="en-US" altLang="ja-JP" sz="1500" b="1" dirty="0" err="1">
                <a:ea typeface="ＭＳ Ｐゴシック" panose="020B0600070205080204" pitchFamily="34" charset="-128"/>
                <a:sym typeface="Wingdings" pitchFamily="2" charset="2"/>
              </a:rPr>
              <a:t>Trias</a:t>
            </a:r>
            <a:r>
              <a:rPr lang="en-US" altLang="ja-JP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500" b="1" dirty="0" err="1">
                <a:ea typeface="ＭＳ Ｐゴシック" panose="020B0600070205080204" pitchFamily="34" charset="-128"/>
                <a:sym typeface="Wingdings" pitchFamily="2" charset="2"/>
              </a:rPr>
              <a:t>Politika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’</a:t>
            </a:r>
            <a:r>
              <a:rPr lang="en-US" altLang="ja-JP" sz="1500" dirty="0">
                <a:ea typeface="ＭＳ Ｐゴシック" panose="020B0600070205080204" pitchFamily="34" charset="-128"/>
                <a:sym typeface="Wingdings" pitchFamily="2" charset="2"/>
              </a:rPr>
              <a:t> (</a:t>
            </a:r>
            <a:r>
              <a:rPr lang="en-US" altLang="ja-JP" sz="1500" dirty="0" err="1">
                <a:ea typeface="ＭＳ Ｐゴシック" panose="020B0600070205080204" pitchFamily="34" charset="-128"/>
                <a:sym typeface="Wingdings" pitchFamily="2" charset="2"/>
              </a:rPr>
              <a:t>eksekutif</a:t>
            </a:r>
            <a:r>
              <a:rPr lang="en-US" altLang="ja-JP" sz="1500" dirty="0">
                <a:ea typeface="ＭＳ Ｐゴシック" panose="020B0600070205080204" pitchFamily="34" charset="-128"/>
                <a:sym typeface="Wingdings" pitchFamily="2" charset="2"/>
              </a:rPr>
              <a:t> – </a:t>
            </a:r>
            <a:r>
              <a:rPr lang="en-US" altLang="ja-JP" sz="1500" dirty="0" err="1">
                <a:ea typeface="ＭＳ Ｐゴシック" panose="020B0600070205080204" pitchFamily="34" charset="-128"/>
                <a:sym typeface="Wingdings" pitchFamily="2" charset="2"/>
              </a:rPr>
              <a:t>legislatif</a:t>
            </a:r>
            <a:r>
              <a:rPr lang="en-US" altLang="ja-JP" sz="1500" dirty="0">
                <a:ea typeface="ＭＳ Ｐゴシック" panose="020B0600070205080204" pitchFamily="34" charset="-128"/>
                <a:sym typeface="Wingdings" pitchFamily="2" charset="2"/>
              </a:rPr>
              <a:t> - </a:t>
            </a:r>
            <a:r>
              <a:rPr lang="en-US" altLang="ja-JP" sz="1500" dirty="0" err="1">
                <a:ea typeface="ＭＳ Ｐゴシック" panose="020B0600070205080204" pitchFamily="34" charset="-128"/>
                <a:sym typeface="Wingdings" pitchFamily="2" charset="2"/>
              </a:rPr>
              <a:t>yudikatif</a:t>
            </a:r>
            <a:r>
              <a:rPr lang="en-US" altLang="ja-JP" sz="1500" dirty="0">
                <a:ea typeface="ＭＳ Ｐゴシック" panose="020B0600070205080204" pitchFamily="34" charset="-128"/>
                <a:sym typeface="Wingdings" pitchFamily="2" charset="2"/>
              </a:rPr>
              <a:t>).</a:t>
            </a:r>
          </a:p>
          <a:p>
            <a:pPr marL="368300" indent="-368300" algn="just">
              <a:spcBef>
                <a:spcPts val="0"/>
              </a:spcBef>
              <a:defRPr/>
            </a:pP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Lembaga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legislatif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berdasarkan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perwakilan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itulah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menjadi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esensi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demokrasi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modern dan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berdirinya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partai-partai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modern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spcBef>
                <a:spcPts val="0"/>
              </a:spcBef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Ajarannya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mempengaruhi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pecahnya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Revolusi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Amerika (1776) dan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Revolusi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Perancis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(1789).</a:t>
            </a:r>
          </a:p>
          <a:p>
            <a:pPr marL="368300" indent="-368300" algn="just">
              <a:spcBef>
                <a:spcPts val="0"/>
              </a:spcBef>
              <a:defRPr/>
            </a:pP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Jean-Jacques Rousseau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filsuf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Perancis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mengemukakan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bahwa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dasar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negara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bukanlah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hukum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alam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atau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hukum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Tuhan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melainkan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perjanjian</a:t>
            </a:r>
            <a:r>
              <a:rPr lang="en-US" altLang="en-US" sz="15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  <a:sym typeface="Wingdings" pitchFamily="2" charset="2"/>
              </a:rPr>
              <a:t>masyarakat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dimungkinkan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karena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hakikat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kebebasan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(F: </a:t>
            </a:r>
            <a:r>
              <a:rPr lang="en-US" altLang="en-US" sz="1500" i="1" dirty="0" err="1">
                <a:ea typeface="ＭＳ Ｐゴシック" panose="020B0600070205080204" pitchFamily="34" charset="-128"/>
                <a:sym typeface="Wingdings" pitchFamily="2" charset="2"/>
              </a:rPr>
              <a:t>liberté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) yang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melekat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pada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diri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manusia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</a:p>
          <a:p>
            <a:pPr marL="368300" indent="-368300" algn="just">
              <a:spcBef>
                <a:spcPts val="0"/>
              </a:spcBef>
              <a:defRPr/>
            </a:pP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Karena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kebebasannya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manusia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mengikatkan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dirinya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kepada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negara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justru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untuk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menjamin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kemerdekaan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(F: </a:t>
            </a:r>
            <a:r>
              <a:rPr lang="en-US" altLang="en-US" sz="1500" i="1" dirty="0" err="1">
                <a:ea typeface="ＭＳ Ｐゴシック" panose="020B0600070205080204" pitchFamily="34" charset="-128"/>
                <a:sym typeface="Wingdings" pitchFamily="2" charset="2"/>
              </a:rPr>
              <a:t>indépendance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) dan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persamaannya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(F: </a:t>
            </a:r>
            <a:r>
              <a:rPr lang="en-US" altLang="en-US" sz="1500" i="1" dirty="0" err="1">
                <a:ea typeface="ＭＳ Ｐゴシック" panose="020B0600070205080204" pitchFamily="34" charset="-128"/>
                <a:sym typeface="Wingdings" pitchFamily="2" charset="2"/>
              </a:rPr>
              <a:t>egalité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)</a:t>
            </a: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368300" indent="-368300" algn="just">
              <a:spcBef>
                <a:spcPts val="0"/>
              </a:spcBef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Melalui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masyarakat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kehendak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seluruh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rakyat</a:t>
            </a:r>
            <a:r>
              <a:rPr lang="en-US" altLang="en-US" sz="1500" dirty="0">
                <a:ea typeface="ＭＳ Ｐゴシック" panose="020B0600070205080204" pitchFamily="34" charset="-128"/>
              </a:rPr>
              <a:t> (F: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volonté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de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tous</a:t>
            </a:r>
            <a:r>
              <a:rPr lang="en-US" altLang="en-US" sz="1500" dirty="0">
                <a:ea typeface="ＭＳ Ｐゴシック" panose="020B0600070205080204" pitchFamily="34" charset="-128"/>
              </a:rPr>
              <a:t>)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menjelma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kehendak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bersama</a:t>
            </a:r>
            <a:r>
              <a:rPr lang="en-US" altLang="en-US" sz="1500" dirty="0">
                <a:ea typeface="ＭＳ Ｐゴシック" panose="020B0600070205080204" pitchFamily="34" charset="-128"/>
              </a:rPr>
              <a:t> (F: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volonté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général</a:t>
            </a:r>
            <a:r>
              <a:rPr lang="en-US" altLang="en-US" sz="1500" dirty="0">
                <a:ea typeface="ＭＳ Ｐゴシック" panose="020B0600070205080204" pitchFamily="34" charset="-128"/>
              </a:rPr>
              <a:t>).</a:t>
            </a:r>
          </a:p>
          <a:p>
            <a:pPr marL="368300" indent="-368300" algn="just">
              <a:spcBef>
                <a:spcPts val="0"/>
              </a:spcBef>
              <a:defRPr/>
            </a:pP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Kemerdekaan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hanya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dapat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tegak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persamaan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pengakuan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atas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kehendak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bersama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spcBef>
                <a:spcPts val="0"/>
              </a:spcBef>
              <a:defRPr/>
            </a:pP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Revolusi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Perancis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mengambil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2 (</a:t>
            </a:r>
            <a:r>
              <a:rPr lang="en-US" altLang="en-US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Liberté</a:t>
            </a:r>
            <a:r>
              <a:rPr lang="en-US" altLang="en-US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Egalité</a:t>
            </a:r>
            <a:r>
              <a:rPr lang="en-US" altLang="en-US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3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konsepnya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menjadi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semboyan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Liberté</a:t>
            </a:r>
            <a:r>
              <a:rPr lang="en-US" altLang="en-US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Egalité</a:t>
            </a:r>
            <a:r>
              <a:rPr lang="en-US" altLang="en-US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et </a:t>
            </a:r>
            <a:r>
              <a:rPr lang="en-US" altLang="en-US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fraternité</a:t>
            </a:r>
            <a:r>
              <a:rPr lang="en-US" altLang="en-US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kemerdekaan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persamaan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dan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persaudaraan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790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A3F8E8-6CFA-48C3-9EB2-329B9A4E4A55}"/>
              </a:ext>
            </a:extLst>
          </p:cNvPr>
          <p:cNvSpPr txBox="1">
            <a:spLocks/>
          </p:cNvSpPr>
          <p:nvPr/>
        </p:nvSpPr>
        <p:spPr bwMode="auto">
          <a:xfrm>
            <a:off x="457200" y="1011240"/>
            <a:ext cx="8229600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AUFKLÄRUNG</a:t>
            </a:r>
            <a:endParaRPr lang="id-ID" altLang="en-US" sz="1600" b="1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LAHIRNYA IDEALISME JERMAN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368300" indent="-355600" algn="just">
              <a:spcAft>
                <a:spcPts val="500"/>
              </a:spcAft>
              <a:defRPr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Immanuel Kant</a:t>
            </a:r>
            <a:r>
              <a:rPr lang="en-US" altLang="en-US" sz="1800" dirty="0">
                <a:ea typeface="ＭＳ Ｐゴシック" panose="020B0600070205080204" pitchFamily="34" charset="-128"/>
              </a:rPr>
              <a:t>, guru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besar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800" dirty="0">
                <a:ea typeface="ＭＳ Ｐゴシック" panose="020B0600070205080204" pitchFamily="34" charset="-128"/>
              </a:rPr>
              <a:t> di Universitas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Königsberg</a:t>
            </a:r>
            <a:r>
              <a:rPr lang="en-US" altLang="en-US" sz="1800" dirty="0">
                <a:ea typeface="ＭＳ Ｐゴシック" panose="020B0600070205080204" pitchFamily="34" charset="-128"/>
              </a:rPr>
              <a:t>,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menonjol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800" dirty="0">
                <a:ea typeface="ＭＳ Ｐゴシック" panose="020B0600070205080204" pitchFamily="34" charset="-128"/>
              </a:rPr>
              <a:t> inti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ajarannya</a:t>
            </a:r>
            <a:r>
              <a:rPr lang="en-US" altLang="en-US" sz="18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800" dirty="0" err="1">
                <a:ea typeface="ＭＳ Ｐゴシック" panose="020B0600070205080204" pitchFamily="34" charset="-128"/>
              </a:rPr>
              <a:t>disebut</a:t>
            </a:r>
            <a:r>
              <a:rPr lang="en-US" altLang="en-US" sz="18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800" b="1" dirty="0" err="1">
                <a:ea typeface="ＭＳ Ｐゴシック" panose="020B0600070205080204" pitchFamily="34" charset="-128"/>
              </a:rPr>
              <a:t>Idealisme</a:t>
            </a:r>
            <a:r>
              <a:rPr lang="en-US" altLang="ja-JP" sz="18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b="1" dirty="0" err="1">
                <a:ea typeface="ＭＳ Ｐゴシック" panose="020B0600070205080204" pitchFamily="34" charset="-128"/>
              </a:rPr>
              <a:t>Kritis</a:t>
            </a:r>
            <a:r>
              <a:rPr lang="en-US" altLang="en-US" sz="1800" dirty="0">
                <a:ea typeface="ＭＳ Ｐゴシック" panose="020B0600070205080204" pitchFamily="34" charset="-128"/>
              </a:rPr>
              <a:t>’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alam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tampil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dihadapan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manusia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sebagaimana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dia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menggejala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sebagaimana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dia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adanya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  <a:r>
              <a:rPr lang="en-US" altLang="ja-JP" sz="1800" u="sng" dirty="0" err="1">
                <a:ea typeface="ＭＳ Ｐゴシック" panose="020B0600070205080204" pitchFamily="34" charset="-128"/>
                <a:sym typeface="Wingdings" pitchFamily="2" charset="2"/>
              </a:rPr>
              <a:t>Manusialah</a:t>
            </a:r>
            <a:r>
              <a:rPr lang="en-US" altLang="ja-JP" sz="1800" u="sng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ja-JP" sz="1800" u="sng" dirty="0" err="1">
                <a:ea typeface="ＭＳ Ｐゴシック" panose="020B0600070205080204" pitchFamily="34" charset="-128"/>
                <a:sym typeface="Wingdings" pitchFamily="2" charset="2"/>
              </a:rPr>
              <a:t>menafsirkan</a:t>
            </a:r>
            <a:r>
              <a:rPr lang="en-US" altLang="ja-JP" sz="18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u="sng" dirty="0" err="1">
                <a:ea typeface="ＭＳ Ｐゴシック" panose="020B0600070205080204" pitchFamily="34" charset="-128"/>
                <a:sym typeface="Wingdings" pitchFamily="2" charset="2"/>
              </a:rPr>
              <a:t>gejala</a:t>
            </a:r>
            <a:r>
              <a:rPr lang="en-US" altLang="ja-JP" sz="18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u="sng" dirty="0" err="1"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Hidup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manusia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alam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menggejala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baginya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u="sng" dirty="0" err="1">
                <a:ea typeface="ＭＳ Ｐゴシック" panose="020B0600070205080204" pitchFamily="34" charset="-128"/>
                <a:sym typeface="Wingdings" pitchFamily="2" charset="2"/>
              </a:rPr>
              <a:t>diatur</a:t>
            </a:r>
            <a:r>
              <a:rPr lang="en-US" altLang="ja-JP" sz="1800" u="sng" dirty="0">
                <a:ea typeface="ＭＳ Ｐゴシック" panose="020B0600070205080204" pitchFamily="34" charset="-128"/>
                <a:sym typeface="Wingdings" pitchFamily="2" charset="2"/>
              </a:rPr>
              <a:t> oleh </a:t>
            </a:r>
            <a:r>
              <a:rPr lang="en-US" altLang="ja-JP" sz="1800" u="sng" dirty="0" err="1">
                <a:ea typeface="ＭＳ Ｐゴシック" panose="020B0600070205080204" pitchFamily="34" charset="-128"/>
                <a:sym typeface="Wingdings" pitchFamily="2" charset="2"/>
              </a:rPr>
              <a:t>kaidah</a:t>
            </a:r>
            <a:r>
              <a:rPr lang="en-US" altLang="ja-JP" sz="1800" u="sng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u="sng" dirty="0" err="1">
                <a:ea typeface="ＭＳ Ｐゴシック" panose="020B0600070205080204" pitchFamily="34" charset="-128"/>
                <a:sym typeface="Wingdings" pitchFamily="2" charset="2"/>
              </a:rPr>
              <a:t>kesusilaan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Kaidah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kesusilaan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mensyaratkan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adanya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Tuhan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kemerdekaan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kehendak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, dan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jiwa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dapat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ea typeface="ＭＳ Ｐゴシック" panose="020B0600070205080204" pitchFamily="34" charset="-128"/>
                <a:sym typeface="Wingdings" pitchFamily="2" charset="2"/>
              </a:rPr>
              <a:t>mati</a:t>
            </a:r>
            <a:r>
              <a:rPr lang="en-US" altLang="ja-JP" sz="18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55600" algn="just">
              <a:spcAft>
                <a:spcPts val="500"/>
              </a:spcAft>
              <a:defRPr/>
            </a:pP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Bagi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Kant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MORAL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merupakan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pokok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menentukan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beres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atau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tidak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beresnya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kehidupan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bersama</a:t>
            </a:r>
            <a:r>
              <a:rPr lang="en-US" altLang="en-US" sz="18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  <a:sym typeface="Wingdings" pitchFamily="2" charset="2"/>
              </a:rPr>
              <a:t>manusia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Filsafat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moral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bagi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Kant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identik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ajaran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mengenai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800" dirty="0" err="1">
                <a:ea typeface="ＭＳ Ｐゴシック" panose="020B0600070205080204" pitchFamily="34" charset="-128"/>
                <a:sym typeface="Wingdings" pitchFamily="2" charset="2"/>
              </a:rPr>
              <a:t>kewajiban</a:t>
            </a:r>
            <a:r>
              <a:rPr lang="en-US" altLang="en-US" sz="1800" dirty="0">
                <a:ea typeface="ＭＳ Ｐゴシック" panose="020B0600070205080204" pitchFamily="34" charset="-128"/>
                <a:sym typeface="Wingdings" pitchFamily="2" charset="2"/>
              </a:rPr>
              <a:t>.  </a:t>
            </a:r>
          </a:p>
          <a:p>
            <a:pPr marL="368300" indent="-355600" algn="just">
              <a:spcAft>
                <a:spcPts val="500"/>
              </a:spcAft>
              <a:defRPr/>
            </a:pP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Kant: “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Bertindaklah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atas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dasar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prinsip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yang kau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pikir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akan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pantas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juga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prinsip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bertindak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bagi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i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semua</a:t>
            </a:r>
            <a:r>
              <a:rPr lang="en-US" altLang="ja-JP" sz="1800" i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orang</a:t>
            </a:r>
            <a:r>
              <a:rPr lang="en-US" altLang="en-US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”</a:t>
            </a:r>
            <a:r>
              <a:rPr lang="en-US" altLang="ja-JP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  Kant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percaya</a:t>
            </a:r>
            <a:r>
              <a:rPr lang="en-US" altLang="ja-JP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jika</a:t>
            </a:r>
            <a:r>
              <a:rPr lang="en-US" altLang="ja-JP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prinsip</a:t>
            </a:r>
            <a:r>
              <a:rPr lang="en-US" altLang="ja-JP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ja-JP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dijalankan</a:t>
            </a:r>
            <a:r>
              <a:rPr lang="en-US" altLang="ja-JP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, dunia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akan</a:t>
            </a:r>
            <a:r>
              <a:rPr lang="en-US" altLang="ja-JP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aman</a:t>
            </a:r>
            <a:r>
              <a:rPr lang="en-US" altLang="ja-JP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ja-JP" sz="1800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damai</a:t>
            </a:r>
            <a:r>
              <a:rPr lang="en-US" altLang="ja-JP" sz="18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endParaRPr lang="en-US" altLang="ja-JP" sz="18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5533E33-9F72-40E0-9E8B-47FDB58E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675" y="868363"/>
            <a:ext cx="1763713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85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928055-3A69-4B33-ABCC-4D823D308528}"/>
              </a:ext>
            </a:extLst>
          </p:cNvPr>
          <p:cNvSpPr txBox="1">
            <a:spLocks/>
          </p:cNvSpPr>
          <p:nvPr/>
        </p:nvSpPr>
        <p:spPr bwMode="auto">
          <a:xfrm>
            <a:off x="-57152" y="220661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en-US" sz="2000" b="1" dirty="0" err="1">
                <a:ea typeface="ＭＳ Ｐゴシック" panose="020B0600070205080204" pitchFamily="34" charset="-128"/>
              </a:rPr>
              <a:t>sekilas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sejarah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ea typeface="ＭＳ Ｐゴシック" panose="020B0600070205080204" pitchFamily="34" charset="-128"/>
              </a:rPr>
              <a:t>hukum</a:t>
            </a:r>
            <a:br>
              <a:rPr lang="en-US" altLang="en-US" sz="1600" b="1" dirty="0">
                <a:ea typeface="ＭＳ Ｐゴシック" panose="020B0600070205080204" pitchFamily="34" charset="-128"/>
              </a:rPr>
            </a:br>
            <a:r>
              <a:rPr lang="id-ID" altLang="en-US" sz="1100" dirty="0">
                <a:ea typeface="ＭＳ Ｐゴシック" panose="020B0600070205080204" pitchFamily="34" charset="-128"/>
              </a:rPr>
              <a:t>Sekilas pengenalan Filsafat Hukum dalam perspektif historis, ditujukan untuk melihat </a:t>
            </a:r>
            <a:endParaRPr lang="en-US" altLang="en-US" sz="1100" dirty="0">
              <a:ea typeface="ＭＳ Ｐゴシック" panose="020B0600070205080204" pitchFamily="34" charset="-128"/>
            </a:endParaRPr>
          </a:p>
          <a:p>
            <a:pPr algn="r"/>
            <a:r>
              <a:rPr lang="id-ID" altLang="en-US" sz="1100" dirty="0">
                <a:ea typeface="ＭＳ Ｐゴシック" panose="020B0600070205080204" pitchFamily="34" charset="-128"/>
              </a:rPr>
              <a:t>perkembangan ide-ide tentang hukum dari masa ke masa.  Mengenal bagaimana orang mulai </a:t>
            </a:r>
            <a:endParaRPr lang="en-US" altLang="en-US" sz="1100" dirty="0">
              <a:ea typeface="ＭＳ Ｐゴシック" panose="020B0600070205080204" pitchFamily="34" charset="-128"/>
            </a:endParaRPr>
          </a:p>
          <a:p>
            <a:pPr algn="r"/>
            <a:r>
              <a:rPr lang="id-ID" altLang="en-US" sz="1100" dirty="0">
                <a:ea typeface="ＭＳ Ｐゴシック" panose="020B0600070205080204" pitchFamily="34" charset="-128"/>
              </a:rPr>
              <a:t>berpikir tentang hukum dan bagaimana pikiran-pikiran berubah-ubah dari 1 (satu) ide ke ide lainnya.</a:t>
            </a:r>
            <a:endParaRPr lang="en-US" altLang="en-US" sz="110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1C7EA5-92FF-42FA-8BC7-060708B41614}"/>
              </a:ext>
            </a:extLst>
          </p:cNvPr>
          <p:cNvSpPr txBox="1">
            <a:spLocks/>
          </p:cNvSpPr>
          <p:nvPr/>
        </p:nvSpPr>
        <p:spPr bwMode="auto">
          <a:xfrm>
            <a:off x="457200" y="1216023"/>
            <a:ext cx="82296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YUNANI KUNO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(Solon,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Sokrates</a:t>
            </a:r>
            <a:r>
              <a:rPr lang="en-US" altLang="en-US" sz="1550" dirty="0">
                <a:ea typeface="ＭＳ Ｐゴシック" panose="020B0600070205080204" pitchFamily="34" charset="-128"/>
              </a:rPr>
              <a:t>, Plato,  Aristoteles,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550" dirty="0">
                <a:ea typeface="ＭＳ Ｐゴシック" panose="020B0600070205080204" pitchFamily="34" charset="-128"/>
              </a:rPr>
              <a:t> Stoa)</a:t>
            </a:r>
          </a:p>
          <a:p>
            <a:pPr algn="just"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ROMAWI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(Awal proses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legislasi</a:t>
            </a:r>
            <a:r>
              <a:rPr lang="en-US" altLang="en-US" sz="1550" dirty="0">
                <a:ea typeface="ＭＳ Ｐゴシック" panose="020B0600070205080204" pitchFamily="34" charset="-128"/>
              </a:rPr>
              <a:t>, Cicero,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Yustinianus</a:t>
            </a:r>
            <a:r>
              <a:rPr lang="en-US" altLang="en-US" sz="1550" dirty="0">
                <a:ea typeface="ＭＳ Ｐゴシック" panose="020B0600070205080204" pitchFamily="34" charset="-128"/>
              </a:rPr>
              <a:t> I)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550" b="1" dirty="0">
                <a:ea typeface="ＭＳ Ｐゴシック" panose="020B0600070205080204" pitchFamily="34" charset="-128"/>
              </a:rPr>
              <a:t>Abad PERTENGAHAN</a:t>
            </a:r>
          </a:p>
          <a:p>
            <a:pPr marL="368300" lvl="1" indent="0" algn="just">
              <a:buFont typeface="Arial" panose="020B0604020202020204" pitchFamily="34" charset="0"/>
              <a:buNone/>
              <a:defRPr/>
            </a:pPr>
            <a:r>
              <a:rPr lang="en-US" altLang="en-US" sz="1550" b="1" dirty="0">
                <a:ea typeface="ＭＳ Ｐゴシック" panose="020B0600070205080204" pitchFamily="34" charset="-128"/>
              </a:rPr>
              <a:t>(Wahyu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doktrin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, Magna Carta,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Skolastisisme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RENAISSANCE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Niccolo</a:t>
            </a:r>
            <a:r>
              <a:rPr lang="en-US" altLang="en-US" sz="1550" dirty="0">
                <a:ea typeface="ＭＳ Ｐゴシック" panose="020B0600070205080204" pitchFamily="34" charset="-128"/>
              </a:rPr>
              <a:t> Machiavelli, Martin Luther, Jean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Bodin</a:t>
            </a:r>
            <a:r>
              <a:rPr lang="en-US" altLang="en-US" sz="1550" dirty="0">
                <a:ea typeface="ＭＳ Ｐゴシック" panose="020B0600070205080204" pitchFamily="34" charset="-128"/>
              </a:rPr>
              <a:t>, Hugo Grotius, Thomas Hobbes)</a:t>
            </a:r>
          </a:p>
          <a:p>
            <a:pPr algn="just">
              <a:buFont typeface="Calibri" panose="020F0502020204030204" pitchFamily="34" charset="0"/>
              <a:buAutoNum type="arabicPeriod" startAt="5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</a:t>
            </a:r>
            <a:r>
              <a:rPr lang="id-ID" altLang="en-US" sz="1550" dirty="0">
                <a:ea typeface="ＭＳ Ｐゴシック" panose="020B0600070205080204" pitchFamily="34" charset="-128"/>
              </a:rPr>
              <a:t>AUFKLÄRUNG</a:t>
            </a:r>
            <a:endParaRPr lang="en-US" altLang="en-US" sz="155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(John Locke, Samuel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Pufendorf</a:t>
            </a:r>
            <a:r>
              <a:rPr lang="en-US" altLang="en-US" sz="1550" dirty="0">
                <a:ea typeface="ＭＳ Ｐゴシック" panose="020B0600070205080204" pitchFamily="34" charset="-128"/>
              </a:rPr>
              <a:t>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550" dirty="0">
                <a:ea typeface="ＭＳ Ｐゴシック" panose="020B0600070205080204" pitchFamily="34" charset="-128"/>
              </a:rPr>
              <a:t> 1648,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Pra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550" dirty="0">
                <a:ea typeface="ＭＳ Ｐゴシック" panose="020B0600070205080204" pitchFamily="34" charset="-128"/>
              </a:rPr>
              <a:t>, Montesquieu, Jean-Jacques Rousseau,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Imanuel</a:t>
            </a:r>
            <a:r>
              <a:rPr lang="en-US" altLang="en-US" sz="1550" dirty="0">
                <a:ea typeface="ＭＳ Ｐゴシック" panose="020B0600070205080204" pitchFamily="34" charset="-128"/>
              </a:rPr>
              <a:t> Kant)</a:t>
            </a:r>
          </a:p>
          <a:p>
            <a:pPr algn="just">
              <a:buFont typeface="Calibri" panose="020F0502020204030204" pitchFamily="34" charset="0"/>
              <a:buAutoNum type="arabicPeriod" startAt="6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MODEREN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Amerika 1776,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550" dirty="0">
                <a:ea typeface="ＭＳ Ｐゴシック" panose="020B0600070205080204" pitchFamily="34" charset="-128"/>
              </a:rPr>
              <a:t> 1789, G.W.F. Hegel,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550" dirty="0">
                <a:ea typeface="ＭＳ Ｐゴシック" panose="020B0600070205080204" pitchFamily="34" charset="-128"/>
              </a:rPr>
              <a:t>, Karl Marx)</a:t>
            </a:r>
          </a:p>
          <a:p>
            <a:pPr algn="just">
              <a:buFont typeface="Calibri" panose="020F0502020204030204" pitchFamily="34" charset="0"/>
              <a:buAutoNum type="arabicPeriod" startAt="7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IDEOLOGI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Dunia I,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Bolshevik 1917,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Dunia II,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Dingin</a:t>
            </a:r>
            <a:r>
              <a:rPr lang="en-US" altLang="en-US" sz="155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8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REFORMASI DUNIA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2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12700" indent="-12700" algn="just"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[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Seluruh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materi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sejarah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: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Budiono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Kusumohamidjojo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Hukum –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Problematik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Ketertiban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Adil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CV. Mandar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Maju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Cet.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-I, Bandung, 2011.]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241C08-8809-4DF3-A057-0DF83B216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0288" y="1417637"/>
            <a:ext cx="1826541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9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B7D33A0-46E4-4ECC-AD80-5BE1C22F1CE4}"/>
              </a:ext>
            </a:extLst>
          </p:cNvPr>
          <p:cNvSpPr txBox="1">
            <a:spLocks/>
          </p:cNvSpPr>
          <p:nvPr/>
        </p:nvSpPr>
        <p:spPr bwMode="auto">
          <a:xfrm>
            <a:off x="457200" y="1046957"/>
            <a:ext cx="82296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 err="1">
                <a:ea typeface="ＭＳ Ｐゴシック" panose="020B0600070205080204" pitchFamily="34" charset="-128"/>
              </a:rPr>
              <a:t>Tugas</a:t>
            </a:r>
            <a:r>
              <a:rPr lang="en-US" altLang="en-US" sz="3600" dirty="0">
                <a:ea typeface="ＭＳ Ｐゴシック" panose="020B0600070205080204" pitchFamily="34" charset="-128"/>
              </a:rPr>
              <a:t> KELOMPOK 4: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B44107-37AB-4085-8251-1DE75CA5EEBB}"/>
              </a:ext>
            </a:extLst>
          </p:cNvPr>
          <p:cNvSpPr txBox="1">
            <a:spLocks/>
          </p:cNvSpPr>
          <p:nvPr/>
        </p:nvSpPr>
        <p:spPr bwMode="auto">
          <a:xfrm>
            <a:off x="457200" y="1738313"/>
            <a:ext cx="82296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 sz="4400" b="1" dirty="0">
              <a:solidFill>
                <a:srgbClr val="FF0000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Pemikiran</a:t>
            </a: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mengenai</a:t>
            </a: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hukum</a:t>
            </a:r>
            <a:endParaRPr lang="en-US" altLang="en-US" sz="4000" b="1" dirty="0">
              <a:solidFill>
                <a:srgbClr val="FF0000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pada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Revolusi</a:t>
            </a: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: Amerika, </a:t>
            </a:r>
            <a:r>
              <a:rPr lang="en-US" altLang="en-US" sz="4000" b="1" dirty="0" err="1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Perancis</a:t>
            </a:r>
            <a:r>
              <a:rPr lang="en-US" altLang="en-US" sz="4000" b="1" dirty="0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, &amp; </a:t>
            </a:r>
            <a:r>
              <a:rPr lang="en-US" altLang="en-US" sz="4000" b="1" dirty="0" err="1">
                <a:solidFill>
                  <a:srgbClr val="FF0000"/>
                </a:solidFill>
                <a:latin typeface="Papyrus" panose="020B0602040200020303" pitchFamily="34" charset="77"/>
                <a:ea typeface="ＭＳ Ｐゴシック" panose="020B0600070205080204" pitchFamily="34" charset="-128"/>
              </a:rPr>
              <a:t>Industri</a:t>
            </a:r>
            <a:endParaRPr lang="en-US" altLang="en-US" sz="4000" dirty="0">
              <a:solidFill>
                <a:srgbClr val="FF0000"/>
              </a:solidFill>
              <a:latin typeface="Papyrus" panose="020B0602040200020303" pitchFamily="34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6375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A49B-6AAA-4AF5-93DE-1694CD8A8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d background with symbols and text&#10;&#10;Description automatically generated">
            <a:extLst>
              <a:ext uri="{FF2B5EF4-FFF2-40B4-BE49-F238E27FC236}">
                <a16:creationId xmlns:a16="http://schemas.microsoft.com/office/drawing/2014/main" id="{463A76F7-9811-4CB1-9BC7-7B802E322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3513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A5664-D428-4E06-B788-16AE38218589}"/>
              </a:ext>
            </a:extLst>
          </p:cNvPr>
          <p:cNvSpPr txBox="1">
            <a:spLocks/>
          </p:cNvSpPr>
          <p:nvPr/>
        </p:nvSpPr>
        <p:spPr bwMode="auto">
          <a:xfrm>
            <a:off x="222250" y="774698"/>
            <a:ext cx="874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Abad Pertengahan </a:t>
            </a:r>
            <a:r>
              <a:rPr lang="id-ID" altLang="en-US" sz="1600" dirty="0">
                <a:ea typeface="ＭＳ Ｐゴシック" panose="020B0600070205080204" pitchFamily="34" charset="-128"/>
              </a:rPr>
              <a:t>(Abad V – Abad XV)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400" b="1" dirty="0" err="1">
                <a:ea typeface="ＭＳ Ｐゴシック" panose="020B0600070205080204" pitchFamily="34" charset="-128"/>
              </a:rPr>
              <a:t>Kekaisaran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Romawi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Timur (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Kekaisaran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Bizantium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)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runtuh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kebangkitan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agama Kristen dan Islam, yang masing-masing </a:t>
            </a:r>
            <a:r>
              <a:rPr lang="en-US" altLang="en-US" sz="1400" b="1" u="sng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tampil</a:t>
            </a:r>
            <a:r>
              <a:rPr lang="en-US" altLang="en-US" sz="1400" b="1" u="sng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u="sng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400" b="1" u="sng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u="sng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kekuatan</a:t>
            </a:r>
            <a:r>
              <a:rPr lang="en-US" altLang="en-US" sz="1400" b="1" u="sng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u="sng" dirty="0" err="1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politik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400" b="1" dirty="0">
              <a:solidFill>
                <a:schemeClr val="accent5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4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WAHYU SEBAGAI DOKTRIN</a:t>
            </a:r>
          </a:p>
          <a:p>
            <a:pPr marL="312738" indent="-312738" algn="just"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Aurelius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Augustinus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mengemukakan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ajarannya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tentang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filsafat</a:t>
            </a:r>
            <a:r>
              <a:rPr lang="en-US" altLang="en-US" sz="14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karyanya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i="1" dirty="0">
                <a:ea typeface="ＭＳ Ｐゴシック" panose="020B0600070205080204" pitchFamily="34" charset="-128"/>
              </a:rPr>
              <a:t>De civitates Dei </a:t>
            </a:r>
            <a:r>
              <a:rPr lang="en-US" altLang="en-US" sz="1400" dirty="0">
                <a:ea typeface="ＭＳ Ｐゴシック" panose="020B0600070205080204" pitchFamily="34" charset="-128"/>
              </a:rPr>
              <a:t>(L: 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Negara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Ilahi</a:t>
            </a:r>
            <a:r>
              <a:rPr lang="en-US" altLang="en-US" sz="1400" dirty="0">
                <a:ea typeface="ＭＳ Ｐゴシック" panose="020B0600070205080204" pitchFamily="34" charset="-128"/>
              </a:rPr>
              <a:t>).</a:t>
            </a:r>
          </a:p>
          <a:p>
            <a:pPr marL="312738" indent="-312738" algn="just">
              <a:defRPr/>
            </a:pPr>
            <a:r>
              <a:rPr lang="en-US" altLang="en-US" sz="1400" dirty="0" err="1">
                <a:ea typeface="ＭＳ Ｐゴシック" panose="020B0600070205080204" pitchFamily="34" charset="-128"/>
              </a:rPr>
              <a:t>Tesisnya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4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400" b="1" i="1" dirty="0" err="1">
                <a:ea typeface="ＭＳ Ｐゴシック" panose="020B0600070205080204" pitchFamily="34" charset="-128"/>
              </a:rPr>
              <a:t>dualisme</a:t>
            </a:r>
            <a:r>
              <a:rPr lang="en-US" altLang="ja-JP" sz="1400" b="1" i="1" dirty="0">
                <a:ea typeface="ＭＳ Ｐゴシック" panose="020B0600070205080204" pitchFamily="34" charset="-128"/>
              </a:rPr>
              <a:t> civitates</a:t>
            </a:r>
            <a:r>
              <a:rPr lang="en-US" altLang="en-US" sz="1400" dirty="0">
                <a:ea typeface="ＭＳ Ｐゴシック" panose="020B0600070205080204" pitchFamily="34" charset="-128"/>
              </a:rPr>
              <a:t>’</a:t>
            </a:r>
            <a:r>
              <a:rPr lang="en-US" altLang="ja-JP" sz="1400" dirty="0">
                <a:ea typeface="ＭＳ Ｐゴシック" panose="020B0600070205080204" pitchFamily="34" charset="-128"/>
              </a:rPr>
              <a:t>. 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Dualisme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karena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tesis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itu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bertolak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dari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u="sng" dirty="0" err="1">
                <a:ea typeface="ＭＳ Ｐゴシック" panose="020B0600070205080204" pitchFamily="34" charset="-128"/>
              </a:rPr>
              <a:t>pemisahan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kosmis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u="sng" dirty="0" err="1">
                <a:ea typeface="ＭＳ Ｐゴシック" panose="020B0600070205080204" pitchFamily="34" charset="-128"/>
              </a:rPr>
              <a:t>antara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i="1" dirty="0" err="1">
                <a:ea typeface="ＭＳ Ｐゴシック" panose="020B0600070205080204" pitchFamily="34" charset="-128"/>
              </a:rPr>
              <a:t>cititas</a:t>
            </a:r>
            <a:r>
              <a:rPr lang="en-US" altLang="ja-JP" sz="1400" b="1" i="1" dirty="0">
                <a:ea typeface="ＭＳ Ｐゴシック" panose="020B0600070205080204" pitchFamily="34" charset="-128"/>
              </a:rPr>
              <a:t> Dei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>
                <a:ea typeface="ＭＳ Ｐゴシック" panose="020B0600070205080204" pitchFamily="34" charset="-128"/>
              </a:rPr>
              <a:t>(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warga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Ilahi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,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malaikat</a:t>
            </a:r>
            <a:r>
              <a:rPr lang="en-US" altLang="ja-JP" sz="1400" dirty="0">
                <a:ea typeface="ＭＳ Ｐゴシック" panose="020B0600070205080204" pitchFamily="34" charset="-128"/>
              </a:rPr>
              <a:t>) dan </a:t>
            </a:r>
            <a:r>
              <a:rPr lang="en-US" altLang="ja-JP" sz="1400" b="1" i="1" dirty="0">
                <a:ea typeface="ＭＳ Ｐゴシック" panose="020B0600070205080204" pitchFamily="34" charset="-128"/>
              </a:rPr>
              <a:t>civitas </a:t>
            </a:r>
            <a:r>
              <a:rPr lang="en-US" altLang="ja-JP" sz="1400" b="1" i="1" dirty="0" err="1">
                <a:ea typeface="ＭＳ Ｐゴシック" panose="020B0600070205080204" pitchFamily="34" charset="-128"/>
              </a:rPr>
              <a:t>terrena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>
                <a:ea typeface="ＭＳ Ｐゴシック" panose="020B0600070205080204" pitchFamily="34" charset="-128"/>
              </a:rPr>
              <a:t>(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warga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fana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,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saitan</a:t>
            </a:r>
            <a:r>
              <a:rPr lang="en-US" altLang="ja-JP" sz="1400" dirty="0">
                <a:ea typeface="ＭＳ Ｐゴシック" panose="020B0600070205080204" pitchFamily="34" charset="-128"/>
              </a:rPr>
              <a:t>).  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Thomas Aquinas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kemudian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menuntaskan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dualisme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metafisis</a:t>
            </a:r>
            <a:r>
              <a:rPr lang="en-US" altLang="ja-JP" sz="1400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dirty="0" err="1">
                <a:ea typeface="ＭＳ Ｐゴシック" panose="020B0600070205080204" pitchFamily="34" charset="-128"/>
              </a:rPr>
              <a:t>ini</a:t>
            </a:r>
            <a:r>
              <a:rPr lang="en-US" altLang="ja-JP" sz="1400" dirty="0">
                <a:ea typeface="ＭＳ Ｐゴシック" panose="020B0600070205080204" pitchFamily="34" charset="-128"/>
              </a:rPr>
              <a:t>.</a:t>
            </a:r>
          </a:p>
          <a:p>
            <a:pPr marL="312738" indent="-312738" algn="just"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Abad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pertengahan</a:t>
            </a:r>
            <a:r>
              <a:rPr lang="en-US" altLang="en-US" sz="1400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u="sng" dirty="0" err="1">
                <a:ea typeface="ＭＳ Ｐゴシック" panose="020B0600070205080204" pitchFamily="34" charset="-128"/>
              </a:rPr>
              <a:t>disebut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 juga</a:t>
            </a:r>
            <a:r>
              <a:rPr lang="en-US" altLang="en-US" sz="14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zaman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kelam</a:t>
            </a:r>
            <a:r>
              <a:rPr lang="en-US" altLang="en-US" sz="1400" dirty="0">
                <a:ea typeface="ＭＳ Ｐゴシック" panose="020B0600070205080204" pitchFamily="34" charset="-128"/>
              </a:rPr>
              <a:t>’</a:t>
            </a:r>
            <a:r>
              <a:rPr lang="en-US" altLang="ja-JP" sz="1400" dirty="0">
                <a:ea typeface="ＭＳ Ｐゴシック" panose="020B0600070205080204" pitchFamily="34" charset="-128"/>
              </a:rPr>
              <a:t>,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karena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usaha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yang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dikembangkan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dalam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tradisi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Sokarates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untuk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mencapai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tujuan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hidup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manusia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berdasarkan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kekuatan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akal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, </a:t>
            </a:r>
            <a:r>
              <a:rPr lang="en-US" altLang="ja-JP" sz="1400" b="1" u="sng" dirty="0">
                <a:ea typeface="ＭＳ Ｐゴシック" panose="020B0600070205080204" pitchFamily="34" charset="-128"/>
              </a:rPr>
              <a:t>pada Abad </a:t>
            </a:r>
            <a:r>
              <a:rPr lang="en-US" altLang="ja-JP" sz="1400" b="1" u="sng" dirty="0" err="1">
                <a:ea typeface="ＭＳ Ｐゴシック" panose="020B0600070205080204" pitchFamily="34" charset="-128"/>
              </a:rPr>
              <a:t>Pertengahan</a:t>
            </a:r>
            <a:r>
              <a:rPr lang="en-US" altLang="ja-JP" sz="1400" b="1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u="sng" dirty="0" err="1">
                <a:ea typeface="ＭＳ Ｐゴシック" panose="020B0600070205080204" pitchFamily="34" charset="-128"/>
              </a:rPr>
              <a:t>dihentikan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nyaris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sepenuhnya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dengan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cara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mengembangkan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u="sng" dirty="0" err="1">
                <a:ea typeface="ＭＳ Ｐゴシック" panose="020B0600070205080204" pitchFamily="34" charset="-128"/>
              </a:rPr>
              <a:t>penafsiran</a:t>
            </a:r>
            <a:r>
              <a:rPr lang="en-US" altLang="ja-JP" sz="1400" b="1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b="1" u="sng" dirty="0" err="1">
                <a:ea typeface="ＭＳ Ｐゴシック" panose="020B0600070205080204" pitchFamily="34" charset="-128"/>
              </a:rPr>
              <a:t>atas</a:t>
            </a:r>
            <a:r>
              <a:rPr lang="en-US" altLang="ja-JP" sz="1400" b="1" u="sng" dirty="0">
                <a:ea typeface="ＭＳ Ｐゴシック" panose="020B0600070205080204" pitchFamily="34" charset="-128"/>
              </a:rPr>
              <a:t> Kitab </a:t>
            </a:r>
            <a:r>
              <a:rPr lang="en-US" altLang="ja-JP" sz="1400" b="1" u="sng" dirty="0" err="1">
                <a:ea typeface="ＭＳ Ｐゴシック" panose="020B0600070205080204" pitchFamily="34" charset="-128"/>
              </a:rPr>
              <a:t>Injil</a:t>
            </a:r>
            <a:r>
              <a:rPr lang="en-US" altLang="ja-JP" sz="1400" dirty="0">
                <a:ea typeface="ＭＳ Ｐゴシック" panose="020B0600070205080204" pitchFamily="34" charset="-128"/>
              </a:rPr>
              <a:t>.  </a:t>
            </a:r>
            <a:r>
              <a:rPr lang="en-US" altLang="ja-JP" sz="1400" b="1" dirty="0" err="1">
                <a:ea typeface="ＭＳ Ｐゴシック" panose="020B0600070205080204" pitchFamily="34" charset="-128"/>
              </a:rPr>
              <a:t>Augustinus</a:t>
            </a:r>
            <a:r>
              <a:rPr lang="en-US" altLang="ja-JP" sz="1400" dirty="0">
                <a:ea typeface="ＭＳ Ｐゴシック" panose="020B0600070205080204" pitchFamily="34" charset="-128"/>
              </a:rPr>
              <a:t>: </a:t>
            </a:r>
            <a:r>
              <a:rPr lang="en-US" altLang="ja-JP" sz="1400" u="sng" dirty="0" err="1">
                <a:ea typeface="ＭＳ Ｐゴシック" panose="020B0600070205080204" pitchFamily="34" charset="-128"/>
              </a:rPr>
              <a:t>kepercayaan</a:t>
            </a:r>
            <a:r>
              <a:rPr lang="en-US" altLang="ja-JP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u="sng" dirty="0" err="1">
                <a:ea typeface="ＭＳ Ｐゴシック" panose="020B0600070205080204" pitchFamily="34" charset="-128"/>
              </a:rPr>
              <a:t>adalah</a:t>
            </a:r>
            <a:r>
              <a:rPr lang="en-US" altLang="ja-JP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u="sng" dirty="0" err="1">
                <a:ea typeface="ＭＳ Ｐゴシック" panose="020B0600070205080204" pitchFamily="34" charset="-128"/>
              </a:rPr>
              <a:t>jalan</a:t>
            </a:r>
            <a:r>
              <a:rPr lang="en-US" altLang="ja-JP" sz="1400" u="sng" dirty="0">
                <a:ea typeface="ＭＳ Ｐゴシック" panose="020B0600070205080204" pitchFamily="34" charset="-128"/>
              </a:rPr>
              <a:t> </a:t>
            </a:r>
            <a:r>
              <a:rPr lang="en-US" altLang="ja-JP" sz="1400" u="sng" dirty="0" err="1">
                <a:ea typeface="ＭＳ Ｐゴシック" panose="020B0600070205080204" pitchFamily="34" charset="-128"/>
              </a:rPr>
              <a:t>pengetahuan</a:t>
            </a:r>
            <a:r>
              <a:rPr lang="en-US" altLang="ja-JP" sz="1400" dirty="0">
                <a:ea typeface="ＭＳ Ｐゴシック" panose="020B0600070205080204" pitchFamily="34" charset="-128"/>
              </a:rPr>
              <a:t>.  </a:t>
            </a:r>
            <a:r>
              <a:rPr lang="en-US" altLang="ja-JP" sz="1400" u="sng" dirty="0" err="1">
                <a:ea typeface="ＭＳ Ｐゴシック" panose="020B0600070205080204" pitchFamily="34" charset="-128"/>
              </a:rPr>
              <a:t>Disebut</a:t>
            </a:r>
            <a:r>
              <a:rPr lang="en-US" altLang="ja-JP" sz="1400" u="sng" dirty="0">
                <a:ea typeface="ＭＳ Ｐゴシック" panose="020B0600070205080204" pitchFamily="34" charset="-128"/>
              </a:rPr>
              <a:t> juga</a:t>
            </a:r>
            <a:r>
              <a:rPr lang="en-US" altLang="ja-JP" sz="1400" dirty="0">
                <a:ea typeface="ＭＳ Ｐゴシック" panose="020B0600070205080204" pitchFamily="34" charset="-128"/>
              </a:rPr>
              <a:t> ‘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dark age</a:t>
            </a:r>
            <a:r>
              <a:rPr lang="en-US" altLang="ja-JP" sz="1400" dirty="0">
                <a:ea typeface="ＭＳ Ｐゴシック" panose="020B0600070205080204" pitchFamily="34" charset="-128"/>
              </a:rPr>
              <a:t>’ (L: </a:t>
            </a:r>
            <a:r>
              <a:rPr lang="en-US" altLang="ja-JP" sz="1400" b="1" i="1" dirty="0">
                <a:ea typeface="ＭＳ Ｐゴシック" panose="020B0600070205080204" pitchFamily="34" charset="-128"/>
              </a:rPr>
              <a:t>saeculum </a:t>
            </a:r>
            <a:r>
              <a:rPr lang="en-US" altLang="ja-JP" sz="1400" b="1" i="1" dirty="0" err="1">
                <a:ea typeface="ＭＳ Ｐゴシック" panose="020B0600070205080204" pitchFamily="34" charset="-128"/>
              </a:rPr>
              <a:t>obscurum</a:t>
            </a:r>
            <a:r>
              <a:rPr lang="en-US" altLang="ja-JP" sz="1400" dirty="0">
                <a:ea typeface="ＭＳ Ｐゴシック" panose="020B0600070205080204" pitchFamily="34" charset="-128"/>
              </a:rPr>
              <a:t>) – </a:t>
            </a:r>
            <a:r>
              <a:rPr lang="en-US" altLang="ja-JP" sz="1400" b="1" dirty="0">
                <a:ea typeface="ＭＳ Ｐゴシック" panose="020B0600070205080204" pitchFamily="34" charset="-128"/>
              </a:rPr>
              <a:t>Caesar Baronies</a:t>
            </a:r>
            <a:r>
              <a:rPr lang="en-US" altLang="ja-JP" sz="1400" dirty="0">
                <a:ea typeface="ＭＳ Ｐゴシック" panose="020B0600070205080204" pitchFamily="34" charset="-128"/>
              </a:rPr>
              <a:t>, 1602</a:t>
            </a:r>
          </a:p>
          <a:p>
            <a:pPr marL="312738" indent="-312738" algn="just">
              <a:defRPr/>
            </a:pPr>
            <a:r>
              <a:rPr lang="en-US" altLang="en-US" sz="1400" b="1" dirty="0">
                <a:ea typeface="ＭＳ Ｐゴシック" panose="020B0600070205080204" pitchFamily="34" charset="-128"/>
              </a:rPr>
              <a:t>Negara dan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digantikan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citra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gereja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wahyu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Kitab </a:t>
            </a:r>
            <a:r>
              <a:rPr lang="en-US" altLang="en-US" sz="1400" b="1" dirty="0" err="1">
                <a:ea typeface="ＭＳ Ｐゴシック" panose="020B0600070205080204" pitchFamily="34" charset="-128"/>
              </a:rPr>
              <a:t>Injil</a:t>
            </a:r>
            <a:r>
              <a:rPr lang="en-US" altLang="en-US" sz="1400" dirty="0">
                <a:ea typeface="ＭＳ Ｐゴシック" panose="020B0600070205080204" pitchFamily="34" charset="-128"/>
              </a:rPr>
              <a:t>.</a:t>
            </a:r>
          </a:p>
          <a:p>
            <a:pPr marL="312738" indent="-312738" algn="just">
              <a:defRPr/>
            </a:pP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Augustinus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proses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alam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semesta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berlangsung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menurut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rencana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Tuhan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Rencana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Tuhan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inilah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disebutnya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abadi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(L: </a:t>
            </a:r>
            <a:r>
              <a:rPr lang="en-US" altLang="en-US" sz="14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lex </a:t>
            </a:r>
            <a:r>
              <a:rPr lang="en-US" altLang="en-US" sz="1400" b="1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aeterna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). Hukum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abadi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dibaca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oleh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batin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manusia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alam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(L: </a:t>
            </a:r>
            <a:r>
              <a:rPr lang="en-US" altLang="en-US" sz="14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lex </a:t>
            </a:r>
            <a:r>
              <a:rPr lang="en-US" altLang="en-US" sz="1400" b="1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naturalis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 yang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menerangkan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apa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pantas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pantas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dan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apa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adil-tidak</a:t>
            </a:r>
            <a:r>
              <a:rPr lang="en-US" altLang="en-US" sz="1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adil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312738" indent="-312738" algn="just">
              <a:defRPr/>
            </a:pPr>
            <a:r>
              <a:rPr lang="en-US" altLang="en-US" sz="1400" u="sng" dirty="0">
                <a:solidFill>
                  <a:schemeClr val="bg1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2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abad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setelah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Augustinus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meninggal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agama Islam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diturunkan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di </a:t>
            </a:r>
            <a:r>
              <a:rPr lang="en-US" altLang="en-US" sz="14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Jazirah</a:t>
            </a:r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Arab.</a:t>
            </a:r>
          </a:p>
          <a:p>
            <a:pPr marL="0" indent="0" algn="just"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3A3A1-9E18-4FAF-96D9-85B8A21A9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699" y="1705092"/>
            <a:ext cx="3048563" cy="145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E665100-D762-4190-BBD1-A91F4C78A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88" y="1817682"/>
            <a:ext cx="3255514" cy="1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3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F649F-8EB2-43FE-BB38-A2CCF0E060A9}"/>
              </a:ext>
            </a:extLst>
          </p:cNvPr>
          <p:cNvSpPr txBox="1">
            <a:spLocks/>
          </p:cNvSpPr>
          <p:nvPr/>
        </p:nvSpPr>
        <p:spPr bwMode="auto">
          <a:xfrm>
            <a:off x="457200" y="836613"/>
            <a:ext cx="82296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Abad Pertengahan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1600" dirty="0">
                <a:ea typeface="ＭＳ Ｐゴシック" panose="020B0600070205080204" pitchFamily="34" charset="-128"/>
              </a:rPr>
              <a:t>(Abad V – Abad XV)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8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SKOLASTISISME</a:t>
            </a:r>
          </a:p>
          <a:p>
            <a:pPr marL="190500" indent="-1905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1500" dirty="0">
                <a:ea typeface="ＭＳ Ｐゴシック" panose="020B0600070205080204" pitchFamily="34" charset="-128"/>
              </a:rPr>
              <a:t>Abad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pertengahan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terutama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diwakili</a:t>
            </a:r>
            <a:r>
              <a:rPr lang="en-US" altLang="en-US" sz="1500" dirty="0">
                <a:ea typeface="ＭＳ Ｐゴシック" panose="020B0600070205080204" pitchFamily="34" charset="-128"/>
              </a:rPr>
              <a:t> oleh 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Thomas Aquinas </a:t>
            </a:r>
            <a:r>
              <a:rPr lang="en-US" altLang="en-US" sz="1500" dirty="0">
                <a:ea typeface="ＭＳ Ｐゴシック" panose="020B0600070205080204" pitchFamily="34" charset="-128"/>
              </a:rPr>
              <a:t>dan 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Dante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Allighieri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190500" indent="-1905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1500" b="1" dirty="0">
                <a:ea typeface="ＭＳ Ｐゴシック" panose="020B0600070205080204" pitchFamily="34" charset="-128"/>
              </a:rPr>
              <a:t>Thomas Aquinas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pelopor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Skolastik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penganut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melibatkan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ajaran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Aristoteles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ajaran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gereja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190500" indent="-1905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1500" b="1" dirty="0">
                <a:ea typeface="ＭＳ Ｐゴシック" panose="020B0600070205080204" pitchFamily="34" charset="-128"/>
              </a:rPr>
              <a:t>Thomas Aquinas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mempersatukan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akal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suatu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sistem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kosmos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harmonis</a:t>
            </a:r>
            <a:r>
              <a:rPr lang="en-US" altLang="en-US" sz="1500" dirty="0">
                <a:ea typeface="ＭＳ Ｐゴシック" panose="020B0600070205080204" pitchFamily="34" charset="-128"/>
              </a:rPr>
              <a:t>. 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Melanjutkan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gagasan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Augustinus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Aquinas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menyebut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tertib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kosmos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i="1" dirty="0">
                <a:ea typeface="ＭＳ Ｐゴシック" panose="020B0600070205080204" pitchFamily="34" charset="-128"/>
              </a:rPr>
              <a:t>lex </a:t>
            </a:r>
            <a:r>
              <a:rPr lang="en-US" altLang="en-US" sz="1500" b="1" i="1" dirty="0" err="1">
                <a:ea typeface="ＭＳ Ｐゴシック" panose="020B0600070205080204" pitchFamily="34" charset="-128"/>
              </a:rPr>
              <a:t>aeterna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>
                <a:ea typeface="ＭＳ Ｐゴシック" panose="020B0600070205080204" pitchFamily="34" charset="-128"/>
              </a:rPr>
              <a:t>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jika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dikognisi</a:t>
            </a:r>
            <a:r>
              <a:rPr lang="en-US" altLang="en-US" sz="1500" dirty="0">
                <a:ea typeface="ＭＳ Ｐゴシック" panose="020B0600070205080204" pitchFamily="34" charset="-128"/>
              </a:rPr>
              <a:t> oleh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akal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ditafsirkan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i="1" dirty="0">
                <a:ea typeface="ＭＳ Ｐゴシック" panose="020B0600070205080204" pitchFamily="34" charset="-128"/>
              </a:rPr>
              <a:t>lex </a:t>
            </a:r>
            <a:r>
              <a:rPr lang="en-US" altLang="en-US" sz="1500" b="1" i="1" dirty="0" err="1">
                <a:ea typeface="ＭＳ Ｐゴシック" panose="020B0600070205080204" pitchFamily="34" charset="-128"/>
              </a:rPr>
              <a:t>naturalis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.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Kaidah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dasar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lex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naturalis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itu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disebutnya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synderesis :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kecakapan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alamiah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akal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praktis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secara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intuitif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menangkap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prinsip-prinsip</a:t>
            </a:r>
            <a:r>
              <a:rPr lang="en-US" altLang="en-US" sz="1500" dirty="0">
                <a:ea typeface="ＭＳ Ｐゴシック" panose="020B0600070205080204" pitchFamily="34" charset="-128"/>
              </a:rPr>
              <a:t> universal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pertama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tindakan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500" dirty="0">
                <a:ea typeface="ＭＳ Ｐゴシック" panose="020B0600070205080204" pitchFamily="34" charset="-128"/>
              </a:rPr>
              <a:t>,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praktiknya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melahirkan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perintah</a:t>
            </a:r>
            <a:r>
              <a:rPr lang="en-US" altLang="en-US" sz="1500" dirty="0">
                <a:ea typeface="ＭＳ Ｐゴシック" panose="020B0600070205080204" pitchFamily="34" charset="-128"/>
              </a:rPr>
              <a:t>: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lakukanlah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baik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dan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hindarilah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jahat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190500" indent="-1905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1500" i="1" dirty="0">
                <a:ea typeface="ＭＳ Ｐゴシック" panose="020B0600070205080204" pitchFamily="34" charset="-128"/>
              </a:rPr>
              <a:t>Synderesis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diterapkan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kehidupan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konkrit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i="1" dirty="0">
                <a:ea typeface="ＭＳ Ｐゴシック" panose="020B0600070205080204" pitchFamily="34" charset="-128"/>
              </a:rPr>
              <a:t>lex </a:t>
            </a:r>
            <a:r>
              <a:rPr lang="en-US" altLang="en-US" sz="1500" b="1" i="1" dirty="0" err="1">
                <a:ea typeface="ＭＳ Ｐゴシック" panose="020B0600070205080204" pitchFamily="34" charset="-128"/>
              </a:rPr>
              <a:t>humana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yangmana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umum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(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iustitia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legalis</a:t>
            </a:r>
            <a:r>
              <a:rPr lang="en-US" altLang="en-US" sz="1500" dirty="0">
                <a:ea typeface="ＭＳ Ｐゴシック" panose="020B0600070205080204" pitchFamily="34" charset="-128"/>
              </a:rPr>
              <a:t>) oleh Aquinas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dibedakan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1500" dirty="0">
                <a:ea typeface="ＭＳ Ｐゴシック" panose="020B0600070205080204" pitchFamily="34" charset="-128"/>
              </a:rPr>
              <a:t>: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iustitia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vindicativa</a:t>
            </a:r>
            <a:r>
              <a:rPr lang="en-US" altLang="en-US" sz="1500" dirty="0">
                <a:ea typeface="ＭＳ Ｐゴシック" panose="020B0600070205080204" pitchFamily="34" charset="-128"/>
              </a:rPr>
              <a:t> (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menghukum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)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iustitia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distributiva</a:t>
            </a:r>
            <a:r>
              <a:rPr lang="en-US" altLang="en-US" sz="1500" dirty="0">
                <a:ea typeface="ＭＳ Ｐゴシック" panose="020B0600070205080204" pitchFamily="34" charset="-128"/>
              </a:rPr>
              <a:t> (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membagi</a:t>
            </a:r>
            <a:r>
              <a:rPr lang="en-US" altLang="en-US" sz="1500" dirty="0">
                <a:ea typeface="ＭＳ Ｐゴシック" panose="020B0600070205080204" pitchFamily="34" charset="-128"/>
              </a:rPr>
              <a:t>)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iustitia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commutativa</a:t>
            </a:r>
            <a:r>
              <a:rPr lang="en-US" altLang="en-US" sz="1500" dirty="0">
                <a:ea typeface="ＭＳ Ｐゴシック" panose="020B0600070205080204" pitchFamily="34" charset="-128"/>
              </a:rPr>
              <a:t> (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timbal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balik</a:t>
            </a:r>
            <a:r>
              <a:rPr lang="en-US" altLang="en-US" sz="1500" dirty="0">
                <a:ea typeface="ＭＳ Ｐゴシック" panose="020B0600070205080204" pitchFamily="34" charset="-128"/>
              </a:rPr>
              <a:t> –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perdagangan</a:t>
            </a:r>
            <a:r>
              <a:rPr lang="en-US" altLang="en-US" sz="1500" dirty="0">
                <a:ea typeface="ＭＳ Ｐゴシック" panose="020B0600070205080204" pitchFamily="34" charset="-128"/>
              </a:rPr>
              <a:t>)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iustitia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socialis</a:t>
            </a:r>
            <a:r>
              <a:rPr lang="en-US" altLang="en-US" sz="1500" dirty="0">
                <a:ea typeface="ＭＳ Ｐゴシック" panose="020B0600070205080204" pitchFamily="34" charset="-128"/>
              </a:rPr>
              <a:t> (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keadilan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sosial</a:t>
            </a:r>
            <a:r>
              <a:rPr lang="en-US" altLang="en-US" sz="1500" dirty="0">
                <a:ea typeface="ＭＳ Ｐゴシック" panose="020B0600070205080204" pitchFamily="34" charset="-128"/>
              </a:rPr>
              <a:t>)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. </a:t>
            </a:r>
            <a:r>
              <a:rPr lang="en-US" altLang="en-US" sz="1500" dirty="0">
                <a:ea typeface="ＭＳ Ｐゴシック" panose="020B0600070205080204" pitchFamily="34" charset="-128"/>
              </a:rPr>
              <a:t>Vide Aristoteles.</a:t>
            </a:r>
          </a:p>
          <a:p>
            <a:pPr marL="190500" indent="-1905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1500" b="1" dirty="0">
                <a:ea typeface="ＭＳ Ｐゴシック" panose="020B0600070205080204" pitchFamily="34" charset="-128"/>
              </a:rPr>
              <a:t>Dante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Allighieri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karyanya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: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Divina Commedia</a:t>
            </a:r>
            <a:r>
              <a:rPr lang="en-US" altLang="en-US" sz="1500" dirty="0">
                <a:ea typeface="ＭＳ Ｐゴシック" panose="020B0600070205080204" pitchFamily="34" charset="-128"/>
              </a:rPr>
              <a:t>,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mengisahkan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proses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peradilan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universal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akhir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dimulai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di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neraka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Ita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.: </a:t>
            </a:r>
            <a:r>
              <a:rPr lang="en-US" altLang="en-US" sz="15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inferno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 dan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berakhir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di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Surga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Ita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: </a:t>
            </a:r>
            <a:r>
              <a:rPr lang="en-US" altLang="en-US" sz="15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paradiso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).  Hal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didasarkan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pada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premis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berlaku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moral: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jiwa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dapat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190500" indent="-190500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Ketidak-adilan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mungkin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dibiarkan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tanpa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diadili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diganjar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Thomas-Aquinas-Ceasefire-640.png">
            <a:extLst>
              <a:ext uri="{FF2B5EF4-FFF2-40B4-BE49-F238E27FC236}">
                <a16:creationId xmlns:a16="http://schemas.microsoft.com/office/drawing/2014/main" id="{52BF3486-A8DC-4F8D-8FEA-D6ABDEE3A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736" y="731837"/>
            <a:ext cx="2100269" cy="150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A9F5C-F748-4C57-AF21-8D7DA7800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1051" y="662854"/>
            <a:ext cx="1811482" cy="150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797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777D58-BFB7-46CB-811E-DBC43677B29F}"/>
              </a:ext>
            </a:extLst>
          </p:cNvPr>
          <p:cNvSpPr txBox="1">
            <a:spLocks/>
          </p:cNvSpPr>
          <p:nvPr/>
        </p:nvSpPr>
        <p:spPr bwMode="auto">
          <a:xfrm>
            <a:off x="457200" y="931861"/>
            <a:ext cx="82296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Abad Pertengahan </a:t>
            </a:r>
            <a:r>
              <a:rPr lang="id-ID" altLang="en-US" sz="1600" dirty="0">
                <a:ea typeface="ＭＳ Ｐゴシック" panose="020B0600070205080204" pitchFamily="34" charset="-128"/>
              </a:rPr>
              <a:t>(Abad V – Abad XV)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MAGNA CARTA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556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u="sng" dirty="0" err="1">
                <a:ea typeface="ＭＳ Ｐゴシック" panose="020B0600070205080204" pitchFamily="34" charset="-128"/>
              </a:rPr>
              <a:t>Sejak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runtuhnya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Kekaisaran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Romawi</a:t>
            </a:r>
            <a:r>
              <a:rPr lang="en-US" altLang="en-US" sz="1600" dirty="0">
                <a:ea typeface="ＭＳ Ｐゴシック" panose="020B0600070205080204" pitchFamily="34" charset="-128"/>
              </a:rPr>
              <a:t> Timur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bermuara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konflik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antar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bangsa</a:t>
            </a:r>
            <a:r>
              <a:rPr lang="en-US" altLang="en-US" sz="16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dinasti</a:t>
            </a:r>
            <a:r>
              <a:rPr lang="en-US" altLang="en-US" sz="1600" dirty="0">
                <a:ea typeface="ＭＳ Ｐゴシック" panose="020B0600070205080204" pitchFamily="34" charset="-128"/>
              </a:rPr>
              <a:t>, salah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satunya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konflik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1600" dirty="0">
                <a:ea typeface="ＭＳ Ｐゴシック" panose="020B0600070205080204" pitchFamily="34" charset="-128"/>
              </a:rPr>
              <a:t> dan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Prancis</a:t>
            </a:r>
            <a:r>
              <a:rPr lang="en-US" altLang="en-US" sz="1600" dirty="0">
                <a:ea typeface="ＭＳ Ｐゴシック" panose="020B0600070205080204" pitchFamily="34" charset="-128"/>
              </a:rPr>
              <a:t> di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awal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abad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</a:t>
            </a:r>
            <a:r>
              <a:rPr lang="en-US" altLang="en-US" sz="1600" dirty="0">
                <a:ea typeface="ＭＳ Ｐゴシック" panose="020B0600070205080204" pitchFamily="34" charset="-128"/>
              </a:rPr>
              <a:t> XIII,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muncul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suatu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produk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yang monumental</a:t>
            </a:r>
            <a:r>
              <a:rPr lang="en-US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i="1" dirty="0">
                <a:ea typeface="ＭＳ Ｐゴシック" panose="020B0600070205080204" pitchFamily="34" charset="-128"/>
              </a:rPr>
              <a:t>Magna Carta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Libertatum</a:t>
            </a:r>
            <a:r>
              <a:rPr lang="en-US" altLang="en-US" sz="1600" dirty="0">
                <a:ea typeface="ＭＳ Ｐゴシック" panose="020B0600070205080204" pitchFamily="34" charset="-128"/>
              </a:rPr>
              <a:t> (1215)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merupakan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hasil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perdamaian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Chinon</a:t>
            </a:r>
            <a:r>
              <a:rPr lang="en-US" altLang="en-US" sz="1600" dirty="0">
                <a:ea typeface="ＭＳ Ｐゴシック" panose="020B0600070205080204" pitchFamily="34" charset="-128"/>
              </a:rPr>
              <a:t> (di Touraine,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Prancis</a:t>
            </a:r>
            <a:r>
              <a:rPr lang="en-US" altLang="en-US" sz="1600" dirty="0">
                <a:ea typeface="ＭＳ Ｐゴシック" panose="020B0600070205080204" pitchFamily="34" charset="-128"/>
              </a:rPr>
              <a:t>);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yangmana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Prancis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kehilangan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wilayah-wilayah di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sebelah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utara</a:t>
            </a:r>
            <a:r>
              <a:rPr lang="en-US" altLang="en-US" sz="1600" dirty="0">
                <a:ea typeface="ＭＳ Ｐゴシック" panose="020B0600070205080204" pitchFamily="34" charset="-128"/>
              </a:rPr>
              <a:t> Sungai Loire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kepada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1600" dirty="0">
                <a:ea typeface="ＭＳ Ｐゴシック" panose="020B0600070205080204" pitchFamily="34" charset="-128"/>
              </a:rPr>
              <a:t>.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Dampaknya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bagi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politik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600" dirty="0">
                <a:ea typeface="ＭＳ Ｐゴシック" panose="020B0600070205080204" pitchFamily="34" charset="-128"/>
              </a:rPr>
              <a:t> negeri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Raja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harus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menghormati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hak-hak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bangsawan</a:t>
            </a:r>
            <a:r>
              <a:rPr lang="en-US" altLang="en-US" sz="1600" u="sng" dirty="0">
                <a:ea typeface="ＭＳ Ｐゴシック" panose="020B0600070205080204" pitchFamily="34" charset="-128"/>
              </a:rPr>
              <a:t> dan </a:t>
            </a:r>
            <a:r>
              <a:rPr lang="en-US" altLang="en-US" sz="1600" u="sng" dirty="0" err="1">
                <a:ea typeface="ＭＳ Ｐゴシック" panose="020B0600070205080204" pitchFamily="34" charset="-128"/>
              </a:rPr>
              <a:t>rakyat</a:t>
            </a:r>
            <a:r>
              <a:rPr lang="en-US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 err="1">
                <a:ea typeface="ＭＳ Ｐゴシック" panose="020B0600070205080204" pitchFamily="34" charset="-128"/>
              </a:rPr>
              <a:t>Tonggak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Magna Carta</a:t>
            </a:r>
            <a:r>
              <a:rPr lang="en-US" altLang="en-US" sz="16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penting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dimuat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Pasal</a:t>
            </a:r>
            <a:r>
              <a:rPr lang="en-US" altLang="en-US" sz="1600" dirty="0">
                <a:ea typeface="ＭＳ Ｐゴシック" panose="020B0600070205080204" pitchFamily="34" charset="-128"/>
              </a:rPr>
              <a:t> 39 yang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menegaskan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bahwa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orang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tidak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dapat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dituntut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atau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dipenjarakan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tanpa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diadili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atau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tanpa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dasar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!</a:t>
            </a:r>
          </a:p>
          <a:p>
            <a:pPr marL="368300" indent="-36830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b="1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Magna Carta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dianggap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cikal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bakal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pengakuan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Hak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Asasi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Manusia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secara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universal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dalam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6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 Universal Declaration of Human Right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(1948).  </a:t>
            </a:r>
            <a:endParaRPr lang="en-US" altLang="en-US" sz="1600" i="1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F4CDD3A-4980-4930-8751-413307C6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2" y="1377951"/>
            <a:ext cx="5855754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5CFE32A-B240-4EB6-A283-AE85E48C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716812"/>
            <a:ext cx="1044575" cy="171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D8B241F-0444-4177-AA21-C2D32ACB1076}"/>
              </a:ext>
            </a:extLst>
          </p:cNvPr>
          <p:cNvSpPr txBox="1">
            <a:spLocks/>
          </p:cNvSpPr>
          <p:nvPr/>
        </p:nvSpPr>
        <p:spPr bwMode="auto">
          <a:xfrm>
            <a:off x="-85724" y="222884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altLang="en-US" sz="1800" b="1" dirty="0" err="1">
                <a:ea typeface="ＭＳ Ｐゴシック" panose="020B0600070205080204" pitchFamily="34" charset="-128"/>
              </a:rPr>
              <a:t>sekilas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sejarah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pemikiran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1" dirty="0" err="1">
                <a:ea typeface="ＭＳ Ｐゴシック" panose="020B0600070205080204" pitchFamily="34" charset="-128"/>
              </a:rPr>
              <a:t>hukum</a:t>
            </a:r>
            <a:br>
              <a:rPr lang="en-US" altLang="en-US" sz="1400" b="1" dirty="0">
                <a:ea typeface="ＭＳ Ｐゴシック" panose="020B0600070205080204" pitchFamily="34" charset="-128"/>
              </a:rPr>
            </a:br>
            <a:r>
              <a:rPr lang="id-ID" altLang="en-US" sz="1050" dirty="0">
                <a:ea typeface="ＭＳ Ｐゴシック" panose="020B0600070205080204" pitchFamily="34" charset="-128"/>
              </a:rPr>
              <a:t>Sekilas pengenalan Filsafat Hukum dalam perspektif historis, ditujukan untuk melihat </a:t>
            </a:r>
            <a:endParaRPr lang="en-US" altLang="en-US" sz="1050" dirty="0">
              <a:ea typeface="ＭＳ Ｐゴシック" panose="020B0600070205080204" pitchFamily="34" charset="-128"/>
            </a:endParaRPr>
          </a:p>
          <a:p>
            <a:pPr algn="r"/>
            <a:r>
              <a:rPr lang="id-ID" altLang="en-US" sz="1050" dirty="0">
                <a:ea typeface="ＭＳ Ｐゴシック" panose="020B0600070205080204" pitchFamily="34" charset="-128"/>
              </a:rPr>
              <a:t>perkembangan ide-ide tentang hukum dari masa ke masa.  Mengenal bagaimana orang mulai </a:t>
            </a:r>
            <a:endParaRPr lang="en-US" altLang="en-US" sz="1050" dirty="0">
              <a:ea typeface="ＭＳ Ｐゴシック" panose="020B0600070205080204" pitchFamily="34" charset="-128"/>
            </a:endParaRPr>
          </a:p>
          <a:p>
            <a:pPr algn="r"/>
            <a:r>
              <a:rPr lang="id-ID" altLang="en-US" sz="1050" dirty="0">
                <a:ea typeface="ＭＳ Ｐゴシック" panose="020B0600070205080204" pitchFamily="34" charset="-128"/>
              </a:rPr>
              <a:t>berpikir tentang hukum dan bagaimana pikiran-pikiran berubah-ubah dari 1 (satu) ide ke ide lainnya.</a:t>
            </a:r>
            <a:endParaRPr lang="en-US" altLang="en-US" sz="1050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009BA2-3345-48ED-A135-0F5D4D138342}"/>
              </a:ext>
            </a:extLst>
          </p:cNvPr>
          <p:cNvSpPr txBox="1">
            <a:spLocks/>
          </p:cNvSpPr>
          <p:nvPr/>
        </p:nvSpPr>
        <p:spPr bwMode="auto">
          <a:xfrm>
            <a:off x="457200" y="1147763"/>
            <a:ext cx="8229600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alibri" panose="020F0502020204030204" pitchFamily="34" charset="0"/>
              <a:buAutoNum type="arabicPeriod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YUNANI KUNO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(Solon,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Sokrates</a:t>
            </a:r>
            <a:r>
              <a:rPr lang="en-US" altLang="en-US" sz="1550" dirty="0">
                <a:ea typeface="ＭＳ Ｐゴシック" panose="020B0600070205080204" pitchFamily="34" charset="-128"/>
              </a:rPr>
              <a:t>, Plato,  Aristoteles,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550" dirty="0">
                <a:ea typeface="ＭＳ Ｐゴシック" panose="020B0600070205080204" pitchFamily="34" charset="-128"/>
              </a:rPr>
              <a:t> Stoa)</a:t>
            </a:r>
          </a:p>
          <a:p>
            <a:pPr algn="just">
              <a:buFont typeface="Calibri" panose="020F0502020204030204" pitchFamily="34" charset="0"/>
              <a:buAutoNum type="arabicPeriod" startAt="2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ROMAWI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(Awal proses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legislasi</a:t>
            </a:r>
            <a:r>
              <a:rPr lang="en-US" altLang="en-US" sz="1550" dirty="0">
                <a:ea typeface="ＭＳ Ｐゴシック" panose="020B0600070205080204" pitchFamily="34" charset="-128"/>
              </a:rPr>
              <a:t>, Cicero,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Yustinianus</a:t>
            </a:r>
            <a:r>
              <a:rPr lang="en-US" altLang="en-US" sz="1550" dirty="0">
                <a:ea typeface="ＭＳ Ｐゴシック" panose="020B0600070205080204" pitchFamily="34" charset="-128"/>
              </a:rPr>
              <a:t> I)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Abad PERTENGAHAN</a:t>
            </a:r>
          </a:p>
          <a:p>
            <a:pPr marL="368300" lvl="1" indent="0"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(Wahyu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sebagai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doktrin</a:t>
            </a:r>
            <a:r>
              <a:rPr lang="en-US" altLang="en-US" sz="1550" dirty="0">
                <a:ea typeface="ＭＳ Ｐゴシック" panose="020B0600070205080204" pitchFamily="34" charset="-128"/>
              </a:rPr>
              <a:t>, Magna Carta,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Skolastisisme</a:t>
            </a:r>
            <a:r>
              <a:rPr lang="en-US" altLang="en-US" sz="155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1550" b="1" dirty="0">
                <a:ea typeface="ＭＳ Ｐゴシック" panose="020B0600070205080204" pitchFamily="34" charset="-128"/>
              </a:rPr>
              <a:t>Zaman RENAISSANCE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b="1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Niccolo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 Machiavelli, Martin Luther, Jean </a:t>
            </a:r>
            <a:r>
              <a:rPr lang="en-US" altLang="en-US" sz="1550" b="1" dirty="0" err="1">
                <a:ea typeface="ＭＳ Ｐゴシック" panose="020B0600070205080204" pitchFamily="34" charset="-128"/>
              </a:rPr>
              <a:t>Bodin</a:t>
            </a:r>
            <a:r>
              <a:rPr lang="en-US" altLang="en-US" sz="1550" b="1" dirty="0">
                <a:ea typeface="ＭＳ Ｐゴシック" panose="020B0600070205080204" pitchFamily="34" charset="-128"/>
              </a:rPr>
              <a:t>, Hugo Grotius, Thomas Hobbes)</a:t>
            </a:r>
          </a:p>
          <a:p>
            <a:pPr algn="just">
              <a:buFont typeface="Calibri" panose="020F0502020204030204" pitchFamily="34" charset="0"/>
              <a:buAutoNum type="arabicPeriod" startAt="5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</a:t>
            </a:r>
            <a:r>
              <a:rPr lang="id-ID" altLang="en-US" sz="1550" dirty="0">
                <a:ea typeface="ＭＳ Ｐゴシック" panose="020B0600070205080204" pitchFamily="34" charset="-128"/>
              </a:rPr>
              <a:t>AUFKLÄRUNG</a:t>
            </a:r>
            <a:endParaRPr lang="en-US" altLang="en-US" sz="1550" dirty="0">
              <a:ea typeface="ＭＳ Ｐゴシック" panose="020B0600070205080204" pitchFamily="34" charset="-128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(John Locke, Samuel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Pufendorf</a:t>
            </a:r>
            <a:r>
              <a:rPr lang="en-US" altLang="en-US" sz="1550" dirty="0">
                <a:ea typeface="ＭＳ Ｐゴシック" panose="020B0600070205080204" pitchFamily="34" charset="-128"/>
              </a:rPr>
              <a:t>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Perjanjian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Westfalia</a:t>
            </a:r>
            <a:r>
              <a:rPr lang="en-US" altLang="en-US" sz="1550" dirty="0">
                <a:ea typeface="ＭＳ Ｐゴシック" panose="020B0600070205080204" pitchFamily="34" charset="-128"/>
              </a:rPr>
              <a:t> 1648,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Pra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550" dirty="0">
                <a:ea typeface="ＭＳ Ｐゴシック" panose="020B0600070205080204" pitchFamily="34" charset="-128"/>
              </a:rPr>
              <a:t>, Montesquieu, Jean-Jacques Rousseau,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Imanuel</a:t>
            </a:r>
            <a:r>
              <a:rPr lang="en-US" altLang="en-US" sz="1550" dirty="0">
                <a:ea typeface="ＭＳ Ｐゴシック" panose="020B0600070205080204" pitchFamily="34" charset="-128"/>
              </a:rPr>
              <a:t> Kant)</a:t>
            </a:r>
          </a:p>
          <a:p>
            <a:pPr algn="just">
              <a:buFont typeface="Calibri" panose="020F0502020204030204" pitchFamily="34" charset="0"/>
              <a:buAutoNum type="arabicPeriod" startAt="6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MODEREN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Amerika 1776,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Perancis</a:t>
            </a:r>
            <a:r>
              <a:rPr lang="en-US" altLang="en-US" sz="1550" dirty="0">
                <a:ea typeface="ＭＳ Ｐゴシック" panose="020B0600070205080204" pitchFamily="34" charset="-128"/>
              </a:rPr>
              <a:t> 1789, G.W.F. Hegel,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Industri</a:t>
            </a:r>
            <a:r>
              <a:rPr lang="en-US" altLang="en-US" sz="1550" dirty="0">
                <a:ea typeface="ＭＳ Ｐゴシック" panose="020B0600070205080204" pitchFamily="34" charset="-128"/>
              </a:rPr>
              <a:t>, Karl Marx)</a:t>
            </a:r>
          </a:p>
          <a:p>
            <a:pPr algn="just">
              <a:buFont typeface="Calibri" panose="020F0502020204030204" pitchFamily="34" charset="0"/>
              <a:buAutoNum type="arabicPeriod" startAt="7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Zaman IDEOLOGI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	(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Dunia I,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Revolusi</a:t>
            </a:r>
            <a:r>
              <a:rPr lang="en-US" altLang="en-US" sz="1550" dirty="0">
                <a:ea typeface="ＭＳ Ｐゴシック" panose="020B0600070205080204" pitchFamily="34" charset="-128"/>
              </a:rPr>
              <a:t> Bolshevik 1917,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Dunia II,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Perang</a:t>
            </a:r>
            <a:r>
              <a:rPr lang="en-US" altLang="en-US" sz="1550" dirty="0">
                <a:ea typeface="ＭＳ Ｐゴシック" panose="020B0600070205080204" pitchFamily="34" charset="-128"/>
              </a:rPr>
              <a:t> </a:t>
            </a:r>
            <a:r>
              <a:rPr lang="en-US" altLang="en-US" sz="1550" dirty="0" err="1">
                <a:ea typeface="ＭＳ Ｐゴシック" panose="020B0600070205080204" pitchFamily="34" charset="-128"/>
              </a:rPr>
              <a:t>Dingin</a:t>
            </a:r>
            <a:r>
              <a:rPr lang="en-US" altLang="en-US" sz="1550" dirty="0">
                <a:ea typeface="ＭＳ Ｐゴシック" panose="020B0600070205080204" pitchFamily="34" charset="-128"/>
              </a:rPr>
              <a:t>)</a:t>
            </a:r>
          </a:p>
          <a:p>
            <a:pPr algn="just">
              <a:buFont typeface="Calibri" panose="020F0502020204030204" pitchFamily="34" charset="0"/>
              <a:buAutoNum type="arabicPeriod" startAt="8"/>
              <a:defRPr/>
            </a:pPr>
            <a:r>
              <a:rPr lang="en-US" altLang="en-US" sz="1550" dirty="0">
                <a:ea typeface="ＭＳ Ｐゴシック" panose="020B0600070205080204" pitchFamily="34" charset="-128"/>
              </a:rPr>
              <a:t>REFORMASI DUNIA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12700" indent="-12700" algn="just">
              <a:buFont typeface="Arial" panose="020B0604020202020204" pitchFamily="34" charset="0"/>
              <a:buNone/>
              <a:defRPr/>
            </a:pP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[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Seluruh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materi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sejarah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pemikiran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hukum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diintisarikan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: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Budiono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Kusumohamidjojo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Filsafat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Hukum –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Problematik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1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Ketertiban</a:t>
            </a:r>
            <a:r>
              <a:rPr lang="en-US" altLang="en-US" sz="11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Adil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CV. Mandar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Maju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Cet. </a:t>
            </a:r>
            <a:r>
              <a:rPr lang="en-US" altLang="en-US" sz="11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Ke</a:t>
            </a:r>
            <a:r>
              <a:rPr lang="en-US" altLang="en-US" sz="11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-I, Bandung, 2011.]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C55DB-8845-42CE-B620-3E770AD3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231900"/>
            <a:ext cx="1519237" cy="17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B8B02F-8E36-4ADC-980C-EC62FE8E6BF7}"/>
              </a:ext>
            </a:extLst>
          </p:cNvPr>
          <p:cNvSpPr txBox="1">
            <a:spLocks/>
          </p:cNvSpPr>
          <p:nvPr/>
        </p:nvSpPr>
        <p:spPr bwMode="auto">
          <a:xfrm>
            <a:off x="457200" y="976974"/>
            <a:ext cx="8229600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Renaissance </a:t>
            </a:r>
            <a:r>
              <a:rPr lang="id-ID" altLang="en-US" sz="1600" dirty="0">
                <a:ea typeface="ＭＳ Ｐゴシック" panose="020B0600070205080204" pitchFamily="34" charset="-128"/>
              </a:rPr>
              <a:t>(Abad XV - 1650)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spcAft>
                <a:spcPts val="300"/>
              </a:spcAft>
              <a:defRPr/>
            </a:pPr>
            <a:r>
              <a:rPr lang="id-ID" altLang="en-US" sz="1600" i="1" dirty="0">
                <a:ea typeface="ＭＳ Ｐゴシック" panose="020B0600070205080204" pitchFamily="34" charset="-128"/>
              </a:rPr>
              <a:t>Dalam Abad Pertengahan</a:t>
            </a:r>
            <a:r>
              <a:rPr lang="id-ID" altLang="en-US" sz="1600" dirty="0">
                <a:ea typeface="ＭＳ Ｐゴシック" panose="020B0600070205080204" pitchFamily="34" charset="-128"/>
              </a:rPr>
              <a:t>,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pusat hidup dan pemikiran orang</a:t>
            </a:r>
            <a:r>
              <a:rPr lang="id-ID" altLang="en-US" sz="1600" dirty="0">
                <a:ea typeface="ＭＳ Ｐゴシック" panose="020B0600070205080204" pitchFamily="34" charset="-128"/>
              </a:rPr>
              <a:t> adalah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TUHAN</a:t>
            </a:r>
            <a:r>
              <a:rPr lang="id-ID" altLang="en-US" sz="1600" dirty="0">
                <a:ea typeface="ＭＳ Ｐゴシック" panose="020B0600070205080204" pitchFamily="34" charset="-128"/>
              </a:rPr>
              <a:t>;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baru kemudian</a:t>
            </a:r>
            <a:r>
              <a:rPr lang="id-ID" altLang="en-US" sz="1600" dirty="0">
                <a:ea typeface="ＭＳ Ｐゴシック" panose="020B0600070205080204" pitchFamily="34" charset="-128"/>
              </a:rPr>
              <a:t> ciptaanNYA, terutama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MANUSIA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.  Dalam Zaman Renaissance</a:t>
            </a:r>
            <a:r>
              <a:rPr lang="id-ID" altLang="en-US" sz="1600" dirty="0">
                <a:ea typeface="ＭＳ Ｐゴシック" panose="020B0600070205080204" pitchFamily="34" charset="-128"/>
              </a:rPr>
              <a:t>,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perhatian</a:t>
            </a:r>
            <a:r>
              <a:rPr lang="id-ID" altLang="en-US" sz="1600" dirty="0">
                <a:ea typeface="ＭＳ Ｐゴシック" panose="020B0600070205080204" pitchFamily="34" charset="-128"/>
              </a:rPr>
              <a:t> pertama-tama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diarahkan kepada</a:t>
            </a:r>
            <a:r>
              <a:rPr lang="id-ID" altLang="en-US" sz="1600" dirty="0">
                <a:ea typeface="ＭＳ Ｐゴシック" panose="020B0600070205080204" pitchFamily="34" charset="-128"/>
              </a:rPr>
              <a:t>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MANUSIA</a:t>
            </a:r>
            <a:r>
              <a:rPr lang="id-ID" altLang="en-US" sz="1600" dirty="0">
                <a:ea typeface="ＭＳ Ｐゴシック" panose="020B0600070205080204" pitchFamily="34" charset="-128"/>
              </a:rPr>
              <a:t>, sehingga manusia menjadi titik tolak pemikiran. 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Orang-orang tetap bersikap religius, akan tetapi bagi mereka, bidang religius sudah terpisah dari bidang-bidang kehidupan lain.</a:t>
            </a:r>
            <a:endParaRPr lang="en-US" altLang="en-US" sz="1600" i="1" dirty="0">
              <a:ea typeface="ＭＳ Ｐゴシック" panose="020B0600070205080204" pitchFamily="34" charset="-128"/>
            </a:endParaRPr>
          </a:p>
          <a:p>
            <a:pPr marL="368300" indent="-368300" algn="just">
              <a:spcAft>
                <a:spcPts val="300"/>
              </a:spcAft>
              <a:defRPr/>
            </a:pPr>
            <a:r>
              <a:rPr lang="id-ID" altLang="en-US" sz="1600" dirty="0">
                <a:ea typeface="ＭＳ Ｐゴシック" panose="020B0600070205080204" pitchFamily="34" charset="-128"/>
              </a:rPr>
              <a:t>Akibat historis abad pertengahan yang tragis, yang justru merupakan pengingkaran dari wahyu TUHAN diantaranya adalah: pengucilan Italia: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Galileo Galilei</a:t>
            </a:r>
            <a:r>
              <a:rPr lang="id-ID" altLang="en-US" sz="1600" dirty="0">
                <a:ea typeface="ＭＳ Ｐゴシック" panose="020B0600070205080204" pitchFamily="34" charset="-128"/>
              </a:rPr>
              <a:t>, Polandia: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Nicolaus Copernicus</a:t>
            </a:r>
            <a:r>
              <a:rPr lang="id-ID" altLang="en-US" sz="1600" dirty="0">
                <a:ea typeface="ＭＳ Ｐゴシック" panose="020B0600070205080204" pitchFamily="34" charset="-128"/>
              </a:rPr>
              <a:t>, Belanda: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Desiderius Erasmus</a:t>
            </a:r>
            <a:r>
              <a:rPr lang="id-ID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spcBef>
                <a:spcPts val="384"/>
              </a:spcBef>
              <a:spcAft>
                <a:spcPts val="300"/>
              </a:spcAft>
              <a:defRPr/>
            </a:pPr>
            <a:r>
              <a:rPr lang="id-ID" altLang="en-US" sz="1600" dirty="0">
                <a:ea typeface="ＭＳ Ｐゴシック" panose="020B0600070205080204" pitchFamily="34" charset="-128"/>
              </a:rPr>
              <a:t>Alam masih diterima sebagai sumber dan norma hidup seperti pada abad sebelumnya,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tetapi tidak digabungkan lagi dengan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TUHAN dan rencanaNYA</a:t>
            </a:r>
            <a:r>
              <a:rPr lang="id-ID" altLang="en-US" sz="1600" dirty="0">
                <a:ea typeface="ＭＳ Ｐゴシック" panose="020B0600070205080204" pitchFamily="34" charset="-128"/>
              </a:rPr>
              <a:t>.  Dalam bidang politik, </a:t>
            </a:r>
            <a:r>
              <a:rPr lang="id-ID" altLang="en-US" sz="1600" b="1" dirty="0">
                <a:ea typeface="ＭＳ Ｐゴシック" panose="020B0600070205080204" pitchFamily="34" charset="-128"/>
              </a:rPr>
              <a:t>tidak dikaitkan dengan</a:t>
            </a:r>
            <a:r>
              <a:rPr lang="id-ID" altLang="en-US" sz="1600" dirty="0">
                <a:ea typeface="ＭＳ Ｐゴシック" panose="020B0600070205080204" pitchFamily="34" charset="-128"/>
              </a:rPr>
              <a:t> kehidupan rohani.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Kekuasaan tertinggi ada di tangan pemimpin negara</a:t>
            </a:r>
            <a:r>
              <a:rPr lang="id-ID" altLang="en-US" sz="1600" dirty="0">
                <a:ea typeface="ＭＳ Ｐゴシック" panose="020B0600070205080204" pitchFamily="34" charset="-128"/>
              </a:rPr>
              <a:t>.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368300" indent="-368300" algn="just">
              <a:spcBef>
                <a:spcPts val="384"/>
              </a:spcBef>
              <a:spcAft>
                <a:spcPts val="300"/>
              </a:spcAft>
              <a:defRPr/>
            </a:pPr>
            <a:r>
              <a:rPr lang="en-US" altLang="en-US" sz="1600" i="1" dirty="0">
                <a:ea typeface="ＭＳ Ｐゴシック" panose="020B0600070205080204" pitchFamily="34" charset="-128"/>
              </a:rPr>
              <a:t>Renaissance (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Prc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.) </a:t>
            </a:r>
            <a:r>
              <a:rPr lang="en-US" altLang="en-US" sz="1600" dirty="0">
                <a:ea typeface="ＭＳ Ｐゴシック" panose="020B0600070205080204" pitchFamily="34" charset="-128"/>
              </a:rPr>
              <a:t>= </a:t>
            </a:r>
            <a:r>
              <a:rPr lang="en-US" altLang="en-US" sz="1600" i="1" dirty="0" err="1">
                <a:ea typeface="ＭＳ Ｐゴシック" panose="020B0600070205080204" pitchFamily="34" charset="-128"/>
              </a:rPr>
              <a:t>Rinascimento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 (It.) </a:t>
            </a:r>
            <a:r>
              <a:rPr lang="en-US" altLang="en-US" sz="1600" dirty="0">
                <a:ea typeface="ＭＳ Ｐゴシック" panose="020B0600070205080204" pitchFamily="34" charset="-128"/>
              </a:rPr>
              <a:t>=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kelahiran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/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kebangkitan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kembali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kebangkitan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kembali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dari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gagasan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yang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menempatkan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manusia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sebagai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tolok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ukur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dalam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ea typeface="ＭＳ Ｐゴシック" panose="020B0600070205080204" pitchFamily="34" charset="-128"/>
                <a:sym typeface="Wingdings" pitchFamily="2" charset="2"/>
              </a:rPr>
              <a:t>menghadapi</a:t>
            </a:r>
            <a:r>
              <a:rPr lang="en-US" altLang="en-US" sz="1600" b="1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kehidupan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alam</a:t>
            </a:r>
            <a:r>
              <a:rPr lang="en-US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semesta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 </a:t>
            </a:r>
            <a:r>
              <a:rPr lang="en-US" altLang="en-US" sz="16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manusia</a:t>
            </a:r>
            <a:r>
              <a:rPr lang="en-US" altLang="en-US" sz="16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kembali</a:t>
            </a:r>
            <a:r>
              <a:rPr lang="en-US" altLang="en-US" sz="16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menjadi</a:t>
            </a:r>
            <a:r>
              <a:rPr lang="en-US" altLang="en-US" sz="1600" u="sng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600" u="sng" dirty="0" err="1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subyek</a:t>
            </a:r>
            <a:r>
              <a:rPr lang="en-US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368300" indent="-368300" algn="just">
              <a:spcBef>
                <a:spcPts val="384"/>
              </a:spcBef>
              <a:spcAft>
                <a:spcPts val="300"/>
              </a:spcAft>
              <a:defRPr/>
            </a:pPr>
            <a:r>
              <a:rPr lang="id-ID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Hukum mulai dipandang dalam hubungannya dengan kebebasan manusia dan dengan negara-negara nasional</a:t>
            </a: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0" indent="0" algn="just">
              <a:defRPr/>
            </a:pPr>
            <a:endParaRPr lang="id-ID" altLang="en-US" sz="1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Galileo Copernicus.jpg">
            <a:extLst>
              <a:ext uri="{FF2B5EF4-FFF2-40B4-BE49-F238E27FC236}">
                <a16:creationId xmlns:a16="http://schemas.microsoft.com/office/drawing/2014/main" id="{3A2A605C-B030-46C1-B25A-C8A6DE4F1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79439" y="3542467"/>
            <a:ext cx="1307074" cy="943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386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6DE060-61C3-4A9E-A7B9-5C9A8CE197C7}"/>
              </a:ext>
            </a:extLst>
          </p:cNvPr>
          <p:cNvSpPr txBox="1">
            <a:spLocks/>
          </p:cNvSpPr>
          <p:nvPr/>
        </p:nvSpPr>
        <p:spPr bwMode="auto">
          <a:xfrm>
            <a:off x="457200" y="973926"/>
            <a:ext cx="8229600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Renaissance </a:t>
            </a:r>
            <a:r>
              <a:rPr lang="id-ID" altLang="en-US" sz="1600" dirty="0">
                <a:ea typeface="ＭＳ Ｐゴシック" panose="020B0600070205080204" pitchFamily="34" charset="-128"/>
              </a:rPr>
              <a:t>(Abad XV - 1650)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d-ID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NICCOLO MACHIAVELLI</a:t>
            </a:r>
            <a:r>
              <a:rPr lang="id-ID" altLang="en-US" sz="1800" dirty="0">
                <a:ea typeface="ＭＳ Ｐゴシック" panose="020B0600070205080204" pitchFamily="34" charset="-128"/>
              </a:rPr>
              <a:t> : HAKIKAT POLITIK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id-ID" altLang="en-US" sz="1800" dirty="0">
              <a:ea typeface="ＭＳ Ｐゴシック" panose="020B0600070205080204" pitchFamily="34" charset="-128"/>
            </a:endParaRPr>
          </a:p>
          <a:p>
            <a:pPr marL="231775" indent="-231775" algn="just">
              <a:spcAft>
                <a:spcPts val="600"/>
              </a:spcAft>
              <a:defRPr/>
            </a:pPr>
            <a:r>
              <a:rPr lang="id-ID" altLang="en-US" sz="1600" dirty="0">
                <a:ea typeface="ＭＳ Ｐゴシック" panose="020B0600070205080204" pitchFamily="34" charset="-128"/>
              </a:rPr>
              <a:t>Machiavelli adalah seorang politikus dan diplomat. Machiavelli menjadi korban fitnah, ditahan, dan disiksa. 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Kekalahan politiknya itu membuatnya menjadi seorang filsuf</a:t>
            </a:r>
            <a:r>
              <a:rPr lang="id-ID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marL="231775" indent="-231775" algn="just">
              <a:spcAft>
                <a:spcPts val="600"/>
              </a:spcAft>
              <a:defRPr/>
            </a:pPr>
            <a:r>
              <a:rPr lang="id-ID" altLang="en-US" sz="1600" i="1" dirty="0">
                <a:ea typeface="ＭＳ Ｐゴシック" panose="020B0600070205080204" pitchFamily="34" charset="-128"/>
              </a:rPr>
              <a:t>Gagasannya yang terpenting</a:t>
            </a:r>
            <a:r>
              <a:rPr lang="id-ID" altLang="en-US" sz="1600" dirty="0">
                <a:ea typeface="ＭＳ Ｐゴシック" panose="020B0600070205080204" pitchFamily="34" charset="-128"/>
              </a:rPr>
              <a:t> adalah: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ragione di stato </a:t>
            </a:r>
            <a:r>
              <a:rPr lang="id-ID" altLang="en-US" sz="1600" dirty="0">
                <a:ea typeface="ＭＳ Ｐゴシック" panose="020B0600070205080204" pitchFamily="34" charset="-128"/>
              </a:rPr>
              <a:t>(Jrm: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Staatsräson</a:t>
            </a:r>
            <a:r>
              <a:rPr lang="id-ID" altLang="en-US" sz="1600" dirty="0">
                <a:ea typeface="ＭＳ Ｐゴシック" panose="020B0600070205080204" pitchFamily="34" charset="-128"/>
              </a:rPr>
              <a:t>, Prcs: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raison d’état</a:t>
            </a:r>
            <a:r>
              <a:rPr lang="id-ID" altLang="en-US" sz="1600" dirty="0">
                <a:ea typeface="ＭＳ Ｐゴシック" panose="020B0600070205080204" pitchFamily="34" charset="-128"/>
              </a:rPr>
              <a:t>, Ind: dalih negara), yang seringkali ditafsirkan: ‘</a:t>
            </a:r>
            <a:r>
              <a:rPr lang="id-ID" altLang="en-US" sz="1600" b="1" i="1" dirty="0">
                <a:ea typeface="ＭＳ Ｐゴシック" panose="020B0600070205080204" pitchFamily="34" charset="-128"/>
              </a:rPr>
              <a:t>Tujuan menghalalkan segala cara</a:t>
            </a:r>
            <a:r>
              <a:rPr lang="id-ID" altLang="en-US" sz="1600" dirty="0">
                <a:ea typeface="ＭＳ Ｐゴシック" panose="020B0600070205080204" pitchFamily="34" charset="-128"/>
              </a:rPr>
              <a:t>’.  </a:t>
            </a:r>
            <a:r>
              <a:rPr lang="id-ID" altLang="en-US" sz="1600" u="sng" dirty="0">
                <a:ea typeface="ＭＳ Ｐゴシック" panose="020B0600070205080204" pitchFamily="34" charset="-128"/>
              </a:rPr>
              <a:t>Gagasan ini tidak secara eksplisit dikemukakan Machiavelli</a:t>
            </a:r>
            <a:r>
              <a:rPr lang="id-ID" altLang="en-US" sz="1600" dirty="0">
                <a:ea typeface="ＭＳ Ｐゴシック" panose="020B0600070205080204" pitchFamily="34" charset="-128"/>
              </a:rPr>
              <a:t>.  Interpretasi ini muncul karena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Machiavelli mengajarkan bahwa urusan politik adalah sepenuhnya urusan duniawi dan tidak ada kaitannya dengan moral</a:t>
            </a:r>
            <a:r>
              <a:rPr lang="id-ID" altLang="en-US" sz="1600" dirty="0">
                <a:ea typeface="ＭＳ Ｐゴシック" panose="020B0600070205080204" pitchFamily="34" charset="-128"/>
              </a:rPr>
              <a:t>.</a:t>
            </a:r>
          </a:p>
          <a:p>
            <a:pPr marL="231775" indent="-231775" algn="just">
              <a:spcAft>
                <a:spcPts val="600"/>
              </a:spcAft>
              <a:defRPr/>
            </a:pPr>
            <a:r>
              <a:rPr lang="id-ID" altLang="en-US" sz="1600" dirty="0">
                <a:ea typeface="ＭＳ Ｐゴシック" panose="020B0600070205080204" pitchFamily="34" charset="-128"/>
              </a:rPr>
              <a:t>Menurutnya,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misi politik</a:t>
            </a:r>
            <a:r>
              <a:rPr lang="id-ID" altLang="en-US" sz="1600" dirty="0">
                <a:ea typeface="ＭＳ Ｐゴシック" panose="020B0600070205080204" pitchFamily="34" charset="-128"/>
              </a:rPr>
              <a:t> adalah </a:t>
            </a:r>
            <a:r>
              <a:rPr lang="id-ID" altLang="en-US" sz="1600" i="1" dirty="0">
                <a:ea typeface="ＭＳ Ｐゴシック" panose="020B0600070205080204" pitchFamily="34" charset="-128"/>
              </a:rPr>
              <a:t>semata-mata melaksanakan kekuasaan untuk menyelenggarakan negara </a:t>
            </a:r>
            <a:r>
              <a:rPr lang="id-ID" altLang="en-US" sz="1600" dirty="0">
                <a:ea typeface="ＭＳ Ｐゴシック" panose="020B0600070205080204" pitchFamily="34" charset="-128"/>
                <a:sym typeface="Wingdings" pitchFamily="2" charset="2"/>
              </a:rPr>
              <a:t> penyelenggaraan negara yang sukses banyak ditentukan oleh adanya </a:t>
            </a:r>
            <a:r>
              <a:rPr lang="id-ID" altLang="en-US" sz="1600" u="sng" dirty="0">
                <a:ea typeface="ＭＳ Ｐゴシック" panose="020B0600070205080204" pitchFamily="34" charset="-128"/>
                <a:sym typeface="Wingdings" pitchFamily="2" charset="2"/>
              </a:rPr>
              <a:t>tentara yang kuat</a:t>
            </a:r>
            <a:r>
              <a:rPr lang="id-ID" altLang="en-US" sz="1600" dirty="0">
                <a:ea typeface="ＭＳ Ｐゴシック" panose="020B0600070205080204" pitchFamily="34" charset="-128"/>
                <a:sym typeface="Wingdings" pitchFamily="2" charset="2"/>
              </a:rPr>
              <a:t> dan </a:t>
            </a:r>
            <a:r>
              <a:rPr lang="id-ID" altLang="en-US" sz="1600" u="sng" dirty="0">
                <a:ea typeface="ＭＳ Ｐゴシック" panose="020B0600070205080204" pitchFamily="34" charset="-128"/>
                <a:sym typeface="Wingdings" pitchFamily="2" charset="2"/>
              </a:rPr>
              <a:t>hukum yang baik</a:t>
            </a:r>
            <a:r>
              <a:rPr lang="id-ID" altLang="en-US" sz="16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</a:p>
          <a:p>
            <a:pPr marL="231775" indent="-231775" algn="just">
              <a:spcAft>
                <a:spcPts val="600"/>
              </a:spcAft>
              <a:defRPr/>
            </a:pPr>
            <a:r>
              <a:rPr lang="id-ID" altLang="en-US" sz="1600" dirty="0">
                <a:ea typeface="ＭＳ Ｐゴシック" panose="020B0600070205080204" pitchFamily="34" charset="-128"/>
                <a:sym typeface="Wingdings" pitchFamily="2" charset="2"/>
              </a:rPr>
              <a:t>Untuk itu penguasa negara harus memiliki 3 persyaratan: </a:t>
            </a:r>
            <a:r>
              <a:rPr lang="id-ID" altLang="en-US" sz="1600" i="1" dirty="0">
                <a:ea typeface="ＭＳ Ｐゴシック" panose="020B0600070205080204" pitchFamily="34" charset="-128"/>
                <a:sym typeface="Wingdings" pitchFamily="2" charset="2"/>
              </a:rPr>
              <a:t>virtu</a:t>
            </a:r>
            <a:r>
              <a:rPr lang="id-ID" altLang="en-US" sz="1600" dirty="0">
                <a:ea typeface="ＭＳ Ｐゴシック" panose="020B0600070205080204" pitchFamily="34" charset="-128"/>
                <a:sym typeface="Wingdings" pitchFamily="2" charset="2"/>
              </a:rPr>
              <a:t> (kecakapan), terpanggil oleh </a:t>
            </a:r>
            <a:r>
              <a:rPr lang="id-ID" altLang="en-US" sz="1600" i="1" dirty="0">
                <a:ea typeface="ＭＳ Ｐゴシック" panose="020B0600070205080204" pitchFamily="34" charset="-128"/>
                <a:sym typeface="Wingdings" pitchFamily="2" charset="2"/>
              </a:rPr>
              <a:t>necessita </a:t>
            </a:r>
            <a:r>
              <a:rPr lang="id-ID" altLang="en-US" sz="1600" dirty="0">
                <a:ea typeface="ＭＳ Ｐゴシック" panose="020B0600070205080204" pitchFamily="34" charset="-128"/>
                <a:sym typeface="Wingdings" pitchFamily="2" charset="2"/>
              </a:rPr>
              <a:t>(situasi yang kondusif), dan adanya </a:t>
            </a:r>
            <a:r>
              <a:rPr lang="id-ID" altLang="en-US" sz="1600" i="1" dirty="0">
                <a:ea typeface="ＭＳ Ｐゴシック" panose="020B0600070205080204" pitchFamily="34" charset="-128"/>
                <a:sym typeface="Wingdings" pitchFamily="2" charset="2"/>
              </a:rPr>
              <a:t>fortuna </a:t>
            </a:r>
            <a:r>
              <a:rPr lang="id-ID" altLang="en-US" sz="1600" dirty="0">
                <a:ea typeface="ＭＳ Ｐゴシック" panose="020B0600070205080204" pitchFamily="34" charset="-128"/>
                <a:sym typeface="Wingdings" pitchFamily="2" charset="2"/>
              </a:rPr>
              <a:t>(peluang yang cocok).</a:t>
            </a:r>
          </a:p>
          <a:p>
            <a:pPr marL="231775" indent="-231775" algn="just">
              <a:spcAft>
                <a:spcPts val="600"/>
              </a:spcAft>
              <a:defRPr/>
            </a:pP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Paham </a:t>
            </a:r>
            <a:r>
              <a:rPr lang="id-ID" altLang="en-US" sz="1600" b="1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Machiavellisme</a:t>
            </a:r>
            <a:r>
              <a:rPr lang="id-ID" altLang="en-US" sz="1600" dirty="0">
                <a:solidFill>
                  <a:schemeClr val="bg1"/>
                </a:solidFill>
                <a:ea typeface="ＭＳ Ｐゴシック" panose="020B0600070205080204" pitchFamily="34" charset="-128"/>
                <a:sym typeface="Wingdings" pitchFamily="2" charset="2"/>
              </a:rPr>
              <a:t> seolah-olah menghalalkan cara apapun, termasuk juga yang tidak menusiawi untuk mencapai tujuan-tujuan politik.</a:t>
            </a:r>
            <a:endParaRPr lang="id-ID" altLang="en-US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machiavelli_cartoon.jpg">
            <a:extLst>
              <a:ext uri="{FF2B5EF4-FFF2-40B4-BE49-F238E27FC236}">
                <a16:creationId xmlns:a16="http://schemas.microsoft.com/office/drawing/2014/main" id="{B63D7FEA-0509-4237-83A4-F4F0B1EDD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876" y="870301"/>
            <a:ext cx="1604173" cy="1459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925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8DD3-60C3-4334-9801-FB18EBCC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9CD4-D07D-42D9-A5A4-1A80A6F21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A white and red card with a red border&#10;&#10;Description automatically generated">
            <a:extLst>
              <a:ext uri="{FF2B5EF4-FFF2-40B4-BE49-F238E27FC236}">
                <a16:creationId xmlns:a16="http://schemas.microsoft.com/office/drawing/2014/main" id="{5D5DC53E-116C-4D39-9C10-C282EEAC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3A7480-BFE4-466E-A424-044B720F49A2}"/>
              </a:ext>
            </a:extLst>
          </p:cNvPr>
          <p:cNvSpPr txBox="1">
            <a:spLocks/>
          </p:cNvSpPr>
          <p:nvPr/>
        </p:nvSpPr>
        <p:spPr bwMode="auto">
          <a:xfrm>
            <a:off x="457200" y="835025"/>
            <a:ext cx="8229600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altLang="en-US" sz="2400" b="1" dirty="0">
                <a:ea typeface="ＭＳ Ｐゴシック" panose="020B0600070205080204" pitchFamily="34" charset="-128"/>
              </a:rPr>
              <a:t>Zaman Renaissance </a:t>
            </a:r>
            <a:r>
              <a:rPr lang="id-ID" altLang="en-US" sz="1600" dirty="0">
                <a:ea typeface="ＭＳ Ｐゴシック" panose="020B0600070205080204" pitchFamily="34" charset="-128"/>
              </a:rPr>
              <a:t>(Abad XV - 1650)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1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KAUM HUMANIS</a:t>
            </a:r>
          </a:p>
          <a:p>
            <a:pPr marL="368300" indent="-368300" algn="just">
              <a:spcAft>
                <a:spcPts val="300"/>
              </a:spcAft>
              <a:defRPr/>
            </a:pPr>
            <a:r>
              <a:rPr lang="en-US" altLang="en-US" sz="1500" b="1" dirty="0">
                <a:ea typeface="ＭＳ Ｐゴシック" panose="020B0600070205080204" pitchFamily="34" charset="-128"/>
              </a:rPr>
              <a:t>Desiderius Erasmus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sastrawan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Belanda,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mencoba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untuk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mencari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keseimbangan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kembangkitan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kembali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penghayatan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manusia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terhadap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dirinya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kesalehan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hidup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Kristiani</a:t>
            </a:r>
            <a:r>
              <a:rPr lang="en-US" altLang="en-US" sz="1500" dirty="0">
                <a:ea typeface="ＭＳ Ｐゴシック" panose="020B0600070205080204" pitchFamily="34" charset="-128"/>
              </a:rPr>
              <a:t>.</a:t>
            </a:r>
          </a:p>
          <a:p>
            <a:pPr marL="368300" indent="-368300" algn="just">
              <a:spcAft>
                <a:spcPts val="300"/>
              </a:spcAft>
              <a:defRPr/>
            </a:pPr>
            <a:r>
              <a:rPr lang="en-US" altLang="en-US" sz="1500" b="1" dirty="0">
                <a:ea typeface="ＭＳ Ｐゴシック" panose="020B0600070205080204" pitchFamily="34" charset="-128"/>
              </a:rPr>
              <a:t>Thomas More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ahli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Inggris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dalam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bukunya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: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De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optimo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republicae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statu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i="1" dirty="0" err="1">
                <a:ea typeface="ＭＳ Ｐゴシック" panose="020B0600070205080204" pitchFamily="34" charset="-128"/>
              </a:rPr>
              <a:t>decue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nova insula Utopia</a:t>
            </a:r>
            <a:r>
              <a:rPr lang="en-US" altLang="en-US" sz="1500" dirty="0">
                <a:ea typeface="ＭＳ Ｐゴシック" panose="020B0600070205080204" pitchFamily="34" charset="-128"/>
              </a:rPr>
              <a:t> (Lt.: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Tentang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status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republik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maksimum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bagi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pulau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baru</a:t>
            </a:r>
            <a:r>
              <a:rPr lang="en-US" altLang="en-US" sz="1500" dirty="0">
                <a:ea typeface="ＭＳ Ｐゴシック" panose="020B0600070205080204" pitchFamily="34" charset="-128"/>
              </a:rPr>
              <a:t> Utopia),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merancang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negara yang ideal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menurut</a:t>
            </a:r>
            <a:r>
              <a:rPr lang="en-US" altLang="en-US" sz="1500" dirty="0">
                <a:ea typeface="ＭＳ Ｐゴシック" panose="020B0600070205080204" pitchFamily="34" charset="-128"/>
              </a:rPr>
              <a:t> garis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politeia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seperti</a:t>
            </a:r>
            <a:r>
              <a:rPr lang="en-US" altLang="en-US" sz="1500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dilakukan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Plato. 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Baginya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, dunia utopia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dunia yang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dilandaskan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pada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institusi-institusi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yang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didirikan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berdasarkan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prinsip-prinsip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akal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sehat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kemerdekaan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, dan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toleransi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serta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bukan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monopoli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dari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gereja</a:t>
            </a:r>
            <a:r>
              <a:rPr lang="en-US" altLang="en-US" sz="1500" dirty="0">
                <a:ea typeface="ＭＳ Ｐゴシック" panose="020B0600070205080204" pitchFamily="34" charset="-128"/>
              </a:rPr>
              <a:t>. Thomas More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bersama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Uskup</a:t>
            </a:r>
            <a:r>
              <a:rPr lang="en-US" altLang="en-US" sz="1500" dirty="0">
                <a:ea typeface="ＭＳ Ｐゴシック" panose="020B0600070205080204" pitchFamily="34" charset="-128"/>
              </a:rPr>
              <a:t> John Fischer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dihukum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mati</a:t>
            </a:r>
            <a:r>
              <a:rPr lang="en-US" altLang="en-US" sz="1500" dirty="0">
                <a:ea typeface="ＭＳ Ｐゴシック" panose="020B0600070205080204" pitchFamily="34" charset="-128"/>
              </a:rPr>
              <a:t> oleh Raja Henry VIII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karena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menentang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pernikahan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kedua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antara</a:t>
            </a:r>
            <a:r>
              <a:rPr lang="en-US" altLang="en-US" sz="1500" dirty="0">
                <a:ea typeface="ＭＳ Ｐゴシック" panose="020B0600070205080204" pitchFamily="34" charset="-128"/>
              </a:rPr>
              <a:t> raja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dengan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Anna Boleyn 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pernikahan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itu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bertentangan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dengan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gereja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jadi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melawan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  <a:sym typeface="Wingdings" pitchFamily="2" charset="2"/>
              </a:rPr>
              <a:t>hukum</a:t>
            </a:r>
            <a:r>
              <a:rPr lang="en-US" altLang="en-US" sz="1500" dirty="0">
                <a:ea typeface="ＭＳ Ｐゴシック" panose="020B0600070205080204" pitchFamily="34" charset="-128"/>
                <a:sym typeface="Wingdings" pitchFamily="2" charset="2"/>
              </a:rPr>
              <a:t>.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</a:p>
          <a:p>
            <a:pPr marL="368300" indent="-368300" algn="just">
              <a:spcAft>
                <a:spcPts val="300"/>
              </a:spcAft>
              <a:defRPr/>
            </a:pPr>
            <a:endParaRPr lang="en-US" altLang="en-US" sz="1500" dirty="0">
              <a:ea typeface="ＭＳ Ｐゴシック" panose="020B0600070205080204" pitchFamily="34" charset="-128"/>
            </a:endParaRPr>
          </a:p>
          <a:p>
            <a:pPr marL="368300" indent="-368300" algn="just"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Kaum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humanis</a:t>
            </a:r>
            <a:r>
              <a:rPr lang="en-US" altLang="en-US" sz="1500" dirty="0">
                <a:ea typeface="ＭＳ Ｐゴシック" panose="020B0600070205080204" pitchFamily="34" charset="-128"/>
              </a:rPr>
              <a:t> lain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diantaranya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: </a:t>
            </a:r>
          </a:p>
          <a:p>
            <a:pPr marL="368300" indent="-368300" algn="just">
              <a:spcAft>
                <a:spcPts val="300"/>
              </a:spcAft>
              <a:defRPr/>
            </a:pPr>
            <a:r>
              <a:rPr lang="en-US" altLang="en-US" sz="1500" b="1" dirty="0">
                <a:ea typeface="ＭＳ Ｐゴシック" panose="020B0600070205080204" pitchFamily="34" charset="-128"/>
              </a:rPr>
              <a:t>Nicolaus Copernicus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astronom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Polandia</a:t>
            </a:r>
            <a:r>
              <a:rPr lang="en-US" altLang="en-US" sz="1500" dirty="0">
                <a:ea typeface="ＭＳ Ｐゴシック" panose="020B0600070205080204" pitchFamily="34" charset="-128"/>
              </a:rPr>
              <a:t>, yang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mengemukakan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konsepnya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mengenai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heliosentris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>
                <a:ea typeface="ＭＳ Ｐゴシック" panose="020B0600070205080204" pitchFamily="34" charset="-128"/>
              </a:rPr>
              <a:t>[vs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Gereja</a:t>
            </a:r>
            <a:r>
              <a:rPr lang="en-US" altLang="en-US" sz="1500" dirty="0">
                <a:ea typeface="ＭＳ Ｐゴシック" panose="020B0600070205080204" pitchFamily="34" charset="-128"/>
              </a:rPr>
              <a:t>: inti tata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surya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adalah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bumi</a:t>
            </a:r>
            <a:r>
              <a:rPr lang="en-US" altLang="en-US" sz="1500" dirty="0">
                <a:ea typeface="ＭＳ Ｐゴシック" panose="020B0600070205080204" pitchFamily="34" charset="-128"/>
              </a:rPr>
              <a:t>  /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geosentris</a:t>
            </a:r>
            <a:r>
              <a:rPr lang="en-US" altLang="en-US" sz="1500" dirty="0">
                <a:ea typeface="ＭＳ Ｐゴシック" panose="020B0600070205080204" pitchFamily="34" charset="-128"/>
              </a:rPr>
              <a:t>];  </a:t>
            </a:r>
          </a:p>
          <a:p>
            <a:pPr marL="368300" indent="-368300" algn="just">
              <a:spcAft>
                <a:spcPts val="300"/>
              </a:spcAft>
              <a:defRPr/>
            </a:pPr>
            <a:r>
              <a:rPr lang="en-US" altLang="en-US" sz="1500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500" dirty="0">
                <a:ea typeface="ＭＳ Ｐゴシック" panose="020B0600070205080204" pitchFamily="34" charset="-128"/>
              </a:rPr>
              <a:t> Copernicus </a:t>
            </a:r>
            <a:r>
              <a:rPr lang="en-US" altLang="en-US" sz="1500" u="sng" dirty="0" err="1">
                <a:ea typeface="ＭＳ Ｐゴシック" panose="020B0600070205080204" pitchFamily="34" charset="-128"/>
              </a:rPr>
              <a:t>dikembangkan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Galileo Galilei</a:t>
            </a:r>
            <a:r>
              <a:rPr lang="en-US" altLang="en-US" sz="1500" dirty="0">
                <a:ea typeface="ＭＳ Ｐゴシック" panose="020B0600070205080204" pitchFamily="34" charset="-128"/>
              </a:rPr>
              <a:t>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astronom</a:t>
            </a:r>
            <a:r>
              <a:rPr lang="en-US" altLang="en-US" sz="1500" dirty="0">
                <a:ea typeface="ＭＳ Ｐゴシック" panose="020B0600070205080204" pitchFamily="34" charset="-128"/>
              </a:rPr>
              <a:t> Italia, </a:t>
            </a:r>
            <a:r>
              <a:rPr lang="en-US" altLang="en-US" sz="1500" dirty="0" err="1">
                <a:ea typeface="ＭＳ Ｐゴシック" panose="020B0600070205080204" pitchFamily="34" charset="-128"/>
              </a:rPr>
              <a:t>menjadi</a:t>
            </a:r>
            <a:r>
              <a:rPr lang="en-US" altLang="en-US" sz="1500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konsep</a:t>
            </a:r>
            <a:r>
              <a:rPr lang="en-US" altLang="en-US" sz="15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ea typeface="ＭＳ Ｐゴシック" panose="020B0600070205080204" pitchFamily="34" charset="-128"/>
              </a:rPr>
              <a:t>gravitasi</a:t>
            </a:r>
            <a:r>
              <a:rPr lang="en-US" altLang="en-US" sz="1500" dirty="0">
                <a:ea typeface="ＭＳ Ｐゴシック" panose="020B0600070205080204" pitchFamily="34" charset="-128"/>
              </a:rPr>
              <a:t>;</a:t>
            </a:r>
          </a:p>
          <a:p>
            <a:pPr marL="368300" indent="-368300" algn="just">
              <a:spcAft>
                <a:spcPts val="300"/>
              </a:spcAft>
              <a:defRPr/>
            </a:pP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Johannes Kepler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u="sng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mengembangkannya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menjadi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teori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menegaskan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bahwa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bumi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mengorbit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mengelilingi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matahari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dan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bukan</a:t>
            </a:r>
            <a:r>
              <a:rPr lang="en-US" altLang="en-US" sz="15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5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sebaliknya</a:t>
            </a:r>
            <a:r>
              <a:rPr lang="en-US" altLang="en-US" sz="15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4AE03-D045-4992-ABB4-A0785D2A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824660"/>
            <a:ext cx="2057400" cy="10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1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17332</TotalTime>
  <Words>3245</Words>
  <Application>Microsoft Office PowerPoint</Application>
  <PresentationFormat>On-screen Show (4:3)</PresentationFormat>
  <Paragraphs>230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Filsafat  Hukum</dc:title>
  <dc:creator>Agus Setiawan</dc:creator>
  <cp:lastModifiedBy>demson tiopan</cp:lastModifiedBy>
  <cp:revision>757</cp:revision>
  <dcterms:created xsi:type="dcterms:W3CDTF">2015-07-03T07:15:25Z</dcterms:created>
  <dcterms:modified xsi:type="dcterms:W3CDTF">2023-09-20T06:52:11Z</dcterms:modified>
</cp:coreProperties>
</file>