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4630400" cy="8229600"/>
  <p:notesSz cx="8229600" cy="146304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>
        <p:scale>
          <a:sx n="75" d="100"/>
          <a:sy n="75" d="100"/>
        </p:scale>
        <p:origin x="370" y="-11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710033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2E4CF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EF5E7"/>
          </a:solidFill>
          <a:ln/>
        </p:spPr>
      </p:sp>
      <p:sp>
        <p:nvSpPr>
          <p:cNvPr id="4" name="Text 2"/>
          <p:cNvSpPr/>
          <p:nvPr/>
        </p:nvSpPr>
        <p:spPr>
          <a:xfrm>
            <a:off x="833199" y="2440186"/>
            <a:ext cx="7477601" cy="166639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6561"/>
              </a:lnSpc>
              <a:buNone/>
            </a:pPr>
            <a:r>
              <a:rPr lang="en-US" sz="5249" dirty="0">
                <a:solidFill>
                  <a:srgbClr val="38512F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Perencanaan Kota Modern</a:t>
            </a:r>
            <a:endParaRPr lang="en-US" sz="5249" dirty="0"/>
          </a:p>
        </p:txBody>
      </p:sp>
      <p:sp>
        <p:nvSpPr>
          <p:cNvPr id="5" name="Text 3"/>
          <p:cNvSpPr/>
          <p:nvPr/>
        </p:nvSpPr>
        <p:spPr>
          <a:xfrm>
            <a:off x="833199" y="4439841"/>
            <a:ext cx="7477601" cy="71080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2799"/>
              </a:lnSpc>
              <a:buNone/>
            </a:pPr>
            <a:r>
              <a:rPr lang="en-US" sz="1750" dirty="0">
                <a:solidFill>
                  <a:srgbClr val="3A3630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Perencanaan kota modern melibatkan pendekatan komprehensif untuk menciptakan kota yang efisien, berkelanjutan, dan nyaman untuk ditinggali.</a:t>
            </a:r>
            <a:endParaRPr lang="en-US" sz="1750" dirty="0"/>
          </a:p>
        </p:txBody>
      </p:sp>
      <p:pic>
        <p:nvPicPr>
          <p:cNvPr id="9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2E4CF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EF5E7"/>
          </a:solidFill>
          <a:ln/>
        </p:spPr>
      </p:sp>
      <p:sp>
        <p:nvSpPr>
          <p:cNvPr id="4" name="Text 2"/>
          <p:cNvSpPr/>
          <p:nvPr/>
        </p:nvSpPr>
        <p:spPr>
          <a:xfrm>
            <a:off x="2348389" y="745688"/>
            <a:ext cx="6888480" cy="694373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>
              <a:lnSpc>
                <a:spcPts val="5468"/>
              </a:lnSpc>
              <a:buNone/>
            </a:pPr>
            <a:r>
              <a:rPr lang="en-US" sz="4374" dirty="0">
                <a:solidFill>
                  <a:srgbClr val="38512F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Perencanaan Kota Modern</a:t>
            </a:r>
            <a:endParaRPr lang="en-US" sz="4374" dirty="0"/>
          </a:p>
        </p:txBody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48389" y="1884402"/>
            <a:ext cx="3088958" cy="190904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2348389" y="4071104"/>
            <a:ext cx="3088958" cy="69437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734"/>
              </a:lnSpc>
              <a:buNone/>
            </a:pPr>
            <a:r>
              <a:rPr lang="en-US" sz="2187" dirty="0">
                <a:solidFill>
                  <a:srgbClr val="38512F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Arsitektur Berkelanjutan</a:t>
            </a:r>
            <a:endParaRPr lang="en-US" sz="2187" dirty="0"/>
          </a:p>
        </p:txBody>
      </p:sp>
      <p:sp>
        <p:nvSpPr>
          <p:cNvPr id="7" name="Text 4"/>
          <p:cNvSpPr/>
          <p:nvPr/>
        </p:nvSpPr>
        <p:spPr>
          <a:xfrm>
            <a:off x="2348389" y="4987647"/>
            <a:ext cx="3088958" cy="177700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799"/>
              </a:lnSpc>
              <a:buNone/>
            </a:pPr>
            <a:r>
              <a:rPr lang="en-US" sz="1750" dirty="0">
                <a:solidFill>
                  <a:srgbClr val="3A3630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Perencanaan kota modern mengutamakan penggunaan arsitektur berkelanjutan yang mengintegrasikan konsep ramah lingkungan dan efisiensi energi.</a:t>
            </a:r>
            <a:endParaRPr lang="en-US" sz="1750" dirty="0"/>
          </a:p>
        </p:txBody>
      </p:sp>
      <p:pic>
        <p:nvPicPr>
          <p:cNvPr id="8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70602" y="1884402"/>
            <a:ext cx="3088958" cy="1909048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5770602" y="4071104"/>
            <a:ext cx="2514600" cy="347186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 algn="l">
              <a:lnSpc>
                <a:spcPts val="2734"/>
              </a:lnSpc>
              <a:buNone/>
            </a:pPr>
            <a:r>
              <a:rPr lang="en-US" sz="2187" dirty="0">
                <a:solidFill>
                  <a:srgbClr val="38512F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Transportasi Publik</a:t>
            </a:r>
            <a:endParaRPr lang="en-US" sz="2187" dirty="0"/>
          </a:p>
        </p:txBody>
      </p:sp>
      <p:sp>
        <p:nvSpPr>
          <p:cNvPr id="10" name="Text 6"/>
          <p:cNvSpPr/>
          <p:nvPr/>
        </p:nvSpPr>
        <p:spPr>
          <a:xfrm>
            <a:off x="5770602" y="4640461"/>
            <a:ext cx="3088958" cy="213240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799"/>
              </a:lnSpc>
              <a:buNone/>
            </a:pPr>
            <a:r>
              <a:rPr lang="en-US" sz="1750" dirty="0">
                <a:solidFill>
                  <a:srgbClr val="3A3630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Perencanaan kota modern mendorong penggunaan transportasi publik yang lebih efisien untuk mengurangi kemacetan dan emisi gas rumah kaca.</a:t>
            </a:r>
            <a:endParaRPr lang="en-US" sz="1750" dirty="0"/>
          </a:p>
        </p:txBody>
      </p:sp>
      <p:pic>
        <p:nvPicPr>
          <p:cNvPr id="11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192816" y="1884402"/>
            <a:ext cx="3089077" cy="1909167"/>
          </a:xfrm>
          <a:prstGeom prst="rect">
            <a:avLst/>
          </a:prstGeom>
        </p:spPr>
      </p:pic>
      <p:sp>
        <p:nvSpPr>
          <p:cNvPr id="12" name="Text 7"/>
          <p:cNvSpPr/>
          <p:nvPr/>
        </p:nvSpPr>
        <p:spPr>
          <a:xfrm>
            <a:off x="9192816" y="4071223"/>
            <a:ext cx="2221944" cy="347186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 algn="l">
              <a:lnSpc>
                <a:spcPts val="2734"/>
              </a:lnSpc>
              <a:buNone/>
            </a:pPr>
            <a:r>
              <a:rPr lang="en-US" sz="2187" dirty="0">
                <a:solidFill>
                  <a:srgbClr val="38512F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Ruang Hijau</a:t>
            </a:r>
            <a:endParaRPr lang="en-US" sz="2187" dirty="0"/>
          </a:p>
        </p:txBody>
      </p:sp>
      <p:sp>
        <p:nvSpPr>
          <p:cNvPr id="13" name="Text 8"/>
          <p:cNvSpPr/>
          <p:nvPr/>
        </p:nvSpPr>
        <p:spPr>
          <a:xfrm>
            <a:off x="9192816" y="4640580"/>
            <a:ext cx="3089077" cy="284321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799"/>
              </a:lnSpc>
              <a:buNone/>
            </a:pPr>
            <a:r>
              <a:rPr lang="en-US" sz="1750" dirty="0">
                <a:solidFill>
                  <a:srgbClr val="3A3630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Perencanaan kota modern mempertimbangkan pembangunan ruang hijau yang luas untuk meningkatkan kualitas udara, memberikan tempat rekreasi, dan meningkatkan ekosistem perkotaan.</a:t>
            </a:r>
            <a:endParaRPr lang="en-US" sz="17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2E4CF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531066"/>
          </a:xfrm>
          <a:prstGeom prst="rect">
            <a:avLst/>
          </a:prstGeom>
          <a:solidFill>
            <a:srgbClr val="FEF5E7"/>
          </a:solidFill>
          <a:ln/>
        </p:spPr>
      </p:sp>
      <p:sp>
        <p:nvSpPr>
          <p:cNvPr id="4" name="Text 2"/>
          <p:cNvSpPr/>
          <p:nvPr/>
        </p:nvSpPr>
        <p:spPr>
          <a:xfrm>
            <a:off x="3117890" y="2863453"/>
            <a:ext cx="8394502" cy="11734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4620"/>
              </a:lnSpc>
              <a:buNone/>
            </a:pPr>
            <a:r>
              <a:rPr lang="en-US" sz="3696" dirty="0">
                <a:solidFill>
                  <a:srgbClr val="38512F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Pendekatan Perencanaan Kota Modern</a:t>
            </a:r>
            <a:endParaRPr lang="en-US" sz="3696" dirty="0"/>
          </a:p>
        </p:txBody>
      </p:sp>
      <p:sp>
        <p:nvSpPr>
          <p:cNvPr id="5" name="Shape 3"/>
          <p:cNvSpPr/>
          <p:nvPr/>
        </p:nvSpPr>
        <p:spPr>
          <a:xfrm>
            <a:off x="3117890" y="4465201"/>
            <a:ext cx="422434" cy="422434"/>
          </a:xfrm>
          <a:prstGeom prst="roundRect">
            <a:avLst>
              <a:gd name="adj" fmla="val 13335"/>
            </a:avLst>
          </a:prstGeom>
          <a:solidFill>
            <a:srgbClr val="F6E9D5"/>
          </a:solidFill>
          <a:ln/>
        </p:spPr>
      </p:sp>
      <p:sp>
        <p:nvSpPr>
          <p:cNvPr id="6" name="Text 4"/>
          <p:cNvSpPr/>
          <p:nvPr/>
        </p:nvSpPr>
        <p:spPr>
          <a:xfrm>
            <a:off x="3279577" y="4500324"/>
            <a:ext cx="99060" cy="352068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 algn="ctr">
              <a:lnSpc>
                <a:spcPts val="2772"/>
              </a:lnSpc>
              <a:buNone/>
            </a:pPr>
            <a:r>
              <a:rPr lang="en-US" sz="2218" dirty="0">
                <a:solidFill>
                  <a:srgbClr val="38512F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1</a:t>
            </a:r>
            <a:endParaRPr lang="en-US" sz="2218" dirty="0"/>
          </a:p>
        </p:txBody>
      </p:sp>
      <p:sp>
        <p:nvSpPr>
          <p:cNvPr id="7" name="Text 5"/>
          <p:cNvSpPr/>
          <p:nvPr/>
        </p:nvSpPr>
        <p:spPr>
          <a:xfrm>
            <a:off x="3728085" y="4529733"/>
            <a:ext cx="1877735" cy="293251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>
              <a:lnSpc>
                <a:spcPts val="2310"/>
              </a:lnSpc>
              <a:buNone/>
            </a:pPr>
            <a:r>
              <a:rPr lang="en-US" sz="1848" dirty="0">
                <a:solidFill>
                  <a:srgbClr val="38512F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Partisipatif</a:t>
            </a:r>
            <a:endParaRPr lang="en-US" sz="1848" dirty="0"/>
          </a:p>
        </p:txBody>
      </p:sp>
      <p:sp>
        <p:nvSpPr>
          <p:cNvPr id="8" name="Text 6"/>
          <p:cNvSpPr/>
          <p:nvPr/>
        </p:nvSpPr>
        <p:spPr>
          <a:xfrm>
            <a:off x="3728085" y="5010745"/>
            <a:ext cx="2062758" cy="240315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2366"/>
              </a:lnSpc>
              <a:buNone/>
            </a:pPr>
            <a:r>
              <a:rPr lang="en-US" sz="1479" dirty="0">
                <a:solidFill>
                  <a:srgbClr val="3A3630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Perencanaan kota modern melibatkan partisipasi masyarakat dalam menentukan kebutuhan dan aspirasi serta mendukung keberlanjutan lingkungan sosial.</a:t>
            </a:r>
            <a:endParaRPr lang="en-US" sz="1479" dirty="0"/>
          </a:p>
        </p:txBody>
      </p:sp>
      <p:sp>
        <p:nvSpPr>
          <p:cNvPr id="9" name="Shape 7"/>
          <p:cNvSpPr/>
          <p:nvPr/>
        </p:nvSpPr>
        <p:spPr>
          <a:xfrm>
            <a:off x="5978604" y="4465201"/>
            <a:ext cx="422434" cy="422434"/>
          </a:xfrm>
          <a:prstGeom prst="roundRect">
            <a:avLst>
              <a:gd name="adj" fmla="val 13335"/>
            </a:avLst>
          </a:prstGeom>
          <a:solidFill>
            <a:srgbClr val="F6E9D5"/>
          </a:solidFill>
          <a:ln/>
        </p:spPr>
      </p:sp>
      <p:sp>
        <p:nvSpPr>
          <p:cNvPr id="10" name="Text 8"/>
          <p:cNvSpPr/>
          <p:nvPr/>
        </p:nvSpPr>
        <p:spPr>
          <a:xfrm>
            <a:off x="6113621" y="4500324"/>
            <a:ext cx="152400" cy="352068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 algn="ctr">
              <a:lnSpc>
                <a:spcPts val="2772"/>
              </a:lnSpc>
              <a:buNone/>
            </a:pPr>
            <a:r>
              <a:rPr lang="en-US" sz="2218" dirty="0">
                <a:solidFill>
                  <a:srgbClr val="38512F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2</a:t>
            </a:r>
            <a:endParaRPr lang="en-US" sz="2218" dirty="0"/>
          </a:p>
        </p:txBody>
      </p:sp>
      <p:sp>
        <p:nvSpPr>
          <p:cNvPr id="11" name="Text 9"/>
          <p:cNvSpPr/>
          <p:nvPr/>
        </p:nvSpPr>
        <p:spPr>
          <a:xfrm>
            <a:off x="6588800" y="4529733"/>
            <a:ext cx="1877735" cy="293251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>
              <a:lnSpc>
                <a:spcPts val="2310"/>
              </a:lnSpc>
              <a:buNone/>
            </a:pPr>
            <a:r>
              <a:rPr lang="en-US" sz="1848" dirty="0">
                <a:solidFill>
                  <a:srgbClr val="38512F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Terintegrasi</a:t>
            </a:r>
            <a:endParaRPr lang="en-US" sz="1848" dirty="0"/>
          </a:p>
        </p:txBody>
      </p:sp>
      <p:sp>
        <p:nvSpPr>
          <p:cNvPr id="12" name="Text 10"/>
          <p:cNvSpPr/>
          <p:nvPr/>
        </p:nvSpPr>
        <p:spPr>
          <a:xfrm>
            <a:off x="6588800" y="5010745"/>
            <a:ext cx="2062758" cy="3003947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2366"/>
              </a:lnSpc>
              <a:buNone/>
            </a:pPr>
            <a:r>
              <a:rPr lang="en-US" sz="1479" dirty="0">
                <a:solidFill>
                  <a:srgbClr val="3A3630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Perencanaan kota modern mengintegrasikan berbagai sektor dan kebijakan, seperti transportasi, lingkungan, perumahan, dan ekonomi, untuk mencapai keseimbangan yang optimal.</a:t>
            </a:r>
            <a:endParaRPr lang="en-US" sz="1479" dirty="0"/>
          </a:p>
        </p:txBody>
      </p:sp>
      <p:sp>
        <p:nvSpPr>
          <p:cNvPr id="13" name="Shape 11"/>
          <p:cNvSpPr/>
          <p:nvPr/>
        </p:nvSpPr>
        <p:spPr>
          <a:xfrm>
            <a:off x="8839319" y="4465201"/>
            <a:ext cx="422434" cy="422434"/>
          </a:xfrm>
          <a:prstGeom prst="roundRect">
            <a:avLst>
              <a:gd name="adj" fmla="val 13335"/>
            </a:avLst>
          </a:prstGeom>
          <a:solidFill>
            <a:srgbClr val="F6E9D5"/>
          </a:solidFill>
          <a:ln/>
        </p:spPr>
      </p:sp>
      <p:sp>
        <p:nvSpPr>
          <p:cNvPr id="14" name="Text 12"/>
          <p:cNvSpPr/>
          <p:nvPr/>
        </p:nvSpPr>
        <p:spPr>
          <a:xfrm>
            <a:off x="8970526" y="4500324"/>
            <a:ext cx="160020" cy="352068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 algn="ctr">
              <a:lnSpc>
                <a:spcPts val="2772"/>
              </a:lnSpc>
              <a:buNone/>
            </a:pPr>
            <a:r>
              <a:rPr lang="en-US" sz="2218" dirty="0">
                <a:solidFill>
                  <a:srgbClr val="38512F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3</a:t>
            </a:r>
            <a:endParaRPr lang="en-US" sz="2218" dirty="0"/>
          </a:p>
        </p:txBody>
      </p:sp>
      <p:sp>
        <p:nvSpPr>
          <p:cNvPr id="15" name="Text 13"/>
          <p:cNvSpPr/>
          <p:nvPr/>
        </p:nvSpPr>
        <p:spPr>
          <a:xfrm>
            <a:off x="9449514" y="4529733"/>
            <a:ext cx="1877735" cy="293251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>
              <a:lnSpc>
                <a:spcPts val="2310"/>
              </a:lnSpc>
              <a:buNone/>
            </a:pPr>
            <a:r>
              <a:rPr lang="en-US" sz="1848" dirty="0">
                <a:solidFill>
                  <a:srgbClr val="38512F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Inovatif</a:t>
            </a:r>
            <a:endParaRPr lang="en-US" sz="1848" dirty="0"/>
          </a:p>
        </p:txBody>
      </p:sp>
      <p:sp>
        <p:nvSpPr>
          <p:cNvPr id="16" name="Text 14"/>
          <p:cNvSpPr/>
          <p:nvPr/>
        </p:nvSpPr>
        <p:spPr>
          <a:xfrm>
            <a:off x="9449514" y="5010745"/>
            <a:ext cx="2062758" cy="210276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2366"/>
              </a:lnSpc>
              <a:buNone/>
            </a:pPr>
            <a:r>
              <a:rPr lang="en-US" sz="1479" dirty="0">
                <a:solidFill>
                  <a:srgbClr val="3A3630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Perencanaan kota modern menerapkan solusi inovatif, seperti penggunaan teknologi digital, untuk meningkatkan efisiensi dan kualitas hidup di kota.</a:t>
            </a:r>
            <a:endParaRPr lang="en-US" sz="1479" dirty="0"/>
          </a:p>
        </p:txBody>
      </p:sp>
      <p:pic>
        <p:nvPicPr>
          <p:cNvPr id="17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4630400" cy="2347079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2E4CF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EF5E7"/>
          </a:solidFill>
          <a:ln/>
        </p:spPr>
      </p:sp>
      <p:sp>
        <p:nvSpPr>
          <p:cNvPr id="4" name="Text 2"/>
          <p:cNvSpPr/>
          <p:nvPr/>
        </p:nvSpPr>
        <p:spPr>
          <a:xfrm>
            <a:off x="2348389" y="1265634"/>
            <a:ext cx="9144000" cy="694373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>
              <a:lnSpc>
                <a:spcPts val="5468"/>
              </a:lnSpc>
              <a:buNone/>
            </a:pPr>
            <a:r>
              <a:rPr lang="en-US" sz="4374" dirty="0">
                <a:solidFill>
                  <a:srgbClr val="38512F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Manfaat Perencanaan Kota Modern</a:t>
            </a:r>
            <a:endParaRPr lang="en-US" sz="4374" dirty="0"/>
          </a:p>
        </p:txBody>
      </p:sp>
      <p:sp>
        <p:nvSpPr>
          <p:cNvPr id="5" name="Shape 3"/>
          <p:cNvSpPr/>
          <p:nvPr/>
        </p:nvSpPr>
        <p:spPr>
          <a:xfrm>
            <a:off x="2348389" y="2404348"/>
            <a:ext cx="3163014" cy="4559498"/>
          </a:xfrm>
          <a:prstGeom prst="roundRect">
            <a:avLst>
              <a:gd name="adj" fmla="val 2107"/>
            </a:avLst>
          </a:prstGeom>
          <a:solidFill>
            <a:srgbClr val="F6E9D5"/>
          </a:solidFill>
          <a:ln/>
        </p:spPr>
      </p:sp>
      <p:sp>
        <p:nvSpPr>
          <p:cNvPr id="6" name="Text 4"/>
          <p:cNvSpPr/>
          <p:nvPr/>
        </p:nvSpPr>
        <p:spPr>
          <a:xfrm>
            <a:off x="2570559" y="2626519"/>
            <a:ext cx="2718673" cy="69437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2734"/>
              </a:lnSpc>
              <a:buNone/>
            </a:pPr>
            <a:r>
              <a:rPr lang="en-US" sz="2187" dirty="0">
                <a:solidFill>
                  <a:srgbClr val="38512F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Kualitas Hidup yang Lebih Baik</a:t>
            </a:r>
            <a:endParaRPr lang="en-US" sz="2187" dirty="0"/>
          </a:p>
        </p:txBody>
      </p:sp>
      <p:sp>
        <p:nvSpPr>
          <p:cNvPr id="7" name="Text 5"/>
          <p:cNvSpPr/>
          <p:nvPr/>
        </p:nvSpPr>
        <p:spPr>
          <a:xfrm>
            <a:off x="2570559" y="3543062"/>
            <a:ext cx="2718673" cy="248781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2799"/>
              </a:lnSpc>
              <a:buNone/>
            </a:pPr>
            <a:r>
              <a:rPr lang="en-US" sz="1750" dirty="0">
                <a:solidFill>
                  <a:srgbClr val="3A3630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Perencanaan kota modern menciptakan lingkungan yang mendukung kualitas hidup yang lebih baik dengan fasilitas, transportasi, dan ruang publik yang berkualitas.</a:t>
            </a:r>
            <a:endParaRPr lang="en-US" sz="1750" dirty="0"/>
          </a:p>
        </p:txBody>
      </p:sp>
      <p:sp>
        <p:nvSpPr>
          <p:cNvPr id="8" name="Shape 6"/>
          <p:cNvSpPr/>
          <p:nvPr/>
        </p:nvSpPr>
        <p:spPr>
          <a:xfrm>
            <a:off x="5733574" y="2404348"/>
            <a:ext cx="3163014" cy="4559498"/>
          </a:xfrm>
          <a:prstGeom prst="roundRect">
            <a:avLst>
              <a:gd name="adj" fmla="val 2107"/>
            </a:avLst>
          </a:prstGeom>
          <a:solidFill>
            <a:srgbClr val="F6E9D5"/>
          </a:solidFill>
          <a:ln/>
        </p:spPr>
      </p:sp>
      <p:sp>
        <p:nvSpPr>
          <p:cNvPr id="9" name="Text 7"/>
          <p:cNvSpPr/>
          <p:nvPr/>
        </p:nvSpPr>
        <p:spPr>
          <a:xfrm>
            <a:off x="5955744" y="2626519"/>
            <a:ext cx="2718673" cy="69437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2734"/>
              </a:lnSpc>
              <a:buNone/>
            </a:pPr>
            <a:r>
              <a:rPr lang="en-US" sz="2187" dirty="0">
                <a:solidFill>
                  <a:srgbClr val="38512F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Peningkatan Ekonomi</a:t>
            </a:r>
            <a:endParaRPr lang="en-US" sz="2187" dirty="0"/>
          </a:p>
        </p:txBody>
      </p:sp>
      <p:sp>
        <p:nvSpPr>
          <p:cNvPr id="10" name="Text 8"/>
          <p:cNvSpPr/>
          <p:nvPr/>
        </p:nvSpPr>
        <p:spPr>
          <a:xfrm>
            <a:off x="5955744" y="3543062"/>
            <a:ext cx="2718673" cy="248781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2799"/>
              </a:lnSpc>
              <a:buNone/>
            </a:pPr>
            <a:r>
              <a:rPr lang="en-US" sz="1750" dirty="0">
                <a:solidFill>
                  <a:srgbClr val="3A3630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Perencanaan kota modern mengoptimalkan penggunaan sumber daya dan menciptakan peluang ekonomi melalui investasi yang berkelanjutan dan keterlibatan masyarakat.</a:t>
            </a:r>
            <a:endParaRPr lang="en-US" sz="1750" dirty="0"/>
          </a:p>
        </p:txBody>
      </p:sp>
      <p:sp>
        <p:nvSpPr>
          <p:cNvPr id="11" name="Shape 9"/>
          <p:cNvSpPr/>
          <p:nvPr/>
        </p:nvSpPr>
        <p:spPr>
          <a:xfrm>
            <a:off x="9118759" y="2404348"/>
            <a:ext cx="3163014" cy="4559498"/>
          </a:xfrm>
          <a:prstGeom prst="roundRect">
            <a:avLst>
              <a:gd name="adj" fmla="val 2107"/>
            </a:avLst>
          </a:prstGeom>
          <a:solidFill>
            <a:srgbClr val="F6E9D5"/>
          </a:solidFill>
          <a:ln/>
        </p:spPr>
      </p:sp>
      <p:sp>
        <p:nvSpPr>
          <p:cNvPr id="12" name="Text 10"/>
          <p:cNvSpPr/>
          <p:nvPr/>
        </p:nvSpPr>
        <p:spPr>
          <a:xfrm>
            <a:off x="9340929" y="2626519"/>
            <a:ext cx="2718673" cy="69437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2734"/>
              </a:lnSpc>
              <a:buNone/>
            </a:pPr>
            <a:r>
              <a:rPr lang="en-US" sz="2187" dirty="0">
                <a:solidFill>
                  <a:srgbClr val="38512F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Keberlanjutan Lingkungan</a:t>
            </a:r>
            <a:endParaRPr lang="en-US" sz="2187" dirty="0"/>
          </a:p>
        </p:txBody>
      </p:sp>
      <p:sp>
        <p:nvSpPr>
          <p:cNvPr id="13" name="Text 11"/>
          <p:cNvSpPr/>
          <p:nvPr/>
        </p:nvSpPr>
        <p:spPr>
          <a:xfrm>
            <a:off x="9340929" y="3543062"/>
            <a:ext cx="2718673" cy="319861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2799"/>
              </a:lnSpc>
              <a:buNone/>
            </a:pPr>
            <a:r>
              <a:rPr lang="en-US" sz="1750" dirty="0">
                <a:solidFill>
                  <a:srgbClr val="3A3630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Perencanaan kota modern melindungi lingkungan alam dengan mengurangi dampak lingkungan, mengoptimalkan penggunaan energi terbarukan, dan melestarikan keanekaragaman hayati.</a:t>
            </a:r>
            <a:endParaRPr lang="en-US" sz="17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2E4CF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33291"/>
          </a:xfrm>
          <a:prstGeom prst="rect">
            <a:avLst/>
          </a:prstGeom>
          <a:solidFill>
            <a:srgbClr val="FEF5E7"/>
          </a:solidFill>
          <a:ln/>
        </p:spPr>
      </p:sp>
      <p:sp>
        <p:nvSpPr>
          <p:cNvPr id="4" name="Text 2"/>
          <p:cNvSpPr/>
          <p:nvPr/>
        </p:nvSpPr>
        <p:spPr>
          <a:xfrm>
            <a:off x="2694861" y="568404"/>
            <a:ext cx="9240560" cy="129182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5086"/>
              </a:lnSpc>
              <a:buNone/>
            </a:pPr>
            <a:r>
              <a:rPr lang="en-US" sz="4069" dirty="0">
                <a:solidFill>
                  <a:srgbClr val="38512F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Prinsip-prinsip Perencanaan Kota Modern</a:t>
            </a:r>
            <a:endParaRPr lang="en-US" sz="4069" dirty="0"/>
          </a:p>
        </p:txBody>
      </p:sp>
      <p:sp>
        <p:nvSpPr>
          <p:cNvPr id="5" name="Shape 3"/>
          <p:cNvSpPr/>
          <p:nvPr/>
        </p:nvSpPr>
        <p:spPr>
          <a:xfrm>
            <a:off x="7302222" y="2273618"/>
            <a:ext cx="25837" cy="5391269"/>
          </a:xfrm>
          <a:prstGeom prst="rect">
            <a:avLst/>
          </a:prstGeom>
          <a:solidFill>
            <a:srgbClr val="38512F"/>
          </a:solidFill>
          <a:ln/>
        </p:spPr>
      </p:sp>
      <p:sp>
        <p:nvSpPr>
          <p:cNvPr id="6" name="Shape 4"/>
          <p:cNvSpPr/>
          <p:nvPr/>
        </p:nvSpPr>
        <p:spPr>
          <a:xfrm>
            <a:off x="7547610" y="2654677"/>
            <a:ext cx="723424" cy="25837"/>
          </a:xfrm>
          <a:prstGeom prst="rect">
            <a:avLst/>
          </a:prstGeom>
          <a:solidFill>
            <a:srgbClr val="38512F"/>
          </a:solidFill>
          <a:ln/>
        </p:spPr>
      </p:sp>
      <p:sp>
        <p:nvSpPr>
          <p:cNvPr id="7" name="Shape 5"/>
          <p:cNvSpPr/>
          <p:nvPr/>
        </p:nvSpPr>
        <p:spPr>
          <a:xfrm>
            <a:off x="7082552" y="2435066"/>
            <a:ext cx="465058" cy="465058"/>
          </a:xfrm>
          <a:prstGeom prst="roundRect">
            <a:avLst>
              <a:gd name="adj" fmla="val 13334"/>
            </a:avLst>
          </a:prstGeom>
          <a:solidFill>
            <a:srgbClr val="F6E9D5"/>
          </a:solidFill>
          <a:ln/>
        </p:spPr>
      </p:sp>
      <p:sp>
        <p:nvSpPr>
          <p:cNvPr id="8" name="Text 6"/>
          <p:cNvSpPr/>
          <p:nvPr/>
        </p:nvSpPr>
        <p:spPr>
          <a:xfrm>
            <a:off x="7257931" y="2473762"/>
            <a:ext cx="114300" cy="387548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 algn="ctr">
              <a:lnSpc>
                <a:spcPts val="3052"/>
              </a:lnSpc>
              <a:buNone/>
            </a:pPr>
            <a:r>
              <a:rPr lang="en-US" sz="2441" dirty="0">
                <a:solidFill>
                  <a:srgbClr val="38512F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1</a:t>
            </a:r>
            <a:endParaRPr lang="en-US" sz="2441" dirty="0"/>
          </a:p>
        </p:txBody>
      </p:sp>
      <p:sp>
        <p:nvSpPr>
          <p:cNvPr id="9" name="Text 7"/>
          <p:cNvSpPr/>
          <p:nvPr/>
        </p:nvSpPr>
        <p:spPr>
          <a:xfrm>
            <a:off x="8451890" y="2480310"/>
            <a:ext cx="2400300" cy="322898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 algn="l">
              <a:lnSpc>
                <a:spcPts val="2543"/>
              </a:lnSpc>
              <a:buNone/>
            </a:pPr>
            <a:r>
              <a:rPr lang="en-US" sz="2034" dirty="0">
                <a:solidFill>
                  <a:srgbClr val="38512F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Kemandirian Energi</a:t>
            </a:r>
            <a:endParaRPr lang="en-US" sz="2034" dirty="0"/>
          </a:p>
        </p:txBody>
      </p:sp>
      <p:sp>
        <p:nvSpPr>
          <p:cNvPr id="10" name="Text 8"/>
          <p:cNvSpPr/>
          <p:nvPr/>
        </p:nvSpPr>
        <p:spPr>
          <a:xfrm>
            <a:off x="8451890" y="3009900"/>
            <a:ext cx="3483531" cy="165318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604"/>
              </a:lnSpc>
              <a:buNone/>
            </a:pPr>
            <a:r>
              <a:rPr lang="en-US" sz="1628" dirty="0">
                <a:solidFill>
                  <a:srgbClr val="3A3630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Mendorong penggunaan energi terbarukan dan efisiensi energi dalam infrastruktur kota untuk mengurangi ketergantungan pada sumber daya non-terbarukan.</a:t>
            </a:r>
            <a:endParaRPr lang="en-US" sz="1628" dirty="0"/>
          </a:p>
        </p:txBody>
      </p:sp>
      <p:sp>
        <p:nvSpPr>
          <p:cNvPr id="11" name="Shape 9"/>
          <p:cNvSpPr/>
          <p:nvPr/>
        </p:nvSpPr>
        <p:spPr>
          <a:xfrm>
            <a:off x="6359128" y="3688140"/>
            <a:ext cx="723424" cy="25837"/>
          </a:xfrm>
          <a:prstGeom prst="rect">
            <a:avLst/>
          </a:prstGeom>
          <a:solidFill>
            <a:srgbClr val="38512F"/>
          </a:solidFill>
          <a:ln/>
        </p:spPr>
      </p:sp>
      <p:sp>
        <p:nvSpPr>
          <p:cNvPr id="12" name="Shape 10"/>
          <p:cNvSpPr/>
          <p:nvPr/>
        </p:nvSpPr>
        <p:spPr>
          <a:xfrm>
            <a:off x="7082552" y="3468529"/>
            <a:ext cx="465058" cy="465058"/>
          </a:xfrm>
          <a:prstGeom prst="roundRect">
            <a:avLst>
              <a:gd name="adj" fmla="val 13334"/>
            </a:avLst>
          </a:prstGeom>
          <a:solidFill>
            <a:srgbClr val="F6E9D5"/>
          </a:solidFill>
          <a:ln/>
        </p:spPr>
      </p:sp>
      <p:sp>
        <p:nvSpPr>
          <p:cNvPr id="13" name="Text 11"/>
          <p:cNvSpPr/>
          <p:nvPr/>
        </p:nvSpPr>
        <p:spPr>
          <a:xfrm>
            <a:off x="7231261" y="3507224"/>
            <a:ext cx="167640" cy="387548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 algn="ctr">
              <a:lnSpc>
                <a:spcPts val="3052"/>
              </a:lnSpc>
              <a:buNone/>
            </a:pPr>
            <a:r>
              <a:rPr lang="en-US" sz="2441" dirty="0">
                <a:solidFill>
                  <a:srgbClr val="38512F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2</a:t>
            </a:r>
            <a:endParaRPr lang="en-US" sz="2441" dirty="0"/>
          </a:p>
        </p:txBody>
      </p:sp>
      <p:sp>
        <p:nvSpPr>
          <p:cNvPr id="14" name="Text 12"/>
          <p:cNvSpPr/>
          <p:nvPr/>
        </p:nvSpPr>
        <p:spPr>
          <a:xfrm>
            <a:off x="4111347" y="3513773"/>
            <a:ext cx="2066925" cy="322898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 algn="r">
              <a:lnSpc>
                <a:spcPts val="2543"/>
              </a:lnSpc>
              <a:buNone/>
            </a:pPr>
            <a:r>
              <a:rPr lang="en-US" sz="2034" dirty="0">
                <a:solidFill>
                  <a:srgbClr val="38512F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Keanekaragaman</a:t>
            </a:r>
            <a:endParaRPr lang="en-US" sz="2034" dirty="0"/>
          </a:p>
        </p:txBody>
      </p:sp>
      <p:sp>
        <p:nvSpPr>
          <p:cNvPr id="15" name="Text 13"/>
          <p:cNvSpPr/>
          <p:nvPr/>
        </p:nvSpPr>
        <p:spPr>
          <a:xfrm>
            <a:off x="2694861" y="4043363"/>
            <a:ext cx="3483412" cy="132254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r">
              <a:lnSpc>
                <a:spcPts val="2604"/>
              </a:lnSpc>
              <a:buNone/>
            </a:pPr>
            <a:r>
              <a:rPr lang="en-US" sz="1628" dirty="0">
                <a:solidFill>
                  <a:srgbClr val="3A3630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Memperhatikan keanekaragaman budaya, sosial, dan ekonomi dalam perencanaan kota untuk menciptakan ruang yang inklusif dan beragam.</a:t>
            </a:r>
            <a:endParaRPr lang="en-US" sz="1628" dirty="0"/>
          </a:p>
        </p:txBody>
      </p:sp>
      <p:sp>
        <p:nvSpPr>
          <p:cNvPr id="16" name="Shape 14"/>
          <p:cNvSpPr/>
          <p:nvPr/>
        </p:nvSpPr>
        <p:spPr>
          <a:xfrm>
            <a:off x="7547610" y="5457527"/>
            <a:ext cx="723424" cy="25837"/>
          </a:xfrm>
          <a:prstGeom prst="rect">
            <a:avLst/>
          </a:prstGeom>
          <a:solidFill>
            <a:srgbClr val="38512F"/>
          </a:solidFill>
          <a:ln/>
        </p:spPr>
      </p:sp>
      <p:sp>
        <p:nvSpPr>
          <p:cNvPr id="17" name="Shape 15"/>
          <p:cNvSpPr/>
          <p:nvPr/>
        </p:nvSpPr>
        <p:spPr>
          <a:xfrm>
            <a:off x="7082552" y="5237917"/>
            <a:ext cx="465058" cy="465058"/>
          </a:xfrm>
          <a:prstGeom prst="roundRect">
            <a:avLst>
              <a:gd name="adj" fmla="val 13334"/>
            </a:avLst>
          </a:prstGeom>
          <a:solidFill>
            <a:srgbClr val="F6E9D5"/>
          </a:solidFill>
          <a:ln/>
        </p:spPr>
      </p:sp>
      <p:sp>
        <p:nvSpPr>
          <p:cNvPr id="18" name="Text 16"/>
          <p:cNvSpPr/>
          <p:nvPr/>
        </p:nvSpPr>
        <p:spPr>
          <a:xfrm>
            <a:off x="7227451" y="5276612"/>
            <a:ext cx="175260" cy="387548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 algn="ctr">
              <a:lnSpc>
                <a:spcPts val="3052"/>
              </a:lnSpc>
              <a:buNone/>
            </a:pPr>
            <a:r>
              <a:rPr lang="en-US" sz="2441" dirty="0">
                <a:solidFill>
                  <a:srgbClr val="38512F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3</a:t>
            </a:r>
            <a:endParaRPr lang="en-US" sz="2441" dirty="0"/>
          </a:p>
        </p:txBody>
      </p:sp>
      <p:sp>
        <p:nvSpPr>
          <p:cNvPr id="19" name="Text 17"/>
          <p:cNvSpPr/>
          <p:nvPr/>
        </p:nvSpPr>
        <p:spPr>
          <a:xfrm>
            <a:off x="8451890" y="5283160"/>
            <a:ext cx="3483531" cy="64579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543"/>
              </a:lnSpc>
              <a:buNone/>
            </a:pPr>
            <a:r>
              <a:rPr lang="en-US" sz="2034" dirty="0">
                <a:solidFill>
                  <a:srgbClr val="38512F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Kesesuaian dengan Lingkungan</a:t>
            </a:r>
            <a:endParaRPr lang="en-US" sz="2034" dirty="0"/>
          </a:p>
        </p:txBody>
      </p:sp>
      <p:sp>
        <p:nvSpPr>
          <p:cNvPr id="20" name="Text 18"/>
          <p:cNvSpPr/>
          <p:nvPr/>
        </p:nvSpPr>
        <p:spPr>
          <a:xfrm>
            <a:off x="8451890" y="6135648"/>
            <a:ext cx="3483531" cy="132254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604"/>
              </a:lnSpc>
              <a:buNone/>
            </a:pPr>
            <a:r>
              <a:rPr lang="en-US" sz="1628" dirty="0">
                <a:solidFill>
                  <a:srgbClr val="3A3630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Menghormati dan melindungi lingkungan alam dalam perencanaan kota, seperti konservasi air, pengelolaan limbah, dan ruang hijau.</a:t>
            </a:r>
            <a:endParaRPr lang="en-US" sz="1628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2E4CF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EF5E7"/>
          </a:solidFill>
          <a:ln/>
        </p:spPr>
      </p:sp>
      <p:sp>
        <p:nvSpPr>
          <p:cNvPr id="4" name="Text 2"/>
          <p:cNvSpPr/>
          <p:nvPr/>
        </p:nvSpPr>
        <p:spPr>
          <a:xfrm>
            <a:off x="2348389" y="749856"/>
            <a:ext cx="9867900" cy="694373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>
              <a:lnSpc>
                <a:spcPts val="5468"/>
              </a:lnSpc>
              <a:buNone/>
            </a:pPr>
            <a:r>
              <a:rPr lang="en-US" sz="4374" dirty="0">
                <a:solidFill>
                  <a:srgbClr val="38512F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Komponen Perencanaan Kota Modern</a:t>
            </a:r>
            <a:endParaRPr lang="en-US" sz="4374" dirty="0"/>
          </a:p>
        </p:txBody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48389" y="1888569"/>
            <a:ext cx="3088958" cy="190904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2348389" y="4075271"/>
            <a:ext cx="2270760" cy="347186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 algn="l">
              <a:lnSpc>
                <a:spcPts val="2734"/>
              </a:lnSpc>
              <a:buNone/>
            </a:pPr>
            <a:r>
              <a:rPr lang="en-US" sz="2187" dirty="0">
                <a:solidFill>
                  <a:srgbClr val="38512F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Desain Perkotaan</a:t>
            </a:r>
            <a:endParaRPr lang="en-US" sz="2187" dirty="0"/>
          </a:p>
        </p:txBody>
      </p:sp>
      <p:sp>
        <p:nvSpPr>
          <p:cNvPr id="7" name="Text 4"/>
          <p:cNvSpPr/>
          <p:nvPr/>
        </p:nvSpPr>
        <p:spPr>
          <a:xfrm>
            <a:off x="2348389" y="4644628"/>
            <a:ext cx="3088958" cy="213240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799"/>
              </a:lnSpc>
              <a:buNone/>
            </a:pPr>
            <a:r>
              <a:rPr lang="en-US" sz="1750" dirty="0">
                <a:solidFill>
                  <a:srgbClr val="3A3630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Perencanaan kota modern melibatkan desain perkotaan yang mempertimbangkan aspek estetika, keteraturan, dan keselarasan antara ruang dan bangunan.</a:t>
            </a:r>
            <a:endParaRPr lang="en-US" sz="1750" dirty="0"/>
          </a:p>
        </p:txBody>
      </p:sp>
      <p:pic>
        <p:nvPicPr>
          <p:cNvPr id="8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70602" y="1888569"/>
            <a:ext cx="3088958" cy="1909048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5770602" y="4075271"/>
            <a:ext cx="2221944" cy="347186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 algn="l">
              <a:lnSpc>
                <a:spcPts val="2734"/>
              </a:lnSpc>
              <a:buNone/>
            </a:pPr>
            <a:r>
              <a:rPr lang="en-US" sz="2187" dirty="0">
                <a:solidFill>
                  <a:srgbClr val="38512F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Smart City</a:t>
            </a:r>
            <a:endParaRPr lang="en-US" sz="2187" dirty="0"/>
          </a:p>
        </p:txBody>
      </p:sp>
      <p:sp>
        <p:nvSpPr>
          <p:cNvPr id="10" name="Text 6"/>
          <p:cNvSpPr/>
          <p:nvPr/>
        </p:nvSpPr>
        <p:spPr>
          <a:xfrm>
            <a:off x="5770602" y="4644628"/>
            <a:ext cx="3088958" cy="213240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799"/>
              </a:lnSpc>
              <a:buNone/>
            </a:pPr>
            <a:r>
              <a:rPr lang="en-US" sz="1750" dirty="0">
                <a:solidFill>
                  <a:srgbClr val="3A3630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Perencanaan kota modern memanfaatkan teknologi digital untuk mengintegrasikan infrastruktur, pengelolaan data, dan layanan publik dalam menciptakan kota pintar.</a:t>
            </a:r>
            <a:endParaRPr lang="en-US" sz="1750" dirty="0"/>
          </a:p>
        </p:txBody>
      </p:sp>
      <p:pic>
        <p:nvPicPr>
          <p:cNvPr id="11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192816" y="1888569"/>
            <a:ext cx="3089077" cy="1909167"/>
          </a:xfrm>
          <a:prstGeom prst="rect">
            <a:avLst/>
          </a:prstGeom>
        </p:spPr>
      </p:pic>
      <p:sp>
        <p:nvSpPr>
          <p:cNvPr id="12" name="Text 7"/>
          <p:cNvSpPr/>
          <p:nvPr/>
        </p:nvSpPr>
        <p:spPr>
          <a:xfrm>
            <a:off x="9192816" y="4075390"/>
            <a:ext cx="3089077" cy="69437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734"/>
              </a:lnSpc>
              <a:buNone/>
            </a:pPr>
            <a:r>
              <a:rPr lang="en-US" sz="2187" dirty="0">
                <a:solidFill>
                  <a:srgbClr val="38512F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Pengembangan Perkotaan Terpadu</a:t>
            </a:r>
            <a:endParaRPr lang="en-US" sz="2187" dirty="0"/>
          </a:p>
        </p:txBody>
      </p:sp>
      <p:sp>
        <p:nvSpPr>
          <p:cNvPr id="13" name="Text 8"/>
          <p:cNvSpPr/>
          <p:nvPr/>
        </p:nvSpPr>
        <p:spPr>
          <a:xfrm>
            <a:off x="9192816" y="4991933"/>
            <a:ext cx="3089077" cy="248781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799"/>
              </a:lnSpc>
              <a:buNone/>
            </a:pPr>
            <a:r>
              <a:rPr lang="en-US" sz="1750" dirty="0">
                <a:solidFill>
                  <a:srgbClr val="3A3630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Perencanaan kota modern menggabungkan berbagai fungsi, seperti perumahan, komersial, dan rekreasi, dalam satu area untuk menciptakan kehidupan yang padat dan beragam.</a:t>
            </a:r>
            <a:endParaRPr lang="en-US" sz="17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2E4CF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EF5E7"/>
          </a:solidFill>
          <a:ln/>
        </p:spPr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EF5E7">
              <a:alpha val="85000"/>
            </a:srgbClr>
          </a:solidFill>
          <a:ln/>
        </p:spPr>
      </p:sp>
      <p:sp>
        <p:nvSpPr>
          <p:cNvPr id="6" name="Text 3"/>
          <p:cNvSpPr/>
          <p:nvPr/>
        </p:nvSpPr>
        <p:spPr>
          <a:xfrm>
            <a:off x="2348389" y="1253014"/>
            <a:ext cx="9933503" cy="13887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5468"/>
              </a:lnSpc>
              <a:buNone/>
            </a:pPr>
            <a:r>
              <a:rPr lang="en-US" sz="4374" dirty="0">
                <a:solidFill>
                  <a:srgbClr val="38512F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Tantangan dalam Perencanaan Kota Modern</a:t>
            </a:r>
            <a:endParaRPr lang="en-US" sz="4374" dirty="0"/>
          </a:p>
        </p:txBody>
      </p:sp>
      <p:sp>
        <p:nvSpPr>
          <p:cNvPr id="7" name="Shape 4"/>
          <p:cNvSpPr/>
          <p:nvPr/>
        </p:nvSpPr>
        <p:spPr>
          <a:xfrm>
            <a:off x="2348389" y="3148608"/>
            <a:ext cx="499943" cy="499943"/>
          </a:xfrm>
          <a:prstGeom prst="roundRect">
            <a:avLst>
              <a:gd name="adj" fmla="val 13333"/>
            </a:avLst>
          </a:prstGeom>
          <a:solidFill>
            <a:srgbClr val="F6E9D5"/>
          </a:solidFill>
          <a:ln/>
        </p:spPr>
      </p:sp>
      <p:sp>
        <p:nvSpPr>
          <p:cNvPr id="8" name="Text 5"/>
          <p:cNvSpPr/>
          <p:nvPr/>
        </p:nvSpPr>
        <p:spPr>
          <a:xfrm>
            <a:off x="2537341" y="3190280"/>
            <a:ext cx="121920" cy="416481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 algn="ctr">
              <a:lnSpc>
                <a:spcPts val="3281"/>
              </a:lnSpc>
              <a:buNone/>
            </a:pPr>
            <a:r>
              <a:rPr lang="en-US" sz="2624" dirty="0">
                <a:solidFill>
                  <a:srgbClr val="38512F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1</a:t>
            </a:r>
            <a:endParaRPr lang="en-US" sz="2624" dirty="0"/>
          </a:p>
        </p:txBody>
      </p:sp>
      <p:sp>
        <p:nvSpPr>
          <p:cNvPr id="9" name="Text 6"/>
          <p:cNvSpPr/>
          <p:nvPr/>
        </p:nvSpPr>
        <p:spPr>
          <a:xfrm>
            <a:off x="3070503" y="3224927"/>
            <a:ext cx="2440900" cy="104155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2734"/>
              </a:lnSpc>
              <a:buNone/>
            </a:pPr>
            <a:r>
              <a:rPr lang="en-US" sz="2187" dirty="0">
                <a:solidFill>
                  <a:srgbClr val="38512F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Pengembangan yang Berkelanjutan</a:t>
            </a:r>
            <a:endParaRPr lang="en-US" sz="2187" dirty="0"/>
          </a:p>
        </p:txBody>
      </p:sp>
      <p:sp>
        <p:nvSpPr>
          <p:cNvPr id="10" name="Text 7"/>
          <p:cNvSpPr/>
          <p:nvPr/>
        </p:nvSpPr>
        <p:spPr>
          <a:xfrm>
            <a:off x="3070503" y="4488656"/>
            <a:ext cx="2440900" cy="213240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2799"/>
              </a:lnSpc>
              <a:buNone/>
            </a:pPr>
            <a:r>
              <a:rPr lang="en-US" sz="1750" dirty="0">
                <a:solidFill>
                  <a:srgbClr val="3A3630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Mencapai pengembangan kota yang berkelanjutan dan menyeimbangkan kebutuhan penduduk saat ini dengan kebutuhan masa depan.</a:t>
            </a:r>
            <a:endParaRPr lang="en-US" sz="1750" dirty="0"/>
          </a:p>
        </p:txBody>
      </p:sp>
      <p:sp>
        <p:nvSpPr>
          <p:cNvPr id="11" name="Shape 8"/>
          <p:cNvSpPr/>
          <p:nvPr/>
        </p:nvSpPr>
        <p:spPr>
          <a:xfrm>
            <a:off x="5733574" y="3148608"/>
            <a:ext cx="499943" cy="499943"/>
          </a:xfrm>
          <a:prstGeom prst="roundRect">
            <a:avLst>
              <a:gd name="adj" fmla="val 13333"/>
            </a:avLst>
          </a:prstGeom>
          <a:solidFill>
            <a:srgbClr val="F6E9D5"/>
          </a:solidFill>
          <a:ln/>
        </p:spPr>
      </p:sp>
      <p:sp>
        <p:nvSpPr>
          <p:cNvPr id="12" name="Text 9"/>
          <p:cNvSpPr/>
          <p:nvPr/>
        </p:nvSpPr>
        <p:spPr>
          <a:xfrm>
            <a:off x="5895856" y="3190280"/>
            <a:ext cx="175260" cy="416481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 algn="ctr">
              <a:lnSpc>
                <a:spcPts val="3281"/>
              </a:lnSpc>
              <a:buNone/>
            </a:pPr>
            <a:r>
              <a:rPr lang="en-US" sz="2624" dirty="0">
                <a:solidFill>
                  <a:srgbClr val="38512F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2</a:t>
            </a:r>
            <a:endParaRPr lang="en-US" sz="2624" dirty="0"/>
          </a:p>
        </p:txBody>
      </p:sp>
      <p:sp>
        <p:nvSpPr>
          <p:cNvPr id="13" name="Text 10"/>
          <p:cNvSpPr/>
          <p:nvPr/>
        </p:nvSpPr>
        <p:spPr>
          <a:xfrm>
            <a:off x="6455688" y="3224927"/>
            <a:ext cx="2263140" cy="347186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>
              <a:lnSpc>
                <a:spcPts val="2734"/>
              </a:lnSpc>
              <a:buNone/>
            </a:pPr>
            <a:r>
              <a:rPr lang="en-US" sz="2187" dirty="0">
                <a:solidFill>
                  <a:srgbClr val="38512F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Kesetaraan Akses</a:t>
            </a:r>
            <a:endParaRPr lang="en-US" sz="2187" dirty="0"/>
          </a:p>
        </p:txBody>
      </p:sp>
      <p:sp>
        <p:nvSpPr>
          <p:cNvPr id="14" name="Text 11"/>
          <p:cNvSpPr/>
          <p:nvPr/>
        </p:nvSpPr>
        <p:spPr>
          <a:xfrm>
            <a:off x="6455688" y="3794284"/>
            <a:ext cx="2440900" cy="248781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2799"/>
              </a:lnSpc>
              <a:buNone/>
            </a:pPr>
            <a:r>
              <a:rPr lang="en-US" sz="1750" dirty="0">
                <a:solidFill>
                  <a:srgbClr val="3A3630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Memastikan kesetaraan akses terhadap layanan publik, transportasi, dan fasilitas bagi seluruh penduduk kota tanpa memandang status sosial atau ekonomi.</a:t>
            </a:r>
            <a:endParaRPr lang="en-US" sz="1750" dirty="0"/>
          </a:p>
        </p:txBody>
      </p:sp>
      <p:sp>
        <p:nvSpPr>
          <p:cNvPr id="15" name="Shape 12"/>
          <p:cNvSpPr/>
          <p:nvPr/>
        </p:nvSpPr>
        <p:spPr>
          <a:xfrm>
            <a:off x="9118759" y="3148608"/>
            <a:ext cx="499943" cy="499943"/>
          </a:xfrm>
          <a:prstGeom prst="roundRect">
            <a:avLst>
              <a:gd name="adj" fmla="val 13333"/>
            </a:avLst>
          </a:prstGeom>
          <a:solidFill>
            <a:srgbClr val="F6E9D5"/>
          </a:solidFill>
          <a:ln/>
        </p:spPr>
      </p:sp>
      <p:sp>
        <p:nvSpPr>
          <p:cNvPr id="16" name="Text 13"/>
          <p:cNvSpPr/>
          <p:nvPr/>
        </p:nvSpPr>
        <p:spPr>
          <a:xfrm>
            <a:off x="9277231" y="3190280"/>
            <a:ext cx="182880" cy="416481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 algn="ctr">
              <a:lnSpc>
                <a:spcPts val="3281"/>
              </a:lnSpc>
              <a:buNone/>
            </a:pPr>
            <a:r>
              <a:rPr lang="en-US" sz="2624" dirty="0">
                <a:solidFill>
                  <a:srgbClr val="38512F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3</a:t>
            </a:r>
            <a:endParaRPr lang="en-US" sz="2624" dirty="0"/>
          </a:p>
        </p:txBody>
      </p:sp>
      <p:sp>
        <p:nvSpPr>
          <p:cNvPr id="17" name="Text 14"/>
          <p:cNvSpPr/>
          <p:nvPr/>
        </p:nvSpPr>
        <p:spPr>
          <a:xfrm>
            <a:off x="9840873" y="3224927"/>
            <a:ext cx="2440900" cy="104155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2734"/>
              </a:lnSpc>
              <a:buNone/>
            </a:pPr>
            <a:r>
              <a:rPr lang="en-US" sz="2187" dirty="0">
                <a:solidFill>
                  <a:srgbClr val="38512F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Pengelolaan Pertumbuhan Populasi</a:t>
            </a:r>
            <a:endParaRPr lang="en-US" sz="2187" dirty="0"/>
          </a:p>
        </p:txBody>
      </p:sp>
      <p:sp>
        <p:nvSpPr>
          <p:cNvPr id="18" name="Text 15"/>
          <p:cNvSpPr/>
          <p:nvPr/>
        </p:nvSpPr>
        <p:spPr>
          <a:xfrm>
            <a:off x="9840873" y="4488656"/>
            <a:ext cx="2440900" cy="248781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2799"/>
              </a:lnSpc>
              <a:buNone/>
            </a:pPr>
            <a:r>
              <a:rPr lang="en-US" sz="1750" dirty="0">
                <a:solidFill>
                  <a:srgbClr val="3A3630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Menghadapi tantangan dalam mengelola pertumbuhan populasi kota yang cepat dan memastikan ketersediaan infrastuktur yang memadai.</a:t>
            </a:r>
            <a:endParaRPr lang="en-US" sz="17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2E4CF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EF5E7"/>
          </a:solidFill>
          <a:ln/>
        </p:spPr>
      </p:sp>
      <p:sp>
        <p:nvSpPr>
          <p:cNvPr id="4" name="Text 2"/>
          <p:cNvSpPr/>
          <p:nvPr/>
        </p:nvSpPr>
        <p:spPr>
          <a:xfrm>
            <a:off x="2508647" y="591383"/>
            <a:ext cx="9613106" cy="134373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5291"/>
              </a:lnSpc>
              <a:buNone/>
            </a:pPr>
            <a:r>
              <a:rPr lang="en-US" sz="4233" dirty="0">
                <a:solidFill>
                  <a:srgbClr val="38512F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Implementasi Perencanaan Kota Modern</a:t>
            </a:r>
            <a:endParaRPr lang="en-US" sz="4233" dirty="0"/>
          </a:p>
        </p:txBody>
      </p:sp>
      <p:sp>
        <p:nvSpPr>
          <p:cNvPr id="5" name="Shape 3"/>
          <p:cNvSpPr/>
          <p:nvPr/>
        </p:nvSpPr>
        <p:spPr>
          <a:xfrm>
            <a:off x="7301865" y="2365177"/>
            <a:ext cx="26789" cy="5273040"/>
          </a:xfrm>
          <a:prstGeom prst="rect">
            <a:avLst/>
          </a:prstGeom>
          <a:solidFill>
            <a:srgbClr val="38512F"/>
          </a:solidFill>
          <a:ln/>
        </p:spPr>
      </p:sp>
      <p:sp>
        <p:nvSpPr>
          <p:cNvPr id="6" name="Shape 4"/>
          <p:cNvSpPr/>
          <p:nvPr/>
        </p:nvSpPr>
        <p:spPr>
          <a:xfrm>
            <a:off x="7557075" y="2761476"/>
            <a:ext cx="752594" cy="26789"/>
          </a:xfrm>
          <a:prstGeom prst="rect">
            <a:avLst/>
          </a:prstGeom>
          <a:solidFill>
            <a:srgbClr val="38512F"/>
          </a:solidFill>
          <a:ln/>
        </p:spPr>
      </p:sp>
      <p:sp>
        <p:nvSpPr>
          <p:cNvPr id="7" name="Shape 5"/>
          <p:cNvSpPr/>
          <p:nvPr/>
        </p:nvSpPr>
        <p:spPr>
          <a:xfrm>
            <a:off x="7073325" y="2533055"/>
            <a:ext cx="483751" cy="483751"/>
          </a:xfrm>
          <a:prstGeom prst="roundRect">
            <a:avLst>
              <a:gd name="adj" fmla="val 13335"/>
            </a:avLst>
          </a:prstGeom>
          <a:solidFill>
            <a:srgbClr val="F6E9D5"/>
          </a:solidFill>
          <a:ln/>
        </p:spPr>
      </p:sp>
      <p:sp>
        <p:nvSpPr>
          <p:cNvPr id="8" name="Text 6"/>
          <p:cNvSpPr/>
          <p:nvPr/>
        </p:nvSpPr>
        <p:spPr>
          <a:xfrm>
            <a:off x="7257990" y="2573298"/>
            <a:ext cx="114300" cy="403146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 algn="ctr">
              <a:lnSpc>
                <a:spcPts val="3175"/>
              </a:lnSpc>
              <a:buNone/>
            </a:pPr>
            <a:r>
              <a:rPr lang="en-US" sz="2540" dirty="0">
                <a:solidFill>
                  <a:srgbClr val="38512F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1</a:t>
            </a:r>
            <a:endParaRPr lang="en-US" sz="2540" dirty="0"/>
          </a:p>
        </p:txBody>
      </p:sp>
      <p:sp>
        <p:nvSpPr>
          <p:cNvPr id="9" name="Text 7"/>
          <p:cNvSpPr/>
          <p:nvPr/>
        </p:nvSpPr>
        <p:spPr>
          <a:xfrm>
            <a:off x="8497848" y="2580203"/>
            <a:ext cx="2781300" cy="335994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 algn="l">
              <a:lnSpc>
                <a:spcPts val="2646"/>
              </a:lnSpc>
              <a:buNone/>
            </a:pPr>
            <a:r>
              <a:rPr lang="en-US" sz="2116" dirty="0">
                <a:solidFill>
                  <a:srgbClr val="38512F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Penelitian dan Analisis</a:t>
            </a:r>
            <a:endParaRPr lang="en-US" sz="2116" dirty="0"/>
          </a:p>
        </p:txBody>
      </p:sp>
      <p:sp>
        <p:nvSpPr>
          <p:cNvPr id="10" name="Text 8"/>
          <p:cNvSpPr/>
          <p:nvPr/>
        </p:nvSpPr>
        <p:spPr>
          <a:xfrm>
            <a:off x="8497848" y="3131225"/>
            <a:ext cx="3623905" cy="137588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709"/>
              </a:lnSpc>
              <a:buNone/>
            </a:pPr>
            <a:r>
              <a:rPr lang="en-US" sz="1693" dirty="0">
                <a:solidFill>
                  <a:srgbClr val="3A3630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Melakukan penelitian dan analisis yang komprehensif terkait dengan kondisi kota, kebutuhan masyarakat, dan potensi pengembangan.</a:t>
            </a:r>
            <a:endParaRPr lang="en-US" sz="1693" dirty="0"/>
          </a:p>
        </p:txBody>
      </p:sp>
      <p:sp>
        <p:nvSpPr>
          <p:cNvPr id="11" name="Shape 9"/>
          <p:cNvSpPr/>
          <p:nvPr/>
        </p:nvSpPr>
        <p:spPr>
          <a:xfrm>
            <a:off x="6320730" y="3836610"/>
            <a:ext cx="752594" cy="26789"/>
          </a:xfrm>
          <a:prstGeom prst="rect">
            <a:avLst/>
          </a:prstGeom>
          <a:solidFill>
            <a:srgbClr val="38512F"/>
          </a:solidFill>
          <a:ln/>
        </p:spPr>
      </p:sp>
      <p:sp>
        <p:nvSpPr>
          <p:cNvPr id="12" name="Shape 10"/>
          <p:cNvSpPr/>
          <p:nvPr/>
        </p:nvSpPr>
        <p:spPr>
          <a:xfrm>
            <a:off x="7073325" y="3608189"/>
            <a:ext cx="483751" cy="483751"/>
          </a:xfrm>
          <a:prstGeom prst="roundRect">
            <a:avLst>
              <a:gd name="adj" fmla="val 13335"/>
            </a:avLst>
          </a:prstGeom>
          <a:solidFill>
            <a:srgbClr val="F6E9D5"/>
          </a:solidFill>
          <a:ln/>
        </p:spPr>
      </p:sp>
      <p:sp>
        <p:nvSpPr>
          <p:cNvPr id="13" name="Text 11"/>
          <p:cNvSpPr/>
          <p:nvPr/>
        </p:nvSpPr>
        <p:spPr>
          <a:xfrm>
            <a:off x="7227510" y="3648432"/>
            <a:ext cx="175260" cy="403146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 algn="ctr">
              <a:lnSpc>
                <a:spcPts val="3175"/>
              </a:lnSpc>
              <a:buNone/>
            </a:pPr>
            <a:r>
              <a:rPr lang="en-US" sz="2540" dirty="0">
                <a:solidFill>
                  <a:srgbClr val="38512F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2</a:t>
            </a:r>
            <a:endParaRPr lang="en-US" sz="2540" dirty="0"/>
          </a:p>
        </p:txBody>
      </p:sp>
      <p:sp>
        <p:nvSpPr>
          <p:cNvPr id="14" name="Text 12"/>
          <p:cNvSpPr/>
          <p:nvPr/>
        </p:nvSpPr>
        <p:spPr>
          <a:xfrm>
            <a:off x="3982283" y="3655338"/>
            <a:ext cx="2150269" cy="335994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 algn="r">
              <a:lnSpc>
                <a:spcPts val="2646"/>
              </a:lnSpc>
              <a:buNone/>
            </a:pPr>
            <a:r>
              <a:rPr lang="en-US" sz="2116" dirty="0">
                <a:solidFill>
                  <a:srgbClr val="38512F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Konsultasi Publik</a:t>
            </a:r>
            <a:endParaRPr lang="en-US" sz="2116" dirty="0"/>
          </a:p>
        </p:txBody>
      </p:sp>
      <p:sp>
        <p:nvSpPr>
          <p:cNvPr id="15" name="Text 13"/>
          <p:cNvSpPr/>
          <p:nvPr/>
        </p:nvSpPr>
        <p:spPr>
          <a:xfrm>
            <a:off x="2508647" y="4206359"/>
            <a:ext cx="3623905" cy="171985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r">
              <a:lnSpc>
                <a:spcPts val="2709"/>
              </a:lnSpc>
              <a:buNone/>
            </a:pPr>
            <a:r>
              <a:rPr lang="en-US" sz="1693" dirty="0">
                <a:solidFill>
                  <a:srgbClr val="3A3630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Melibatkan masyarakat dalam proses perencanaan dan mendengarkan aspirasi mereka untuk menciptakan kota yang diinginkan oleh seluruh warganya.</a:t>
            </a:r>
            <a:endParaRPr lang="en-US" sz="1693" dirty="0"/>
          </a:p>
        </p:txBody>
      </p:sp>
      <p:sp>
        <p:nvSpPr>
          <p:cNvPr id="16" name="Shape 14"/>
          <p:cNvSpPr/>
          <p:nvPr/>
        </p:nvSpPr>
        <p:spPr>
          <a:xfrm>
            <a:off x="7557075" y="5333464"/>
            <a:ext cx="752594" cy="26789"/>
          </a:xfrm>
          <a:prstGeom prst="rect">
            <a:avLst/>
          </a:prstGeom>
          <a:solidFill>
            <a:srgbClr val="38512F"/>
          </a:solidFill>
          <a:ln/>
        </p:spPr>
      </p:sp>
      <p:sp>
        <p:nvSpPr>
          <p:cNvPr id="17" name="Shape 15"/>
          <p:cNvSpPr/>
          <p:nvPr/>
        </p:nvSpPr>
        <p:spPr>
          <a:xfrm>
            <a:off x="7073325" y="5105043"/>
            <a:ext cx="483751" cy="483751"/>
          </a:xfrm>
          <a:prstGeom prst="roundRect">
            <a:avLst>
              <a:gd name="adj" fmla="val 13335"/>
            </a:avLst>
          </a:prstGeom>
          <a:solidFill>
            <a:srgbClr val="F6E9D5"/>
          </a:solidFill>
          <a:ln/>
        </p:spPr>
      </p:sp>
      <p:sp>
        <p:nvSpPr>
          <p:cNvPr id="18" name="Text 16"/>
          <p:cNvSpPr/>
          <p:nvPr/>
        </p:nvSpPr>
        <p:spPr>
          <a:xfrm>
            <a:off x="7223700" y="5145286"/>
            <a:ext cx="182880" cy="403146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 algn="ctr">
              <a:lnSpc>
                <a:spcPts val="3175"/>
              </a:lnSpc>
              <a:buNone/>
            </a:pPr>
            <a:r>
              <a:rPr lang="en-US" sz="2540" dirty="0">
                <a:solidFill>
                  <a:srgbClr val="38512F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3</a:t>
            </a:r>
            <a:endParaRPr lang="en-US" sz="2540" dirty="0"/>
          </a:p>
        </p:txBody>
      </p:sp>
      <p:sp>
        <p:nvSpPr>
          <p:cNvPr id="19" name="Text 17"/>
          <p:cNvSpPr/>
          <p:nvPr/>
        </p:nvSpPr>
        <p:spPr>
          <a:xfrm>
            <a:off x="8497848" y="5152192"/>
            <a:ext cx="3124200" cy="335994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 algn="l">
              <a:lnSpc>
                <a:spcPts val="2646"/>
              </a:lnSpc>
              <a:buNone/>
            </a:pPr>
            <a:r>
              <a:rPr lang="en-US" sz="2116" dirty="0">
                <a:solidFill>
                  <a:srgbClr val="38512F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Pelaksanaan dan Evaluasi</a:t>
            </a:r>
            <a:endParaRPr lang="en-US" sz="2116" dirty="0"/>
          </a:p>
        </p:txBody>
      </p:sp>
      <p:sp>
        <p:nvSpPr>
          <p:cNvPr id="20" name="Text 18"/>
          <p:cNvSpPr/>
          <p:nvPr/>
        </p:nvSpPr>
        <p:spPr>
          <a:xfrm>
            <a:off x="8497848" y="5703213"/>
            <a:ext cx="3623905" cy="171985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709"/>
              </a:lnSpc>
              <a:buNone/>
            </a:pPr>
            <a:r>
              <a:rPr lang="en-US" sz="1693" dirty="0">
                <a:solidFill>
                  <a:srgbClr val="3A3630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Melaksanakan dan mengawasi implementasi perencanaan kota modern, serta melakukan evaluasi berkala untuk memastikan efektivitasnya.</a:t>
            </a:r>
            <a:endParaRPr lang="en-US" sz="1693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531</Words>
  <Application>Microsoft Office PowerPoint</Application>
  <PresentationFormat>Custom</PresentationFormat>
  <Paragraphs>71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Arial</vt:lpstr>
      <vt:lpstr>Calibri</vt:lpstr>
      <vt:lpstr>Lora</vt:lpstr>
      <vt:lpstr>Source Sans Pro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Reviewer Comments</cp:lastModifiedBy>
  <cp:revision>2</cp:revision>
  <dcterms:created xsi:type="dcterms:W3CDTF">2023-10-09T04:15:35Z</dcterms:created>
  <dcterms:modified xsi:type="dcterms:W3CDTF">2023-11-10T11:46:59Z</dcterms:modified>
</cp:coreProperties>
</file>