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75" d="100"/>
          <a:sy n="75" d="100"/>
        </p:scale>
        <p:origin x="370" y="-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00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244018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Perencanaan Kota Modern</a:t>
            </a:r>
            <a:endParaRPr lang="en-US" sz="5249" dirty="0"/>
          </a:p>
        </p:txBody>
      </p:sp>
      <p:sp>
        <p:nvSpPr>
          <p:cNvPr id="5" name="Text 3"/>
          <p:cNvSpPr/>
          <p:nvPr/>
        </p:nvSpPr>
        <p:spPr>
          <a:xfrm>
            <a:off x="833199" y="4439841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Perencanaan kota modern melibatkan pendekatan komprehensif untuk menciptakan kota yang efisien, berkelanjutan, dan nyaman untuk ditinggali.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745688"/>
            <a:ext cx="68884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Perencanaan Kota Modern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1884402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071104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Arsitektur Berkelanjutan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348389" y="4987647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Perencanaan kota modern mengutamakan penggunaan arsitektur berkelanjutan yang mengintegrasikan konsep ramah lingkungan dan efisiensi energi.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1884402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071104"/>
            <a:ext cx="25146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Transportasi Publik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770602" y="4640461"/>
            <a:ext cx="308895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Perencanaan kota modern mendorong penggunaan transportasi publik yang lebih efisien untuk mengurangi kemacetan dan emisi gas rumah kaca.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1884402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07122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Ruang Hijau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192816" y="4640580"/>
            <a:ext cx="308907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Perencanaan kota modern mempertimbangkan pembangunan ruang hijau yang luas untuk meningkatkan kualitas udara, memberikan tempat rekreasi, dan meningkatkan ekosistem perkotaan.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531066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3117890" y="2863453"/>
            <a:ext cx="8394502" cy="1173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20"/>
              </a:lnSpc>
              <a:buNone/>
            </a:pPr>
            <a:r>
              <a:rPr lang="en-US" sz="3696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Pendekatan Perencanaan Kota Modern</a:t>
            </a:r>
            <a:endParaRPr lang="en-US" sz="3696" dirty="0"/>
          </a:p>
        </p:txBody>
      </p:sp>
      <p:sp>
        <p:nvSpPr>
          <p:cNvPr id="5" name="Shape 3"/>
          <p:cNvSpPr/>
          <p:nvPr/>
        </p:nvSpPr>
        <p:spPr>
          <a:xfrm>
            <a:off x="3117890" y="4465201"/>
            <a:ext cx="422434" cy="422434"/>
          </a:xfrm>
          <a:prstGeom prst="roundRect">
            <a:avLst>
              <a:gd name="adj" fmla="val 13335"/>
            </a:avLst>
          </a:prstGeom>
          <a:solidFill>
            <a:srgbClr val="F6E9D5"/>
          </a:solidFill>
          <a:ln/>
        </p:spPr>
      </p:sp>
      <p:sp>
        <p:nvSpPr>
          <p:cNvPr id="6" name="Text 4"/>
          <p:cNvSpPr/>
          <p:nvPr/>
        </p:nvSpPr>
        <p:spPr>
          <a:xfrm>
            <a:off x="3279577" y="4500324"/>
            <a:ext cx="99060" cy="352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2"/>
              </a:lnSpc>
              <a:buNone/>
            </a:pPr>
            <a:r>
              <a:rPr lang="en-US" sz="2218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218" dirty="0"/>
          </a:p>
        </p:txBody>
      </p:sp>
      <p:sp>
        <p:nvSpPr>
          <p:cNvPr id="7" name="Text 5"/>
          <p:cNvSpPr/>
          <p:nvPr/>
        </p:nvSpPr>
        <p:spPr>
          <a:xfrm>
            <a:off x="3728085" y="4529733"/>
            <a:ext cx="1877735" cy="2932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0"/>
              </a:lnSpc>
              <a:buNone/>
            </a:pPr>
            <a:r>
              <a:rPr lang="en-US" sz="1848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Partisipatif</a:t>
            </a:r>
            <a:endParaRPr lang="en-US" sz="1848" dirty="0"/>
          </a:p>
        </p:txBody>
      </p:sp>
      <p:sp>
        <p:nvSpPr>
          <p:cNvPr id="8" name="Text 6"/>
          <p:cNvSpPr/>
          <p:nvPr/>
        </p:nvSpPr>
        <p:spPr>
          <a:xfrm>
            <a:off x="3728085" y="5010745"/>
            <a:ext cx="2062758" cy="24031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6"/>
              </a:lnSpc>
              <a:buNone/>
            </a:pPr>
            <a:r>
              <a:rPr lang="en-US" sz="147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Perencanaan kota modern melibatkan partisipasi masyarakat dalam menentukan kebutuhan dan aspirasi serta mendukung keberlanjutan lingkungan sosial.</a:t>
            </a:r>
            <a:endParaRPr lang="en-US" sz="1479" dirty="0"/>
          </a:p>
        </p:txBody>
      </p:sp>
      <p:sp>
        <p:nvSpPr>
          <p:cNvPr id="9" name="Shape 7"/>
          <p:cNvSpPr/>
          <p:nvPr/>
        </p:nvSpPr>
        <p:spPr>
          <a:xfrm>
            <a:off x="5978604" y="4465201"/>
            <a:ext cx="422434" cy="422434"/>
          </a:xfrm>
          <a:prstGeom prst="roundRect">
            <a:avLst>
              <a:gd name="adj" fmla="val 13335"/>
            </a:avLst>
          </a:prstGeom>
          <a:solidFill>
            <a:srgbClr val="F6E9D5"/>
          </a:solidFill>
          <a:ln/>
        </p:spPr>
      </p:sp>
      <p:sp>
        <p:nvSpPr>
          <p:cNvPr id="10" name="Text 8"/>
          <p:cNvSpPr/>
          <p:nvPr/>
        </p:nvSpPr>
        <p:spPr>
          <a:xfrm>
            <a:off x="6113621" y="4500324"/>
            <a:ext cx="152400" cy="352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2"/>
              </a:lnSpc>
              <a:buNone/>
            </a:pPr>
            <a:r>
              <a:rPr lang="en-US" sz="2218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218" dirty="0"/>
          </a:p>
        </p:txBody>
      </p:sp>
      <p:sp>
        <p:nvSpPr>
          <p:cNvPr id="11" name="Text 9"/>
          <p:cNvSpPr/>
          <p:nvPr/>
        </p:nvSpPr>
        <p:spPr>
          <a:xfrm>
            <a:off x="6588800" y="4529733"/>
            <a:ext cx="1877735" cy="2932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0"/>
              </a:lnSpc>
              <a:buNone/>
            </a:pPr>
            <a:r>
              <a:rPr lang="en-US" sz="1848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Terintegrasi</a:t>
            </a:r>
            <a:endParaRPr lang="en-US" sz="1848" dirty="0"/>
          </a:p>
        </p:txBody>
      </p:sp>
      <p:sp>
        <p:nvSpPr>
          <p:cNvPr id="12" name="Text 10"/>
          <p:cNvSpPr/>
          <p:nvPr/>
        </p:nvSpPr>
        <p:spPr>
          <a:xfrm>
            <a:off x="6588800" y="5010745"/>
            <a:ext cx="2062758" cy="30039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6"/>
              </a:lnSpc>
              <a:buNone/>
            </a:pPr>
            <a:r>
              <a:rPr lang="en-US" sz="147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Perencanaan kota modern mengintegrasikan berbagai sektor dan kebijakan, seperti transportasi, lingkungan, perumahan, dan ekonomi, untuk mencapai keseimbangan yang optimal.</a:t>
            </a:r>
            <a:endParaRPr lang="en-US" sz="1479" dirty="0"/>
          </a:p>
        </p:txBody>
      </p:sp>
      <p:sp>
        <p:nvSpPr>
          <p:cNvPr id="13" name="Shape 11"/>
          <p:cNvSpPr/>
          <p:nvPr/>
        </p:nvSpPr>
        <p:spPr>
          <a:xfrm>
            <a:off x="8839319" y="4465201"/>
            <a:ext cx="422434" cy="422434"/>
          </a:xfrm>
          <a:prstGeom prst="roundRect">
            <a:avLst>
              <a:gd name="adj" fmla="val 13335"/>
            </a:avLst>
          </a:prstGeom>
          <a:solidFill>
            <a:srgbClr val="F6E9D5"/>
          </a:solidFill>
          <a:ln/>
        </p:spPr>
      </p:sp>
      <p:sp>
        <p:nvSpPr>
          <p:cNvPr id="14" name="Text 12"/>
          <p:cNvSpPr/>
          <p:nvPr/>
        </p:nvSpPr>
        <p:spPr>
          <a:xfrm>
            <a:off x="8970526" y="4500324"/>
            <a:ext cx="160020" cy="352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2"/>
              </a:lnSpc>
              <a:buNone/>
            </a:pPr>
            <a:r>
              <a:rPr lang="en-US" sz="2218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218" dirty="0"/>
          </a:p>
        </p:txBody>
      </p:sp>
      <p:sp>
        <p:nvSpPr>
          <p:cNvPr id="15" name="Text 13"/>
          <p:cNvSpPr/>
          <p:nvPr/>
        </p:nvSpPr>
        <p:spPr>
          <a:xfrm>
            <a:off x="9449514" y="4529733"/>
            <a:ext cx="1877735" cy="2932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0"/>
              </a:lnSpc>
              <a:buNone/>
            </a:pPr>
            <a:r>
              <a:rPr lang="en-US" sz="1848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Inovatif</a:t>
            </a:r>
            <a:endParaRPr lang="en-US" sz="1848" dirty="0"/>
          </a:p>
        </p:txBody>
      </p:sp>
      <p:sp>
        <p:nvSpPr>
          <p:cNvPr id="16" name="Text 14"/>
          <p:cNvSpPr/>
          <p:nvPr/>
        </p:nvSpPr>
        <p:spPr>
          <a:xfrm>
            <a:off x="9449514" y="5010745"/>
            <a:ext cx="2062758" cy="21027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6"/>
              </a:lnSpc>
              <a:buNone/>
            </a:pPr>
            <a:r>
              <a:rPr lang="en-US" sz="147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Perencanaan kota modern menerapkan solusi inovatif, seperti penggunaan teknologi digital, untuk meningkatkan efisiensi dan kualitas hidup di kota.</a:t>
            </a:r>
            <a:endParaRPr lang="en-US" sz="1479" dirty="0"/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470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265634"/>
            <a:ext cx="91440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Manfaat Perencanaan Kota Modern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348389" y="2404348"/>
            <a:ext cx="3163014" cy="4559498"/>
          </a:xfrm>
          <a:prstGeom prst="roundRect">
            <a:avLst>
              <a:gd name="adj" fmla="val 2107"/>
            </a:avLst>
          </a:prstGeom>
          <a:solidFill>
            <a:srgbClr val="F6E9D5"/>
          </a:solidFill>
          <a:ln/>
        </p:spPr>
      </p:sp>
      <p:sp>
        <p:nvSpPr>
          <p:cNvPr id="6" name="Text 4"/>
          <p:cNvSpPr/>
          <p:nvPr/>
        </p:nvSpPr>
        <p:spPr>
          <a:xfrm>
            <a:off x="2570559" y="2626519"/>
            <a:ext cx="271867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Kualitas Hidup yang Lebih Baik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570559" y="3543062"/>
            <a:ext cx="2718673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Perencanaan kota modern menciptakan lingkungan yang mendukung kualitas hidup yang lebih baik dengan fasilitas, transportasi, dan ruang publik yang berkualitas.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733574" y="2404348"/>
            <a:ext cx="3163014" cy="4559498"/>
          </a:xfrm>
          <a:prstGeom prst="roundRect">
            <a:avLst>
              <a:gd name="adj" fmla="val 2107"/>
            </a:avLst>
          </a:prstGeom>
          <a:solidFill>
            <a:srgbClr val="F6E9D5"/>
          </a:solidFill>
          <a:ln/>
        </p:spPr>
      </p:sp>
      <p:sp>
        <p:nvSpPr>
          <p:cNvPr id="9" name="Text 7"/>
          <p:cNvSpPr/>
          <p:nvPr/>
        </p:nvSpPr>
        <p:spPr>
          <a:xfrm>
            <a:off x="5955744" y="2626519"/>
            <a:ext cx="271867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Peningkatan Ekonomi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955744" y="3543062"/>
            <a:ext cx="2718673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Perencanaan kota modern mengoptimalkan penggunaan sumber daya dan menciptakan peluang ekonomi melalui investasi yang berkelanjutan dan keterlibatan masyarakat.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118759" y="2404348"/>
            <a:ext cx="3163014" cy="4559498"/>
          </a:xfrm>
          <a:prstGeom prst="roundRect">
            <a:avLst>
              <a:gd name="adj" fmla="val 2107"/>
            </a:avLst>
          </a:prstGeom>
          <a:solidFill>
            <a:srgbClr val="F6E9D5"/>
          </a:solidFill>
          <a:ln/>
        </p:spPr>
      </p:sp>
      <p:sp>
        <p:nvSpPr>
          <p:cNvPr id="12" name="Text 10"/>
          <p:cNvSpPr/>
          <p:nvPr/>
        </p:nvSpPr>
        <p:spPr>
          <a:xfrm>
            <a:off x="9340929" y="2626519"/>
            <a:ext cx="271867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Keberlanjutan Lingkungan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340929" y="3543062"/>
            <a:ext cx="2718673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Perencanaan kota modern melindungi lingkungan alam dengan mengurangi dampak lingkungan, mengoptimalkan penggunaan energi terbarukan, dan melestarikan keanekaragaman hayati.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3291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694861" y="568404"/>
            <a:ext cx="9240560" cy="12918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86"/>
              </a:lnSpc>
              <a:buNone/>
            </a:pPr>
            <a:r>
              <a:rPr lang="en-US" sz="4069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Prinsip-prinsip Perencanaan Kota Modern</a:t>
            </a:r>
            <a:endParaRPr lang="en-US" sz="4069" dirty="0"/>
          </a:p>
        </p:txBody>
      </p:sp>
      <p:sp>
        <p:nvSpPr>
          <p:cNvPr id="5" name="Shape 3"/>
          <p:cNvSpPr/>
          <p:nvPr/>
        </p:nvSpPr>
        <p:spPr>
          <a:xfrm>
            <a:off x="7302222" y="2273618"/>
            <a:ext cx="25837" cy="5391269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6" name="Shape 4"/>
          <p:cNvSpPr/>
          <p:nvPr/>
        </p:nvSpPr>
        <p:spPr>
          <a:xfrm>
            <a:off x="7547610" y="2654677"/>
            <a:ext cx="723424" cy="25837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7" name="Shape 5"/>
          <p:cNvSpPr/>
          <p:nvPr/>
        </p:nvSpPr>
        <p:spPr>
          <a:xfrm>
            <a:off x="7082552" y="2435066"/>
            <a:ext cx="465058" cy="465058"/>
          </a:xfrm>
          <a:prstGeom prst="roundRect">
            <a:avLst>
              <a:gd name="adj" fmla="val 13334"/>
            </a:avLst>
          </a:prstGeom>
          <a:solidFill>
            <a:srgbClr val="F6E9D5"/>
          </a:solidFill>
          <a:ln/>
        </p:spPr>
      </p:sp>
      <p:sp>
        <p:nvSpPr>
          <p:cNvPr id="8" name="Text 6"/>
          <p:cNvSpPr/>
          <p:nvPr/>
        </p:nvSpPr>
        <p:spPr>
          <a:xfrm>
            <a:off x="7257931" y="2473762"/>
            <a:ext cx="114300" cy="3875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2"/>
              </a:lnSpc>
              <a:buNone/>
            </a:pPr>
            <a:r>
              <a:rPr lang="en-US" sz="244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441" dirty="0"/>
          </a:p>
        </p:txBody>
      </p:sp>
      <p:sp>
        <p:nvSpPr>
          <p:cNvPr id="9" name="Text 7"/>
          <p:cNvSpPr/>
          <p:nvPr/>
        </p:nvSpPr>
        <p:spPr>
          <a:xfrm>
            <a:off x="8451890" y="2480310"/>
            <a:ext cx="2400300" cy="3228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3"/>
              </a:lnSpc>
              <a:buNone/>
            </a:pPr>
            <a:r>
              <a:rPr lang="en-US" sz="203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Kemandirian Energi</a:t>
            </a:r>
            <a:endParaRPr lang="en-US" sz="2034" dirty="0"/>
          </a:p>
        </p:txBody>
      </p:sp>
      <p:sp>
        <p:nvSpPr>
          <p:cNvPr id="10" name="Text 8"/>
          <p:cNvSpPr/>
          <p:nvPr/>
        </p:nvSpPr>
        <p:spPr>
          <a:xfrm>
            <a:off x="8451890" y="3009900"/>
            <a:ext cx="3483531" cy="16531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04"/>
              </a:lnSpc>
              <a:buNone/>
            </a:pPr>
            <a:r>
              <a:rPr lang="en-US" sz="1628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Mendorong penggunaan energi terbarukan dan efisiensi energi dalam infrastruktur kota untuk mengurangi ketergantungan pada sumber daya non-terbarukan.</a:t>
            </a:r>
            <a:endParaRPr lang="en-US" sz="1628" dirty="0"/>
          </a:p>
        </p:txBody>
      </p:sp>
      <p:sp>
        <p:nvSpPr>
          <p:cNvPr id="11" name="Shape 9"/>
          <p:cNvSpPr/>
          <p:nvPr/>
        </p:nvSpPr>
        <p:spPr>
          <a:xfrm>
            <a:off x="6359128" y="3688140"/>
            <a:ext cx="723424" cy="25837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2" name="Shape 10"/>
          <p:cNvSpPr/>
          <p:nvPr/>
        </p:nvSpPr>
        <p:spPr>
          <a:xfrm>
            <a:off x="7082552" y="3468529"/>
            <a:ext cx="465058" cy="465058"/>
          </a:xfrm>
          <a:prstGeom prst="roundRect">
            <a:avLst>
              <a:gd name="adj" fmla="val 13334"/>
            </a:avLst>
          </a:prstGeom>
          <a:solidFill>
            <a:srgbClr val="F6E9D5"/>
          </a:solidFill>
          <a:ln/>
        </p:spPr>
      </p:sp>
      <p:sp>
        <p:nvSpPr>
          <p:cNvPr id="13" name="Text 11"/>
          <p:cNvSpPr/>
          <p:nvPr/>
        </p:nvSpPr>
        <p:spPr>
          <a:xfrm>
            <a:off x="7231261" y="3507224"/>
            <a:ext cx="167640" cy="3875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2"/>
              </a:lnSpc>
              <a:buNone/>
            </a:pPr>
            <a:r>
              <a:rPr lang="en-US" sz="244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441" dirty="0"/>
          </a:p>
        </p:txBody>
      </p:sp>
      <p:sp>
        <p:nvSpPr>
          <p:cNvPr id="14" name="Text 12"/>
          <p:cNvSpPr/>
          <p:nvPr/>
        </p:nvSpPr>
        <p:spPr>
          <a:xfrm>
            <a:off x="4111347" y="3513773"/>
            <a:ext cx="2066925" cy="3228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543"/>
              </a:lnSpc>
              <a:buNone/>
            </a:pPr>
            <a:r>
              <a:rPr lang="en-US" sz="203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Keanekaragaman</a:t>
            </a:r>
            <a:endParaRPr lang="en-US" sz="2034" dirty="0"/>
          </a:p>
        </p:txBody>
      </p:sp>
      <p:sp>
        <p:nvSpPr>
          <p:cNvPr id="15" name="Text 13"/>
          <p:cNvSpPr/>
          <p:nvPr/>
        </p:nvSpPr>
        <p:spPr>
          <a:xfrm>
            <a:off x="2694861" y="4043363"/>
            <a:ext cx="3483412" cy="13225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604"/>
              </a:lnSpc>
              <a:buNone/>
            </a:pPr>
            <a:r>
              <a:rPr lang="en-US" sz="1628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Memperhatikan keanekaragaman budaya, sosial, dan ekonomi dalam perencanaan kota untuk menciptakan ruang yang inklusif dan beragam.</a:t>
            </a:r>
            <a:endParaRPr lang="en-US" sz="1628" dirty="0"/>
          </a:p>
        </p:txBody>
      </p:sp>
      <p:sp>
        <p:nvSpPr>
          <p:cNvPr id="16" name="Shape 14"/>
          <p:cNvSpPr/>
          <p:nvPr/>
        </p:nvSpPr>
        <p:spPr>
          <a:xfrm>
            <a:off x="7547610" y="5457527"/>
            <a:ext cx="723424" cy="25837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7" name="Shape 15"/>
          <p:cNvSpPr/>
          <p:nvPr/>
        </p:nvSpPr>
        <p:spPr>
          <a:xfrm>
            <a:off x="7082552" y="5237917"/>
            <a:ext cx="465058" cy="465058"/>
          </a:xfrm>
          <a:prstGeom prst="roundRect">
            <a:avLst>
              <a:gd name="adj" fmla="val 13334"/>
            </a:avLst>
          </a:prstGeom>
          <a:solidFill>
            <a:srgbClr val="F6E9D5"/>
          </a:solidFill>
          <a:ln/>
        </p:spPr>
      </p:sp>
      <p:sp>
        <p:nvSpPr>
          <p:cNvPr id="18" name="Text 16"/>
          <p:cNvSpPr/>
          <p:nvPr/>
        </p:nvSpPr>
        <p:spPr>
          <a:xfrm>
            <a:off x="7227451" y="5276612"/>
            <a:ext cx="175260" cy="3875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2"/>
              </a:lnSpc>
              <a:buNone/>
            </a:pPr>
            <a:r>
              <a:rPr lang="en-US" sz="244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441" dirty="0"/>
          </a:p>
        </p:txBody>
      </p:sp>
      <p:sp>
        <p:nvSpPr>
          <p:cNvPr id="19" name="Text 17"/>
          <p:cNvSpPr/>
          <p:nvPr/>
        </p:nvSpPr>
        <p:spPr>
          <a:xfrm>
            <a:off x="8451890" y="5283160"/>
            <a:ext cx="3483531" cy="6457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43"/>
              </a:lnSpc>
              <a:buNone/>
            </a:pPr>
            <a:r>
              <a:rPr lang="en-US" sz="203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Kesesuaian dengan Lingkungan</a:t>
            </a:r>
            <a:endParaRPr lang="en-US" sz="2034" dirty="0"/>
          </a:p>
        </p:txBody>
      </p:sp>
      <p:sp>
        <p:nvSpPr>
          <p:cNvPr id="20" name="Text 18"/>
          <p:cNvSpPr/>
          <p:nvPr/>
        </p:nvSpPr>
        <p:spPr>
          <a:xfrm>
            <a:off x="8451890" y="6135648"/>
            <a:ext cx="3483531" cy="13225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04"/>
              </a:lnSpc>
              <a:buNone/>
            </a:pPr>
            <a:r>
              <a:rPr lang="en-US" sz="1628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Menghormati dan melindungi lingkungan alam dalam perencanaan kota, seperti konservasi air, pengelolaan limbah, dan ruang hijau.</a:t>
            </a:r>
            <a:endParaRPr lang="en-US" sz="162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749856"/>
            <a:ext cx="98679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Komponen Perencanaan Kota Modern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1888569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075271"/>
            <a:ext cx="22707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Desain Perkotaan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348389" y="4644628"/>
            <a:ext cx="308895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Perencanaan kota modern melibatkan desain perkotaan yang mempertimbangkan aspek estetika, keteraturan, dan keselarasan antara ruang dan bangunan.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1888569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07527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Smart City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770602" y="4644628"/>
            <a:ext cx="308895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Perencanaan kota modern memanfaatkan teknologi digital untuk mengintegrasikan infrastruktur, pengelolaan data, dan layanan publik dalam menciptakan kota pintar.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1888569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075390"/>
            <a:ext cx="308907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Pengembangan Perkotaan Terpadu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192816" y="4991933"/>
            <a:ext cx="308907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Perencanaan kota modern menggabungkan berbagai fungsi, seperti perumahan, komersial, dan rekreasi, dalam satu area untuk menciptakan kehidupan yang padat dan beragam.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348389" y="1253014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Tantangan dalam Perencanaan Kota Modern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348389" y="314860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8" name="Text 5"/>
          <p:cNvSpPr/>
          <p:nvPr/>
        </p:nvSpPr>
        <p:spPr>
          <a:xfrm>
            <a:off x="2537341" y="3190280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3070503" y="3224927"/>
            <a:ext cx="2440900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Pengembangan yang Berkelanjutan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3070503" y="4488656"/>
            <a:ext cx="24409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Mencapai pengembangan kota yang berkelanjutan dan menyeimbangkan kebutuhan penduduk saat ini dengan kebutuhan masa depan.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5733574" y="314860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12" name="Text 9"/>
          <p:cNvSpPr/>
          <p:nvPr/>
        </p:nvSpPr>
        <p:spPr>
          <a:xfrm>
            <a:off x="5895856" y="3190280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6455688" y="3224927"/>
            <a:ext cx="22631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Kesetaraan Akses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6455688" y="3794284"/>
            <a:ext cx="244090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Memastikan kesetaraan akses terhadap layanan publik, transportasi, dan fasilitas bagi seluruh penduduk kota tanpa memandang status sosial atau ekonomi.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9118759" y="314860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16" name="Text 13"/>
          <p:cNvSpPr/>
          <p:nvPr/>
        </p:nvSpPr>
        <p:spPr>
          <a:xfrm>
            <a:off x="9277231" y="3190280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4"/>
          <p:cNvSpPr/>
          <p:nvPr/>
        </p:nvSpPr>
        <p:spPr>
          <a:xfrm>
            <a:off x="9840873" y="3224927"/>
            <a:ext cx="2440900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Pengelolaan Pertumbuhan Populasi</a:t>
            </a:r>
            <a:endParaRPr lang="en-US" sz="2187" dirty="0"/>
          </a:p>
        </p:txBody>
      </p:sp>
      <p:sp>
        <p:nvSpPr>
          <p:cNvPr id="18" name="Text 15"/>
          <p:cNvSpPr/>
          <p:nvPr/>
        </p:nvSpPr>
        <p:spPr>
          <a:xfrm>
            <a:off x="9840873" y="4488656"/>
            <a:ext cx="244090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Menghadapi tantangan dalam mengelola pertumbuhan populasi kota yang cepat dan memastikan ketersediaan infrastuktur yang memadai.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508647" y="591383"/>
            <a:ext cx="9613106" cy="13437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91"/>
              </a:lnSpc>
              <a:buNone/>
            </a:pPr>
            <a:r>
              <a:rPr lang="en-US" sz="4233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Implementasi Perencanaan Kota Modern</a:t>
            </a:r>
            <a:endParaRPr lang="en-US" sz="4233" dirty="0"/>
          </a:p>
        </p:txBody>
      </p:sp>
      <p:sp>
        <p:nvSpPr>
          <p:cNvPr id="5" name="Shape 3"/>
          <p:cNvSpPr/>
          <p:nvPr/>
        </p:nvSpPr>
        <p:spPr>
          <a:xfrm>
            <a:off x="7301865" y="2365177"/>
            <a:ext cx="26789" cy="5273040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6" name="Shape 4"/>
          <p:cNvSpPr/>
          <p:nvPr/>
        </p:nvSpPr>
        <p:spPr>
          <a:xfrm>
            <a:off x="7557075" y="2761476"/>
            <a:ext cx="752594" cy="26789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7" name="Shape 5"/>
          <p:cNvSpPr/>
          <p:nvPr/>
        </p:nvSpPr>
        <p:spPr>
          <a:xfrm>
            <a:off x="7073325" y="2533055"/>
            <a:ext cx="483751" cy="483751"/>
          </a:xfrm>
          <a:prstGeom prst="roundRect">
            <a:avLst>
              <a:gd name="adj" fmla="val 13335"/>
            </a:avLst>
          </a:prstGeom>
          <a:solidFill>
            <a:srgbClr val="F6E9D5"/>
          </a:solidFill>
          <a:ln/>
        </p:spPr>
      </p:sp>
      <p:sp>
        <p:nvSpPr>
          <p:cNvPr id="8" name="Text 6"/>
          <p:cNvSpPr/>
          <p:nvPr/>
        </p:nvSpPr>
        <p:spPr>
          <a:xfrm>
            <a:off x="7257990" y="2573298"/>
            <a:ext cx="114300" cy="4031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5"/>
              </a:lnSpc>
              <a:buNone/>
            </a:pPr>
            <a:r>
              <a:rPr lang="en-US" sz="254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540" dirty="0"/>
          </a:p>
        </p:txBody>
      </p:sp>
      <p:sp>
        <p:nvSpPr>
          <p:cNvPr id="9" name="Text 7"/>
          <p:cNvSpPr/>
          <p:nvPr/>
        </p:nvSpPr>
        <p:spPr>
          <a:xfrm>
            <a:off x="8497848" y="2580203"/>
            <a:ext cx="2781300" cy="335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46"/>
              </a:lnSpc>
              <a:buNone/>
            </a:pPr>
            <a:r>
              <a:rPr lang="en-US" sz="2116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Penelitian dan Analisis</a:t>
            </a:r>
            <a:endParaRPr lang="en-US" sz="2116" dirty="0"/>
          </a:p>
        </p:txBody>
      </p:sp>
      <p:sp>
        <p:nvSpPr>
          <p:cNvPr id="10" name="Text 8"/>
          <p:cNvSpPr/>
          <p:nvPr/>
        </p:nvSpPr>
        <p:spPr>
          <a:xfrm>
            <a:off x="8497848" y="3131225"/>
            <a:ext cx="3623905" cy="1375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09"/>
              </a:lnSpc>
              <a:buNone/>
            </a:pPr>
            <a:r>
              <a:rPr lang="en-US" sz="1693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Melakukan penelitian dan analisis yang komprehensif terkait dengan kondisi kota, kebutuhan masyarakat, dan potensi pengembangan.</a:t>
            </a:r>
            <a:endParaRPr lang="en-US" sz="1693" dirty="0"/>
          </a:p>
        </p:txBody>
      </p:sp>
      <p:sp>
        <p:nvSpPr>
          <p:cNvPr id="11" name="Shape 9"/>
          <p:cNvSpPr/>
          <p:nvPr/>
        </p:nvSpPr>
        <p:spPr>
          <a:xfrm>
            <a:off x="6320730" y="3836610"/>
            <a:ext cx="752594" cy="26789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2" name="Shape 10"/>
          <p:cNvSpPr/>
          <p:nvPr/>
        </p:nvSpPr>
        <p:spPr>
          <a:xfrm>
            <a:off x="7073325" y="3608189"/>
            <a:ext cx="483751" cy="483751"/>
          </a:xfrm>
          <a:prstGeom prst="roundRect">
            <a:avLst>
              <a:gd name="adj" fmla="val 13335"/>
            </a:avLst>
          </a:prstGeom>
          <a:solidFill>
            <a:srgbClr val="F6E9D5"/>
          </a:solidFill>
          <a:ln/>
        </p:spPr>
      </p:sp>
      <p:sp>
        <p:nvSpPr>
          <p:cNvPr id="13" name="Text 11"/>
          <p:cNvSpPr/>
          <p:nvPr/>
        </p:nvSpPr>
        <p:spPr>
          <a:xfrm>
            <a:off x="7227510" y="3648432"/>
            <a:ext cx="175260" cy="4031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5"/>
              </a:lnSpc>
              <a:buNone/>
            </a:pPr>
            <a:r>
              <a:rPr lang="en-US" sz="254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540" dirty="0"/>
          </a:p>
        </p:txBody>
      </p:sp>
      <p:sp>
        <p:nvSpPr>
          <p:cNvPr id="14" name="Text 12"/>
          <p:cNvSpPr/>
          <p:nvPr/>
        </p:nvSpPr>
        <p:spPr>
          <a:xfrm>
            <a:off x="3982283" y="3655338"/>
            <a:ext cx="2150269" cy="335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646"/>
              </a:lnSpc>
              <a:buNone/>
            </a:pPr>
            <a:r>
              <a:rPr lang="en-US" sz="2116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Konsultasi Publik</a:t>
            </a:r>
            <a:endParaRPr lang="en-US" sz="2116" dirty="0"/>
          </a:p>
        </p:txBody>
      </p:sp>
      <p:sp>
        <p:nvSpPr>
          <p:cNvPr id="15" name="Text 13"/>
          <p:cNvSpPr/>
          <p:nvPr/>
        </p:nvSpPr>
        <p:spPr>
          <a:xfrm>
            <a:off x="2508647" y="4206359"/>
            <a:ext cx="3623905" cy="17198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09"/>
              </a:lnSpc>
              <a:buNone/>
            </a:pPr>
            <a:r>
              <a:rPr lang="en-US" sz="1693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Melibatkan masyarakat dalam proses perencanaan dan mendengarkan aspirasi mereka untuk menciptakan kota yang diinginkan oleh seluruh warganya.</a:t>
            </a:r>
            <a:endParaRPr lang="en-US" sz="1693" dirty="0"/>
          </a:p>
        </p:txBody>
      </p:sp>
      <p:sp>
        <p:nvSpPr>
          <p:cNvPr id="16" name="Shape 14"/>
          <p:cNvSpPr/>
          <p:nvPr/>
        </p:nvSpPr>
        <p:spPr>
          <a:xfrm>
            <a:off x="7557075" y="5333464"/>
            <a:ext cx="752594" cy="26789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7" name="Shape 15"/>
          <p:cNvSpPr/>
          <p:nvPr/>
        </p:nvSpPr>
        <p:spPr>
          <a:xfrm>
            <a:off x="7073325" y="5105043"/>
            <a:ext cx="483751" cy="483751"/>
          </a:xfrm>
          <a:prstGeom prst="roundRect">
            <a:avLst>
              <a:gd name="adj" fmla="val 13335"/>
            </a:avLst>
          </a:prstGeom>
          <a:solidFill>
            <a:srgbClr val="F6E9D5"/>
          </a:solidFill>
          <a:ln/>
        </p:spPr>
      </p:sp>
      <p:sp>
        <p:nvSpPr>
          <p:cNvPr id="18" name="Text 16"/>
          <p:cNvSpPr/>
          <p:nvPr/>
        </p:nvSpPr>
        <p:spPr>
          <a:xfrm>
            <a:off x="7223700" y="5145286"/>
            <a:ext cx="182880" cy="4031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5"/>
              </a:lnSpc>
              <a:buNone/>
            </a:pPr>
            <a:r>
              <a:rPr lang="en-US" sz="254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540" dirty="0"/>
          </a:p>
        </p:txBody>
      </p:sp>
      <p:sp>
        <p:nvSpPr>
          <p:cNvPr id="19" name="Text 17"/>
          <p:cNvSpPr/>
          <p:nvPr/>
        </p:nvSpPr>
        <p:spPr>
          <a:xfrm>
            <a:off x="8497848" y="5152192"/>
            <a:ext cx="3124200" cy="335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46"/>
              </a:lnSpc>
              <a:buNone/>
            </a:pPr>
            <a:r>
              <a:rPr lang="en-US" sz="2116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Pelaksanaan dan Evaluasi</a:t>
            </a:r>
            <a:endParaRPr lang="en-US" sz="2116" dirty="0"/>
          </a:p>
        </p:txBody>
      </p:sp>
      <p:sp>
        <p:nvSpPr>
          <p:cNvPr id="20" name="Text 18"/>
          <p:cNvSpPr/>
          <p:nvPr/>
        </p:nvSpPr>
        <p:spPr>
          <a:xfrm>
            <a:off x="8497848" y="5703213"/>
            <a:ext cx="3623905" cy="17198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09"/>
              </a:lnSpc>
              <a:buNone/>
            </a:pPr>
            <a:r>
              <a:rPr lang="en-US" sz="1693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Melaksanakan dan mengawasi implementasi perencanaan kota modern, serta melakukan evaluasi berkala untuk memastikan efektivitasnya.</a:t>
            </a:r>
            <a:endParaRPr lang="en-US" sz="169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Custom</PresentationFormat>
  <Paragraphs>71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Lora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Reviewer Comments</cp:lastModifiedBy>
  <cp:revision>2</cp:revision>
  <dcterms:created xsi:type="dcterms:W3CDTF">2023-10-09T04:15:35Z</dcterms:created>
  <dcterms:modified xsi:type="dcterms:W3CDTF">2023-11-10T11:46:59Z</dcterms:modified>
</cp:coreProperties>
</file>