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2" r:id="rId3"/>
    <p:sldId id="257" r:id="rId4"/>
    <p:sldId id="264" r:id="rId5"/>
    <p:sldId id="258" r:id="rId6"/>
    <p:sldId id="259" r:id="rId7"/>
    <p:sldId id="260" r:id="rId8"/>
    <p:sldId id="263" r:id="rId9"/>
    <p:sldId id="261" r:id="rId10"/>
  </p:sldIdLst>
  <p:sldSz cx="9144000" cy="6858000" type="screen4x3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75B8CF2D-D640-4FEC-8917-174ACF760E92}" type="datetimeFigureOut">
              <a:rPr lang="id-ID" smtClean="0"/>
              <a:pPr/>
              <a:t>04/01/1980</a:t>
            </a:fld>
            <a:endParaRPr lang="id-ID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8A6C1FD1-CE00-415F-919C-D6DFE202541E}" type="slidenum">
              <a:rPr lang="id-ID" smtClean="0"/>
              <a:pPr/>
              <a:t>‹#›</a:t>
            </a:fld>
            <a:endParaRPr lang="id-ID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7158" y="357166"/>
            <a:ext cx="8501122" cy="6143668"/>
          </a:xfrm>
        </p:spPr>
        <p:txBody>
          <a:bodyPr>
            <a:normAutofit/>
          </a:bodyPr>
          <a:lstStyle/>
          <a:p>
            <a:pPr marL="457200" indent="-457200" algn="just"/>
            <a:r>
              <a:rPr lang="id-ID" sz="2400" i="1" dirty="0" smtClean="0">
                <a:solidFill>
                  <a:schemeClr val="tx1"/>
                </a:solidFill>
              </a:rPr>
              <a:t>Layangkanlah sepenggal syair pada telinga bumi hingga kau tahu apa itu arti...</a:t>
            </a:r>
          </a:p>
          <a:p>
            <a:pPr marL="457200" indent="-457200" algn="just"/>
            <a:r>
              <a:rPr lang="id-ID" sz="2400" i="1" dirty="0" smtClean="0"/>
              <a:t>Buatlah damai pada sepenggal memoar hingga kau tahu apa itu mimpi...</a:t>
            </a:r>
          </a:p>
          <a:p>
            <a:pPr marL="457200" indent="-457200" algn="just"/>
            <a:r>
              <a:rPr lang="id-ID" sz="2400" i="1" dirty="0" smtClean="0"/>
              <a:t>Dendangkanlah lagu kelabu di tengah keterasingan diri hingga kau tahu apa itu hati...</a:t>
            </a:r>
          </a:p>
          <a:p>
            <a:pPr marL="457200" indent="-457200" algn="just"/>
            <a:r>
              <a:rPr lang="id-ID" sz="2400" i="1" dirty="0" smtClean="0">
                <a:solidFill>
                  <a:schemeClr val="tx1"/>
                </a:solidFill>
              </a:rPr>
              <a:t>Ingatlah, lanskap telah menjadi buta oleh malam yang tak berretina...</a:t>
            </a:r>
          </a:p>
          <a:p>
            <a:pPr marL="457200" indent="-457200" algn="just"/>
            <a:r>
              <a:rPr lang="id-ID" sz="2400" i="1" dirty="0" smtClean="0">
                <a:solidFill>
                  <a:schemeClr val="tx1"/>
                </a:solidFill>
              </a:rPr>
              <a:t>meski </a:t>
            </a:r>
          </a:p>
          <a:p>
            <a:pPr marL="457200" indent="-457200" algn="just"/>
            <a:r>
              <a:rPr lang="id-ID" sz="2400" i="1" dirty="0" smtClean="0">
                <a:solidFill>
                  <a:schemeClr val="tx1"/>
                </a:solidFill>
              </a:rPr>
              <a:t>kini</a:t>
            </a:r>
          </a:p>
          <a:p>
            <a:pPr marL="457200" indent="-457200" algn="just"/>
            <a:r>
              <a:rPr lang="id-ID" sz="2400" i="1" dirty="0" smtClean="0">
                <a:solidFill>
                  <a:schemeClr val="tx1"/>
                </a:solidFill>
              </a:rPr>
              <a:t>hari telah pagi!</a:t>
            </a:r>
          </a:p>
          <a:p>
            <a:pPr marL="457200" indent="-457200" algn="just"/>
            <a:endParaRPr lang="id-ID" sz="2400" i="1" dirty="0" smtClean="0"/>
          </a:p>
          <a:p>
            <a:pPr marL="457200" indent="-457200" algn="just"/>
            <a:r>
              <a:rPr lang="id-ID" sz="2400" i="1" dirty="0" smtClean="0">
                <a:solidFill>
                  <a:schemeClr val="tx1"/>
                </a:solidFill>
              </a:rPr>
              <a:t>(Kartika HS, 2012, saat subuh melukis hari)</a:t>
            </a:r>
            <a:endParaRPr lang="id-ID" sz="2400" i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324492"/>
          </a:xfrm>
        </p:spPr>
        <p:txBody>
          <a:bodyPr>
            <a:normAutofit fontScale="92500" lnSpcReduction="10000"/>
          </a:bodyPr>
          <a:lstStyle/>
          <a:p>
            <a:pPr algn="just">
              <a:buNone/>
            </a:pPr>
            <a:r>
              <a:rPr lang="id-ID" sz="2800" dirty="0" smtClean="0"/>
              <a:t>Beberapa pendapat pakar mengenaai hakikat berbicara:</a:t>
            </a:r>
          </a:p>
          <a:p>
            <a:pPr algn="just">
              <a:buNone/>
            </a:pPr>
            <a:r>
              <a:rPr lang="id-ID" sz="2800" dirty="0" smtClean="0"/>
              <a:t>1. Kamus Linguistik (Kridalaksana, 1982)</a:t>
            </a:r>
          </a:p>
          <a:p>
            <a:pPr algn="just">
              <a:buNone/>
            </a:pPr>
            <a:r>
              <a:rPr lang="id-ID" sz="2800" dirty="0" smtClean="0"/>
              <a:t>     Wicara adalah perbuatan menghasilkan bahasa</a:t>
            </a:r>
          </a:p>
          <a:p>
            <a:pPr algn="just">
              <a:buNone/>
            </a:pPr>
            <a:r>
              <a:rPr lang="id-ID" sz="2800" dirty="0" smtClean="0"/>
              <a:t>	  untuk berkomunikasi sebagai salah satu</a:t>
            </a:r>
          </a:p>
          <a:p>
            <a:pPr algn="just">
              <a:buNone/>
            </a:pPr>
            <a:r>
              <a:rPr lang="id-ID" sz="2800" dirty="0" smtClean="0"/>
              <a:t>	  keterampilan dasar dalam berbahasa. </a:t>
            </a:r>
          </a:p>
          <a:p>
            <a:pPr algn="just">
              <a:buNone/>
            </a:pPr>
            <a:r>
              <a:rPr lang="id-ID" sz="2800" dirty="0" smtClean="0"/>
              <a:t>2. Thomas Mann (dalam Logan, 1972)</a:t>
            </a:r>
          </a:p>
          <a:p>
            <a:pPr algn="just">
              <a:buNone/>
            </a:pPr>
            <a:r>
              <a:rPr lang="id-ID" sz="2800" i="1" dirty="0" smtClean="0"/>
              <a:t>     Speech is civilization itself</a:t>
            </a:r>
            <a:r>
              <a:rPr lang="id-ID" sz="2800" dirty="0" smtClean="0"/>
              <a:t>.</a:t>
            </a:r>
          </a:p>
          <a:p>
            <a:pPr marL="457200" indent="-457200" algn="just">
              <a:buNone/>
            </a:pPr>
            <a:r>
              <a:rPr lang="id-ID" sz="2800" dirty="0" smtClean="0"/>
              <a:t>3. The American College Dictionary</a:t>
            </a:r>
          </a:p>
          <a:p>
            <a:pPr marL="457200" indent="-457200" algn="just">
              <a:buNone/>
            </a:pPr>
            <a:r>
              <a:rPr lang="id-ID" sz="2800" dirty="0" smtClean="0"/>
              <a:t>     - Wicara adalah pernyataan gagasan dan pikiran</a:t>
            </a:r>
          </a:p>
          <a:p>
            <a:pPr marL="457200" indent="-457200" algn="just">
              <a:buNone/>
            </a:pPr>
            <a:r>
              <a:rPr lang="id-ID" sz="2800" dirty="0" smtClean="0"/>
              <a:t>       dengan cara mengartikulasikan bunyi-bunyi vokal,</a:t>
            </a:r>
          </a:p>
          <a:p>
            <a:pPr marL="457200" indent="-457200" algn="just">
              <a:buNone/>
            </a:pPr>
            <a:r>
              <a:rPr lang="id-ID" sz="2800" dirty="0" smtClean="0"/>
              <a:t>	 atau penampilan terhadap pernyataan gagasan dan</a:t>
            </a:r>
          </a:p>
          <a:p>
            <a:pPr marL="457200" indent="-457200" algn="just">
              <a:buNone/>
            </a:pPr>
            <a:r>
              <a:rPr lang="id-ID" sz="2800" dirty="0" smtClean="0"/>
              <a:t>	 pikiran tersebut.</a:t>
            </a:r>
          </a:p>
          <a:p>
            <a:pPr marL="457200" indent="-457200" algn="just">
              <a:buAutoNum type="arabicPeriod" startAt="3"/>
            </a:pPr>
            <a:endParaRPr lang="id-ID" sz="2800" dirty="0" smtClean="0"/>
          </a:p>
          <a:p>
            <a:endParaRPr lang="id-ID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14290"/>
            <a:ext cx="8229600" cy="571504"/>
          </a:xfrm>
        </p:spPr>
        <p:txBody>
          <a:bodyPr>
            <a:normAutofit fontScale="90000"/>
          </a:bodyPr>
          <a:lstStyle/>
          <a:p>
            <a:pPr algn="ctr"/>
            <a:r>
              <a:rPr lang="id-ID" b="1" dirty="0" smtClean="0">
                <a:latin typeface="Baskerville Old Face" pitchFamily="18" charset="0"/>
              </a:rPr>
              <a:t>HAKIKAT BERBICARA</a:t>
            </a:r>
            <a:endParaRPr lang="id-ID" b="1" dirty="0">
              <a:latin typeface="Baskerville Old Face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6143668"/>
          </a:xfrm>
        </p:spPr>
        <p:txBody>
          <a:bodyPr>
            <a:normAutofit/>
          </a:bodyPr>
          <a:lstStyle/>
          <a:p>
            <a:pPr>
              <a:buFontTx/>
              <a:buChar char="-"/>
            </a:pPr>
            <a:r>
              <a:rPr lang="id-ID" sz="2400" dirty="0" smtClean="0"/>
              <a:t>Berbicara adalah suatu bidang studi yang berkaitan dengaan teori dan praktik dalam berkomunikasi lisan.</a:t>
            </a:r>
          </a:p>
          <a:p>
            <a:pPr>
              <a:buFontTx/>
              <a:buChar char="-"/>
            </a:pPr>
            <a:r>
              <a:rPr lang="id-ID" sz="2400" dirty="0" smtClean="0"/>
              <a:t>Berbicara atau bercakap-cakap adalah memberi tahu atau bertukar gagasan, informasi, dan sebagainya dengan menggunakan bahasa lisan.</a:t>
            </a:r>
            <a:endParaRPr lang="id-ID" sz="2400" i="1" dirty="0" smtClean="0"/>
          </a:p>
          <a:p>
            <a:pPr>
              <a:buFontTx/>
              <a:buChar char="-"/>
            </a:pPr>
            <a:endParaRPr lang="id-ID" sz="2400" i="1" dirty="0"/>
          </a:p>
          <a:p>
            <a:pPr>
              <a:buNone/>
            </a:pPr>
            <a:r>
              <a:rPr lang="id-ID" sz="2400" dirty="0" smtClean="0"/>
              <a:t>Interaksi dalam berbicara dapat digambarkan oleh bagan berikut.</a:t>
            </a:r>
          </a:p>
          <a:p>
            <a:pPr algn="just">
              <a:buNone/>
            </a:pPr>
            <a:endParaRPr lang="id-ID" sz="2400" dirty="0" smtClean="0"/>
          </a:p>
          <a:p>
            <a:pPr algn="just">
              <a:buNone/>
            </a:pPr>
            <a:r>
              <a:rPr lang="id-ID" sz="2400" dirty="0" smtClean="0"/>
              <a:t>Komunikator			Pesan			Komunikan</a:t>
            </a:r>
          </a:p>
          <a:p>
            <a:pPr algn="just">
              <a:buNone/>
            </a:pPr>
            <a:endParaRPr lang="id-ID" sz="2400" dirty="0"/>
          </a:p>
          <a:p>
            <a:pPr algn="just">
              <a:buNone/>
            </a:pPr>
            <a:r>
              <a:rPr lang="id-ID" sz="2400" dirty="0" smtClean="0"/>
              <a:t>Background knowledge			Kesimpulan</a:t>
            </a:r>
          </a:p>
        </p:txBody>
      </p:sp>
      <p:sp>
        <p:nvSpPr>
          <p:cNvPr id="4" name="Right Arrow 3"/>
          <p:cNvSpPr/>
          <p:nvPr/>
        </p:nvSpPr>
        <p:spPr>
          <a:xfrm>
            <a:off x="2428860" y="4214818"/>
            <a:ext cx="1500198" cy="14287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Right Arrow 4"/>
          <p:cNvSpPr/>
          <p:nvPr/>
        </p:nvSpPr>
        <p:spPr>
          <a:xfrm>
            <a:off x="5143504" y="4214818"/>
            <a:ext cx="1785950" cy="117157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Left-Up Arrow 6"/>
          <p:cNvSpPr/>
          <p:nvPr/>
        </p:nvSpPr>
        <p:spPr>
          <a:xfrm>
            <a:off x="7786710" y="4429132"/>
            <a:ext cx="428628" cy="785818"/>
          </a:xfrm>
          <a:prstGeom prst="left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Left-Right Arrow 7"/>
          <p:cNvSpPr/>
          <p:nvPr/>
        </p:nvSpPr>
        <p:spPr>
          <a:xfrm>
            <a:off x="3714744" y="5000636"/>
            <a:ext cx="2286016" cy="214314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Down Arrow 8"/>
          <p:cNvSpPr/>
          <p:nvPr/>
        </p:nvSpPr>
        <p:spPr>
          <a:xfrm flipH="1">
            <a:off x="1000100" y="4429132"/>
            <a:ext cx="162876" cy="42862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967434"/>
          </a:xfrm>
        </p:spPr>
        <p:txBody>
          <a:bodyPr/>
          <a:lstStyle/>
          <a:p>
            <a:pPr algn="ctr">
              <a:buNone/>
            </a:pPr>
            <a:r>
              <a:rPr lang="id-ID" dirty="0" smtClean="0"/>
              <a:t>KONSEP DASAR WICARA</a:t>
            </a:r>
          </a:p>
          <a:p>
            <a:pPr algn="just">
              <a:buNone/>
            </a:pPr>
            <a:r>
              <a:rPr lang="id-ID" sz="2400" dirty="0" smtClean="0"/>
              <a:t>Konsep Dasar Berbicara:</a:t>
            </a:r>
          </a:p>
          <a:p>
            <a:pPr marL="457200" indent="-457200" algn="just">
              <a:buAutoNum type="arabicPeriod"/>
            </a:pPr>
            <a:r>
              <a:rPr lang="id-ID" sz="2400" dirty="0" smtClean="0"/>
              <a:t>Berbicara dan menyimak merupakan kegiatan yang</a:t>
            </a:r>
          </a:p>
          <a:p>
            <a:pPr marL="457200" indent="-457200" algn="just">
              <a:buNone/>
            </a:pPr>
            <a:r>
              <a:rPr lang="id-ID" sz="2400" dirty="0" smtClean="0"/>
              <a:t>      berbalas-balasan</a:t>
            </a:r>
          </a:p>
          <a:p>
            <a:pPr marL="457200" indent="-457200" algn="just">
              <a:buAutoNum type="arabicPeriod" startAt="2"/>
            </a:pPr>
            <a:r>
              <a:rPr lang="id-ID" sz="2400" dirty="0" smtClean="0"/>
              <a:t>Berbicara merupakan proses berhubungan secara pribadi</a:t>
            </a:r>
          </a:p>
          <a:p>
            <a:pPr marL="457200" indent="-457200" algn="just">
              <a:buAutoNum type="arabicPeriod" startAt="2"/>
            </a:pPr>
            <a:r>
              <a:rPr lang="id-ID" sz="2400" dirty="0" smtClean="0"/>
              <a:t>Berbicara merupakan pernyataan yang kreatif</a:t>
            </a:r>
          </a:p>
          <a:p>
            <a:pPr marL="457200" indent="-457200" algn="just">
              <a:buAutoNum type="arabicPeriod" startAt="2"/>
            </a:pPr>
            <a:r>
              <a:rPr lang="id-ID" sz="2400" dirty="0" smtClean="0"/>
              <a:t>Berbicara mencerminkan perilaku</a:t>
            </a:r>
          </a:p>
          <a:p>
            <a:pPr marL="457200" indent="-457200" algn="just">
              <a:buAutoNum type="arabicPeriod" startAt="2"/>
            </a:pPr>
            <a:r>
              <a:rPr lang="id-ID" sz="2400" dirty="0" smtClean="0"/>
              <a:t>Berbicara merupakan perilaku yang dapat dipelajari</a:t>
            </a:r>
          </a:p>
          <a:p>
            <a:pPr marL="457200" indent="-457200" algn="just">
              <a:buAutoNum type="arabicPeriod" startAt="2"/>
            </a:pPr>
            <a:r>
              <a:rPr lang="id-ID" sz="2400" dirty="0" smtClean="0"/>
              <a:t>Berbicara dapat dirangsang oleh kekayaan pengalaman</a:t>
            </a:r>
          </a:p>
          <a:p>
            <a:pPr marL="457200" indent="-457200" algn="just">
              <a:buAutoNum type="arabicPeriod" startAt="2"/>
            </a:pPr>
            <a:r>
              <a:rPr lang="id-ID" sz="2400" dirty="0" smtClean="0"/>
              <a:t>Berbicara merupakan cara untuk memperluas cakrawala pengetahuan</a:t>
            </a:r>
          </a:p>
          <a:p>
            <a:pPr marL="457200" indent="-457200" algn="just">
              <a:buAutoNum type="arabicPeriod" startAt="2"/>
            </a:pPr>
            <a:r>
              <a:rPr lang="id-ID" sz="2400" dirty="0" smtClean="0"/>
              <a:t>Keterampilan berbahasa dan lingkungan selalu berhubungan</a:t>
            </a:r>
          </a:p>
          <a:p>
            <a:pPr marL="457200" indent="-457200" algn="just">
              <a:buNone/>
            </a:pPr>
            <a:endParaRPr lang="id-ID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>
            <a:noAutofit/>
          </a:bodyPr>
          <a:lstStyle/>
          <a:p>
            <a:r>
              <a:rPr lang="id-ID" sz="3200" b="1" dirty="0" smtClean="0"/>
              <a:t>ASUMSI-ASUMSI YANG BERKAITAN DENGAN HAKIKAT BERBICARA</a:t>
            </a:r>
            <a:endParaRPr lang="id-ID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57298"/>
            <a:ext cx="8229600" cy="4768865"/>
          </a:xfrm>
        </p:spPr>
        <p:txBody>
          <a:bodyPr>
            <a:normAutofit/>
          </a:bodyPr>
          <a:lstStyle/>
          <a:p>
            <a:pPr marL="457200" indent="-457200">
              <a:buAutoNum type="arabicPeriod"/>
            </a:pPr>
            <a:r>
              <a:rPr lang="id-ID" sz="2400" dirty="0" smtClean="0"/>
              <a:t>Wicara sangat membedakan dan menentukan perilaku manusia</a:t>
            </a:r>
          </a:p>
          <a:p>
            <a:pPr marL="457200" indent="-457200">
              <a:buAutoNum type="arabicPeriod"/>
            </a:pPr>
            <a:r>
              <a:rPr lang="id-ID" sz="2400" dirty="0" smtClean="0"/>
              <a:t>Seorang terpelajar membutuhkan bahyak pemahaman terhadap perilaku berbicara.</a:t>
            </a:r>
          </a:p>
          <a:p>
            <a:pPr marL="457200" indent="-457200">
              <a:buAutoNum type="arabicPeriod"/>
            </a:pPr>
            <a:r>
              <a:rPr lang="id-ID" sz="2400" dirty="0" smtClean="0"/>
              <a:t>Manusia tidak bisa menghibdari diri dari hakikat dan kebermaknaannya sebagai komunikator.</a:t>
            </a:r>
          </a:p>
          <a:p>
            <a:pPr marL="457200" indent="-457200">
              <a:buAutoNum type="arabicPeriod"/>
            </a:pPr>
            <a:r>
              <a:rPr lang="id-ID" sz="2400" dirty="0" smtClean="0"/>
              <a:t>Tindakan dan kiat berkomunikasi dalam wicara dan berbahasa bersifat manusiawi.</a:t>
            </a:r>
            <a:endParaRPr lang="id-ID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2594"/>
          </a:xfrm>
        </p:spPr>
        <p:txBody>
          <a:bodyPr>
            <a:normAutofit fontScale="90000"/>
          </a:bodyPr>
          <a:lstStyle/>
          <a:p>
            <a:r>
              <a:rPr lang="id-ID" sz="2800" dirty="0" smtClean="0"/>
              <a:t>DIMENSI YANG DIGUNAKAN SEBAGAI TUMPUAN WICARA</a:t>
            </a:r>
            <a:endParaRPr lang="id-ID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>
            <a:normAutofit fontScale="92500" lnSpcReduction="10000"/>
          </a:bodyPr>
          <a:lstStyle/>
          <a:p>
            <a:pPr marL="514350" indent="-514350">
              <a:buAutoNum type="arabicPeriod"/>
            </a:pPr>
            <a:r>
              <a:rPr lang="id-ID" sz="2800" dirty="0" smtClean="0"/>
              <a:t>Dimensi </a:t>
            </a:r>
            <a:r>
              <a:rPr lang="id-ID" sz="2800" dirty="0" smtClean="0"/>
              <a:t>oral</a:t>
            </a:r>
            <a:r>
              <a:rPr lang="en-US" sz="2800" smtClean="0"/>
              <a:t>/ verbal</a:t>
            </a:r>
            <a:endParaRPr lang="id-ID" sz="2800" dirty="0" smtClean="0"/>
          </a:p>
          <a:p>
            <a:pPr marL="514350" indent="-514350">
              <a:buAutoNum type="arabicPeriod"/>
            </a:pPr>
            <a:r>
              <a:rPr lang="id-ID" sz="2800" dirty="0" smtClean="0"/>
              <a:t>Dimensi visual</a:t>
            </a:r>
          </a:p>
          <a:p>
            <a:pPr marL="514350" indent="-514350">
              <a:buAutoNum type="arabicPeriod"/>
            </a:pPr>
            <a:r>
              <a:rPr lang="id-ID" sz="2800" dirty="0" smtClean="0"/>
              <a:t>Dimensi psikologis</a:t>
            </a:r>
          </a:p>
          <a:p>
            <a:pPr marL="514350" indent="-514350">
              <a:buAutoNum type="arabicPeriod"/>
            </a:pPr>
            <a:endParaRPr lang="id-ID" sz="2800" dirty="0"/>
          </a:p>
          <a:p>
            <a:pPr marL="514350" indent="-514350" algn="ctr">
              <a:buNone/>
            </a:pPr>
            <a:r>
              <a:rPr lang="id-ID" sz="2800" dirty="0" smtClean="0"/>
              <a:t>CIRI-CIRI BERBICARA</a:t>
            </a:r>
          </a:p>
          <a:p>
            <a:pPr marL="514350" indent="-514350" algn="just">
              <a:buAutoNum type="arabicPeriod"/>
            </a:pPr>
            <a:r>
              <a:rPr lang="id-ID" sz="2600" dirty="0" smtClean="0"/>
              <a:t>Berbicara itu bertujuan</a:t>
            </a:r>
          </a:p>
          <a:p>
            <a:pPr marL="514350" indent="-514350" algn="just">
              <a:buAutoNum type="arabicPeriod"/>
            </a:pPr>
            <a:r>
              <a:rPr lang="id-ID" sz="2600" dirty="0" smtClean="0"/>
              <a:t>Berbicara itu bersifat interaktif</a:t>
            </a:r>
          </a:p>
          <a:p>
            <a:pPr marL="514350" indent="-514350" algn="just">
              <a:buAutoNum type="arabicPeriod"/>
            </a:pPr>
            <a:r>
              <a:rPr lang="id-ID" sz="2600" dirty="0" smtClean="0"/>
              <a:t>Berbicara itu bersifat sementara</a:t>
            </a:r>
          </a:p>
          <a:p>
            <a:pPr marL="514350" indent="-514350" algn="just">
              <a:buAutoNum type="arabicPeriod"/>
            </a:pPr>
            <a:r>
              <a:rPr lang="id-ID" sz="2600" dirty="0" smtClean="0"/>
              <a:t>Berbicara itu terjadi dalam bingkai-bingkai khusus</a:t>
            </a:r>
          </a:p>
          <a:p>
            <a:pPr marL="514350" indent="-514350" algn="just">
              <a:buAutoNum type="arabicPeriod"/>
            </a:pPr>
            <a:r>
              <a:rPr lang="id-ID" sz="2600" dirty="0" smtClean="0"/>
              <a:t>Berbicara itu alpa tanda baca</a:t>
            </a:r>
          </a:p>
          <a:p>
            <a:pPr marL="514350" indent="-514350" algn="just">
              <a:buAutoNum type="arabicPeriod"/>
            </a:pPr>
            <a:r>
              <a:rPr lang="id-ID" sz="2600" dirty="0" smtClean="0"/>
              <a:t>Berbicara itu kata-katanya terbatas</a:t>
            </a:r>
          </a:p>
          <a:p>
            <a:pPr marL="514350" indent="-514350" algn="just">
              <a:buAutoNum type="arabicPeriod"/>
            </a:pPr>
            <a:r>
              <a:rPr lang="id-ID" sz="2600" dirty="0" smtClean="0"/>
              <a:t>Berbicara itu diwarnai perbendaharaan pengalaman</a:t>
            </a:r>
            <a:endParaRPr lang="id-ID" sz="2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11156"/>
          </a:xfrm>
        </p:spPr>
        <p:txBody>
          <a:bodyPr>
            <a:noAutofit/>
          </a:bodyPr>
          <a:lstStyle/>
          <a:p>
            <a:r>
              <a:rPr lang="id-ID" sz="2800" dirty="0" smtClean="0"/>
              <a:t>ELEMEN DAN MODEL-MODEL BERBICARA</a:t>
            </a:r>
            <a:endParaRPr lang="id-ID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/>
          <a:lstStyle/>
          <a:p>
            <a:pPr>
              <a:buNone/>
            </a:pPr>
            <a:r>
              <a:rPr lang="id-ID" dirty="0" smtClean="0"/>
              <a:t>Di dalam komunikasi berbicara selalu melibatkan</a:t>
            </a:r>
          </a:p>
          <a:p>
            <a:pPr>
              <a:buNone/>
            </a:pPr>
            <a:r>
              <a:rPr lang="id-ID" dirty="0" smtClean="0"/>
              <a:t>elemen-elemen berbicara, yaitu:</a:t>
            </a:r>
          </a:p>
          <a:p>
            <a:pPr marL="514350" indent="-514350">
              <a:buAutoNum type="arabicPeriod"/>
            </a:pPr>
            <a:r>
              <a:rPr lang="id-ID" dirty="0" smtClean="0"/>
              <a:t>Pesan dari pengirim ide (</a:t>
            </a:r>
            <a:r>
              <a:rPr lang="id-ID" i="1" dirty="0" smtClean="0"/>
              <a:t>sender</a:t>
            </a:r>
            <a:r>
              <a:rPr lang="id-ID" dirty="0" smtClean="0"/>
              <a:t>)</a:t>
            </a:r>
          </a:p>
          <a:p>
            <a:pPr marL="514350" indent="-514350">
              <a:buAutoNum type="arabicPeriod"/>
            </a:pPr>
            <a:r>
              <a:rPr lang="id-ID" dirty="0" smtClean="0"/>
              <a:t>Sumber atau asal mula tempat pesan diperoleh (</a:t>
            </a:r>
            <a:r>
              <a:rPr lang="id-ID" i="1" dirty="0" smtClean="0"/>
              <a:t>source</a:t>
            </a:r>
            <a:r>
              <a:rPr lang="id-ID" dirty="0" smtClean="0"/>
              <a:t>)</a:t>
            </a:r>
          </a:p>
          <a:p>
            <a:pPr marL="514350" indent="-514350">
              <a:buAutoNum type="arabicPeriod"/>
            </a:pPr>
            <a:r>
              <a:rPr lang="id-ID" dirty="0" smtClean="0"/>
              <a:t>Penerimaan dalam diri penerima informasi (</a:t>
            </a:r>
            <a:r>
              <a:rPr lang="id-ID" i="1" dirty="0" smtClean="0"/>
              <a:t>receiver</a:t>
            </a:r>
            <a:r>
              <a:rPr lang="id-ID" dirty="0" smtClean="0"/>
              <a:t>)</a:t>
            </a:r>
          </a:p>
          <a:p>
            <a:pPr marL="514350" indent="-514350">
              <a:buAutoNum type="arabicPeriod"/>
            </a:pPr>
            <a:r>
              <a:rPr lang="id-ID" dirty="0" smtClean="0"/>
              <a:t>Saluran komunikasi (</a:t>
            </a:r>
            <a:r>
              <a:rPr lang="id-ID" i="1" dirty="0" smtClean="0"/>
              <a:t>channel</a:t>
            </a:r>
            <a:r>
              <a:rPr lang="id-ID" dirty="0" smtClean="0"/>
              <a:t>)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895996"/>
          </a:xfrm>
        </p:spPr>
        <p:txBody>
          <a:bodyPr>
            <a:normAutofit fontScale="92500" lnSpcReduction="10000"/>
          </a:bodyPr>
          <a:lstStyle/>
          <a:p>
            <a:pPr algn="just">
              <a:buNone/>
            </a:pPr>
            <a:r>
              <a:rPr lang="id-ID" dirty="0" smtClean="0"/>
              <a:t>B</a:t>
            </a:r>
            <a:r>
              <a:rPr lang="en-GB" dirty="0" err="1" smtClean="0"/>
              <a:t>eberapa</a:t>
            </a:r>
            <a:r>
              <a:rPr lang="en-GB" dirty="0" smtClean="0"/>
              <a:t> </a:t>
            </a:r>
            <a:r>
              <a:rPr lang="en-GB" dirty="0" err="1" smtClean="0"/>
              <a:t>macam</a:t>
            </a:r>
            <a:r>
              <a:rPr lang="en-GB" dirty="0" smtClean="0"/>
              <a:t> </a:t>
            </a:r>
            <a:r>
              <a:rPr lang="en-GB" dirty="0" err="1" smtClean="0"/>
              <a:t>tujuan</a:t>
            </a:r>
            <a:r>
              <a:rPr lang="en-GB" dirty="0" smtClean="0"/>
              <a:t> </a:t>
            </a:r>
            <a:r>
              <a:rPr lang="en-GB" dirty="0" err="1" smtClean="0"/>
              <a:t>dalam</a:t>
            </a:r>
            <a:r>
              <a:rPr lang="en-GB" dirty="0" smtClean="0"/>
              <a:t> </a:t>
            </a:r>
            <a:r>
              <a:rPr lang="en-GB" dirty="0" err="1" smtClean="0"/>
              <a:t>berbicara</a:t>
            </a:r>
            <a:r>
              <a:rPr lang="en-GB" dirty="0" smtClean="0"/>
              <a:t>, </a:t>
            </a:r>
            <a:r>
              <a:rPr lang="en-GB" dirty="0" err="1" smtClean="0"/>
              <a:t>antara</a:t>
            </a:r>
            <a:r>
              <a:rPr lang="en-GB" dirty="0" smtClean="0"/>
              <a:t> lain:</a:t>
            </a:r>
            <a:br>
              <a:rPr lang="en-GB" dirty="0" smtClean="0"/>
            </a:br>
            <a:r>
              <a:rPr lang="en-GB" dirty="0" smtClean="0"/>
              <a:t/>
            </a:r>
            <a:br>
              <a:rPr lang="en-GB" dirty="0" smtClean="0"/>
            </a:br>
            <a:r>
              <a:rPr lang="en-GB" dirty="0" smtClean="0"/>
              <a:t>1.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memberikan</a:t>
            </a:r>
            <a:r>
              <a:rPr lang="en-GB" dirty="0" smtClean="0"/>
              <a:t> </a:t>
            </a:r>
            <a:r>
              <a:rPr lang="en-GB" dirty="0" err="1" smtClean="0"/>
              <a:t>dorongan</a:t>
            </a:r>
            <a:r>
              <a:rPr lang="en-GB" dirty="0" smtClean="0"/>
              <a:t>, </a:t>
            </a:r>
            <a:r>
              <a:rPr lang="en-GB" dirty="0" err="1" smtClean="0"/>
              <a:t>seperti</a:t>
            </a:r>
            <a:r>
              <a:rPr lang="en-GB" dirty="0" smtClean="0"/>
              <a:t> </a:t>
            </a:r>
            <a:r>
              <a:rPr lang="en-GB" dirty="0" err="1" smtClean="0"/>
              <a:t>memberi</a:t>
            </a:r>
            <a:endParaRPr lang="id-ID" dirty="0" smtClean="0"/>
          </a:p>
          <a:p>
            <a:pPr algn="just">
              <a:buNone/>
            </a:pPr>
            <a:r>
              <a:rPr lang="id-ID" dirty="0" smtClean="0"/>
              <a:t>	  </a:t>
            </a:r>
            <a:r>
              <a:rPr lang="en-GB" dirty="0" smtClean="0"/>
              <a:t> </a:t>
            </a:r>
            <a:r>
              <a:rPr lang="en-GB" dirty="0" err="1" smtClean="0"/>
              <a:t>semangat</a:t>
            </a:r>
            <a:r>
              <a:rPr lang="en-GB" dirty="0" smtClean="0"/>
              <a:t>. </a:t>
            </a:r>
            <a:r>
              <a:rPr lang="en-GB" dirty="0" err="1" smtClean="0"/>
              <a:t>membangkitkan</a:t>
            </a:r>
            <a:r>
              <a:rPr lang="en-GB" dirty="0" smtClean="0"/>
              <a:t> </a:t>
            </a:r>
            <a:r>
              <a:rPr lang="en-GB" dirty="0" err="1" smtClean="0"/>
              <a:t>kegairahan</a:t>
            </a:r>
            <a:r>
              <a:rPr lang="en-GB" dirty="0" smtClean="0"/>
              <a:t>, </a:t>
            </a:r>
            <a:r>
              <a:rPr lang="en-GB" dirty="0" err="1" smtClean="0"/>
              <a:t>dan</a:t>
            </a:r>
            <a:r>
              <a:rPr lang="en-GB" dirty="0" smtClean="0"/>
              <a:t> lain</a:t>
            </a:r>
            <a:endParaRPr lang="id-ID" dirty="0" smtClean="0"/>
          </a:p>
          <a:p>
            <a:pPr>
              <a:buNone/>
            </a:pPr>
            <a:r>
              <a:rPr lang="id-ID" dirty="0" smtClean="0"/>
              <a:t>	  </a:t>
            </a:r>
            <a:r>
              <a:rPr lang="en-GB" dirty="0" smtClean="0"/>
              <a:t> </a:t>
            </a:r>
            <a:r>
              <a:rPr lang="en-GB" dirty="0" err="1" smtClean="0"/>
              <a:t>sebagainya</a:t>
            </a:r>
            <a:r>
              <a:rPr lang="en-GB" dirty="0" smtClean="0"/>
              <a:t>:</a:t>
            </a:r>
            <a:br>
              <a:rPr lang="en-GB" dirty="0" smtClean="0"/>
            </a:br>
            <a:r>
              <a:rPr lang="en-GB" dirty="0" smtClean="0"/>
              <a:t>2.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meyakinkan</a:t>
            </a:r>
            <a:r>
              <a:rPr lang="en-GB" dirty="0" smtClean="0"/>
              <a:t> </a:t>
            </a:r>
            <a:r>
              <a:rPr lang="en-GB" dirty="0" err="1" smtClean="0"/>
              <a:t>pendengar</a:t>
            </a:r>
            <a:r>
              <a:rPr lang="en-GB" dirty="0" smtClean="0"/>
              <a:t>;</a:t>
            </a:r>
            <a:br>
              <a:rPr lang="en-GB" dirty="0" smtClean="0"/>
            </a:br>
            <a:r>
              <a:rPr lang="en-GB" dirty="0" smtClean="0"/>
              <a:t>3.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memberitahukan</a:t>
            </a:r>
            <a:r>
              <a:rPr lang="en-GB" dirty="0" smtClean="0"/>
              <a:t> </a:t>
            </a:r>
            <a:r>
              <a:rPr lang="en-GB" dirty="0" err="1" smtClean="0"/>
              <a:t>sesuatu</a:t>
            </a:r>
            <a:r>
              <a:rPr lang="en-GB" dirty="0" smtClean="0"/>
              <a:t> </a:t>
            </a:r>
            <a:r>
              <a:rPr lang="en-GB" dirty="0" err="1" smtClean="0"/>
              <a:t>hal</a:t>
            </a:r>
            <a:r>
              <a:rPr lang="en-GB" dirty="0" smtClean="0"/>
              <a:t> </a:t>
            </a:r>
            <a:r>
              <a:rPr lang="en-GB" dirty="0" err="1" smtClean="0"/>
              <a:t>kepada</a:t>
            </a:r>
            <a:r>
              <a:rPr lang="en-GB" dirty="0" smtClean="0"/>
              <a:t> </a:t>
            </a:r>
            <a:r>
              <a:rPr lang="en-GB" dirty="0" err="1" smtClean="0"/>
              <a:t>pendengar</a:t>
            </a:r>
            <a:r>
              <a:rPr lang="en-GB" dirty="0" smtClean="0"/>
              <a:t>;</a:t>
            </a:r>
            <a:br>
              <a:rPr lang="en-GB" dirty="0" smtClean="0"/>
            </a:br>
            <a:r>
              <a:rPr lang="en-GB" dirty="0" smtClean="0"/>
              <a:t>4.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membuat</a:t>
            </a:r>
            <a:r>
              <a:rPr lang="en-GB" dirty="0" smtClean="0"/>
              <a:t> </a:t>
            </a:r>
            <a:r>
              <a:rPr lang="en-GB" dirty="0" err="1" smtClean="0"/>
              <a:t>pendengar</a:t>
            </a:r>
            <a:r>
              <a:rPr lang="en-GB" dirty="0" smtClean="0"/>
              <a:t> </a:t>
            </a:r>
            <a:r>
              <a:rPr lang="en-GB" dirty="0" err="1" smtClean="0"/>
              <a:t>melakukan</a:t>
            </a:r>
            <a:r>
              <a:rPr lang="en-GB" dirty="0" smtClean="0"/>
              <a:t> </a:t>
            </a:r>
            <a:r>
              <a:rPr lang="en-GB" dirty="0" err="1" smtClean="0"/>
              <a:t>suatu</a:t>
            </a:r>
            <a:r>
              <a:rPr lang="en-GB" dirty="0" smtClean="0"/>
              <a:t> </a:t>
            </a:r>
            <a:r>
              <a:rPr lang="en-GB" dirty="0" err="1" smtClean="0"/>
              <a:t>tindakan</a:t>
            </a:r>
            <a:r>
              <a:rPr lang="en-GB" dirty="0" smtClean="0"/>
              <a:t> </a:t>
            </a:r>
            <a:endParaRPr lang="id-ID" dirty="0" smtClean="0"/>
          </a:p>
          <a:p>
            <a:pPr>
              <a:buNone/>
            </a:pPr>
            <a:r>
              <a:rPr lang="id-ID" dirty="0" smtClean="0"/>
              <a:t>	     </a:t>
            </a:r>
            <a:r>
              <a:rPr lang="en-GB" dirty="0" err="1" smtClean="0"/>
              <a:t>seperti</a:t>
            </a:r>
            <a:r>
              <a:rPr lang="en-GB" dirty="0" smtClean="0"/>
              <a:t> yang </a:t>
            </a:r>
            <a:r>
              <a:rPr lang="en-GB" dirty="0" err="1" smtClean="0"/>
              <a:t>dimaksud</a:t>
            </a:r>
            <a:r>
              <a:rPr lang="en-GB" dirty="0" smtClean="0"/>
              <a:t> </a:t>
            </a:r>
            <a:r>
              <a:rPr lang="en-GB" dirty="0" err="1" smtClean="0"/>
              <a:t>dalam</a:t>
            </a:r>
            <a:r>
              <a:rPr lang="en-GB" dirty="0" smtClean="0"/>
              <a:t> </a:t>
            </a:r>
            <a:r>
              <a:rPr lang="en-GB" dirty="0" err="1" smtClean="0"/>
              <a:t>pembicaraan</a:t>
            </a:r>
            <a:r>
              <a:rPr lang="en-GB" dirty="0" smtClean="0"/>
              <a:t> </a:t>
            </a:r>
            <a:r>
              <a:rPr lang="en-GB" dirty="0" err="1" smtClean="0"/>
              <a:t>itu</a:t>
            </a:r>
            <a:r>
              <a:rPr lang="en-GB" dirty="0" smtClean="0"/>
              <a:t>;</a:t>
            </a:r>
            <a:br>
              <a:rPr lang="en-GB" dirty="0" smtClean="0"/>
            </a:br>
            <a:r>
              <a:rPr lang="en-GB" dirty="0" smtClean="0"/>
              <a:t>5.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memberikan</a:t>
            </a:r>
            <a:r>
              <a:rPr lang="en-GB" dirty="0" smtClean="0"/>
              <a:t> </a:t>
            </a:r>
            <a:r>
              <a:rPr lang="en-GB" dirty="0" err="1" smtClean="0"/>
              <a:t>penghiburan</a:t>
            </a:r>
            <a:r>
              <a:rPr lang="en-GB" dirty="0" smtClean="0"/>
              <a:t> </a:t>
            </a:r>
            <a:r>
              <a:rPr lang="en-GB" dirty="0" err="1" smtClean="0"/>
              <a:t>atau</a:t>
            </a:r>
            <a:r>
              <a:rPr lang="en-GB" dirty="0" smtClean="0"/>
              <a:t> </a:t>
            </a:r>
            <a:r>
              <a:rPr lang="en-GB" dirty="0" err="1" smtClean="0"/>
              <a:t>menyenangkan</a:t>
            </a:r>
            <a:r>
              <a:rPr lang="en-GB" dirty="0" smtClean="0"/>
              <a:t> </a:t>
            </a:r>
            <a:endParaRPr lang="id-ID" dirty="0" smtClean="0"/>
          </a:p>
          <a:p>
            <a:pPr>
              <a:buNone/>
            </a:pPr>
            <a:r>
              <a:rPr lang="id-ID" dirty="0" smtClean="0"/>
              <a:t>	    </a:t>
            </a:r>
            <a:r>
              <a:rPr lang="en-GB" dirty="0" err="1" smtClean="0"/>
              <a:t>hati</a:t>
            </a:r>
            <a:r>
              <a:rPr lang="en-GB" dirty="0" smtClean="0"/>
              <a:t> </a:t>
            </a:r>
            <a:r>
              <a:rPr lang="en-GB" dirty="0" err="1" smtClean="0"/>
              <a:t>pendengar</a:t>
            </a:r>
            <a:r>
              <a:rPr lang="en-GB" dirty="0" smtClean="0"/>
              <a:t>. </a:t>
            </a:r>
            <a:br>
              <a:rPr lang="en-GB" dirty="0" smtClean="0"/>
            </a:br>
            <a:r>
              <a:rPr lang="en-GB" dirty="0" smtClean="0"/>
              <a:t>6.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berkomunikasi</a:t>
            </a:r>
            <a:r>
              <a:rPr lang="en-GB" dirty="0" smtClean="0"/>
              <a:t> </a:t>
            </a:r>
            <a:br>
              <a:rPr lang="en-GB" dirty="0" smtClean="0"/>
            </a:br>
            <a:r>
              <a:rPr lang="en-GB" dirty="0" smtClean="0"/>
              <a:t>7.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mengekspresikan</a:t>
            </a:r>
            <a:r>
              <a:rPr lang="en-GB" dirty="0" smtClean="0"/>
              <a:t> </a:t>
            </a:r>
            <a:r>
              <a:rPr lang="en-GB" dirty="0" err="1" smtClean="0"/>
              <a:t>diri</a:t>
            </a:r>
            <a:endParaRPr lang="id-ID" dirty="0" smtClean="0"/>
          </a:p>
          <a:p>
            <a:pPr algn="just">
              <a:buNone/>
            </a:pPr>
            <a:r>
              <a:rPr lang="en-GB" dirty="0" smtClean="0"/>
              <a:t/>
            </a:r>
            <a:br>
              <a:rPr lang="en-GB" dirty="0" smtClean="0"/>
            </a:br>
            <a:endParaRPr lang="id-ID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>
            <a:noAutofit/>
          </a:bodyPr>
          <a:lstStyle/>
          <a:p>
            <a:r>
              <a:rPr lang="id-ID" sz="2800" dirty="0" smtClean="0"/>
              <a:t>Dalam proses komunikasi terdapat kegiatan sebagai </a:t>
            </a:r>
            <a:r>
              <a:rPr lang="id-ID" sz="2800" dirty="0" smtClean="0"/>
              <a:t>berikut</a:t>
            </a:r>
            <a:r>
              <a:rPr lang="en-US" sz="2800" dirty="0" smtClean="0"/>
              <a:t>.</a:t>
            </a:r>
            <a:endParaRPr lang="id-ID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4422"/>
            <a:ext cx="8229600" cy="5214974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endParaRPr lang="id-ID" dirty="0" smtClean="0"/>
          </a:p>
          <a:p>
            <a:pPr>
              <a:buNone/>
            </a:pPr>
            <a:r>
              <a:rPr lang="id-ID" dirty="0" smtClean="0"/>
              <a:t>1. proses menggali pesan</a:t>
            </a:r>
          </a:p>
          <a:p>
            <a:pPr>
              <a:buNone/>
            </a:pPr>
            <a:r>
              <a:rPr lang="id-ID" dirty="0" smtClean="0"/>
              <a:t>2. Proses seleksi pesan</a:t>
            </a:r>
          </a:p>
          <a:p>
            <a:pPr>
              <a:buNone/>
            </a:pPr>
            <a:r>
              <a:rPr lang="id-ID" dirty="0" smtClean="0"/>
              <a:t>3. Proses memformulasikan pesan ke dalam bentuk bahasa</a:t>
            </a:r>
          </a:p>
          <a:p>
            <a:pPr>
              <a:buNone/>
            </a:pPr>
            <a:r>
              <a:rPr lang="id-ID" dirty="0" smtClean="0"/>
              <a:t>4. Proses menyampaikan atau mengirimkan pesan dengan menggunakan bunyi-bunyi bahasa dengan berbagai ilustrasinya lewat saluran komunikasi</a:t>
            </a:r>
          </a:p>
          <a:p>
            <a:pPr>
              <a:buNone/>
            </a:pPr>
            <a:r>
              <a:rPr lang="id-ID" dirty="0" smtClean="0"/>
              <a:t>5. Proses penerimaan kode-kode verbal dan nonverbal</a:t>
            </a:r>
          </a:p>
          <a:p>
            <a:pPr>
              <a:buNone/>
            </a:pPr>
            <a:r>
              <a:rPr lang="id-ID" dirty="0" smtClean="0"/>
              <a:t>6. Proses penghayatan pesan secara hakiki</a:t>
            </a:r>
          </a:p>
          <a:p>
            <a:pPr>
              <a:buNone/>
            </a:pPr>
            <a:r>
              <a:rPr lang="id-ID" dirty="0" smtClean="0"/>
              <a:t>7. Proses mengasosiasikan pesan dengan penglamana atau pengetahuan yang telah dimilikinya.</a:t>
            </a:r>
          </a:p>
          <a:p>
            <a:pPr>
              <a:buNone/>
            </a:pPr>
            <a:r>
              <a:rPr lang="id-ID" dirty="0" smtClean="0"/>
              <a:t>8. Proses perumusan dan penyampaian pesan</a:t>
            </a:r>
          </a:p>
          <a:p>
            <a:pPr>
              <a:buNone/>
            </a:pPr>
            <a:r>
              <a:rPr lang="id-ID" dirty="0" smtClean="0"/>
              <a:t>9. Proses pemberian balikan atau tanggapan</a:t>
            </a:r>
          </a:p>
          <a:p>
            <a:pPr>
              <a:buNone/>
            </a:pPr>
            <a:r>
              <a:rPr lang="id-ID" dirty="0" smtClean="0"/>
              <a:t> </a:t>
            </a:r>
          </a:p>
          <a:p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107</TotalTime>
  <Words>424</Words>
  <Application>Microsoft Office PowerPoint</Application>
  <PresentationFormat>On-screen Show (4:3)</PresentationFormat>
  <Paragraphs>84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Flow</vt:lpstr>
      <vt:lpstr>Slide 1</vt:lpstr>
      <vt:lpstr>HAKIKAT BERBICARA</vt:lpstr>
      <vt:lpstr>Slide 3</vt:lpstr>
      <vt:lpstr>Slide 4</vt:lpstr>
      <vt:lpstr>ASUMSI-ASUMSI YANG BERKAITAN DENGAN HAKIKAT BERBICARA</vt:lpstr>
      <vt:lpstr>DIMENSI YANG DIGUNAKAN SEBAGAI TUMPUAN WICARA</vt:lpstr>
      <vt:lpstr>ELEMEN DAN MODEL-MODEL BERBICARA</vt:lpstr>
      <vt:lpstr>Slide 8</vt:lpstr>
      <vt:lpstr>Dalam proses komunikasi terdapat kegiatan sebagai berikut.</vt:lpstr>
    </vt:vector>
  </TitlesOfParts>
  <Company>Deftones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HAKIKAT BERBICARA</dc:title>
  <dc:creator>HEWLET PACKARD</dc:creator>
  <cp:lastModifiedBy>Win 7</cp:lastModifiedBy>
  <cp:revision>12</cp:revision>
  <dcterms:created xsi:type="dcterms:W3CDTF">2012-03-23T22:28:02Z</dcterms:created>
  <dcterms:modified xsi:type="dcterms:W3CDTF">1980-01-03T17:56:02Z</dcterms:modified>
</cp:coreProperties>
</file>

<file path=docProps/thumbnail.jpeg>
</file>