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6.jpg" ContentType="image/jpg"/>
  <Override PartName="/ppt/media/image17.jpg" ContentType="image/jpg"/>
  <Override PartName="/ppt/media/image22.jpg" ContentType="image/jpg"/>
  <Override PartName="/ppt/media/image25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1.jpg" ContentType="image/jpg"/>
  <Override PartName="/ppt/media/image32.jpg" ContentType="image/jpg"/>
  <Override PartName="/ppt/media/image33.jpg" ContentType="image/jpg"/>
  <Override PartName="/ppt/media/image34.jpg" ContentType="image/jpg"/>
  <Override PartName="/ppt/media/image36.jpg" ContentType="image/jpg"/>
  <Override PartName="/ppt/media/image40.jpg" ContentType="image/jpg"/>
  <Override PartName="/ppt/media/image41.jpg" ContentType="image/jpg"/>
  <Override PartName="/ppt/media/image42.jpg" ContentType="image/jpg"/>
  <Override PartName="/ppt/media/image43.jpg" ContentType="image/jpg"/>
  <Override PartName="/ppt/media/image45.jpg" ContentType="image/jpg"/>
  <Override PartName="/ppt/media/image46.jpg" ContentType="image/jpg"/>
  <Override PartName="/ppt/media/image47.jpg" ContentType="image/jpg"/>
  <Override PartName="/ppt/media/image51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5" r:id="rId2"/>
  </p:sldMasterIdLst>
  <p:notesMasterIdLst>
    <p:notesMasterId r:id="rId22"/>
  </p:notesMasterIdLst>
  <p:sldIdLst>
    <p:sldId id="28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7772400" cy="10693400"/>
  <p:notesSz cx="7772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4" y="16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905EC-E8AA-45AA-9ECC-0B68F70EF42E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801688"/>
            <a:ext cx="291465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5080000"/>
            <a:ext cx="6216650" cy="4811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368675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10156825"/>
            <a:ext cx="3368675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84891-EC97-443E-A387-4C28BDE5D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74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8"/>
            <a:ext cx="66065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8"/>
            <a:ext cx="54406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Halaman </a:t>
            </a:r>
            <a:fld id="{81D60167-4931-47E6-BA6A-407CBD079E47}" type="slidenum">
              <a:rPr spc="-5" dirty="0"/>
              <a:t>‹#›</a:t>
            </a:fld>
            <a:r>
              <a:rPr spc="-5" dirty="0"/>
              <a:t> </a:t>
            </a:r>
            <a:r>
              <a:rPr spc="-10" dirty="0"/>
              <a:t>dari</a:t>
            </a:r>
            <a:r>
              <a:rPr spc="-70" dirty="0"/>
              <a:t> </a:t>
            </a:r>
            <a:r>
              <a:rPr spc="-10" dirty="0"/>
              <a:t>18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="" xmlns:a16="http://schemas.microsoft.com/office/drawing/2014/main" id="{0106416A-C158-4B88-826E-C061CDB44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69326"/>
            <a:ext cx="6703695" cy="20668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="" xmlns:a16="http://schemas.microsoft.com/office/drawing/2014/main" id="{89C5FDCC-AC02-42FE-8155-C04F11A66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53" y="2846623"/>
            <a:ext cx="6703695" cy="6784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hlinkClick r:id="rId3"/>
            <a:extLst>
              <a:ext uri="{FF2B5EF4-FFF2-40B4-BE49-F238E27FC236}">
                <a16:creationId xmlns="" xmlns:a16="http://schemas.microsoft.com/office/drawing/2014/main" id="{BC4FFCFB-A60A-4100-B16F-CF61E470F94C}"/>
              </a:ext>
            </a:extLst>
          </p:cNvPr>
          <p:cNvSpPr txBox="1"/>
          <p:nvPr userDrawn="1"/>
        </p:nvSpPr>
        <p:spPr>
          <a:xfrm>
            <a:off x="217863" y="10057334"/>
            <a:ext cx="7454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spc="300" dirty="0">
                <a:solidFill>
                  <a:srgbClr val="3282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100" spc="300" dirty="0" err="1">
                <a:solidFill>
                  <a:srgbClr val="3282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100" spc="300" dirty="0">
                <a:solidFill>
                  <a:srgbClr val="3282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100" i="1" spc="300" dirty="0">
                <a:solidFill>
                  <a:srgbClr val="3282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100" i="1" spc="300" dirty="0">
              <a:solidFill>
                <a:srgbClr val="3282B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hlinkClick r:id="rId3"/>
            <a:extLst>
              <a:ext uri="{FF2B5EF4-FFF2-40B4-BE49-F238E27FC236}">
                <a16:creationId xmlns="" xmlns:a16="http://schemas.microsoft.com/office/drawing/2014/main" id="{8E7761A8-FF6D-44F6-8465-CF72313C2666}"/>
              </a:ext>
            </a:extLst>
          </p:cNvPr>
          <p:cNvSpPr txBox="1"/>
          <p:nvPr userDrawn="1"/>
        </p:nvSpPr>
        <p:spPr>
          <a:xfrm>
            <a:off x="0" y="10040549"/>
            <a:ext cx="794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82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DA008B7D-F18E-4882-B2A9-D05C19643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49" y="351093"/>
            <a:ext cx="7369902" cy="2230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BD37E37D-B865-4E43-A56C-B697A2D15C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7282" y="2744060"/>
            <a:ext cx="3565986" cy="7323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="" xmlns:a16="http://schemas.microsoft.com/office/drawing/2014/main" id="{B2B3BDFF-C51D-43E2-B278-15F091511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9133" y="2744062"/>
            <a:ext cx="3565986" cy="7323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Box 7">
            <a:hlinkClick r:id="rId3"/>
            <a:extLst>
              <a:ext uri="{FF2B5EF4-FFF2-40B4-BE49-F238E27FC236}">
                <a16:creationId xmlns="" xmlns:a16="http://schemas.microsoft.com/office/drawing/2014/main" id="{9475D6DE-B5F0-497E-9AF7-742A85C66376}"/>
              </a:ext>
            </a:extLst>
          </p:cNvPr>
          <p:cNvSpPr txBox="1"/>
          <p:nvPr userDrawn="1"/>
        </p:nvSpPr>
        <p:spPr>
          <a:xfrm>
            <a:off x="197282" y="10229208"/>
            <a:ext cx="7454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/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100" spc="3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100" i="1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100" i="1" spc="300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hlinkClick r:id="rId3"/>
            <a:extLst>
              <a:ext uri="{FF2B5EF4-FFF2-40B4-BE49-F238E27FC236}">
                <a16:creationId xmlns="" xmlns:a16="http://schemas.microsoft.com/office/drawing/2014/main" id="{E7580CBA-1364-43CD-924D-C99A166BC27E}"/>
              </a:ext>
            </a:extLst>
          </p:cNvPr>
          <p:cNvSpPr txBox="1"/>
          <p:nvPr userDrawn="1"/>
        </p:nvSpPr>
        <p:spPr>
          <a:xfrm>
            <a:off x="6856816" y="10229208"/>
            <a:ext cx="794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406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9462DA18-AEF6-4273-99B2-DEF09D737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69326"/>
            <a:ext cx="6703695" cy="20668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FA15DFDE-26EE-4DE0-B9DD-68DB4DE3C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2846623"/>
            <a:ext cx="3303270" cy="6784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="" xmlns:a16="http://schemas.microsoft.com/office/drawing/2014/main" id="{DF1F02C7-2631-463A-BFCD-4C87F0CDE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2846623"/>
            <a:ext cx="3303270" cy="6784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hlinkClick r:id="rId3"/>
            <a:extLst>
              <a:ext uri="{FF2B5EF4-FFF2-40B4-BE49-F238E27FC236}">
                <a16:creationId xmlns="" xmlns:a16="http://schemas.microsoft.com/office/drawing/2014/main" id="{A7B7BB2E-E133-4CA4-A7D1-101B8F7A04BE}"/>
              </a:ext>
            </a:extLst>
          </p:cNvPr>
          <p:cNvSpPr txBox="1"/>
          <p:nvPr userDrawn="1"/>
        </p:nvSpPr>
        <p:spPr>
          <a:xfrm>
            <a:off x="217863" y="10057334"/>
            <a:ext cx="7454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spc="300" dirty="0">
                <a:solidFill>
                  <a:srgbClr val="0136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100" spc="300" dirty="0" err="1">
                <a:solidFill>
                  <a:srgbClr val="0136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100" spc="300" dirty="0">
                <a:solidFill>
                  <a:srgbClr val="0136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100" i="1" spc="300" dirty="0">
                <a:solidFill>
                  <a:srgbClr val="0136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100" i="1" spc="300" dirty="0">
              <a:solidFill>
                <a:srgbClr val="013659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hlinkClick r:id="rId3"/>
            <a:extLst>
              <a:ext uri="{FF2B5EF4-FFF2-40B4-BE49-F238E27FC236}">
                <a16:creationId xmlns="" xmlns:a16="http://schemas.microsoft.com/office/drawing/2014/main" id="{BC866DBA-927C-48DB-9F49-752981A2DF8B}"/>
              </a:ext>
            </a:extLst>
          </p:cNvPr>
          <p:cNvSpPr txBox="1"/>
          <p:nvPr userDrawn="1"/>
        </p:nvSpPr>
        <p:spPr>
          <a:xfrm>
            <a:off x="0" y="10040549"/>
            <a:ext cx="794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959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6AFFB5B8-275F-4541-94CB-C7A723310F6D}"/>
              </a:ext>
            </a:extLst>
          </p:cNvPr>
          <p:cNvSpPr/>
          <p:nvPr userDrawn="1"/>
        </p:nvSpPr>
        <p:spPr>
          <a:xfrm rot="20330711">
            <a:off x="4139092" y="-457200"/>
            <a:ext cx="149693" cy="11607796"/>
          </a:xfrm>
          <a:custGeom>
            <a:avLst/>
            <a:gdLst>
              <a:gd name="connsiteX0" fmla="*/ 0 w 234813"/>
              <a:gd name="connsiteY0" fmla="*/ 0 h 7444430"/>
              <a:gd name="connsiteX1" fmla="*/ 234813 w 234813"/>
              <a:gd name="connsiteY1" fmla="*/ 90866 h 7444430"/>
              <a:gd name="connsiteX2" fmla="*/ 234813 w 234813"/>
              <a:gd name="connsiteY2" fmla="*/ 7444430 h 7444430"/>
              <a:gd name="connsiteX3" fmla="*/ 0 w 234813"/>
              <a:gd name="connsiteY3" fmla="*/ 7353565 h 7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7444430">
                <a:moveTo>
                  <a:pt x="0" y="0"/>
                </a:moveTo>
                <a:lnTo>
                  <a:pt x="234813" y="90866"/>
                </a:lnTo>
                <a:lnTo>
                  <a:pt x="234813" y="7444430"/>
                </a:lnTo>
                <a:lnTo>
                  <a:pt x="0" y="735356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2A91EB93-1A80-4108-9845-8CEBD98D597C}"/>
              </a:ext>
            </a:extLst>
          </p:cNvPr>
          <p:cNvSpPr/>
          <p:nvPr userDrawn="1"/>
        </p:nvSpPr>
        <p:spPr>
          <a:xfrm rot="20330711">
            <a:off x="3811354" y="-210007"/>
            <a:ext cx="149693" cy="4271767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F3E07247-868E-438C-BD34-0D0EC28772B4}"/>
              </a:ext>
            </a:extLst>
          </p:cNvPr>
          <p:cNvSpPr/>
          <p:nvPr userDrawn="1"/>
        </p:nvSpPr>
        <p:spPr>
          <a:xfrm rot="20330711" flipH="1" flipV="1">
            <a:off x="4524042" y="7126299"/>
            <a:ext cx="149693" cy="4271767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>
            <a:hlinkClick r:id="rId3"/>
            <a:extLst>
              <a:ext uri="{FF2B5EF4-FFF2-40B4-BE49-F238E27FC236}">
                <a16:creationId xmlns="" xmlns:a16="http://schemas.microsoft.com/office/drawing/2014/main" id="{EE374240-B393-42BB-9A32-4142BF566D70}"/>
              </a:ext>
            </a:extLst>
          </p:cNvPr>
          <p:cNvSpPr txBox="1"/>
          <p:nvPr userDrawn="1"/>
        </p:nvSpPr>
        <p:spPr>
          <a:xfrm>
            <a:off x="217863" y="10057334"/>
            <a:ext cx="7454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100" spc="3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100" i="1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100" i="1" spc="300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="" xmlns:a16="http://schemas.microsoft.com/office/drawing/2014/main" id="{F4E6020E-DA59-40F3-980B-E8673B2A7F31}"/>
              </a:ext>
            </a:extLst>
          </p:cNvPr>
          <p:cNvSpPr txBox="1"/>
          <p:nvPr userDrawn="1"/>
        </p:nvSpPr>
        <p:spPr>
          <a:xfrm>
            <a:off x="0" y="10040549"/>
            <a:ext cx="794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17646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Halaman </a:t>
            </a:r>
            <a:fld id="{81D60167-4931-47E6-BA6A-407CBD079E47}" type="slidenum">
              <a:rPr spc="-5" dirty="0"/>
              <a:t>‹#›</a:t>
            </a:fld>
            <a:r>
              <a:rPr spc="-5" dirty="0"/>
              <a:t> </a:t>
            </a:r>
            <a:r>
              <a:rPr spc="-10" dirty="0"/>
              <a:t>dari</a:t>
            </a:r>
            <a:r>
              <a:rPr spc="-70" dirty="0"/>
              <a:t> </a:t>
            </a:r>
            <a:r>
              <a:rPr spc="-10" dirty="0"/>
              <a:t>18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5"/>
            <a:ext cx="338099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5"/>
            <a:ext cx="338099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Halaman </a:t>
            </a:r>
            <a:fld id="{81D60167-4931-47E6-BA6A-407CBD079E47}" type="slidenum">
              <a:rPr spc="-5" dirty="0"/>
              <a:t>‹#›</a:t>
            </a:fld>
            <a:r>
              <a:rPr spc="-5" dirty="0"/>
              <a:t> </a:t>
            </a:r>
            <a:r>
              <a:rPr spc="-10" dirty="0"/>
              <a:t>dari</a:t>
            </a:r>
            <a:r>
              <a:rPr spc="-70" dirty="0"/>
              <a:t> </a:t>
            </a:r>
            <a:r>
              <a:rPr spc="-10" dirty="0"/>
              <a:t>18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Halaman </a:t>
            </a:r>
            <a:fld id="{81D60167-4931-47E6-BA6A-407CBD079E47}" type="slidenum">
              <a:rPr spc="-5" dirty="0"/>
              <a:t>‹#›</a:t>
            </a:fld>
            <a:r>
              <a:rPr spc="-5" dirty="0"/>
              <a:t> </a:t>
            </a:r>
            <a:r>
              <a:rPr spc="-10" dirty="0"/>
              <a:t>dari</a:t>
            </a:r>
            <a:r>
              <a:rPr spc="-70" dirty="0"/>
              <a:t> </a:t>
            </a:r>
            <a:r>
              <a:rPr spc="-10" dirty="0"/>
              <a:t>18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Halaman </a:t>
            </a:r>
            <a:fld id="{81D60167-4931-47E6-BA6A-407CBD079E47}" type="slidenum">
              <a:rPr spc="-5" dirty="0"/>
              <a:t>‹#›</a:t>
            </a:fld>
            <a:r>
              <a:rPr spc="-5" dirty="0"/>
              <a:t> </a:t>
            </a:r>
            <a:r>
              <a:rPr spc="-10" dirty="0"/>
              <a:t>dari</a:t>
            </a:r>
            <a:r>
              <a:rPr spc="-70" dirty="0"/>
              <a:t> </a:t>
            </a:r>
            <a:r>
              <a:rPr spc="-10" dirty="0"/>
              <a:t>18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="" xmlns:a16="http://schemas.microsoft.com/office/drawing/2014/main" id="{0106416A-C158-4B88-826E-C061CDB44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4" y="569330"/>
            <a:ext cx="6703695" cy="2769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="" xmlns:a16="http://schemas.microsoft.com/office/drawing/2014/main" id="{89C5FDCC-AC02-42FE-8155-C04F11A66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54" y="2846627"/>
            <a:ext cx="6703695" cy="2769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hlinkClick r:id="rId2"/>
            <a:extLst>
              <a:ext uri="{FF2B5EF4-FFF2-40B4-BE49-F238E27FC236}">
                <a16:creationId xmlns="" xmlns:a16="http://schemas.microsoft.com/office/drawing/2014/main" id="{BC4FFCFB-A60A-4100-B16F-CF61E470F94C}"/>
              </a:ext>
            </a:extLst>
          </p:cNvPr>
          <p:cNvSpPr txBox="1"/>
          <p:nvPr userDrawn="1"/>
        </p:nvSpPr>
        <p:spPr>
          <a:xfrm>
            <a:off x="217864" y="10057334"/>
            <a:ext cx="7454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spc="3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100" spc="30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100" spc="3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100" i="1" spc="3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100" i="1" spc="300" dirty="0">
              <a:solidFill>
                <a:schemeClr val="accent1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="" xmlns:a16="http://schemas.microsoft.com/office/drawing/2014/main" id="{8E7761A8-FF6D-44F6-8465-CF72313C2666}"/>
              </a:ext>
            </a:extLst>
          </p:cNvPr>
          <p:cNvSpPr txBox="1"/>
          <p:nvPr userDrawn="1"/>
        </p:nvSpPr>
        <p:spPr>
          <a:xfrm>
            <a:off x="0" y="10040549"/>
            <a:ext cx="794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spc="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spc="0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294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3"/>
            <a:extLst>
              <a:ext uri="{FF2B5EF4-FFF2-40B4-BE49-F238E27FC236}">
                <a16:creationId xmlns="" xmlns:a16="http://schemas.microsoft.com/office/drawing/2014/main" id="{72B42CB9-BE78-4971-938A-E6BEC37BF121}"/>
              </a:ext>
            </a:extLst>
          </p:cNvPr>
          <p:cNvSpPr txBox="1"/>
          <p:nvPr userDrawn="1"/>
        </p:nvSpPr>
        <p:spPr>
          <a:xfrm>
            <a:off x="217863" y="10057334"/>
            <a:ext cx="7454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100" spc="3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100" i="1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100" i="1" spc="300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="" xmlns:a16="http://schemas.microsoft.com/office/drawing/2014/main" id="{FB595962-5060-4C00-974B-8859CA1C986F}"/>
              </a:ext>
            </a:extLst>
          </p:cNvPr>
          <p:cNvSpPr txBox="1"/>
          <p:nvPr userDrawn="1"/>
        </p:nvSpPr>
        <p:spPr>
          <a:xfrm>
            <a:off x="0" y="10040549"/>
            <a:ext cx="794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82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3"/>
            <a:extLst>
              <a:ext uri="{FF2B5EF4-FFF2-40B4-BE49-F238E27FC236}">
                <a16:creationId xmlns="" xmlns:a16="http://schemas.microsoft.com/office/drawing/2014/main" id="{B359887E-7AFA-45E7-B934-13098E35628A}"/>
              </a:ext>
            </a:extLst>
          </p:cNvPr>
          <p:cNvSpPr txBox="1"/>
          <p:nvPr userDrawn="1"/>
        </p:nvSpPr>
        <p:spPr>
          <a:xfrm>
            <a:off x="6877396" y="10112559"/>
            <a:ext cx="794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89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="" xmlns:a16="http://schemas.microsoft.com/office/drawing/2014/main" id="{F3660F3E-CC98-4298-B994-1F6112C68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69326"/>
            <a:ext cx="6703695" cy="20668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="" xmlns:a16="http://schemas.microsoft.com/office/drawing/2014/main" id="{32EE5C97-BF09-4B7E-B89B-2DC7EB379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53" y="2846623"/>
            <a:ext cx="6703695" cy="67848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Box 3">
            <a:hlinkClick r:id="rId3"/>
            <a:extLst>
              <a:ext uri="{FF2B5EF4-FFF2-40B4-BE49-F238E27FC236}">
                <a16:creationId xmlns="" xmlns:a16="http://schemas.microsoft.com/office/drawing/2014/main" id="{6899AAC2-E74E-448D-B0C8-C85ED4BCE0AE}"/>
              </a:ext>
            </a:extLst>
          </p:cNvPr>
          <p:cNvSpPr txBox="1"/>
          <p:nvPr userDrawn="1"/>
        </p:nvSpPr>
        <p:spPr>
          <a:xfrm>
            <a:off x="217863" y="10057334"/>
            <a:ext cx="7454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100" spc="3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100" i="1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100" i="1" spc="300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hlinkClick r:id="rId3"/>
            <a:extLst>
              <a:ext uri="{FF2B5EF4-FFF2-40B4-BE49-F238E27FC236}">
                <a16:creationId xmlns="" xmlns:a16="http://schemas.microsoft.com/office/drawing/2014/main" id="{B57C84C1-0D98-42BD-8B07-F10677599F2A}"/>
              </a:ext>
            </a:extLst>
          </p:cNvPr>
          <p:cNvSpPr txBox="1"/>
          <p:nvPr userDrawn="1"/>
        </p:nvSpPr>
        <p:spPr>
          <a:xfrm>
            <a:off x="0" y="10040549"/>
            <a:ext cx="794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1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13632" y="298448"/>
            <a:ext cx="2093595" cy="2470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40"/>
            <a:ext cx="6995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5"/>
            <a:ext cx="6995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5"/>
            <a:ext cx="24871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5"/>
            <a:ext cx="17876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098422" y="10127044"/>
            <a:ext cx="1337945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Halaman </a:t>
            </a:r>
            <a:fld id="{81D60167-4931-47E6-BA6A-407CBD079E47}" type="slidenum">
              <a:rPr spc="-5" dirty="0"/>
              <a:t>‹#›</a:t>
            </a:fld>
            <a:r>
              <a:rPr spc="-5" dirty="0"/>
              <a:t> </a:t>
            </a:r>
            <a:r>
              <a:rPr spc="-10" dirty="0"/>
              <a:t>dari</a:t>
            </a:r>
            <a:r>
              <a:rPr spc="-70" dirty="0"/>
              <a:t> </a:t>
            </a:r>
            <a:r>
              <a:rPr spc="-10" dirty="0"/>
              <a:t>18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18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838200" y="6238268"/>
            <a:ext cx="670846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286"/>
            <a:r>
              <a:rPr lang="en-US" altLang="ko-KR" sz="5400" dirty="0">
                <a:solidFill>
                  <a:prstClr val="white"/>
                </a:solidFill>
                <a:latin typeface="Montserrat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TELEKOMUNIKASI</a:t>
            </a:r>
            <a:endParaRPr lang="en-US" altLang="ko-KR" sz="5400" dirty="0">
              <a:solidFill>
                <a:prstClr val="white"/>
              </a:solidFill>
              <a:latin typeface="Montserrat" panose="02000505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4486517" y="8579590"/>
            <a:ext cx="30443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286"/>
            <a:r>
              <a:rPr lang="en-US" altLang="ko-KR" sz="2400">
                <a:solidFill>
                  <a:prstClr val="white"/>
                </a:solidFill>
                <a:latin typeface="Montserrat" panose="02000505000000020004" pitchFamily="2" charset="0"/>
                <a:cs typeface="Arial" pitchFamily="34" charset="0"/>
              </a:rPr>
              <a:t>KONSEP DASAR TELEKOMUNIKASI</a:t>
            </a:r>
            <a:endParaRPr lang="ko-KR" altLang="en-US" sz="2400" dirty="0">
              <a:solidFill>
                <a:prstClr val="white"/>
              </a:solidFill>
              <a:latin typeface="Montserrat" panose="02000505000000020004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50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690" y="298452"/>
            <a:ext cx="4218940" cy="204543"/>
          </a:xfrm>
          <a:prstGeom prst="rect">
            <a:avLst/>
          </a:prstGeom>
          <a:solidFill>
            <a:srgbClr val="004386"/>
          </a:solidFill>
        </p:spPr>
        <p:txBody>
          <a:bodyPr vert="horz" wrap="square" lIns="0" tIns="5016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395"/>
              </a:spcBef>
            </a:pPr>
            <a:r>
              <a:rPr sz="1000" b="1" dirty="0">
                <a:solidFill>
                  <a:srgbClr val="FFFFFF"/>
                </a:solidFill>
                <a:latin typeface="Caladea"/>
                <a:cs typeface="Caladea"/>
              </a:rPr>
              <a:t>Telekomunikasi </a:t>
            </a:r>
            <a:r>
              <a:rPr sz="1000" b="1" spc="-5" dirty="0">
                <a:solidFill>
                  <a:srgbClr val="FFFFFF"/>
                </a:solidFill>
                <a:latin typeface="Caladea"/>
                <a:cs typeface="Caladea"/>
              </a:rPr>
              <a:t>/Konsep Fundamental</a:t>
            </a:r>
            <a:r>
              <a:rPr sz="1000" b="1" spc="70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adea"/>
                <a:cs typeface="Caladea"/>
              </a:rPr>
              <a:t>Telekomunikasi</a:t>
            </a:r>
            <a:endParaRPr sz="1000">
              <a:latin typeface="Caladea"/>
              <a:cs typeface="Calad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86909" y="322583"/>
            <a:ext cx="6305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FFFFFF"/>
                </a:solidFill>
                <a:latin typeface="Caladea"/>
                <a:cs typeface="Caladea"/>
              </a:rPr>
              <a:t>B</a:t>
            </a:r>
            <a:r>
              <a:rPr sz="1100" spc="-15" dirty="0">
                <a:solidFill>
                  <a:srgbClr val="FFFFFF"/>
                </a:solidFill>
                <a:latin typeface="Caladea"/>
                <a:cs typeface="Caladea"/>
              </a:rPr>
              <a:t>r</a:t>
            </a:r>
            <a:r>
              <a:rPr sz="1100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r>
              <a:rPr sz="1100" spc="-40" dirty="0">
                <a:solidFill>
                  <a:srgbClr val="FFFFFF"/>
                </a:solidFill>
                <a:latin typeface="Caladea"/>
                <a:cs typeface="Caladea"/>
              </a:rPr>
              <a:t>w</a:t>
            </a:r>
            <a:r>
              <a:rPr sz="1100" spc="25" dirty="0">
                <a:solidFill>
                  <a:srgbClr val="FFFFFF"/>
                </a:solidFill>
                <a:latin typeface="Caladea"/>
                <a:cs typeface="Caladea"/>
              </a:rPr>
              <a:t>i</a:t>
            </a:r>
            <a:r>
              <a:rPr sz="1100" spc="5" dirty="0">
                <a:solidFill>
                  <a:srgbClr val="FFFFFF"/>
                </a:solidFill>
                <a:latin typeface="Caladea"/>
                <a:cs typeface="Caladea"/>
              </a:rPr>
              <a:t>j</a:t>
            </a:r>
            <a:r>
              <a:rPr sz="1100" spc="-25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r>
              <a:rPr sz="1100" spc="30" dirty="0">
                <a:solidFill>
                  <a:srgbClr val="FFFFFF"/>
                </a:solidFill>
                <a:latin typeface="Caladea"/>
                <a:cs typeface="Caladea"/>
              </a:rPr>
              <a:t>y</a:t>
            </a:r>
            <a:r>
              <a:rPr sz="1100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endParaRPr sz="1100">
              <a:latin typeface="Caladea"/>
              <a:cs typeface="Calade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24686" y="1030097"/>
            <a:ext cx="4051935" cy="2411730"/>
            <a:chOff x="1924685" y="1030096"/>
            <a:chExt cx="4051935" cy="2411730"/>
          </a:xfrm>
        </p:grpSpPr>
        <p:sp>
          <p:nvSpPr>
            <p:cNvPr id="5" name="object 5"/>
            <p:cNvSpPr/>
            <p:nvPr/>
          </p:nvSpPr>
          <p:spPr>
            <a:xfrm>
              <a:off x="2054852" y="1140586"/>
              <a:ext cx="3915036" cy="22492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27860" y="1033271"/>
              <a:ext cx="4045585" cy="2405380"/>
            </a:xfrm>
            <a:custGeom>
              <a:avLst/>
              <a:gdLst/>
              <a:ahLst/>
              <a:cxnLst/>
              <a:rect l="l" t="t" r="r" b="b"/>
              <a:pathLst>
                <a:path w="4045585" h="2405379">
                  <a:moveTo>
                    <a:pt x="0" y="2405126"/>
                  </a:moveTo>
                  <a:lnTo>
                    <a:pt x="4045585" y="2405126"/>
                  </a:lnTo>
                  <a:lnTo>
                    <a:pt x="4045585" y="0"/>
                  </a:lnTo>
                  <a:lnTo>
                    <a:pt x="0" y="0"/>
                  </a:lnTo>
                  <a:lnTo>
                    <a:pt x="0" y="2405126"/>
                  </a:lnTo>
                  <a:close/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2397760" y="4200779"/>
            <a:ext cx="3454400" cy="1544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70587" y="676148"/>
            <a:ext cx="355028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Verdana"/>
                <a:cs typeface="Verdana"/>
              </a:rPr>
              <a:t>2.8.2 </a:t>
            </a:r>
            <a:r>
              <a:rPr sz="1100" b="1" spc="-5" dirty="0">
                <a:latin typeface="Verdana"/>
                <a:cs typeface="Verdana"/>
              </a:rPr>
              <a:t>Perkembangan Service</a:t>
            </a:r>
            <a:r>
              <a:rPr sz="1100" b="1" spc="-40" dirty="0">
                <a:latin typeface="Verdana"/>
                <a:cs typeface="Verdana"/>
              </a:rPr>
              <a:t> </a:t>
            </a:r>
            <a:r>
              <a:rPr sz="1100" b="1" spc="-5" dirty="0">
                <a:latin typeface="Verdana"/>
                <a:cs typeface="Verdana"/>
              </a:rPr>
              <a:t>Telekomunikasi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0584" y="3578478"/>
            <a:ext cx="4854575" cy="4975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745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Verdana"/>
                <a:cs typeface="Verdana"/>
              </a:rPr>
              <a:t>Gambar </a:t>
            </a:r>
            <a:r>
              <a:rPr sz="1100" spc="-10" dirty="0">
                <a:latin typeface="Verdana"/>
                <a:cs typeface="Verdana"/>
              </a:rPr>
              <a:t>1.14 </a:t>
            </a:r>
            <a:r>
              <a:rPr sz="1100" spc="-5" dirty="0">
                <a:latin typeface="Verdana"/>
                <a:cs typeface="Verdana"/>
              </a:rPr>
              <a:t>Perkembangan service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telekomunikasi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-5" dirty="0">
                <a:latin typeface="Verdana"/>
                <a:cs typeface="Verdana"/>
              </a:rPr>
              <a:t>2.8.3 Perkembangan perangkat</a:t>
            </a:r>
            <a:r>
              <a:rPr sz="1100" b="1" spc="-7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telekomunikasi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0584" y="5997320"/>
            <a:ext cx="4917440" cy="667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2743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Verdana"/>
                <a:cs typeface="Verdana"/>
              </a:rPr>
              <a:t>Gambar </a:t>
            </a:r>
            <a:r>
              <a:rPr sz="1100" spc="-10" dirty="0">
                <a:latin typeface="Verdana"/>
                <a:cs typeface="Verdana"/>
              </a:rPr>
              <a:t>1.15 </a:t>
            </a:r>
            <a:r>
              <a:rPr sz="1100" spc="-5" dirty="0">
                <a:latin typeface="Verdana"/>
                <a:cs typeface="Verdana"/>
              </a:rPr>
              <a:t>Perkembangan perangkat</a:t>
            </a:r>
            <a:r>
              <a:rPr sz="1100" spc="-5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telekomunikasi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100" b="1" spc="-5" dirty="0">
                <a:latin typeface="Verdana"/>
                <a:cs typeface="Verdana"/>
              </a:rPr>
              <a:t>2.8.4 Perkembangan Jaringan</a:t>
            </a:r>
            <a:r>
              <a:rPr sz="1100" b="1" spc="-40" dirty="0">
                <a:latin typeface="Verdana"/>
                <a:cs typeface="Verdana"/>
              </a:rPr>
              <a:t> </a:t>
            </a:r>
            <a:r>
              <a:rPr sz="1100" b="1" spc="-5" dirty="0">
                <a:latin typeface="Verdana"/>
                <a:cs typeface="Verdana"/>
              </a:rPr>
              <a:t>Telekomunikasi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35707" y="6870191"/>
            <a:ext cx="3723132" cy="2302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93366" y="9164577"/>
            <a:ext cx="3430904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Verdana"/>
                <a:cs typeface="Verdana"/>
              </a:rPr>
              <a:t>Gambar 1.16 Perkembangan jaringan</a:t>
            </a:r>
            <a:r>
              <a:rPr sz="1000" spc="-8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telekomunikasi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3098422" y="10127044"/>
            <a:ext cx="1337945" cy="1590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Halaman </a:t>
            </a:r>
            <a:fld id="{81D60167-4931-47E6-BA6A-407CBD079E47}" type="slidenum">
              <a:rPr spc="-5" dirty="0"/>
              <a:t>10</a:t>
            </a:fld>
            <a:r>
              <a:rPr spc="-5" dirty="0"/>
              <a:t> </a:t>
            </a:r>
            <a:r>
              <a:rPr spc="-10" dirty="0"/>
              <a:t>dari</a:t>
            </a:r>
            <a:r>
              <a:rPr spc="-70" dirty="0"/>
              <a:t> </a:t>
            </a:r>
            <a:r>
              <a:rPr spc="-10" dirty="0"/>
              <a:t>18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690" y="298452"/>
            <a:ext cx="4218940" cy="204543"/>
          </a:xfrm>
          <a:prstGeom prst="rect">
            <a:avLst/>
          </a:prstGeom>
          <a:solidFill>
            <a:srgbClr val="004386"/>
          </a:solidFill>
        </p:spPr>
        <p:txBody>
          <a:bodyPr vert="horz" wrap="square" lIns="0" tIns="5016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395"/>
              </a:spcBef>
            </a:pPr>
            <a:r>
              <a:rPr sz="1000" b="1" dirty="0">
                <a:solidFill>
                  <a:srgbClr val="FFFFFF"/>
                </a:solidFill>
                <a:latin typeface="Caladea"/>
                <a:cs typeface="Caladea"/>
              </a:rPr>
              <a:t>Telekomunikasi </a:t>
            </a:r>
            <a:r>
              <a:rPr sz="1000" b="1" spc="-5" dirty="0">
                <a:solidFill>
                  <a:srgbClr val="FFFFFF"/>
                </a:solidFill>
                <a:latin typeface="Caladea"/>
                <a:cs typeface="Caladea"/>
              </a:rPr>
              <a:t>/Konsep Fundamental</a:t>
            </a:r>
            <a:r>
              <a:rPr sz="1000" b="1" spc="70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adea"/>
                <a:cs typeface="Caladea"/>
              </a:rPr>
              <a:t>Telekomunikasi</a:t>
            </a:r>
            <a:endParaRPr sz="1000">
              <a:latin typeface="Caladea"/>
              <a:cs typeface="Calad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86909" y="322583"/>
            <a:ext cx="6305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FFFFFF"/>
                </a:solidFill>
                <a:latin typeface="Caladea"/>
                <a:cs typeface="Caladea"/>
              </a:rPr>
              <a:t>B</a:t>
            </a:r>
            <a:r>
              <a:rPr sz="1100" spc="-15" dirty="0">
                <a:solidFill>
                  <a:srgbClr val="FFFFFF"/>
                </a:solidFill>
                <a:latin typeface="Caladea"/>
                <a:cs typeface="Caladea"/>
              </a:rPr>
              <a:t>r</a:t>
            </a:r>
            <a:r>
              <a:rPr sz="1100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r>
              <a:rPr sz="1100" spc="-40" dirty="0">
                <a:solidFill>
                  <a:srgbClr val="FFFFFF"/>
                </a:solidFill>
                <a:latin typeface="Caladea"/>
                <a:cs typeface="Caladea"/>
              </a:rPr>
              <a:t>w</a:t>
            </a:r>
            <a:r>
              <a:rPr sz="1100" spc="25" dirty="0">
                <a:solidFill>
                  <a:srgbClr val="FFFFFF"/>
                </a:solidFill>
                <a:latin typeface="Caladea"/>
                <a:cs typeface="Caladea"/>
              </a:rPr>
              <a:t>i</a:t>
            </a:r>
            <a:r>
              <a:rPr sz="1100" spc="5" dirty="0">
                <a:solidFill>
                  <a:srgbClr val="FFFFFF"/>
                </a:solidFill>
                <a:latin typeface="Caladea"/>
                <a:cs typeface="Caladea"/>
              </a:rPr>
              <a:t>j</a:t>
            </a:r>
            <a:r>
              <a:rPr sz="1100" spc="-25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r>
              <a:rPr sz="1100" spc="30" dirty="0">
                <a:solidFill>
                  <a:srgbClr val="FFFFFF"/>
                </a:solidFill>
                <a:latin typeface="Caladea"/>
                <a:cs typeface="Caladea"/>
              </a:rPr>
              <a:t>y</a:t>
            </a:r>
            <a:r>
              <a:rPr sz="1100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endParaRPr sz="1100">
              <a:latin typeface="Caladea"/>
              <a:cs typeface="Calade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0584" y="676150"/>
            <a:ext cx="5922010" cy="3194464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just">
              <a:lnSpc>
                <a:spcPct val="91300"/>
              </a:lnSpc>
              <a:spcBef>
                <a:spcPts val="215"/>
              </a:spcBef>
            </a:pPr>
            <a:r>
              <a:rPr sz="1100" spc="-5" dirty="0">
                <a:latin typeface="Verdana"/>
                <a:cs typeface="Verdana"/>
              </a:rPr>
              <a:t>Pada intinya, </a:t>
            </a:r>
            <a:r>
              <a:rPr sz="1100" dirty="0">
                <a:latin typeface="Verdana"/>
                <a:cs typeface="Verdana"/>
              </a:rPr>
              <a:t>perkembangan </a:t>
            </a:r>
            <a:r>
              <a:rPr sz="1100" spc="-5" dirty="0">
                <a:latin typeface="Verdana"/>
                <a:cs typeface="Verdana"/>
              </a:rPr>
              <a:t>sistem telekomunikasi </a:t>
            </a:r>
            <a:r>
              <a:rPr sz="1100" dirty="0">
                <a:latin typeface="Verdana"/>
                <a:cs typeface="Verdana"/>
              </a:rPr>
              <a:t>meliputi </a:t>
            </a:r>
            <a:r>
              <a:rPr sz="1100" spc="-5" dirty="0">
                <a:latin typeface="Verdana"/>
                <a:cs typeface="Verdana"/>
              </a:rPr>
              <a:t>seluruh </a:t>
            </a:r>
            <a:r>
              <a:rPr sz="1100" dirty="0">
                <a:latin typeface="Verdana"/>
                <a:cs typeface="Verdana"/>
              </a:rPr>
              <a:t>aspek </a:t>
            </a:r>
            <a:r>
              <a:rPr sz="1100" spc="-10" dirty="0">
                <a:latin typeface="Verdana"/>
                <a:cs typeface="Verdana"/>
              </a:rPr>
              <a:t>dan  </a:t>
            </a:r>
            <a:r>
              <a:rPr sz="1100" dirty="0">
                <a:latin typeface="Verdana"/>
                <a:cs typeface="Verdana"/>
              </a:rPr>
              <a:t>komponen, </a:t>
            </a:r>
            <a:r>
              <a:rPr sz="1100" spc="-5" dirty="0">
                <a:latin typeface="Verdana"/>
                <a:cs typeface="Verdana"/>
              </a:rPr>
              <a:t>yang kesemuanya diarahkan untuk </a:t>
            </a:r>
            <a:r>
              <a:rPr sz="1100" dirty="0">
                <a:latin typeface="Verdana"/>
                <a:cs typeface="Verdana"/>
              </a:rPr>
              <a:t>menutupi permasalahan-  </a:t>
            </a:r>
            <a:r>
              <a:rPr sz="1100" spc="-5" dirty="0">
                <a:latin typeface="Verdana"/>
                <a:cs typeface="Verdana"/>
              </a:rPr>
              <a:t>permasalahan yang dihadapi dalam bidang telekomunikasi. Perkembangan ini akan  terus berlanjut sampai ditemukan suatu </a:t>
            </a:r>
            <a:r>
              <a:rPr sz="1100" dirty="0">
                <a:latin typeface="Verdana"/>
                <a:cs typeface="Verdana"/>
              </a:rPr>
              <a:t>sistem </a:t>
            </a:r>
            <a:r>
              <a:rPr sz="1100" spc="-5" dirty="0">
                <a:latin typeface="Verdana"/>
                <a:cs typeface="Verdana"/>
              </a:rPr>
              <a:t>telekomunikasi </a:t>
            </a:r>
            <a:r>
              <a:rPr sz="1100" spc="5" dirty="0">
                <a:latin typeface="Verdana"/>
                <a:cs typeface="Verdana"/>
              </a:rPr>
              <a:t>yang</a:t>
            </a:r>
            <a:r>
              <a:rPr sz="1100" spc="114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sempurna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-5" dirty="0">
                <a:latin typeface="Verdana"/>
                <a:cs typeface="Verdana"/>
              </a:rPr>
              <a:t>2.9 Permasalahan</a:t>
            </a:r>
            <a:r>
              <a:rPr sz="1100" b="1" spc="-75" dirty="0">
                <a:latin typeface="Verdana"/>
                <a:cs typeface="Verdana"/>
              </a:rPr>
              <a:t> </a:t>
            </a:r>
            <a:r>
              <a:rPr sz="1100" b="1" spc="-5" dirty="0">
                <a:latin typeface="Verdana"/>
                <a:cs typeface="Verdana"/>
              </a:rPr>
              <a:t>Telekomunikasi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100" spc="-5" dirty="0">
                <a:latin typeface="Verdana"/>
                <a:cs typeface="Verdana"/>
              </a:rPr>
              <a:t>Dalam system telekomunikasi </a:t>
            </a:r>
            <a:r>
              <a:rPr sz="1100" spc="-10" dirty="0">
                <a:latin typeface="Verdana"/>
                <a:cs typeface="Verdana"/>
              </a:rPr>
              <a:t>terdapat </a:t>
            </a:r>
            <a:r>
              <a:rPr sz="1100" spc="-5" dirty="0">
                <a:latin typeface="Verdana"/>
                <a:cs typeface="Verdana"/>
              </a:rPr>
              <a:t>beberapa permasalahan, yaitu</a:t>
            </a:r>
            <a:r>
              <a:rPr sz="1100" spc="-114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:</a:t>
            </a:r>
            <a:endParaRPr sz="1100">
              <a:latin typeface="Verdana"/>
              <a:cs typeface="Verdana"/>
            </a:endParaRPr>
          </a:p>
          <a:p>
            <a:pPr marL="372110" indent="-36004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72110" algn="l"/>
                <a:tab pos="372745" algn="l"/>
              </a:tabLst>
            </a:pPr>
            <a:r>
              <a:rPr sz="1100" dirty="0">
                <a:latin typeface="Verdana"/>
                <a:cs typeface="Verdana"/>
              </a:rPr>
              <a:t>Jauhnya </a:t>
            </a:r>
            <a:r>
              <a:rPr sz="1100" spc="-5" dirty="0">
                <a:latin typeface="Verdana"/>
                <a:cs typeface="Verdana"/>
              </a:rPr>
              <a:t>jarak antara pengirim </a:t>
            </a:r>
            <a:r>
              <a:rPr sz="1100" spc="-10" dirty="0">
                <a:latin typeface="Verdana"/>
                <a:cs typeface="Verdana"/>
              </a:rPr>
              <a:t>dan</a:t>
            </a:r>
            <a:r>
              <a:rPr sz="1100" spc="-10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penerima</a:t>
            </a:r>
            <a:endParaRPr sz="1100">
              <a:latin typeface="Verdana"/>
              <a:cs typeface="Verdana"/>
            </a:endParaRPr>
          </a:p>
          <a:p>
            <a:pPr marL="372110" algn="just">
              <a:lnSpc>
                <a:spcPct val="100000"/>
              </a:lnSpc>
              <a:spcBef>
                <a:spcPts val="10"/>
              </a:spcBef>
            </a:pPr>
            <a:r>
              <a:rPr sz="1100" dirty="0">
                <a:latin typeface="Verdana"/>
                <a:cs typeface="Verdana"/>
              </a:rPr>
              <a:t>Selama</a:t>
            </a:r>
            <a:r>
              <a:rPr sz="1100" spc="13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dalam</a:t>
            </a:r>
            <a:r>
              <a:rPr sz="1100" spc="14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perjalanan</a:t>
            </a:r>
            <a:r>
              <a:rPr sz="1100" spc="1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informasi</a:t>
            </a:r>
            <a:r>
              <a:rPr sz="1100" spc="1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tersebut</a:t>
            </a:r>
            <a:r>
              <a:rPr sz="1100" spc="16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akan</a:t>
            </a:r>
            <a:r>
              <a:rPr sz="1100" spc="15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melewati</a:t>
            </a:r>
            <a:r>
              <a:rPr sz="1100" spc="1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berbagai</a:t>
            </a:r>
            <a:r>
              <a:rPr sz="1100" spc="12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media</a:t>
            </a:r>
            <a:endParaRPr sz="1100">
              <a:latin typeface="Verdana"/>
              <a:cs typeface="Verdana"/>
            </a:endParaRPr>
          </a:p>
          <a:p>
            <a:pPr marL="372110" marR="53340" algn="just">
              <a:lnSpc>
                <a:spcPct val="100899"/>
              </a:lnSpc>
              <a:spcBef>
                <a:spcPts val="15"/>
              </a:spcBef>
            </a:pPr>
            <a:r>
              <a:rPr sz="1100" spc="-5" dirty="0">
                <a:latin typeface="Verdana"/>
                <a:cs typeface="Verdana"/>
              </a:rPr>
              <a:t>dengan karakteristik </a:t>
            </a:r>
            <a:r>
              <a:rPr sz="1100" dirty="0">
                <a:latin typeface="Verdana"/>
                <a:cs typeface="Verdana"/>
              </a:rPr>
              <a:t>yang </a:t>
            </a:r>
            <a:r>
              <a:rPr sz="1100" spc="-5" dirty="0">
                <a:latin typeface="Verdana"/>
                <a:cs typeface="Verdana"/>
              </a:rPr>
              <a:t>berbeda-beda. Sehingga memungkinkan  terjadinya delay </a:t>
            </a:r>
            <a:r>
              <a:rPr sz="1100" spc="5" dirty="0">
                <a:latin typeface="Verdana"/>
                <a:cs typeface="Verdana"/>
              </a:rPr>
              <a:t>yang </a:t>
            </a:r>
            <a:r>
              <a:rPr sz="1100" dirty="0">
                <a:latin typeface="Verdana"/>
                <a:cs typeface="Verdana"/>
              </a:rPr>
              <a:t>tinggi dan </a:t>
            </a:r>
            <a:r>
              <a:rPr sz="1100" spc="-5" dirty="0">
                <a:latin typeface="Verdana"/>
                <a:cs typeface="Verdana"/>
              </a:rPr>
              <a:t>packet </a:t>
            </a:r>
            <a:r>
              <a:rPr sz="1100" dirty="0">
                <a:latin typeface="Verdana"/>
                <a:cs typeface="Verdana"/>
              </a:rPr>
              <a:t>loss </a:t>
            </a:r>
            <a:r>
              <a:rPr sz="1100" spc="-5" dirty="0">
                <a:latin typeface="Verdana"/>
                <a:cs typeface="Verdana"/>
              </a:rPr>
              <a:t>yang </a:t>
            </a:r>
            <a:r>
              <a:rPr sz="1100" spc="-10" dirty="0">
                <a:latin typeface="Verdana"/>
                <a:cs typeface="Verdana"/>
              </a:rPr>
              <a:t>besar, </a:t>
            </a:r>
            <a:r>
              <a:rPr sz="1100" spc="-5" dirty="0">
                <a:latin typeface="Verdana"/>
                <a:cs typeface="Verdana"/>
              </a:rPr>
              <a:t>yang </a:t>
            </a:r>
            <a:r>
              <a:rPr sz="1100" dirty="0">
                <a:latin typeface="Verdana"/>
                <a:cs typeface="Verdana"/>
              </a:rPr>
              <a:t>kesemuanya  </a:t>
            </a:r>
            <a:r>
              <a:rPr sz="1100" spc="-5" dirty="0">
                <a:latin typeface="Verdana"/>
                <a:cs typeface="Verdana"/>
              </a:rPr>
              <a:t>akan </a:t>
            </a:r>
            <a:r>
              <a:rPr sz="1100" dirty="0">
                <a:latin typeface="Verdana"/>
                <a:cs typeface="Verdana"/>
              </a:rPr>
              <a:t>menurunkan </a:t>
            </a:r>
            <a:r>
              <a:rPr sz="1100" spc="-5" dirty="0">
                <a:latin typeface="Verdana"/>
                <a:cs typeface="Verdana"/>
              </a:rPr>
              <a:t>kualitas informasi yang</a:t>
            </a:r>
            <a:r>
              <a:rPr sz="1100" spc="-4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diterima.</a:t>
            </a:r>
            <a:endParaRPr sz="1100">
              <a:latin typeface="Verdana"/>
              <a:cs typeface="Verdana"/>
            </a:endParaRPr>
          </a:p>
          <a:p>
            <a:pPr marL="372110" marR="3045460" indent="-360045" algn="just">
              <a:lnSpc>
                <a:spcPct val="101499"/>
              </a:lnSpc>
              <a:spcBef>
                <a:spcPts val="1155"/>
              </a:spcBef>
              <a:buAutoNum type="arabicPeriod" startAt="2"/>
              <a:tabLst>
                <a:tab pos="372745" algn="l"/>
              </a:tabLst>
            </a:pPr>
            <a:r>
              <a:rPr sz="1100" spc="-5" dirty="0">
                <a:latin typeface="Verdana"/>
                <a:cs typeface="Verdana"/>
              </a:rPr>
              <a:t>Perbedaan </a:t>
            </a:r>
            <a:r>
              <a:rPr sz="1100" dirty="0">
                <a:latin typeface="Verdana"/>
                <a:cs typeface="Verdana"/>
              </a:rPr>
              <a:t>platform, </a:t>
            </a:r>
            <a:r>
              <a:rPr sz="1100" spc="-5" dirty="0">
                <a:latin typeface="Verdana"/>
                <a:cs typeface="Verdana"/>
              </a:rPr>
              <a:t>media, </a:t>
            </a:r>
            <a:r>
              <a:rPr sz="1100" spc="-10" dirty="0">
                <a:latin typeface="Verdana"/>
                <a:cs typeface="Verdana"/>
              </a:rPr>
              <a:t>dan  </a:t>
            </a:r>
            <a:r>
              <a:rPr sz="1100" spc="-5" dirty="0">
                <a:latin typeface="Verdana"/>
                <a:cs typeface="Verdana"/>
              </a:rPr>
              <a:t>aturan yang </a:t>
            </a:r>
            <a:r>
              <a:rPr sz="1100" dirty="0">
                <a:latin typeface="Verdana"/>
                <a:cs typeface="Verdana"/>
              </a:rPr>
              <a:t>digunakan pada  masing- </a:t>
            </a:r>
            <a:r>
              <a:rPr sz="1100" spc="-5" dirty="0">
                <a:latin typeface="Verdana"/>
                <a:cs typeface="Verdana"/>
              </a:rPr>
              <a:t>masing pengirim,  penerima </a:t>
            </a:r>
            <a:r>
              <a:rPr sz="1100" spc="-10" dirty="0">
                <a:latin typeface="Verdana"/>
                <a:cs typeface="Verdana"/>
              </a:rPr>
              <a:t>dan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jaringan.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Verdana"/>
              <a:cs typeface="Verdana"/>
            </a:endParaRPr>
          </a:p>
          <a:p>
            <a:pPr marL="372110" algn="just">
              <a:lnSpc>
                <a:spcPct val="100000"/>
              </a:lnSpc>
            </a:pPr>
            <a:r>
              <a:rPr sz="1100" spc="-5" dirty="0">
                <a:latin typeface="Verdana"/>
                <a:cs typeface="Verdana"/>
              </a:rPr>
              <a:t>Perbedaan </a:t>
            </a:r>
            <a:r>
              <a:rPr sz="1100" dirty="0">
                <a:latin typeface="Verdana"/>
                <a:cs typeface="Verdana"/>
              </a:rPr>
              <a:t>platform, </a:t>
            </a:r>
            <a:r>
              <a:rPr sz="1100" spc="-5" dirty="0">
                <a:latin typeface="Verdana"/>
                <a:cs typeface="Verdana"/>
              </a:rPr>
              <a:t>media,</a:t>
            </a:r>
            <a:r>
              <a:rPr sz="1100" spc="204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dan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0200" y="3852799"/>
            <a:ext cx="1463675" cy="353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  <a:tabLst>
                <a:tab pos="1022985" algn="l"/>
              </a:tabLst>
            </a:pPr>
            <a:r>
              <a:rPr sz="1100" spc="-5" dirty="0">
                <a:latin typeface="Verdana"/>
                <a:cs typeface="Verdana"/>
              </a:rPr>
              <a:t>atura</a:t>
            </a:r>
            <a:r>
              <a:rPr sz="1100" dirty="0">
                <a:latin typeface="Verdana"/>
                <a:cs typeface="Verdana"/>
              </a:rPr>
              <a:t>n	</a:t>
            </a:r>
            <a:r>
              <a:rPr sz="1100" spc="-20" dirty="0">
                <a:latin typeface="Verdana"/>
                <a:cs typeface="Verdana"/>
              </a:rPr>
              <a:t>d</a:t>
            </a:r>
            <a:r>
              <a:rPr sz="1100" spc="10" dirty="0">
                <a:latin typeface="Verdana"/>
                <a:cs typeface="Verdana"/>
              </a:rPr>
              <a:t>a</a:t>
            </a:r>
            <a:r>
              <a:rPr sz="1100" spc="-15" dirty="0">
                <a:latin typeface="Verdana"/>
                <a:cs typeface="Verdana"/>
              </a:rPr>
              <a:t>l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m  telekomunikasi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39339" y="3852799"/>
            <a:ext cx="1013460" cy="353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480059">
              <a:lnSpc>
                <a:spcPct val="100899"/>
              </a:lnSpc>
              <a:spcBef>
                <a:spcPts val="90"/>
              </a:spcBef>
            </a:pPr>
            <a:r>
              <a:rPr sz="1100" dirty="0">
                <a:latin typeface="Verdana"/>
                <a:cs typeface="Verdana"/>
              </a:rPr>
              <a:t>s</a:t>
            </a:r>
            <a:r>
              <a:rPr sz="1100" spc="-10" dirty="0">
                <a:latin typeface="Verdana"/>
                <a:cs typeface="Verdana"/>
              </a:rPr>
              <a:t>y</a:t>
            </a:r>
            <a:r>
              <a:rPr sz="1100" dirty="0">
                <a:latin typeface="Verdana"/>
                <a:cs typeface="Verdana"/>
              </a:rPr>
              <a:t>s</a:t>
            </a:r>
            <a:r>
              <a:rPr sz="1100" spc="20" dirty="0">
                <a:latin typeface="Verdana"/>
                <a:cs typeface="Verdana"/>
              </a:rPr>
              <a:t>t</a:t>
            </a:r>
            <a:r>
              <a:rPr sz="1100" dirty="0">
                <a:latin typeface="Verdana"/>
                <a:cs typeface="Verdana"/>
              </a:rPr>
              <a:t>em  </a:t>
            </a:r>
            <a:r>
              <a:rPr sz="1100" spc="5" dirty="0">
                <a:latin typeface="Verdana"/>
                <a:cs typeface="Verdana"/>
              </a:rPr>
              <a:t>m</a:t>
            </a:r>
            <a:r>
              <a:rPr sz="1100" dirty="0">
                <a:latin typeface="Verdana"/>
                <a:cs typeface="Verdana"/>
              </a:rPr>
              <a:t>en</a:t>
            </a:r>
            <a:r>
              <a:rPr sz="1100" spc="-10" dirty="0">
                <a:latin typeface="Verdana"/>
                <a:cs typeface="Verdana"/>
              </a:rPr>
              <a:t>y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-5" dirty="0">
                <a:latin typeface="Verdana"/>
                <a:cs typeface="Verdana"/>
              </a:rPr>
              <a:t>bab</a:t>
            </a:r>
            <a:r>
              <a:rPr sz="1100" spc="-10" dirty="0">
                <a:latin typeface="Verdana"/>
                <a:cs typeface="Verdana"/>
              </a:rPr>
              <a:t>k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30197" y="4192654"/>
            <a:ext cx="2520950" cy="694677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85"/>
              </a:spcBef>
            </a:pPr>
            <a:r>
              <a:rPr sz="1100" spc="-5" dirty="0">
                <a:latin typeface="Verdana"/>
                <a:cs typeface="Verdana"/>
              </a:rPr>
              <a:t>seringkali </a:t>
            </a:r>
            <a:r>
              <a:rPr sz="1100" dirty="0">
                <a:latin typeface="Verdana"/>
                <a:cs typeface="Verdana"/>
              </a:rPr>
              <a:t>informasi </a:t>
            </a:r>
            <a:r>
              <a:rPr sz="1100" spc="-10" dirty="0">
                <a:latin typeface="Verdana"/>
                <a:cs typeface="Verdana"/>
              </a:rPr>
              <a:t>tidak </a:t>
            </a:r>
            <a:r>
              <a:rPr sz="1100" spc="-5" dirty="0">
                <a:latin typeface="Verdana"/>
                <a:cs typeface="Verdana"/>
              </a:rPr>
              <a:t>dikenali  oleh </a:t>
            </a:r>
            <a:r>
              <a:rPr sz="1100" dirty="0">
                <a:latin typeface="Verdana"/>
                <a:cs typeface="Verdana"/>
              </a:rPr>
              <a:t>penerima. </a:t>
            </a:r>
            <a:r>
              <a:rPr sz="1100" spc="-5" dirty="0">
                <a:latin typeface="Verdana"/>
                <a:cs typeface="Verdana"/>
              </a:rPr>
              <a:t>Untuk </a:t>
            </a:r>
            <a:r>
              <a:rPr sz="1100" spc="-15" dirty="0">
                <a:latin typeface="Verdana"/>
                <a:cs typeface="Verdana"/>
              </a:rPr>
              <a:t>itu </a:t>
            </a:r>
            <a:r>
              <a:rPr sz="1100" dirty="0">
                <a:latin typeface="Verdana"/>
                <a:cs typeface="Verdana"/>
              </a:rPr>
              <a:t>perlu  </a:t>
            </a:r>
            <a:r>
              <a:rPr sz="1100" spc="-10" dirty="0">
                <a:latin typeface="Verdana"/>
                <a:cs typeface="Verdana"/>
              </a:rPr>
              <a:t>dibuat </a:t>
            </a:r>
            <a:r>
              <a:rPr sz="1100" dirty="0">
                <a:latin typeface="Verdana"/>
                <a:cs typeface="Verdana"/>
              </a:rPr>
              <a:t>sebuah </a:t>
            </a:r>
            <a:r>
              <a:rPr sz="1100" spc="-5" dirty="0">
                <a:latin typeface="Verdana"/>
                <a:cs typeface="Verdana"/>
              </a:rPr>
              <a:t>standarisasi  telekomunikasi.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0584" y="5513961"/>
            <a:ext cx="5922010" cy="1823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2110" indent="-360045" algn="just">
              <a:lnSpc>
                <a:spcPct val="100000"/>
              </a:lnSpc>
              <a:spcBef>
                <a:spcPts val="105"/>
              </a:spcBef>
              <a:buAutoNum type="arabicPeriod" startAt="3"/>
              <a:tabLst>
                <a:tab pos="372745" algn="l"/>
              </a:tabLst>
            </a:pPr>
            <a:r>
              <a:rPr sz="1100" spc="-5" dirty="0">
                <a:latin typeface="Verdana"/>
                <a:cs typeface="Verdana"/>
              </a:rPr>
              <a:t>Kualitas media </a:t>
            </a:r>
            <a:r>
              <a:rPr sz="1100" dirty="0">
                <a:latin typeface="Verdana"/>
                <a:cs typeface="Verdana"/>
              </a:rPr>
              <a:t>transmisi </a:t>
            </a:r>
            <a:r>
              <a:rPr sz="1100" spc="-5" dirty="0">
                <a:latin typeface="Verdana"/>
                <a:cs typeface="Verdana"/>
              </a:rPr>
              <a:t>yang</a:t>
            </a:r>
            <a:r>
              <a:rPr sz="1100" spc="-14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digunakan</a:t>
            </a:r>
            <a:endParaRPr sz="1100">
              <a:latin typeface="Verdana"/>
              <a:cs typeface="Verdana"/>
            </a:endParaRPr>
          </a:p>
          <a:p>
            <a:pPr marL="372110" algn="just">
              <a:lnSpc>
                <a:spcPct val="100000"/>
              </a:lnSpc>
              <a:spcBef>
                <a:spcPts val="10"/>
              </a:spcBef>
            </a:pPr>
            <a:r>
              <a:rPr sz="1100" spc="-5" dirty="0">
                <a:latin typeface="Verdana"/>
                <a:cs typeface="Verdana"/>
              </a:rPr>
              <a:t>Kualitas media </a:t>
            </a:r>
            <a:r>
              <a:rPr sz="1100" dirty="0">
                <a:latin typeface="Verdana"/>
                <a:cs typeface="Verdana"/>
              </a:rPr>
              <a:t>transmisi sangat </a:t>
            </a:r>
            <a:r>
              <a:rPr sz="1100" spc="-5" dirty="0">
                <a:latin typeface="Verdana"/>
                <a:cs typeface="Verdana"/>
              </a:rPr>
              <a:t>menentukan kualitas dari</a:t>
            </a:r>
            <a:r>
              <a:rPr sz="1100" spc="-21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informasi</a:t>
            </a:r>
            <a:endParaRPr sz="1100">
              <a:latin typeface="Verdana"/>
              <a:cs typeface="Verdana"/>
            </a:endParaRPr>
          </a:p>
          <a:p>
            <a:pPr marL="372110" marR="52069" algn="just">
              <a:lnSpc>
                <a:spcPct val="101200"/>
              </a:lnSpc>
              <a:spcBef>
                <a:spcPts val="10"/>
              </a:spcBef>
            </a:pPr>
            <a:r>
              <a:rPr sz="1100" spc="-5" dirty="0">
                <a:latin typeface="Verdana"/>
                <a:cs typeface="Verdana"/>
              </a:rPr>
              <a:t>yang diterima. </a:t>
            </a:r>
            <a:r>
              <a:rPr sz="1100" dirty="0">
                <a:latin typeface="Verdana"/>
                <a:cs typeface="Verdana"/>
              </a:rPr>
              <a:t>Karena </a:t>
            </a:r>
            <a:r>
              <a:rPr sz="1100" spc="-5" dirty="0">
                <a:latin typeface="Verdana"/>
                <a:cs typeface="Verdana"/>
              </a:rPr>
              <a:t>selama </a:t>
            </a:r>
            <a:r>
              <a:rPr sz="1100" spc="-10" dirty="0">
                <a:latin typeface="Verdana"/>
                <a:cs typeface="Verdana"/>
              </a:rPr>
              <a:t>di </a:t>
            </a:r>
            <a:r>
              <a:rPr sz="1100" spc="-5" dirty="0">
                <a:latin typeface="Verdana"/>
                <a:cs typeface="Verdana"/>
              </a:rPr>
              <a:t>dalam media </a:t>
            </a:r>
            <a:r>
              <a:rPr sz="1100" dirty="0">
                <a:latin typeface="Verdana"/>
                <a:cs typeface="Verdana"/>
              </a:rPr>
              <a:t>tersebut, </a:t>
            </a:r>
            <a:r>
              <a:rPr sz="1100" spc="-5" dirty="0">
                <a:latin typeface="Verdana"/>
                <a:cs typeface="Verdana"/>
              </a:rPr>
              <a:t>dapat dipastikan  </a:t>
            </a:r>
            <a:r>
              <a:rPr sz="1100" dirty="0">
                <a:latin typeface="Verdana"/>
                <a:cs typeface="Verdana"/>
              </a:rPr>
              <a:t>informasi </a:t>
            </a:r>
            <a:r>
              <a:rPr sz="1100" spc="-5" dirty="0">
                <a:latin typeface="Verdana"/>
                <a:cs typeface="Verdana"/>
              </a:rPr>
              <a:t>akan </a:t>
            </a:r>
            <a:r>
              <a:rPr sz="1100" dirty="0">
                <a:latin typeface="Verdana"/>
                <a:cs typeface="Verdana"/>
              </a:rPr>
              <a:t>mengalami </a:t>
            </a:r>
            <a:r>
              <a:rPr sz="1100" spc="-5" dirty="0">
                <a:latin typeface="Verdana"/>
                <a:cs typeface="Verdana"/>
              </a:rPr>
              <a:t>redaman </a:t>
            </a:r>
            <a:r>
              <a:rPr sz="1100" dirty="0">
                <a:latin typeface="Verdana"/>
                <a:cs typeface="Verdana"/>
              </a:rPr>
              <a:t>yang </a:t>
            </a:r>
            <a:r>
              <a:rPr sz="1100" spc="-5" dirty="0">
                <a:latin typeface="Verdana"/>
                <a:cs typeface="Verdana"/>
              </a:rPr>
              <a:t>akan mengurangi kualitas  informasi. Untuk </a:t>
            </a:r>
            <a:r>
              <a:rPr sz="1100" dirty="0">
                <a:latin typeface="Verdana"/>
                <a:cs typeface="Verdana"/>
              </a:rPr>
              <a:t>itu </a:t>
            </a:r>
            <a:r>
              <a:rPr sz="1100" spc="-5" dirty="0">
                <a:latin typeface="Verdana"/>
                <a:cs typeface="Verdana"/>
              </a:rPr>
              <a:t>perlu disediakan </a:t>
            </a:r>
            <a:r>
              <a:rPr sz="1100" dirty="0">
                <a:latin typeface="Verdana"/>
                <a:cs typeface="Verdana"/>
              </a:rPr>
              <a:t>media </a:t>
            </a:r>
            <a:r>
              <a:rPr sz="1100" spc="-5" dirty="0">
                <a:latin typeface="Verdana"/>
                <a:cs typeface="Verdana"/>
              </a:rPr>
              <a:t>transmisi </a:t>
            </a:r>
            <a:r>
              <a:rPr sz="1100" dirty="0">
                <a:latin typeface="Verdana"/>
                <a:cs typeface="Verdana"/>
              </a:rPr>
              <a:t>yang memiliki  </a:t>
            </a:r>
            <a:r>
              <a:rPr sz="1100" spc="-5" dirty="0">
                <a:latin typeface="Verdana"/>
                <a:cs typeface="Verdana"/>
              </a:rPr>
              <a:t>redaman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sekecil-kecilnya.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Verdana"/>
              <a:cs typeface="Verdana"/>
            </a:endParaRPr>
          </a:p>
          <a:p>
            <a:pPr marL="372110" indent="-360045" algn="just">
              <a:lnSpc>
                <a:spcPts val="1290"/>
              </a:lnSpc>
              <a:buAutoNum type="arabicPeriod" startAt="4"/>
              <a:tabLst>
                <a:tab pos="372745" algn="l"/>
              </a:tabLst>
            </a:pPr>
            <a:r>
              <a:rPr sz="1100" spc="-5" dirty="0">
                <a:latin typeface="Verdana"/>
                <a:cs typeface="Verdana"/>
              </a:rPr>
              <a:t>Keterbatasan jalur </a:t>
            </a:r>
            <a:r>
              <a:rPr sz="1100" dirty="0">
                <a:latin typeface="Verdana"/>
                <a:cs typeface="Verdana"/>
              </a:rPr>
              <a:t>yang</a:t>
            </a:r>
            <a:r>
              <a:rPr sz="1100" spc="-8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disediakan</a:t>
            </a:r>
            <a:endParaRPr sz="1100">
              <a:latin typeface="Verdana"/>
              <a:cs typeface="Verdana"/>
            </a:endParaRPr>
          </a:p>
          <a:p>
            <a:pPr marL="372110" marR="5080" algn="just">
              <a:lnSpc>
                <a:spcPct val="91400"/>
              </a:lnSpc>
              <a:spcBef>
                <a:spcPts val="85"/>
              </a:spcBef>
            </a:pPr>
            <a:r>
              <a:rPr sz="1100" spc="-5" dirty="0">
                <a:latin typeface="Verdana"/>
                <a:cs typeface="Verdana"/>
              </a:rPr>
              <a:t>Agar dapat berkomunikasi dengan </a:t>
            </a:r>
            <a:r>
              <a:rPr sz="1100" dirty="0">
                <a:latin typeface="Verdana"/>
                <a:cs typeface="Verdana"/>
              </a:rPr>
              <a:t>baik, </a:t>
            </a:r>
            <a:r>
              <a:rPr sz="1100" spc="-5" dirty="0">
                <a:latin typeface="Verdana"/>
                <a:cs typeface="Verdana"/>
              </a:rPr>
              <a:t>jalur </a:t>
            </a:r>
            <a:r>
              <a:rPr sz="1100" dirty="0">
                <a:latin typeface="Verdana"/>
                <a:cs typeface="Verdana"/>
              </a:rPr>
              <a:t>yang </a:t>
            </a:r>
            <a:r>
              <a:rPr sz="1100" spc="-5" dirty="0">
                <a:latin typeface="Verdana"/>
                <a:cs typeface="Verdana"/>
              </a:rPr>
              <a:t>disediakan bukan hanya  media </a:t>
            </a:r>
            <a:r>
              <a:rPr sz="1100" dirty="0">
                <a:latin typeface="Verdana"/>
                <a:cs typeface="Verdana"/>
              </a:rPr>
              <a:t>fisik saja, tetapi </a:t>
            </a:r>
            <a:r>
              <a:rPr sz="1100" spc="-5" dirty="0">
                <a:latin typeface="Verdana"/>
                <a:cs typeface="Verdana"/>
              </a:rPr>
              <a:t>juga jalur logic (kanal frekuensi), mengingat kanal  </a:t>
            </a:r>
            <a:r>
              <a:rPr sz="1100" dirty="0">
                <a:latin typeface="Verdana"/>
                <a:cs typeface="Verdana"/>
              </a:rPr>
              <a:t>frekuensi </a:t>
            </a:r>
            <a:r>
              <a:rPr sz="1100" spc="-5" dirty="0">
                <a:latin typeface="Verdana"/>
                <a:cs typeface="Verdana"/>
              </a:rPr>
              <a:t>ini </a:t>
            </a:r>
            <a:r>
              <a:rPr sz="1100" dirty="0">
                <a:latin typeface="Verdana"/>
                <a:cs typeface="Verdana"/>
              </a:rPr>
              <a:t>mahal </a:t>
            </a:r>
            <a:r>
              <a:rPr sz="1100" spc="-5" dirty="0">
                <a:latin typeface="Verdana"/>
                <a:cs typeface="Verdana"/>
              </a:rPr>
              <a:t>dan</a:t>
            </a:r>
            <a:r>
              <a:rPr sz="1100" spc="-7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terbatas.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22647" y="2936752"/>
            <a:ext cx="2266188" cy="2264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47419" y="7432548"/>
            <a:ext cx="3000749" cy="2081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3098422" y="10127044"/>
            <a:ext cx="1337945" cy="1590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Halaman </a:t>
            </a:r>
            <a:fld id="{81D60167-4931-47E6-BA6A-407CBD079E47}" type="slidenum">
              <a:rPr spc="-5" dirty="0"/>
              <a:t>11</a:t>
            </a:fld>
            <a:r>
              <a:rPr spc="-5" dirty="0"/>
              <a:t> </a:t>
            </a:r>
            <a:r>
              <a:rPr spc="-10" dirty="0"/>
              <a:t>dari</a:t>
            </a:r>
            <a:r>
              <a:rPr spc="-70" dirty="0"/>
              <a:t> </a:t>
            </a:r>
            <a:r>
              <a:rPr spc="-10" dirty="0"/>
              <a:t>18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690" y="298452"/>
            <a:ext cx="4218940" cy="204543"/>
          </a:xfrm>
          <a:prstGeom prst="rect">
            <a:avLst/>
          </a:prstGeom>
          <a:solidFill>
            <a:srgbClr val="004386"/>
          </a:solidFill>
        </p:spPr>
        <p:txBody>
          <a:bodyPr vert="horz" wrap="square" lIns="0" tIns="5016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395"/>
              </a:spcBef>
            </a:pPr>
            <a:r>
              <a:rPr sz="1000" b="1" dirty="0">
                <a:solidFill>
                  <a:srgbClr val="FFFFFF"/>
                </a:solidFill>
                <a:latin typeface="Caladea"/>
                <a:cs typeface="Caladea"/>
              </a:rPr>
              <a:t>Telekomunikasi </a:t>
            </a:r>
            <a:r>
              <a:rPr sz="1000" b="1" spc="-5" dirty="0">
                <a:solidFill>
                  <a:srgbClr val="FFFFFF"/>
                </a:solidFill>
                <a:latin typeface="Caladea"/>
                <a:cs typeface="Caladea"/>
              </a:rPr>
              <a:t>/Konsep Fundamental</a:t>
            </a:r>
            <a:r>
              <a:rPr sz="1000" b="1" spc="70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adea"/>
                <a:cs typeface="Caladea"/>
              </a:rPr>
              <a:t>Telekomunikasi</a:t>
            </a:r>
            <a:endParaRPr sz="1000">
              <a:latin typeface="Caladea"/>
              <a:cs typeface="Calad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86909" y="322583"/>
            <a:ext cx="6305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FFFFFF"/>
                </a:solidFill>
                <a:latin typeface="Caladea"/>
                <a:cs typeface="Caladea"/>
              </a:rPr>
              <a:t>B</a:t>
            </a:r>
            <a:r>
              <a:rPr sz="1100" spc="-15" dirty="0">
                <a:solidFill>
                  <a:srgbClr val="FFFFFF"/>
                </a:solidFill>
                <a:latin typeface="Caladea"/>
                <a:cs typeface="Caladea"/>
              </a:rPr>
              <a:t>r</a:t>
            </a:r>
            <a:r>
              <a:rPr sz="1100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r>
              <a:rPr sz="1100" spc="-40" dirty="0">
                <a:solidFill>
                  <a:srgbClr val="FFFFFF"/>
                </a:solidFill>
                <a:latin typeface="Caladea"/>
                <a:cs typeface="Caladea"/>
              </a:rPr>
              <a:t>w</a:t>
            </a:r>
            <a:r>
              <a:rPr sz="1100" spc="25" dirty="0">
                <a:solidFill>
                  <a:srgbClr val="FFFFFF"/>
                </a:solidFill>
                <a:latin typeface="Caladea"/>
                <a:cs typeface="Caladea"/>
              </a:rPr>
              <a:t>i</a:t>
            </a:r>
            <a:r>
              <a:rPr sz="1100" spc="5" dirty="0">
                <a:solidFill>
                  <a:srgbClr val="FFFFFF"/>
                </a:solidFill>
                <a:latin typeface="Caladea"/>
                <a:cs typeface="Caladea"/>
              </a:rPr>
              <a:t>j</a:t>
            </a:r>
            <a:r>
              <a:rPr sz="1100" spc="-25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r>
              <a:rPr sz="1100" spc="30" dirty="0">
                <a:solidFill>
                  <a:srgbClr val="FFFFFF"/>
                </a:solidFill>
                <a:latin typeface="Caladea"/>
                <a:cs typeface="Caladea"/>
              </a:rPr>
              <a:t>y</a:t>
            </a:r>
            <a:r>
              <a:rPr sz="1100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endParaRPr sz="1100">
              <a:latin typeface="Caladea"/>
              <a:cs typeface="Calade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0587" y="532891"/>
            <a:ext cx="5873115" cy="865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Verdana"/>
                <a:cs typeface="Verdana"/>
              </a:rPr>
              <a:t>5. Banyaknya komunikasi yang dibangkitkan secara</a:t>
            </a:r>
            <a:r>
              <a:rPr sz="1100" spc="4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bersamaan</a:t>
            </a:r>
            <a:endParaRPr sz="1100">
              <a:latin typeface="Verdana"/>
              <a:cs typeface="Verdana"/>
            </a:endParaRPr>
          </a:p>
          <a:p>
            <a:pPr marL="372110" marR="5080" algn="just">
              <a:lnSpc>
                <a:spcPct val="101299"/>
              </a:lnSpc>
              <a:spcBef>
                <a:spcPts val="10"/>
              </a:spcBef>
            </a:pPr>
            <a:r>
              <a:rPr sz="1100" dirty="0">
                <a:latin typeface="Verdana"/>
                <a:cs typeface="Verdana"/>
              </a:rPr>
              <a:t>Total </a:t>
            </a:r>
            <a:r>
              <a:rPr sz="1100" spc="-5" dirty="0">
                <a:latin typeface="Verdana"/>
                <a:cs typeface="Verdana"/>
              </a:rPr>
              <a:t>informasi yang dikirimkan dari pembangkitan </a:t>
            </a:r>
            <a:r>
              <a:rPr sz="1100" dirty="0">
                <a:latin typeface="Verdana"/>
                <a:cs typeface="Verdana"/>
              </a:rPr>
              <a:t>sejumlah </a:t>
            </a:r>
            <a:r>
              <a:rPr sz="1100" spc="-5" dirty="0">
                <a:latin typeface="Verdana"/>
                <a:cs typeface="Verdana"/>
              </a:rPr>
              <a:t>komunikasi bisa  </a:t>
            </a:r>
            <a:r>
              <a:rPr sz="1100" dirty="0">
                <a:latin typeface="Verdana"/>
                <a:cs typeface="Verdana"/>
              </a:rPr>
              <a:t>saja </a:t>
            </a:r>
            <a:r>
              <a:rPr sz="1100" spc="-5" dirty="0">
                <a:latin typeface="Verdana"/>
                <a:cs typeface="Verdana"/>
              </a:rPr>
              <a:t>sangat banyak </a:t>
            </a:r>
            <a:r>
              <a:rPr sz="1100" spc="-10" dirty="0">
                <a:latin typeface="Verdana"/>
                <a:cs typeface="Verdana"/>
              </a:rPr>
              <a:t>dan </a:t>
            </a:r>
            <a:r>
              <a:rPr sz="1100" spc="-5" dirty="0">
                <a:latin typeface="Verdana"/>
                <a:cs typeface="Verdana"/>
              </a:rPr>
              <a:t>melebihi dari kapasitas jalur yang ditetapkan.  Untuk itu diperlukan </a:t>
            </a:r>
            <a:r>
              <a:rPr sz="1100" dirty="0">
                <a:latin typeface="Verdana"/>
                <a:cs typeface="Verdana"/>
              </a:rPr>
              <a:t>manajemen </a:t>
            </a:r>
            <a:r>
              <a:rPr sz="1100" spc="-5" dirty="0">
                <a:latin typeface="Verdana"/>
                <a:cs typeface="Verdana"/>
              </a:rPr>
              <a:t>trafik </a:t>
            </a:r>
            <a:r>
              <a:rPr sz="1100" spc="-10" dirty="0">
                <a:latin typeface="Verdana"/>
                <a:cs typeface="Verdana"/>
              </a:rPr>
              <a:t>dan </a:t>
            </a:r>
            <a:r>
              <a:rPr sz="1100" spc="-5" dirty="0">
                <a:latin typeface="Verdana"/>
                <a:cs typeface="Verdana"/>
              </a:rPr>
              <a:t>pemilihan </a:t>
            </a:r>
            <a:r>
              <a:rPr sz="1100" dirty="0">
                <a:latin typeface="Verdana"/>
                <a:cs typeface="Verdana"/>
              </a:rPr>
              <a:t>route yang </a:t>
            </a:r>
            <a:r>
              <a:rPr sz="1100" spc="-5" dirty="0">
                <a:latin typeface="Verdana"/>
                <a:cs typeface="Verdana"/>
              </a:rPr>
              <a:t>tepat  sehingga aliran </a:t>
            </a:r>
            <a:r>
              <a:rPr sz="1100" dirty="0">
                <a:latin typeface="Verdana"/>
                <a:cs typeface="Verdana"/>
              </a:rPr>
              <a:t>informasi </a:t>
            </a:r>
            <a:r>
              <a:rPr sz="1100" spc="-5" dirty="0">
                <a:latin typeface="Verdana"/>
                <a:cs typeface="Verdana"/>
              </a:rPr>
              <a:t>dapat di</a:t>
            </a:r>
            <a:r>
              <a:rPr sz="1100" spc="27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kendalikan.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0587" y="4514219"/>
            <a:ext cx="5517515" cy="844847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99085" marR="169545" indent="-299085">
              <a:lnSpc>
                <a:spcPct val="101299"/>
              </a:lnSpc>
              <a:spcBef>
                <a:spcPts val="70"/>
              </a:spcBef>
              <a:buAutoNum type="arabicPeriod" startAt="3"/>
              <a:tabLst>
                <a:tab pos="299085" algn="l"/>
              </a:tabLst>
            </a:pPr>
            <a:r>
              <a:rPr sz="1600" b="1" spc="-10" dirty="0">
                <a:solidFill>
                  <a:srgbClr val="1F487C"/>
                </a:solidFill>
                <a:latin typeface="Verdana"/>
                <a:cs typeface="Verdana"/>
              </a:rPr>
              <a:t>Elemen </a:t>
            </a:r>
            <a:r>
              <a:rPr sz="1600" b="1" spc="-5" dirty="0">
                <a:solidFill>
                  <a:srgbClr val="1F487C"/>
                </a:solidFill>
                <a:latin typeface="Verdana"/>
                <a:cs typeface="Verdana"/>
              </a:rPr>
              <a:t>Dasar </a:t>
            </a:r>
            <a:r>
              <a:rPr sz="1600" b="1" spc="-10" dirty="0">
                <a:solidFill>
                  <a:srgbClr val="1F487C"/>
                </a:solidFill>
                <a:latin typeface="Verdana"/>
                <a:cs typeface="Verdana"/>
              </a:rPr>
              <a:t>dan </a:t>
            </a:r>
            <a:r>
              <a:rPr sz="1600" b="1" spc="-5" dirty="0">
                <a:solidFill>
                  <a:srgbClr val="1F487C"/>
                </a:solidFill>
                <a:latin typeface="Verdana"/>
                <a:cs typeface="Verdana"/>
              </a:rPr>
              <a:t>Parameter </a:t>
            </a:r>
            <a:r>
              <a:rPr sz="1600" b="1" spc="-10" dirty="0">
                <a:solidFill>
                  <a:srgbClr val="1F487C"/>
                </a:solidFill>
                <a:latin typeface="Verdana"/>
                <a:cs typeface="Verdana"/>
              </a:rPr>
              <a:t>Penting </a:t>
            </a:r>
            <a:r>
              <a:rPr sz="1600" b="1" spc="-5" dirty="0">
                <a:solidFill>
                  <a:srgbClr val="1F487C"/>
                </a:solidFill>
                <a:latin typeface="Verdana"/>
                <a:cs typeface="Verdana"/>
              </a:rPr>
              <a:t>dalam  Telekomunikasi</a:t>
            </a:r>
            <a:endParaRPr sz="1600">
              <a:latin typeface="Verdana"/>
              <a:cs typeface="Verdana"/>
            </a:endParaRPr>
          </a:p>
          <a:p>
            <a:pPr marL="307975" lvl="1" indent="-295910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308610" algn="l"/>
              </a:tabLst>
            </a:pPr>
            <a:r>
              <a:rPr sz="1100" b="1" spc="-5" dirty="0">
                <a:latin typeface="Verdana"/>
                <a:cs typeface="Verdana"/>
              </a:rPr>
              <a:t>Jenis sinyal dalam</a:t>
            </a:r>
            <a:r>
              <a:rPr sz="1100" b="1" spc="-10" dirty="0">
                <a:latin typeface="Verdana"/>
                <a:cs typeface="Verdana"/>
              </a:rPr>
              <a:t> </a:t>
            </a:r>
            <a:r>
              <a:rPr sz="1100" b="1" spc="-5" dirty="0">
                <a:latin typeface="Verdana"/>
                <a:cs typeface="Verdana"/>
              </a:rPr>
              <a:t>telekomuikasi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100" spc="-5" dirty="0">
                <a:latin typeface="Verdana"/>
                <a:cs typeface="Verdana"/>
              </a:rPr>
              <a:t>Sinyal analog: Perubahan nilai(amplituda) sinyal berlangsung </a:t>
            </a:r>
            <a:r>
              <a:rPr sz="1100" dirty="0">
                <a:latin typeface="Verdana"/>
                <a:cs typeface="Verdana"/>
              </a:rPr>
              <a:t>secara</a:t>
            </a:r>
            <a:r>
              <a:rPr sz="1100" spc="8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kontinyu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0584" y="7122032"/>
            <a:ext cx="530352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Verdana"/>
                <a:cs typeface="Verdana"/>
              </a:rPr>
              <a:t>Sinyal digital: Perubahan nilai sinyal(amplituda) berlangsung </a:t>
            </a:r>
            <a:r>
              <a:rPr sz="1100" dirty="0">
                <a:latin typeface="Verdana"/>
                <a:cs typeface="Verdana"/>
              </a:rPr>
              <a:t>secara</a:t>
            </a:r>
            <a:r>
              <a:rPr sz="1100" spc="8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diskrit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0584" y="8669276"/>
            <a:ext cx="5919470" cy="523733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1400"/>
              </a:lnSpc>
              <a:spcBef>
                <a:spcPts val="85"/>
              </a:spcBef>
            </a:pPr>
            <a:r>
              <a:rPr sz="1100" spc="-5" dirty="0">
                <a:latin typeface="Verdana"/>
                <a:cs typeface="Verdana"/>
              </a:rPr>
              <a:t>Sinyal </a:t>
            </a:r>
            <a:r>
              <a:rPr sz="1100" dirty="0">
                <a:latin typeface="Verdana"/>
                <a:cs typeface="Verdana"/>
              </a:rPr>
              <a:t>Baseband: </a:t>
            </a:r>
            <a:r>
              <a:rPr sz="1100" spc="-5" dirty="0">
                <a:latin typeface="Verdana"/>
                <a:cs typeface="Verdana"/>
              </a:rPr>
              <a:t>Sinyal informasi yang masih menampakkan spektrum </a:t>
            </a:r>
            <a:r>
              <a:rPr sz="1100" dirty="0">
                <a:latin typeface="Verdana"/>
                <a:cs typeface="Verdana"/>
              </a:rPr>
              <a:t>frekuensi  </a:t>
            </a:r>
            <a:r>
              <a:rPr sz="1100" spc="-5" dirty="0">
                <a:latin typeface="Verdana"/>
                <a:cs typeface="Verdana"/>
              </a:rPr>
              <a:t>asalnya. Contoh: Sinyal suara pada pembicaraan telepon kabel, Sinyal digital pada  transmisi data </a:t>
            </a:r>
            <a:r>
              <a:rPr sz="1100" dirty="0">
                <a:latin typeface="Verdana"/>
                <a:cs typeface="Verdana"/>
              </a:rPr>
              <a:t>antar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komputer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62505" y="5528196"/>
            <a:ext cx="2636258" cy="14318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38772" y="7534014"/>
            <a:ext cx="2719759" cy="9299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7772" y="1554478"/>
            <a:ext cx="3436620" cy="2436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3098422" y="10127044"/>
            <a:ext cx="1337945" cy="1590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Halaman </a:t>
            </a:r>
            <a:fld id="{81D60167-4931-47E6-BA6A-407CBD079E47}" type="slidenum">
              <a:rPr spc="-5" dirty="0"/>
              <a:t>12</a:t>
            </a:fld>
            <a:r>
              <a:rPr spc="-5" dirty="0"/>
              <a:t> </a:t>
            </a:r>
            <a:r>
              <a:rPr spc="-10" dirty="0"/>
              <a:t>dari</a:t>
            </a:r>
            <a:r>
              <a:rPr spc="-70" dirty="0"/>
              <a:t> </a:t>
            </a:r>
            <a:r>
              <a:rPr spc="-10" dirty="0"/>
              <a:t>18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690" y="298452"/>
            <a:ext cx="4218940" cy="204543"/>
          </a:xfrm>
          <a:prstGeom prst="rect">
            <a:avLst/>
          </a:prstGeom>
          <a:solidFill>
            <a:srgbClr val="004386"/>
          </a:solidFill>
        </p:spPr>
        <p:txBody>
          <a:bodyPr vert="horz" wrap="square" lIns="0" tIns="5016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395"/>
              </a:spcBef>
            </a:pPr>
            <a:r>
              <a:rPr sz="1000" b="1" dirty="0">
                <a:solidFill>
                  <a:srgbClr val="FFFFFF"/>
                </a:solidFill>
                <a:latin typeface="Caladea"/>
                <a:cs typeface="Caladea"/>
              </a:rPr>
              <a:t>Telekomunikasi </a:t>
            </a:r>
            <a:r>
              <a:rPr sz="1000" b="1" spc="-5" dirty="0">
                <a:solidFill>
                  <a:srgbClr val="FFFFFF"/>
                </a:solidFill>
                <a:latin typeface="Caladea"/>
                <a:cs typeface="Caladea"/>
              </a:rPr>
              <a:t>/Konsep Fundamental</a:t>
            </a:r>
            <a:r>
              <a:rPr sz="1000" b="1" spc="70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adea"/>
                <a:cs typeface="Caladea"/>
              </a:rPr>
              <a:t>Telekomunikasi</a:t>
            </a:r>
            <a:endParaRPr sz="1000">
              <a:latin typeface="Caladea"/>
              <a:cs typeface="Calad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86909" y="322583"/>
            <a:ext cx="6305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FFFFFF"/>
                </a:solidFill>
                <a:latin typeface="Caladea"/>
                <a:cs typeface="Caladea"/>
              </a:rPr>
              <a:t>B</a:t>
            </a:r>
            <a:r>
              <a:rPr sz="1100" spc="-15" dirty="0">
                <a:solidFill>
                  <a:srgbClr val="FFFFFF"/>
                </a:solidFill>
                <a:latin typeface="Caladea"/>
                <a:cs typeface="Caladea"/>
              </a:rPr>
              <a:t>r</a:t>
            </a:r>
            <a:r>
              <a:rPr sz="1100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r>
              <a:rPr sz="1100" spc="-40" dirty="0">
                <a:solidFill>
                  <a:srgbClr val="FFFFFF"/>
                </a:solidFill>
                <a:latin typeface="Caladea"/>
                <a:cs typeface="Caladea"/>
              </a:rPr>
              <a:t>w</a:t>
            </a:r>
            <a:r>
              <a:rPr sz="1100" spc="25" dirty="0">
                <a:solidFill>
                  <a:srgbClr val="FFFFFF"/>
                </a:solidFill>
                <a:latin typeface="Caladea"/>
                <a:cs typeface="Caladea"/>
              </a:rPr>
              <a:t>i</a:t>
            </a:r>
            <a:r>
              <a:rPr sz="1100" spc="5" dirty="0">
                <a:solidFill>
                  <a:srgbClr val="FFFFFF"/>
                </a:solidFill>
                <a:latin typeface="Caladea"/>
                <a:cs typeface="Caladea"/>
              </a:rPr>
              <a:t>j</a:t>
            </a:r>
            <a:r>
              <a:rPr sz="1100" spc="-25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r>
              <a:rPr sz="1100" spc="30" dirty="0">
                <a:solidFill>
                  <a:srgbClr val="FFFFFF"/>
                </a:solidFill>
                <a:latin typeface="Caladea"/>
                <a:cs typeface="Caladea"/>
              </a:rPr>
              <a:t>y</a:t>
            </a:r>
            <a:r>
              <a:rPr sz="1100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endParaRPr sz="1100">
              <a:latin typeface="Caladea"/>
              <a:cs typeface="Calade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0587" y="1825496"/>
            <a:ext cx="5918835" cy="120250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85"/>
              </a:spcBef>
            </a:pPr>
            <a:r>
              <a:rPr sz="1100" spc="-5" dirty="0">
                <a:latin typeface="Verdana"/>
                <a:cs typeface="Verdana"/>
              </a:rPr>
              <a:t>Sinyal </a:t>
            </a:r>
            <a:r>
              <a:rPr sz="1100" dirty="0">
                <a:latin typeface="Verdana"/>
                <a:cs typeface="Verdana"/>
              </a:rPr>
              <a:t>Hasil </a:t>
            </a:r>
            <a:r>
              <a:rPr sz="1100" spc="-5" dirty="0">
                <a:latin typeface="Verdana"/>
                <a:cs typeface="Verdana"/>
              </a:rPr>
              <a:t>Modulasi(Broadband): Sinyal </a:t>
            </a:r>
            <a:r>
              <a:rPr sz="1100" dirty="0">
                <a:latin typeface="Verdana"/>
                <a:cs typeface="Verdana"/>
              </a:rPr>
              <a:t>asal </a:t>
            </a:r>
            <a:r>
              <a:rPr sz="1100" spc="-5" dirty="0">
                <a:latin typeface="Verdana"/>
                <a:cs typeface="Verdana"/>
              </a:rPr>
              <a:t>(baseband) ditumpangkan kepada  </a:t>
            </a:r>
            <a:r>
              <a:rPr sz="1100" dirty="0">
                <a:latin typeface="Verdana"/>
                <a:cs typeface="Verdana"/>
              </a:rPr>
              <a:t>suatu </a:t>
            </a:r>
            <a:r>
              <a:rPr sz="1100" spc="-5" dirty="0">
                <a:latin typeface="Verdana"/>
                <a:cs typeface="Verdana"/>
              </a:rPr>
              <a:t>sinyal </a:t>
            </a:r>
            <a:r>
              <a:rPr sz="1100" dirty="0">
                <a:latin typeface="Verdana"/>
                <a:cs typeface="Verdana"/>
              </a:rPr>
              <a:t>pembawa </a:t>
            </a:r>
            <a:r>
              <a:rPr sz="1100" spc="-5" dirty="0">
                <a:latin typeface="Verdana"/>
                <a:cs typeface="Verdana"/>
              </a:rPr>
              <a:t>yang mempunyai frekuensi yang </a:t>
            </a:r>
            <a:r>
              <a:rPr sz="1100" dirty="0">
                <a:latin typeface="Verdana"/>
                <a:cs typeface="Verdana"/>
              </a:rPr>
              <a:t>jauh </a:t>
            </a:r>
            <a:r>
              <a:rPr sz="1100" spc="-10" dirty="0">
                <a:latin typeface="Verdana"/>
                <a:cs typeface="Verdana"/>
              </a:rPr>
              <a:t>lebih </a:t>
            </a:r>
            <a:r>
              <a:rPr sz="1100" spc="-5" dirty="0">
                <a:latin typeface="Verdana"/>
                <a:cs typeface="Verdana"/>
              </a:rPr>
              <a:t>tinggi.  Prosesnya disebut modulasi, digunakan </a:t>
            </a:r>
            <a:r>
              <a:rPr sz="1100" dirty="0">
                <a:latin typeface="Verdana"/>
                <a:cs typeface="Verdana"/>
              </a:rPr>
              <a:t>untuk </a:t>
            </a:r>
            <a:r>
              <a:rPr sz="1100" spc="-5" dirty="0">
                <a:latin typeface="Verdana"/>
                <a:cs typeface="Verdana"/>
              </a:rPr>
              <a:t>mengatasi ketidaksesuaian karakter  sinyal </a:t>
            </a:r>
            <a:r>
              <a:rPr sz="1100" dirty="0">
                <a:latin typeface="Verdana"/>
                <a:cs typeface="Verdana"/>
              </a:rPr>
              <a:t>dengan </a:t>
            </a:r>
            <a:r>
              <a:rPr sz="1100" spc="-5" dirty="0">
                <a:latin typeface="Verdana"/>
                <a:cs typeface="Verdana"/>
              </a:rPr>
              <a:t>media( kanal) yang digunakan.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Verdana"/>
                <a:cs typeface="Verdana"/>
              </a:rPr>
              <a:t>Contoh: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00" spc="-5" dirty="0">
                <a:latin typeface="Verdana"/>
                <a:cs typeface="Verdana"/>
              </a:rPr>
              <a:t>Sinyal </a:t>
            </a:r>
            <a:r>
              <a:rPr sz="1100" dirty="0">
                <a:latin typeface="Verdana"/>
                <a:cs typeface="Verdana"/>
              </a:rPr>
              <a:t>AM </a:t>
            </a:r>
            <a:r>
              <a:rPr sz="1100" spc="-5" dirty="0">
                <a:latin typeface="Verdana"/>
                <a:cs typeface="Verdana"/>
              </a:rPr>
              <a:t>(Amplitude Modulation) </a:t>
            </a:r>
            <a:r>
              <a:rPr sz="1100" dirty="0">
                <a:latin typeface="Symbol"/>
                <a:cs typeface="Symbol"/>
              </a:rPr>
              <a:t>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Verdana"/>
                <a:cs typeface="Verdana"/>
              </a:rPr>
              <a:t>Modulasi</a:t>
            </a:r>
            <a:r>
              <a:rPr sz="1100" spc="-18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Analog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0587" y="4267326"/>
            <a:ext cx="352488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Verdana"/>
                <a:cs typeface="Verdana"/>
              </a:rPr>
              <a:t>Sinyal PSK (Phase Sift Keying) </a:t>
            </a:r>
            <a:r>
              <a:rPr sz="1100" dirty="0">
                <a:latin typeface="Symbol"/>
                <a:cs typeface="Symbol"/>
              </a:rPr>
              <a:t>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Verdana"/>
                <a:cs typeface="Verdana"/>
              </a:rPr>
              <a:t>Modulasi</a:t>
            </a:r>
            <a:r>
              <a:rPr sz="1100" spc="-15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Digital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0587" y="7893178"/>
            <a:ext cx="5920105" cy="191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290" lvl="1" indent="-276225">
              <a:lnSpc>
                <a:spcPct val="100000"/>
              </a:lnSpc>
              <a:spcBef>
                <a:spcPts val="100"/>
              </a:spcBef>
              <a:buFont typeface="Verdana"/>
              <a:buAutoNum type="arabicPeriod" startAt="2"/>
              <a:tabLst>
                <a:tab pos="288925" algn="l"/>
              </a:tabLst>
            </a:pPr>
            <a:r>
              <a:rPr sz="1100" b="1" spc="-5" dirty="0">
                <a:latin typeface="Verdana"/>
                <a:cs typeface="Verdana"/>
              </a:rPr>
              <a:t>Spektrum</a:t>
            </a:r>
            <a:r>
              <a:rPr sz="1100" b="1" spc="-15" dirty="0">
                <a:latin typeface="Verdana"/>
                <a:cs typeface="Verdana"/>
              </a:rPr>
              <a:t> </a:t>
            </a:r>
            <a:r>
              <a:rPr sz="1100" b="1" spc="-5" dirty="0">
                <a:latin typeface="Verdana"/>
                <a:cs typeface="Verdana"/>
              </a:rPr>
              <a:t>Elektromagnetik</a:t>
            </a:r>
            <a:endParaRPr sz="1100">
              <a:latin typeface="Verdana"/>
              <a:cs typeface="Verdana"/>
            </a:endParaRPr>
          </a:p>
          <a:p>
            <a:pPr marL="12700" marR="5080">
              <a:lnSpc>
                <a:spcPts val="1340"/>
              </a:lnSpc>
              <a:spcBef>
                <a:spcPts val="40"/>
              </a:spcBef>
              <a:tabLst>
                <a:tab pos="927735" algn="l"/>
                <a:tab pos="2339975" algn="l"/>
                <a:tab pos="2895600" algn="l"/>
                <a:tab pos="3427729" algn="l"/>
                <a:tab pos="4017010" algn="l"/>
                <a:tab pos="4585335" algn="l"/>
                <a:tab pos="5385435" algn="l"/>
              </a:tabLst>
            </a:pPr>
            <a:r>
              <a:rPr sz="1100" spc="-10" dirty="0">
                <a:latin typeface="Verdana"/>
                <a:cs typeface="Verdana"/>
              </a:rPr>
              <a:t>P</a:t>
            </a:r>
            <a:r>
              <a:rPr sz="1100" dirty="0">
                <a:latin typeface="Verdana"/>
                <a:cs typeface="Verdana"/>
              </a:rPr>
              <a:t>en</a:t>
            </a:r>
            <a:r>
              <a:rPr sz="1100" spc="-5" dirty="0">
                <a:latin typeface="Verdana"/>
                <a:cs typeface="Verdana"/>
              </a:rPr>
              <a:t>g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spc="5" dirty="0">
                <a:latin typeface="Verdana"/>
                <a:cs typeface="Verdana"/>
              </a:rPr>
              <a:t>r</a:t>
            </a:r>
            <a:r>
              <a:rPr sz="1100" spc="-5" dirty="0">
                <a:latin typeface="Verdana"/>
                <a:cs typeface="Verdana"/>
              </a:rPr>
              <a:t>i</a:t>
            </a:r>
            <a:r>
              <a:rPr sz="1100" spc="-10" dirty="0">
                <a:latin typeface="Verdana"/>
                <a:cs typeface="Verdana"/>
              </a:rPr>
              <a:t>m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n	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dirty="0">
                <a:latin typeface="Verdana"/>
                <a:cs typeface="Verdana"/>
              </a:rPr>
              <a:t>n</a:t>
            </a:r>
            <a:r>
              <a:rPr sz="1100" spc="-10" dirty="0">
                <a:latin typeface="Verdana"/>
                <a:cs typeface="Verdana"/>
              </a:rPr>
              <a:t>f</a:t>
            </a:r>
            <a:r>
              <a:rPr sz="1100" dirty="0">
                <a:latin typeface="Verdana"/>
                <a:cs typeface="Verdana"/>
              </a:rPr>
              <a:t>or</a:t>
            </a:r>
            <a:r>
              <a:rPr sz="1100" spc="-10" dirty="0">
                <a:latin typeface="Verdana"/>
                <a:cs typeface="Verdana"/>
              </a:rPr>
              <a:t>m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spc="10" dirty="0">
                <a:latin typeface="Verdana"/>
                <a:cs typeface="Verdana"/>
              </a:rPr>
              <a:t>s</a:t>
            </a:r>
            <a:r>
              <a:rPr sz="1100" dirty="0">
                <a:latin typeface="Verdana"/>
                <a:cs typeface="Verdana"/>
              </a:rPr>
              <a:t>i  </a:t>
            </a:r>
            <a:r>
              <a:rPr sz="1100" spc="-170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m</a:t>
            </a:r>
            <a:r>
              <a:rPr sz="1100" spc="10" dirty="0">
                <a:latin typeface="Verdana"/>
                <a:cs typeface="Verdana"/>
              </a:rPr>
              <a:t>e</a:t>
            </a:r>
            <a:r>
              <a:rPr sz="1100" spc="-15" dirty="0">
                <a:latin typeface="Verdana"/>
                <a:cs typeface="Verdana"/>
              </a:rPr>
              <a:t>l</a:t>
            </a:r>
            <a:r>
              <a:rPr sz="1100" spc="5" dirty="0">
                <a:latin typeface="Verdana"/>
                <a:cs typeface="Verdana"/>
              </a:rPr>
              <a:t>a</a:t>
            </a:r>
            <a:r>
              <a:rPr sz="1100" spc="-15" dirty="0">
                <a:latin typeface="Verdana"/>
                <a:cs typeface="Verdana"/>
              </a:rPr>
              <a:t>l</a:t>
            </a:r>
            <a:r>
              <a:rPr sz="1100" spc="5" dirty="0">
                <a:latin typeface="Verdana"/>
                <a:cs typeface="Verdana"/>
              </a:rPr>
              <a:t>u</a:t>
            </a:r>
            <a:r>
              <a:rPr sz="1100" dirty="0">
                <a:latin typeface="Verdana"/>
                <a:cs typeface="Verdana"/>
              </a:rPr>
              <a:t>i	</a:t>
            </a:r>
            <a:r>
              <a:rPr sz="1100" spc="-10" dirty="0">
                <a:latin typeface="Verdana"/>
                <a:cs typeface="Verdana"/>
              </a:rPr>
              <a:t>m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5" dirty="0">
                <a:latin typeface="Verdana"/>
                <a:cs typeface="Verdana"/>
              </a:rPr>
              <a:t>d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dirty="0">
                <a:latin typeface="Verdana"/>
                <a:cs typeface="Verdana"/>
              </a:rPr>
              <a:t>a	ud</a:t>
            </a:r>
            <a:r>
              <a:rPr sz="1100" spc="-5" dirty="0">
                <a:latin typeface="Verdana"/>
                <a:cs typeface="Verdana"/>
              </a:rPr>
              <a:t>ar</a:t>
            </a:r>
            <a:r>
              <a:rPr sz="1100" dirty="0">
                <a:latin typeface="Verdana"/>
                <a:cs typeface="Verdana"/>
              </a:rPr>
              <a:t>a	</a:t>
            </a:r>
            <a:r>
              <a:rPr sz="1100" spc="-5" dirty="0">
                <a:latin typeface="Verdana"/>
                <a:cs typeface="Verdana"/>
              </a:rPr>
              <a:t>(ta</a:t>
            </a:r>
            <a:r>
              <a:rPr sz="1100" dirty="0">
                <a:latin typeface="Verdana"/>
                <a:cs typeface="Verdana"/>
              </a:rPr>
              <a:t>n</a:t>
            </a:r>
            <a:r>
              <a:rPr sz="1100" spc="-10" dirty="0">
                <a:latin typeface="Verdana"/>
                <a:cs typeface="Verdana"/>
              </a:rPr>
              <a:t>p</a:t>
            </a:r>
            <a:r>
              <a:rPr sz="1100" dirty="0">
                <a:latin typeface="Verdana"/>
                <a:cs typeface="Verdana"/>
              </a:rPr>
              <a:t>a	</a:t>
            </a:r>
            <a:r>
              <a:rPr sz="1100" spc="-10" dirty="0">
                <a:latin typeface="Verdana"/>
                <a:cs typeface="Verdana"/>
              </a:rPr>
              <a:t>k</a:t>
            </a:r>
            <a:r>
              <a:rPr sz="1100" spc="-5" dirty="0">
                <a:latin typeface="Verdana"/>
                <a:cs typeface="Verdana"/>
              </a:rPr>
              <a:t>ab</a:t>
            </a:r>
            <a:r>
              <a:rPr sz="1100" spc="10" dirty="0">
                <a:latin typeface="Verdana"/>
                <a:cs typeface="Verdana"/>
              </a:rPr>
              <a:t>e</a:t>
            </a:r>
            <a:r>
              <a:rPr sz="1100" spc="-15" dirty="0">
                <a:latin typeface="Verdana"/>
                <a:cs typeface="Verdana"/>
              </a:rPr>
              <a:t>l</a:t>
            </a:r>
            <a:r>
              <a:rPr sz="1100" dirty="0">
                <a:latin typeface="Verdana"/>
                <a:cs typeface="Verdana"/>
              </a:rPr>
              <a:t>)	</a:t>
            </a:r>
            <a:r>
              <a:rPr sz="1100" spc="-5" dirty="0">
                <a:latin typeface="Verdana"/>
                <a:cs typeface="Verdana"/>
              </a:rPr>
              <a:t>di</a:t>
            </a:r>
            <a:r>
              <a:rPr sz="1100" spc="-20" dirty="0">
                <a:latin typeface="Verdana"/>
                <a:cs typeface="Verdana"/>
              </a:rPr>
              <a:t>l</a:t>
            </a:r>
            <a:r>
              <a:rPr sz="1100" spc="5" dirty="0">
                <a:latin typeface="Verdana"/>
                <a:cs typeface="Verdana"/>
              </a:rPr>
              <a:t>a</a:t>
            </a:r>
            <a:r>
              <a:rPr sz="1100" spc="-10" dirty="0">
                <a:latin typeface="Verdana"/>
                <a:cs typeface="Verdana"/>
              </a:rPr>
              <a:t>k</a:t>
            </a:r>
            <a:r>
              <a:rPr sz="1100" dirty="0">
                <a:latin typeface="Verdana"/>
                <a:cs typeface="Verdana"/>
              </a:rPr>
              <a:t>u</a:t>
            </a:r>
            <a:r>
              <a:rPr sz="1100" spc="-10" dirty="0">
                <a:latin typeface="Verdana"/>
                <a:cs typeface="Verdana"/>
              </a:rPr>
              <a:t>k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n	</a:t>
            </a:r>
            <a:r>
              <a:rPr sz="1100" spc="-5" dirty="0">
                <a:latin typeface="Verdana"/>
                <a:cs typeface="Verdana"/>
              </a:rPr>
              <a:t>d</a:t>
            </a:r>
            <a:r>
              <a:rPr sz="1100" dirty="0">
                <a:latin typeface="Verdana"/>
                <a:cs typeface="Verdana"/>
              </a:rPr>
              <a:t>en</a:t>
            </a:r>
            <a:r>
              <a:rPr sz="1100" spc="-5" dirty="0">
                <a:latin typeface="Verdana"/>
                <a:cs typeface="Verdana"/>
              </a:rPr>
              <a:t>ga</a:t>
            </a:r>
            <a:r>
              <a:rPr sz="1100" dirty="0">
                <a:latin typeface="Verdana"/>
                <a:cs typeface="Verdana"/>
              </a:rPr>
              <a:t>n  </a:t>
            </a:r>
            <a:r>
              <a:rPr sz="1100" spc="-5" dirty="0">
                <a:latin typeface="Verdana"/>
                <a:cs typeface="Verdana"/>
              </a:rPr>
              <a:t>memanfaatkan gelombang elektromagnetik untuk membawa informasi/pesan</a:t>
            </a:r>
            <a:r>
              <a:rPr sz="1100" spc="-17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ke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ts val="1290"/>
              </a:lnSpc>
            </a:pPr>
            <a:r>
              <a:rPr sz="1100" spc="-5" dirty="0">
                <a:latin typeface="Verdana"/>
                <a:cs typeface="Verdana"/>
              </a:rPr>
              <a:t>tempat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tujuan.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50" spc="-5" dirty="0">
                <a:latin typeface="Verdana"/>
                <a:cs typeface="Verdana"/>
              </a:rPr>
              <a:t>Keuntungannya:</a:t>
            </a:r>
            <a:endParaRPr sz="1150">
              <a:latin typeface="Verdana"/>
              <a:cs typeface="Verdana"/>
            </a:endParaRPr>
          </a:p>
          <a:p>
            <a:pPr marL="469265" lvl="2" indent="-22860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150" spc="-5" dirty="0">
                <a:latin typeface="Verdana"/>
                <a:cs typeface="Verdana"/>
              </a:rPr>
              <a:t>Bisa menjangkau daerah yang cukup luas</a:t>
            </a:r>
            <a:endParaRPr sz="1150">
              <a:latin typeface="Verdana"/>
              <a:cs typeface="Verdana"/>
            </a:endParaRPr>
          </a:p>
          <a:p>
            <a:pPr marL="12700" marR="1941195" lvl="2" indent="228600">
              <a:lnSpc>
                <a:spcPts val="1400"/>
              </a:lnSpc>
              <a:spcBef>
                <a:spcPts val="4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150" spc="-5" dirty="0">
                <a:latin typeface="Verdana"/>
                <a:cs typeface="Verdana"/>
              </a:rPr>
              <a:t>Tidak diperlukan pemasangan kabel yang rumit  Kerugiannya:</a:t>
            </a:r>
            <a:endParaRPr sz="1150">
              <a:latin typeface="Verdana"/>
              <a:cs typeface="Verdana"/>
            </a:endParaRPr>
          </a:p>
          <a:p>
            <a:pPr marL="469265" lvl="2" indent="-228600">
              <a:lnSpc>
                <a:spcPts val="1345"/>
              </a:lnSpc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150" spc="-5" dirty="0">
                <a:latin typeface="Verdana"/>
                <a:cs typeface="Verdana"/>
              </a:rPr>
              <a:t>Rentan terhadap gangguan </a:t>
            </a:r>
            <a:r>
              <a:rPr sz="1150" spc="-10" dirty="0">
                <a:latin typeface="Verdana"/>
                <a:cs typeface="Verdana"/>
              </a:rPr>
              <a:t>dari </a:t>
            </a:r>
            <a:r>
              <a:rPr sz="1150" spc="-5" dirty="0">
                <a:latin typeface="Verdana"/>
                <a:cs typeface="Verdana"/>
              </a:rPr>
              <a:t>sinyal lain</a:t>
            </a:r>
            <a:r>
              <a:rPr sz="1150" spc="45" dirty="0">
                <a:latin typeface="Verdana"/>
                <a:cs typeface="Verdana"/>
              </a:rPr>
              <a:t> </a:t>
            </a:r>
            <a:r>
              <a:rPr sz="1150" spc="-5" dirty="0">
                <a:latin typeface="Verdana"/>
                <a:cs typeface="Verdana"/>
              </a:rPr>
              <a:t>(interferensi)</a:t>
            </a:r>
            <a:endParaRPr sz="1150">
              <a:latin typeface="Verdana"/>
              <a:cs typeface="Verdana"/>
            </a:endParaRPr>
          </a:p>
          <a:p>
            <a:pPr marL="469265" marR="5715" lvl="2" indent="-228600">
              <a:lnSpc>
                <a:spcPct val="100899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150" spc="-5" dirty="0">
                <a:latin typeface="Verdana"/>
                <a:cs typeface="Verdana"/>
              </a:rPr>
              <a:t>Kualitas penerimaan sangat dipengaruhi </a:t>
            </a:r>
            <a:r>
              <a:rPr sz="1150" dirty="0">
                <a:latin typeface="Verdana"/>
                <a:cs typeface="Verdana"/>
              </a:rPr>
              <a:t>oleh kondisi </a:t>
            </a:r>
            <a:r>
              <a:rPr sz="1150" spc="-5" dirty="0">
                <a:latin typeface="Verdana"/>
                <a:cs typeface="Verdana"/>
              </a:rPr>
              <a:t>geografis selama  transmisi</a:t>
            </a:r>
            <a:endParaRPr sz="115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42211" y="547331"/>
            <a:ext cx="2952649" cy="952283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52244" y="3064519"/>
            <a:ext cx="2442426" cy="1044184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63290" y="3058544"/>
            <a:ext cx="2007235" cy="1050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53576" y="4660400"/>
            <a:ext cx="2253421" cy="3019939"/>
          </a:xfrm>
          <a:prstGeom prst="rect">
            <a:avLst/>
          </a:prstGeom>
          <a:blipFill>
            <a:blip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3098422" y="10127044"/>
            <a:ext cx="1337945" cy="1590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Halaman </a:t>
            </a:r>
            <a:fld id="{81D60167-4931-47E6-BA6A-407CBD079E47}" type="slidenum">
              <a:rPr spc="-5" dirty="0"/>
              <a:t>13</a:t>
            </a:fld>
            <a:r>
              <a:rPr spc="-5" dirty="0"/>
              <a:t> </a:t>
            </a:r>
            <a:r>
              <a:rPr spc="-10" dirty="0"/>
              <a:t>dari</a:t>
            </a:r>
            <a:r>
              <a:rPr spc="-70" dirty="0"/>
              <a:t> </a:t>
            </a:r>
            <a:r>
              <a:rPr spc="-10" dirty="0"/>
              <a:t>18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690" y="298452"/>
            <a:ext cx="4218940" cy="204543"/>
          </a:xfrm>
          <a:prstGeom prst="rect">
            <a:avLst/>
          </a:prstGeom>
          <a:solidFill>
            <a:srgbClr val="004386"/>
          </a:solidFill>
        </p:spPr>
        <p:txBody>
          <a:bodyPr vert="horz" wrap="square" lIns="0" tIns="5016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395"/>
              </a:spcBef>
            </a:pPr>
            <a:r>
              <a:rPr sz="1000" b="1" dirty="0">
                <a:solidFill>
                  <a:srgbClr val="FFFFFF"/>
                </a:solidFill>
                <a:latin typeface="Caladea"/>
                <a:cs typeface="Caladea"/>
              </a:rPr>
              <a:t>Telekomunikasi </a:t>
            </a:r>
            <a:r>
              <a:rPr sz="1000" b="1" spc="-5" dirty="0">
                <a:solidFill>
                  <a:srgbClr val="FFFFFF"/>
                </a:solidFill>
                <a:latin typeface="Caladea"/>
                <a:cs typeface="Caladea"/>
              </a:rPr>
              <a:t>/Konsep Fundamental</a:t>
            </a:r>
            <a:r>
              <a:rPr sz="1000" b="1" spc="70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adea"/>
                <a:cs typeface="Caladea"/>
              </a:rPr>
              <a:t>Telekomunikasi</a:t>
            </a:r>
            <a:endParaRPr sz="1000">
              <a:latin typeface="Caladea"/>
              <a:cs typeface="Calad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86909" y="322583"/>
            <a:ext cx="6305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FFFFFF"/>
                </a:solidFill>
                <a:latin typeface="Caladea"/>
                <a:cs typeface="Caladea"/>
              </a:rPr>
              <a:t>B</a:t>
            </a:r>
            <a:r>
              <a:rPr sz="1100" spc="-15" dirty="0">
                <a:solidFill>
                  <a:srgbClr val="FFFFFF"/>
                </a:solidFill>
                <a:latin typeface="Caladea"/>
                <a:cs typeface="Caladea"/>
              </a:rPr>
              <a:t>r</a:t>
            </a:r>
            <a:r>
              <a:rPr sz="1100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r>
              <a:rPr sz="1100" spc="-40" dirty="0">
                <a:solidFill>
                  <a:srgbClr val="FFFFFF"/>
                </a:solidFill>
                <a:latin typeface="Caladea"/>
                <a:cs typeface="Caladea"/>
              </a:rPr>
              <a:t>w</a:t>
            </a:r>
            <a:r>
              <a:rPr sz="1100" spc="25" dirty="0">
                <a:solidFill>
                  <a:srgbClr val="FFFFFF"/>
                </a:solidFill>
                <a:latin typeface="Caladea"/>
                <a:cs typeface="Caladea"/>
              </a:rPr>
              <a:t>i</a:t>
            </a:r>
            <a:r>
              <a:rPr sz="1100" spc="5" dirty="0">
                <a:solidFill>
                  <a:srgbClr val="FFFFFF"/>
                </a:solidFill>
                <a:latin typeface="Caladea"/>
                <a:cs typeface="Caladea"/>
              </a:rPr>
              <a:t>j</a:t>
            </a:r>
            <a:r>
              <a:rPr sz="1100" spc="-25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r>
              <a:rPr sz="1100" spc="30" dirty="0">
                <a:solidFill>
                  <a:srgbClr val="FFFFFF"/>
                </a:solidFill>
                <a:latin typeface="Caladea"/>
                <a:cs typeface="Caladea"/>
              </a:rPr>
              <a:t>y</a:t>
            </a:r>
            <a:r>
              <a:rPr sz="1100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endParaRPr sz="1100">
              <a:latin typeface="Caladea"/>
              <a:cs typeface="Calade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0585" y="712727"/>
            <a:ext cx="5918200" cy="5465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400"/>
              </a:lnSpc>
              <a:spcBef>
                <a:spcPts val="80"/>
              </a:spcBef>
            </a:pPr>
            <a:r>
              <a:rPr sz="1150" spc="-5" dirty="0">
                <a:latin typeface="Verdana"/>
                <a:cs typeface="Verdana"/>
              </a:rPr>
              <a:t>Spektrum Elektromagnetik: Daerah frekuensi gelombang elektromagnetik.  Tabel berikut adalah </a:t>
            </a:r>
            <a:r>
              <a:rPr sz="1150" dirty="0">
                <a:latin typeface="Verdana"/>
                <a:cs typeface="Verdana"/>
              </a:rPr>
              <a:t>spektrum </a:t>
            </a:r>
            <a:r>
              <a:rPr sz="1150" spc="-5" dirty="0">
                <a:latin typeface="Verdana"/>
                <a:cs typeface="Verdana"/>
              </a:rPr>
              <a:t>gelombang elektromagnetik yang dipergunakan  untuk keperluan telekomunikasi</a:t>
            </a:r>
            <a:endParaRPr sz="11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0584" y="5770245"/>
            <a:ext cx="5922645" cy="4162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605280">
              <a:lnSpc>
                <a:spcPct val="100899"/>
              </a:lnSpc>
              <a:spcBef>
                <a:spcPts val="90"/>
              </a:spcBef>
            </a:pPr>
            <a:r>
              <a:rPr sz="1100" dirty="0">
                <a:latin typeface="Verdana"/>
                <a:cs typeface="Verdana"/>
              </a:rPr>
              <a:t>Spektrum </a:t>
            </a:r>
            <a:r>
              <a:rPr sz="1100" spc="-5" dirty="0">
                <a:latin typeface="Verdana"/>
                <a:cs typeface="Verdana"/>
              </a:rPr>
              <a:t>ini </a:t>
            </a:r>
            <a:r>
              <a:rPr sz="1100" dirty="0">
                <a:latin typeface="Verdana"/>
                <a:cs typeface="Verdana"/>
              </a:rPr>
              <a:t>terbatas, </a:t>
            </a:r>
            <a:r>
              <a:rPr sz="1100" spc="-5" dirty="0">
                <a:latin typeface="Verdana"/>
                <a:cs typeface="Verdana"/>
              </a:rPr>
              <a:t>sehingga penggunaannya </a:t>
            </a:r>
            <a:r>
              <a:rPr sz="1100" dirty="0">
                <a:latin typeface="Verdana"/>
                <a:cs typeface="Verdana"/>
              </a:rPr>
              <a:t>perlu </a:t>
            </a:r>
            <a:r>
              <a:rPr sz="1100" spc="-5" dirty="0">
                <a:latin typeface="Verdana"/>
                <a:cs typeface="Verdana"/>
              </a:rPr>
              <a:t>diatur  Pola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pengaturan:</a:t>
            </a:r>
            <a:endParaRPr sz="1100">
              <a:latin typeface="Verdana"/>
              <a:cs typeface="Verdana"/>
            </a:endParaRPr>
          </a:p>
          <a:p>
            <a:pPr marL="109855" indent="-97790">
              <a:lnSpc>
                <a:spcPct val="100000"/>
              </a:lnSpc>
              <a:spcBef>
                <a:spcPts val="15"/>
              </a:spcBef>
              <a:buChar char="-"/>
              <a:tabLst>
                <a:tab pos="110489" algn="l"/>
              </a:tabLst>
            </a:pPr>
            <a:r>
              <a:rPr sz="1100" spc="-5" dirty="0">
                <a:latin typeface="Verdana"/>
                <a:cs typeface="Verdana"/>
              </a:rPr>
              <a:t>Dilakukan </a:t>
            </a:r>
            <a:r>
              <a:rPr sz="1100" dirty="0">
                <a:latin typeface="Verdana"/>
                <a:cs typeface="Verdana"/>
              </a:rPr>
              <a:t>oleh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pemerintah</a:t>
            </a:r>
            <a:endParaRPr sz="1100">
              <a:latin typeface="Verdana"/>
              <a:cs typeface="Verdana"/>
            </a:endParaRPr>
          </a:p>
          <a:p>
            <a:pPr marL="102235" marR="9525" indent="-90170">
              <a:lnSpc>
                <a:spcPct val="100899"/>
              </a:lnSpc>
              <a:spcBef>
                <a:spcPts val="10"/>
              </a:spcBef>
              <a:buChar char="-"/>
              <a:tabLst>
                <a:tab pos="102870" algn="l"/>
              </a:tabLst>
            </a:pPr>
            <a:r>
              <a:rPr sz="1100" spc="-5" dirty="0">
                <a:latin typeface="Verdana"/>
                <a:cs typeface="Verdana"/>
              </a:rPr>
              <a:t>Diberikan kepada swasta/kelompok </a:t>
            </a:r>
            <a:r>
              <a:rPr sz="1100" dirty="0">
                <a:latin typeface="Verdana"/>
                <a:cs typeface="Verdana"/>
              </a:rPr>
              <a:t>profesi, </a:t>
            </a:r>
            <a:r>
              <a:rPr sz="1100" spc="-5" dirty="0">
                <a:latin typeface="Verdana"/>
                <a:cs typeface="Verdana"/>
              </a:rPr>
              <a:t>sehingga lebih bebas, terbuka </a:t>
            </a:r>
            <a:r>
              <a:rPr sz="1100" dirty="0">
                <a:latin typeface="Verdana"/>
                <a:cs typeface="Verdana"/>
              </a:rPr>
              <a:t>dan  </a:t>
            </a:r>
            <a:r>
              <a:rPr sz="1100" spc="-5" dirty="0">
                <a:latin typeface="Verdana"/>
                <a:cs typeface="Verdana"/>
              </a:rPr>
              <a:t>kompetitif.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Verdana"/>
              <a:buChar char="-"/>
            </a:pPr>
            <a:endParaRPr sz="11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latin typeface="Verdana"/>
                <a:cs typeface="Verdana"/>
              </a:rPr>
              <a:t>Pengaturan</a:t>
            </a:r>
            <a:r>
              <a:rPr sz="1100" b="1" spc="-10" dirty="0">
                <a:latin typeface="Verdana"/>
                <a:cs typeface="Verdana"/>
              </a:rPr>
              <a:t> </a:t>
            </a:r>
            <a:r>
              <a:rPr sz="1100" b="1" spc="-5" dirty="0">
                <a:latin typeface="Verdana"/>
                <a:cs typeface="Verdana"/>
              </a:rPr>
              <a:t>Frekuensi</a:t>
            </a:r>
            <a:endParaRPr sz="1100">
              <a:latin typeface="Verdana"/>
              <a:cs typeface="Verdana"/>
            </a:endParaRPr>
          </a:p>
          <a:p>
            <a:pPr marL="469265" lvl="1" indent="-228600" algn="just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900" algn="l"/>
              </a:tabLst>
            </a:pPr>
            <a:r>
              <a:rPr sz="1100" spc="-5" dirty="0">
                <a:latin typeface="Verdana"/>
                <a:cs typeface="Verdana"/>
              </a:rPr>
              <a:t>Ruang udara adalah milik publik, sehingga tidak</a:t>
            </a:r>
            <a:r>
              <a:rPr sz="1100" spc="37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diperkenankan</a:t>
            </a:r>
            <a:endParaRPr sz="1100">
              <a:latin typeface="Verdana"/>
              <a:cs typeface="Verdana"/>
            </a:endParaRPr>
          </a:p>
          <a:p>
            <a:pPr marL="469265" marR="8255" algn="just">
              <a:lnSpc>
                <a:spcPct val="101400"/>
              </a:lnSpc>
              <a:spcBef>
                <a:spcPts val="5"/>
              </a:spcBef>
            </a:pPr>
            <a:r>
              <a:rPr sz="1100" spc="-5" dirty="0">
                <a:latin typeface="Verdana"/>
                <a:cs typeface="Verdana"/>
              </a:rPr>
              <a:t>merambahnya </a:t>
            </a:r>
            <a:r>
              <a:rPr sz="1100" dirty="0">
                <a:latin typeface="Verdana"/>
                <a:cs typeface="Verdana"/>
              </a:rPr>
              <a:t>(masuk </a:t>
            </a:r>
            <a:r>
              <a:rPr sz="1100" spc="-5" dirty="0">
                <a:latin typeface="Verdana"/>
                <a:cs typeface="Verdana"/>
              </a:rPr>
              <a:t>ke </a:t>
            </a:r>
            <a:r>
              <a:rPr sz="1100" dirty="0">
                <a:latin typeface="Verdana"/>
                <a:cs typeface="Verdana"/>
              </a:rPr>
              <a:t>peranti akses </a:t>
            </a:r>
            <a:r>
              <a:rPr sz="1100" spc="-5" dirty="0">
                <a:latin typeface="Verdana"/>
                <a:cs typeface="Verdana"/>
              </a:rPr>
              <a:t>elektronik milik publik) tanpa ijin.  Untuk itu, harus ada regulasi (pengaturan) </a:t>
            </a:r>
            <a:r>
              <a:rPr sz="1100" dirty="0">
                <a:latin typeface="Verdana"/>
                <a:cs typeface="Verdana"/>
              </a:rPr>
              <a:t>tentang </a:t>
            </a:r>
            <a:r>
              <a:rPr sz="1100" spc="-5" dirty="0">
                <a:latin typeface="Verdana"/>
                <a:cs typeface="Verdana"/>
              </a:rPr>
              <a:t>alokasi </a:t>
            </a:r>
            <a:r>
              <a:rPr sz="1100" dirty="0">
                <a:latin typeface="Verdana"/>
                <a:cs typeface="Verdana"/>
              </a:rPr>
              <a:t>frekuensi,  </a:t>
            </a:r>
            <a:r>
              <a:rPr sz="1100" spc="-5" dirty="0">
                <a:latin typeface="Verdana"/>
                <a:cs typeface="Verdana"/>
              </a:rPr>
              <a:t>jangkauan.</a:t>
            </a:r>
            <a:endParaRPr sz="1100">
              <a:latin typeface="Verdana"/>
              <a:cs typeface="Verdana"/>
            </a:endParaRPr>
          </a:p>
          <a:p>
            <a:pPr marL="469265" marR="8890" lvl="1" indent="-228600" algn="just">
              <a:lnSpc>
                <a:spcPct val="100899"/>
              </a:lnSpc>
              <a:buFont typeface="Symbol"/>
              <a:buChar char=""/>
              <a:tabLst>
                <a:tab pos="469900" algn="l"/>
              </a:tabLst>
            </a:pPr>
            <a:r>
              <a:rPr sz="1100" spc="-5" dirty="0">
                <a:latin typeface="Verdana"/>
                <a:cs typeface="Verdana"/>
              </a:rPr>
              <a:t>Udara </a:t>
            </a:r>
            <a:r>
              <a:rPr sz="1100" dirty="0">
                <a:latin typeface="Verdana"/>
                <a:cs typeface="Verdana"/>
              </a:rPr>
              <a:t>sebagai </a:t>
            </a:r>
            <a:r>
              <a:rPr sz="1100" spc="-5" dirty="0">
                <a:latin typeface="Verdana"/>
                <a:cs typeface="Verdana"/>
              </a:rPr>
              <a:t>ruang publik digunakan </a:t>
            </a:r>
            <a:r>
              <a:rPr sz="1100" dirty="0">
                <a:latin typeface="Verdana"/>
                <a:cs typeface="Verdana"/>
              </a:rPr>
              <a:t>untuk </a:t>
            </a:r>
            <a:r>
              <a:rPr sz="1100" spc="-5" dirty="0">
                <a:latin typeface="Verdana"/>
                <a:cs typeface="Verdana"/>
              </a:rPr>
              <a:t>berbagai kepentingan publik  (Pendidikan,</a:t>
            </a:r>
            <a:r>
              <a:rPr sz="1100" spc="19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kesehatan,</a:t>
            </a:r>
            <a:r>
              <a:rPr sz="1100" spc="18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riset,</a:t>
            </a:r>
            <a:r>
              <a:rPr sz="1100" spc="19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komersial,</a:t>
            </a:r>
            <a:r>
              <a:rPr sz="1100" spc="20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militer,</a:t>
            </a:r>
            <a:r>
              <a:rPr sz="1100" spc="19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penerbangan,</a:t>
            </a:r>
            <a:r>
              <a:rPr sz="1100" spc="19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komunikasi</a:t>
            </a:r>
            <a:endParaRPr sz="1100">
              <a:latin typeface="Verdana"/>
              <a:cs typeface="Verdana"/>
            </a:endParaRPr>
          </a:p>
          <a:p>
            <a:pPr marL="469265" algn="just">
              <a:lnSpc>
                <a:spcPct val="100000"/>
              </a:lnSpc>
              <a:spcBef>
                <a:spcPts val="25"/>
              </a:spcBef>
            </a:pPr>
            <a:r>
              <a:rPr sz="1100" spc="-5" dirty="0">
                <a:latin typeface="Verdana"/>
                <a:cs typeface="Verdana"/>
              </a:rPr>
              <a:t>publik,</a:t>
            </a:r>
            <a:r>
              <a:rPr sz="1100" spc="-9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dll).</a:t>
            </a:r>
            <a:endParaRPr sz="1100">
              <a:latin typeface="Verdana"/>
              <a:cs typeface="Verdana"/>
            </a:endParaRPr>
          </a:p>
          <a:p>
            <a:pPr marL="469265" marR="9525" lvl="1" indent="-228600" algn="just">
              <a:lnSpc>
                <a:spcPts val="1340"/>
              </a:lnSpc>
              <a:spcBef>
                <a:spcPts val="45"/>
              </a:spcBef>
              <a:buFont typeface="Symbol"/>
              <a:buChar char=""/>
              <a:tabLst>
                <a:tab pos="469900" algn="l"/>
              </a:tabLst>
            </a:pPr>
            <a:r>
              <a:rPr sz="1100" spc="-5" dirty="0">
                <a:latin typeface="Verdana"/>
                <a:cs typeface="Verdana"/>
              </a:rPr>
              <a:t>Penggunaan udara sebagai medium transmisi </a:t>
            </a:r>
            <a:r>
              <a:rPr sz="1100" dirty="0">
                <a:latin typeface="Verdana"/>
                <a:cs typeface="Verdana"/>
              </a:rPr>
              <a:t>dengan </a:t>
            </a:r>
            <a:r>
              <a:rPr sz="1100" spc="-5" dirty="0">
                <a:latin typeface="Verdana"/>
                <a:cs typeface="Verdana"/>
              </a:rPr>
              <a:t>gelombang radio  berpeluang </a:t>
            </a:r>
            <a:r>
              <a:rPr sz="1100" dirty="0">
                <a:latin typeface="Verdana"/>
                <a:cs typeface="Verdana"/>
              </a:rPr>
              <a:t>untuk saling </a:t>
            </a:r>
            <a:r>
              <a:rPr sz="1100" spc="-5" dirty="0">
                <a:latin typeface="Verdana"/>
                <a:cs typeface="Verdana"/>
              </a:rPr>
              <a:t>mengganggu </a:t>
            </a:r>
            <a:r>
              <a:rPr sz="1100" dirty="0">
                <a:latin typeface="Verdana"/>
                <a:cs typeface="Verdana"/>
              </a:rPr>
              <a:t>(</a:t>
            </a:r>
            <a:r>
              <a:rPr sz="1100" i="1" dirty="0">
                <a:latin typeface="Verdana"/>
                <a:cs typeface="Verdana"/>
              </a:rPr>
              <a:t>interferensi &amp;</a:t>
            </a:r>
            <a:r>
              <a:rPr sz="1100" i="1" spc="-40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collision</a:t>
            </a:r>
            <a:r>
              <a:rPr sz="1100" spc="-5" dirty="0">
                <a:latin typeface="Verdana"/>
                <a:cs typeface="Verdana"/>
              </a:rPr>
              <a:t>)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Verdana"/>
                <a:cs typeface="Verdana"/>
              </a:rPr>
              <a:t>Standar</a:t>
            </a:r>
            <a:endParaRPr sz="1100">
              <a:latin typeface="Verdana"/>
              <a:cs typeface="Verdana"/>
            </a:endParaRPr>
          </a:p>
          <a:p>
            <a:pPr marL="12700" marR="8255" algn="just">
              <a:lnSpc>
                <a:spcPct val="100899"/>
              </a:lnSpc>
              <a:spcBef>
                <a:spcPts val="10"/>
              </a:spcBef>
            </a:pPr>
            <a:r>
              <a:rPr sz="1100" spc="-5" dirty="0">
                <a:latin typeface="Verdana"/>
                <a:cs typeface="Verdana"/>
              </a:rPr>
              <a:t>Standar adalah seperangkat parameter teknis yang mengatur dan pengoperasian  berbagai perangkat dan sistem komunikasi. </a:t>
            </a:r>
            <a:r>
              <a:rPr sz="1100" dirty="0">
                <a:latin typeface="Verdana"/>
                <a:cs typeface="Verdana"/>
              </a:rPr>
              <a:t>Standar </a:t>
            </a:r>
            <a:r>
              <a:rPr sz="1100" spc="-5" dirty="0">
                <a:latin typeface="Verdana"/>
                <a:cs typeface="Verdana"/>
              </a:rPr>
              <a:t>menentukan bagaimana  informasi diciptakan, dikirim, disimpan dan</a:t>
            </a:r>
            <a:r>
              <a:rPr sz="1100" spc="2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dipertukarkan.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Verdana"/>
              <a:cs typeface="Verdana"/>
            </a:endParaRPr>
          </a:p>
          <a:p>
            <a:pPr marL="12700" marR="5080" algn="just">
              <a:lnSpc>
                <a:spcPct val="101800"/>
              </a:lnSpc>
            </a:pPr>
            <a:r>
              <a:rPr sz="1100" spc="-5" dirty="0">
                <a:latin typeface="Verdana"/>
                <a:cs typeface="Verdana"/>
              </a:rPr>
              <a:t>Masalah yang seringkali dirasakan </a:t>
            </a:r>
            <a:r>
              <a:rPr sz="1100" dirty="0">
                <a:latin typeface="Verdana"/>
                <a:cs typeface="Verdana"/>
              </a:rPr>
              <a:t>menjadi </a:t>
            </a:r>
            <a:r>
              <a:rPr sz="1100" spc="-5" dirty="0">
                <a:latin typeface="Verdana"/>
                <a:cs typeface="Verdana"/>
              </a:rPr>
              <a:t>beban bagi </a:t>
            </a:r>
            <a:r>
              <a:rPr sz="1100" dirty="0">
                <a:latin typeface="Verdana"/>
                <a:cs typeface="Verdana"/>
              </a:rPr>
              <a:t>konsumen </a:t>
            </a:r>
            <a:r>
              <a:rPr sz="1100" spc="-5" dirty="0">
                <a:latin typeface="Verdana"/>
                <a:cs typeface="Verdana"/>
              </a:rPr>
              <a:t>pengguna  teknolgi adalah banyaknya standar </a:t>
            </a:r>
            <a:r>
              <a:rPr sz="1100" dirty="0">
                <a:latin typeface="Verdana"/>
                <a:cs typeface="Verdana"/>
              </a:rPr>
              <a:t>yang </a:t>
            </a:r>
            <a:r>
              <a:rPr sz="1100" spc="-5" dirty="0">
                <a:latin typeface="Verdana"/>
                <a:cs typeface="Verdana"/>
              </a:rPr>
              <a:t>digunakan untuk perangkat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yang </a:t>
            </a:r>
            <a:r>
              <a:rPr sz="1100" dirty="0">
                <a:latin typeface="Verdana"/>
                <a:cs typeface="Verdana"/>
              </a:rPr>
              <a:t>sama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11069" y="1867695"/>
            <a:ext cx="5475266" cy="36439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3098422" y="10127044"/>
            <a:ext cx="1337945" cy="1590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Halaman </a:t>
            </a:r>
            <a:fld id="{81D60167-4931-47E6-BA6A-407CBD079E47}" type="slidenum">
              <a:rPr spc="-5" dirty="0"/>
              <a:t>14</a:t>
            </a:fld>
            <a:r>
              <a:rPr spc="-5" dirty="0"/>
              <a:t> </a:t>
            </a:r>
            <a:r>
              <a:rPr spc="-10" dirty="0"/>
              <a:t>dari</a:t>
            </a:r>
            <a:r>
              <a:rPr spc="-70" dirty="0"/>
              <a:t> </a:t>
            </a:r>
            <a:r>
              <a:rPr spc="-10" dirty="0"/>
              <a:t>18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690" y="298452"/>
            <a:ext cx="4218940" cy="204543"/>
          </a:xfrm>
          <a:prstGeom prst="rect">
            <a:avLst/>
          </a:prstGeom>
          <a:solidFill>
            <a:srgbClr val="004386"/>
          </a:solidFill>
        </p:spPr>
        <p:txBody>
          <a:bodyPr vert="horz" wrap="square" lIns="0" tIns="5016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395"/>
              </a:spcBef>
            </a:pPr>
            <a:r>
              <a:rPr sz="1000" b="1" dirty="0">
                <a:solidFill>
                  <a:srgbClr val="FFFFFF"/>
                </a:solidFill>
                <a:latin typeface="Caladea"/>
                <a:cs typeface="Caladea"/>
              </a:rPr>
              <a:t>Telekomunikasi </a:t>
            </a:r>
            <a:r>
              <a:rPr sz="1000" b="1" spc="-5" dirty="0">
                <a:solidFill>
                  <a:srgbClr val="FFFFFF"/>
                </a:solidFill>
                <a:latin typeface="Caladea"/>
                <a:cs typeface="Caladea"/>
              </a:rPr>
              <a:t>/Konsep Fundamental</a:t>
            </a:r>
            <a:r>
              <a:rPr sz="1000" b="1" spc="70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adea"/>
                <a:cs typeface="Caladea"/>
              </a:rPr>
              <a:t>Telekomunikasi</a:t>
            </a:r>
            <a:endParaRPr sz="1000">
              <a:latin typeface="Caladea"/>
              <a:cs typeface="Calad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86909" y="322583"/>
            <a:ext cx="6305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FFFFFF"/>
                </a:solidFill>
                <a:latin typeface="Caladea"/>
                <a:cs typeface="Caladea"/>
              </a:rPr>
              <a:t>B</a:t>
            </a:r>
            <a:r>
              <a:rPr sz="1100" spc="-15" dirty="0">
                <a:solidFill>
                  <a:srgbClr val="FFFFFF"/>
                </a:solidFill>
                <a:latin typeface="Caladea"/>
                <a:cs typeface="Caladea"/>
              </a:rPr>
              <a:t>r</a:t>
            </a:r>
            <a:r>
              <a:rPr sz="1100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r>
              <a:rPr sz="1100" spc="-40" dirty="0">
                <a:solidFill>
                  <a:srgbClr val="FFFFFF"/>
                </a:solidFill>
                <a:latin typeface="Caladea"/>
                <a:cs typeface="Caladea"/>
              </a:rPr>
              <a:t>w</a:t>
            </a:r>
            <a:r>
              <a:rPr sz="1100" spc="25" dirty="0">
                <a:solidFill>
                  <a:srgbClr val="FFFFFF"/>
                </a:solidFill>
                <a:latin typeface="Caladea"/>
                <a:cs typeface="Caladea"/>
              </a:rPr>
              <a:t>i</a:t>
            </a:r>
            <a:r>
              <a:rPr sz="1100" spc="5" dirty="0">
                <a:solidFill>
                  <a:srgbClr val="FFFFFF"/>
                </a:solidFill>
                <a:latin typeface="Caladea"/>
                <a:cs typeface="Caladea"/>
              </a:rPr>
              <a:t>j</a:t>
            </a:r>
            <a:r>
              <a:rPr sz="1100" spc="-25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r>
              <a:rPr sz="1100" spc="30" dirty="0">
                <a:solidFill>
                  <a:srgbClr val="FFFFFF"/>
                </a:solidFill>
                <a:latin typeface="Caladea"/>
                <a:cs typeface="Caladea"/>
              </a:rPr>
              <a:t>y</a:t>
            </a:r>
            <a:r>
              <a:rPr sz="1100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endParaRPr sz="1100">
              <a:latin typeface="Caladea"/>
              <a:cs typeface="Calade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0584" y="532891"/>
            <a:ext cx="5922010" cy="780021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8255" algn="just">
              <a:lnSpc>
                <a:spcPct val="101299"/>
              </a:lnSpc>
              <a:spcBef>
                <a:spcPts val="85"/>
              </a:spcBef>
            </a:pPr>
            <a:r>
              <a:rPr sz="1100" dirty="0">
                <a:latin typeface="Verdana"/>
                <a:cs typeface="Verdana"/>
              </a:rPr>
              <a:t>serta </a:t>
            </a:r>
            <a:r>
              <a:rPr sz="1100" spc="-5" dirty="0">
                <a:latin typeface="Verdana"/>
                <a:cs typeface="Verdana"/>
              </a:rPr>
              <a:t>seringnya </a:t>
            </a:r>
            <a:r>
              <a:rPr sz="1100" dirty="0">
                <a:latin typeface="Verdana"/>
                <a:cs typeface="Verdana"/>
              </a:rPr>
              <a:t>standar </a:t>
            </a:r>
            <a:r>
              <a:rPr sz="1100" spc="-5" dirty="0">
                <a:latin typeface="Verdana"/>
                <a:cs typeface="Verdana"/>
              </a:rPr>
              <a:t>berganti-ganti. Pencipta </a:t>
            </a:r>
            <a:r>
              <a:rPr sz="1100" dirty="0">
                <a:latin typeface="Verdana"/>
                <a:cs typeface="Verdana"/>
              </a:rPr>
              <a:t>teknologi di </a:t>
            </a:r>
            <a:r>
              <a:rPr sz="1100" spc="-5" dirty="0">
                <a:latin typeface="Verdana"/>
                <a:cs typeface="Verdana"/>
              </a:rPr>
              <a:t>berbagai negara  </a:t>
            </a:r>
            <a:r>
              <a:rPr sz="1100" dirty="0">
                <a:latin typeface="Verdana"/>
                <a:cs typeface="Verdana"/>
              </a:rPr>
              <a:t>cenderung </a:t>
            </a:r>
            <a:r>
              <a:rPr sz="1100" spc="-5" dirty="0">
                <a:latin typeface="Verdana"/>
                <a:cs typeface="Verdana"/>
              </a:rPr>
              <a:t>mengembangkan standar yang </a:t>
            </a:r>
            <a:r>
              <a:rPr sz="1100" dirty="0">
                <a:latin typeface="Verdana"/>
                <a:cs typeface="Verdana"/>
              </a:rPr>
              <a:t>berbeda </a:t>
            </a:r>
            <a:r>
              <a:rPr sz="1100" spc="-5" dirty="0">
                <a:latin typeface="Verdana"/>
                <a:cs typeface="Verdana"/>
              </a:rPr>
              <a:t>(seolah </a:t>
            </a:r>
            <a:r>
              <a:rPr sz="1100" dirty="0">
                <a:latin typeface="Verdana"/>
                <a:cs typeface="Verdana"/>
              </a:rPr>
              <a:t>engan </a:t>
            </a:r>
            <a:r>
              <a:rPr sz="1100" spc="-5" dirty="0">
                <a:latin typeface="Verdana"/>
                <a:cs typeface="Verdana"/>
              </a:rPr>
              <a:t>menggunakan  standar yang sama) dan </a:t>
            </a:r>
            <a:r>
              <a:rPr sz="1100" dirty="0">
                <a:latin typeface="Verdana"/>
                <a:cs typeface="Verdana"/>
              </a:rPr>
              <a:t>segera </a:t>
            </a:r>
            <a:r>
              <a:rPr sz="1100" spc="-5" dirty="0">
                <a:latin typeface="Verdana"/>
                <a:cs typeface="Verdana"/>
              </a:rPr>
              <a:t>menggantikannya </a:t>
            </a:r>
            <a:r>
              <a:rPr sz="1100" dirty="0">
                <a:latin typeface="Verdana"/>
                <a:cs typeface="Verdana"/>
              </a:rPr>
              <a:t>dengan </a:t>
            </a:r>
            <a:r>
              <a:rPr sz="1100" spc="-5" dirty="0">
                <a:latin typeface="Verdana"/>
                <a:cs typeface="Verdana"/>
              </a:rPr>
              <a:t>standar baru dalam satu  atau </a:t>
            </a:r>
            <a:r>
              <a:rPr sz="1100" dirty="0">
                <a:latin typeface="Verdana"/>
                <a:cs typeface="Verdana"/>
              </a:rPr>
              <a:t>dua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tahun.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Verdana"/>
              <a:cs typeface="Verdana"/>
            </a:endParaRPr>
          </a:p>
          <a:p>
            <a:pPr marL="12700" marR="8255" algn="just">
              <a:lnSpc>
                <a:spcPct val="101400"/>
              </a:lnSpc>
            </a:pPr>
            <a:r>
              <a:rPr sz="1100" spc="-5" dirty="0">
                <a:latin typeface="Verdana"/>
                <a:cs typeface="Verdana"/>
              </a:rPr>
              <a:t>Standar baru seringkali membutuhkan perangkat baru </a:t>
            </a:r>
            <a:r>
              <a:rPr sz="1100" dirty="0">
                <a:latin typeface="Verdana"/>
                <a:cs typeface="Verdana"/>
              </a:rPr>
              <a:t>dengan </a:t>
            </a:r>
            <a:r>
              <a:rPr sz="1100" spc="-5" dirty="0">
                <a:latin typeface="Verdana"/>
                <a:cs typeface="Verdana"/>
              </a:rPr>
              <a:t>spesifikasi yang  </a:t>
            </a:r>
            <a:r>
              <a:rPr sz="1100" dirty="0">
                <a:latin typeface="Verdana"/>
                <a:cs typeface="Verdana"/>
              </a:rPr>
              <a:t>jauh </a:t>
            </a:r>
            <a:r>
              <a:rPr sz="1100" spc="-5" dirty="0">
                <a:latin typeface="Verdana"/>
                <a:cs typeface="Verdana"/>
              </a:rPr>
              <a:t>lebih kompleks dan mahal, bahkan </a:t>
            </a:r>
            <a:r>
              <a:rPr sz="1100" dirty="0">
                <a:latin typeface="Verdana"/>
                <a:cs typeface="Verdana"/>
              </a:rPr>
              <a:t>tanpa </a:t>
            </a:r>
            <a:r>
              <a:rPr sz="1100" spc="-5" dirty="0">
                <a:latin typeface="Verdana"/>
                <a:cs typeface="Verdana"/>
              </a:rPr>
              <a:t>memberikan kompatibilitas </a:t>
            </a:r>
            <a:r>
              <a:rPr sz="1100" dirty="0">
                <a:latin typeface="Verdana"/>
                <a:cs typeface="Verdana"/>
              </a:rPr>
              <a:t>dengan  </a:t>
            </a:r>
            <a:r>
              <a:rPr sz="1100" spc="-5" dirty="0">
                <a:latin typeface="Verdana"/>
                <a:cs typeface="Verdana"/>
              </a:rPr>
              <a:t>standar yang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lama.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Verdana"/>
                <a:cs typeface="Verdana"/>
              </a:rPr>
              <a:t>Penggunaan Standar </a:t>
            </a:r>
            <a:r>
              <a:rPr sz="1100" b="1" dirty="0">
                <a:latin typeface="Verdana"/>
                <a:cs typeface="Verdana"/>
              </a:rPr>
              <a:t>yang </a:t>
            </a:r>
            <a:r>
              <a:rPr sz="1100" b="1" spc="-5" dirty="0">
                <a:latin typeface="Verdana"/>
                <a:cs typeface="Verdana"/>
              </a:rPr>
              <a:t>sama sangat </a:t>
            </a:r>
            <a:r>
              <a:rPr sz="1100" b="1" dirty="0">
                <a:latin typeface="Verdana"/>
                <a:cs typeface="Verdana"/>
              </a:rPr>
              <a:t>penting</a:t>
            </a:r>
            <a:r>
              <a:rPr sz="1100" b="1" spc="-20" dirty="0">
                <a:latin typeface="Verdana"/>
                <a:cs typeface="Verdana"/>
              </a:rPr>
              <a:t> </a:t>
            </a:r>
            <a:r>
              <a:rPr sz="1100" b="1" spc="-5" dirty="0">
                <a:latin typeface="Verdana"/>
                <a:cs typeface="Verdana"/>
              </a:rPr>
              <a:t>karena:</a:t>
            </a:r>
            <a:endParaRPr sz="1100">
              <a:latin typeface="Verdana"/>
              <a:cs typeface="Verdana"/>
            </a:endParaRPr>
          </a:p>
          <a:p>
            <a:pPr marL="469265" marR="7620" indent="-228600">
              <a:lnSpc>
                <a:spcPts val="1340"/>
              </a:lnSpc>
              <a:spcBef>
                <a:spcPts val="40"/>
              </a:spcBef>
              <a:buAutoNum type="arabicPeriod"/>
              <a:tabLst>
                <a:tab pos="469900" algn="l"/>
              </a:tabLst>
            </a:pPr>
            <a:r>
              <a:rPr sz="1100" spc="-5" dirty="0">
                <a:latin typeface="Verdana"/>
                <a:cs typeface="Verdana"/>
              </a:rPr>
              <a:t>Penggunaan standar yang </a:t>
            </a:r>
            <a:r>
              <a:rPr sz="1100" dirty="0">
                <a:latin typeface="Verdana"/>
                <a:cs typeface="Verdana"/>
              </a:rPr>
              <a:t>sama </a:t>
            </a:r>
            <a:r>
              <a:rPr sz="1100" spc="-5" dirty="0">
                <a:latin typeface="Verdana"/>
                <a:cs typeface="Verdana"/>
              </a:rPr>
              <a:t>menciptakan kompatibilitas </a:t>
            </a:r>
            <a:r>
              <a:rPr sz="1100" dirty="0">
                <a:latin typeface="Verdana"/>
                <a:cs typeface="Verdana"/>
              </a:rPr>
              <a:t>antar berbagai  </a:t>
            </a:r>
            <a:r>
              <a:rPr sz="1100" spc="-5" dirty="0">
                <a:latin typeface="Verdana"/>
                <a:cs typeface="Verdana"/>
              </a:rPr>
              <a:t>perangkat </a:t>
            </a:r>
            <a:r>
              <a:rPr sz="1100" dirty="0">
                <a:latin typeface="Verdana"/>
                <a:cs typeface="Verdana"/>
              </a:rPr>
              <a:t>dari </a:t>
            </a:r>
            <a:r>
              <a:rPr sz="1100" spc="-5" dirty="0">
                <a:latin typeface="Verdana"/>
                <a:cs typeface="Verdana"/>
              </a:rPr>
              <a:t>berbagai pihak/ pemakai teknologi dan pembuat </a:t>
            </a:r>
            <a:r>
              <a:rPr sz="1100" dirty="0">
                <a:latin typeface="Verdana"/>
                <a:cs typeface="Verdana"/>
              </a:rPr>
              <a:t>/</a:t>
            </a:r>
            <a:r>
              <a:rPr sz="1100" spc="3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pabrik.</a:t>
            </a:r>
            <a:endParaRPr sz="1100">
              <a:latin typeface="Verdana"/>
              <a:cs typeface="Verdana"/>
            </a:endParaRPr>
          </a:p>
          <a:p>
            <a:pPr marL="469265" marR="6985" indent="-228600">
              <a:lnSpc>
                <a:spcPts val="1330"/>
              </a:lnSpc>
              <a:spcBef>
                <a:spcPts val="5"/>
              </a:spcBef>
              <a:buAutoNum type="arabicPeriod"/>
              <a:tabLst>
                <a:tab pos="469900" algn="l"/>
                <a:tab pos="873125" algn="l"/>
                <a:tab pos="1357630" algn="l"/>
                <a:tab pos="2493010" algn="l"/>
                <a:tab pos="3160395" algn="l"/>
                <a:tab pos="3639820" algn="l"/>
                <a:tab pos="4203700" algn="l"/>
                <a:tab pos="5139690" algn="l"/>
                <a:tab pos="5647055" algn="l"/>
              </a:tabLst>
            </a:pPr>
            <a:r>
              <a:rPr sz="1100" dirty="0">
                <a:latin typeface="Verdana"/>
                <a:cs typeface="Verdana"/>
              </a:rPr>
              <a:t>J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spc="-10" dirty="0">
                <a:latin typeface="Verdana"/>
                <a:cs typeface="Verdana"/>
              </a:rPr>
              <a:t>k</a:t>
            </a:r>
            <a:r>
              <a:rPr sz="1100" dirty="0">
                <a:latin typeface="Verdana"/>
                <a:cs typeface="Verdana"/>
              </a:rPr>
              <a:t>a	</a:t>
            </a:r>
            <a:r>
              <a:rPr sz="1100" spc="5" dirty="0">
                <a:latin typeface="Verdana"/>
                <a:cs typeface="Verdana"/>
              </a:rPr>
              <a:t>t</a:t>
            </a:r>
            <a:r>
              <a:rPr sz="1100" spc="-5" dirty="0">
                <a:latin typeface="Verdana"/>
                <a:cs typeface="Verdana"/>
              </a:rPr>
              <a:t>i</a:t>
            </a:r>
            <a:r>
              <a:rPr sz="1100" spc="-10" dirty="0">
                <a:latin typeface="Verdana"/>
                <a:cs typeface="Verdana"/>
              </a:rPr>
              <a:t>d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k	</a:t>
            </a:r>
            <a:r>
              <a:rPr sz="1100" spc="-10" dirty="0">
                <a:latin typeface="Verdana"/>
                <a:cs typeface="Verdana"/>
              </a:rPr>
              <a:t>m</a:t>
            </a:r>
            <a:r>
              <a:rPr sz="1100" dirty="0">
                <a:latin typeface="Verdana"/>
                <a:cs typeface="Verdana"/>
              </a:rPr>
              <a:t>en</a:t>
            </a:r>
            <a:r>
              <a:rPr sz="1100" spc="-5" dirty="0">
                <a:latin typeface="Verdana"/>
                <a:cs typeface="Verdana"/>
              </a:rPr>
              <a:t>gg</a:t>
            </a:r>
            <a:r>
              <a:rPr sz="1100" dirty="0">
                <a:latin typeface="Verdana"/>
                <a:cs typeface="Verdana"/>
              </a:rPr>
              <a:t>u</a:t>
            </a:r>
            <a:r>
              <a:rPr sz="1100" spc="5" dirty="0">
                <a:latin typeface="Verdana"/>
                <a:cs typeface="Verdana"/>
              </a:rPr>
              <a:t>n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spc="-10" dirty="0">
                <a:latin typeface="Verdana"/>
                <a:cs typeface="Verdana"/>
              </a:rPr>
              <a:t>k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n	st</a:t>
            </a:r>
            <a:r>
              <a:rPr sz="1100" spc="-10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n</a:t>
            </a:r>
            <a:r>
              <a:rPr sz="1100" spc="-10" dirty="0">
                <a:latin typeface="Verdana"/>
                <a:cs typeface="Verdana"/>
              </a:rPr>
              <a:t>d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r	</a:t>
            </a:r>
            <a:r>
              <a:rPr sz="1100" spc="-10" dirty="0">
                <a:latin typeface="Verdana"/>
                <a:cs typeface="Verdana"/>
              </a:rPr>
              <a:t>y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ng	sa</a:t>
            </a:r>
            <a:r>
              <a:rPr sz="1100" spc="-10" dirty="0">
                <a:latin typeface="Verdana"/>
                <a:cs typeface="Verdana"/>
              </a:rPr>
              <a:t>m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,	</a:t>
            </a:r>
            <a:r>
              <a:rPr sz="1100" spc="-10" dirty="0">
                <a:latin typeface="Verdana"/>
                <a:cs typeface="Verdana"/>
              </a:rPr>
              <a:t>k</a:t>
            </a:r>
            <a:r>
              <a:rPr sz="1100" dirty="0">
                <a:latin typeface="Verdana"/>
                <a:cs typeface="Verdana"/>
              </a:rPr>
              <a:t>o</a:t>
            </a:r>
            <a:r>
              <a:rPr sz="1100" spc="-5" dirty="0">
                <a:latin typeface="Verdana"/>
                <a:cs typeface="Verdana"/>
              </a:rPr>
              <a:t>m</a:t>
            </a:r>
            <a:r>
              <a:rPr sz="1100" dirty="0">
                <a:latin typeface="Verdana"/>
                <a:cs typeface="Verdana"/>
              </a:rPr>
              <a:t>u</a:t>
            </a:r>
            <a:r>
              <a:rPr sz="1100" spc="5" dirty="0">
                <a:latin typeface="Verdana"/>
                <a:cs typeface="Verdana"/>
              </a:rPr>
              <a:t>n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spc="5" dirty="0">
                <a:latin typeface="Verdana"/>
                <a:cs typeface="Verdana"/>
              </a:rPr>
              <a:t>k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spc="10" dirty="0">
                <a:latin typeface="Verdana"/>
                <a:cs typeface="Verdana"/>
              </a:rPr>
              <a:t>s</a:t>
            </a:r>
            <a:r>
              <a:rPr sz="1100" dirty="0">
                <a:latin typeface="Verdana"/>
                <a:cs typeface="Verdana"/>
              </a:rPr>
              <a:t>i	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n</a:t>
            </a:r>
            <a:r>
              <a:rPr sz="1100" spc="-10" dirty="0">
                <a:latin typeface="Verdana"/>
                <a:cs typeface="Verdana"/>
              </a:rPr>
              <a:t>t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r	</a:t>
            </a:r>
            <a:r>
              <a:rPr sz="1100" spc="-5" dirty="0">
                <a:latin typeface="Verdana"/>
                <a:cs typeface="Verdana"/>
              </a:rPr>
              <a:t>d</a:t>
            </a:r>
            <a:r>
              <a:rPr sz="1100" dirty="0">
                <a:latin typeface="Verdana"/>
                <a:cs typeface="Verdana"/>
              </a:rPr>
              <a:t>ua  </a:t>
            </a:r>
            <a:r>
              <a:rPr sz="1100" spc="-5" dirty="0">
                <a:latin typeface="Verdana"/>
                <a:cs typeface="Verdana"/>
              </a:rPr>
              <a:t>perangkat </a:t>
            </a:r>
            <a:r>
              <a:rPr sz="1100" dirty="0">
                <a:latin typeface="Verdana"/>
                <a:cs typeface="Verdana"/>
              </a:rPr>
              <a:t>/ </a:t>
            </a:r>
            <a:r>
              <a:rPr sz="1100" spc="-5" dirty="0">
                <a:latin typeface="Verdana"/>
                <a:cs typeface="Verdana"/>
              </a:rPr>
              <a:t>dua </a:t>
            </a:r>
            <a:r>
              <a:rPr sz="1100" dirty="0">
                <a:latin typeface="Verdana"/>
                <a:cs typeface="Verdana"/>
              </a:rPr>
              <a:t>pihak </a:t>
            </a:r>
            <a:r>
              <a:rPr sz="1100" spc="-5" dirty="0">
                <a:latin typeface="Verdana"/>
                <a:cs typeface="Verdana"/>
              </a:rPr>
              <a:t>(atau lebih) tidak mungkin dapat</a:t>
            </a:r>
            <a:r>
              <a:rPr sz="1100" spc="2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dilakukan.</a:t>
            </a:r>
            <a:endParaRPr sz="1100">
              <a:latin typeface="Verdana"/>
              <a:cs typeface="Verdana"/>
            </a:endParaRPr>
          </a:p>
          <a:p>
            <a:pPr marL="469265" marR="8255" indent="-228600">
              <a:lnSpc>
                <a:spcPts val="1330"/>
              </a:lnSpc>
              <a:spcBef>
                <a:spcPts val="15"/>
              </a:spcBef>
              <a:buAutoNum type="arabicPeriod"/>
              <a:tabLst>
                <a:tab pos="469900" algn="l"/>
              </a:tabLst>
            </a:pPr>
            <a:r>
              <a:rPr sz="1100" spc="-5" dirty="0">
                <a:latin typeface="Verdana"/>
                <a:cs typeface="Verdana"/>
              </a:rPr>
              <a:t>Untuk </a:t>
            </a:r>
            <a:r>
              <a:rPr sz="1100" dirty="0">
                <a:latin typeface="Verdana"/>
                <a:cs typeface="Verdana"/>
              </a:rPr>
              <a:t>mendorong </a:t>
            </a:r>
            <a:r>
              <a:rPr sz="1100" spc="-5" dirty="0">
                <a:latin typeface="Verdana"/>
                <a:cs typeface="Verdana"/>
              </a:rPr>
              <a:t>perkembangan teknologi, baik untuk pengembangan  perangkat, </a:t>
            </a:r>
            <a:r>
              <a:rPr sz="1100" dirty="0">
                <a:latin typeface="Verdana"/>
                <a:cs typeface="Verdana"/>
              </a:rPr>
              <a:t>sistem </a:t>
            </a:r>
            <a:r>
              <a:rPr sz="1100" spc="-5" dirty="0">
                <a:latin typeface="Verdana"/>
                <a:cs typeface="Verdana"/>
              </a:rPr>
              <a:t>aplikasi, jaringan transmisi, </a:t>
            </a:r>
            <a:r>
              <a:rPr sz="1100" dirty="0">
                <a:latin typeface="Verdana"/>
                <a:cs typeface="Verdana"/>
              </a:rPr>
              <a:t>sistem </a:t>
            </a:r>
            <a:r>
              <a:rPr sz="1100" spc="-5" dirty="0">
                <a:latin typeface="Verdana"/>
                <a:cs typeface="Verdana"/>
              </a:rPr>
              <a:t>penyimpanan,</a:t>
            </a:r>
            <a:r>
              <a:rPr sz="1100" dirty="0">
                <a:latin typeface="Verdana"/>
                <a:cs typeface="Verdana"/>
              </a:rPr>
              <a:t> dsb.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latin typeface="Verdana"/>
                <a:cs typeface="Verdana"/>
              </a:rPr>
              <a:t>Contoh </a:t>
            </a:r>
            <a:r>
              <a:rPr sz="1100" b="1" spc="-5" dirty="0">
                <a:latin typeface="Verdana"/>
                <a:cs typeface="Verdana"/>
              </a:rPr>
              <a:t>lembaga-lembaga</a:t>
            </a:r>
            <a:r>
              <a:rPr sz="1100" b="1" spc="-20" dirty="0">
                <a:latin typeface="Verdana"/>
                <a:cs typeface="Verdana"/>
              </a:rPr>
              <a:t> </a:t>
            </a:r>
            <a:r>
              <a:rPr sz="1100" b="1" spc="-5" dirty="0">
                <a:latin typeface="Verdana"/>
                <a:cs typeface="Verdana"/>
              </a:rPr>
              <a:t>standar:</a:t>
            </a:r>
            <a:endParaRPr sz="1100">
              <a:latin typeface="Verdana"/>
              <a:cs typeface="Verdana"/>
            </a:endParaRPr>
          </a:p>
          <a:p>
            <a:pPr marL="469265" indent="-228600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100" i="1" dirty="0">
                <a:latin typeface="Verdana"/>
                <a:cs typeface="Verdana"/>
              </a:rPr>
              <a:t>The Society of Motion </a:t>
            </a:r>
            <a:r>
              <a:rPr sz="1100" i="1" spc="-5" dirty="0">
                <a:latin typeface="Verdana"/>
                <a:cs typeface="Verdana"/>
              </a:rPr>
              <a:t>Picture and </a:t>
            </a:r>
            <a:r>
              <a:rPr sz="1100" i="1" dirty="0">
                <a:latin typeface="Verdana"/>
                <a:cs typeface="Verdana"/>
              </a:rPr>
              <a:t>Television Engineers</a:t>
            </a:r>
            <a:r>
              <a:rPr sz="1100" i="1" spc="-6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(SMPTE)</a:t>
            </a:r>
            <a:endParaRPr sz="1100">
              <a:latin typeface="Verdana"/>
              <a:cs typeface="Verdana"/>
            </a:endParaRPr>
          </a:p>
          <a:p>
            <a:pPr marL="469265" indent="-22860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100" i="1" dirty="0">
                <a:latin typeface="Verdana"/>
                <a:cs typeface="Verdana"/>
              </a:rPr>
              <a:t>The </a:t>
            </a:r>
            <a:r>
              <a:rPr sz="1100" i="1" spc="-5" dirty="0">
                <a:latin typeface="Verdana"/>
                <a:cs typeface="Verdana"/>
              </a:rPr>
              <a:t>International Organisation </a:t>
            </a:r>
            <a:r>
              <a:rPr sz="1100" i="1" dirty="0">
                <a:latin typeface="Verdana"/>
                <a:cs typeface="Verdana"/>
              </a:rPr>
              <a:t>for </a:t>
            </a:r>
            <a:r>
              <a:rPr sz="1100" i="1" spc="-5" dirty="0">
                <a:latin typeface="Verdana"/>
                <a:cs typeface="Verdana"/>
              </a:rPr>
              <a:t>Standardization</a:t>
            </a:r>
            <a:r>
              <a:rPr sz="1100" i="1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(ISO)</a:t>
            </a:r>
            <a:endParaRPr sz="1100">
              <a:latin typeface="Verdana"/>
              <a:cs typeface="Verdana"/>
            </a:endParaRPr>
          </a:p>
          <a:p>
            <a:pPr marL="469265" indent="-228600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100" i="1" spc="-5" dirty="0">
                <a:latin typeface="Verdana"/>
                <a:cs typeface="Verdana"/>
              </a:rPr>
              <a:t>International Telecommunication Union</a:t>
            </a:r>
            <a:r>
              <a:rPr sz="1100" i="1" spc="-10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(ITU)</a:t>
            </a:r>
            <a:endParaRPr sz="1100">
              <a:latin typeface="Verdana"/>
              <a:cs typeface="Verdana"/>
            </a:endParaRPr>
          </a:p>
          <a:p>
            <a:pPr marL="469265" indent="-22860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100" i="1" spc="-5" dirty="0">
                <a:latin typeface="Verdana"/>
                <a:cs typeface="Verdana"/>
              </a:rPr>
              <a:t>International Electronic </a:t>
            </a:r>
            <a:r>
              <a:rPr sz="1100" i="1" dirty="0">
                <a:latin typeface="Verdana"/>
                <a:cs typeface="Verdana"/>
              </a:rPr>
              <a:t>&amp; </a:t>
            </a:r>
            <a:r>
              <a:rPr sz="1100" i="1" spc="-5" dirty="0">
                <a:latin typeface="Verdana"/>
                <a:cs typeface="Verdana"/>
              </a:rPr>
              <a:t>Electrical Engineer</a:t>
            </a:r>
            <a:r>
              <a:rPr sz="1100" i="1" spc="-20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(IEEE)</a:t>
            </a:r>
            <a:endParaRPr sz="1100">
              <a:latin typeface="Verdana"/>
              <a:cs typeface="Verdana"/>
            </a:endParaRPr>
          </a:p>
          <a:p>
            <a:pPr marL="469265" indent="-228600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100" i="1" dirty="0">
                <a:latin typeface="Verdana"/>
                <a:cs typeface="Verdana"/>
              </a:rPr>
              <a:t>The</a:t>
            </a:r>
            <a:r>
              <a:rPr sz="1100" i="1" spc="155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International</a:t>
            </a:r>
            <a:r>
              <a:rPr sz="1100" i="1" spc="165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Telegraph</a:t>
            </a:r>
            <a:r>
              <a:rPr sz="1100" i="1" spc="165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and</a:t>
            </a:r>
            <a:r>
              <a:rPr sz="1100" i="1" spc="165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Telecommunication</a:t>
            </a:r>
            <a:r>
              <a:rPr sz="1100" i="1" spc="165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Colsutative</a:t>
            </a:r>
            <a:r>
              <a:rPr sz="1100" i="1" spc="170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Committee</a:t>
            </a:r>
            <a:endParaRPr sz="1100">
              <a:latin typeface="Verdana"/>
              <a:cs typeface="Verdana"/>
            </a:endParaRPr>
          </a:p>
          <a:p>
            <a:pPr marL="469265">
              <a:lnSpc>
                <a:spcPct val="100000"/>
              </a:lnSpc>
              <a:spcBef>
                <a:spcPts val="10"/>
              </a:spcBef>
            </a:pPr>
            <a:r>
              <a:rPr sz="1100" spc="-5" dirty="0">
                <a:latin typeface="Verdana"/>
                <a:cs typeface="Verdana"/>
              </a:rPr>
              <a:t>(CCITT), sekarang organisasi ini </a:t>
            </a:r>
            <a:r>
              <a:rPr sz="1100" dirty="0">
                <a:latin typeface="Verdana"/>
                <a:cs typeface="Verdana"/>
              </a:rPr>
              <a:t>disebut sebagai ITU-T</a:t>
            </a:r>
            <a:r>
              <a:rPr sz="1100" spc="-4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Verdana"/>
              <a:cs typeface="Verdana"/>
            </a:endParaRPr>
          </a:p>
          <a:p>
            <a:pPr marL="12700" marR="5715" algn="just">
              <a:lnSpc>
                <a:spcPct val="101299"/>
              </a:lnSpc>
            </a:pPr>
            <a:r>
              <a:rPr sz="1100" spc="-5" dirty="0">
                <a:latin typeface="Verdana"/>
                <a:cs typeface="Verdana"/>
              </a:rPr>
              <a:t>Penggunaan </a:t>
            </a:r>
            <a:r>
              <a:rPr sz="1100" dirty="0">
                <a:latin typeface="Verdana"/>
                <a:cs typeface="Verdana"/>
              </a:rPr>
              <a:t>spektrum </a:t>
            </a:r>
            <a:r>
              <a:rPr sz="1100" spc="-5" dirty="0">
                <a:latin typeface="Verdana"/>
                <a:cs typeface="Verdana"/>
              </a:rPr>
              <a:t>frekeunsi radio perlu diatur </a:t>
            </a:r>
            <a:r>
              <a:rPr sz="1100" dirty="0">
                <a:latin typeface="Verdana"/>
                <a:cs typeface="Verdana"/>
              </a:rPr>
              <a:t>karena </a:t>
            </a:r>
            <a:r>
              <a:rPr sz="1100" spc="-5" dirty="0">
                <a:latin typeface="Verdana"/>
                <a:cs typeface="Verdana"/>
              </a:rPr>
              <a:t>udara adalah ruang  publik, setiap </a:t>
            </a:r>
            <a:r>
              <a:rPr sz="1100" dirty="0">
                <a:latin typeface="Verdana"/>
                <a:cs typeface="Verdana"/>
              </a:rPr>
              <a:t>orang </a:t>
            </a:r>
            <a:r>
              <a:rPr sz="1100" spc="-5" dirty="0">
                <a:latin typeface="Verdana"/>
                <a:cs typeface="Verdana"/>
              </a:rPr>
              <a:t>berhak atas ruang </a:t>
            </a:r>
            <a:r>
              <a:rPr sz="1100" dirty="0">
                <a:latin typeface="Verdana"/>
                <a:cs typeface="Verdana"/>
              </a:rPr>
              <a:t>yang </a:t>
            </a:r>
            <a:r>
              <a:rPr sz="1100" spc="-5" dirty="0">
                <a:latin typeface="Verdana"/>
                <a:cs typeface="Verdana"/>
              </a:rPr>
              <a:t>bebas </a:t>
            </a:r>
            <a:r>
              <a:rPr sz="1100" dirty="0">
                <a:latin typeface="Verdana"/>
                <a:cs typeface="Verdana"/>
              </a:rPr>
              <a:t>dari </a:t>
            </a:r>
            <a:r>
              <a:rPr sz="1100" spc="-5" dirty="0">
                <a:latin typeface="Verdana"/>
                <a:cs typeface="Verdana"/>
              </a:rPr>
              <a:t>gangguan (masuknya)  frekuensi kedalam </a:t>
            </a:r>
            <a:r>
              <a:rPr sz="1100" dirty="0">
                <a:latin typeface="Verdana"/>
                <a:cs typeface="Verdana"/>
              </a:rPr>
              <a:t>ruang tersbut, </a:t>
            </a:r>
            <a:r>
              <a:rPr sz="1100" spc="-5" dirty="0">
                <a:latin typeface="Verdana"/>
                <a:cs typeface="Verdana"/>
              </a:rPr>
              <a:t>sehingga pemanfaatan ruang untuk  mentransmisikan sinyal melalui transmisi radio harus diatur (dari </a:t>
            </a:r>
            <a:r>
              <a:rPr sz="1100" dirty="0">
                <a:latin typeface="Verdana"/>
                <a:cs typeface="Verdana"/>
              </a:rPr>
              <a:t>segi alokasi  </a:t>
            </a:r>
            <a:r>
              <a:rPr sz="1100" spc="-5" dirty="0">
                <a:latin typeface="Verdana"/>
                <a:cs typeface="Verdana"/>
              </a:rPr>
              <a:t>penggunaan frekuensi) dan </a:t>
            </a:r>
            <a:r>
              <a:rPr sz="1100" dirty="0">
                <a:latin typeface="Verdana"/>
                <a:cs typeface="Verdana"/>
              </a:rPr>
              <a:t>memperoleh ijin </a:t>
            </a:r>
            <a:r>
              <a:rPr sz="1100" spc="-5" dirty="0">
                <a:latin typeface="Verdana"/>
                <a:cs typeface="Verdana"/>
              </a:rPr>
              <a:t>(penggunaan pemancar pada </a:t>
            </a:r>
            <a:r>
              <a:rPr sz="1100" dirty="0">
                <a:latin typeface="Verdana"/>
                <a:cs typeface="Verdana"/>
              </a:rPr>
              <a:t>fekuensi  tersebut) </a:t>
            </a:r>
            <a:r>
              <a:rPr sz="1100" spc="-5" dirty="0">
                <a:latin typeface="Verdana"/>
                <a:cs typeface="Verdana"/>
              </a:rPr>
              <a:t>agar tidak saling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mengganggu.</a:t>
            </a:r>
            <a:endParaRPr sz="1100">
              <a:latin typeface="Verdana"/>
              <a:cs typeface="Verdana"/>
            </a:endParaRPr>
          </a:p>
          <a:p>
            <a:pPr marL="12700" marR="6985" algn="just">
              <a:lnSpc>
                <a:spcPct val="100899"/>
              </a:lnSpc>
              <a:spcBef>
                <a:spcPts val="15"/>
              </a:spcBef>
            </a:pPr>
            <a:r>
              <a:rPr sz="1100" spc="-5" dirty="0">
                <a:latin typeface="Verdana"/>
                <a:cs typeface="Verdana"/>
              </a:rPr>
              <a:t>Pengaturan alokasi </a:t>
            </a:r>
            <a:r>
              <a:rPr sz="1100" dirty="0">
                <a:latin typeface="Verdana"/>
                <a:cs typeface="Verdana"/>
              </a:rPr>
              <a:t>frekuensi </a:t>
            </a:r>
            <a:r>
              <a:rPr sz="1100" spc="-5" dirty="0">
                <a:latin typeface="Verdana"/>
                <a:cs typeface="Verdana"/>
              </a:rPr>
              <a:t>dan ijin pemakaian frekuensi biasanya diatur </a:t>
            </a:r>
            <a:r>
              <a:rPr sz="1100" dirty="0">
                <a:latin typeface="Verdana"/>
                <a:cs typeface="Verdana"/>
              </a:rPr>
              <a:t>oleh  </a:t>
            </a:r>
            <a:r>
              <a:rPr sz="1100" spc="-5" dirty="0">
                <a:latin typeface="Verdana"/>
                <a:cs typeface="Verdana"/>
              </a:rPr>
              <a:t>pemerintah atau </a:t>
            </a:r>
            <a:r>
              <a:rPr sz="1100" dirty="0">
                <a:latin typeface="Verdana"/>
                <a:cs typeface="Verdana"/>
              </a:rPr>
              <a:t>asosiasi dari bidang</a:t>
            </a:r>
            <a:r>
              <a:rPr sz="1100" spc="-5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terkait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Verdana"/>
                <a:cs typeface="Verdana"/>
              </a:rPr>
              <a:t>3.3 Bandwidth</a:t>
            </a:r>
            <a:r>
              <a:rPr sz="1100" b="1" spc="-15" dirty="0">
                <a:latin typeface="Verdana"/>
                <a:cs typeface="Verdana"/>
              </a:rPr>
              <a:t> </a:t>
            </a:r>
            <a:r>
              <a:rPr sz="1100" b="1" spc="-5" dirty="0">
                <a:latin typeface="Verdana"/>
                <a:cs typeface="Verdana"/>
              </a:rPr>
              <a:t>(BW)</a:t>
            </a:r>
            <a:endParaRPr sz="1100">
              <a:latin typeface="Verdana"/>
              <a:cs typeface="Verdana"/>
            </a:endParaRPr>
          </a:p>
          <a:p>
            <a:pPr marL="12700" marR="7620">
              <a:lnSpc>
                <a:spcPts val="1340"/>
              </a:lnSpc>
              <a:spcBef>
                <a:spcPts val="40"/>
              </a:spcBef>
            </a:pPr>
            <a:r>
              <a:rPr sz="1100" spc="-5" dirty="0">
                <a:latin typeface="Verdana"/>
                <a:cs typeface="Verdana"/>
              </a:rPr>
              <a:t>Setiap peralatan telekomunikasi mempunyai bandwidth. </a:t>
            </a:r>
            <a:r>
              <a:rPr sz="1100" dirty="0">
                <a:latin typeface="Verdana"/>
                <a:cs typeface="Verdana"/>
              </a:rPr>
              <a:t>Beberapa </a:t>
            </a:r>
            <a:r>
              <a:rPr sz="1100" spc="-5" dirty="0">
                <a:latin typeface="Verdana"/>
                <a:cs typeface="Verdana"/>
              </a:rPr>
              <a:t>pengertian  bandwidth:</a:t>
            </a:r>
            <a:endParaRPr sz="1100">
              <a:latin typeface="Verdana"/>
              <a:cs typeface="Verdana"/>
            </a:endParaRPr>
          </a:p>
          <a:p>
            <a:pPr marL="125095" indent="-113030">
              <a:lnSpc>
                <a:spcPts val="1290"/>
              </a:lnSpc>
              <a:buChar char="-"/>
              <a:tabLst>
                <a:tab pos="125730" algn="l"/>
              </a:tabLst>
            </a:pPr>
            <a:r>
              <a:rPr sz="1100" dirty="0">
                <a:latin typeface="Verdana"/>
                <a:cs typeface="Verdana"/>
              </a:rPr>
              <a:t>Spektrum </a:t>
            </a:r>
            <a:r>
              <a:rPr sz="1100" spc="-5" dirty="0">
                <a:latin typeface="Verdana"/>
                <a:cs typeface="Verdana"/>
              </a:rPr>
              <a:t>elektromagnetik yang diduduki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sinyal.</a:t>
            </a:r>
            <a:endParaRPr sz="1100">
              <a:latin typeface="Verdana"/>
              <a:cs typeface="Verdana"/>
            </a:endParaRPr>
          </a:p>
          <a:p>
            <a:pPr marL="125095" indent="-113030">
              <a:lnSpc>
                <a:spcPct val="100000"/>
              </a:lnSpc>
              <a:spcBef>
                <a:spcPts val="25"/>
              </a:spcBef>
              <a:buChar char="-"/>
              <a:tabLst>
                <a:tab pos="125730" algn="l"/>
              </a:tabLst>
            </a:pPr>
            <a:r>
              <a:rPr sz="1100" dirty="0">
                <a:latin typeface="Verdana"/>
                <a:cs typeface="Verdana"/>
              </a:rPr>
              <a:t>Lebar </a:t>
            </a:r>
            <a:r>
              <a:rPr sz="1100" spc="-5" dirty="0">
                <a:latin typeface="Verdana"/>
                <a:cs typeface="Verdana"/>
              </a:rPr>
              <a:t>pita frekuensi yang dilalukan </a:t>
            </a:r>
            <a:r>
              <a:rPr sz="1100" dirty="0">
                <a:latin typeface="Verdana"/>
                <a:cs typeface="Verdana"/>
              </a:rPr>
              <a:t>oleh kanal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(rangkaian).</a:t>
            </a:r>
            <a:endParaRPr sz="1100">
              <a:latin typeface="Verdana"/>
              <a:cs typeface="Verdana"/>
            </a:endParaRPr>
          </a:p>
          <a:p>
            <a:pPr marL="125095" indent="-113030">
              <a:lnSpc>
                <a:spcPct val="100000"/>
              </a:lnSpc>
              <a:spcBef>
                <a:spcPts val="10"/>
              </a:spcBef>
              <a:buChar char="-"/>
              <a:tabLst>
                <a:tab pos="125730" algn="l"/>
              </a:tabLst>
            </a:pPr>
            <a:r>
              <a:rPr sz="1100" spc="-5" dirty="0">
                <a:latin typeface="Verdana"/>
                <a:cs typeface="Verdana"/>
              </a:rPr>
              <a:t>Luas daerah spektral yang signifikan </a:t>
            </a:r>
            <a:r>
              <a:rPr sz="1100" dirty="0">
                <a:latin typeface="Verdana"/>
                <a:cs typeface="Verdana"/>
              </a:rPr>
              <a:t>dari </a:t>
            </a:r>
            <a:r>
              <a:rPr sz="1100" spc="-5" dirty="0">
                <a:latin typeface="Verdana"/>
                <a:cs typeface="Verdana"/>
              </a:rPr>
              <a:t>sinyal untuk </a:t>
            </a:r>
            <a:r>
              <a:rPr sz="1100" dirty="0">
                <a:latin typeface="Verdana"/>
                <a:cs typeface="Verdana"/>
              </a:rPr>
              <a:t>frekuensi-frekuensi</a:t>
            </a:r>
            <a:r>
              <a:rPr sz="1100" spc="3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positif.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Verdana"/>
              <a:cs typeface="Verdana"/>
            </a:endParaRPr>
          </a:p>
          <a:p>
            <a:pPr marL="12700" marR="8890" algn="just">
              <a:lnSpc>
                <a:spcPct val="100899"/>
              </a:lnSpc>
            </a:pPr>
            <a:r>
              <a:rPr sz="1100" spc="-5" dirty="0">
                <a:latin typeface="Verdana"/>
                <a:cs typeface="Verdana"/>
              </a:rPr>
              <a:t>Dari </a:t>
            </a:r>
            <a:r>
              <a:rPr sz="1100" dirty="0">
                <a:latin typeface="Verdana"/>
                <a:cs typeface="Verdana"/>
              </a:rPr>
              <a:t>sudut </a:t>
            </a:r>
            <a:r>
              <a:rPr sz="1100" spc="-5" dirty="0">
                <a:latin typeface="Verdana"/>
                <a:cs typeface="Verdana"/>
              </a:rPr>
              <a:t>pandang bandwidth-nya, sinyal dapat dibedakan dalam </a:t>
            </a:r>
            <a:r>
              <a:rPr sz="1100" dirty="0">
                <a:latin typeface="Verdana"/>
                <a:cs typeface="Verdana"/>
              </a:rPr>
              <a:t>2 </a:t>
            </a:r>
            <a:r>
              <a:rPr sz="1100" spc="-5" dirty="0">
                <a:latin typeface="Verdana"/>
                <a:cs typeface="Verdana"/>
              </a:rPr>
              <a:t>kategori,  yakni:</a:t>
            </a:r>
            <a:endParaRPr sz="1100">
              <a:latin typeface="Verdana"/>
              <a:cs typeface="Verdana"/>
            </a:endParaRPr>
          </a:p>
          <a:p>
            <a:pPr marL="372110" marR="5080" indent="-360045" algn="just">
              <a:lnSpc>
                <a:spcPct val="101499"/>
              </a:lnSpc>
              <a:spcBef>
                <a:spcPts val="5"/>
              </a:spcBef>
            </a:pPr>
            <a:r>
              <a:rPr sz="1100" spc="-5" dirty="0">
                <a:latin typeface="Verdana"/>
                <a:cs typeface="Verdana"/>
              </a:rPr>
              <a:t>1. Sinyal </a:t>
            </a:r>
            <a:r>
              <a:rPr sz="1100" dirty="0">
                <a:latin typeface="Verdana"/>
                <a:cs typeface="Verdana"/>
              </a:rPr>
              <a:t>dengan </a:t>
            </a:r>
            <a:r>
              <a:rPr sz="1100" spc="-5" dirty="0">
                <a:latin typeface="Verdana"/>
                <a:cs typeface="Verdana"/>
              </a:rPr>
              <a:t>bandwidth sempit </a:t>
            </a:r>
            <a:r>
              <a:rPr sz="1100" dirty="0">
                <a:latin typeface="Wingdings"/>
                <a:cs typeface="Wingdings"/>
              </a:rPr>
              <a:t>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Verdana"/>
                <a:cs typeface="Verdana"/>
              </a:rPr>
              <a:t>dalam </a:t>
            </a:r>
            <a:r>
              <a:rPr sz="1100" dirty="0">
                <a:latin typeface="Verdana"/>
                <a:cs typeface="Verdana"/>
              </a:rPr>
              <a:t>hal </a:t>
            </a:r>
            <a:r>
              <a:rPr sz="1100" spc="-5" dirty="0">
                <a:latin typeface="Verdana"/>
                <a:cs typeface="Verdana"/>
              </a:rPr>
              <a:t>ini </a:t>
            </a:r>
            <a:r>
              <a:rPr sz="1100" dirty="0">
                <a:latin typeface="Verdana"/>
                <a:cs typeface="Verdana"/>
              </a:rPr>
              <a:t>besar BW </a:t>
            </a:r>
            <a:r>
              <a:rPr sz="1100" spc="-5" dirty="0">
                <a:latin typeface="Verdana"/>
                <a:cs typeface="Verdana"/>
              </a:rPr>
              <a:t>mudah  ditentukan. Misalnya Pulsa </a:t>
            </a:r>
            <a:r>
              <a:rPr sz="1100" dirty="0">
                <a:latin typeface="Verdana"/>
                <a:cs typeface="Verdana"/>
              </a:rPr>
              <a:t>Sinc dengan </a:t>
            </a:r>
            <a:r>
              <a:rPr sz="1100" spc="-5" dirty="0">
                <a:latin typeface="Verdana"/>
                <a:cs typeface="Verdana"/>
              </a:rPr>
              <a:t>spektrum </a:t>
            </a:r>
            <a:r>
              <a:rPr sz="1100" dirty="0">
                <a:latin typeface="Verdana"/>
                <a:cs typeface="Verdana"/>
              </a:rPr>
              <a:t>frekuensi berbentuk  </a:t>
            </a:r>
            <a:r>
              <a:rPr sz="1100" spc="-5" dirty="0">
                <a:latin typeface="Verdana"/>
                <a:cs typeface="Verdana"/>
              </a:rPr>
              <a:t>persegi, maka </a:t>
            </a:r>
            <a:r>
              <a:rPr sz="1100" dirty="0">
                <a:latin typeface="Verdana"/>
                <a:cs typeface="Verdana"/>
              </a:rPr>
              <a:t>banwidth dari </a:t>
            </a:r>
            <a:r>
              <a:rPr sz="1100" spc="-5" dirty="0">
                <a:latin typeface="Verdana"/>
                <a:cs typeface="Verdana"/>
              </a:rPr>
              <a:t>pulsa </a:t>
            </a:r>
            <a:r>
              <a:rPr sz="1100" dirty="0">
                <a:latin typeface="Verdana"/>
                <a:cs typeface="Verdana"/>
              </a:rPr>
              <a:t>Sinc tersebut </a:t>
            </a:r>
            <a:r>
              <a:rPr sz="1100" spc="-5" dirty="0">
                <a:latin typeface="Verdana"/>
                <a:cs typeface="Verdana"/>
              </a:rPr>
              <a:t>adalah</a:t>
            </a:r>
            <a:r>
              <a:rPr sz="1100" spc="-70" dirty="0">
                <a:latin typeface="Verdana"/>
                <a:cs typeface="Verdana"/>
              </a:rPr>
              <a:t> </a:t>
            </a:r>
            <a:r>
              <a:rPr sz="1100" spc="5" dirty="0">
                <a:latin typeface="Verdana"/>
                <a:cs typeface="Verdana"/>
              </a:rPr>
              <a:t>W.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92785" y="9490658"/>
            <a:ext cx="3476625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5" dirty="0">
                <a:latin typeface="Verdana"/>
                <a:cs typeface="Verdana"/>
              </a:rPr>
              <a:t>Pulsa Sinc dengan Spektrum Frekuensi</a:t>
            </a:r>
            <a:r>
              <a:rPr sz="1150" spc="45" dirty="0">
                <a:latin typeface="Verdana"/>
                <a:cs typeface="Verdana"/>
              </a:rPr>
              <a:t> </a:t>
            </a:r>
            <a:r>
              <a:rPr sz="1150" spc="-5" dirty="0">
                <a:latin typeface="Verdana"/>
                <a:cs typeface="Verdana"/>
              </a:rPr>
              <a:t>Persegi</a:t>
            </a:r>
            <a:endParaRPr sz="115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18843" y="8584458"/>
            <a:ext cx="4155501" cy="8815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3098422" y="10127044"/>
            <a:ext cx="1337945" cy="1590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Halaman </a:t>
            </a:r>
            <a:fld id="{81D60167-4931-47E6-BA6A-407CBD079E47}" type="slidenum">
              <a:rPr spc="-5" dirty="0"/>
              <a:t>15</a:t>
            </a:fld>
            <a:r>
              <a:rPr spc="-5" dirty="0"/>
              <a:t> </a:t>
            </a:r>
            <a:r>
              <a:rPr spc="-10" dirty="0"/>
              <a:t>dari</a:t>
            </a:r>
            <a:r>
              <a:rPr spc="-70" dirty="0"/>
              <a:t> </a:t>
            </a:r>
            <a:r>
              <a:rPr spc="-10" dirty="0"/>
              <a:t>18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690" y="298452"/>
            <a:ext cx="4218940" cy="204543"/>
          </a:xfrm>
          <a:prstGeom prst="rect">
            <a:avLst/>
          </a:prstGeom>
          <a:solidFill>
            <a:srgbClr val="004386"/>
          </a:solidFill>
        </p:spPr>
        <p:txBody>
          <a:bodyPr vert="horz" wrap="square" lIns="0" tIns="5016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395"/>
              </a:spcBef>
            </a:pPr>
            <a:r>
              <a:rPr sz="1000" b="1" dirty="0">
                <a:solidFill>
                  <a:srgbClr val="FFFFFF"/>
                </a:solidFill>
                <a:latin typeface="Caladea"/>
                <a:cs typeface="Caladea"/>
              </a:rPr>
              <a:t>Telekomunikasi </a:t>
            </a:r>
            <a:r>
              <a:rPr sz="1000" b="1" spc="-5" dirty="0">
                <a:solidFill>
                  <a:srgbClr val="FFFFFF"/>
                </a:solidFill>
                <a:latin typeface="Caladea"/>
                <a:cs typeface="Caladea"/>
              </a:rPr>
              <a:t>/Konsep Fundamental</a:t>
            </a:r>
            <a:r>
              <a:rPr sz="1000" b="1" spc="70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adea"/>
                <a:cs typeface="Caladea"/>
              </a:rPr>
              <a:t>Telekomunikasi</a:t>
            </a:r>
            <a:endParaRPr sz="1000">
              <a:latin typeface="Caladea"/>
              <a:cs typeface="Calad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86909" y="322583"/>
            <a:ext cx="6305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FFFFFF"/>
                </a:solidFill>
                <a:latin typeface="Caladea"/>
                <a:cs typeface="Caladea"/>
              </a:rPr>
              <a:t>B</a:t>
            </a:r>
            <a:r>
              <a:rPr sz="1100" spc="-15" dirty="0">
                <a:solidFill>
                  <a:srgbClr val="FFFFFF"/>
                </a:solidFill>
                <a:latin typeface="Caladea"/>
                <a:cs typeface="Caladea"/>
              </a:rPr>
              <a:t>r</a:t>
            </a:r>
            <a:r>
              <a:rPr sz="1100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r>
              <a:rPr sz="1100" spc="-40" dirty="0">
                <a:solidFill>
                  <a:srgbClr val="FFFFFF"/>
                </a:solidFill>
                <a:latin typeface="Caladea"/>
                <a:cs typeface="Caladea"/>
              </a:rPr>
              <a:t>w</a:t>
            </a:r>
            <a:r>
              <a:rPr sz="1100" spc="25" dirty="0">
                <a:solidFill>
                  <a:srgbClr val="FFFFFF"/>
                </a:solidFill>
                <a:latin typeface="Caladea"/>
                <a:cs typeface="Caladea"/>
              </a:rPr>
              <a:t>i</a:t>
            </a:r>
            <a:r>
              <a:rPr sz="1100" spc="5" dirty="0">
                <a:solidFill>
                  <a:srgbClr val="FFFFFF"/>
                </a:solidFill>
                <a:latin typeface="Caladea"/>
                <a:cs typeface="Caladea"/>
              </a:rPr>
              <a:t>j</a:t>
            </a:r>
            <a:r>
              <a:rPr sz="1100" spc="-25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r>
              <a:rPr sz="1100" spc="30" dirty="0">
                <a:solidFill>
                  <a:srgbClr val="FFFFFF"/>
                </a:solidFill>
                <a:latin typeface="Caladea"/>
                <a:cs typeface="Caladea"/>
              </a:rPr>
              <a:t>y</a:t>
            </a:r>
            <a:r>
              <a:rPr sz="1100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endParaRPr sz="1100">
              <a:latin typeface="Caladea"/>
              <a:cs typeface="Calade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0587" y="532893"/>
            <a:ext cx="5921375" cy="205723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72110" marR="6350" indent="-360045" algn="just">
              <a:lnSpc>
                <a:spcPct val="101299"/>
              </a:lnSpc>
              <a:spcBef>
                <a:spcPts val="85"/>
              </a:spcBef>
            </a:pPr>
            <a:r>
              <a:rPr sz="1100" spc="-5" dirty="0">
                <a:latin typeface="Verdana"/>
                <a:cs typeface="Verdana"/>
              </a:rPr>
              <a:t>2. Sinyal </a:t>
            </a:r>
            <a:r>
              <a:rPr sz="1100" dirty="0">
                <a:latin typeface="Verdana"/>
                <a:cs typeface="Verdana"/>
              </a:rPr>
              <a:t>dengan </a:t>
            </a:r>
            <a:r>
              <a:rPr sz="1100" spc="-5" dirty="0">
                <a:latin typeface="Verdana"/>
                <a:cs typeface="Verdana"/>
              </a:rPr>
              <a:t>bandwidth </a:t>
            </a:r>
            <a:r>
              <a:rPr sz="1100" dirty="0">
                <a:latin typeface="Verdana"/>
                <a:cs typeface="Verdana"/>
              </a:rPr>
              <a:t>tak </a:t>
            </a:r>
            <a:r>
              <a:rPr sz="1100" spc="-5" dirty="0">
                <a:latin typeface="Verdana"/>
                <a:cs typeface="Verdana"/>
              </a:rPr>
              <a:t>terbatas </a:t>
            </a:r>
            <a:r>
              <a:rPr sz="1100" dirty="0">
                <a:latin typeface="Wingdings"/>
                <a:cs typeface="Wingdings"/>
              </a:rPr>
              <a:t>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Verdana"/>
                <a:cs typeface="Verdana"/>
              </a:rPr>
              <a:t>Pada umumnya sinyal yang ada  dalam praktek, mempunyai </a:t>
            </a:r>
            <a:r>
              <a:rPr sz="1100" dirty="0">
                <a:latin typeface="Verdana"/>
                <a:cs typeface="Verdana"/>
              </a:rPr>
              <a:t>bandwidh </a:t>
            </a:r>
            <a:r>
              <a:rPr sz="1100" spc="-5" dirty="0">
                <a:latin typeface="Verdana"/>
                <a:cs typeface="Verdana"/>
              </a:rPr>
              <a:t>tak terbatas. Pada </a:t>
            </a:r>
            <a:r>
              <a:rPr sz="1100" dirty="0">
                <a:latin typeface="Verdana"/>
                <a:cs typeface="Verdana"/>
              </a:rPr>
              <a:t>kondisi </a:t>
            </a:r>
            <a:r>
              <a:rPr sz="1100" spc="-5" dirty="0">
                <a:latin typeface="Verdana"/>
                <a:cs typeface="Verdana"/>
              </a:rPr>
              <a:t>ini, </a:t>
            </a:r>
            <a:r>
              <a:rPr sz="1100" dirty="0">
                <a:latin typeface="Verdana"/>
                <a:cs typeface="Verdana"/>
              </a:rPr>
              <a:t>besar BW  </a:t>
            </a:r>
            <a:r>
              <a:rPr sz="1100" spc="-5" dirty="0">
                <a:latin typeface="Verdana"/>
                <a:cs typeface="Verdana"/>
              </a:rPr>
              <a:t>ditentukan melalui luas daerah spektral yang signifikan </a:t>
            </a:r>
            <a:r>
              <a:rPr sz="1100" dirty="0">
                <a:latin typeface="Verdana"/>
                <a:cs typeface="Verdana"/>
              </a:rPr>
              <a:t>dari sinyal </a:t>
            </a:r>
            <a:r>
              <a:rPr sz="1100" spc="-5" dirty="0">
                <a:latin typeface="Verdana"/>
                <a:cs typeface="Verdana"/>
              </a:rPr>
              <a:t>untuk  frekuensi-frekuensi positif, sehingga didapat beberapa </a:t>
            </a:r>
            <a:r>
              <a:rPr sz="1100" dirty="0">
                <a:latin typeface="Verdana"/>
                <a:cs typeface="Verdana"/>
              </a:rPr>
              <a:t>defenisi BW,</a:t>
            </a:r>
            <a:r>
              <a:rPr sz="1100" spc="5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yakni: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Verdana"/>
              <a:cs typeface="Verdana"/>
            </a:endParaRPr>
          </a:p>
          <a:p>
            <a:pPr marL="12700" marR="5080" algn="just">
              <a:lnSpc>
                <a:spcPct val="101400"/>
              </a:lnSpc>
            </a:pPr>
            <a:r>
              <a:rPr sz="1100" spc="-5" dirty="0">
                <a:latin typeface="Verdana"/>
                <a:cs typeface="Verdana"/>
              </a:rPr>
              <a:t>Jika spektrum </a:t>
            </a:r>
            <a:r>
              <a:rPr sz="1100" dirty="0">
                <a:latin typeface="Verdana"/>
                <a:cs typeface="Verdana"/>
              </a:rPr>
              <a:t>sinyal </a:t>
            </a:r>
            <a:r>
              <a:rPr sz="1100" spc="-5" dirty="0">
                <a:latin typeface="Verdana"/>
                <a:cs typeface="Verdana"/>
              </a:rPr>
              <a:t>simetri </a:t>
            </a:r>
            <a:r>
              <a:rPr sz="1100" dirty="0">
                <a:latin typeface="Verdana"/>
                <a:cs typeface="Verdana"/>
              </a:rPr>
              <a:t>dengan </a:t>
            </a:r>
            <a:r>
              <a:rPr sz="1100" spc="-5" dirty="0">
                <a:latin typeface="Verdana"/>
                <a:cs typeface="Verdana"/>
              </a:rPr>
              <a:t>main lobe yang dibatasi </a:t>
            </a:r>
            <a:r>
              <a:rPr sz="1100" dirty="0">
                <a:latin typeface="Verdana"/>
                <a:cs typeface="Verdana"/>
              </a:rPr>
              <a:t>oleh </a:t>
            </a:r>
            <a:r>
              <a:rPr sz="1100" spc="-5" dirty="0">
                <a:latin typeface="Verdana"/>
                <a:cs typeface="Verdana"/>
              </a:rPr>
              <a:t>nilai-nilai </a:t>
            </a:r>
            <a:r>
              <a:rPr sz="1100" spc="5" dirty="0">
                <a:latin typeface="Verdana"/>
                <a:cs typeface="Verdana"/>
              </a:rPr>
              <a:t>nol </a:t>
            </a:r>
            <a:r>
              <a:rPr sz="1100" dirty="0">
                <a:latin typeface="Verdana"/>
                <a:cs typeface="Verdana"/>
              </a:rPr>
              <a:t>(  </a:t>
            </a:r>
            <a:r>
              <a:rPr sz="1100" spc="-5" dirty="0">
                <a:latin typeface="Verdana"/>
                <a:cs typeface="Verdana"/>
              </a:rPr>
              <a:t>frekuensi </a:t>
            </a:r>
            <a:r>
              <a:rPr sz="1100" dirty="0">
                <a:latin typeface="Verdana"/>
                <a:cs typeface="Verdana"/>
              </a:rPr>
              <a:t>dengan spektrum </a:t>
            </a:r>
            <a:r>
              <a:rPr sz="1100" spc="-5" dirty="0">
                <a:latin typeface="Verdana"/>
                <a:cs typeface="Verdana"/>
              </a:rPr>
              <a:t>nol), maka main lobe </a:t>
            </a:r>
            <a:r>
              <a:rPr sz="1100" dirty="0">
                <a:latin typeface="Verdana"/>
                <a:cs typeface="Verdana"/>
              </a:rPr>
              <a:t>tersebut </a:t>
            </a:r>
            <a:r>
              <a:rPr sz="1100" spc="-5" dirty="0">
                <a:latin typeface="Verdana"/>
                <a:cs typeface="Verdana"/>
              </a:rPr>
              <a:t>digunakan </a:t>
            </a:r>
            <a:r>
              <a:rPr sz="1100" dirty="0">
                <a:latin typeface="Verdana"/>
                <a:cs typeface="Verdana"/>
              </a:rPr>
              <a:t>sebagai  dasar </a:t>
            </a:r>
            <a:r>
              <a:rPr sz="1100" spc="-5" dirty="0">
                <a:latin typeface="Verdana"/>
                <a:cs typeface="Verdana"/>
              </a:rPr>
              <a:t>untuk </a:t>
            </a:r>
            <a:r>
              <a:rPr sz="1100" dirty="0">
                <a:latin typeface="Verdana"/>
                <a:cs typeface="Verdana"/>
              </a:rPr>
              <a:t>menentukan BW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sinyal.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Verdana"/>
              <a:cs typeface="Verdana"/>
            </a:endParaRPr>
          </a:p>
          <a:p>
            <a:pPr marL="12700" marR="8255" algn="just">
              <a:lnSpc>
                <a:spcPct val="100899"/>
              </a:lnSpc>
              <a:spcBef>
                <a:spcPts val="5"/>
              </a:spcBef>
            </a:pPr>
            <a:r>
              <a:rPr sz="1100" spc="-5" dirty="0">
                <a:latin typeface="Verdana"/>
                <a:cs typeface="Verdana"/>
              </a:rPr>
              <a:t>Untuk sinyal </a:t>
            </a:r>
            <a:r>
              <a:rPr sz="1100" dirty="0">
                <a:latin typeface="Verdana"/>
                <a:cs typeface="Verdana"/>
              </a:rPr>
              <a:t>Low </a:t>
            </a:r>
            <a:r>
              <a:rPr sz="1100" spc="-5" dirty="0">
                <a:latin typeface="Verdana"/>
                <a:cs typeface="Verdana"/>
              </a:rPr>
              <a:t>Pass, </a:t>
            </a:r>
            <a:r>
              <a:rPr sz="1100" dirty="0">
                <a:latin typeface="Verdana"/>
                <a:cs typeface="Verdana"/>
              </a:rPr>
              <a:t>besar BW </a:t>
            </a:r>
            <a:r>
              <a:rPr sz="1100" spc="-5" dirty="0">
                <a:latin typeface="Verdana"/>
                <a:cs typeface="Verdana"/>
              </a:rPr>
              <a:t>adalah </a:t>
            </a:r>
            <a:r>
              <a:rPr sz="1100" dirty="0">
                <a:latin typeface="Verdana"/>
                <a:cs typeface="Verdana"/>
              </a:rPr>
              <a:t>½ </a:t>
            </a:r>
            <a:r>
              <a:rPr sz="1100" spc="-5" dirty="0">
                <a:latin typeface="Verdana"/>
                <a:cs typeface="Verdana"/>
              </a:rPr>
              <a:t>bagian dari </a:t>
            </a:r>
            <a:r>
              <a:rPr sz="1100" dirty="0">
                <a:latin typeface="Verdana"/>
                <a:cs typeface="Verdana"/>
              </a:rPr>
              <a:t>lebar </a:t>
            </a:r>
            <a:r>
              <a:rPr sz="1100" spc="-5" dirty="0">
                <a:latin typeface="Verdana"/>
                <a:cs typeface="Verdana"/>
              </a:rPr>
              <a:t>total main lobe  spektrum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tersebut.</a:t>
            </a:r>
            <a:endParaRPr sz="11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20"/>
              </a:spcBef>
            </a:pPr>
            <a:r>
              <a:rPr sz="1100" spc="-5" dirty="0">
                <a:latin typeface="Verdana"/>
                <a:cs typeface="Verdana"/>
              </a:rPr>
              <a:t>Contoh: Pulsa </a:t>
            </a:r>
            <a:r>
              <a:rPr sz="1100" dirty="0">
                <a:latin typeface="Verdana"/>
                <a:cs typeface="Verdana"/>
              </a:rPr>
              <a:t>persegi dengan </a:t>
            </a:r>
            <a:r>
              <a:rPr sz="1100" spc="-5" dirty="0">
                <a:latin typeface="Verdana"/>
                <a:cs typeface="Verdana"/>
              </a:rPr>
              <a:t>lebar pulsa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2T</a:t>
            </a:r>
            <a:r>
              <a:rPr sz="800" dirty="0">
                <a:latin typeface="Verdana"/>
                <a:cs typeface="Verdana"/>
              </a:rPr>
              <a:t>1</a:t>
            </a:r>
            <a:r>
              <a:rPr sz="1100" dirty="0">
                <a:latin typeface="Verdana"/>
                <a:cs typeface="Verdana"/>
              </a:rPr>
              <a:t>,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0587" y="3890898"/>
            <a:ext cx="5918835" cy="10452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65860" marR="1156970" indent="68580">
              <a:lnSpc>
                <a:spcPct val="100899"/>
              </a:lnSpc>
              <a:spcBef>
                <a:spcPts val="90"/>
              </a:spcBef>
              <a:tabLst>
                <a:tab pos="3210560" algn="l"/>
              </a:tabLst>
            </a:pPr>
            <a:r>
              <a:rPr sz="1150" spc="-5" dirty="0">
                <a:latin typeface="Verdana"/>
                <a:cs typeface="Verdana"/>
              </a:rPr>
              <a:t>Pulsa Persegi dengan Spektrum Frekuensi Sinc  Lebar main </a:t>
            </a:r>
            <a:r>
              <a:rPr sz="1150" dirty="0">
                <a:latin typeface="Verdana"/>
                <a:cs typeface="Verdana"/>
              </a:rPr>
              <a:t>lobe =</a:t>
            </a:r>
            <a:r>
              <a:rPr sz="1150" spc="30" dirty="0">
                <a:latin typeface="Verdana"/>
                <a:cs typeface="Verdana"/>
              </a:rPr>
              <a:t> </a:t>
            </a:r>
            <a:r>
              <a:rPr sz="1150" spc="-5" dirty="0">
                <a:latin typeface="Verdana"/>
                <a:cs typeface="Verdana"/>
              </a:rPr>
              <a:t>2/T</a:t>
            </a:r>
            <a:r>
              <a:rPr sz="800" spc="-5" dirty="0">
                <a:latin typeface="Verdana"/>
                <a:cs typeface="Verdana"/>
              </a:rPr>
              <a:t>1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1150" dirty="0">
                <a:latin typeface="Wingdings"/>
                <a:cs typeface="Wingdings"/>
              </a:rPr>
              <a:t>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dirty="0">
                <a:latin typeface="Verdana"/>
                <a:cs typeface="Verdana"/>
              </a:rPr>
              <a:t>BW = ½ x </a:t>
            </a:r>
            <a:r>
              <a:rPr sz="1150" spc="-5" dirty="0">
                <a:latin typeface="Verdana"/>
                <a:cs typeface="Verdana"/>
              </a:rPr>
              <a:t>2/T</a:t>
            </a:r>
            <a:r>
              <a:rPr sz="800" spc="-5" dirty="0">
                <a:latin typeface="Verdana"/>
                <a:cs typeface="Verdana"/>
              </a:rPr>
              <a:t>1 </a:t>
            </a:r>
            <a:r>
              <a:rPr sz="1150" dirty="0">
                <a:latin typeface="Verdana"/>
                <a:cs typeface="Verdana"/>
              </a:rPr>
              <a:t>=</a:t>
            </a:r>
            <a:r>
              <a:rPr sz="1150" spc="-85" dirty="0">
                <a:latin typeface="Verdana"/>
                <a:cs typeface="Verdana"/>
              </a:rPr>
              <a:t> </a:t>
            </a:r>
            <a:r>
              <a:rPr sz="1150" spc="-5" dirty="0">
                <a:latin typeface="Verdana"/>
                <a:cs typeface="Verdana"/>
              </a:rPr>
              <a:t>/T</a:t>
            </a:r>
            <a:r>
              <a:rPr sz="800" spc="-5" dirty="0">
                <a:latin typeface="Verdana"/>
                <a:cs typeface="Verdana"/>
              </a:rPr>
              <a:t>1</a:t>
            </a:r>
            <a:endParaRPr sz="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Verdana"/>
              <a:cs typeface="Verdana"/>
            </a:endParaRPr>
          </a:p>
          <a:p>
            <a:pPr marL="12700" marR="5080">
              <a:lnSpc>
                <a:spcPct val="101800"/>
              </a:lnSpc>
            </a:pPr>
            <a:r>
              <a:rPr sz="1100" spc="-5" dirty="0">
                <a:latin typeface="Verdana"/>
                <a:cs typeface="Verdana"/>
              </a:rPr>
              <a:t>Untuk </a:t>
            </a:r>
            <a:r>
              <a:rPr sz="1100" dirty="0">
                <a:latin typeface="Verdana"/>
                <a:cs typeface="Verdana"/>
              </a:rPr>
              <a:t>sinyal Band Pass, besar BW </a:t>
            </a:r>
            <a:r>
              <a:rPr sz="1100" spc="-5" dirty="0">
                <a:latin typeface="Verdana"/>
                <a:cs typeface="Verdana"/>
              </a:rPr>
              <a:t>adalah lebar main lobe </a:t>
            </a:r>
            <a:r>
              <a:rPr sz="1100" dirty="0">
                <a:latin typeface="Verdana"/>
                <a:cs typeface="Verdana"/>
              </a:rPr>
              <a:t>pada </a:t>
            </a:r>
            <a:r>
              <a:rPr sz="1100" spc="-5" dirty="0">
                <a:latin typeface="Verdana"/>
                <a:cs typeface="Verdana"/>
              </a:rPr>
              <a:t>frekuensi positif  (null to </a:t>
            </a:r>
            <a:r>
              <a:rPr sz="1100" dirty="0">
                <a:latin typeface="Verdana"/>
                <a:cs typeface="Verdana"/>
              </a:rPr>
              <a:t>null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BW).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100" spc="-5" dirty="0">
                <a:latin typeface="Verdana"/>
                <a:cs typeface="Verdana"/>
              </a:rPr>
              <a:t>Contoh: Pulsa rf (radio frequency) dengan lebar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T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9784" y="7667625"/>
            <a:ext cx="6020435" cy="157363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95475" marR="962660" indent="-922655">
              <a:lnSpc>
                <a:spcPct val="101699"/>
              </a:lnSpc>
              <a:spcBef>
                <a:spcPts val="75"/>
              </a:spcBef>
              <a:tabLst>
                <a:tab pos="3408679" algn="l"/>
              </a:tabLst>
            </a:pPr>
            <a:r>
              <a:rPr sz="1150" spc="-5" dirty="0">
                <a:latin typeface="Verdana"/>
                <a:cs typeface="Verdana"/>
              </a:rPr>
              <a:t>Pulsa </a:t>
            </a:r>
            <a:r>
              <a:rPr sz="1150" dirty="0">
                <a:latin typeface="Verdana"/>
                <a:cs typeface="Verdana"/>
              </a:rPr>
              <a:t>rf </a:t>
            </a:r>
            <a:r>
              <a:rPr sz="1150" spc="-5" dirty="0">
                <a:latin typeface="Verdana"/>
                <a:cs typeface="Verdana"/>
              </a:rPr>
              <a:t>dengan Spektrum Frekuensi Sinc Berpusat di </a:t>
            </a:r>
            <a:r>
              <a:rPr sz="1150" spc="10" dirty="0">
                <a:latin typeface="Verdana"/>
                <a:cs typeface="Verdana"/>
              </a:rPr>
              <a:t>f</a:t>
            </a:r>
            <a:r>
              <a:rPr sz="800" spc="10" dirty="0">
                <a:latin typeface="Verdana"/>
                <a:cs typeface="Verdana"/>
              </a:rPr>
              <a:t>c  </a:t>
            </a:r>
            <a:r>
              <a:rPr sz="1150" spc="-5" dirty="0">
                <a:latin typeface="Verdana"/>
                <a:cs typeface="Verdana"/>
              </a:rPr>
              <a:t>Main </a:t>
            </a:r>
            <a:r>
              <a:rPr sz="1150" dirty="0">
                <a:latin typeface="Verdana"/>
                <a:cs typeface="Verdana"/>
              </a:rPr>
              <a:t>lobe =</a:t>
            </a:r>
            <a:r>
              <a:rPr sz="1150" spc="5" dirty="0">
                <a:latin typeface="Verdana"/>
                <a:cs typeface="Verdana"/>
              </a:rPr>
              <a:t> </a:t>
            </a:r>
            <a:r>
              <a:rPr sz="1150" dirty="0">
                <a:latin typeface="Verdana"/>
                <a:cs typeface="Verdana"/>
              </a:rPr>
              <a:t>2/T</a:t>
            </a:r>
            <a:r>
              <a:rPr sz="1150" spc="-5" dirty="0">
                <a:latin typeface="Verdana"/>
                <a:cs typeface="Verdana"/>
              </a:rPr>
              <a:t> </a:t>
            </a:r>
            <a:r>
              <a:rPr sz="1150" dirty="0">
                <a:latin typeface="Wingdings"/>
                <a:cs typeface="Wingdings"/>
              </a:rPr>
              <a:t>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dirty="0">
                <a:latin typeface="Verdana"/>
                <a:cs typeface="Verdana"/>
              </a:rPr>
              <a:t>BW =</a:t>
            </a:r>
            <a:r>
              <a:rPr sz="1150" spc="-15" dirty="0">
                <a:latin typeface="Verdana"/>
                <a:cs typeface="Verdana"/>
              </a:rPr>
              <a:t> </a:t>
            </a:r>
            <a:r>
              <a:rPr sz="1150" dirty="0">
                <a:latin typeface="Verdana"/>
                <a:cs typeface="Verdana"/>
              </a:rPr>
              <a:t>2/T</a:t>
            </a:r>
            <a:endParaRPr sz="11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Verdana"/>
              <a:cs typeface="Verdana"/>
            </a:endParaRPr>
          </a:p>
          <a:p>
            <a:pPr marL="63500" marR="55880">
              <a:lnSpc>
                <a:spcPct val="100899"/>
              </a:lnSpc>
            </a:pPr>
            <a:r>
              <a:rPr sz="1150" b="1" spc="-5" dirty="0">
                <a:latin typeface="Verdana"/>
                <a:cs typeface="Verdana"/>
              </a:rPr>
              <a:t>Bandwidth </a:t>
            </a:r>
            <a:r>
              <a:rPr sz="1150" b="1" dirty="0">
                <a:latin typeface="Verdana"/>
                <a:cs typeface="Verdana"/>
              </a:rPr>
              <a:t>3 </a:t>
            </a:r>
            <a:r>
              <a:rPr sz="1150" b="1" spc="-5" dirty="0">
                <a:latin typeface="Verdana"/>
                <a:cs typeface="Verdana"/>
              </a:rPr>
              <a:t>dB: </a:t>
            </a:r>
            <a:r>
              <a:rPr sz="1150" dirty="0">
                <a:latin typeface="Verdana"/>
                <a:cs typeface="Verdana"/>
              </a:rPr>
              <a:t>Besar BW </a:t>
            </a:r>
            <a:r>
              <a:rPr sz="1150" spc="-5" dirty="0">
                <a:latin typeface="Verdana"/>
                <a:cs typeface="Verdana"/>
              </a:rPr>
              <a:t>ditentukan dari posisi frekuensi </a:t>
            </a:r>
            <a:r>
              <a:rPr sz="1150" dirty="0">
                <a:latin typeface="Verdana"/>
                <a:cs typeface="Verdana"/>
              </a:rPr>
              <a:t>yang </a:t>
            </a:r>
            <a:r>
              <a:rPr sz="1150" spc="-5" dirty="0">
                <a:latin typeface="Verdana"/>
                <a:cs typeface="Verdana"/>
              </a:rPr>
              <a:t>mempunyai  </a:t>
            </a:r>
            <a:r>
              <a:rPr sz="1150" dirty="0">
                <a:latin typeface="Verdana"/>
                <a:cs typeface="Verdana"/>
              </a:rPr>
              <a:t>a</a:t>
            </a:r>
            <a:r>
              <a:rPr sz="1150" spc="-5" dirty="0">
                <a:latin typeface="Verdana"/>
                <a:cs typeface="Verdana"/>
              </a:rPr>
              <a:t>mpl</a:t>
            </a:r>
            <a:r>
              <a:rPr sz="1150" spc="5" dirty="0">
                <a:latin typeface="Verdana"/>
                <a:cs typeface="Verdana"/>
              </a:rPr>
              <a:t>i</a:t>
            </a:r>
            <a:r>
              <a:rPr sz="1150" dirty="0">
                <a:latin typeface="Verdana"/>
                <a:cs typeface="Verdana"/>
              </a:rPr>
              <a:t>t</a:t>
            </a:r>
            <a:r>
              <a:rPr sz="1150" spc="-10" dirty="0">
                <a:latin typeface="Verdana"/>
                <a:cs typeface="Verdana"/>
              </a:rPr>
              <a:t>u</a:t>
            </a:r>
            <a:r>
              <a:rPr sz="1150" spc="-5" dirty="0">
                <a:latin typeface="Verdana"/>
                <a:cs typeface="Verdana"/>
              </a:rPr>
              <a:t>d</a:t>
            </a:r>
            <a:r>
              <a:rPr sz="1150" dirty="0">
                <a:latin typeface="Verdana"/>
                <a:cs typeface="Verdana"/>
              </a:rPr>
              <a:t>a</a:t>
            </a:r>
            <a:r>
              <a:rPr sz="1150" spc="-5" dirty="0">
                <a:latin typeface="Verdana"/>
                <a:cs typeface="Verdana"/>
              </a:rPr>
              <a:t> </a:t>
            </a:r>
            <a:r>
              <a:rPr sz="1150" dirty="0">
                <a:latin typeface="Verdana"/>
                <a:cs typeface="Verdana"/>
              </a:rPr>
              <a:t>3</a:t>
            </a:r>
            <a:r>
              <a:rPr sz="1150" spc="5" dirty="0">
                <a:latin typeface="Verdana"/>
                <a:cs typeface="Verdana"/>
              </a:rPr>
              <a:t> </a:t>
            </a:r>
            <a:r>
              <a:rPr sz="1150" spc="-5" dirty="0">
                <a:latin typeface="Verdana"/>
                <a:cs typeface="Verdana"/>
              </a:rPr>
              <a:t>d</a:t>
            </a:r>
            <a:r>
              <a:rPr sz="1150" dirty="0">
                <a:latin typeface="Verdana"/>
                <a:cs typeface="Verdana"/>
              </a:rPr>
              <a:t>B</a:t>
            </a:r>
            <a:r>
              <a:rPr sz="1150" spc="-10" dirty="0">
                <a:latin typeface="Verdana"/>
                <a:cs typeface="Verdana"/>
              </a:rPr>
              <a:t> </a:t>
            </a:r>
            <a:r>
              <a:rPr sz="1150" dirty="0">
                <a:latin typeface="Verdana"/>
                <a:cs typeface="Verdana"/>
              </a:rPr>
              <a:t>(</a:t>
            </a:r>
            <a:r>
              <a:rPr sz="1150" spc="-5" dirty="0">
                <a:latin typeface="Verdana"/>
                <a:cs typeface="Verdana"/>
              </a:rPr>
              <a:t> </a:t>
            </a:r>
            <a:r>
              <a:rPr sz="1150" dirty="0">
                <a:latin typeface="Verdana"/>
                <a:cs typeface="Verdana"/>
              </a:rPr>
              <a:t>2</a:t>
            </a:r>
            <a:r>
              <a:rPr sz="800" spc="-10" dirty="0">
                <a:latin typeface="Verdana"/>
                <a:cs typeface="Verdana"/>
              </a:rPr>
              <a:t>-</a:t>
            </a:r>
            <a:r>
              <a:rPr sz="750" baseline="38888" dirty="0">
                <a:latin typeface="Verdana"/>
                <a:cs typeface="Verdana"/>
              </a:rPr>
              <a:t>1</a:t>
            </a:r>
            <a:r>
              <a:rPr sz="750" spc="-7" baseline="38888" dirty="0">
                <a:latin typeface="Verdana"/>
                <a:cs typeface="Verdana"/>
              </a:rPr>
              <a:t>/</a:t>
            </a:r>
            <a:r>
              <a:rPr sz="750" spc="-15" baseline="38888" dirty="0">
                <a:latin typeface="Verdana"/>
                <a:cs typeface="Verdana"/>
              </a:rPr>
              <a:t>2</a:t>
            </a:r>
            <a:r>
              <a:rPr sz="1150" dirty="0">
                <a:latin typeface="Verdana"/>
                <a:cs typeface="Verdana"/>
              </a:rPr>
              <a:t>) </a:t>
            </a:r>
            <a:r>
              <a:rPr sz="1150" spc="-10" dirty="0">
                <a:latin typeface="Verdana"/>
                <a:cs typeface="Verdana"/>
              </a:rPr>
              <a:t>d</a:t>
            </a:r>
            <a:r>
              <a:rPr sz="1150" dirty="0">
                <a:latin typeface="Verdana"/>
                <a:cs typeface="Verdana"/>
              </a:rPr>
              <a:t>ari</a:t>
            </a:r>
            <a:r>
              <a:rPr sz="1150" spc="-5" dirty="0">
                <a:latin typeface="Verdana"/>
                <a:cs typeface="Verdana"/>
              </a:rPr>
              <a:t> </a:t>
            </a:r>
            <a:r>
              <a:rPr sz="1150" spc="-10" dirty="0">
                <a:latin typeface="Verdana"/>
                <a:cs typeface="Verdana"/>
              </a:rPr>
              <a:t>n</a:t>
            </a:r>
            <a:r>
              <a:rPr sz="1150" spc="5" dirty="0">
                <a:latin typeface="Verdana"/>
                <a:cs typeface="Verdana"/>
              </a:rPr>
              <a:t>i</a:t>
            </a:r>
            <a:r>
              <a:rPr sz="1150" spc="-5" dirty="0">
                <a:latin typeface="Verdana"/>
                <a:cs typeface="Verdana"/>
              </a:rPr>
              <a:t>l</a:t>
            </a:r>
            <a:r>
              <a:rPr sz="1150" spc="-10" dirty="0">
                <a:latin typeface="Verdana"/>
                <a:cs typeface="Verdana"/>
              </a:rPr>
              <a:t>a</a:t>
            </a:r>
            <a:r>
              <a:rPr sz="1150" dirty="0">
                <a:latin typeface="Verdana"/>
                <a:cs typeface="Verdana"/>
              </a:rPr>
              <a:t>i</a:t>
            </a:r>
            <a:r>
              <a:rPr sz="1150" spc="5" dirty="0">
                <a:latin typeface="Verdana"/>
                <a:cs typeface="Verdana"/>
              </a:rPr>
              <a:t> a</a:t>
            </a:r>
            <a:r>
              <a:rPr sz="1150" spc="-5" dirty="0">
                <a:latin typeface="Verdana"/>
                <a:cs typeface="Verdana"/>
              </a:rPr>
              <a:t>m</a:t>
            </a:r>
            <a:r>
              <a:rPr sz="1150" spc="-10" dirty="0">
                <a:latin typeface="Verdana"/>
                <a:cs typeface="Verdana"/>
              </a:rPr>
              <a:t>p</a:t>
            </a:r>
            <a:r>
              <a:rPr sz="1150" spc="-5" dirty="0">
                <a:latin typeface="Verdana"/>
                <a:cs typeface="Verdana"/>
              </a:rPr>
              <a:t>l</a:t>
            </a:r>
            <a:r>
              <a:rPr sz="1150" spc="5" dirty="0">
                <a:latin typeface="Verdana"/>
                <a:cs typeface="Verdana"/>
              </a:rPr>
              <a:t>i</a:t>
            </a:r>
            <a:r>
              <a:rPr sz="1150" dirty="0">
                <a:latin typeface="Verdana"/>
                <a:cs typeface="Verdana"/>
              </a:rPr>
              <a:t>t</a:t>
            </a:r>
            <a:r>
              <a:rPr sz="1150" spc="-10" dirty="0">
                <a:latin typeface="Verdana"/>
                <a:cs typeface="Verdana"/>
              </a:rPr>
              <a:t>u</a:t>
            </a:r>
            <a:r>
              <a:rPr sz="1150" spc="-5" dirty="0">
                <a:latin typeface="Verdana"/>
                <a:cs typeface="Verdana"/>
              </a:rPr>
              <a:t>d</a:t>
            </a:r>
            <a:r>
              <a:rPr sz="1150" dirty="0">
                <a:latin typeface="Verdana"/>
                <a:cs typeface="Verdana"/>
              </a:rPr>
              <a:t>a</a:t>
            </a:r>
            <a:r>
              <a:rPr sz="1150" spc="-5" dirty="0">
                <a:latin typeface="Verdana"/>
                <a:cs typeface="Verdana"/>
              </a:rPr>
              <a:t> </a:t>
            </a:r>
            <a:r>
              <a:rPr sz="1150" dirty="0">
                <a:latin typeface="Verdana"/>
                <a:cs typeface="Verdana"/>
              </a:rPr>
              <a:t>pun</a:t>
            </a:r>
            <a:r>
              <a:rPr sz="1150" spc="-15" dirty="0">
                <a:latin typeface="Verdana"/>
                <a:cs typeface="Verdana"/>
              </a:rPr>
              <a:t>c</a:t>
            </a:r>
            <a:r>
              <a:rPr sz="1150" dirty="0">
                <a:latin typeface="Verdana"/>
                <a:cs typeface="Verdana"/>
              </a:rPr>
              <a:t>ak</a:t>
            </a:r>
            <a:r>
              <a:rPr sz="1150" spc="-10" dirty="0">
                <a:latin typeface="Verdana"/>
                <a:cs typeface="Verdana"/>
              </a:rPr>
              <a:t>n</a:t>
            </a:r>
            <a:r>
              <a:rPr sz="1150" dirty="0">
                <a:latin typeface="Verdana"/>
                <a:cs typeface="Verdana"/>
              </a:rPr>
              <a:t>ya</a:t>
            </a:r>
            <a:endParaRPr sz="11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Verdana"/>
              <a:cs typeface="Verdana"/>
            </a:endParaRPr>
          </a:p>
          <a:p>
            <a:pPr marL="63500" marR="54610">
              <a:lnSpc>
                <a:spcPct val="101800"/>
              </a:lnSpc>
              <a:spcBef>
                <a:spcPts val="5"/>
              </a:spcBef>
            </a:pPr>
            <a:r>
              <a:rPr sz="1100" spc="-5" dirty="0">
                <a:latin typeface="Verdana"/>
                <a:cs typeface="Verdana"/>
              </a:rPr>
              <a:t>Untuk sinyal </a:t>
            </a:r>
            <a:r>
              <a:rPr sz="1100" dirty="0">
                <a:latin typeface="Verdana"/>
                <a:cs typeface="Verdana"/>
              </a:rPr>
              <a:t>Low Pass, besar BW </a:t>
            </a:r>
            <a:r>
              <a:rPr sz="1100" spc="-5" dirty="0">
                <a:latin typeface="Verdana"/>
                <a:cs typeface="Verdana"/>
              </a:rPr>
              <a:t>adalah jarak antara </a:t>
            </a:r>
            <a:r>
              <a:rPr sz="1100" dirty="0">
                <a:latin typeface="Verdana"/>
                <a:cs typeface="Verdana"/>
              </a:rPr>
              <a:t>frekuensi </a:t>
            </a:r>
            <a:r>
              <a:rPr sz="1100" spc="5" dirty="0">
                <a:latin typeface="Verdana"/>
                <a:cs typeface="Verdana"/>
              </a:rPr>
              <a:t>nol </a:t>
            </a:r>
            <a:r>
              <a:rPr sz="1100" dirty="0">
                <a:latin typeface="Verdana"/>
                <a:cs typeface="Verdana"/>
              </a:rPr>
              <a:t>dengan  </a:t>
            </a:r>
            <a:r>
              <a:rPr sz="1100" spc="-5" dirty="0">
                <a:latin typeface="Verdana"/>
                <a:cs typeface="Verdana"/>
              </a:rPr>
              <a:t>frekuensi positif pada saat amplituda bernilai 2</a:t>
            </a:r>
            <a:r>
              <a:rPr sz="800" spc="-5" dirty="0">
                <a:latin typeface="Verdana"/>
                <a:cs typeface="Verdana"/>
              </a:rPr>
              <a:t>-1/2 </a:t>
            </a:r>
            <a:r>
              <a:rPr sz="1100" spc="-5" dirty="0">
                <a:latin typeface="Verdana"/>
                <a:cs typeface="Verdana"/>
              </a:rPr>
              <a:t>dari </a:t>
            </a:r>
            <a:r>
              <a:rPr sz="1100" dirty="0">
                <a:latin typeface="Verdana"/>
                <a:cs typeface="Verdana"/>
              </a:rPr>
              <a:t>nilai</a:t>
            </a:r>
            <a:r>
              <a:rPr sz="1100" spc="2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puncaknya.</a:t>
            </a:r>
            <a:endParaRPr sz="1100">
              <a:latin typeface="Verdana"/>
              <a:cs typeface="Verdana"/>
            </a:endParaRPr>
          </a:p>
          <a:p>
            <a:pPr marL="63500">
              <a:lnSpc>
                <a:spcPct val="100000"/>
              </a:lnSpc>
              <a:spcBef>
                <a:spcPts val="10"/>
              </a:spcBef>
            </a:pPr>
            <a:r>
              <a:rPr sz="1100" spc="-5" dirty="0">
                <a:latin typeface="Verdana"/>
                <a:cs typeface="Verdana"/>
              </a:rPr>
              <a:t>Contoh: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82053" y="2731237"/>
            <a:ext cx="4494109" cy="1138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72431" y="4945970"/>
            <a:ext cx="2326294" cy="27197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3098422" y="10127044"/>
            <a:ext cx="1337945" cy="1590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Halaman </a:t>
            </a:r>
            <a:fld id="{81D60167-4931-47E6-BA6A-407CBD079E47}" type="slidenum">
              <a:rPr spc="-5" dirty="0"/>
              <a:t>16</a:t>
            </a:fld>
            <a:r>
              <a:rPr spc="-5" dirty="0"/>
              <a:t> </a:t>
            </a:r>
            <a:r>
              <a:rPr spc="-10" dirty="0"/>
              <a:t>dari</a:t>
            </a:r>
            <a:r>
              <a:rPr spc="-70" dirty="0"/>
              <a:t> </a:t>
            </a:r>
            <a:r>
              <a:rPr spc="-10" dirty="0"/>
              <a:t>18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690" y="298452"/>
            <a:ext cx="4218940" cy="204543"/>
          </a:xfrm>
          <a:prstGeom prst="rect">
            <a:avLst/>
          </a:prstGeom>
          <a:solidFill>
            <a:srgbClr val="004386"/>
          </a:solidFill>
        </p:spPr>
        <p:txBody>
          <a:bodyPr vert="horz" wrap="square" lIns="0" tIns="5016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395"/>
              </a:spcBef>
            </a:pPr>
            <a:r>
              <a:rPr sz="1000" b="1" dirty="0">
                <a:solidFill>
                  <a:srgbClr val="FFFFFF"/>
                </a:solidFill>
                <a:latin typeface="Caladea"/>
                <a:cs typeface="Caladea"/>
              </a:rPr>
              <a:t>Telekomunikasi </a:t>
            </a:r>
            <a:r>
              <a:rPr sz="1000" b="1" spc="-5" dirty="0">
                <a:solidFill>
                  <a:srgbClr val="FFFFFF"/>
                </a:solidFill>
                <a:latin typeface="Caladea"/>
                <a:cs typeface="Caladea"/>
              </a:rPr>
              <a:t>/Konsep Fundamental</a:t>
            </a:r>
            <a:r>
              <a:rPr sz="1000" b="1" spc="70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adea"/>
                <a:cs typeface="Caladea"/>
              </a:rPr>
              <a:t>Telekomunikasi</a:t>
            </a:r>
            <a:endParaRPr sz="1000">
              <a:latin typeface="Caladea"/>
              <a:cs typeface="Calad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86909" y="322583"/>
            <a:ext cx="6305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FFFFFF"/>
                </a:solidFill>
                <a:latin typeface="Caladea"/>
                <a:cs typeface="Caladea"/>
              </a:rPr>
              <a:t>B</a:t>
            </a:r>
            <a:r>
              <a:rPr sz="1100" spc="-15" dirty="0">
                <a:solidFill>
                  <a:srgbClr val="FFFFFF"/>
                </a:solidFill>
                <a:latin typeface="Caladea"/>
                <a:cs typeface="Caladea"/>
              </a:rPr>
              <a:t>r</a:t>
            </a:r>
            <a:r>
              <a:rPr sz="1100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r>
              <a:rPr sz="1100" spc="-40" dirty="0">
                <a:solidFill>
                  <a:srgbClr val="FFFFFF"/>
                </a:solidFill>
                <a:latin typeface="Caladea"/>
                <a:cs typeface="Caladea"/>
              </a:rPr>
              <a:t>w</a:t>
            </a:r>
            <a:r>
              <a:rPr sz="1100" spc="25" dirty="0">
                <a:solidFill>
                  <a:srgbClr val="FFFFFF"/>
                </a:solidFill>
                <a:latin typeface="Caladea"/>
                <a:cs typeface="Caladea"/>
              </a:rPr>
              <a:t>i</a:t>
            </a:r>
            <a:r>
              <a:rPr sz="1100" spc="5" dirty="0">
                <a:solidFill>
                  <a:srgbClr val="FFFFFF"/>
                </a:solidFill>
                <a:latin typeface="Caladea"/>
                <a:cs typeface="Caladea"/>
              </a:rPr>
              <a:t>j</a:t>
            </a:r>
            <a:r>
              <a:rPr sz="1100" spc="-25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r>
              <a:rPr sz="1100" spc="30" dirty="0">
                <a:solidFill>
                  <a:srgbClr val="FFFFFF"/>
                </a:solidFill>
                <a:latin typeface="Caladea"/>
                <a:cs typeface="Caladea"/>
              </a:rPr>
              <a:t>y</a:t>
            </a:r>
            <a:r>
              <a:rPr sz="1100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endParaRPr sz="1100">
              <a:latin typeface="Caladea"/>
              <a:cs typeface="Calade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09307" y="4830011"/>
            <a:ext cx="6073775" cy="5144770"/>
            <a:chOff x="809307" y="4830012"/>
            <a:chExt cx="6073775" cy="5144770"/>
          </a:xfrm>
        </p:grpSpPr>
        <p:sp>
          <p:nvSpPr>
            <p:cNvPr id="5" name="object 5"/>
            <p:cNvSpPr/>
            <p:nvPr/>
          </p:nvSpPr>
          <p:spPr>
            <a:xfrm>
              <a:off x="814069" y="4834775"/>
              <a:ext cx="6064250" cy="5135245"/>
            </a:xfrm>
            <a:custGeom>
              <a:avLst/>
              <a:gdLst/>
              <a:ahLst/>
              <a:cxnLst/>
              <a:rect l="l" t="t" r="r" b="b"/>
              <a:pathLst>
                <a:path w="6064250" h="5135245">
                  <a:moveTo>
                    <a:pt x="6064250" y="0"/>
                  </a:moveTo>
                  <a:lnTo>
                    <a:pt x="0" y="0"/>
                  </a:lnTo>
                  <a:lnTo>
                    <a:pt x="0" y="5135245"/>
                  </a:lnTo>
                  <a:lnTo>
                    <a:pt x="6064250" y="5135245"/>
                  </a:lnTo>
                  <a:lnTo>
                    <a:pt x="606425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4069" y="4834775"/>
              <a:ext cx="6064250" cy="5135245"/>
            </a:xfrm>
            <a:custGeom>
              <a:avLst/>
              <a:gdLst/>
              <a:ahLst/>
              <a:cxnLst/>
              <a:rect l="l" t="t" r="r" b="b"/>
              <a:pathLst>
                <a:path w="6064250" h="5135245">
                  <a:moveTo>
                    <a:pt x="0" y="5135245"/>
                  </a:moveTo>
                  <a:lnTo>
                    <a:pt x="6064250" y="5135245"/>
                  </a:lnTo>
                  <a:lnTo>
                    <a:pt x="6064250" y="0"/>
                  </a:lnTo>
                  <a:lnTo>
                    <a:pt x="0" y="0"/>
                  </a:lnTo>
                  <a:lnTo>
                    <a:pt x="0" y="5135245"/>
                  </a:lnTo>
                  <a:close/>
                </a:path>
              </a:pathLst>
            </a:custGeom>
            <a:ln w="9525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70584" y="1910843"/>
            <a:ext cx="5919470" cy="86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50" spc="-5" dirty="0">
                <a:latin typeface="Verdana"/>
                <a:cs typeface="Verdana"/>
              </a:rPr>
              <a:t>Pulsa eksponensial dengan Spektrum</a:t>
            </a:r>
            <a:r>
              <a:rPr sz="1150" spc="5" dirty="0">
                <a:latin typeface="Verdana"/>
                <a:cs typeface="Verdana"/>
              </a:rPr>
              <a:t> </a:t>
            </a:r>
            <a:r>
              <a:rPr sz="1150" spc="-5" dirty="0">
                <a:latin typeface="Verdana"/>
                <a:cs typeface="Verdana"/>
              </a:rPr>
              <a:t>Frekuensinya</a:t>
            </a:r>
            <a:endParaRPr sz="11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100" spc="-5" dirty="0">
                <a:latin typeface="Verdana"/>
                <a:cs typeface="Verdana"/>
              </a:rPr>
              <a:t>Bandwidth </a:t>
            </a:r>
            <a:r>
              <a:rPr sz="1100" dirty="0">
                <a:latin typeface="Verdana"/>
                <a:cs typeface="Verdana"/>
              </a:rPr>
              <a:t>= </a:t>
            </a:r>
            <a:r>
              <a:rPr sz="1100" spc="-5" dirty="0">
                <a:latin typeface="Verdana"/>
                <a:cs typeface="Verdana"/>
              </a:rPr>
              <a:t>1/2 </a:t>
            </a:r>
            <a:r>
              <a:rPr sz="1100" dirty="0">
                <a:latin typeface="Symbol"/>
                <a:cs typeface="Symbol"/>
              </a:rPr>
              <a:t></a:t>
            </a:r>
            <a:endParaRPr sz="1100">
              <a:latin typeface="Symbol"/>
              <a:cs typeface="Symbol"/>
            </a:endParaRPr>
          </a:p>
          <a:p>
            <a:pPr>
              <a:lnSpc>
                <a:spcPct val="100000"/>
              </a:lnSpc>
            </a:pPr>
            <a:endParaRPr sz="1300">
              <a:latin typeface="Symbol"/>
              <a:cs typeface="Symbol"/>
            </a:endParaRPr>
          </a:p>
          <a:p>
            <a:pPr algn="ctr">
              <a:lnSpc>
                <a:spcPct val="100000"/>
              </a:lnSpc>
              <a:spcBef>
                <a:spcPts val="1095"/>
              </a:spcBef>
            </a:pPr>
            <a:r>
              <a:rPr sz="1100" spc="-5" dirty="0">
                <a:latin typeface="Verdana"/>
                <a:cs typeface="Verdana"/>
              </a:rPr>
              <a:t>Untuk</a:t>
            </a:r>
            <a:r>
              <a:rPr sz="1100" spc="1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sinyal</a:t>
            </a:r>
            <a:r>
              <a:rPr sz="1100" spc="114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Band</a:t>
            </a:r>
            <a:r>
              <a:rPr sz="1100" spc="114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Pass,</a:t>
            </a:r>
            <a:r>
              <a:rPr sz="1100" spc="114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spektrum</a:t>
            </a:r>
            <a:r>
              <a:rPr sz="1100" spc="1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berpusat</a:t>
            </a:r>
            <a:r>
              <a:rPr sz="1100" spc="1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di</a:t>
            </a:r>
            <a:r>
              <a:rPr sz="1100" spc="10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+</a:t>
            </a:r>
            <a:r>
              <a:rPr sz="1100" spc="125" dirty="0">
                <a:latin typeface="Verdana"/>
                <a:cs typeface="Verdana"/>
              </a:rPr>
              <a:t> </a:t>
            </a:r>
            <a:r>
              <a:rPr sz="1100" spc="5" dirty="0">
                <a:latin typeface="Verdana"/>
                <a:cs typeface="Verdana"/>
              </a:rPr>
              <a:t>f</a:t>
            </a:r>
            <a:r>
              <a:rPr sz="800" spc="5" dirty="0">
                <a:latin typeface="Verdana"/>
                <a:cs typeface="Verdana"/>
              </a:rPr>
              <a:t>c</a:t>
            </a:r>
            <a:r>
              <a:rPr sz="800" spc="1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.</a:t>
            </a:r>
            <a:r>
              <a:rPr sz="1100" spc="114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Besar</a:t>
            </a:r>
            <a:r>
              <a:rPr sz="1100" spc="114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bandwidth</a:t>
            </a:r>
            <a:r>
              <a:rPr sz="1100" spc="12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merupakan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07977" y="2723136"/>
            <a:ext cx="30734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50" spc="22" baseline="-17676" dirty="0">
                <a:latin typeface="Verdana"/>
                <a:cs typeface="Verdana"/>
              </a:rPr>
              <a:t>2</a:t>
            </a:r>
            <a:r>
              <a:rPr sz="500" spc="-5" dirty="0">
                <a:latin typeface="Verdana"/>
                <a:cs typeface="Verdana"/>
              </a:rPr>
              <a:t>-</a:t>
            </a:r>
            <a:r>
              <a:rPr sz="500" dirty="0">
                <a:latin typeface="Verdana"/>
                <a:cs typeface="Verdana"/>
              </a:rPr>
              <a:t>1</a:t>
            </a:r>
            <a:r>
              <a:rPr sz="500" spc="-5" dirty="0">
                <a:latin typeface="Verdana"/>
                <a:cs typeface="Verdana"/>
              </a:rPr>
              <a:t>/2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80582" y="2767330"/>
            <a:ext cx="7118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Verdana"/>
                <a:cs typeface="Verdana"/>
              </a:rPr>
              <a:t>dari</a:t>
            </a:r>
            <a:r>
              <a:rPr sz="1100" spc="16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nilai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0584" y="2767330"/>
            <a:ext cx="4761230" cy="52270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  <a:tabLst>
                <a:tab pos="498475" algn="l"/>
                <a:tab pos="1082040" algn="l"/>
                <a:tab pos="1297940" algn="l"/>
                <a:tab pos="2626360" algn="l"/>
                <a:tab pos="3097530" algn="l"/>
                <a:tab pos="4049395" algn="l"/>
              </a:tabLst>
            </a:pPr>
            <a:r>
              <a:rPr sz="1100" dirty="0">
                <a:latin typeface="Verdana"/>
                <a:cs typeface="Verdana"/>
              </a:rPr>
              <a:t>j</a:t>
            </a:r>
            <a:r>
              <a:rPr sz="1100" spc="-5" dirty="0">
                <a:latin typeface="Verdana"/>
                <a:cs typeface="Verdana"/>
              </a:rPr>
              <a:t>ara</a:t>
            </a:r>
            <a:r>
              <a:rPr sz="1100" dirty="0">
                <a:latin typeface="Verdana"/>
                <a:cs typeface="Verdana"/>
              </a:rPr>
              <a:t>k	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n</a:t>
            </a:r>
            <a:r>
              <a:rPr sz="1100" spc="-10" dirty="0">
                <a:latin typeface="Verdana"/>
                <a:cs typeface="Verdana"/>
              </a:rPr>
              <a:t>t</a:t>
            </a:r>
            <a:r>
              <a:rPr sz="1100" spc="-5" dirty="0">
                <a:latin typeface="Verdana"/>
                <a:cs typeface="Verdana"/>
              </a:rPr>
              <a:t>ar</a:t>
            </a:r>
            <a:r>
              <a:rPr sz="1100" dirty="0">
                <a:latin typeface="Verdana"/>
                <a:cs typeface="Verdana"/>
              </a:rPr>
              <a:t>a	2	</a:t>
            </a:r>
            <a:r>
              <a:rPr sz="1100" spc="5" dirty="0">
                <a:latin typeface="Verdana"/>
                <a:cs typeface="Verdana"/>
              </a:rPr>
              <a:t>f</a:t>
            </a:r>
            <a:r>
              <a:rPr sz="1100" spc="-5" dirty="0">
                <a:latin typeface="Verdana"/>
                <a:cs typeface="Verdana"/>
              </a:rPr>
              <a:t>r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-5" dirty="0">
                <a:latin typeface="Verdana"/>
                <a:cs typeface="Verdana"/>
              </a:rPr>
              <a:t>k</a:t>
            </a:r>
            <a:r>
              <a:rPr sz="1100" dirty="0">
                <a:latin typeface="Verdana"/>
                <a:cs typeface="Verdana"/>
              </a:rPr>
              <a:t>ue</a:t>
            </a:r>
            <a:r>
              <a:rPr sz="1100" spc="-5" dirty="0">
                <a:latin typeface="Verdana"/>
                <a:cs typeface="Verdana"/>
              </a:rPr>
              <a:t>n</a:t>
            </a:r>
            <a:r>
              <a:rPr sz="1100" dirty="0">
                <a:latin typeface="Verdana"/>
                <a:cs typeface="Verdana"/>
              </a:rPr>
              <a:t>si  </a:t>
            </a:r>
            <a:r>
              <a:rPr sz="1100" spc="-17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p</a:t>
            </a:r>
            <a:r>
              <a:rPr sz="1100" dirty="0">
                <a:latin typeface="Verdana"/>
                <a:cs typeface="Verdana"/>
              </a:rPr>
              <a:t>o</a:t>
            </a:r>
            <a:r>
              <a:rPr sz="1100" spc="10" dirty="0">
                <a:latin typeface="Verdana"/>
                <a:cs typeface="Verdana"/>
              </a:rPr>
              <a:t>s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spc="5" dirty="0">
                <a:latin typeface="Verdana"/>
                <a:cs typeface="Verdana"/>
              </a:rPr>
              <a:t>t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dirty="0">
                <a:latin typeface="Verdana"/>
                <a:cs typeface="Verdana"/>
              </a:rPr>
              <a:t>f	</a:t>
            </a:r>
            <a:r>
              <a:rPr sz="1100" spc="-10" dirty="0">
                <a:latin typeface="Verdana"/>
                <a:cs typeface="Verdana"/>
              </a:rPr>
              <a:t>y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ng	</a:t>
            </a:r>
            <a:r>
              <a:rPr sz="1100" spc="-10" dirty="0">
                <a:latin typeface="Verdana"/>
                <a:cs typeface="Verdana"/>
              </a:rPr>
              <a:t>m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-5" dirty="0">
                <a:latin typeface="Verdana"/>
                <a:cs typeface="Verdana"/>
              </a:rPr>
              <a:t>mp</a:t>
            </a:r>
            <a:r>
              <a:rPr sz="1100" dirty="0">
                <a:latin typeface="Verdana"/>
                <a:cs typeface="Verdana"/>
              </a:rPr>
              <a:t>u</a:t>
            </a:r>
            <a:r>
              <a:rPr sz="1100" spc="-10" dirty="0">
                <a:latin typeface="Verdana"/>
                <a:cs typeface="Verdana"/>
              </a:rPr>
              <a:t>ny</a:t>
            </a:r>
            <a:r>
              <a:rPr sz="1100" spc="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i	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spc="-10" dirty="0">
                <a:latin typeface="Verdana"/>
                <a:cs typeface="Verdana"/>
              </a:rPr>
              <a:t>m</a:t>
            </a:r>
            <a:r>
              <a:rPr sz="1100" spc="5" dirty="0">
                <a:latin typeface="Verdana"/>
                <a:cs typeface="Verdana"/>
              </a:rPr>
              <a:t>p</a:t>
            </a:r>
            <a:r>
              <a:rPr sz="1100" spc="-5" dirty="0">
                <a:latin typeface="Verdana"/>
                <a:cs typeface="Verdana"/>
              </a:rPr>
              <a:t>l</a:t>
            </a:r>
            <a:r>
              <a:rPr sz="1100" spc="-20" dirty="0">
                <a:latin typeface="Verdana"/>
                <a:cs typeface="Verdana"/>
              </a:rPr>
              <a:t>i</a:t>
            </a:r>
            <a:r>
              <a:rPr sz="1100" spc="5" dirty="0">
                <a:latin typeface="Verdana"/>
                <a:cs typeface="Verdana"/>
              </a:rPr>
              <a:t>t</a:t>
            </a:r>
            <a:r>
              <a:rPr sz="1100" dirty="0">
                <a:latin typeface="Verdana"/>
                <a:cs typeface="Verdana"/>
              </a:rPr>
              <a:t>u</a:t>
            </a:r>
            <a:r>
              <a:rPr sz="1100" spc="-10" dirty="0">
                <a:latin typeface="Verdana"/>
                <a:cs typeface="Verdana"/>
              </a:rPr>
              <a:t>d</a:t>
            </a:r>
            <a:r>
              <a:rPr sz="1100" dirty="0">
                <a:latin typeface="Verdana"/>
                <a:cs typeface="Verdana"/>
              </a:rPr>
              <a:t>a  </a:t>
            </a:r>
            <a:r>
              <a:rPr sz="1100" spc="-5" dirty="0">
                <a:latin typeface="Verdana"/>
                <a:cs typeface="Verdana"/>
              </a:rPr>
              <a:t>puncaknya.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latin typeface="Verdana"/>
                <a:cs typeface="Verdana"/>
              </a:rPr>
              <a:t>Contoh: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0584" y="4559938"/>
            <a:ext cx="5922010" cy="53546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50" spc="-5" dirty="0">
                <a:latin typeface="Verdana"/>
                <a:cs typeface="Verdana"/>
              </a:rPr>
              <a:t>Spektrum Frekuensi Pulsa eksponensial Band</a:t>
            </a:r>
            <a:r>
              <a:rPr sz="1150" dirty="0">
                <a:latin typeface="Verdana"/>
                <a:cs typeface="Verdana"/>
              </a:rPr>
              <a:t> Pass</a:t>
            </a:r>
            <a:endParaRPr sz="11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1F487C"/>
                </a:solidFill>
                <a:latin typeface="Verdana"/>
                <a:cs typeface="Verdana"/>
              </a:rPr>
              <a:t>4.</a:t>
            </a:r>
            <a:r>
              <a:rPr sz="1600" b="1" spc="-1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Verdana"/>
                <a:cs typeface="Verdana"/>
              </a:rPr>
              <a:t>Rangkuman</a:t>
            </a:r>
            <a:endParaRPr sz="1600">
              <a:latin typeface="Verdana"/>
              <a:cs typeface="Verdana"/>
            </a:endParaRPr>
          </a:p>
          <a:p>
            <a:pPr marL="12700" marR="6350" algn="just">
              <a:lnSpc>
                <a:spcPct val="100899"/>
              </a:lnSpc>
              <a:spcBef>
                <a:spcPts val="1330"/>
              </a:spcBef>
            </a:pPr>
            <a:r>
              <a:rPr sz="1100" b="1" dirty="0">
                <a:latin typeface="Verdana"/>
                <a:cs typeface="Verdana"/>
              </a:rPr>
              <a:t>K o m u n i k a s i </a:t>
            </a:r>
            <a:r>
              <a:rPr sz="1100" spc="-10" dirty="0">
                <a:latin typeface="Verdana"/>
                <a:cs typeface="Verdana"/>
              </a:rPr>
              <a:t>adalah </a:t>
            </a:r>
            <a:r>
              <a:rPr sz="1100" dirty="0">
                <a:latin typeface="Verdana"/>
                <a:cs typeface="Verdana"/>
              </a:rPr>
              <a:t>sebuah proses interaksi untuk </a:t>
            </a:r>
            <a:r>
              <a:rPr sz="1100" spc="-5" dirty="0">
                <a:latin typeface="Verdana"/>
                <a:cs typeface="Verdana"/>
              </a:rPr>
              <a:t>berhubungan </a:t>
            </a:r>
            <a:r>
              <a:rPr sz="1100" spc="-10" dirty="0">
                <a:latin typeface="Verdana"/>
                <a:cs typeface="Verdana"/>
              </a:rPr>
              <a:t>dari </a:t>
            </a:r>
            <a:r>
              <a:rPr sz="1100" spc="-5" dirty="0">
                <a:latin typeface="Verdana"/>
                <a:cs typeface="Verdana"/>
              </a:rPr>
              <a:t>satu  </a:t>
            </a:r>
            <a:r>
              <a:rPr sz="1100" dirty="0">
                <a:latin typeface="Verdana"/>
                <a:cs typeface="Verdana"/>
              </a:rPr>
              <a:t>pihak </a:t>
            </a:r>
            <a:r>
              <a:rPr sz="1100" spc="-5" dirty="0">
                <a:latin typeface="Verdana"/>
                <a:cs typeface="Verdana"/>
              </a:rPr>
              <a:t>ke pihak</a:t>
            </a:r>
            <a:r>
              <a:rPr sz="1100" spc="7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lainnya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Verdana"/>
              <a:cs typeface="Verdana"/>
            </a:endParaRPr>
          </a:p>
          <a:p>
            <a:pPr marL="12700" marR="5080" algn="just">
              <a:lnSpc>
                <a:spcPct val="101200"/>
              </a:lnSpc>
            </a:pPr>
            <a:r>
              <a:rPr sz="1100" b="1" spc="-5" dirty="0">
                <a:latin typeface="Verdana"/>
                <a:cs typeface="Verdana"/>
              </a:rPr>
              <a:t>Telekomunikasi </a:t>
            </a:r>
            <a:r>
              <a:rPr sz="1100" spc="-10" dirty="0">
                <a:latin typeface="Verdana"/>
                <a:cs typeface="Verdana"/>
              </a:rPr>
              <a:t>adalah </a:t>
            </a:r>
            <a:r>
              <a:rPr sz="1100" spc="-5" dirty="0">
                <a:latin typeface="Verdana"/>
                <a:cs typeface="Verdana"/>
              </a:rPr>
              <a:t>setiap pemancaran, pengiriman, </a:t>
            </a:r>
            <a:r>
              <a:rPr sz="1100" spc="-10" dirty="0">
                <a:latin typeface="Verdana"/>
                <a:cs typeface="Verdana"/>
              </a:rPr>
              <a:t>dan </a:t>
            </a:r>
            <a:r>
              <a:rPr sz="1100" spc="-5" dirty="0">
                <a:latin typeface="Verdana"/>
                <a:cs typeface="Verdana"/>
              </a:rPr>
              <a:t>atau </a:t>
            </a:r>
            <a:r>
              <a:rPr sz="1100" dirty="0">
                <a:latin typeface="Verdana"/>
                <a:cs typeface="Verdana"/>
              </a:rPr>
              <a:t>penerimaan  </a:t>
            </a:r>
            <a:r>
              <a:rPr sz="1100" spc="-5" dirty="0">
                <a:latin typeface="Verdana"/>
                <a:cs typeface="Verdana"/>
              </a:rPr>
              <a:t>dari setiap informasi </a:t>
            </a:r>
            <a:r>
              <a:rPr sz="1100" spc="-10" dirty="0">
                <a:latin typeface="Verdana"/>
                <a:cs typeface="Verdana"/>
              </a:rPr>
              <a:t>dalam </a:t>
            </a:r>
            <a:r>
              <a:rPr sz="1100" dirty="0">
                <a:latin typeface="Verdana"/>
                <a:cs typeface="Verdana"/>
              </a:rPr>
              <a:t>bentuk tanda-tanda, </a:t>
            </a:r>
            <a:r>
              <a:rPr sz="1100" spc="-5" dirty="0">
                <a:latin typeface="Verdana"/>
                <a:cs typeface="Verdana"/>
              </a:rPr>
              <a:t>isyarat, tulisan, </a:t>
            </a:r>
            <a:r>
              <a:rPr sz="1100" dirty="0">
                <a:latin typeface="Verdana"/>
                <a:cs typeface="Verdana"/>
              </a:rPr>
              <a:t>gambar, </a:t>
            </a:r>
            <a:r>
              <a:rPr sz="1100" spc="-5" dirty="0">
                <a:latin typeface="Verdana"/>
                <a:cs typeface="Verdana"/>
              </a:rPr>
              <a:t>suara,  </a:t>
            </a:r>
            <a:r>
              <a:rPr sz="1100" dirty="0">
                <a:latin typeface="Verdana"/>
                <a:cs typeface="Verdana"/>
              </a:rPr>
              <a:t>dan </a:t>
            </a:r>
            <a:r>
              <a:rPr sz="1100" spc="-5" dirty="0">
                <a:latin typeface="Verdana"/>
                <a:cs typeface="Verdana"/>
              </a:rPr>
              <a:t>bunyi melalui </a:t>
            </a:r>
            <a:r>
              <a:rPr sz="1100" dirty="0">
                <a:latin typeface="Verdana"/>
                <a:cs typeface="Verdana"/>
              </a:rPr>
              <a:t>sistem kawat, optik, </a:t>
            </a:r>
            <a:r>
              <a:rPr sz="1100" spc="-5" dirty="0">
                <a:latin typeface="Verdana"/>
                <a:cs typeface="Verdana"/>
              </a:rPr>
              <a:t>radio atau </a:t>
            </a:r>
            <a:r>
              <a:rPr sz="1100" dirty="0">
                <a:latin typeface="Verdana"/>
                <a:cs typeface="Verdana"/>
              </a:rPr>
              <a:t>sistem </a:t>
            </a:r>
            <a:r>
              <a:rPr sz="1100" spc="-5" dirty="0">
                <a:latin typeface="Verdana"/>
                <a:cs typeface="Verdana"/>
              </a:rPr>
              <a:t>elektromagnetik lainnya  </a:t>
            </a:r>
            <a:r>
              <a:rPr sz="1100" i="1" spc="-5" dirty="0">
                <a:latin typeface="Verdana"/>
                <a:cs typeface="Verdana"/>
              </a:rPr>
              <a:t>(Undang-undang </a:t>
            </a:r>
            <a:r>
              <a:rPr sz="1100" i="1" spc="5" dirty="0">
                <a:latin typeface="Verdana"/>
                <a:cs typeface="Verdana"/>
              </a:rPr>
              <a:t>RI </a:t>
            </a:r>
            <a:r>
              <a:rPr sz="1100" i="1" spc="-5" dirty="0">
                <a:latin typeface="Verdana"/>
                <a:cs typeface="Verdana"/>
              </a:rPr>
              <a:t>no.36 tahun 1999 </a:t>
            </a:r>
            <a:r>
              <a:rPr sz="1100" i="1" dirty="0">
                <a:latin typeface="Verdana"/>
                <a:cs typeface="Verdana"/>
              </a:rPr>
              <a:t>tentang</a:t>
            </a:r>
            <a:r>
              <a:rPr sz="1100" i="1" spc="110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Telekomunikasi).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Verdana"/>
              <a:cs typeface="Verdana"/>
            </a:endParaRPr>
          </a:p>
          <a:p>
            <a:pPr marL="12700" marR="5080" algn="just">
              <a:lnSpc>
                <a:spcPct val="101200"/>
              </a:lnSpc>
            </a:pPr>
            <a:r>
              <a:rPr sz="1100" spc="-5" dirty="0">
                <a:latin typeface="Verdana"/>
                <a:cs typeface="Verdana"/>
              </a:rPr>
              <a:t>Sistem telekomunikasi </a:t>
            </a:r>
            <a:r>
              <a:rPr sz="1100" spc="-10" dirty="0">
                <a:latin typeface="Verdana"/>
                <a:cs typeface="Verdana"/>
              </a:rPr>
              <a:t>adalah </a:t>
            </a:r>
            <a:r>
              <a:rPr sz="1100" spc="-5" dirty="0">
                <a:latin typeface="Verdana"/>
                <a:cs typeface="Verdana"/>
              </a:rPr>
              <a:t>seluruh unsur/elemen baik infrastruktur  telekomunikasi,perangkat telekomunikasi, sarana </a:t>
            </a:r>
            <a:r>
              <a:rPr sz="1100" spc="-10" dirty="0">
                <a:latin typeface="Verdana"/>
                <a:cs typeface="Verdana"/>
              </a:rPr>
              <a:t>dan </a:t>
            </a:r>
            <a:r>
              <a:rPr sz="1100" spc="-5" dirty="0">
                <a:latin typeface="Verdana"/>
                <a:cs typeface="Verdana"/>
              </a:rPr>
              <a:t>prasarana telekomunikasi,  </a:t>
            </a:r>
            <a:r>
              <a:rPr sz="1100" dirty="0">
                <a:latin typeface="Verdana"/>
                <a:cs typeface="Verdana"/>
              </a:rPr>
              <a:t>maupun </a:t>
            </a:r>
            <a:r>
              <a:rPr sz="1100" spc="-5" dirty="0">
                <a:latin typeface="Verdana"/>
                <a:cs typeface="Verdana"/>
              </a:rPr>
              <a:t>peyelenggara telekomunikasi, sehingga komunikasi </a:t>
            </a:r>
            <a:r>
              <a:rPr sz="1100" dirty="0">
                <a:latin typeface="Verdana"/>
                <a:cs typeface="Verdana"/>
              </a:rPr>
              <a:t>jarak </a:t>
            </a:r>
            <a:r>
              <a:rPr sz="1100" spc="-5" dirty="0">
                <a:latin typeface="Verdana"/>
                <a:cs typeface="Verdana"/>
              </a:rPr>
              <a:t>jauh dapat  dilakukan.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100" spc="5" dirty="0">
                <a:latin typeface="Verdana"/>
                <a:cs typeface="Verdana"/>
              </a:rPr>
              <a:t>Komponen </a:t>
            </a:r>
            <a:r>
              <a:rPr sz="1100" spc="-5" dirty="0">
                <a:latin typeface="Verdana"/>
                <a:cs typeface="Verdana"/>
              </a:rPr>
              <a:t>pembangun system telekomunikasi yaitu</a:t>
            </a:r>
            <a:r>
              <a:rPr sz="1100" spc="-10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:</a:t>
            </a:r>
            <a:endParaRPr sz="1100">
              <a:latin typeface="Verdana"/>
              <a:cs typeface="Verdana"/>
            </a:endParaRPr>
          </a:p>
          <a:p>
            <a:pPr marL="567055" marR="54610" indent="-228600">
              <a:lnSpc>
                <a:spcPct val="100899"/>
              </a:lnSpc>
              <a:spcBef>
                <a:spcPts val="15"/>
              </a:spcBef>
              <a:buFont typeface="Courier New"/>
              <a:buChar char="o"/>
              <a:tabLst>
                <a:tab pos="567055" algn="l"/>
                <a:tab pos="567690" algn="l"/>
                <a:tab pos="1594485" algn="l"/>
                <a:tab pos="2581910" algn="l"/>
                <a:tab pos="3086735" algn="l"/>
                <a:tab pos="5419090" algn="l"/>
              </a:tabLst>
            </a:pPr>
            <a:r>
              <a:rPr sz="1100" spc="15" dirty="0">
                <a:latin typeface="Verdana"/>
                <a:cs typeface="Verdana"/>
              </a:rPr>
              <a:t>I</a:t>
            </a:r>
            <a:r>
              <a:rPr sz="1100" spc="-5" dirty="0">
                <a:latin typeface="Verdana"/>
                <a:cs typeface="Verdana"/>
              </a:rPr>
              <a:t>n</a:t>
            </a:r>
            <a:r>
              <a:rPr sz="1100" spc="5" dirty="0">
                <a:latin typeface="Verdana"/>
                <a:cs typeface="Verdana"/>
              </a:rPr>
              <a:t>f</a:t>
            </a:r>
            <a:r>
              <a:rPr sz="1100" spc="-15" dirty="0">
                <a:latin typeface="Verdana"/>
                <a:cs typeface="Verdana"/>
              </a:rPr>
              <a:t>o</a:t>
            </a:r>
            <a:r>
              <a:rPr sz="1100" spc="-5" dirty="0">
                <a:latin typeface="Verdana"/>
                <a:cs typeface="Verdana"/>
              </a:rPr>
              <a:t>r</a:t>
            </a:r>
            <a:r>
              <a:rPr sz="1100" spc="5" dirty="0">
                <a:latin typeface="Verdana"/>
                <a:cs typeface="Verdana"/>
              </a:rPr>
              <a:t>m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si </a:t>
            </a:r>
            <a:r>
              <a:rPr sz="1100" spc="-8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:	</a:t>
            </a:r>
            <a:r>
              <a:rPr sz="1100" spc="5" dirty="0">
                <a:latin typeface="Verdana"/>
                <a:cs typeface="Verdana"/>
              </a:rPr>
              <a:t>m</a:t>
            </a:r>
            <a:r>
              <a:rPr sz="1100" spc="-25" dirty="0">
                <a:latin typeface="Verdana"/>
                <a:cs typeface="Verdana"/>
              </a:rPr>
              <a:t>e</a:t>
            </a:r>
            <a:r>
              <a:rPr sz="1100" spc="-5" dirty="0">
                <a:latin typeface="Verdana"/>
                <a:cs typeface="Verdana"/>
              </a:rPr>
              <a:t>ru</a:t>
            </a:r>
            <a:r>
              <a:rPr sz="1100" spc="5" dirty="0">
                <a:latin typeface="Verdana"/>
                <a:cs typeface="Verdana"/>
              </a:rPr>
              <a:t>p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spc="-10" dirty="0">
                <a:latin typeface="Verdana"/>
                <a:cs typeface="Verdana"/>
              </a:rPr>
              <a:t>k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n	</a:t>
            </a:r>
            <a:r>
              <a:rPr sz="1100" spc="-20" dirty="0">
                <a:latin typeface="Verdana"/>
                <a:cs typeface="Verdana"/>
              </a:rPr>
              <a:t>d</a:t>
            </a:r>
            <a:r>
              <a:rPr sz="1100" spc="-5" dirty="0">
                <a:latin typeface="Verdana"/>
                <a:cs typeface="Verdana"/>
              </a:rPr>
              <a:t>at</a:t>
            </a:r>
            <a:r>
              <a:rPr sz="1100" dirty="0">
                <a:latin typeface="Verdana"/>
                <a:cs typeface="Verdana"/>
              </a:rPr>
              <a:t>a	</a:t>
            </a:r>
            <a:r>
              <a:rPr sz="1100" spc="-5" dirty="0">
                <a:latin typeface="Verdana"/>
                <a:cs typeface="Verdana"/>
              </a:rPr>
              <a:t>yan</a:t>
            </a:r>
            <a:r>
              <a:rPr sz="1100" dirty="0">
                <a:latin typeface="Verdana"/>
                <a:cs typeface="Verdana"/>
              </a:rPr>
              <a:t>g </a:t>
            </a:r>
            <a:r>
              <a:rPr sz="1100" spc="-6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spc="5" dirty="0">
                <a:latin typeface="Verdana"/>
                <a:cs typeface="Verdana"/>
              </a:rPr>
              <a:t>k</a:t>
            </a:r>
            <a:r>
              <a:rPr sz="1100" spc="-5" dirty="0">
                <a:latin typeface="Verdana"/>
                <a:cs typeface="Verdana"/>
              </a:rPr>
              <a:t>i</a:t>
            </a:r>
            <a:r>
              <a:rPr sz="1100" spc="5" dirty="0">
                <a:latin typeface="Verdana"/>
                <a:cs typeface="Verdana"/>
              </a:rPr>
              <a:t>r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spc="5" dirty="0">
                <a:latin typeface="Verdana"/>
                <a:cs typeface="Verdana"/>
              </a:rPr>
              <a:t>m</a:t>
            </a:r>
            <a:r>
              <a:rPr sz="1100" dirty="0">
                <a:latin typeface="Verdana"/>
                <a:cs typeface="Verdana"/>
              </a:rPr>
              <a:t>/</a:t>
            </a:r>
            <a:r>
              <a:rPr sz="1100" spc="-5" dirty="0">
                <a:latin typeface="Verdana"/>
                <a:cs typeface="Verdana"/>
              </a:rPr>
              <a:t>dit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5" dirty="0">
                <a:latin typeface="Verdana"/>
                <a:cs typeface="Verdana"/>
              </a:rPr>
              <a:t>r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spc="5" dirty="0">
                <a:latin typeface="Verdana"/>
                <a:cs typeface="Verdana"/>
              </a:rPr>
              <a:t>m</a:t>
            </a:r>
            <a:r>
              <a:rPr sz="1100" dirty="0">
                <a:latin typeface="Verdana"/>
                <a:cs typeface="Verdana"/>
              </a:rPr>
              <a:t>a </a:t>
            </a:r>
            <a:r>
              <a:rPr sz="1100" spc="-4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sepe</a:t>
            </a:r>
            <a:r>
              <a:rPr sz="1100" spc="-5" dirty="0">
                <a:latin typeface="Verdana"/>
                <a:cs typeface="Verdana"/>
              </a:rPr>
              <a:t>r</a:t>
            </a:r>
            <a:r>
              <a:rPr sz="1100" spc="5" dirty="0">
                <a:latin typeface="Verdana"/>
                <a:cs typeface="Verdana"/>
              </a:rPr>
              <a:t>t</a:t>
            </a:r>
            <a:r>
              <a:rPr sz="1100" dirty="0">
                <a:latin typeface="Verdana"/>
                <a:cs typeface="Verdana"/>
              </a:rPr>
              <a:t>i	s</a:t>
            </a:r>
            <a:r>
              <a:rPr sz="1100" spc="-5" dirty="0">
                <a:latin typeface="Verdana"/>
                <a:cs typeface="Verdana"/>
              </a:rPr>
              <a:t>uara</a:t>
            </a:r>
            <a:r>
              <a:rPr sz="1100" dirty="0">
                <a:latin typeface="Verdana"/>
                <a:cs typeface="Verdana"/>
              </a:rPr>
              <a:t>,  </a:t>
            </a:r>
            <a:r>
              <a:rPr sz="1100" spc="-5" dirty="0">
                <a:latin typeface="Verdana"/>
                <a:cs typeface="Verdana"/>
              </a:rPr>
              <a:t>gambar, file,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tulisan.</a:t>
            </a:r>
            <a:endParaRPr sz="1100">
              <a:latin typeface="Verdana"/>
              <a:cs typeface="Verdana"/>
            </a:endParaRPr>
          </a:p>
          <a:p>
            <a:pPr marL="567055" indent="-229235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567055" algn="l"/>
                <a:tab pos="567690" algn="l"/>
              </a:tabLst>
            </a:pPr>
            <a:r>
              <a:rPr sz="1100" spc="-5" dirty="0">
                <a:latin typeface="Verdana"/>
                <a:cs typeface="Verdana"/>
              </a:rPr>
              <a:t>Pengirim </a:t>
            </a:r>
            <a:r>
              <a:rPr sz="1100" dirty="0">
                <a:latin typeface="Verdana"/>
                <a:cs typeface="Verdana"/>
              </a:rPr>
              <a:t>: merubah </a:t>
            </a:r>
            <a:r>
              <a:rPr sz="1100" spc="-5" dirty="0">
                <a:latin typeface="Verdana"/>
                <a:cs typeface="Verdana"/>
              </a:rPr>
              <a:t>informasi </a:t>
            </a:r>
            <a:r>
              <a:rPr sz="1100" dirty="0">
                <a:latin typeface="Verdana"/>
                <a:cs typeface="Verdana"/>
              </a:rPr>
              <a:t>menjadi </a:t>
            </a:r>
            <a:r>
              <a:rPr sz="1100" spc="-5" dirty="0">
                <a:latin typeface="Verdana"/>
                <a:cs typeface="Verdana"/>
              </a:rPr>
              <a:t>sinyal listrik yang siap</a:t>
            </a:r>
            <a:r>
              <a:rPr sz="1100" spc="-15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dikirim.</a:t>
            </a:r>
            <a:endParaRPr sz="1100">
              <a:latin typeface="Verdana"/>
              <a:cs typeface="Verdana"/>
            </a:endParaRPr>
          </a:p>
          <a:p>
            <a:pPr marL="567055" marR="56515" indent="-228600">
              <a:lnSpc>
                <a:spcPct val="100899"/>
              </a:lnSpc>
              <a:buFont typeface="Courier New"/>
              <a:buChar char="o"/>
              <a:tabLst>
                <a:tab pos="567055" algn="l"/>
                <a:tab pos="567690" algn="l"/>
                <a:tab pos="1120140" algn="l"/>
                <a:tab pos="2051685" algn="l"/>
                <a:tab pos="2459990" algn="l"/>
                <a:tab pos="2950845" algn="l"/>
                <a:tab pos="3752850" algn="l"/>
                <a:tab pos="4822825" algn="l"/>
                <a:tab pos="5239385" algn="l"/>
              </a:tabLst>
            </a:pPr>
            <a:r>
              <a:rPr sz="1100" spc="5" dirty="0">
                <a:latin typeface="Verdana"/>
                <a:cs typeface="Verdana"/>
              </a:rPr>
              <a:t>M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-20" dirty="0">
                <a:latin typeface="Verdana"/>
                <a:cs typeface="Verdana"/>
              </a:rPr>
              <a:t>d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dirty="0">
                <a:latin typeface="Verdana"/>
                <a:cs typeface="Verdana"/>
              </a:rPr>
              <a:t>a	</a:t>
            </a:r>
            <a:r>
              <a:rPr sz="1100" spc="5" dirty="0">
                <a:latin typeface="Verdana"/>
                <a:cs typeface="Verdana"/>
              </a:rPr>
              <a:t>t</a:t>
            </a:r>
            <a:r>
              <a:rPr sz="1100" spc="-5" dirty="0">
                <a:latin typeface="Verdana"/>
                <a:cs typeface="Verdana"/>
              </a:rPr>
              <a:t>ran</a:t>
            </a:r>
            <a:r>
              <a:rPr sz="1100" dirty="0">
                <a:latin typeface="Verdana"/>
                <a:cs typeface="Verdana"/>
              </a:rPr>
              <a:t>s</a:t>
            </a:r>
            <a:r>
              <a:rPr sz="1100" spc="5" dirty="0">
                <a:latin typeface="Verdana"/>
                <a:cs typeface="Verdana"/>
              </a:rPr>
              <a:t>m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spc="10" dirty="0">
                <a:latin typeface="Verdana"/>
                <a:cs typeface="Verdana"/>
              </a:rPr>
              <a:t>s</a:t>
            </a:r>
            <a:r>
              <a:rPr sz="1100" dirty="0">
                <a:latin typeface="Verdana"/>
                <a:cs typeface="Verdana"/>
              </a:rPr>
              <a:t>i</a:t>
            </a:r>
            <a:r>
              <a:rPr sz="1100" spc="15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:	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spc="-15" dirty="0">
                <a:latin typeface="Verdana"/>
                <a:cs typeface="Verdana"/>
              </a:rPr>
              <a:t>l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t	</a:t>
            </a:r>
            <a:r>
              <a:rPr sz="1100" spc="-10" dirty="0">
                <a:latin typeface="Verdana"/>
                <a:cs typeface="Verdana"/>
              </a:rPr>
              <a:t>y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spc="20" dirty="0">
                <a:latin typeface="Verdana"/>
                <a:cs typeface="Verdana"/>
              </a:rPr>
              <a:t>n</a:t>
            </a:r>
            <a:r>
              <a:rPr sz="1100" dirty="0">
                <a:latin typeface="Verdana"/>
                <a:cs typeface="Verdana"/>
              </a:rPr>
              <a:t>g	</a:t>
            </a:r>
            <a:r>
              <a:rPr sz="1100" spc="-5" dirty="0">
                <a:latin typeface="Verdana"/>
                <a:cs typeface="Verdana"/>
              </a:rPr>
              <a:t>b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-5" dirty="0">
                <a:latin typeface="Verdana"/>
                <a:cs typeface="Verdana"/>
              </a:rPr>
              <a:t>r</a:t>
            </a:r>
            <a:r>
              <a:rPr sz="1100" spc="5" dirty="0">
                <a:latin typeface="Verdana"/>
                <a:cs typeface="Verdana"/>
              </a:rPr>
              <a:t>f</a:t>
            </a:r>
            <a:r>
              <a:rPr sz="1100" spc="-5" dirty="0">
                <a:latin typeface="Verdana"/>
                <a:cs typeface="Verdana"/>
              </a:rPr>
              <a:t>ung</a:t>
            </a:r>
            <a:r>
              <a:rPr sz="1100" dirty="0">
                <a:latin typeface="Verdana"/>
                <a:cs typeface="Verdana"/>
              </a:rPr>
              <a:t>si	</a:t>
            </a:r>
            <a:r>
              <a:rPr sz="1100" spc="5" dirty="0">
                <a:latin typeface="Verdana"/>
                <a:cs typeface="Verdana"/>
              </a:rPr>
              <a:t>m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-5" dirty="0">
                <a:latin typeface="Verdana"/>
                <a:cs typeface="Verdana"/>
              </a:rPr>
              <a:t>ngi</a:t>
            </a:r>
            <a:r>
              <a:rPr sz="1100" spc="5" dirty="0">
                <a:latin typeface="Verdana"/>
                <a:cs typeface="Verdana"/>
              </a:rPr>
              <a:t>r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spc="5" dirty="0">
                <a:latin typeface="Verdana"/>
                <a:cs typeface="Verdana"/>
              </a:rPr>
              <a:t>m</a:t>
            </a:r>
            <a:r>
              <a:rPr sz="1100" spc="-10" dirty="0">
                <a:latin typeface="Verdana"/>
                <a:cs typeface="Verdana"/>
              </a:rPr>
              <a:t>k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n	</a:t>
            </a:r>
            <a:r>
              <a:rPr sz="1100" spc="-15" dirty="0">
                <a:latin typeface="Verdana"/>
                <a:cs typeface="Verdana"/>
              </a:rPr>
              <a:t>d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spc="5" dirty="0">
                <a:latin typeface="Verdana"/>
                <a:cs typeface="Verdana"/>
              </a:rPr>
              <a:t>r</a:t>
            </a:r>
            <a:r>
              <a:rPr sz="1100" dirty="0">
                <a:latin typeface="Verdana"/>
                <a:cs typeface="Verdana"/>
              </a:rPr>
              <a:t>i	</a:t>
            </a:r>
            <a:r>
              <a:rPr sz="1100" spc="-5" dirty="0">
                <a:latin typeface="Verdana"/>
                <a:cs typeface="Verdana"/>
              </a:rPr>
              <a:t>p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-5" dirty="0">
                <a:latin typeface="Verdana"/>
                <a:cs typeface="Verdana"/>
              </a:rPr>
              <a:t>ng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spc="5" dirty="0">
                <a:latin typeface="Verdana"/>
                <a:cs typeface="Verdana"/>
              </a:rPr>
              <a:t>r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dirty="0">
                <a:latin typeface="Verdana"/>
                <a:cs typeface="Verdana"/>
              </a:rPr>
              <a:t>m  </a:t>
            </a:r>
            <a:r>
              <a:rPr sz="1100" spc="-5" dirty="0">
                <a:latin typeface="Verdana"/>
                <a:cs typeface="Verdana"/>
              </a:rPr>
              <a:t>kepada</a:t>
            </a:r>
            <a:r>
              <a:rPr sz="1100" spc="7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penerima.</a:t>
            </a:r>
            <a:r>
              <a:rPr sz="1100" spc="1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Karena</a:t>
            </a:r>
            <a:r>
              <a:rPr sz="1100" spc="9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dalam</a:t>
            </a:r>
            <a:r>
              <a:rPr sz="1100" spc="9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jarak</a:t>
            </a:r>
            <a:r>
              <a:rPr sz="1100" spc="9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jauh,</a:t>
            </a:r>
            <a:r>
              <a:rPr sz="1100" spc="1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maka</a:t>
            </a:r>
            <a:r>
              <a:rPr sz="1100" spc="8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sinyal</a:t>
            </a:r>
            <a:r>
              <a:rPr sz="1100" spc="10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pengirim</a:t>
            </a:r>
            <a:r>
              <a:rPr sz="1100" spc="7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diubah</a:t>
            </a:r>
            <a:endParaRPr sz="1100">
              <a:latin typeface="Verdana"/>
              <a:cs typeface="Verdana"/>
            </a:endParaRPr>
          </a:p>
          <a:p>
            <a:pPr marL="567055">
              <a:lnSpc>
                <a:spcPct val="100000"/>
              </a:lnSpc>
              <a:spcBef>
                <a:spcPts val="25"/>
              </a:spcBef>
            </a:pPr>
            <a:r>
              <a:rPr sz="1100" spc="-5" dirty="0">
                <a:latin typeface="Verdana"/>
                <a:cs typeface="Verdana"/>
              </a:rPr>
              <a:t>lagi/ dimodulasi </a:t>
            </a:r>
            <a:r>
              <a:rPr sz="1100" dirty="0">
                <a:latin typeface="Verdana"/>
                <a:cs typeface="Verdana"/>
              </a:rPr>
              <a:t>agar </a:t>
            </a:r>
            <a:r>
              <a:rPr sz="1100" spc="-5" dirty="0">
                <a:latin typeface="Verdana"/>
                <a:cs typeface="Verdana"/>
              </a:rPr>
              <a:t>dapat </a:t>
            </a:r>
            <a:r>
              <a:rPr sz="1100" dirty="0">
                <a:latin typeface="Verdana"/>
                <a:cs typeface="Verdana"/>
              </a:rPr>
              <a:t>terkirim jarak</a:t>
            </a:r>
            <a:r>
              <a:rPr sz="1100" spc="-9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jauh.</a:t>
            </a:r>
            <a:endParaRPr sz="1100">
              <a:latin typeface="Verdana"/>
              <a:cs typeface="Verdana"/>
            </a:endParaRPr>
          </a:p>
          <a:p>
            <a:pPr marL="567055" marR="56515" indent="-228600">
              <a:lnSpc>
                <a:spcPts val="1340"/>
              </a:lnSpc>
              <a:spcBef>
                <a:spcPts val="40"/>
              </a:spcBef>
              <a:buFont typeface="Courier New"/>
              <a:buChar char="o"/>
              <a:tabLst>
                <a:tab pos="567055" algn="l"/>
                <a:tab pos="567690" algn="l"/>
              </a:tabLst>
            </a:pPr>
            <a:r>
              <a:rPr sz="1100" spc="-5" dirty="0">
                <a:latin typeface="Verdana"/>
                <a:cs typeface="Verdana"/>
              </a:rPr>
              <a:t>Penerima </a:t>
            </a:r>
            <a:r>
              <a:rPr sz="1100" dirty="0">
                <a:latin typeface="Verdana"/>
                <a:cs typeface="Verdana"/>
              </a:rPr>
              <a:t>: menerima </a:t>
            </a:r>
            <a:r>
              <a:rPr sz="1100" spc="-5" dirty="0">
                <a:latin typeface="Verdana"/>
                <a:cs typeface="Verdana"/>
              </a:rPr>
              <a:t>sinyal listrik dan merubah </a:t>
            </a:r>
            <a:r>
              <a:rPr sz="1100" spc="-10" dirty="0">
                <a:latin typeface="Verdana"/>
                <a:cs typeface="Verdana"/>
              </a:rPr>
              <a:t>kedalam </a:t>
            </a:r>
            <a:r>
              <a:rPr sz="1100" dirty="0">
                <a:latin typeface="Verdana"/>
                <a:cs typeface="Verdana"/>
              </a:rPr>
              <a:t>informasi </a:t>
            </a:r>
            <a:r>
              <a:rPr sz="1100" spc="-5" dirty="0">
                <a:latin typeface="Verdana"/>
                <a:cs typeface="Verdana"/>
              </a:rPr>
              <a:t>yang  bisa </a:t>
            </a:r>
            <a:r>
              <a:rPr sz="1100" dirty="0">
                <a:latin typeface="Verdana"/>
                <a:cs typeface="Verdana"/>
              </a:rPr>
              <a:t>dipahami oleh </a:t>
            </a:r>
            <a:r>
              <a:rPr sz="1100" spc="-5" dirty="0">
                <a:latin typeface="Verdana"/>
                <a:cs typeface="Verdana"/>
              </a:rPr>
              <a:t>manusia sesuai yang</a:t>
            </a:r>
            <a:r>
              <a:rPr sz="1100" spc="-14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dikirimkan.</a:t>
            </a:r>
            <a:endParaRPr sz="1100">
              <a:latin typeface="Verdana"/>
              <a:cs typeface="Verdana"/>
            </a:endParaRPr>
          </a:p>
          <a:p>
            <a:pPr marL="567055" marR="57150" indent="-228600">
              <a:lnSpc>
                <a:spcPts val="1330"/>
              </a:lnSpc>
              <a:spcBef>
                <a:spcPts val="5"/>
              </a:spcBef>
              <a:buFont typeface="Courier New"/>
              <a:buChar char="o"/>
              <a:tabLst>
                <a:tab pos="567055" algn="l"/>
                <a:tab pos="567690" algn="l"/>
              </a:tabLst>
            </a:pPr>
            <a:r>
              <a:rPr sz="1100" spc="-5" dirty="0">
                <a:latin typeface="Verdana"/>
                <a:cs typeface="Verdana"/>
              </a:rPr>
              <a:t>Aturan/standar </a:t>
            </a:r>
            <a:r>
              <a:rPr sz="1100" dirty="0">
                <a:latin typeface="Verdana"/>
                <a:cs typeface="Verdana"/>
              </a:rPr>
              <a:t>: </a:t>
            </a:r>
            <a:r>
              <a:rPr sz="1100" spc="-5" dirty="0">
                <a:latin typeface="Verdana"/>
                <a:cs typeface="Verdana"/>
              </a:rPr>
              <a:t>merupakan yang </a:t>
            </a:r>
            <a:r>
              <a:rPr sz="1100" dirty="0">
                <a:latin typeface="Verdana"/>
                <a:cs typeface="Verdana"/>
              </a:rPr>
              <a:t>harus </a:t>
            </a:r>
            <a:r>
              <a:rPr sz="1100" spc="-5" dirty="0">
                <a:latin typeface="Verdana"/>
                <a:cs typeface="Verdana"/>
              </a:rPr>
              <a:t>disepakati dalam pengiriman,  pentransmisian, </a:t>
            </a:r>
            <a:r>
              <a:rPr sz="1100" spc="-10" dirty="0">
                <a:latin typeface="Verdana"/>
                <a:cs typeface="Verdana"/>
              </a:rPr>
              <a:t>dan </a:t>
            </a:r>
            <a:r>
              <a:rPr sz="1100" spc="-5" dirty="0">
                <a:latin typeface="Verdana"/>
                <a:cs typeface="Verdana"/>
              </a:rPr>
              <a:t>penerimaan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informasi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Verdana"/>
              <a:cs typeface="Verdana"/>
            </a:endParaRPr>
          </a:p>
          <a:p>
            <a:pPr marL="12700" marR="60960" algn="just">
              <a:lnSpc>
                <a:spcPct val="101800"/>
              </a:lnSpc>
            </a:pPr>
            <a:r>
              <a:rPr sz="1100" spc="-5" dirty="0">
                <a:latin typeface="Verdana"/>
                <a:cs typeface="Verdana"/>
              </a:rPr>
              <a:t>Simpleks: Komunikasi satu </a:t>
            </a:r>
            <a:r>
              <a:rPr sz="1100" dirty="0">
                <a:latin typeface="Verdana"/>
                <a:cs typeface="Verdana"/>
              </a:rPr>
              <a:t>arah, Informasi </a:t>
            </a:r>
            <a:r>
              <a:rPr sz="1100" spc="-5" dirty="0">
                <a:latin typeface="Verdana"/>
                <a:cs typeface="Verdana"/>
              </a:rPr>
              <a:t>berjalan hanya ke </a:t>
            </a:r>
            <a:r>
              <a:rPr sz="1100" dirty="0">
                <a:latin typeface="Verdana"/>
                <a:cs typeface="Verdana"/>
              </a:rPr>
              <a:t>satu </a:t>
            </a:r>
            <a:r>
              <a:rPr sz="1100" spc="-5" dirty="0">
                <a:latin typeface="Verdana"/>
                <a:cs typeface="Verdana"/>
              </a:rPr>
              <a:t>arah, misalnya  pada siaran radio dan televisi.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02031" y="678686"/>
            <a:ext cx="2533383" cy="1244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25522" y="668222"/>
            <a:ext cx="2707679" cy="1189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37614" y="3290700"/>
            <a:ext cx="4361708" cy="128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3098422" y="10127044"/>
            <a:ext cx="1337945" cy="1590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Halaman </a:t>
            </a:r>
            <a:fld id="{81D60167-4931-47E6-BA6A-407CBD079E47}" type="slidenum">
              <a:rPr spc="-5" dirty="0"/>
              <a:t>17</a:t>
            </a:fld>
            <a:r>
              <a:rPr spc="-5" dirty="0"/>
              <a:t> </a:t>
            </a:r>
            <a:r>
              <a:rPr spc="-10" dirty="0"/>
              <a:t>dari</a:t>
            </a:r>
            <a:r>
              <a:rPr spc="-70" dirty="0"/>
              <a:t> </a:t>
            </a:r>
            <a:r>
              <a:rPr spc="-10" dirty="0"/>
              <a:t>18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94690" y="298450"/>
            <a:ext cx="4218940" cy="247015"/>
          </a:xfrm>
          <a:custGeom>
            <a:avLst/>
            <a:gdLst/>
            <a:ahLst/>
            <a:cxnLst/>
            <a:rect l="l" t="t" r="r" b="b"/>
            <a:pathLst>
              <a:path w="4218940" h="247015">
                <a:moveTo>
                  <a:pt x="4218940" y="0"/>
                </a:moveTo>
                <a:lnTo>
                  <a:pt x="0" y="0"/>
                </a:lnTo>
                <a:lnTo>
                  <a:pt x="0" y="247015"/>
                </a:lnTo>
                <a:lnTo>
                  <a:pt x="4218940" y="247015"/>
                </a:lnTo>
                <a:lnTo>
                  <a:pt x="4218940" y="0"/>
                </a:lnTo>
                <a:close/>
              </a:path>
            </a:pathLst>
          </a:custGeom>
          <a:solidFill>
            <a:srgbClr val="0043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7892" y="336300"/>
            <a:ext cx="329946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Caladea"/>
                <a:cs typeface="Caladea"/>
              </a:rPr>
              <a:t>Telekomunikasi </a:t>
            </a:r>
            <a:r>
              <a:rPr sz="1000" b="1" spc="-5" dirty="0">
                <a:solidFill>
                  <a:srgbClr val="FFFFFF"/>
                </a:solidFill>
                <a:latin typeface="Caladea"/>
                <a:cs typeface="Caladea"/>
              </a:rPr>
              <a:t>/Konsep Fundamental</a:t>
            </a:r>
            <a:r>
              <a:rPr sz="1000" b="1" spc="45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adea"/>
                <a:cs typeface="Caladea"/>
              </a:rPr>
              <a:t>Telekomunikasi</a:t>
            </a:r>
            <a:endParaRPr sz="1000">
              <a:latin typeface="Caladea"/>
              <a:cs typeface="Calade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86909" y="322583"/>
            <a:ext cx="6305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FFFFFF"/>
                </a:solidFill>
                <a:latin typeface="Caladea"/>
                <a:cs typeface="Caladea"/>
              </a:rPr>
              <a:t>B</a:t>
            </a:r>
            <a:r>
              <a:rPr sz="1100" spc="-15" dirty="0">
                <a:solidFill>
                  <a:srgbClr val="FFFFFF"/>
                </a:solidFill>
                <a:latin typeface="Caladea"/>
                <a:cs typeface="Caladea"/>
              </a:rPr>
              <a:t>r</a:t>
            </a:r>
            <a:r>
              <a:rPr sz="1100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r>
              <a:rPr sz="1100" spc="-40" dirty="0">
                <a:solidFill>
                  <a:srgbClr val="FFFFFF"/>
                </a:solidFill>
                <a:latin typeface="Caladea"/>
                <a:cs typeface="Caladea"/>
              </a:rPr>
              <a:t>w</a:t>
            </a:r>
            <a:r>
              <a:rPr sz="1100" spc="25" dirty="0">
                <a:solidFill>
                  <a:srgbClr val="FFFFFF"/>
                </a:solidFill>
                <a:latin typeface="Caladea"/>
                <a:cs typeface="Caladea"/>
              </a:rPr>
              <a:t>i</a:t>
            </a:r>
            <a:r>
              <a:rPr sz="1100" spc="5" dirty="0">
                <a:solidFill>
                  <a:srgbClr val="FFFFFF"/>
                </a:solidFill>
                <a:latin typeface="Caladea"/>
                <a:cs typeface="Caladea"/>
              </a:rPr>
              <a:t>j</a:t>
            </a:r>
            <a:r>
              <a:rPr sz="1100" spc="-25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r>
              <a:rPr sz="1100" spc="30" dirty="0">
                <a:solidFill>
                  <a:srgbClr val="FFFFFF"/>
                </a:solidFill>
                <a:latin typeface="Caladea"/>
                <a:cs typeface="Caladea"/>
              </a:rPr>
              <a:t>y</a:t>
            </a:r>
            <a:r>
              <a:rPr sz="1100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endParaRPr sz="1100">
              <a:latin typeface="Caladea"/>
              <a:cs typeface="Calade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72810" y="580708"/>
            <a:ext cx="6015355" cy="7595234"/>
            <a:chOff x="872807" y="580707"/>
            <a:chExt cx="6015355" cy="7595234"/>
          </a:xfrm>
        </p:grpSpPr>
        <p:sp>
          <p:nvSpPr>
            <p:cNvPr id="8" name="object 8"/>
            <p:cNvSpPr/>
            <p:nvPr/>
          </p:nvSpPr>
          <p:spPr>
            <a:xfrm>
              <a:off x="877569" y="585469"/>
              <a:ext cx="6005830" cy="7585709"/>
            </a:xfrm>
            <a:custGeom>
              <a:avLst/>
              <a:gdLst/>
              <a:ahLst/>
              <a:cxnLst/>
              <a:rect l="l" t="t" r="r" b="b"/>
              <a:pathLst>
                <a:path w="6005830" h="7585709">
                  <a:moveTo>
                    <a:pt x="6005830" y="0"/>
                  </a:moveTo>
                  <a:lnTo>
                    <a:pt x="0" y="0"/>
                  </a:lnTo>
                  <a:lnTo>
                    <a:pt x="0" y="7585709"/>
                  </a:lnTo>
                  <a:lnTo>
                    <a:pt x="6005830" y="7585709"/>
                  </a:lnTo>
                  <a:lnTo>
                    <a:pt x="600583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77569" y="585469"/>
              <a:ext cx="6005830" cy="7585709"/>
            </a:xfrm>
            <a:custGeom>
              <a:avLst/>
              <a:gdLst/>
              <a:ahLst/>
              <a:cxnLst/>
              <a:rect l="l" t="t" r="r" b="b"/>
              <a:pathLst>
                <a:path w="6005830" h="7585709">
                  <a:moveTo>
                    <a:pt x="0" y="7585709"/>
                  </a:moveTo>
                  <a:lnTo>
                    <a:pt x="6005830" y="7585709"/>
                  </a:lnTo>
                  <a:lnTo>
                    <a:pt x="6005830" y="0"/>
                  </a:lnTo>
                  <a:lnTo>
                    <a:pt x="0" y="0"/>
                  </a:lnTo>
                  <a:lnTo>
                    <a:pt x="0" y="7585709"/>
                  </a:lnTo>
                  <a:close/>
                </a:path>
              </a:pathLst>
            </a:custGeom>
            <a:ln w="9525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19784" y="703580"/>
            <a:ext cx="6020435" cy="914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Verdana"/>
                <a:cs typeface="Verdana"/>
              </a:rPr>
              <a:t>Dupleks: Komunikasi </a:t>
            </a:r>
            <a:r>
              <a:rPr sz="1100" dirty="0">
                <a:latin typeface="Verdana"/>
                <a:cs typeface="Verdana"/>
              </a:rPr>
              <a:t>dua </a:t>
            </a:r>
            <a:r>
              <a:rPr sz="1100" spc="-5" dirty="0">
                <a:latin typeface="Verdana"/>
                <a:cs typeface="Verdana"/>
              </a:rPr>
              <a:t>arah </a:t>
            </a:r>
            <a:r>
              <a:rPr sz="1100" dirty="0">
                <a:latin typeface="Verdana"/>
                <a:cs typeface="Verdana"/>
              </a:rPr>
              <a:t>Informasi </a:t>
            </a:r>
            <a:r>
              <a:rPr sz="1100" spc="-5" dirty="0">
                <a:latin typeface="Verdana"/>
                <a:cs typeface="Verdana"/>
              </a:rPr>
              <a:t>berjalan </a:t>
            </a:r>
            <a:r>
              <a:rPr sz="1100" dirty="0">
                <a:latin typeface="Verdana"/>
                <a:cs typeface="Verdana"/>
              </a:rPr>
              <a:t>dari dua </a:t>
            </a:r>
            <a:r>
              <a:rPr sz="1100" spc="-5" dirty="0">
                <a:latin typeface="Verdana"/>
                <a:cs typeface="Verdana"/>
              </a:rPr>
              <a:t>arah yang berlawanan</a:t>
            </a:r>
            <a:endParaRPr sz="1100">
              <a:latin typeface="Verdana"/>
              <a:cs typeface="Verdana"/>
            </a:endParaRPr>
          </a:p>
          <a:p>
            <a:pPr marL="603885" marR="106045" indent="-207645">
              <a:lnSpc>
                <a:spcPts val="1330"/>
              </a:lnSpc>
              <a:spcBef>
                <a:spcPts val="50"/>
              </a:spcBef>
              <a:buFont typeface="Courier New"/>
              <a:buChar char="o"/>
              <a:tabLst>
                <a:tab pos="604520" algn="l"/>
              </a:tabLst>
            </a:pPr>
            <a:r>
              <a:rPr sz="1100" dirty="0">
                <a:latin typeface="Verdana"/>
                <a:cs typeface="Verdana"/>
              </a:rPr>
              <a:t>Full </a:t>
            </a:r>
            <a:r>
              <a:rPr sz="1100" spc="-5" dirty="0">
                <a:latin typeface="Verdana"/>
                <a:cs typeface="Verdana"/>
              </a:rPr>
              <a:t>dupleks (FDx): </a:t>
            </a:r>
            <a:r>
              <a:rPr sz="1100" dirty="0">
                <a:latin typeface="Verdana"/>
                <a:cs typeface="Verdana"/>
              </a:rPr>
              <a:t>Kedua </a:t>
            </a:r>
            <a:r>
              <a:rPr sz="1100" spc="-5" dirty="0">
                <a:latin typeface="Verdana"/>
                <a:cs typeface="Verdana"/>
              </a:rPr>
              <a:t>tempat yang berkomunikasi dapat mengirim  dan menerima informasi </a:t>
            </a:r>
            <a:r>
              <a:rPr sz="1100" dirty="0">
                <a:latin typeface="Verdana"/>
                <a:cs typeface="Verdana"/>
              </a:rPr>
              <a:t>secara </a:t>
            </a:r>
            <a:r>
              <a:rPr sz="1100" spc="-5" dirty="0">
                <a:latin typeface="Verdana"/>
                <a:cs typeface="Verdana"/>
              </a:rPr>
              <a:t>bersamaan. Misalnya percakapan</a:t>
            </a:r>
            <a:r>
              <a:rPr sz="1100" spc="7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telepon</a:t>
            </a:r>
            <a:endParaRPr sz="1100">
              <a:latin typeface="Verdana"/>
              <a:cs typeface="Verdana"/>
            </a:endParaRPr>
          </a:p>
          <a:p>
            <a:pPr marL="603885" marR="103505" indent="-207645">
              <a:lnSpc>
                <a:spcPts val="1330"/>
              </a:lnSpc>
              <a:spcBef>
                <a:spcPts val="20"/>
              </a:spcBef>
              <a:buFont typeface="Courier New"/>
              <a:buChar char="o"/>
              <a:tabLst>
                <a:tab pos="604520" algn="l"/>
              </a:tabLst>
            </a:pPr>
            <a:r>
              <a:rPr sz="1100" spc="-5" dirty="0">
                <a:latin typeface="Verdana"/>
                <a:cs typeface="Verdana"/>
              </a:rPr>
              <a:t>Half </a:t>
            </a:r>
            <a:r>
              <a:rPr sz="1100" dirty="0">
                <a:latin typeface="Verdana"/>
                <a:cs typeface="Verdana"/>
              </a:rPr>
              <a:t>Duplex </a:t>
            </a:r>
            <a:r>
              <a:rPr sz="1100" spc="-5" dirty="0">
                <a:latin typeface="Verdana"/>
                <a:cs typeface="Verdana"/>
              </a:rPr>
              <a:t>(HDx): </a:t>
            </a:r>
            <a:r>
              <a:rPr sz="1100" dirty="0">
                <a:latin typeface="Verdana"/>
                <a:cs typeface="Verdana"/>
              </a:rPr>
              <a:t>Kedua </a:t>
            </a:r>
            <a:r>
              <a:rPr sz="1100" spc="-5" dirty="0">
                <a:latin typeface="Verdana"/>
                <a:cs typeface="Verdana"/>
              </a:rPr>
              <a:t>tempat yang berkomunikasi, mengirim dan  menerima</a:t>
            </a:r>
            <a:r>
              <a:rPr sz="1100" spc="9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informasi</a:t>
            </a:r>
            <a:r>
              <a:rPr sz="1100" spc="7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secara</a:t>
            </a:r>
            <a:r>
              <a:rPr sz="1100" spc="8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bergantian.</a:t>
            </a:r>
            <a:r>
              <a:rPr sz="1100" spc="8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Misalnya</a:t>
            </a:r>
            <a:r>
              <a:rPr sz="1100" spc="8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pada</a:t>
            </a:r>
            <a:r>
              <a:rPr sz="1100" spc="8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percakapan</a:t>
            </a:r>
            <a:r>
              <a:rPr sz="1100" spc="9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melalui</a:t>
            </a:r>
            <a:endParaRPr sz="1100">
              <a:latin typeface="Verdana"/>
              <a:cs typeface="Verdana"/>
            </a:endParaRPr>
          </a:p>
          <a:p>
            <a:pPr marL="603885">
              <a:lnSpc>
                <a:spcPts val="1300"/>
              </a:lnSpc>
            </a:pPr>
            <a:r>
              <a:rPr sz="1100" spc="-5" dirty="0">
                <a:latin typeface="Verdana"/>
                <a:cs typeface="Verdana"/>
              </a:rPr>
              <a:t>interkom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Verdana"/>
              <a:cs typeface="Verdana"/>
            </a:endParaRPr>
          </a:p>
          <a:p>
            <a:pPr marL="63500" marR="52705">
              <a:lnSpc>
                <a:spcPct val="101800"/>
              </a:lnSpc>
              <a:spcBef>
                <a:spcPts val="5"/>
              </a:spcBef>
            </a:pPr>
            <a:r>
              <a:rPr sz="1100" spc="-5" dirty="0">
                <a:latin typeface="Verdana"/>
                <a:cs typeface="Verdana"/>
              </a:rPr>
              <a:t>Beberapa </a:t>
            </a:r>
            <a:r>
              <a:rPr sz="1100" dirty="0">
                <a:latin typeface="Verdana"/>
                <a:cs typeface="Verdana"/>
              </a:rPr>
              <a:t>topologi </a:t>
            </a:r>
            <a:r>
              <a:rPr sz="1100" spc="-5" dirty="0">
                <a:latin typeface="Verdana"/>
                <a:cs typeface="Verdana"/>
              </a:rPr>
              <a:t>jaringan telekomunikasi: </a:t>
            </a:r>
            <a:r>
              <a:rPr sz="1100" dirty="0">
                <a:latin typeface="Verdana"/>
                <a:cs typeface="Verdana"/>
              </a:rPr>
              <a:t>Topologi Mesh, Topologi Star, Topologi  </a:t>
            </a:r>
            <a:r>
              <a:rPr sz="1100" spc="-5" dirty="0">
                <a:latin typeface="Verdana"/>
                <a:cs typeface="Verdana"/>
              </a:rPr>
              <a:t>Ring, </a:t>
            </a:r>
            <a:r>
              <a:rPr sz="1100" dirty="0">
                <a:latin typeface="Verdana"/>
                <a:cs typeface="Verdana"/>
              </a:rPr>
              <a:t>Topologi Star, Topologi Bus, </a:t>
            </a:r>
            <a:r>
              <a:rPr sz="1100" spc="-5" dirty="0">
                <a:latin typeface="Verdana"/>
                <a:cs typeface="Verdana"/>
              </a:rPr>
              <a:t>Topologi</a:t>
            </a:r>
            <a:r>
              <a:rPr sz="1100" spc="-16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Tree/pohon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Verdana"/>
              <a:cs typeface="Verdana"/>
            </a:endParaRPr>
          </a:p>
          <a:p>
            <a:pPr marL="63500">
              <a:lnSpc>
                <a:spcPct val="100000"/>
              </a:lnSpc>
            </a:pPr>
            <a:r>
              <a:rPr sz="1100" spc="-5" dirty="0">
                <a:latin typeface="Verdana"/>
                <a:cs typeface="Verdana"/>
              </a:rPr>
              <a:t>Permasalahan dalam system telekomunikasi, yaitu</a:t>
            </a:r>
            <a:r>
              <a:rPr sz="1100" spc="-5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:</a:t>
            </a:r>
            <a:endParaRPr sz="1100">
              <a:latin typeface="Verdana"/>
              <a:cs typeface="Verdana"/>
            </a:endParaRPr>
          </a:p>
          <a:p>
            <a:pPr marL="617855" indent="-229235">
              <a:lnSpc>
                <a:spcPct val="100000"/>
              </a:lnSpc>
              <a:spcBef>
                <a:spcPts val="10"/>
              </a:spcBef>
              <a:buFont typeface="Courier New"/>
              <a:buChar char="o"/>
              <a:tabLst>
                <a:tab pos="617855" algn="l"/>
                <a:tab pos="618490" algn="l"/>
              </a:tabLst>
            </a:pPr>
            <a:r>
              <a:rPr sz="1100" dirty="0">
                <a:latin typeface="Verdana"/>
                <a:cs typeface="Verdana"/>
              </a:rPr>
              <a:t>Jauhnya </a:t>
            </a:r>
            <a:r>
              <a:rPr sz="1100" spc="-5" dirty="0">
                <a:latin typeface="Verdana"/>
                <a:cs typeface="Verdana"/>
              </a:rPr>
              <a:t>jarak antara pengirim </a:t>
            </a:r>
            <a:r>
              <a:rPr sz="1100" spc="-10" dirty="0">
                <a:latin typeface="Verdana"/>
                <a:cs typeface="Verdana"/>
              </a:rPr>
              <a:t>dan</a:t>
            </a:r>
            <a:r>
              <a:rPr sz="1100" spc="-9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penerima</a:t>
            </a:r>
            <a:endParaRPr sz="1100">
              <a:latin typeface="Verdana"/>
              <a:cs typeface="Verdana"/>
            </a:endParaRPr>
          </a:p>
          <a:p>
            <a:pPr marL="617855" marR="152400" indent="-228600">
              <a:lnSpc>
                <a:spcPts val="1340"/>
              </a:lnSpc>
              <a:spcBef>
                <a:spcPts val="40"/>
              </a:spcBef>
              <a:buFont typeface="Courier New"/>
              <a:buChar char="o"/>
              <a:tabLst>
                <a:tab pos="617855" algn="l"/>
                <a:tab pos="618490" algn="l"/>
              </a:tabLst>
            </a:pPr>
            <a:r>
              <a:rPr sz="1100" spc="-5" dirty="0">
                <a:latin typeface="Verdana"/>
                <a:cs typeface="Verdana"/>
              </a:rPr>
              <a:t>Perbedaan </a:t>
            </a:r>
            <a:r>
              <a:rPr sz="1100" dirty="0">
                <a:latin typeface="Verdana"/>
                <a:cs typeface="Verdana"/>
              </a:rPr>
              <a:t>platform, </a:t>
            </a:r>
            <a:r>
              <a:rPr sz="1100" spc="-5" dirty="0">
                <a:latin typeface="Verdana"/>
                <a:cs typeface="Verdana"/>
              </a:rPr>
              <a:t>media, </a:t>
            </a:r>
            <a:r>
              <a:rPr sz="1100" spc="-10" dirty="0">
                <a:latin typeface="Verdana"/>
                <a:cs typeface="Verdana"/>
              </a:rPr>
              <a:t>dan </a:t>
            </a:r>
            <a:r>
              <a:rPr sz="1100" dirty="0">
                <a:latin typeface="Verdana"/>
                <a:cs typeface="Verdana"/>
              </a:rPr>
              <a:t>aturan yang </a:t>
            </a:r>
            <a:r>
              <a:rPr sz="1100" spc="-5" dirty="0">
                <a:latin typeface="Verdana"/>
                <a:cs typeface="Verdana"/>
              </a:rPr>
              <a:t>digunakan </a:t>
            </a:r>
            <a:r>
              <a:rPr sz="1100" dirty="0">
                <a:latin typeface="Verdana"/>
                <a:cs typeface="Verdana"/>
              </a:rPr>
              <a:t>pada masing-  </a:t>
            </a:r>
            <a:r>
              <a:rPr sz="1100" spc="-5" dirty="0">
                <a:latin typeface="Verdana"/>
                <a:cs typeface="Verdana"/>
              </a:rPr>
              <a:t>masing </a:t>
            </a:r>
            <a:r>
              <a:rPr sz="1100" dirty="0">
                <a:latin typeface="Verdana"/>
                <a:cs typeface="Verdana"/>
              </a:rPr>
              <a:t>pengirim, penerima </a:t>
            </a:r>
            <a:r>
              <a:rPr sz="1100" spc="-10" dirty="0">
                <a:latin typeface="Verdana"/>
                <a:cs typeface="Verdana"/>
              </a:rPr>
              <a:t>dan</a:t>
            </a:r>
            <a:r>
              <a:rPr sz="1100" spc="-10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jaringan.</a:t>
            </a:r>
            <a:endParaRPr sz="1100">
              <a:latin typeface="Verdana"/>
              <a:cs typeface="Verdana"/>
            </a:endParaRPr>
          </a:p>
          <a:p>
            <a:pPr marL="617855" indent="-229235">
              <a:lnSpc>
                <a:spcPts val="1290"/>
              </a:lnSpc>
              <a:buFont typeface="Courier New"/>
              <a:buChar char="o"/>
              <a:tabLst>
                <a:tab pos="617855" algn="l"/>
                <a:tab pos="618490" algn="l"/>
              </a:tabLst>
            </a:pPr>
            <a:r>
              <a:rPr sz="1100" spc="-5" dirty="0">
                <a:latin typeface="Verdana"/>
                <a:cs typeface="Verdana"/>
              </a:rPr>
              <a:t>Kualitas media </a:t>
            </a:r>
            <a:r>
              <a:rPr sz="1100" dirty="0">
                <a:latin typeface="Verdana"/>
                <a:cs typeface="Verdana"/>
              </a:rPr>
              <a:t>transmisi </a:t>
            </a:r>
            <a:r>
              <a:rPr sz="1100" spc="-5" dirty="0">
                <a:latin typeface="Verdana"/>
                <a:cs typeface="Verdana"/>
              </a:rPr>
              <a:t>yang</a:t>
            </a:r>
            <a:r>
              <a:rPr sz="1100" spc="-14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digunakan</a:t>
            </a:r>
            <a:endParaRPr sz="1100">
              <a:latin typeface="Verdana"/>
              <a:cs typeface="Verdana"/>
            </a:endParaRPr>
          </a:p>
          <a:p>
            <a:pPr marL="617855" indent="-229235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617855" algn="l"/>
                <a:tab pos="618490" algn="l"/>
              </a:tabLst>
            </a:pPr>
            <a:r>
              <a:rPr sz="1100" spc="-5" dirty="0">
                <a:latin typeface="Verdana"/>
                <a:cs typeface="Verdana"/>
              </a:rPr>
              <a:t>Keterbatasan jalur </a:t>
            </a:r>
            <a:r>
              <a:rPr sz="1100" dirty="0">
                <a:latin typeface="Verdana"/>
                <a:cs typeface="Verdana"/>
              </a:rPr>
              <a:t>yang</a:t>
            </a:r>
            <a:r>
              <a:rPr sz="1100" spc="-8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disediakan</a:t>
            </a:r>
            <a:endParaRPr sz="1100">
              <a:latin typeface="Verdana"/>
              <a:cs typeface="Verdana"/>
            </a:endParaRPr>
          </a:p>
          <a:p>
            <a:pPr marL="617855" indent="-229235">
              <a:lnSpc>
                <a:spcPct val="100000"/>
              </a:lnSpc>
              <a:spcBef>
                <a:spcPts val="15"/>
              </a:spcBef>
              <a:buFont typeface="Courier New"/>
              <a:buChar char="o"/>
              <a:tabLst>
                <a:tab pos="617855" algn="l"/>
                <a:tab pos="618490" algn="l"/>
              </a:tabLst>
            </a:pPr>
            <a:r>
              <a:rPr sz="1100" spc="-5" dirty="0">
                <a:latin typeface="Verdana"/>
                <a:cs typeface="Verdana"/>
              </a:rPr>
              <a:t>Banyaknya komunikasi yang dibangkitkan secara</a:t>
            </a:r>
            <a:r>
              <a:rPr sz="1100" spc="-16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bersamaan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Verdana"/>
              <a:cs typeface="Verdana"/>
            </a:endParaRPr>
          </a:p>
          <a:p>
            <a:pPr marL="63500" marR="456565">
              <a:lnSpc>
                <a:spcPct val="101200"/>
              </a:lnSpc>
              <a:spcBef>
                <a:spcPts val="5"/>
              </a:spcBef>
            </a:pPr>
            <a:r>
              <a:rPr sz="1100" spc="-5" dirty="0">
                <a:latin typeface="Verdana"/>
                <a:cs typeface="Verdana"/>
              </a:rPr>
              <a:t>Sinyal analog: Perubahan nilai(amplituda) sinyal berlangsung </a:t>
            </a:r>
            <a:r>
              <a:rPr sz="1100" dirty="0">
                <a:latin typeface="Verdana"/>
                <a:cs typeface="Verdana"/>
              </a:rPr>
              <a:t>secara </a:t>
            </a:r>
            <a:r>
              <a:rPr sz="1100" spc="-5" dirty="0">
                <a:latin typeface="Verdana"/>
                <a:cs typeface="Verdana"/>
              </a:rPr>
              <a:t>kontinyu  Sinyal digital: Perubahan nilai sinyal(amplituda) berlangsung </a:t>
            </a:r>
            <a:r>
              <a:rPr sz="1100" dirty="0">
                <a:latin typeface="Verdana"/>
                <a:cs typeface="Verdana"/>
              </a:rPr>
              <a:t>secara </a:t>
            </a:r>
            <a:r>
              <a:rPr sz="1100" spc="-5" dirty="0">
                <a:latin typeface="Verdana"/>
                <a:cs typeface="Verdana"/>
              </a:rPr>
              <a:t>diskrit  </a:t>
            </a:r>
            <a:r>
              <a:rPr sz="1150" spc="-5" dirty="0">
                <a:latin typeface="Verdana"/>
                <a:cs typeface="Verdana"/>
              </a:rPr>
              <a:t>Spektrum Elektromagnetik: Daerah frekuensi gelombang elektromagnetik  </a:t>
            </a:r>
            <a:r>
              <a:rPr sz="1100" dirty="0">
                <a:latin typeface="Verdana"/>
                <a:cs typeface="Verdana"/>
              </a:rPr>
              <a:t>Beberapa </a:t>
            </a:r>
            <a:r>
              <a:rPr sz="1100" spc="-5" dirty="0">
                <a:latin typeface="Verdana"/>
                <a:cs typeface="Verdana"/>
              </a:rPr>
              <a:t>pengertian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bandwidth:</a:t>
            </a:r>
            <a:endParaRPr sz="1100">
              <a:latin typeface="Verdana"/>
              <a:cs typeface="Verdana"/>
            </a:endParaRPr>
          </a:p>
          <a:p>
            <a:pPr marL="520065" indent="-228600">
              <a:lnSpc>
                <a:spcPct val="100000"/>
              </a:lnSpc>
              <a:spcBef>
                <a:spcPts val="10"/>
              </a:spcBef>
              <a:buFont typeface="Courier New"/>
              <a:buChar char="o"/>
              <a:tabLst>
                <a:tab pos="520065" algn="l"/>
                <a:tab pos="520700" algn="l"/>
              </a:tabLst>
            </a:pPr>
            <a:r>
              <a:rPr sz="1100" dirty="0">
                <a:latin typeface="Verdana"/>
                <a:cs typeface="Verdana"/>
              </a:rPr>
              <a:t>Spektrum </a:t>
            </a:r>
            <a:r>
              <a:rPr sz="1100" spc="-5" dirty="0">
                <a:latin typeface="Verdana"/>
                <a:cs typeface="Verdana"/>
              </a:rPr>
              <a:t>elektromagnetik yang </a:t>
            </a:r>
            <a:r>
              <a:rPr sz="1100" dirty="0">
                <a:latin typeface="Verdana"/>
                <a:cs typeface="Verdana"/>
              </a:rPr>
              <a:t>diduduki</a:t>
            </a:r>
            <a:r>
              <a:rPr sz="1100" spc="-4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sinyal.</a:t>
            </a:r>
            <a:endParaRPr sz="1100">
              <a:latin typeface="Verdana"/>
              <a:cs typeface="Verdana"/>
            </a:endParaRPr>
          </a:p>
          <a:p>
            <a:pPr marL="520065" indent="-228600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520065" algn="l"/>
                <a:tab pos="520700" algn="l"/>
              </a:tabLst>
            </a:pPr>
            <a:r>
              <a:rPr sz="1100" dirty="0">
                <a:latin typeface="Verdana"/>
                <a:cs typeface="Verdana"/>
              </a:rPr>
              <a:t>Lebar </a:t>
            </a:r>
            <a:r>
              <a:rPr sz="1100" spc="-5" dirty="0">
                <a:latin typeface="Verdana"/>
                <a:cs typeface="Verdana"/>
              </a:rPr>
              <a:t>pita </a:t>
            </a:r>
            <a:r>
              <a:rPr sz="1100" dirty="0">
                <a:latin typeface="Verdana"/>
                <a:cs typeface="Verdana"/>
              </a:rPr>
              <a:t>frekuensi yang </a:t>
            </a:r>
            <a:r>
              <a:rPr sz="1100" spc="-5" dirty="0">
                <a:latin typeface="Verdana"/>
                <a:cs typeface="Verdana"/>
              </a:rPr>
              <a:t>dilalukan oleh kanal</a:t>
            </a:r>
            <a:r>
              <a:rPr sz="1100" spc="-4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(rangkaian).</a:t>
            </a:r>
            <a:endParaRPr sz="1100">
              <a:latin typeface="Verdana"/>
              <a:cs typeface="Verdana"/>
            </a:endParaRPr>
          </a:p>
          <a:p>
            <a:pPr marL="520065" marR="52705" indent="-228600">
              <a:lnSpc>
                <a:spcPts val="1340"/>
              </a:lnSpc>
              <a:spcBef>
                <a:spcPts val="40"/>
              </a:spcBef>
              <a:buFont typeface="Courier New"/>
              <a:buChar char="o"/>
              <a:tabLst>
                <a:tab pos="520065" algn="l"/>
                <a:tab pos="520700" algn="l"/>
              </a:tabLst>
            </a:pPr>
            <a:r>
              <a:rPr sz="1100" spc="-5" dirty="0">
                <a:latin typeface="Verdana"/>
                <a:cs typeface="Verdana"/>
              </a:rPr>
              <a:t>Luas daerah </a:t>
            </a:r>
            <a:r>
              <a:rPr sz="1100" dirty="0">
                <a:latin typeface="Verdana"/>
                <a:cs typeface="Verdana"/>
              </a:rPr>
              <a:t>spektral </a:t>
            </a:r>
            <a:r>
              <a:rPr sz="1100" spc="-5" dirty="0">
                <a:latin typeface="Verdana"/>
                <a:cs typeface="Verdana"/>
              </a:rPr>
              <a:t>yang signifikan </a:t>
            </a:r>
            <a:r>
              <a:rPr sz="1100" dirty="0">
                <a:latin typeface="Verdana"/>
                <a:cs typeface="Verdana"/>
              </a:rPr>
              <a:t>dari </a:t>
            </a:r>
            <a:r>
              <a:rPr sz="1100" spc="-5" dirty="0">
                <a:latin typeface="Verdana"/>
                <a:cs typeface="Verdana"/>
              </a:rPr>
              <a:t>sinyal untuk </a:t>
            </a:r>
            <a:r>
              <a:rPr sz="1100" dirty="0">
                <a:latin typeface="Verdana"/>
                <a:cs typeface="Verdana"/>
              </a:rPr>
              <a:t>frekuensi-frekuensi  </a:t>
            </a:r>
            <a:r>
              <a:rPr sz="1100" spc="-5" dirty="0">
                <a:latin typeface="Verdana"/>
                <a:cs typeface="Verdana"/>
              </a:rPr>
              <a:t>positif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ourier New"/>
              <a:buChar char="o"/>
            </a:pPr>
            <a:endParaRPr sz="1050">
              <a:latin typeface="Verdana"/>
              <a:cs typeface="Verdana"/>
            </a:endParaRPr>
          </a:p>
          <a:p>
            <a:pPr marL="63500">
              <a:lnSpc>
                <a:spcPct val="100000"/>
              </a:lnSpc>
            </a:pPr>
            <a:r>
              <a:rPr sz="1100" b="1" spc="-5" dirty="0">
                <a:latin typeface="Verdana"/>
                <a:cs typeface="Verdana"/>
              </a:rPr>
              <a:t>Penggunaan Standar </a:t>
            </a:r>
            <a:r>
              <a:rPr sz="1100" b="1" dirty="0">
                <a:latin typeface="Verdana"/>
                <a:cs typeface="Verdana"/>
              </a:rPr>
              <a:t>yang </a:t>
            </a:r>
            <a:r>
              <a:rPr sz="1100" b="1" spc="-5" dirty="0">
                <a:latin typeface="Verdana"/>
                <a:cs typeface="Verdana"/>
              </a:rPr>
              <a:t>sama sangat </a:t>
            </a:r>
            <a:r>
              <a:rPr sz="1100" b="1" dirty="0">
                <a:latin typeface="Verdana"/>
                <a:cs typeface="Verdana"/>
              </a:rPr>
              <a:t>penting</a:t>
            </a:r>
            <a:r>
              <a:rPr sz="1100" b="1" spc="-20" dirty="0">
                <a:latin typeface="Verdana"/>
                <a:cs typeface="Verdana"/>
              </a:rPr>
              <a:t> </a:t>
            </a:r>
            <a:r>
              <a:rPr sz="1100" b="1" spc="-5" dirty="0">
                <a:latin typeface="Verdana"/>
                <a:cs typeface="Verdana"/>
              </a:rPr>
              <a:t>karena:</a:t>
            </a:r>
            <a:endParaRPr sz="1100">
              <a:latin typeface="Verdana"/>
              <a:cs typeface="Verdana"/>
            </a:endParaRPr>
          </a:p>
          <a:p>
            <a:pPr marL="520065" marR="55244" indent="-228600">
              <a:lnSpc>
                <a:spcPct val="100899"/>
              </a:lnSpc>
              <a:buFont typeface="Courier New"/>
              <a:buChar char="o"/>
              <a:tabLst>
                <a:tab pos="520065" algn="l"/>
                <a:tab pos="520700" algn="l"/>
              </a:tabLst>
            </a:pPr>
            <a:r>
              <a:rPr sz="1100" spc="-5" dirty="0">
                <a:latin typeface="Verdana"/>
                <a:cs typeface="Verdana"/>
              </a:rPr>
              <a:t>Penggunaan standar yang </a:t>
            </a:r>
            <a:r>
              <a:rPr sz="1100" dirty="0">
                <a:latin typeface="Verdana"/>
                <a:cs typeface="Verdana"/>
              </a:rPr>
              <a:t>sama </a:t>
            </a:r>
            <a:r>
              <a:rPr sz="1100" spc="-5" dirty="0">
                <a:latin typeface="Verdana"/>
                <a:cs typeface="Verdana"/>
              </a:rPr>
              <a:t>menciptakan kompatibilitas </a:t>
            </a:r>
            <a:r>
              <a:rPr sz="1100" dirty="0">
                <a:latin typeface="Verdana"/>
                <a:cs typeface="Verdana"/>
              </a:rPr>
              <a:t>antar berbagai  </a:t>
            </a:r>
            <a:r>
              <a:rPr sz="1100" spc="-5" dirty="0">
                <a:latin typeface="Verdana"/>
                <a:cs typeface="Verdana"/>
              </a:rPr>
              <a:t>perangkat </a:t>
            </a:r>
            <a:r>
              <a:rPr sz="1100" dirty="0">
                <a:latin typeface="Verdana"/>
                <a:cs typeface="Verdana"/>
              </a:rPr>
              <a:t>dari </a:t>
            </a:r>
            <a:r>
              <a:rPr sz="1100" spc="-5" dirty="0">
                <a:latin typeface="Verdana"/>
                <a:cs typeface="Verdana"/>
              </a:rPr>
              <a:t>berbagai pihak/ pemakai teknologi dan pembuat </a:t>
            </a:r>
            <a:r>
              <a:rPr sz="1100" dirty="0">
                <a:latin typeface="Verdana"/>
                <a:cs typeface="Verdana"/>
              </a:rPr>
              <a:t>/</a:t>
            </a:r>
            <a:r>
              <a:rPr sz="1100" spc="3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pabrik.</a:t>
            </a:r>
            <a:endParaRPr sz="1100">
              <a:latin typeface="Verdana"/>
              <a:cs typeface="Verdana"/>
            </a:endParaRPr>
          </a:p>
          <a:p>
            <a:pPr marL="520065" marR="55880" indent="-228600">
              <a:lnSpc>
                <a:spcPct val="100899"/>
              </a:lnSpc>
              <a:spcBef>
                <a:spcPts val="15"/>
              </a:spcBef>
              <a:buFont typeface="Courier New"/>
              <a:buChar char="o"/>
              <a:tabLst>
                <a:tab pos="520065" algn="l"/>
                <a:tab pos="520700" algn="l"/>
                <a:tab pos="923925" algn="l"/>
                <a:tab pos="1408430" algn="l"/>
                <a:tab pos="2543810" algn="l"/>
                <a:tab pos="3211195" algn="l"/>
                <a:tab pos="3690620" algn="l"/>
                <a:tab pos="4254500" algn="l"/>
                <a:tab pos="5188585" algn="l"/>
                <a:tab pos="5695950" algn="l"/>
              </a:tabLst>
            </a:pPr>
            <a:r>
              <a:rPr sz="1100" dirty="0">
                <a:latin typeface="Verdana"/>
                <a:cs typeface="Verdana"/>
              </a:rPr>
              <a:t>J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spc="-10" dirty="0">
                <a:latin typeface="Verdana"/>
                <a:cs typeface="Verdana"/>
              </a:rPr>
              <a:t>k</a:t>
            </a:r>
            <a:r>
              <a:rPr sz="1100" dirty="0">
                <a:latin typeface="Verdana"/>
                <a:cs typeface="Verdana"/>
              </a:rPr>
              <a:t>a	</a:t>
            </a:r>
            <a:r>
              <a:rPr sz="1100" spc="5" dirty="0">
                <a:latin typeface="Verdana"/>
                <a:cs typeface="Verdana"/>
              </a:rPr>
              <a:t>t</a:t>
            </a:r>
            <a:r>
              <a:rPr sz="1100" spc="-5" dirty="0">
                <a:latin typeface="Verdana"/>
                <a:cs typeface="Verdana"/>
              </a:rPr>
              <a:t>i</a:t>
            </a:r>
            <a:r>
              <a:rPr sz="1100" spc="-10" dirty="0">
                <a:latin typeface="Verdana"/>
                <a:cs typeface="Verdana"/>
              </a:rPr>
              <a:t>d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k	</a:t>
            </a:r>
            <a:r>
              <a:rPr sz="1100" spc="-10" dirty="0">
                <a:latin typeface="Verdana"/>
                <a:cs typeface="Verdana"/>
              </a:rPr>
              <a:t>m</a:t>
            </a:r>
            <a:r>
              <a:rPr sz="1100" dirty="0">
                <a:latin typeface="Verdana"/>
                <a:cs typeface="Verdana"/>
              </a:rPr>
              <a:t>en</a:t>
            </a:r>
            <a:r>
              <a:rPr sz="1100" spc="-5" dirty="0">
                <a:latin typeface="Verdana"/>
                <a:cs typeface="Verdana"/>
              </a:rPr>
              <a:t>gg</a:t>
            </a:r>
            <a:r>
              <a:rPr sz="1100" dirty="0">
                <a:latin typeface="Verdana"/>
                <a:cs typeface="Verdana"/>
              </a:rPr>
              <a:t>u</a:t>
            </a:r>
            <a:r>
              <a:rPr sz="1100" spc="5" dirty="0">
                <a:latin typeface="Verdana"/>
                <a:cs typeface="Verdana"/>
              </a:rPr>
              <a:t>n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spc="-10" dirty="0">
                <a:latin typeface="Verdana"/>
                <a:cs typeface="Verdana"/>
              </a:rPr>
              <a:t>k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n	st</a:t>
            </a:r>
            <a:r>
              <a:rPr sz="1100" spc="-10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n</a:t>
            </a:r>
            <a:r>
              <a:rPr sz="1100" spc="-10" dirty="0">
                <a:latin typeface="Verdana"/>
                <a:cs typeface="Verdana"/>
              </a:rPr>
              <a:t>d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r	</a:t>
            </a:r>
            <a:r>
              <a:rPr sz="1100" spc="-10" dirty="0">
                <a:latin typeface="Verdana"/>
                <a:cs typeface="Verdana"/>
              </a:rPr>
              <a:t>y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ng	sa</a:t>
            </a:r>
            <a:r>
              <a:rPr sz="1100" spc="-10" dirty="0">
                <a:latin typeface="Verdana"/>
                <a:cs typeface="Verdana"/>
              </a:rPr>
              <a:t>m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,	</a:t>
            </a:r>
            <a:r>
              <a:rPr sz="1100" spc="-10" dirty="0">
                <a:latin typeface="Verdana"/>
                <a:cs typeface="Verdana"/>
              </a:rPr>
              <a:t>k</a:t>
            </a:r>
            <a:r>
              <a:rPr sz="1100" dirty="0">
                <a:latin typeface="Verdana"/>
                <a:cs typeface="Verdana"/>
              </a:rPr>
              <a:t>o</a:t>
            </a:r>
            <a:r>
              <a:rPr sz="1100" spc="-5" dirty="0">
                <a:latin typeface="Verdana"/>
                <a:cs typeface="Verdana"/>
              </a:rPr>
              <a:t>m</a:t>
            </a:r>
            <a:r>
              <a:rPr sz="1100" dirty="0">
                <a:latin typeface="Verdana"/>
                <a:cs typeface="Verdana"/>
              </a:rPr>
              <a:t>u</a:t>
            </a:r>
            <a:r>
              <a:rPr sz="1100" spc="5" dirty="0">
                <a:latin typeface="Verdana"/>
                <a:cs typeface="Verdana"/>
              </a:rPr>
              <a:t>n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spc="-10" dirty="0">
                <a:latin typeface="Verdana"/>
                <a:cs typeface="Verdana"/>
              </a:rPr>
              <a:t>k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spc="10" dirty="0">
                <a:latin typeface="Verdana"/>
                <a:cs typeface="Verdana"/>
              </a:rPr>
              <a:t>s</a:t>
            </a:r>
            <a:r>
              <a:rPr sz="1100" dirty="0">
                <a:latin typeface="Verdana"/>
                <a:cs typeface="Verdana"/>
              </a:rPr>
              <a:t>i	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n</a:t>
            </a:r>
            <a:r>
              <a:rPr sz="1100" spc="-10" dirty="0">
                <a:latin typeface="Verdana"/>
                <a:cs typeface="Verdana"/>
              </a:rPr>
              <a:t>t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r	</a:t>
            </a:r>
            <a:r>
              <a:rPr sz="1100" spc="-5" dirty="0">
                <a:latin typeface="Verdana"/>
                <a:cs typeface="Verdana"/>
              </a:rPr>
              <a:t>d</a:t>
            </a:r>
            <a:r>
              <a:rPr sz="1100" dirty="0">
                <a:latin typeface="Verdana"/>
                <a:cs typeface="Verdana"/>
              </a:rPr>
              <a:t>ua  </a:t>
            </a:r>
            <a:r>
              <a:rPr sz="1100" spc="-5" dirty="0">
                <a:latin typeface="Verdana"/>
                <a:cs typeface="Verdana"/>
              </a:rPr>
              <a:t>perangkat </a:t>
            </a:r>
            <a:r>
              <a:rPr sz="1100" dirty="0">
                <a:latin typeface="Verdana"/>
                <a:cs typeface="Verdana"/>
              </a:rPr>
              <a:t>/ </a:t>
            </a:r>
            <a:r>
              <a:rPr sz="1100" spc="-5" dirty="0">
                <a:latin typeface="Verdana"/>
                <a:cs typeface="Verdana"/>
              </a:rPr>
              <a:t>dua </a:t>
            </a:r>
            <a:r>
              <a:rPr sz="1100" dirty="0">
                <a:latin typeface="Verdana"/>
                <a:cs typeface="Verdana"/>
              </a:rPr>
              <a:t>pihak </a:t>
            </a:r>
            <a:r>
              <a:rPr sz="1100" spc="-5" dirty="0">
                <a:latin typeface="Verdana"/>
                <a:cs typeface="Verdana"/>
              </a:rPr>
              <a:t>(atau lebih) tidak mungkin dapat</a:t>
            </a:r>
            <a:r>
              <a:rPr sz="1100" spc="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dilakukan.</a:t>
            </a:r>
            <a:endParaRPr sz="1100">
              <a:latin typeface="Verdana"/>
              <a:cs typeface="Verdana"/>
            </a:endParaRPr>
          </a:p>
          <a:p>
            <a:pPr marL="520065" marR="55880" indent="-228600">
              <a:lnSpc>
                <a:spcPct val="100899"/>
              </a:lnSpc>
              <a:spcBef>
                <a:spcPts val="10"/>
              </a:spcBef>
              <a:buFont typeface="Courier New"/>
              <a:buChar char="o"/>
              <a:tabLst>
                <a:tab pos="520065" algn="l"/>
                <a:tab pos="520700" algn="l"/>
              </a:tabLst>
            </a:pPr>
            <a:r>
              <a:rPr sz="1100" spc="-5" dirty="0">
                <a:latin typeface="Verdana"/>
                <a:cs typeface="Verdana"/>
              </a:rPr>
              <a:t>Untuk </a:t>
            </a:r>
            <a:r>
              <a:rPr sz="1100" dirty="0">
                <a:latin typeface="Verdana"/>
                <a:cs typeface="Verdana"/>
              </a:rPr>
              <a:t>mendorong </a:t>
            </a:r>
            <a:r>
              <a:rPr sz="1100" spc="-5" dirty="0">
                <a:latin typeface="Verdana"/>
                <a:cs typeface="Verdana"/>
              </a:rPr>
              <a:t>perkembangan teknologi, baik untuk pengembangan  perangkat, </a:t>
            </a:r>
            <a:r>
              <a:rPr sz="1100" dirty="0">
                <a:latin typeface="Verdana"/>
                <a:cs typeface="Verdana"/>
              </a:rPr>
              <a:t>sistem </a:t>
            </a:r>
            <a:r>
              <a:rPr sz="1100" spc="-5" dirty="0">
                <a:latin typeface="Verdana"/>
                <a:cs typeface="Verdana"/>
              </a:rPr>
              <a:t>aplikasi, jaringan transmisi, </a:t>
            </a:r>
            <a:r>
              <a:rPr sz="1100" dirty="0">
                <a:latin typeface="Verdana"/>
                <a:cs typeface="Verdana"/>
              </a:rPr>
              <a:t>sistem </a:t>
            </a:r>
            <a:r>
              <a:rPr sz="1100" spc="-5" dirty="0">
                <a:latin typeface="Verdana"/>
                <a:cs typeface="Verdana"/>
              </a:rPr>
              <a:t>penyimpanan, </a:t>
            </a:r>
            <a:r>
              <a:rPr sz="1100" dirty="0">
                <a:latin typeface="Verdana"/>
                <a:cs typeface="Verdana"/>
              </a:rPr>
              <a:t>dsb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ourier New"/>
              <a:buChar char="o"/>
            </a:pPr>
            <a:endParaRPr sz="1100">
              <a:latin typeface="Verdana"/>
              <a:cs typeface="Verdana"/>
            </a:endParaRPr>
          </a:p>
          <a:p>
            <a:pPr marL="63500" marR="57150">
              <a:lnSpc>
                <a:spcPct val="100899"/>
              </a:lnSpc>
            </a:pPr>
            <a:r>
              <a:rPr sz="1100" spc="-5" dirty="0">
                <a:latin typeface="Verdana"/>
                <a:cs typeface="Verdana"/>
              </a:rPr>
              <a:t>Dari </a:t>
            </a:r>
            <a:r>
              <a:rPr sz="1100" dirty="0">
                <a:latin typeface="Verdana"/>
                <a:cs typeface="Verdana"/>
              </a:rPr>
              <a:t>sudut </a:t>
            </a:r>
            <a:r>
              <a:rPr sz="1100" spc="-5" dirty="0">
                <a:latin typeface="Verdana"/>
                <a:cs typeface="Verdana"/>
              </a:rPr>
              <a:t>pandang bandwidth-nya, </a:t>
            </a:r>
            <a:r>
              <a:rPr sz="1100" dirty="0">
                <a:latin typeface="Verdana"/>
                <a:cs typeface="Verdana"/>
              </a:rPr>
              <a:t>sinyal </a:t>
            </a:r>
            <a:r>
              <a:rPr sz="1100" spc="-5" dirty="0">
                <a:latin typeface="Verdana"/>
                <a:cs typeface="Verdana"/>
              </a:rPr>
              <a:t>dibedakan dalam </a:t>
            </a:r>
            <a:r>
              <a:rPr sz="1100" dirty="0">
                <a:latin typeface="Verdana"/>
                <a:cs typeface="Verdana"/>
              </a:rPr>
              <a:t>2 </a:t>
            </a:r>
            <a:r>
              <a:rPr sz="1100" spc="-5" dirty="0">
                <a:latin typeface="Verdana"/>
                <a:cs typeface="Verdana"/>
              </a:rPr>
              <a:t>kategori, yakni:  Sinyal </a:t>
            </a:r>
            <a:r>
              <a:rPr sz="1100" dirty="0">
                <a:latin typeface="Verdana"/>
                <a:cs typeface="Verdana"/>
              </a:rPr>
              <a:t>dengan </a:t>
            </a:r>
            <a:r>
              <a:rPr sz="1100" spc="-5" dirty="0">
                <a:latin typeface="Verdana"/>
                <a:cs typeface="Verdana"/>
              </a:rPr>
              <a:t>bandwidth sempit dan Sinyal </a:t>
            </a:r>
            <a:r>
              <a:rPr sz="1100" dirty="0">
                <a:latin typeface="Verdana"/>
                <a:cs typeface="Verdana"/>
              </a:rPr>
              <a:t>dengan </a:t>
            </a:r>
            <a:r>
              <a:rPr sz="1100" spc="-5" dirty="0">
                <a:latin typeface="Verdana"/>
                <a:cs typeface="Verdana"/>
              </a:rPr>
              <a:t>bandwidth </a:t>
            </a:r>
            <a:r>
              <a:rPr sz="1100" spc="5" dirty="0">
                <a:latin typeface="Verdana"/>
                <a:cs typeface="Verdana"/>
              </a:rPr>
              <a:t>tak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terbatas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Verdana"/>
              <a:cs typeface="Verdana"/>
            </a:endParaRPr>
          </a:p>
          <a:p>
            <a:pPr marL="63500" marR="55880">
              <a:lnSpc>
                <a:spcPct val="100899"/>
              </a:lnSpc>
            </a:pPr>
            <a:r>
              <a:rPr sz="1100" spc="-5" dirty="0">
                <a:latin typeface="Verdana"/>
                <a:cs typeface="Verdana"/>
              </a:rPr>
              <a:t>Pengukuran bandwidth sinyal ditentukan </a:t>
            </a:r>
            <a:r>
              <a:rPr sz="1100" dirty="0">
                <a:latin typeface="Verdana"/>
                <a:cs typeface="Verdana"/>
              </a:rPr>
              <a:t>dari </a:t>
            </a:r>
            <a:r>
              <a:rPr sz="1100" spc="-5" dirty="0">
                <a:latin typeface="Verdana"/>
                <a:cs typeface="Verdana"/>
              </a:rPr>
              <a:t>luas daerah </a:t>
            </a:r>
            <a:r>
              <a:rPr sz="1100" dirty="0">
                <a:latin typeface="Verdana"/>
                <a:cs typeface="Verdana"/>
              </a:rPr>
              <a:t>spektral </a:t>
            </a:r>
            <a:r>
              <a:rPr sz="1100" spc="-5" dirty="0">
                <a:latin typeface="Verdana"/>
                <a:cs typeface="Verdana"/>
              </a:rPr>
              <a:t>yang signifikan  dari </a:t>
            </a:r>
            <a:r>
              <a:rPr sz="1100" dirty="0">
                <a:latin typeface="Verdana"/>
                <a:cs typeface="Verdana"/>
              </a:rPr>
              <a:t>sinyal untuk </a:t>
            </a:r>
            <a:r>
              <a:rPr sz="1100" spc="-5" dirty="0">
                <a:latin typeface="Verdana"/>
                <a:cs typeface="Verdana"/>
              </a:rPr>
              <a:t>frekuensi-frekuensi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positif.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Verdana"/>
              <a:cs typeface="Verdana"/>
            </a:endParaRPr>
          </a:p>
          <a:p>
            <a:pPr marL="63500" marR="55880">
              <a:lnSpc>
                <a:spcPct val="101699"/>
              </a:lnSpc>
            </a:pPr>
            <a:r>
              <a:rPr sz="1150" b="1" spc="-5" dirty="0">
                <a:latin typeface="Verdana"/>
                <a:cs typeface="Verdana"/>
              </a:rPr>
              <a:t>Bandwidth </a:t>
            </a:r>
            <a:r>
              <a:rPr sz="1150" b="1" dirty="0">
                <a:latin typeface="Verdana"/>
                <a:cs typeface="Verdana"/>
              </a:rPr>
              <a:t>3 </a:t>
            </a:r>
            <a:r>
              <a:rPr sz="1150" b="1" spc="-5" dirty="0">
                <a:latin typeface="Verdana"/>
                <a:cs typeface="Verdana"/>
              </a:rPr>
              <a:t>dB: </a:t>
            </a:r>
            <a:r>
              <a:rPr sz="1150" dirty="0">
                <a:latin typeface="Verdana"/>
                <a:cs typeface="Verdana"/>
              </a:rPr>
              <a:t>Besar BW </a:t>
            </a:r>
            <a:r>
              <a:rPr sz="1150" spc="-5" dirty="0">
                <a:latin typeface="Verdana"/>
                <a:cs typeface="Verdana"/>
              </a:rPr>
              <a:t>ditentukan dari posisi frekuensi </a:t>
            </a:r>
            <a:r>
              <a:rPr sz="1150" dirty="0">
                <a:latin typeface="Verdana"/>
                <a:cs typeface="Verdana"/>
              </a:rPr>
              <a:t>yang </a:t>
            </a:r>
            <a:r>
              <a:rPr sz="1150" spc="-5" dirty="0">
                <a:latin typeface="Verdana"/>
                <a:cs typeface="Verdana"/>
              </a:rPr>
              <a:t>mempunyai  </a:t>
            </a:r>
            <a:r>
              <a:rPr sz="1150" dirty="0">
                <a:latin typeface="Verdana"/>
                <a:cs typeface="Verdana"/>
              </a:rPr>
              <a:t>a</a:t>
            </a:r>
            <a:r>
              <a:rPr sz="1150" spc="-5" dirty="0">
                <a:latin typeface="Verdana"/>
                <a:cs typeface="Verdana"/>
              </a:rPr>
              <a:t>mpl</a:t>
            </a:r>
            <a:r>
              <a:rPr sz="1150" spc="5" dirty="0">
                <a:latin typeface="Verdana"/>
                <a:cs typeface="Verdana"/>
              </a:rPr>
              <a:t>i</a:t>
            </a:r>
            <a:r>
              <a:rPr sz="1150" dirty="0">
                <a:latin typeface="Verdana"/>
                <a:cs typeface="Verdana"/>
              </a:rPr>
              <a:t>t</a:t>
            </a:r>
            <a:r>
              <a:rPr sz="1150" spc="-10" dirty="0">
                <a:latin typeface="Verdana"/>
                <a:cs typeface="Verdana"/>
              </a:rPr>
              <a:t>u</a:t>
            </a:r>
            <a:r>
              <a:rPr sz="1150" spc="-5" dirty="0">
                <a:latin typeface="Verdana"/>
                <a:cs typeface="Verdana"/>
              </a:rPr>
              <a:t>d</a:t>
            </a:r>
            <a:r>
              <a:rPr sz="1150" dirty="0">
                <a:latin typeface="Verdana"/>
                <a:cs typeface="Verdana"/>
              </a:rPr>
              <a:t>a</a:t>
            </a:r>
            <a:r>
              <a:rPr sz="1150" spc="-5" dirty="0">
                <a:latin typeface="Verdana"/>
                <a:cs typeface="Verdana"/>
              </a:rPr>
              <a:t> </a:t>
            </a:r>
            <a:r>
              <a:rPr sz="1150" dirty="0">
                <a:latin typeface="Verdana"/>
                <a:cs typeface="Verdana"/>
              </a:rPr>
              <a:t>3</a:t>
            </a:r>
            <a:r>
              <a:rPr sz="1150" spc="5" dirty="0">
                <a:latin typeface="Verdana"/>
                <a:cs typeface="Verdana"/>
              </a:rPr>
              <a:t> </a:t>
            </a:r>
            <a:r>
              <a:rPr sz="1150" spc="-5" dirty="0">
                <a:latin typeface="Verdana"/>
                <a:cs typeface="Verdana"/>
              </a:rPr>
              <a:t>d</a:t>
            </a:r>
            <a:r>
              <a:rPr sz="1150" dirty="0">
                <a:latin typeface="Verdana"/>
                <a:cs typeface="Verdana"/>
              </a:rPr>
              <a:t>B</a:t>
            </a:r>
            <a:r>
              <a:rPr sz="1150" spc="-10" dirty="0">
                <a:latin typeface="Verdana"/>
                <a:cs typeface="Verdana"/>
              </a:rPr>
              <a:t> </a:t>
            </a:r>
            <a:r>
              <a:rPr sz="1150" dirty="0">
                <a:latin typeface="Verdana"/>
                <a:cs typeface="Verdana"/>
              </a:rPr>
              <a:t>(</a:t>
            </a:r>
            <a:r>
              <a:rPr sz="1150" spc="-5" dirty="0">
                <a:latin typeface="Verdana"/>
                <a:cs typeface="Verdana"/>
              </a:rPr>
              <a:t> </a:t>
            </a:r>
            <a:r>
              <a:rPr sz="1150" dirty="0">
                <a:latin typeface="Verdana"/>
                <a:cs typeface="Verdana"/>
              </a:rPr>
              <a:t>2</a:t>
            </a:r>
            <a:r>
              <a:rPr sz="800" spc="-10" dirty="0">
                <a:latin typeface="Verdana"/>
                <a:cs typeface="Verdana"/>
              </a:rPr>
              <a:t>-</a:t>
            </a:r>
            <a:r>
              <a:rPr sz="750" baseline="38888" dirty="0">
                <a:latin typeface="Verdana"/>
                <a:cs typeface="Verdana"/>
              </a:rPr>
              <a:t>1</a:t>
            </a:r>
            <a:r>
              <a:rPr sz="750" spc="-7" baseline="38888" dirty="0">
                <a:latin typeface="Verdana"/>
                <a:cs typeface="Verdana"/>
              </a:rPr>
              <a:t>/</a:t>
            </a:r>
            <a:r>
              <a:rPr sz="750" spc="-15" baseline="38888" dirty="0">
                <a:latin typeface="Verdana"/>
                <a:cs typeface="Verdana"/>
              </a:rPr>
              <a:t>2</a:t>
            </a:r>
            <a:r>
              <a:rPr sz="1150" dirty="0">
                <a:latin typeface="Verdana"/>
                <a:cs typeface="Verdana"/>
              </a:rPr>
              <a:t>) </a:t>
            </a:r>
            <a:r>
              <a:rPr sz="1150" spc="-10" dirty="0">
                <a:latin typeface="Verdana"/>
                <a:cs typeface="Verdana"/>
              </a:rPr>
              <a:t>d</a:t>
            </a:r>
            <a:r>
              <a:rPr sz="1150" dirty="0">
                <a:latin typeface="Verdana"/>
                <a:cs typeface="Verdana"/>
              </a:rPr>
              <a:t>ari</a:t>
            </a:r>
            <a:r>
              <a:rPr sz="1150" spc="-5" dirty="0">
                <a:latin typeface="Verdana"/>
                <a:cs typeface="Verdana"/>
              </a:rPr>
              <a:t> </a:t>
            </a:r>
            <a:r>
              <a:rPr sz="1150" spc="-10" dirty="0">
                <a:latin typeface="Verdana"/>
                <a:cs typeface="Verdana"/>
              </a:rPr>
              <a:t>n</a:t>
            </a:r>
            <a:r>
              <a:rPr sz="1150" spc="5" dirty="0">
                <a:latin typeface="Verdana"/>
                <a:cs typeface="Verdana"/>
              </a:rPr>
              <a:t>i</a:t>
            </a:r>
            <a:r>
              <a:rPr sz="1150" spc="-5" dirty="0">
                <a:latin typeface="Verdana"/>
                <a:cs typeface="Verdana"/>
              </a:rPr>
              <a:t>l</a:t>
            </a:r>
            <a:r>
              <a:rPr sz="1150" spc="-10" dirty="0">
                <a:latin typeface="Verdana"/>
                <a:cs typeface="Verdana"/>
              </a:rPr>
              <a:t>a</a:t>
            </a:r>
            <a:r>
              <a:rPr sz="1150" dirty="0">
                <a:latin typeface="Verdana"/>
                <a:cs typeface="Verdana"/>
              </a:rPr>
              <a:t>i</a:t>
            </a:r>
            <a:r>
              <a:rPr sz="1150" spc="5" dirty="0">
                <a:latin typeface="Verdana"/>
                <a:cs typeface="Verdana"/>
              </a:rPr>
              <a:t> a</a:t>
            </a:r>
            <a:r>
              <a:rPr sz="1150" spc="-5" dirty="0">
                <a:latin typeface="Verdana"/>
                <a:cs typeface="Verdana"/>
              </a:rPr>
              <a:t>m</a:t>
            </a:r>
            <a:r>
              <a:rPr sz="1150" spc="-10" dirty="0">
                <a:latin typeface="Verdana"/>
                <a:cs typeface="Verdana"/>
              </a:rPr>
              <a:t>p</a:t>
            </a:r>
            <a:r>
              <a:rPr sz="1150" spc="-5" dirty="0">
                <a:latin typeface="Verdana"/>
                <a:cs typeface="Verdana"/>
              </a:rPr>
              <a:t>l</a:t>
            </a:r>
            <a:r>
              <a:rPr sz="1150" spc="5" dirty="0">
                <a:latin typeface="Verdana"/>
                <a:cs typeface="Verdana"/>
              </a:rPr>
              <a:t>i</a:t>
            </a:r>
            <a:r>
              <a:rPr sz="1150" dirty="0">
                <a:latin typeface="Verdana"/>
                <a:cs typeface="Verdana"/>
              </a:rPr>
              <a:t>t</a:t>
            </a:r>
            <a:r>
              <a:rPr sz="1150" spc="-10" dirty="0">
                <a:latin typeface="Verdana"/>
                <a:cs typeface="Verdana"/>
              </a:rPr>
              <a:t>u</a:t>
            </a:r>
            <a:r>
              <a:rPr sz="1150" spc="-5" dirty="0">
                <a:latin typeface="Verdana"/>
                <a:cs typeface="Verdana"/>
              </a:rPr>
              <a:t>d</a:t>
            </a:r>
            <a:r>
              <a:rPr sz="1150" dirty="0">
                <a:latin typeface="Verdana"/>
                <a:cs typeface="Verdana"/>
              </a:rPr>
              <a:t>a</a:t>
            </a:r>
            <a:r>
              <a:rPr sz="1150" spc="-5" dirty="0">
                <a:latin typeface="Verdana"/>
                <a:cs typeface="Verdana"/>
              </a:rPr>
              <a:t> </a:t>
            </a:r>
            <a:r>
              <a:rPr sz="1150" dirty="0">
                <a:latin typeface="Verdana"/>
                <a:cs typeface="Verdana"/>
              </a:rPr>
              <a:t>pun</a:t>
            </a:r>
            <a:r>
              <a:rPr sz="1150" spc="-15" dirty="0">
                <a:latin typeface="Verdana"/>
                <a:cs typeface="Verdana"/>
              </a:rPr>
              <a:t>c</a:t>
            </a:r>
            <a:r>
              <a:rPr sz="1150" dirty="0">
                <a:latin typeface="Verdana"/>
                <a:cs typeface="Verdana"/>
              </a:rPr>
              <a:t>ak</a:t>
            </a:r>
            <a:r>
              <a:rPr sz="1150" spc="-10" dirty="0">
                <a:latin typeface="Verdana"/>
                <a:cs typeface="Verdana"/>
              </a:rPr>
              <a:t>n</a:t>
            </a:r>
            <a:r>
              <a:rPr sz="1150" dirty="0">
                <a:latin typeface="Verdana"/>
                <a:cs typeface="Verdana"/>
              </a:rPr>
              <a:t>ya</a:t>
            </a:r>
            <a:endParaRPr sz="11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400">
              <a:latin typeface="Verdana"/>
              <a:cs typeface="Verdana"/>
            </a:endParaRPr>
          </a:p>
          <a:p>
            <a:pPr marL="422909">
              <a:lnSpc>
                <a:spcPts val="1290"/>
              </a:lnSpc>
              <a:spcBef>
                <a:spcPts val="910"/>
              </a:spcBef>
            </a:pPr>
            <a:r>
              <a:rPr sz="1100" dirty="0">
                <a:latin typeface="Verdana"/>
                <a:cs typeface="Verdana"/>
              </a:rPr>
              <a:t>LATIHAN</a:t>
            </a:r>
            <a:r>
              <a:rPr sz="1100" spc="-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SOAL</a:t>
            </a:r>
            <a:endParaRPr sz="1100">
              <a:latin typeface="Verdana"/>
              <a:cs typeface="Verdana"/>
            </a:endParaRPr>
          </a:p>
          <a:p>
            <a:pPr marL="880110" marR="56515" lvl="1" indent="-228600">
              <a:lnSpc>
                <a:spcPts val="1210"/>
              </a:lnSpc>
              <a:spcBef>
                <a:spcPts val="100"/>
              </a:spcBef>
              <a:buAutoNum type="arabicPeriod"/>
              <a:tabLst>
                <a:tab pos="880744" algn="l"/>
              </a:tabLst>
            </a:pPr>
            <a:r>
              <a:rPr sz="1100" dirty="0">
                <a:latin typeface="Verdana"/>
                <a:cs typeface="Verdana"/>
              </a:rPr>
              <a:t>Apa </a:t>
            </a:r>
            <a:r>
              <a:rPr sz="1100" spc="-5" dirty="0">
                <a:latin typeface="Verdana"/>
                <a:cs typeface="Verdana"/>
              </a:rPr>
              <a:t>yang dimaksud </a:t>
            </a:r>
            <a:r>
              <a:rPr sz="1100" dirty="0">
                <a:latin typeface="Verdana"/>
                <a:cs typeface="Verdana"/>
              </a:rPr>
              <a:t>dengan </a:t>
            </a:r>
            <a:r>
              <a:rPr sz="1100" spc="-5" dirty="0">
                <a:latin typeface="Verdana"/>
                <a:cs typeface="Verdana"/>
              </a:rPr>
              <a:t>komunikasi, telekomunikasi dan sistem  telekomunikasi!</a:t>
            </a:r>
            <a:endParaRPr sz="1100">
              <a:latin typeface="Verdana"/>
              <a:cs typeface="Verdana"/>
            </a:endParaRPr>
          </a:p>
          <a:p>
            <a:pPr marL="880110" lvl="1" indent="-229235">
              <a:lnSpc>
                <a:spcPts val="1210"/>
              </a:lnSpc>
              <a:buAutoNum type="arabicPeriod"/>
              <a:tabLst>
                <a:tab pos="880744" algn="l"/>
              </a:tabLst>
            </a:pPr>
            <a:r>
              <a:rPr sz="1100" spc="-5" dirty="0">
                <a:latin typeface="Verdana"/>
                <a:cs typeface="Verdana"/>
              </a:rPr>
              <a:t>Jelaskan </a:t>
            </a:r>
            <a:r>
              <a:rPr sz="1100" dirty="0">
                <a:latin typeface="Verdana"/>
                <a:cs typeface="Verdana"/>
              </a:rPr>
              <a:t>komponen pembangun </a:t>
            </a:r>
            <a:r>
              <a:rPr sz="1100" spc="-5" dirty="0">
                <a:latin typeface="Verdana"/>
                <a:cs typeface="Verdana"/>
              </a:rPr>
              <a:t>sistem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telekomunikasi</a:t>
            </a:r>
            <a:endParaRPr sz="1100">
              <a:latin typeface="Verdana"/>
              <a:cs typeface="Verdana"/>
            </a:endParaRPr>
          </a:p>
          <a:p>
            <a:pPr marL="880110" marR="57785" lvl="1" indent="-228600">
              <a:lnSpc>
                <a:spcPts val="1210"/>
              </a:lnSpc>
              <a:spcBef>
                <a:spcPts val="105"/>
              </a:spcBef>
              <a:buAutoNum type="arabicPeriod"/>
              <a:tabLst>
                <a:tab pos="880744" algn="l"/>
              </a:tabLst>
            </a:pPr>
            <a:r>
              <a:rPr sz="1100" spc="-5" dirty="0">
                <a:latin typeface="Verdana"/>
                <a:cs typeface="Verdana"/>
              </a:rPr>
              <a:t>Jelaskan beberapa </a:t>
            </a:r>
            <a:r>
              <a:rPr sz="1100" dirty="0">
                <a:latin typeface="Verdana"/>
                <a:cs typeface="Verdana"/>
              </a:rPr>
              <a:t>topologi </a:t>
            </a:r>
            <a:r>
              <a:rPr sz="1100" spc="-5" dirty="0">
                <a:latin typeface="Verdana"/>
                <a:cs typeface="Verdana"/>
              </a:rPr>
              <a:t>jaringan telekomunikasi! </a:t>
            </a:r>
            <a:r>
              <a:rPr sz="1100" dirty="0">
                <a:latin typeface="Verdana"/>
                <a:cs typeface="Verdana"/>
              </a:rPr>
              <a:t>Apa </a:t>
            </a:r>
            <a:r>
              <a:rPr sz="1100" spc="-5" dirty="0">
                <a:latin typeface="Verdana"/>
                <a:cs typeface="Verdana"/>
              </a:rPr>
              <a:t>keunggulan  dan kelemahan pada masing masing </a:t>
            </a:r>
            <a:r>
              <a:rPr sz="1100" dirty="0">
                <a:latin typeface="Verdana"/>
                <a:cs typeface="Verdana"/>
              </a:rPr>
              <a:t>topologi </a:t>
            </a:r>
            <a:r>
              <a:rPr sz="1100" spc="-5" dirty="0">
                <a:latin typeface="Verdana"/>
                <a:cs typeface="Verdana"/>
              </a:rPr>
              <a:t>jaringan</a:t>
            </a:r>
            <a:r>
              <a:rPr sz="1100" spc="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tersebut!</a:t>
            </a:r>
            <a:endParaRPr sz="1100">
              <a:latin typeface="Verdana"/>
              <a:cs typeface="Verdana"/>
            </a:endParaRPr>
          </a:p>
          <a:p>
            <a:pPr marL="880110" marR="55880" lvl="1" indent="-228600">
              <a:lnSpc>
                <a:spcPts val="1200"/>
              </a:lnSpc>
              <a:spcBef>
                <a:spcPts val="60"/>
              </a:spcBef>
              <a:buAutoNum type="arabicPeriod"/>
              <a:tabLst>
                <a:tab pos="880744" algn="l"/>
              </a:tabLst>
            </a:pPr>
            <a:r>
              <a:rPr sz="1100" spc="-5" dirty="0">
                <a:latin typeface="Verdana"/>
                <a:cs typeface="Verdana"/>
              </a:rPr>
              <a:t>Bagaimana tahapan atau prinsip </a:t>
            </a:r>
            <a:r>
              <a:rPr sz="1100" dirty="0">
                <a:latin typeface="Verdana"/>
                <a:cs typeface="Verdana"/>
              </a:rPr>
              <a:t>kerja sistem </a:t>
            </a:r>
            <a:r>
              <a:rPr sz="1100" spc="-5" dirty="0">
                <a:latin typeface="Verdana"/>
                <a:cs typeface="Verdana"/>
              </a:rPr>
              <a:t>telekomunikasi dapat  dibangun!</a:t>
            </a:r>
            <a:endParaRPr sz="1100">
              <a:latin typeface="Verdana"/>
              <a:cs typeface="Verdana"/>
            </a:endParaRPr>
          </a:p>
          <a:p>
            <a:pPr marL="880110" lvl="1" indent="-229235">
              <a:lnSpc>
                <a:spcPts val="1240"/>
              </a:lnSpc>
              <a:buAutoNum type="arabicPeriod"/>
              <a:tabLst>
                <a:tab pos="880744" algn="l"/>
                <a:tab pos="2640330" algn="l"/>
                <a:tab pos="5699760" algn="l"/>
              </a:tabLst>
            </a:pPr>
            <a:r>
              <a:rPr sz="1100" dirty="0">
                <a:latin typeface="Verdana"/>
                <a:cs typeface="Verdana"/>
              </a:rPr>
              <a:t>Perkembangan </a:t>
            </a:r>
            <a:r>
              <a:rPr sz="1100" spc="22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sistem	</a:t>
            </a:r>
            <a:r>
              <a:rPr sz="1100" dirty="0">
                <a:latin typeface="Verdana"/>
                <a:cs typeface="Verdana"/>
              </a:rPr>
              <a:t>telekomunikasi   meliputi </a:t>
            </a:r>
            <a:r>
              <a:rPr sz="1100" spc="3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seluruh </a:t>
            </a:r>
            <a:r>
              <a:rPr sz="1100" spc="24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aspek	</a:t>
            </a:r>
            <a:r>
              <a:rPr sz="1100" spc="-10" dirty="0">
                <a:latin typeface="Verdana"/>
                <a:cs typeface="Verdana"/>
              </a:rPr>
              <a:t>dan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3098422" y="10127044"/>
            <a:ext cx="1337945" cy="1590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Halaman </a:t>
            </a:r>
            <a:fld id="{81D60167-4931-47E6-BA6A-407CBD079E47}" type="slidenum">
              <a:rPr spc="-5" dirty="0"/>
              <a:t>18</a:t>
            </a:fld>
            <a:r>
              <a:rPr spc="-5" dirty="0"/>
              <a:t> </a:t>
            </a:r>
            <a:r>
              <a:rPr spc="-10" dirty="0"/>
              <a:t>dari</a:t>
            </a:r>
            <a:r>
              <a:rPr spc="-70" dirty="0"/>
              <a:t> </a:t>
            </a:r>
            <a:r>
              <a:rPr spc="-10" dirty="0"/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690" y="298452"/>
            <a:ext cx="4218940" cy="204543"/>
          </a:xfrm>
          <a:prstGeom prst="rect">
            <a:avLst/>
          </a:prstGeom>
          <a:solidFill>
            <a:srgbClr val="004386"/>
          </a:solidFill>
        </p:spPr>
        <p:txBody>
          <a:bodyPr vert="horz" wrap="square" lIns="0" tIns="5016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395"/>
              </a:spcBef>
            </a:pPr>
            <a:r>
              <a:rPr sz="1000" b="1" dirty="0">
                <a:solidFill>
                  <a:srgbClr val="FFFFFF"/>
                </a:solidFill>
                <a:latin typeface="Caladea"/>
                <a:cs typeface="Caladea"/>
              </a:rPr>
              <a:t>Telekomunikasi </a:t>
            </a:r>
            <a:r>
              <a:rPr sz="1000" b="1" spc="-5" dirty="0">
                <a:solidFill>
                  <a:srgbClr val="FFFFFF"/>
                </a:solidFill>
                <a:latin typeface="Caladea"/>
                <a:cs typeface="Caladea"/>
              </a:rPr>
              <a:t>/Konsep Fundamental</a:t>
            </a:r>
            <a:r>
              <a:rPr sz="1000" b="1" spc="70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adea"/>
                <a:cs typeface="Caladea"/>
              </a:rPr>
              <a:t>Telekomunikasi</a:t>
            </a:r>
            <a:endParaRPr sz="1000">
              <a:latin typeface="Caladea"/>
              <a:cs typeface="Calade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3098422" y="10127044"/>
            <a:ext cx="1337945" cy="1590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Halaman </a:t>
            </a:r>
            <a:fld id="{81D60167-4931-47E6-BA6A-407CBD079E47}" type="slidenum">
              <a:rPr spc="-5" dirty="0"/>
              <a:t>19</a:t>
            </a:fld>
            <a:r>
              <a:rPr spc="-5" dirty="0"/>
              <a:t> </a:t>
            </a:r>
            <a:r>
              <a:rPr spc="-10" dirty="0"/>
              <a:t>dari</a:t>
            </a:r>
            <a:r>
              <a:rPr spc="-70" dirty="0"/>
              <a:t> </a:t>
            </a:r>
            <a:r>
              <a:rPr spc="-10" dirty="0"/>
              <a:t>18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86909" y="322583"/>
            <a:ext cx="6305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FFFFFF"/>
                </a:solidFill>
                <a:latin typeface="Caladea"/>
                <a:cs typeface="Caladea"/>
              </a:rPr>
              <a:t>B</a:t>
            </a:r>
            <a:r>
              <a:rPr sz="1100" spc="-15" dirty="0">
                <a:solidFill>
                  <a:srgbClr val="FFFFFF"/>
                </a:solidFill>
                <a:latin typeface="Caladea"/>
                <a:cs typeface="Caladea"/>
              </a:rPr>
              <a:t>r</a:t>
            </a:r>
            <a:r>
              <a:rPr sz="1100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r>
              <a:rPr sz="1100" spc="-40" dirty="0">
                <a:solidFill>
                  <a:srgbClr val="FFFFFF"/>
                </a:solidFill>
                <a:latin typeface="Caladea"/>
                <a:cs typeface="Caladea"/>
              </a:rPr>
              <a:t>w</a:t>
            </a:r>
            <a:r>
              <a:rPr sz="1100" spc="25" dirty="0">
                <a:solidFill>
                  <a:srgbClr val="FFFFFF"/>
                </a:solidFill>
                <a:latin typeface="Caladea"/>
                <a:cs typeface="Caladea"/>
              </a:rPr>
              <a:t>i</a:t>
            </a:r>
            <a:r>
              <a:rPr sz="1100" spc="5" dirty="0">
                <a:solidFill>
                  <a:srgbClr val="FFFFFF"/>
                </a:solidFill>
                <a:latin typeface="Caladea"/>
                <a:cs typeface="Caladea"/>
              </a:rPr>
              <a:t>j</a:t>
            </a:r>
            <a:r>
              <a:rPr sz="1100" spc="-25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r>
              <a:rPr sz="1100" spc="30" dirty="0">
                <a:solidFill>
                  <a:srgbClr val="FFFFFF"/>
                </a:solidFill>
                <a:latin typeface="Caladea"/>
                <a:cs typeface="Caladea"/>
              </a:rPr>
              <a:t>y</a:t>
            </a:r>
            <a:r>
              <a:rPr sz="1100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endParaRPr sz="1100">
              <a:latin typeface="Caladea"/>
              <a:cs typeface="Calade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0198" y="516129"/>
            <a:ext cx="5562600" cy="3990976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4699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latin typeface="Verdana"/>
                <a:cs typeface="Verdana"/>
              </a:rPr>
              <a:t>komponen. </a:t>
            </a:r>
            <a:r>
              <a:rPr sz="1100" spc="-5" dirty="0">
                <a:latin typeface="Verdana"/>
                <a:cs typeface="Verdana"/>
              </a:rPr>
              <a:t>Jelaskan </a:t>
            </a:r>
            <a:r>
              <a:rPr sz="1100" dirty="0">
                <a:latin typeface="Verdana"/>
                <a:cs typeface="Verdana"/>
              </a:rPr>
              <a:t>perkembangan </a:t>
            </a:r>
            <a:r>
              <a:rPr sz="1100" spc="-5" dirty="0">
                <a:latin typeface="Verdana"/>
                <a:cs typeface="Verdana"/>
              </a:rPr>
              <a:t>sistem </a:t>
            </a:r>
            <a:r>
              <a:rPr sz="1100" dirty="0">
                <a:latin typeface="Verdana"/>
                <a:cs typeface="Verdana"/>
              </a:rPr>
              <a:t>telekomunikasi </a:t>
            </a:r>
            <a:r>
              <a:rPr sz="1100" spc="-15" dirty="0">
                <a:latin typeface="Verdana"/>
                <a:cs typeface="Verdana"/>
              </a:rPr>
              <a:t>pada </a:t>
            </a:r>
            <a:r>
              <a:rPr sz="1100" spc="-20" dirty="0">
                <a:latin typeface="Verdana"/>
                <a:cs typeface="Verdana"/>
              </a:rPr>
              <a:t>aspek  </a:t>
            </a:r>
            <a:r>
              <a:rPr sz="1100" spc="-25" dirty="0">
                <a:latin typeface="Verdana"/>
                <a:cs typeface="Verdana"/>
              </a:rPr>
              <a:t>teknologi </a:t>
            </a:r>
            <a:r>
              <a:rPr sz="1100" spc="-20" dirty="0">
                <a:latin typeface="Verdana"/>
                <a:cs typeface="Verdana"/>
              </a:rPr>
              <a:t>jaringan, perangkat telekomunikasi dan pada aspek layanan  </a:t>
            </a:r>
            <a:r>
              <a:rPr sz="1100" spc="-25" dirty="0">
                <a:latin typeface="Verdana"/>
                <a:cs typeface="Verdana"/>
              </a:rPr>
              <a:t>telkomunikasi!</a:t>
            </a:r>
            <a:endParaRPr sz="1100">
              <a:latin typeface="Verdana"/>
              <a:cs typeface="Verdana"/>
            </a:endParaRPr>
          </a:p>
          <a:p>
            <a:pPr marL="469900" indent="-228600" algn="just">
              <a:lnSpc>
                <a:spcPts val="1215"/>
              </a:lnSpc>
              <a:buAutoNum type="arabicPeriod" startAt="6"/>
              <a:tabLst>
                <a:tab pos="469900" algn="l"/>
              </a:tabLst>
            </a:pPr>
            <a:r>
              <a:rPr sz="1100" spc="-5" dirty="0">
                <a:latin typeface="Verdana"/>
                <a:cs typeface="Verdana"/>
              </a:rPr>
              <a:t>Jelaskan beberapa permasalahan yang </a:t>
            </a:r>
            <a:r>
              <a:rPr sz="1100" dirty="0">
                <a:latin typeface="Verdana"/>
                <a:cs typeface="Verdana"/>
              </a:rPr>
              <a:t>menonjol </a:t>
            </a:r>
            <a:r>
              <a:rPr sz="1100" spc="-5" dirty="0">
                <a:latin typeface="Verdana"/>
                <a:cs typeface="Verdana"/>
              </a:rPr>
              <a:t>dalam</a:t>
            </a:r>
            <a:r>
              <a:rPr sz="1100" spc="6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telekomunikasi!</a:t>
            </a:r>
            <a:endParaRPr sz="1100">
              <a:latin typeface="Verdana"/>
              <a:cs typeface="Verdana"/>
            </a:endParaRPr>
          </a:p>
          <a:p>
            <a:pPr marL="469900" marR="9525" indent="-228600" algn="just">
              <a:lnSpc>
                <a:spcPts val="1200"/>
              </a:lnSpc>
              <a:spcBef>
                <a:spcPts val="120"/>
              </a:spcBef>
              <a:buAutoNum type="arabicPeriod" startAt="6"/>
              <a:tabLst>
                <a:tab pos="469900" algn="l"/>
              </a:tabLst>
            </a:pPr>
            <a:r>
              <a:rPr sz="1100" spc="-5" dirty="0">
                <a:latin typeface="Verdana"/>
                <a:cs typeface="Verdana"/>
              </a:rPr>
              <a:t>Bagaimana sinyal informasi audio dapat ditransmisikan melalui media  udara!</a:t>
            </a:r>
            <a:endParaRPr sz="1100">
              <a:latin typeface="Verdana"/>
              <a:cs typeface="Verdana"/>
            </a:endParaRPr>
          </a:p>
          <a:p>
            <a:pPr marL="469900" marR="6985" indent="-228600" algn="just">
              <a:lnSpc>
                <a:spcPts val="1200"/>
              </a:lnSpc>
              <a:spcBef>
                <a:spcPts val="60"/>
              </a:spcBef>
              <a:buAutoNum type="arabicPeriod" startAt="6"/>
              <a:tabLst>
                <a:tab pos="469900" algn="l"/>
              </a:tabLst>
            </a:pPr>
            <a:r>
              <a:rPr sz="1100" dirty="0">
                <a:latin typeface="Verdana"/>
                <a:cs typeface="Verdana"/>
              </a:rPr>
              <a:t>Mengapa </a:t>
            </a:r>
            <a:r>
              <a:rPr sz="1100" spc="-5" dirty="0">
                <a:latin typeface="Verdana"/>
                <a:cs typeface="Verdana"/>
              </a:rPr>
              <a:t>diperlukan standar untuk mengatur dan </a:t>
            </a:r>
            <a:r>
              <a:rPr sz="1100" dirty="0">
                <a:latin typeface="Verdana"/>
                <a:cs typeface="Verdana"/>
              </a:rPr>
              <a:t>pengoperasian  </a:t>
            </a:r>
            <a:r>
              <a:rPr sz="1100" spc="-5" dirty="0">
                <a:latin typeface="Verdana"/>
                <a:cs typeface="Verdana"/>
              </a:rPr>
              <a:t>berbagai perangkat </a:t>
            </a:r>
            <a:r>
              <a:rPr sz="1100" dirty="0">
                <a:latin typeface="Verdana"/>
                <a:cs typeface="Verdana"/>
              </a:rPr>
              <a:t>dan </a:t>
            </a:r>
            <a:r>
              <a:rPr sz="1100" spc="-5" dirty="0">
                <a:latin typeface="Verdana"/>
                <a:cs typeface="Verdana"/>
              </a:rPr>
              <a:t>sistem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komunikasi!</a:t>
            </a:r>
            <a:endParaRPr sz="1100">
              <a:latin typeface="Verdana"/>
              <a:cs typeface="Verdana"/>
            </a:endParaRPr>
          </a:p>
          <a:p>
            <a:pPr marL="469900" indent="-228600" algn="just">
              <a:lnSpc>
                <a:spcPts val="1215"/>
              </a:lnSpc>
              <a:buAutoNum type="arabicPeriod" startAt="6"/>
              <a:tabLst>
                <a:tab pos="469900" algn="l"/>
              </a:tabLst>
            </a:pPr>
            <a:r>
              <a:rPr sz="1100" spc="-5" dirty="0">
                <a:latin typeface="Verdana"/>
                <a:cs typeface="Verdana"/>
              </a:rPr>
              <a:t>Bagaimana prinsip pengukuran bandwidth!</a:t>
            </a:r>
            <a:endParaRPr sz="1100">
              <a:latin typeface="Verdana"/>
              <a:cs typeface="Verdana"/>
            </a:endParaRPr>
          </a:p>
          <a:p>
            <a:pPr marL="469900" marR="6985" indent="-228600" algn="just">
              <a:lnSpc>
                <a:spcPts val="1200"/>
              </a:lnSpc>
              <a:spcBef>
                <a:spcPts val="114"/>
              </a:spcBef>
              <a:buAutoNum type="arabicPeriod" startAt="6"/>
              <a:tabLst>
                <a:tab pos="469900" algn="l"/>
              </a:tabLst>
            </a:pPr>
            <a:r>
              <a:rPr sz="1100" dirty="0">
                <a:latin typeface="Verdana"/>
                <a:cs typeface="Verdana"/>
              </a:rPr>
              <a:t>Apa </a:t>
            </a:r>
            <a:r>
              <a:rPr sz="1100" spc="-5" dirty="0">
                <a:latin typeface="Verdana"/>
                <a:cs typeface="Verdana"/>
              </a:rPr>
              <a:t>yang dimaksud </a:t>
            </a:r>
            <a:r>
              <a:rPr sz="1100" dirty="0">
                <a:latin typeface="Verdana"/>
                <a:cs typeface="Verdana"/>
              </a:rPr>
              <a:t>dengan </a:t>
            </a:r>
            <a:r>
              <a:rPr sz="1100" spc="-5" dirty="0">
                <a:latin typeface="Verdana"/>
                <a:cs typeface="Verdana"/>
              </a:rPr>
              <a:t>bandwidth-3db? Bagaimana mengukur  bandwidth-3dB untuk LPF dan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BPF!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-5" dirty="0">
                <a:latin typeface="Verdana"/>
                <a:cs typeface="Verdana"/>
              </a:rPr>
              <a:t>REFERENSI</a:t>
            </a:r>
            <a:endParaRPr sz="1100">
              <a:latin typeface="Verdana"/>
              <a:cs typeface="Verdana"/>
            </a:endParaRPr>
          </a:p>
          <a:p>
            <a:pPr marL="469900" marR="5715" indent="-228600" algn="just">
              <a:lnSpc>
                <a:spcPct val="100899"/>
              </a:lnSpc>
              <a:buAutoNum type="arabicPeriod"/>
              <a:tabLst>
                <a:tab pos="469900" algn="l"/>
              </a:tabLst>
            </a:pPr>
            <a:r>
              <a:rPr sz="1100" dirty="0">
                <a:latin typeface="Verdana"/>
                <a:cs typeface="Verdana"/>
              </a:rPr>
              <a:t>Freeman, </a:t>
            </a:r>
            <a:r>
              <a:rPr sz="1100" spc="-5" dirty="0">
                <a:latin typeface="Verdana"/>
                <a:cs typeface="Verdana"/>
              </a:rPr>
              <a:t>Roger.L, </a:t>
            </a:r>
            <a:r>
              <a:rPr sz="1100" i="1" spc="-5" dirty="0">
                <a:latin typeface="Verdana"/>
                <a:cs typeface="Verdana"/>
              </a:rPr>
              <a:t>Fundamentals </a:t>
            </a:r>
            <a:r>
              <a:rPr sz="1100" i="1" dirty="0">
                <a:latin typeface="Verdana"/>
                <a:cs typeface="Verdana"/>
              </a:rPr>
              <a:t>of </a:t>
            </a:r>
            <a:r>
              <a:rPr sz="1100" i="1" spc="-5" dirty="0">
                <a:latin typeface="Verdana"/>
                <a:cs typeface="Verdana"/>
              </a:rPr>
              <a:t>Telecommunications </a:t>
            </a:r>
            <a:r>
              <a:rPr sz="1100" i="1" dirty="0">
                <a:latin typeface="Verdana"/>
                <a:cs typeface="Verdana"/>
              </a:rPr>
              <a:t>Second  </a:t>
            </a:r>
            <a:r>
              <a:rPr sz="1100" i="1" spc="-5" dirty="0">
                <a:latin typeface="Verdana"/>
                <a:cs typeface="Verdana"/>
              </a:rPr>
              <a:t>Edition</a:t>
            </a:r>
            <a:r>
              <a:rPr sz="1100" spc="-5" dirty="0">
                <a:latin typeface="Verdana"/>
                <a:cs typeface="Verdana"/>
              </a:rPr>
              <a:t>, </a:t>
            </a:r>
            <a:r>
              <a:rPr sz="1100" dirty="0">
                <a:latin typeface="Verdana"/>
                <a:cs typeface="Verdana"/>
              </a:rPr>
              <a:t>IEEE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Press:Wiley-Interscience</a:t>
            </a:r>
            <a:endParaRPr sz="1100">
              <a:latin typeface="Verdana"/>
              <a:cs typeface="Verdana"/>
            </a:endParaRPr>
          </a:p>
          <a:p>
            <a:pPr marL="469900" marR="7620" indent="-228600" algn="just">
              <a:lnSpc>
                <a:spcPct val="100899"/>
              </a:lnSpc>
              <a:spcBef>
                <a:spcPts val="95"/>
              </a:spcBef>
              <a:buAutoNum type="arabicPeriod"/>
              <a:tabLst>
                <a:tab pos="469900" algn="l"/>
              </a:tabLst>
            </a:pPr>
            <a:r>
              <a:rPr sz="1100" dirty="0">
                <a:latin typeface="Verdana"/>
                <a:cs typeface="Verdana"/>
              </a:rPr>
              <a:t>Bates, </a:t>
            </a:r>
            <a:r>
              <a:rPr sz="1100" spc="-5" dirty="0">
                <a:latin typeface="Verdana"/>
                <a:cs typeface="Verdana"/>
              </a:rPr>
              <a:t>Regis </a:t>
            </a:r>
            <a:r>
              <a:rPr sz="1100" dirty="0">
                <a:latin typeface="Verdana"/>
                <a:cs typeface="Verdana"/>
              </a:rPr>
              <a:t>J </a:t>
            </a:r>
            <a:r>
              <a:rPr sz="1100" spc="-5" dirty="0">
                <a:latin typeface="Verdana"/>
                <a:cs typeface="Verdana"/>
              </a:rPr>
              <a:t>(2002), Broadband Telecommunication Handbook,  </a:t>
            </a:r>
            <a:r>
              <a:rPr sz="1100" dirty="0">
                <a:latin typeface="Verdana"/>
                <a:cs typeface="Verdana"/>
              </a:rPr>
              <a:t>Second </a:t>
            </a:r>
            <a:r>
              <a:rPr sz="1100" spc="-5" dirty="0">
                <a:latin typeface="Verdana"/>
                <a:cs typeface="Verdana"/>
              </a:rPr>
              <a:t>Edition, McGraw-Hill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Telecommunication</a:t>
            </a:r>
            <a:endParaRPr sz="1100">
              <a:latin typeface="Verdana"/>
              <a:cs typeface="Verdana"/>
            </a:endParaRPr>
          </a:p>
          <a:p>
            <a:pPr marL="469900" marR="6350" indent="-228600" algn="just">
              <a:lnSpc>
                <a:spcPct val="101099"/>
              </a:lnSpc>
              <a:spcBef>
                <a:spcPts val="95"/>
              </a:spcBef>
              <a:buAutoNum type="arabicPeriod"/>
              <a:tabLst>
                <a:tab pos="469900" algn="l"/>
              </a:tabLst>
            </a:pPr>
            <a:r>
              <a:rPr sz="1100" spc="-5" dirty="0">
                <a:latin typeface="Verdana"/>
                <a:cs typeface="Verdana"/>
              </a:rPr>
              <a:t>Tanenbaum, Andrew.S (2003), </a:t>
            </a:r>
            <a:r>
              <a:rPr sz="1100" i="1" spc="-5" dirty="0">
                <a:latin typeface="Verdana"/>
                <a:cs typeface="Verdana"/>
              </a:rPr>
              <a:t>Computer </a:t>
            </a:r>
            <a:r>
              <a:rPr sz="1100" i="1" dirty="0">
                <a:latin typeface="Verdana"/>
                <a:cs typeface="Verdana"/>
              </a:rPr>
              <a:t>Network </a:t>
            </a:r>
            <a:r>
              <a:rPr sz="1100" i="1" spc="-5" dirty="0">
                <a:latin typeface="Verdana"/>
                <a:cs typeface="Verdana"/>
              </a:rPr>
              <a:t>Fourth Edition</a:t>
            </a:r>
            <a:r>
              <a:rPr sz="1100" spc="-5" dirty="0">
                <a:latin typeface="Verdana"/>
                <a:cs typeface="Verdana"/>
              </a:rPr>
              <a:t>,  Prentice Hall</a:t>
            </a:r>
            <a:endParaRPr sz="1100">
              <a:latin typeface="Verdana"/>
              <a:cs typeface="Verdana"/>
            </a:endParaRPr>
          </a:p>
          <a:p>
            <a:pPr marL="469900" marR="5715" indent="-228600" algn="just">
              <a:lnSpc>
                <a:spcPct val="101400"/>
              </a:lnSpc>
              <a:spcBef>
                <a:spcPts val="85"/>
              </a:spcBef>
              <a:buAutoNum type="arabicPeriod"/>
              <a:tabLst>
                <a:tab pos="469900" algn="l"/>
              </a:tabLst>
            </a:pPr>
            <a:r>
              <a:rPr sz="1100" spc="-5" dirty="0">
                <a:latin typeface="Verdana"/>
                <a:cs typeface="Verdana"/>
              </a:rPr>
              <a:t>Sofana, </a:t>
            </a:r>
            <a:r>
              <a:rPr sz="1100" dirty="0">
                <a:latin typeface="Verdana"/>
                <a:cs typeface="Verdana"/>
              </a:rPr>
              <a:t>Iwan </a:t>
            </a:r>
            <a:r>
              <a:rPr sz="1100" spc="-5" dirty="0">
                <a:latin typeface="Verdana"/>
                <a:cs typeface="Verdana"/>
              </a:rPr>
              <a:t>(2008), </a:t>
            </a:r>
            <a:r>
              <a:rPr sz="1100" i="1" spc="-5" dirty="0">
                <a:latin typeface="Verdana"/>
                <a:cs typeface="Verdana"/>
              </a:rPr>
              <a:t>Membangun Jaringan Komputer-Mudah Membuat  Jaringan Komputer(Wire </a:t>
            </a:r>
            <a:r>
              <a:rPr sz="1100" i="1" dirty="0">
                <a:latin typeface="Verdana"/>
                <a:cs typeface="Verdana"/>
              </a:rPr>
              <a:t>&amp; </a:t>
            </a:r>
            <a:r>
              <a:rPr sz="1100" i="1" spc="-5" dirty="0">
                <a:latin typeface="Verdana"/>
                <a:cs typeface="Verdana"/>
              </a:rPr>
              <a:t>Wireless) untuk Pengguna Windows </a:t>
            </a:r>
            <a:r>
              <a:rPr sz="1100" i="1" dirty="0">
                <a:latin typeface="Verdana"/>
                <a:cs typeface="Verdana"/>
              </a:rPr>
              <a:t>&amp; </a:t>
            </a:r>
            <a:r>
              <a:rPr sz="1100" i="1" spc="-5" dirty="0">
                <a:latin typeface="Verdana"/>
                <a:cs typeface="Verdana"/>
              </a:rPr>
              <a:t>Linux</a:t>
            </a:r>
            <a:r>
              <a:rPr sz="1100" spc="-5" dirty="0">
                <a:latin typeface="Verdana"/>
                <a:cs typeface="Verdana"/>
              </a:rPr>
              <a:t>,  Informatika</a:t>
            </a:r>
            <a:r>
              <a:rPr sz="110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Bandung</a:t>
            </a:r>
            <a:endParaRPr sz="1100">
              <a:latin typeface="Verdana"/>
              <a:cs typeface="Verdana"/>
            </a:endParaRPr>
          </a:p>
          <a:p>
            <a:pPr marL="469900" marR="5715" indent="-228600" algn="just">
              <a:lnSpc>
                <a:spcPct val="100899"/>
              </a:lnSpc>
              <a:spcBef>
                <a:spcPts val="85"/>
              </a:spcBef>
              <a:buFont typeface="Verdana"/>
              <a:buAutoNum type="arabicPeriod"/>
              <a:tabLst>
                <a:tab pos="469900" algn="l"/>
              </a:tabLst>
            </a:pPr>
            <a:r>
              <a:rPr sz="1100" i="1" spc="-5" dirty="0">
                <a:latin typeface="Verdana"/>
                <a:cs typeface="Verdana"/>
              </a:rPr>
              <a:t>CCNA Exploration 4.0 </a:t>
            </a:r>
            <a:r>
              <a:rPr sz="1100" i="1" dirty="0">
                <a:latin typeface="Verdana"/>
                <a:cs typeface="Verdana"/>
              </a:rPr>
              <a:t>Network </a:t>
            </a:r>
            <a:r>
              <a:rPr sz="1100" i="1" spc="-5" dirty="0">
                <a:latin typeface="Verdana"/>
                <a:cs typeface="Verdana"/>
              </a:rPr>
              <a:t>Fundamental (2007) </a:t>
            </a:r>
            <a:r>
              <a:rPr sz="1100" spc="-5" dirty="0">
                <a:latin typeface="Verdana"/>
                <a:cs typeface="Verdana"/>
              </a:rPr>
              <a:t>by Cisco  System.Inc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62144" y="4465453"/>
            <a:ext cx="115567" cy="542922"/>
            <a:chOff x="4462144" y="4465449"/>
            <a:chExt cx="115567" cy="542922"/>
          </a:xfrm>
        </p:grpSpPr>
        <p:sp>
          <p:nvSpPr>
            <p:cNvPr id="5" name="object 5"/>
            <p:cNvSpPr/>
            <p:nvPr/>
          </p:nvSpPr>
          <p:spPr>
            <a:xfrm>
              <a:off x="4531994" y="4739769"/>
              <a:ext cx="45717" cy="520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77384" y="4956304"/>
              <a:ext cx="45717" cy="520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62144" y="4465449"/>
              <a:ext cx="67307" cy="546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5950" y="369335"/>
            <a:ext cx="3640454" cy="786113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850" b="1" spc="-5" dirty="0">
                <a:latin typeface="Caladea"/>
                <a:cs typeface="Caladea"/>
              </a:rPr>
              <a:t>TELEKOMUNIKASI:</a:t>
            </a:r>
            <a:endParaRPr sz="1850" dirty="0">
              <a:latin typeface="Caladea"/>
              <a:cs typeface="Caladea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400" b="1" dirty="0">
                <a:latin typeface="Caladea"/>
                <a:cs typeface="Caladea"/>
              </a:rPr>
              <a:t>Konsep </a:t>
            </a:r>
            <a:r>
              <a:rPr sz="1400" b="1" spc="-5" dirty="0">
                <a:latin typeface="Caladea"/>
                <a:cs typeface="Caladea"/>
              </a:rPr>
              <a:t>dan </a:t>
            </a:r>
            <a:r>
              <a:rPr sz="1400" b="1" spc="-5" dirty="0" err="1">
                <a:latin typeface="Caladea"/>
                <a:cs typeface="Caladea"/>
              </a:rPr>
              <a:t>Perkembangan</a:t>
            </a:r>
            <a:r>
              <a:rPr sz="1400" b="1" spc="-20" dirty="0">
                <a:latin typeface="Caladea"/>
                <a:cs typeface="Caladea"/>
              </a:rPr>
              <a:t> </a:t>
            </a:r>
            <a:r>
              <a:rPr sz="1400" b="1" spc="-5" dirty="0" smtClean="0">
                <a:latin typeface="Caladea"/>
                <a:cs typeface="Caladea"/>
              </a:rPr>
              <a:t>Telekomunikasi</a:t>
            </a:r>
            <a:endParaRPr sz="1400" dirty="0">
              <a:latin typeface="Caladea"/>
              <a:cs typeface="Calade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04544" y="3064600"/>
            <a:ext cx="4968875" cy="5800090"/>
            <a:chOff x="804544" y="3064598"/>
            <a:chExt cx="4968875" cy="5800090"/>
          </a:xfrm>
        </p:grpSpPr>
        <p:sp>
          <p:nvSpPr>
            <p:cNvPr id="11" name="object 11"/>
            <p:cNvSpPr/>
            <p:nvPr/>
          </p:nvSpPr>
          <p:spPr>
            <a:xfrm>
              <a:off x="804544" y="3064598"/>
              <a:ext cx="4968875" cy="58000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05686" y="3570859"/>
              <a:ext cx="816482" cy="13093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93748" y="6928230"/>
              <a:ext cx="2247391" cy="1355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55347" y="3194914"/>
            <a:ext cx="4739005" cy="565026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500" b="1" dirty="0">
                <a:solidFill>
                  <a:srgbClr val="004385"/>
                </a:solidFill>
                <a:latin typeface="Verdana"/>
                <a:cs typeface="Verdana"/>
              </a:rPr>
              <a:t>1.</a:t>
            </a:r>
            <a:r>
              <a:rPr sz="1500" b="1" spc="-10" dirty="0">
                <a:solidFill>
                  <a:srgbClr val="004385"/>
                </a:solidFill>
                <a:latin typeface="Verdana"/>
                <a:cs typeface="Verdana"/>
              </a:rPr>
              <a:t> </a:t>
            </a:r>
            <a:r>
              <a:rPr sz="1500" b="1" spc="-5" dirty="0">
                <a:solidFill>
                  <a:srgbClr val="004385"/>
                </a:solidFill>
                <a:latin typeface="Verdana"/>
                <a:cs typeface="Verdana"/>
              </a:rPr>
              <a:t>PENDAHULUAN</a:t>
            </a:r>
            <a:endParaRPr sz="1500" dirty="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325"/>
              </a:spcBef>
            </a:pPr>
            <a:r>
              <a:rPr sz="1100" b="1" dirty="0">
                <a:latin typeface="Verdana"/>
                <a:cs typeface="Verdana"/>
              </a:rPr>
              <a:t>1.1</a:t>
            </a:r>
            <a:endParaRPr sz="1100" dirty="0">
              <a:latin typeface="Verdana"/>
              <a:cs typeface="Verdana"/>
            </a:endParaRPr>
          </a:p>
          <a:p>
            <a:pPr marL="30480" marR="36830" algn="just">
              <a:lnSpc>
                <a:spcPct val="100899"/>
              </a:lnSpc>
            </a:pPr>
            <a:r>
              <a:rPr sz="1100" b="1" spc="-5" dirty="0">
                <a:latin typeface="Verdana"/>
                <a:cs typeface="Verdana"/>
              </a:rPr>
              <a:t>Telekomunikasi </a:t>
            </a:r>
            <a:r>
              <a:rPr sz="1100" spc="-5" dirty="0">
                <a:latin typeface="Verdana"/>
                <a:cs typeface="Verdana"/>
              </a:rPr>
              <a:t>adalah </a:t>
            </a:r>
            <a:r>
              <a:rPr sz="1100" dirty="0">
                <a:latin typeface="Verdana"/>
                <a:cs typeface="Verdana"/>
              </a:rPr>
              <a:t>proses </a:t>
            </a:r>
            <a:r>
              <a:rPr sz="1100" spc="-5" dirty="0">
                <a:latin typeface="Verdana"/>
                <a:cs typeface="Verdana"/>
              </a:rPr>
              <a:t>pemancaran, pengiriman, </a:t>
            </a:r>
            <a:r>
              <a:rPr sz="1100" dirty="0">
                <a:latin typeface="Verdana"/>
                <a:cs typeface="Verdana"/>
              </a:rPr>
              <a:t>dan  </a:t>
            </a:r>
            <a:r>
              <a:rPr sz="1100" spc="-5" dirty="0">
                <a:latin typeface="Verdana"/>
                <a:cs typeface="Verdana"/>
              </a:rPr>
              <a:t>atau penerimaan </a:t>
            </a:r>
            <a:r>
              <a:rPr sz="1100" dirty="0">
                <a:latin typeface="Verdana"/>
                <a:cs typeface="Verdana"/>
              </a:rPr>
              <a:t>dari </a:t>
            </a:r>
            <a:r>
              <a:rPr sz="1100" spc="-5" dirty="0">
                <a:latin typeface="Verdana"/>
                <a:cs typeface="Verdana"/>
              </a:rPr>
              <a:t>setiap informasi </a:t>
            </a:r>
            <a:r>
              <a:rPr sz="1100" dirty="0">
                <a:latin typeface="Verdana"/>
                <a:cs typeface="Verdana"/>
              </a:rPr>
              <a:t>dalam bentuk</a:t>
            </a:r>
            <a:r>
              <a:rPr sz="1100" spc="114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tanda-tanda,</a:t>
            </a:r>
            <a:endParaRPr sz="1100" dirty="0">
              <a:latin typeface="Verdana"/>
              <a:cs typeface="Verdana"/>
            </a:endParaRPr>
          </a:p>
          <a:p>
            <a:pPr marL="30480" marR="36830" algn="just">
              <a:lnSpc>
                <a:spcPct val="101299"/>
              </a:lnSpc>
              <a:spcBef>
                <a:spcPts val="10"/>
              </a:spcBef>
            </a:pPr>
            <a:r>
              <a:rPr sz="1100" spc="-5" dirty="0">
                <a:latin typeface="Verdana"/>
                <a:cs typeface="Verdana"/>
              </a:rPr>
              <a:t>isyarat, tulisan, gambar, suara, dan </a:t>
            </a:r>
            <a:r>
              <a:rPr sz="1100" dirty="0">
                <a:latin typeface="Verdana"/>
                <a:cs typeface="Verdana"/>
              </a:rPr>
              <a:t>bunyi </a:t>
            </a:r>
            <a:r>
              <a:rPr sz="1100" spc="-5" dirty="0">
                <a:latin typeface="Verdana"/>
                <a:cs typeface="Verdana"/>
              </a:rPr>
              <a:t>melalui </a:t>
            </a:r>
            <a:r>
              <a:rPr sz="1100" dirty="0">
                <a:latin typeface="Verdana"/>
                <a:cs typeface="Verdana"/>
              </a:rPr>
              <a:t>sistem </a:t>
            </a:r>
            <a:r>
              <a:rPr sz="1100" spc="-5" dirty="0">
                <a:latin typeface="Verdana"/>
                <a:cs typeface="Verdana"/>
              </a:rPr>
              <a:t>kawat,  optik, radio </a:t>
            </a:r>
            <a:r>
              <a:rPr sz="1100" dirty="0">
                <a:latin typeface="Verdana"/>
                <a:cs typeface="Verdana"/>
              </a:rPr>
              <a:t>atau </a:t>
            </a:r>
            <a:r>
              <a:rPr sz="1100" spc="-5" dirty="0">
                <a:latin typeface="Verdana"/>
                <a:cs typeface="Verdana"/>
              </a:rPr>
              <a:t>sistem elektromagnetik lainnya. </a:t>
            </a:r>
            <a:r>
              <a:rPr sz="1100" dirty="0">
                <a:latin typeface="Verdana"/>
                <a:cs typeface="Verdana"/>
              </a:rPr>
              <a:t>Sistem  </a:t>
            </a:r>
            <a:r>
              <a:rPr sz="1100" spc="-5" dirty="0">
                <a:latin typeface="Verdana"/>
                <a:cs typeface="Verdana"/>
              </a:rPr>
              <a:t>telekomunikasi </a:t>
            </a:r>
            <a:r>
              <a:rPr sz="1100" dirty="0">
                <a:latin typeface="Verdana"/>
                <a:cs typeface="Verdana"/>
              </a:rPr>
              <a:t>adalah </a:t>
            </a:r>
            <a:r>
              <a:rPr sz="1100" spc="-5" dirty="0">
                <a:latin typeface="Verdana"/>
                <a:cs typeface="Verdana"/>
              </a:rPr>
              <a:t>seluruh unsur/elemen baik infrastruktur  telekomunikasi, perangkat telekomunikasi, sarana dan prasarana  telekomunikasi, </a:t>
            </a:r>
            <a:r>
              <a:rPr sz="1100" dirty="0">
                <a:latin typeface="Verdana"/>
                <a:cs typeface="Verdana"/>
              </a:rPr>
              <a:t>maupun </a:t>
            </a:r>
            <a:r>
              <a:rPr sz="1100" spc="-5" dirty="0">
                <a:latin typeface="Verdana"/>
                <a:cs typeface="Verdana"/>
              </a:rPr>
              <a:t>peyelenggara telekomunikasi, </a:t>
            </a:r>
            <a:r>
              <a:rPr sz="1100" dirty="0">
                <a:latin typeface="Verdana"/>
                <a:cs typeface="Verdana"/>
              </a:rPr>
              <a:t>sehingga  </a:t>
            </a:r>
            <a:r>
              <a:rPr sz="1100" spc="-5" dirty="0">
                <a:latin typeface="Verdana"/>
                <a:cs typeface="Verdana"/>
              </a:rPr>
              <a:t>komunikasi jarak </a:t>
            </a:r>
            <a:r>
              <a:rPr sz="1100" dirty="0">
                <a:latin typeface="Verdana"/>
                <a:cs typeface="Verdana"/>
              </a:rPr>
              <a:t>jauh </a:t>
            </a:r>
            <a:r>
              <a:rPr sz="1100" spc="-5" dirty="0">
                <a:latin typeface="Verdana"/>
                <a:cs typeface="Verdana"/>
              </a:rPr>
              <a:t>dapat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dilakukan.</a:t>
            </a:r>
            <a:endParaRPr sz="11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 dirty="0">
              <a:latin typeface="Verdana"/>
              <a:cs typeface="Verdana"/>
            </a:endParaRPr>
          </a:p>
          <a:p>
            <a:pPr marL="30480" marR="5080" algn="just">
              <a:lnSpc>
                <a:spcPct val="100899"/>
              </a:lnSpc>
            </a:pPr>
            <a:r>
              <a:rPr sz="1100" spc="-5" dirty="0">
                <a:latin typeface="Verdana"/>
                <a:cs typeface="Verdana"/>
              </a:rPr>
              <a:t>Pemahaman </a:t>
            </a:r>
            <a:r>
              <a:rPr sz="1100" dirty="0">
                <a:latin typeface="Verdana"/>
                <a:cs typeface="Verdana"/>
              </a:rPr>
              <a:t>terhadap </a:t>
            </a:r>
            <a:r>
              <a:rPr sz="1100" spc="-5" dirty="0">
                <a:latin typeface="Verdana"/>
                <a:cs typeface="Verdana"/>
              </a:rPr>
              <a:t>terminologi-terminologi </a:t>
            </a:r>
            <a:r>
              <a:rPr sz="1100" dirty="0">
                <a:latin typeface="Verdana"/>
                <a:cs typeface="Verdana"/>
              </a:rPr>
              <a:t>yang </a:t>
            </a:r>
            <a:r>
              <a:rPr sz="1100" spc="-5" dirty="0">
                <a:latin typeface="Verdana"/>
                <a:cs typeface="Verdana"/>
              </a:rPr>
              <a:t>fundamental  akan menjadi </a:t>
            </a:r>
            <a:r>
              <a:rPr sz="1100" dirty="0">
                <a:latin typeface="Verdana"/>
                <a:cs typeface="Verdana"/>
              </a:rPr>
              <a:t>dasar </a:t>
            </a:r>
            <a:r>
              <a:rPr sz="1100" spc="-5" dirty="0">
                <a:latin typeface="Verdana"/>
                <a:cs typeface="Verdana"/>
              </a:rPr>
              <a:t>untuk mempelajari layanan telekomunikasi  tingkat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tinggi.</a:t>
            </a:r>
            <a:endParaRPr sz="11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 dirty="0">
              <a:latin typeface="Verdana"/>
              <a:cs typeface="Verdana"/>
            </a:endParaRPr>
          </a:p>
          <a:p>
            <a:pPr marL="22860" marR="52069" algn="just">
              <a:lnSpc>
                <a:spcPct val="101400"/>
              </a:lnSpc>
            </a:pPr>
            <a:r>
              <a:rPr sz="1100" dirty="0">
                <a:latin typeface="Verdana"/>
                <a:cs typeface="Verdana"/>
              </a:rPr>
              <a:t>Modul </a:t>
            </a:r>
            <a:r>
              <a:rPr sz="1100" spc="-5" dirty="0">
                <a:latin typeface="Verdana"/>
                <a:cs typeface="Verdana"/>
              </a:rPr>
              <a:t>ini membahas </a:t>
            </a:r>
            <a:r>
              <a:rPr sz="1100" dirty="0">
                <a:latin typeface="Verdana"/>
                <a:cs typeface="Verdana"/>
              </a:rPr>
              <a:t>konsep konsep </a:t>
            </a:r>
            <a:r>
              <a:rPr sz="1100" spc="-5" dirty="0">
                <a:latin typeface="Verdana"/>
                <a:cs typeface="Verdana"/>
              </a:rPr>
              <a:t>fundamental </a:t>
            </a:r>
            <a:r>
              <a:rPr sz="1100" dirty="0">
                <a:latin typeface="Verdana"/>
                <a:cs typeface="Verdana"/>
              </a:rPr>
              <a:t>telekomunikasi  seperti konsep </a:t>
            </a:r>
            <a:r>
              <a:rPr sz="1100" spc="-5" dirty="0">
                <a:latin typeface="Verdana"/>
                <a:cs typeface="Verdana"/>
              </a:rPr>
              <a:t>komunikasi, telekomunikasi, sistem  telekomunikasi, </a:t>
            </a:r>
            <a:r>
              <a:rPr sz="1100" spc="5" dirty="0">
                <a:latin typeface="Verdana"/>
                <a:cs typeface="Verdana"/>
              </a:rPr>
              <a:t>komponen </a:t>
            </a:r>
            <a:r>
              <a:rPr sz="1100" dirty="0">
                <a:latin typeface="Verdana"/>
                <a:cs typeface="Verdana"/>
              </a:rPr>
              <a:t>pembangun </a:t>
            </a:r>
            <a:r>
              <a:rPr sz="1100" spc="-10" dirty="0">
                <a:latin typeface="Verdana"/>
                <a:cs typeface="Verdana"/>
              </a:rPr>
              <a:t>dan </a:t>
            </a:r>
            <a:r>
              <a:rPr sz="1100" spc="-5" dirty="0">
                <a:latin typeface="Verdana"/>
                <a:cs typeface="Verdana"/>
              </a:rPr>
              <a:t>prinsip </a:t>
            </a:r>
            <a:r>
              <a:rPr sz="1100" dirty="0">
                <a:latin typeface="Verdana"/>
                <a:cs typeface="Verdana"/>
              </a:rPr>
              <a:t>kerja </a:t>
            </a:r>
            <a:r>
              <a:rPr sz="1100" spc="-5" dirty="0">
                <a:latin typeface="Verdana"/>
                <a:cs typeface="Verdana"/>
              </a:rPr>
              <a:t>sistem  telekomunikasi, </a:t>
            </a:r>
            <a:r>
              <a:rPr sz="1100" dirty="0">
                <a:latin typeface="Verdana"/>
                <a:cs typeface="Verdana"/>
              </a:rPr>
              <a:t>jaringan </a:t>
            </a:r>
            <a:r>
              <a:rPr sz="1100" spc="-5" dirty="0">
                <a:latin typeface="Verdana"/>
                <a:cs typeface="Verdana"/>
              </a:rPr>
              <a:t>telekomunikasi </a:t>
            </a:r>
            <a:r>
              <a:rPr sz="1100" dirty="0">
                <a:latin typeface="Verdana"/>
                <a:cs typeface="Verdana"/>
              </a:rPr>
              <a:t>dan </a:t>
            </a:r>
            <a:r>
              <a:rPr sz="1100" spc="-5" dirty="0">
                <a:latin typeface="Verdana"/>
                <a:cs typeface="Verdana"/>
              </a:rPr>
              <a:t>perkembangan </a:t>
            </a:r>
            <a:r>
              <a:rPr sz="1100" dirty="0">
                <a:latin typeface="Verdana"/>
                <a:cs typeface="Verdana"/>
              </a:rPr>
              <a:t>serta  </a:t>
            </a:r>
            <a:r>
              <a:rPr sz="1100" spc="-5" dirty="0">
                <a:latin typeface="Verdana"/>
                <a:cs typeface="Verdana"/>
              </a:rPr>
              <a:t>permasalahan mendasar </a:t>
            </a:r>
            <a:r>
              <a:rPr sz="1100" spc="-10" dirty="0">
                <a:latin typeface="Verdana"/>
                <a:cs typeface="Verdana"/>
              </a:rPr>
              <a:t>dalam </a:t>
            </a:r>
            <a:r>
              <a:rPr sz="1100" spc="-5" dirty="0">
                <a:latin typeface="Verdana"/>
                <a:cs typeface="Verdana"/>
              </a:rPr>
              <a:t>sistem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telekomunikasi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 dirty="0">
              <a:latin typeface="Verdana"/>
              <a:cs typeface="Verdana"/>
            </a:endParaRPr>
          </a:p>
          <a:p>
            <a:pPr marL="30480">
              <a:lnSpc>
                <a:spcPct val="100000"/>
              </a:lnSpc>
              <a:spcBef>
                <a:spcPts val="5"/>
              </a:spcBef>
            </a:pPr>
            <a:r>
              <a:rPr sz="1100" b="1" dirty="0">
                <a:latin typeface="Verdana"/>
                <a:cs typeface="Verdana"/>
              </a:rPr>
              <a:t>1.2</a:t>
            </a:r>
            <a:endParaRPr sz="1100" dirty="0">
              <a:latin typeface="Verdana"/>
              <a:cs typeface="Verdana"/>
            </a:endParaRPr>
          </a:p>
          <a:p>
            <a:pPr marL="30480" marR="71120">
              <a:lnSpc>
                <a:spcPct val="102000"/>
              </a:lnSpc>
              <a:spcBef>
                <a:spcPts val="140"/>
              </a:spcBef>
            </a:pPr>
            <a:r>
              <a:rPr sz="1100" spc="-5" dirty="0">
                <a:latin typeface="Verdana"/>
                <a:cs typeface="Verdana"/>
              </a:rPr>
              <a:t>Setelah meguasai </a:t>
            </a:r>
            <a:r>
              <a:rPr sz="1100" dirty="0">
                <a:latin typeface="Verdana"/>
                <a:cs typeface="Verdana"/>
              </a:rPr>
              <a:t>materi </a:t>
            </a:r>
            <a:r>
              <a:rPr sz="1100" spc="-5" dirty="0">
                <a:latin typeface="Verdana"/>
                <a:cs typeface="Verdana"/>
              </a:rPr>
              <a:t>ajar </a:t>
            </a:r>
            <a:r>
              <a:rPr sz="1100" dirty="0">
                <a:latin typeface="Verdana"/>
                <a:cs typeface="Verdana"/>
              </a:rPr>
              <a:t>yang </a:t>
            </a:r>
            <a:r>
              <a:rPr sz="1100" spc="-5" dirty="0">
                <a:latin typeface="Verdana"/>
                <a:cs typeface="Verdana"/>
              </a:rPr>
              <a:t>diberikan melalui </a:t>
            </a:r>
            <a:r>
              <a:rPr sz="1100" dirty="0">
                <a:latin typeface="Verdana"/>
                <a:cs typeface="Verdana"/>
              </a:rPr>
              <a:t>modul </a:t>
            </a:r>
            <a:r>
              <a:rPr sz="1100" spc="-5" dirty="0">
                <a:latin typeface="Verdana"/>
                <a:cs typeface="Verdana"/>
              </a:rPr>
              <a:t>ini,  diharapkan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mahasiswa:</a:t>
            </a:r>
            <a:endParaRPr sz="1100" dirty="0">
              <a:latin typeface="Verdana"/>
              <a:cs typeface="Verdana"/>
            </a:endParaRPr>
          </a:p>
          <a:p>
            <a:pPr marL="259079" marR="69215" indent="-228600">
              <a:lnSpc>
                <a:spcPct val="101800"/>
              </a:lnSpc>
              <a:spcBef>
                <a:spcPts val="145"/>
              </a:spcBef>
              <a:buAutoNum type="arabicPeriod"/>
              <a:tabLst>
                <a:tab pos="259715" algn="l"/>
                <a:tab pos="1022985" algn="l"/>
                <a:tab pos="1943735" algn="l"/>
                <a:tab pos="2577465" algn="l"/>
                <a:tab pos="3554729" algn="l"/>
              </a:tabLst>
            </a:pPr>
            <a:r>
              <a:rPr sz="1100" dirty="0">
                <a:latin typeface="Verdana"/>
                <a:cs typeface="Verdana"/>
              </a:rPr>
              <a:t>M</a:t>
            </a:r>
            <a:r>
              <a:rPr sz="1100" spc="-19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</a:t>
            </a:r>
            <a:r>
              <a:rPr sz="1100" spc="-20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m</a:t>
            </a:r>
            <a:r>
              <a:rPr sz="1100" spc="-204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p</a:t>
            </a:r>
            <a:r>
              <a:rPr sz="1100" spc="-204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u	</a:t>
            </a:r>
            <a:r>
              <a:rPr sz="1100" spc="5" dirty="0">
                <a:latin typeface="Verdana"/>
                <a:cs typeface="Verdana"/>
              </a:rPr>
              <a:t>m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5" dirty="0">
                <a:latin typeface="Verdana"/>
                <a:cs typeface="Verdana"/>
              </a:rPr>
              <a:t>m</a:t>
            </a:r>
            <a:r>
              <a:rPr sz="1100" dirty="0">
                <a:latin typeface="Verdana"/>
                <a:cs typeface="Verdana"/>
              </a:rPr>
              <a:t>a</a:t>
            </a:r>
            <a:r>
              <a:rPr sz="1100" spc="-5" dirty="0">
                <a:latin typeface="Verdana"/>
                <a:cs typeface="Verdana"/>
              </a:rPr>
              <a:t>ha</a:t>
            </a:r>
            <a:r>
              <a:rPr sz="1100" spc="5" dirty="0">
                <a:latin typeface="Verdana"/>
                <a:cs typeface="Verdana"/>
              </a:rPr>
              <a:t>m</a:t>
            </a:r>
            <a:r>
              <a:rPr sz="1100" dirty="0">
                <a:latin typeface="Verdana"/>
                <a:cs typeface="Verdana"/>
              </a:rPr>
              <a:t>i	</a:t>
            </a:r>
            <a:r>
              <a:rPr sz="1100" spc="-10" dirty="0">
                <a:latin typeface="Verdana"/>
                <a:cs typeface="Verdana"/>
              </a:rPr>
              <a:t>k</a:t>
            </a:r>
            <a:r>
              <a:rPr sz="1100" spc="10" dirty="0">
                <a:latin typeface="Verdana"/>
                <a:cs typeface="Verdana"/>
              </a:rPr>
              <a:t>o</a:t>
            </a:r>
            <a:r>
              <a:rPr sz="1100" spc="-5" dirty="0">
                <a:latin typeface="Verdana"/>
                <a:cs typeface="Verdana"/>
              </a:rPr>
              <a:t>n</a:t>
            </a:r>
            <a:r>
              <a:rPr sz="1100" spc="-15" dirty="0">
                <a:latin typeface="Verdana"/>
                <a:cs typeface="Verdana"/>
              </a:rPr>
              <a:t>s</a:t>
            </a:r>
            <a:r>
              <a:rPr sz="1100" dirty="0">
                <a:latin typeface="Verdana"/>
                <a:cs typeface="Verdana"/>
              </a:rPr>
              <a:t>ep	</a:t>
            </a:r>
            <a:r>
              <a:rPr sz="1100" spc="-10" dirty="0">
                <a:latin typeface="Verdana"/>
                <a:cs typeface="Verdana"/>
              </a:rPr>
              <a:t>k</a:t>
            </a:r>
            <a:r>
              <a:rPr sz="1100" spc="10" dirty="0">
                <a:latin typeface="Verdana"/>
                <a:cs typeface="Verdana"/>
              </a:rPr>
              <a:t>o</a:t>
            </a:r>
            <a:r>
              <a:rPr sz="1100" spc="5" dirty="0">
                <a:latin typeface="Verdana"/>
                <a:cs typeface="Verdana"/>
              </a:rPr>
              <a:t>m</a:t>
            </a:r>
            <a:r>
              <a:rPr sz="1100" dirty="0">
                <a:latin typeface="Verdana"/>
                <a:cs typeface="Verdana"/>
              </a:rPr>
              <a:t>u</a:t>
            </a:r>
            <a:r>
              <a:rPr sz="1100" spc="-10" dirty="0">
                <a:latin typeface="Verdana"/>
                <a:cs typeface="Verdana"/>
              </a:rPr>
              <a:t>n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spc="-5" dirty="0">
                <a:latin typeface="Verdana"/>
                <a:cs typeface="Verdana"/>
              </a:rPr>
              <a:t>ka</a:t>
            </a:r>
            <a:r>
              <a:rPr sz="1100" spc="-15" dirty="0">
                <a:latin typeface="Verdana"/>
                <a:cs typeface="Verdana"/>
              </a:rPr>
              <a:t>s</a:t>
            </a:r>
            <a:r>
              <a:rPr sz="1100" spc="-5" dirty="0">
                <a:latin typeface="Verdana"/>
                <a:cs typeface="Verdana"/>
              </a:rPr>
              <a:t>i</a:t>
            </a:r>
            <a:r>
              <a:rPr sz="1100" dirty="0">
                <a:latin typeface="Verdana"/>
                <a:cs typeface="Verdana"/>
              </a:rPr>
              <a:t>,	</a:t>
            </a:r>
            <a:r>
              <a:rPr sz="1100" spc="-5" dirty="0">
                <a:latin typeface="Verdana"/>
                <a:cs typeface="Verdana"/>
              </a:rPr>
              <a:t>t</a:t>
            </a:r>
            <a:r>
              <a:rPr sz="1100" spc="10" dirty="0">
                <a:latin typeface="Verdana"/>
                <a:cs typeface="Verdana"/>
              </a:rPr>
              <a:t>e</a:t>
            </a:r>
            <a:r>
              <a:rPr sz="1100" spc="-15" dirty="0">
                <a:latin typeface="Verdana"/>
                <a:cs typeface="Verdana"/>
              </a:rPr>
              <a:t>l</a:t>
            </a:r>
            <a:r>
              <a:rPr sz="1100" spc="10" dirty="0">
                <a:latin typeface="Verdana"/>
                <a:cs typeface="Verdana"/>
              </a:rPr>
              <a:t>e</a:t>
            </a:r>
            <a:r>
              <a:rPr sz="1100" spc="-30" dirty="0">
                <a:latin typeface="Verdana"/>
                <a:cs typeface="Verdana"/>
              </a:rPr>
              <a:t>k</a:t>
            </a:r>
            <a:r>
              <a:rPr sz="1100" dirty="0">
                <a:latin typeface="Verdana"/>
                <a:cs typeface="Verdana"/>
              </a:rPr>
              <a:t>o</a:t>
            </a:r>
            <a:r>
              <a:rPr sz="1100" spc="5" dirty="0">
                <a:latin typeface="Verdana"/>
                <a:cs typeface="Verdana"/>
              </a:rPr>
              <a:t>m</a:t>
            </a:r>
            <a:r>
              <a:rPr sz="1100" dirty="0">
                <a:latin typeface="Verdana"/>
                <a:cs typeface="Verdana"/>
              </a:rPr>
              <a:t>u</a:t>
            </a:r>
            <a:r>
              <a:rPr sz="1100" spc="5" dirty="0">
                <a:latin typeface="Verdana"/>
                <a:cs typeface="Verdana"/>
              </a:rPr>
              <a:t>n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spc="-5" dirty="0">
                <a:latin typeface="Verdana"/>
                <a:cs typeface="Verdana"/>
              </a:rPr>
              <a:t>ka</a:t>
            </a:r>
            <a:r>
              <a:rPr sz="1100" dirty="0">
                <a:latin typeface="Verdana"/>
                <a:cs typeface="Verdana"/>
              </a:rPr>
              <a:t>s</a:t>
            </a:r>
            <a:r>
              <a:rPr sz="1100" spc="-5" dirty="0">
                <a:latin typeface="Verdana"/>
                <a:cs typeface="Verdana"/>
              </a:rPr>
              <a:t>i,  </a:t>
            </a:r>
            <a:r>
              <a:rPr sz="1100" spc="-10" dirty="0">
                <a:latin typeface="Verdana"/>
                <a:cs typeface="Verdana"/>
              </a:rPr>
              <a:t>dan </a:t>
            </a:r>
            <a:r>
              <a:rPr sz="1100" spc="-5" dirty="0">
                <a:latin typeface="Verdana"/>
                <a:cs typeface="Verdana"/>
              </a:rPr>
              <a:t>sistem</a:t>
            </a:r>
            <a:r>
              <a:rPr sz="1100" spc="-15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telekomunikasi.</a:t>
            </a:r>
          </a:p>
          <a:p>
            <a:pPr marL="259079" marR="66675" indent="-228600">
              <a:lnSpc>
                <a:spcPct val="100899"/>
              </a:lnSpc>
              <a:buAutoNum type="arabicPeriod"/>
              <a:tabLst>
                <a:tab pos="259715" algn="l"/>
                <a:tab pos="1550670" algn="l"/>
                <a:tab pos="2045970" algn="l"/>
                <a:tab pos="3272790" algn="l"/>
                <a:tab pos="4205605" algn="l"/>
              </a:tabLst>
            </a:pPr>
            <a:r>
              <a:rPr sz="1100" spc="-5" dirty="0">
                <a:latin typeface="Verdana"/>
                <a:cs typeface="Verdana"/>
              </a:rPr>
              <a:t>Mahasiswa mengetahui </a:t>
            </a:r>
            <a:r>
              <a:rPr sz="1100" dirty="0">
                <a:latin typeface="Verdana"/>
                <a:cs typeface="Verdana"/>
              </a:rPr>
              <a:t>komponen </a:t>
            </a:r>
            <a:r>
              <a:rPr sz="1100" spc="-5" dirty="0">
                <a:latin typeface="Verdana"/>
                <a:cs typeface="Verdana"/>
              </a:rPr>
              <a:t>pembangun, prinsip kerja </a:t>
            </a:r>
            <a:r>
              <a:rPr sz="1100" dirty="0">
                <a:latin typeface="Verdana"/>
                <a:cs typeface="Verdana"/>
              </a:rPr>
              <a:t>,  </a:t>
            </a:r>
            <a:r>
              <a:rPr sz="1100" spc="-5" dirty="0">
                <a:latin typeface="Verdana"/>
                <a:cs typeface="Verdana"/>
              </a:rPr>
              <a:t>p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-5" dirty="0">
                <a:latin typeface="Verdana"/>
                <a:cs typeface="Verdana"/>
              </a:rPr>
              <a:t>r</a:t>
            </a:r>
            <a:r>
              <a:rPr sz="1100" spc="-10" dirty="0">
                <a:latin typeface="Verdana"/>
                <a:cs typeface="Verdana"/>
              </a:rPr>
              <a:t>k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5" dirty="0">
                <a:latin typeface="Verdana"/>
                <a:cs typeface="Verdana"/>
              </a:rPr>
              <a:t>m</a:t>
            </a:r>
            <a:r>
              <a:rPr sz="1100" spc="-5" dirty="0">
                <a:latin typeface="Verdana"/>
                <a:cs typeface="Verdana"/>
              </a:rPr>
              <a:t>banga</a:t>
            </a:r>
            <a:r>
              <a:rPr sz="1100" dirty="0">
                <a:latin typeface="Verdana"/>
                <a:cs typeface="Verdana"/>
              </a:rPr>
              <a:t>n	</a:t>
            </a:r>
            <a:r>
              <a:rPr sz="1100" spc="-20" dirty="0">
                <a:latin typeface="Verdana"/>
                <a:cs typeface="Verdana"/>
              </a:rPr>
              <a:t>d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n	</a:t>
            </a:r>
            <a:r>
              <a:rPr sz="1100" spc="-5" dirty="0">
                <a:latin typeface="Verdana"/>
                <a:cs typeface="Verdana"/>
              </a:rPr>
              <a:t>p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-5" dirty="0">
                <a:latin typeface="Verdana"/>
                <a:cs typeface="Verdana"/>
              </a:rPr>
              <a:t>r</a:t>
            </a:r>
            <a:r>
              <a:rPr sz="1100" spc="5" dirty="0">
                <a:latin typeface="Verdana"/>
                <a:cs typeface="Verdana"/>
              </a:rPr>
              <a:t>m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spc="-15" dirty="0">
                <a:latin typeface="Verdana"/>
                <a:cs typeface="Verdana"/>
              </a:rPr>
              <a:t>s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spc="-15" dirty="0">
                <a:latin typeface="Verdana"/>
                <a:cs typeface="Verdana"/>
              </a:rPr>
              <a:t>l</a:t>
            </a:r>
            <a:r>
              <a:rPr sz="1100" spc="-5" dirty="0">
                <a:latin typeface="Verdana"/>
                <a:cs typeface="Verdana"/>
              </a:rPr>
              <a:t>aha</a:t>
            </a:r>
            <a:r>
              <a:rPr sz="1100" dirty="0">
                <a:latin typeface="Verdana"/>
                <a:cs typeface="Verdana"/>
              </a:rPr>
              <a:t>n	</a:t>
            </a:r>
            <a:r>
              <a:rPr sz="1100" spc="5" dirty="0">
                <a:latin typeface="Verdana"/>
                <a:cs typeface="Verdana"/>
              </a:rPr>
              <a:t>m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-5" dirty="0">
                <a:latin typeface="Verdana"/>
                <a:cs typeface="Verdana"/>
              </a:rPr>
              <a:t>n</a:t>
            </a:r>
            <a:r>
              <a:rPr sz="1100" spc="-20" dirty="0">
                <a:latin typeface="Verdana"/>
                <a:cs typeface="Verdana"/>
              </a:rPr>
              <a:t>d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s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r	s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dirty="0">
                <a:latin typeface="Verdana"/>
                <a:cs typeface="Verdana"/>
              </a:rPr>
              <a:t>s</a:t>
            </a:r>
            <a:r>
              <a:rPr sz="1100" spc="-5" dirty="0">
                <a:latin typeface="Verdana"/>
                <a:cs typeface="Verdana"/>
              </a:rPr>
              <a:t>t</a:t>
            </a:r>
            <a:r>
              <a:rPr sz="1100" dirty="0">
                <a:latin typeface="Verdana"/>
                <a:cs typeface="Verdana"/>
              </a:rPr>
              <a:t>em</a:t>
            </a:r>
          </a:p>
          <a:p>
            <a:pPr marL="259079">
              <a:lnSpc>
                <a:spcPct val="100000"/>
              </a:lnSpc>
              <a:spcBef>
                <a:spcPts val="25"/>
              </a:spcBef>
            </a:pPr>
            <a:r>
              <a:rPr sz="1100" spc="-5" dirty="0">
                <a:latin typeface="Verdana"/>
                <a:cs typeface="Verdana"/>
              </a:rPr>
              <a:t>telekomunikasi.</a:t>
            </a:r>
            <a:endParaRPr sz="1100" dirty="0">
              <a:latin typeface="Verdana"/>
              <a:cs typeface="Verdana"/>
            </a:endParaRPr>
          </a:p>
          <a:p>
            <a:pPr marL="259079" indent="-229235">
              <a:lnSpc>
                <a:spcPct val="100000"/>
              </a:lnSpc>
              <a:spcBef>
                <a:spcPts val="10"/>
              </a:spcBef>
              <a:buAutoNum type="arabicPeriod" startAt="3"/>
              <a:tabLst>
                <a:tab pos="259715" algn="l"/>
              </a:tabLst>
            </a:pPr>
            <a:r>
              <a:rPr sz="1100" spc="-5" dirty="0">
                <a:latin typeface="Verdana"/>
                <a:cs typeface="Verdana"/>
              </a:rPr>
              <a:t>Mampu mengetahui </a:t>
            </a:r>
            <a:r>
              <a:rPr sz="1100" dirty="0">
                <a:latin typeface="Verdana"/>
                <a:cs typeface="Verdana"/>
              </a:rPr>
              <a:t>tentang </a:t>
            </a:r>
            <a:r>
              <a:rPr sz="1100" spc="-5" dirty="0">
                <a:latin typeface="Verdana"/>
                <a:cs typeface="Verdana"/>
              </a:rPr>
              <a:t>jaringan</a:t>
            </a:r>
            <a:r>
              <a:rPr sz="1100" spc="-14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telekomunikasi.</a:t>
            </a:r>
            <a:endParaRPr sz="1100" dirty="0">
              <a:latin typeface="Verdana"/>
              <a:cs typeface="Verdana"/>
            </a:endParaRPr>
          </a:p>
          <a:p>
            <a:pPr marL="259079" marR="69850" indent="-228600">
              <a:lnSpc>
                <a:spcPts val="1360"/>
              </a:lnSpc>
              <a:spcBef>
                <a:spcPts val="35"/>
              </a:spcBef>
              <a:buAutoNum type="arabicPeriod" startAt="3"/>
              <a:tabLst>
                <a:tab pos="259715" algn="l"/>
              </a:tabLst>
            </a:pPr>
            <a:r>
              <a:rPr sz="1100" spc="-5" dirty="0">
                <a:latin typeface="Verdana"/>
                <a:cs typeface="Verdana"/>
              </a:rPr>
              <a:t>Mampu menjelaskan elemen </a:t>
            </a:r>
            <a:r>
              <a:rPr sz="1100" dirty="0">
                <a:latin typeface="Verdana"/>
                <a:cs typeface="Verdana"/>
              </a:rPr>
              <a:t>dasar </a:t>
            </a:r>
            <a:r>
              <a:rPr sz="1100" spc="-5" dirty="0">
                <a:latin typeface="Verdana"/>
                <a:cs typeface="Verdana"/>
              </a:rPr>
              <a:t>dan paramater penting  dalam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telekomunikasi</a:t>
            </a:r>
            <a:endParaRPr sz="1100" dirty="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4068" y="1513966"/>
            <a:ext cx="5264150" cy="1667509"/>
            <a:chOff x="544068" y="1513966"/>
            <a:chExt cx="5264150" cy="1667510"/>
          </a:xfrm>
        </p:grpSpPr>
        <p:sp>
          <p:nvSpPr>
            <p:cNvPr id="16" name="object 16"/>
            <p:cNvSpPr/>
            <p:nvPr/>
          </p:nvSpPr>
          <p:spPr>
            <a:xfrm>
              <a:off x="615950" y="1513966"/>
              <a:ext cx="5120640" cy="1667510"/>
            </a:xfrm>
            <a:custGeom>
              <a:avLst/>
              <a:gdLst/>
              <a:ahLst/>
              <a:cxnLst/>
              <a:rect l="l" t="t" r="r" b="b"/>
              <a:pathLst>
                <a:path w="5120640" h="1667510">
                  <a:moveTo>
                    <a:pt x="5120640" y="0"/>
                  </a:moveTo>
                  <a:lnTo>
                    <a:pt x="0" y="0"/>
                  </a:lnTo>
                  <a:lnTo>
                    <a:pt x="0" y="1667509"/>
                  </a:lnTo>
                  <a:lnTo>
                    <a:pt x="5120640" y="1667509"/>
                  </a:lnTo>
                  <a:lnTo>
                    <a:pt x="5120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4068" y="1559051"/>
              <a:ext cx="5263896" cy="157734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84656" y="1590805"/>
            <a:ext cx="2185670" cy="14612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8435" indent="-166370">
              <a:lnSpc>
                <a:spcPts val="1075"/>
              </a:lnSpc>
              <a:spcBef>
                <a:spcPts val="95"/>
              </a:spcBef>
              <a:buAutoNum type="arabicPeriod"/>
              <a:tabLst>
                <a:tab pos="179070" algn="l"/>
              </a:tabLst>
            </a:pPr>
            <a:r>
              <a:rPr sz="950" dirty="0">
                <a:latin typeface="Arial"/>
                <a:cs typeface="Arial"/>
              </a:rPr>
              <a:t>PENDAHULUAN</a:t>
            </a:r>
          </a:p>
          <a:p>
            <a:pPr marL="402590" lvl="1" indent="-210820">
              <a:lnSpc>
                <a:spcPts val="1050"/>
              </a:lnSpc>
              <a:buFont typeface="Trebuchet MS"/>
              <a:buAutoNum type="arabicPeriod"/>
              <a:tabLst>
                <a:tab pos="403225" algn="l"/>
              </a:tabLst>
            </a:pPr>
            <a:r>
              <a:rPr sz="950" spc="-50" dirty="0">
                <a:latin typeface="Arial"/>
                <a:cs typeface="Arial"/>
              </a:rPr>
              <a:t>Pengantar</a:t>
            </a:r>
            <a:endParaRPr sz="950" dirty="0">
              <a:latin typeface="Arial"/>
              <a:cs typeface="Arial"/>
            </a:endParaRPr>
          </a:p>
          <a:p>
            <a:pPr marL="421005" lvl="1" indent="-229235">
              <a:lnSpc>
                <a:spcPts val="1115"/>
              </a:lnSpc>
              <a:buFont typeface="Trebuchet MS"/>
              <a:buAutoNum type="arabicPeriod"/>
              <a:tabLst>
                <a:tab pos="421640" algn="l"/>
              </a:tabLst>
            </a:pPr>
            <a:r>
              <a:rPr sz="950" spc="-30" dirty="0">
                <a:latin typeface="Arial"/>
                <a:cs typeface="Arial"/>
              </a:rPr>
              <a:t>Tujuan </a:t>
            </a:r>
            <a:r>
              <a:rPr sz="950" spc="-50" dirty="0">
                <a:latin typeface="Arial"/>
                <a:cs typeface="Arial"/>
              </a:rPr>
              <a:t>Pembelajaran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15" dirty="0">
                <a:latin typeface="Arial"/>
                <a:cs typeface="Arial"/>
              </a:rPr>
              <a:t>Modul</a:t>
            </a:r>
            <a:endParaRPr sz="950" dirty="0">
              <a:latin typeface="Arial"/>
              <a:cs typeface="Arial"/>
            </a:endParaRPr>
          </a:p>
          <a:p>
            <a:pPr marL="152400" indent="-140335">
              <a:lnSpc>
                <a:spcPts val="1135"/>
              </a:lnSpc>
              <a:spcBef>
                <a:spcPts val="240"/>
              </a:spcBef>
              <a:buAutoNum type="arabicPeriod"/>
              <a:tabLst>
                <a:tab pos="153035" algn="l"/>
              </a:tabLst>
            </a:pPr>
            <a:r>
              <a:rPr sz="950" spc="-25" dirty="0">
                <a:latin typeface="Arial"/>
                <a:cs typeface="Arial"/>
              </a:rPr>
              <a:t>Konsep </a:t>
            </a:r>
            <a:r>
              <a:rPr sz="950" spc="-5" dirty="0">
                <a:latin typeface="Arial"/>
                <a:cs typeface="Arial"/>
              </a:rPr>
              <a:t>Fundamental</a:t>
            </a:r>
            <a:r>
              <a:rPr sz="950" spc="7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Telekomunikasi</a:t>
            </a:r>
          </a:p>
          <a:p>
            <a:pPr marL="192405">
              <a:lnSpc>
                <a:spcPts val="1115"/>
              </a:lnSpc>
            </a:pPr>
            <a:r>
              <a:rPr sz="950" spc="-35" dirty="0">
                <a:latin typeface="Arial"/>
                <a:cs typeface="Arial"/>
              </a:rPr>
              <a:t>2.1.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spc="10" dirty="0">
                <a:latin typeface="Arial"/>
                <a:cs typeface="Arial"/>
              </a:rPr>
              <a:t>Komunikasi</a:t>
            </a:r>
            <a:endParaRPr sz="950" dirty="0">
              <a:latin typeface="Arial"/>
              <a:cs typeface="Arial"/>
            </a:endParaRPr>
          </a:p>
          <a:p>
            <a:pPr marL="405130" lvl="1" indent="-213360">
              <a:lnSpc>
                <a:spcPts val="1105"/>
              </a:lnSpc>
              <a:buAutoNum type="arabicPeriod" startAt="2"/>
              <a:tabLst>
                <a:tab pos="405765" algn="l"/>
              </a:tabLst>
            </a:pPr>
            <a:r>
              <a:rPr sz="950" dirty="0">
                <a:latin typeface="Arial"/>
                <a:cs typeface="Arial"/>
              </a:rPr>
              <a:t>Telekomunikasi</a:t>
            </a:r>
          </a:p>
          <a:p>
            <a:pPr marL="394335" lvl="1" indent="-202565">
              <a:lnSpc>
                <a:spcPts val="1100"/>
              </a:lnSpc>
              <a:buAutoNum type="arabicPeriod" startAt="2"/>
              <a:tabLst>
                <a:tab pos="394970" algn="l"/>
              </a:tabLst>
            </a:pPr>
            <a:r>
              <a:rPr sz="950" spc="-35" dirty="0">
                <a:latin typeface="Arial"/>
                <a:cs typeface="Arial"/>
              </a:rPr>
              <a:t>Sistem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Telekomunikasi</a:t>
            </a:r>
          </a:p>
          <a:p>
            <a:pPr marL="405130" lvl="1" indent="-213360">
              <a:lnSpc>
                <a:spcPts val="1100"/>
              </a:lnSpc>
              <a:buAutoNum type="arabicPeriod" startAt="2"/>
              <a:tabLst>
                <a:tab pos="405765" algn="l"/>
              </a:tabLst>
            </a:pPr>
            <a:r>
              <a:rPr sz="950" spc="-40" dirty="0">
                <a:latin typeface="Arial"/>
                <a:cs typeface="Arial"/>
              </a:rPr>
              <a:t>Peranan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Telekomunikasi</a:t>
            </a:r>
          </a:p>
          <a:p>
            <a:pPr marL="402590" marR="119380" lvl="1" indent="-210820">
              <a:lnSpc>
                <a:spcPts val="1100"/>
              </a:lnSpc>
              <a:spcBef>
                <a:spcPts val="55"/>
              </a:spcBef>
              <a:buAutoNum type="arabicPeriod" startAt="2"/>
              <a:tabLst>
                <a:tab pos="398145" algn="l"/>
              </a:tabLst>
            </a:pPr>
            <a:r>
              <a:rPr sz="950" spc="15" dirty="0">
                <a:latin typeface="Arial"/>
                <a:cs typeface="Arial"/>
              </a:rPr>
              <a:t>Komponen </a:t>
            </a:r>
            <a:r>
              <a:rPr sz="950" spc="-15" dirty="0">
                <a:latin typeface="Arial"/>
                <a:cs typeface="Arial"/>
              </a:rPr>
              <a:t>Pembangun </a:t>
            </a:r>
            <a:r>
              <a:rPr sz="950" spc="-35" dirty="0">
                <a:latin typeface="Arial"/>
                <a:cs typeface="Arial"/>
              </a:rPr>
              <a:t>Sistem  </a:t>
            </a:r>
            <a:r>
              <a:rPr sz="950" dirty="0">
                <a:latin typeface="Arial"/>
                <a:cs typeface="Arial"/>
              </a:rPr>
              <a:t>Telekomunikasi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168523" y="1590802"/>
            <a:ext cx="2494280" cy="1358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6715" lvl="1" indent="-237490">
              <a:lnSpc>
                <a:spcPts val="1120"/>
              </a:lnSpc>
              <a:spcBef>
                <a:spcPts val="95"/>
              </a:spcBef>
              <a:buAutoNum type="arabicPeriod" startAt="6"/>
              <a:tabLst>
                <a:tab pos="387350" algn="l"/>
              </a:tabLst>
            </a:pPr>
            <a:r>
              <a:rPr sz="950" spc="-15" dirty="0">
                <a:latin typeface="Arial"/>
                <a:cs typeface="Arial"/>
              </a:rPr>
              <a:t>Prinsip Kerja </a:t>
            </a:r>
            <a:r>
              <a:rPr sz="950" spc="-40" dirty="0">
                <a:latin typeface="Arial"/>
                <a:cs typeface="Arial"/>
              </a:rPr>
              <a:t>Sistem</a:t>
            </a:r>
            <a:r>
              <a:rPr sz="950" spc="1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Telekomunikasi</a:t>
            </a:r>
          </a:p>
          <a:p>
            <a:pPr marL="387985" lvl="1" indent="-238760">
              <a:lnSpc>
                <a:spcPts val="1100"/>
              </a:lnSpc>
              <a:buAutoNum type="arabicPeriod" startAt="6"/>
              <a:tabLst>
                <a:tab pos="388620" algn="l"/>
              </a:tabLst>
            </a:pPr>
            <a:r>
              <a:rPr sz="950" spc="-20" dirty="0">
                <a:latin typeface="Arial"/>
                <a:cs typeface="Arial"/>
              </a:rPr>
              <a:t>Jaringan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Telekomunikasi</a:t>
            </a:r>
          </a:p>
          <a:p>
            <a:pPr marL="149860" marR="421005" lvl="1">
              <a:lnSpc>
                <a:spcPts val="1100"/>
              </a:lnSpc>
              <a:spcBef>
                <a:spcPts val="45"/>
              </a:spcBef>
              <a:buAutoNum type="arabicPeriod" startAt="6"/>
              <a:tabLst>
                <a:tab pos="391795" algn="l"/>
              </a:tabLst>
            </a:pPr>
            <a:r>
              <a:rPr sz="950" spc="-20" dirty="0">
                <a:latin typeface="Arial"/>
                <a:cs typeface="Arial"/>
              </a:rPr>
              <a:t>Perkembangan </a:t>
            </a:r>
            <a:r>
              <a:rPr sz="950" spc="-5" dirty="0">
                <a:latin typeface="Arial"/>
                <a:cs typeface="Arial"/>
              </a:rPr>
              <a:t>Telekomunikasi  </a:t>
            </a:r>
            <a:r>
              <a:rPr sz="950" spc="-30" dirty="0">
                <a:latin typeface="Arial"/>
                <a:cs typeface="Arial"/>
              </a:rPr>
              <a:t>2.9.Permasalahan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Telekomunikasi</a:t>
            </a:r>
          </a:p>
          <a:p>
            <a:pPr marL="146685" marR="5080" indent="-134620">
              <a:lnSpc>
                <a:spcPts val="1090"/>
              </a:lnSpc>
              <a:spcBef>
                <a:spcPts val="620"/>
              </a:spcBef>
              <a:buAutoNum type="arabicPeriod" startAt="3"/>
              <a:tabLst>
                <a:tab pos="143510" algn="l"/>
              </a:tabLst>
            </a:pPr>
            <a:r>
              <a:rPr sz="950" spc="-20" dirty="0">
                <a:latin typeface="Arial"/>
                <a:cs typeface="Arial"/>
              </a:rPr>
              <a:t>Elemen </a:t>
            </a:r>
            <a:r>
              <a:rPr sz="950" spc="-70" dirty="0">
                <a:latin typeface="Arial"/>
                <a:cs typeface="Arial"/>
              </a:rPr>
              <a:t>Dasar </a:t>
            </a:r>
            <a:r>
              <a:rPr sz="950" spc="-35" dirty="0">
                <a:latin typeface="Arial"/>
                <a:cs typeface="Arial"/>
              </a:rPr>
              <a:t>dan </a:t>
            </a:r>
            <a:r>
              <a:rPr sz="950" spc="-25" dirty="0">
                <a:latin typeface="Arial"/>
                <a:cs typeface="Arial"/>
              </a:rPr>
              <a:t>Parameter </a:t>
            </a:r>
            <a:r>
              <a:rPr sz="950" spc="5" dirty="0">
                <a:latin typeface="Arial"/>
                <a:cs typeface="Arial"/>
              </a:rPr>
              <a:t>Penting </a:t>
            </a:r>
            <a:r>
              <a:rPr sz="950" spc="-20" dirty="0">
                <a:latin typeface="Arial"/>
                <a:cs typeface="Arial"/>
              </a:rPr>
              <a:t>dalam  </a:t>
            </a:r>
            <a:r>
              <a:rPr sz="950" dirty="0">
                <a:latin typeface="Arial"/>
                <a:cs typeface="Arial"/>
              </a:rPr>
              <a:t>Telekomunikasi</a:t>
            </a:r>
          </a:p>
          <a:p>
            <a:pPr marL="363855" lvl="1" indent="-214629">
              <a:lnSpc>
                <a:spcPts val="1060"/>
              </a:lnSpc>
              <a:buAutoNum type="arabicPeriod"/>
              <a:tabLst>
                <a:tab pos="364490" algn="l"/>
              </a:tabLst>
            </a:pPr>
            <a:r>
              <a:rPr sz="950" spc="-40" dirty="0">
                <a:latin typeface="Arial"/>
                <a:cs typeface="Arial"/>
              </a:rPr>
              <a:t>Jenis </a:t>
            </a:r>
            <a:r>
              <a:rPr sz="950" spc="-25" dirty="0">
                <a:latin typeface="Arial"/>
                <a:cs typeface="Arial"/>
              </a:rPr>
              <a:t>Sinyal dalam</a:t>
            </a:r>
            <a:r>
              <a:rPr sz="950" spc="145" dirty="0">
                <a:latin typeface="Arial"/>
                <a:cs typeface="Arial"/>
              </a:rPr>
              <a:t> </a:t>
            </a:r>
            <a:r>
              <a:rPr sz="950" spc="10" dirty="0">
                <a:latin typeface="Arial"/>
                <a:cs typeface="Arial"/>
              </a:rPr>
              <a:t>telekomunikasi</a:t>
            </a:r>
            <a:endParaRPr sz="950" dirty="0">
              <a:latin typeface="Arial"/>
              <a:cs typeface="Arial"/>
            </a:endParaRPr>
          </a:p>
          <a:p>
            <a:pPr marL="351790" lvl="1" indent="-202565">
              <a:lnSpc>
                <a:spcPts val="1100"/>
              </a:lnSpc>
              <a:buAutoNum type="arabicPeriod"/>
              <a:tabLst>
                <a:tab pos="352425" algn="l"/>
              </a:tabLst>
            </a:pPr>
            <a:r>
              <a:rPr sz="950" spc="-15" dirty="0">
                <a:latin typeface="Arial"/>
                <a:cs typeface="Arial"/>
              </a:rPr>
              <a:t>Spetrum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spc="10" dirty="0">
                <a:latin typeface="Arial"/>
                <a:cs typeface="Arial"/>
              </a:rPr>
              <a:t>Eelktromagnetik</a:t>
            </a:r>
            <a:endParaRPr sz="950" dirty="0">
              <a:latin typeface="Arial"/>
              <a:cs typeface="Arial"/>
            </a:endParaRPr>
          </a:p>
          <a:p>
            <a:pPr marL="344170" lvl="1" indent="-194945">
              <a:lnSpc>
                <a:spcPts val="1115"/>
              </a:lnSpc>
              <a:buAutoNum type="arabicPeriod"/>
              <a:tabLst>
                <a:tab pos="344805" algn="l"/>
              </a:tabLst>
            </a:pPr>
            <a:r>
              <a:rPr sz="950" spc="-10" dirty="0">
                <a:latin typeface="Arial"/>
                <a:cs typeface="Arial"/>
              </a:rPr>
              <a:t>Bandwidth</a:t>
            </a:r>
            <a:endParaRPr sz="95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690" y="298452"/>
            <a:ext cx="4218940" cy="204543"/>
          </a:xfrm>
          <a:prstGeom prst="rect">
            <a:avLst/>
          </a:prstGeom>
          <a:solidFill>
            <a:srgbClr val="004386"/>
          </a:solidFill>
        </p:spPr>
        <p:txBody>
          <a:bodyPr vert="horz" wrap="square" lIns="0" tIns="5016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395"/>
              </a:spcBef>
            </a:pPr>
            <a:r>
              <a:rPr sz="1000" b="1" dirty="0">
                <a:solidFill>
                  <a:srgbClr val="FFFFFF"/>
                </a:solidFill>
                <a:latin typeface="Caladea"/>
                <a:cs typeface="Caladea"/>
              </a:rPr>
              <a:t>Telekomunikasi </a:t>
            </a:r>
            <a:r>
              <a:rPr sz="1000" b="1" spc="-5" dirty="0">
                <a:solidFill>
                  <a:srgbClr val="FFFFFF"/>
                </a:solidFill>
                <a:latin typeface="Caladea"/>
                <a:cs typeface="Caladea"/>
              </a:rPr>
              <a:t>/Konsep Fundamental</a:t>
            </a:r>
            <a:r>
              <a:rPr sz="1000" b="1" spc="70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adea"/>
                <a:cs typeface="Caladea"/>
              </a:rPr>
              <a:t>Telekomunikasi</a:t>
            </a:r>
            <a:endParaRPr sz="1000">
              <a:latin typeface="Caladea"/>
              <a:cs typeface="Calad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86909" y="322583"/>
            <a:ext cx="6305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FFFFFF"/>
                </a:solidFill>
                <a:latin typeface="Caladea"/>
                <a:cs typeface="Caladea"/>
              </a:rPr>
              <a:t>B</a:t>
            </a:r>
            <a:r>
              <a:rPr sz="1100" spc="-15" dirty="0">
                <a:solidFill>
                  <a:srgbClr val="FFFFFF"/>
                </a:solidFill>
                <a:latin typeface="Caladea"/>
                <a:cs typeface="Caladea"/>
              </a:rPr>
              <a:t>r</a:t>
            </a:r>
            <a:r>
              <a:rPr sz="1100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r>
              <a:rPr sz="1100" spc="-40" dirty="0">
                <a:solidFill>
                  <a:srgbClr val="FFFFFF"/>
                </a:solidFill>
                <a:latin typeface="Caladea"/>
                <a:cs typeface="Caladea"/>
              </a:rPr>
              <a:t>w</a:t>
            </a:r>
            <a:r>
              <a:rPr sz="1100" spc="25" dirty="0">
                <a:solidFill>
                  <a:srgbClr val="FFFFFF"/>
                </a:solidFill>
                <a:latin typeface="Caladea"/>
                <a:cs typeface="Caladea"/>
              </a:rPr>
              <a:t>i</a:t>
            </a:r>
            <a:r>
              <a:rPr sz="1100" spc="5" dirty="0">
                <a:solidFill>
                  <a:srgbClr val="FFFFFF"/>
                </a:solidFill>
                <a:latin typeface="Caladea"/>
                <a:cs typeface="Caladea"/>
              </a:rPr>
              <a:t>j</a:t>
            </a:r>
            <a:r>
              <a:rPr sz="1100" spc="-25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r>
              <a:rPr sz="1100" spc="30" dirty="0">
                <a:solidFill>
                  <a:srgbClr val="FFFFFF"/>
                </a:solidFill>
                <a:latin typeface="Caladea"/>
                <a:cs typeface="Caladea"/>
              </a:rPr>
              <a:t>y</a:t>
            </a:r>
            <a:r>
              <a:rPr sz="1100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endParaRPr sz="1100">
              <a:latin typeface="Caladea"/>
              <a:cs typeface="Calade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81425" y="1195070"/>
            <a:ext cx="3084830" cy="2541270"/>
            <a:chOff x="3781425" y="1195069"/>
            <a:chExt cx="3084830" cy="2541270"/>
          </a:xfrm>
        </p:grpSpPr>
        <p:sp>
          <p:nvSpPr>
            <p:cNvPr id="5" name="object 5"/>
            <p:cNvSpPr/>
            <p:nvPr/>
          </p:nvSpPr>
          <p:spPr>
            <a:xfrm>
              <a:off x="3781425" y="1195069"/>
              <a:ext cx="3084830" cy="2541270"/>
            </a:xfrm>
            <a:custGeom>
              <a:avLst/>
              <a:gdLst/>
              <a:ahLst/>
              <a:cxnLst/>
              <a:rect l="l" t="t" r="r" b="b"/>
              <a:pathLst>
                <a:path w="3084829" h="2541270">
                  <a:moveTo>
                    <a:pt x="3084829" y="0"/>
                  </a:moveTo>
                  <a:lnTo>
                    <a:pt x="0" y="0"/>
                  </a:lnTo>
                  <a:lnTo>
                    <a:pt x="0" y="2541270"/>
                  </a:lnTo>
                  <a:lnTo>
                    <a:pt x="3084829" y="2541270"/>
                  </a:lnTo>
                  <a:lnTo>
                    <a:pt x="3084829" y="0"/>
                  </a:lnTo>
                  <a:close/>
                </a:path>
              </a:pathLst>
            </a:custGeom>
            <a:solidFill>
              <a:srgbClr val="FAD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96868" y="1246631"/>
              <a:ext cx="2875788" cy="20177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781425" y="1195073"/>
            <a:ext cx="3084830" cy="2331407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Times New Roman"/>
              <a:cs typeface="Times New Roman"/>
            </a:endParaRPr>
          </a:p>
          <a:p>
            <a:pPr marL="277495">
              <a:lnSpc>
                <a:spcPct val="100000"/>
              </a:lnSpc>
            </a:pPr>
            <a:r>
              <a:rPr sz="1000" spc="-5" dirty="0">
                <a:latin typeface="Verdana"/>
                <a:cs typeface="Verdana"/>
              </a:rPr>
              <a:t>Gambar 1.1 Ilustrasi proses</a:t>
            </a:r>
            <a:r>
              <a:rPr sz="1000" spc="-50" dirty="0">
                <a:latin typeface="Verdana"/>
                <a:cs typeface="Verdana"/>
              </a:rPr>
              <a:t> </a:t>
            </a:r>
            <a:r>
              <a:rPr sz="1000" spc="-5" dirty="0">
                <a:latin typeface="Verdana"/>
                <a:cs typeface="Verdana"/>
              </a:rPr>
              <a:t>komunikasi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0585" y="692345"/>
            <a:ext cx="4584065" cy="482824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99720" indent="-287655">
              <a:lnSpc>
                <a:spcPct val="100000"/>
              </a:lnSpc>
              <a:spcBef>
                <a:spcPts val="325"/>
              </a:spcBef>
              <a:buAutoNum type="arabicPeriod" startAt="2"/>
              <a:tabLst>
                <a:tab pos="300355" algn="l"/>
              </a:tabLst>
            </a:pPr>
            <a:r>
              <a:rPr sz="1600" b="1" dirty="0">
                <a:solidFill>
                  <a:srgbClr val="1F487C"/>
                </a:solidFill>
                <a:latin typeface="Verdana"/>
                <a:cs typeface="Verdana"/>
              </a:rPr>
              <a:t>Konsep Fundamental</a:t>
            </a:r>
            <a:r>
              <a:rPr sz="1600" b="1" spc="-1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Verdana"/>
                <a:cs typeface="Verdana"/>
              </a:rPr>
              <a:t>Telekomunikasi</a:t>
            </a:r>
            <a:endParaRPr sz="1600">
              <a:latin typeface="Verdana"/>
              <a:cs typeface="Verdana"/>
            </a:endParaRPr>
          </a:p>
          <a:p>
            <a:pPr marL="307975" lvl="1" indent="-29591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08610" algn="l"/>
              </a:tabLst>
            </a:pPr>
            <a:r>
              <a:rPr sz="1100" b="1" dirty="0">
                <a:latin typeface="Verdana"/>
                <a:cs typeface="Verdana"/>
              </a:rPr>
              <a:t>Komunikasi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0584" y="1176272"/>
            <a:ext cx="2702560" cy="353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  <a:tabLst>
                <a:tab pos="1497965" algn="l"/>
                <a:tab pos="2184400" algn="l"/>
              </a:tabLst>
            </a:pPr>
            <a:r>
              <a:rPr sz="1100" b="1" dirty="0">
                <a:latin typeface="Verdana"/>
                <a:cs typeface="Verdana"/>
              </a:rPr>
              <a:t>K</a:t>
            </a:r>
            <a:r>
              <a:rPr sz="1100" b="1" spc="-10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o</a:t>
            </a:r>
            <a:r>
              <a:rPr sz="1100" b="1" spc="-10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m</a:t>
            </a:r>
            <a:r>
              <a:rPr sz="1100" b="1" spc="-11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u</a:t>
            </a:r>
            <a:r>
              <a:rPr sz="1100" b="1" spc="-11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n</a:t>
            </a:r>
            <a:r>
              <a:rPr sz="1100" b="1" spc="-10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i</a:t>
            </a:r>
            <a:r>
              <a:rPr sz="1100" b="1" spc="-11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k</a:t>
            </a:r>
            <a:r>
              <a:rPr sz="1100" b="1" spc="-10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a</a:t>
            </a:r>
            <a:r>
              <a:rPr sz="1100" b="1" spc="-12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s</a:t>
            </a:r>
            <a:r>
              <a:rPr sz="1100" b="1" spc="-10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i	</a:t>
            </a:r>
            <a:r>
              <a:rPr sz="1100" dirty="0">
                <a:latin typeface="Verdana"/>
                <a:cs typeface="Verdana"/>
              </a:rPr>
              <a:t>a</a:t>
            </a:r>
            <a:r>
              <a:rPr sz="1100" spc="-20" dirty="0">
                <a:latin typeface="Verdana"/>
                <a:cs typeface="Verdana"/>
              </a:rPr>
              <a:t>d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spc="-15" dirty="0">
                <a:latin typeface="Verdana"/>
                <a:cs typeface="Verdana"/>
              </a:rPr>
              <a:t>l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h	seb</a:t>
            </a:r>
            <a:r>
              <a:rPr sz="1100" spc="-5" dirty="0">
                <a:latin typeface="Verdana"/>
                <a:cs typeface="Verdana"/>
              </a:rPr>
              <a:t>ua</a:t>
            </a:r>
            <a:r>
              <a:rPr sz="1100" dirty="0">
                <a:latin typeface="Verdana"/>
                <a:cs typeface="Verdana"/>
              </a:rPr>
              <a:t>h  proses </a:t>
            </a:r>
            <a:r>
              <a:rPr sz="1100" spc="-5" dirty="0">
                <a:latin typeface="Verdana"/>
                <a:cs typeface="Verdana"/>
              </a:rPr>
              <a:t>interaksi </a:t>
            </a:r>
            <a:r>
              <a:rPr sz="1100" spc="5" dirty="0">
                <a:latin typeface="Verdana"/>
                <a:cs typeface="Verdana"/>
              </a:rPr>
              <a:t>untuk</a:t>
            </a:r>
            <a:r>
              <a:rPr sz="1100" spc="19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berhubungan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0584" y="1516129"/>
            <a:ext cx="2702560" cy="694677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85"/>
              </a:spcBef>
            </a:pPr>
            <a:r>
              <a:rPr sz="1100" b="1" spc="-10" dirty="0">
                <a:latin typeface="Verdana"/>
                <a:cs typeface="Verdana"/>
              </a:rPr>
              <a:t>dari </a:t>
            </a:r>
            <a:r>
              <a:rPr sz="1100" b="1" dirty="0">
                <a:latin typeface="Verdana"/>
                <a:cs typeface="Verdana"/>
              </a:rPr>
              <a:t>satu pihak ke </a:t>
            </a:r>
            <a:r>
              <a:rPr sz="1100" b="1" spc="-5" dirty="0">
                <a:latin typeface="Verdana"/>
                <a:cs typeface="Verdana"/>
              </a:rPr>
              <a:t>pihak lainnya,  </a:t>
            </a:r>
            <a:r>
              <a:rPr sz="1100" dirty="0">
                <a:latin typeface="Verdana"/>
                <a:cs typeface="Verdana"/>
              </a:rPr>
              <a:t>yang </a:t>
            </a:r>
            <a:r>
              <a:rPr sz="1100" spc="-5" dirty="0">
                <a:latin typeface="Verdana"/>
                <a:cs typeface="Verdana"/>
              </a:rPr>
              <a:t>pada awalnya </a:t>
            </a:r>
            <a:r>
              <a:rPr sz="1100" dirty="0">
                <a:latin typeface="Verdana"/>
                <a:cs typeface="Verdana"/>
              </a:rPr>
              <a:t>berlangsung  sangat </a:t>
            </a:r>
            <a:r>
              <a:rPr sz="1100" spc="-5" dirty="0">
                <a:latin typeface="Verdana"/>
                <a:cs typeface="Verdana"/>
              </a:rPr>
              <a:t>sederhana dimulai dengan  </a:t>
            </a:r>
            <a:r>
              <a:rPr sz="1100" dirty="0">
                <a:latin typeface="Verdana"/>
                <a:cs typeface="Verdana"/>
              </a:rPr>
              <a:t>sejumlah </a:t>
            </a:r>
            <a:r>
              <a:rPr sz="1100" spc="-10" dirty="0">
                <a:latin typeface="Verdana"/>
                <a:cs typeface="Verdana"/>
              </a:rPr>
              <a:t>ide-ide </a:t>
            </a:r>
            <a:r>
              <a:rPr sz="1100" dirty="0">
                <a:latin typeface="Verdana"/>
                <a:cs typeface="Verdana"/>
              </a:rPr>
              <a:t>yang </a:t>
            </a:r>
            <a:r>
              <a:rPr sz="1100" spc="-5" dirty="0">
                <a:latin typeface="Verdana"/>
                <a:cs typeface="Verdana"/>
              </a:rPr>
              <a:t>abstrak</a:t>
            </a:r>
            <a:r>
              <a:rPr sz="1100" spc="24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atau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0584" y="2194307"/>
            <a:ext cx="2701290" cy="523733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1400"/>
              </a:lnSpc>
              <a:spcBef>
                <a:spcPts val="85"/>
              </a:spcBef>
            </a:pPr>
            <a:r>
              <a:rPr sz="1100" spc="-5" dirty="0">
                <a:latin typeface="Verdana"/>
                <a:cs typeface="Verdana"/>
              </a:rPr>
              <a:t>pikiran dalam </a:t>
            </a:r>
            <a:r>
              <a:rPr sz="1100" dirty="0">
                <a:latin typeface="Verdana"/>
                <a:cs typeface="Verdana"/>
              </a:rPr>
              <a:t>otak seseorang </a:t>
            </a:r>
            <a:r>
              <a:rPr sz="1100" spc="-5" dirty="0">
                <a:latin typeface="Verdana"/>
                <a:cs typeface="Verdana"/>
              </a:rPr>
              <a:t>untuk  </a:t>
            </a:r>
            <a:r>
              <a:rPr sz="1100" dirty="0">
                <a:latin typeface="Verdana"/>
                <a:cs typeface="Verdana"/>
              </a:rPr>
              <a:t>mencari </a:t>
            </a:r>
            <a:r>
              <a:rPr sz="1100" spc="-10" dirty="0">
                <a:latin typeface="Verdana"/>
                <a:cs typeface="Verdana"/>
              </a:rPr>
              <a:t>data </a:t>
            </a:r>
            <a:r>
              <a:rPr sz="1100" spc="-5" dirty="0">
                <a:latin typeface="Verdana"/>
                <a:cs typeface="Verdana"/>
              </a:rPr>
              <a:t>atau menyampaikan  </a:t>
            </a:r>
            <a:r>
              <a:rPr sz="1100" dirty="0">
                <a:latin typeface="Verdana"/>
                <a:cs typeface="Verdana"/>
              </a:rPr>
              <a:t>informasi </a:t>
            </a:r>
            <a:r>
              <a:rPr sz="1100" spc="-5" dirty="0">
                <a:latin typeface="Verdana"/>
                <a:cs typeface="Verdana"/>
              </a:rPr>
              <a:t>yang kemudian</a:t>
            </a:r>
            <a:r>
              <a:rPr sz="1100" spc="8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dikemas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0587" y="2704845"/>
            <a:ext cx="2080895" cy="353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  <a:tabLst>
                <a:tab pos="791210" algn="l"/>
                <a:tab pos="1025525" algn="l"/>
                <a:tab pos="1651000" algn="l"/>
              </a:tabLst>
            </a:pPr>
            <a:r>
              <a:rPr sz="1100" spc="5" dirty="0">
                <a:latin typeface="Verdana"/>
                <a:cs typeface="Verdana"/>
              </a:rPr>
              <a:t>m</a:t>
            </a:r>
            <a:r>
              <a:rPr sz="1100" dirty="0">
                <a:latin typeface="Verdana"/>
                <a:cs typeface="Verdana"/>
              </a:rPr>
              <a:t>enj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spc="-20" dirty="0">
                <a:latin typeface="Verdana"/>
                <a:cs typeface="Verdana"/>
              </a:rPr>
              <a:t>d</a:t>
            </a:r>
            <a:r>
              <a:rPr sz="1100" dirty="0">
                <a:latin typeface="Verdana"/>
                <a:cs typeface="Verdana"/>
              </a:rPr>
              <a:t>i	sebe</a:t>
            </a:r>
            <a:r>
              <a:rPr sz="1100" spc="-5" dirty="0">
                <a:latin typeface="Verdana"/>
                <a:cs typeface="Verdana"/>
              </a:rPr>
              <a:t>n</a:t>
            </a:r>
            <a:r>
              <a:rPr sz="1100" spc="5" dirty="0">
                <a:latin typeface="Verdana"/>
                <a:cs typeface="Verdana"/>
              </a:rPr>
              <a:t>t</a:t>
            </a:r>
            <a:r>
              <a:rPr sz="1100" spc="-5" dirty="0">
                <a:latin typeface="Verdana"/>
                <a:cs typeface="Verdana"/>
              </a:rPr>
              <a:t>u</a:t>
            </a:r>
            <a:r>
              <a:rPr sz="1100" dirty="0">
                <a:latin typeface="Verdana"/>
                <a:cs typeface="Verdana"/>
              </a:rPr>
              <a:t>k	</a:t>
            </a:r>
            <a:r>
              <a:rPr sz="1100" spc="-5" dirty="0">
                <a:latin typeface="Verdana"/>
                <a:cs typeface="Verdana"/>
              </a:rPr>
              <a:t>p</a:t>
            </a:r>
            <a:r>
              <a:rPr sz="1100" dirty="0">
                <a:latin typeface="Verdana"/>
                <a:cs typeface="Verdana"/>
              </a:rPr>
              <a:t>es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n  </a:t>
            </a:r>
            <a:r>
              <a:rPr sz="1100" spc="-5" dirty="0">
                <a:latin typeface="Verdana"/>
                <a:cs typeface="Verdana"/>
              </a:rPr>
              <a:t>kemudian		disampaikan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89858" y="2704845"/>
            <a:ext cx="483234" cy="353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50165">
              <a:lnSpc>
                <a:spcPct val="100899"/>
              </a:lnSpc>
              <a:spcBef>
                <a:spcPts val="90"/>
              </a:spcBef>
            </a:pPr>
            <a:r>
              <a:rPr sz="1100" spc="-5" dirty="0">
                <a:latin typeface="Verdana"/>
                <a:cs typeface="Verdana"/>
              </a:rPr>
              <a:t>u</a:t>
            </a:r>
            <a:r>
              <a:rPr sz="1100" spc="30" dirty="0">
                <a:latin typeface="Verdana"/>
                <a:cs typeface="Verdana"/>
              </a:rPr>
              <a:t>n</a:t>
            </a:r>
            <a:r>
              <a:rPr sz="1100" spc="-5" dirty="0">
                <a:latin typeface="Verdana"/>
                <a:cs typeface="Verdana"/>
              </a:rPr>
              <a:t>tuk  </a:t>
            </a:r>
            <a:r>
              <a:rPr sz="1100" dirty="0">
                <a:latin typeface="Verdana"/>
                <a:cs typeface="Verdana"/>
              </a:rPr>
              <a:t>sec</a:t>
            </a:r>
            <a:r>
              <a:rPr sz="1100" spc="-5" dirty="0">
                <a:latin typeface="Verdana"/>
                <a:cs typeface="Verdana"/>
              </a:rPr>
              <a:t>ar</a:t>
            </a:r>
            <a:r>
              <a:rPr sz="1100" dirty="0">
                <a:latin typeface="Verdana"/>
                <a:cs typeface="Verdana"/>
              </a:rPr>
              <a:t>a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70584" y="3043175"/>
            <a:ext cx="2701290" cy="70096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600"/>
              </a:lnSpc>
              <a:spcBef>
                <a:spcPts val="80"/>
              </a:spcBef>
            </a:pPr>
            <a:r>
              <a:rPr sz="1100" dirty="0">
                <a:latin typeface="Verdana"/>
                <a:cs typeface="Verdana"/>
              </a:rPr>
              <a:t>langsung maupun </a:t>
            </a:r>
            <a:r>
              <a:rPr sz="1100" spc="-5" dirty="0">
                <a:latin typeface="Verdana"/>
                <a:cs typeface="Verdana"/>
              </a:rPr>
              <a:t>tidak </a:t>
            </a:r>
            <a:r>
              <a:rPr sz="1100" dirty="0">
                <a:latin typeface="Verdana"/>
                <a:cs typeface="Verdana"/>
              </a:rPr>
              <a:t>langsung  menggunakan </a:t>
            </a:r>
            <a:r>
              <a:rPr sz="1100" spc="-5" dirty="0">
                <a:latin typeface="Verdana"/>
                <a:cs typeface="Verdana"/>
              </a:rPr>
              <a:t>bahasa berbentuk  kode visual, kode suara, atau </a:t>
            </a:r>
            <a:r>
              <a:rPr sz="1100" spc="-10" dirty="0">
                <a:latin typeface="Verdana"/>
                <a:cs typeface="Verdana"/>
              </a:rPr>
              <a:t>kode  </a:t>
            </a:r>
            <a:r>
              <a:rPr sz="1100" spc="-5" dirty="0">
                <a:latin typeface="Verdana"/>
                <a:cs typeface="Verdana"/>
              </a:rPr>
              <a:t>tulisan.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70587" y="3933570"/>
            <a:ext cx="5934075" cy="1036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1299"/>
              </a:lnSpc>
              <a:spcBef>
                <a:spcPts val="85"/>
              </a:spcBef>
            </a:pPr>
            <a:r>
              <a:rPr sz="1100" dirty="0">
                <a:latin typeface="Verdana"/>
                <a:cs typeface="Verdana"/>
              </a:rPr>
              <a:t>Dalam </a:t>
            </a:r>
            <a:r>
              <a:rPr sz="1100" spc="-5" dirty="0">
                <a:latin typeface="Verdana"/>
                <a:cs typeface="Verdana"/>
              </a:rPr>
              <a:t>perkembangan terakhir dimana dunia </a:t>
            </a:r>
            <a:r>
              <a:rPr sz="1100" dirty="0">
                <a:latin typeface="Verdana"/>
                <a:cs typeface="Verdana"/>
              </a:rPr>
              <a:t>informasi </a:t>
            </a:r>
            <a:r>
              <a:rPr sz="1100" spc="-5" dirty="0">
                <a:latin typeface="Verdana"/>
                <a:cs typeface="Verdana"/>
              </a:rPr>
              <a:t>menjadi </a:t>
            </a:r>
            <a:r>
              <a:rPr sz="1100" dirty="0">
                <a:latin typeface="Verdana"/>
                <a:cs typeface="Verdana"/>
              </a:rPr>
              <a:t>sangat </a:t>
            </a:r>
            <a:r>
              <a:rPr sz="1100" spc="-5" dirty="0">
                <a:latin typeface="Verdana"/>
                <a:cs typeface="Verdana"/>
              </a:rPr>
              <a:t>penting  </a:t>
            </a:r>
            <a:r>
              <a:rPr sz="1100" spc="-10" dirty="0">
                <a:latin typeface="Verdana"/>
                <a:cs typeface="Verdana"/>
              </a:rPr>
              <a:t>dalam </a:t>
            </a:r>
            <a:r>
              <a:rPr sz="1100" dirty="0">
                <a:latin typeface="Verdana"/>
                <a:cs typeface="Verdana"/>
              </a:rPr>
              <a:t>aspek </a:t>
            </a:r>
            <a:r>
              <a:rPr sz="1100" spc="-5" dirty="0">
                <a:latin typeface="Verdana"/>
                <a:cs typeface="Verdana"/>
              </a:rPr>
              <a:t>kehidupan, </a:t>
            </a:r>
            <a:r>
              <a:rPr sz="1100" spc="5" dirty="0">
                <a:latin typeface="Verdana"/>
                <a:cs typeface="Verdana"/>
              </a:rPr>
              <a:t>maka </a:t>
            </a:r>
            <a:r>
              <a:rPr sz="1100" spc="-5" dirty="0">
                <a:latin typeface="Verdana"/>
                <a:cs typeface="Verdana"/>
              </a:rPr>
              <a:t>komunikasipun akhirnya tidak dapat ditawar lagi  </a:t>
            </a:r>
            <a:r>
              <a:rPr sz="1100" spc="-10" dirty="0">
                <a:latin typeface="Verdana"/>
                <a:cs typeface="Verdana"/>
              </a:rPr>
              <a:t>dan </a:t>
            </a:r>
            <a:r>
              <a:rPr sz="1100" spc="-5" dirty="0">
                <a:latin typeface="Verdana"/>
                <a:cs typeface="Verdana"/>
              </a:rPr>
              <a:t>menjadi bagian yang sangat penting </a:t>
            </a:r>
            <a:r>
              <a:rPr sz="1100" spc="-10" dirty="0">
                <a:latin typeface="Verdana"/>
                <a:cs typeface="Verdana"/>
              </a:rPr>
              <a:t>dalam </a:t>
            </a:r>
            <a:r>
              <a:rPr sz="1100" spc="-5" dirty="0">
                <a:latin typeface="Verdana"/>
                <a:cs typeface="Verdana"/>
              </a:rPr>
              <a:t>melengkapi kehidupan </a:t>
            </a:r>
            <a:r>
              <a:rPr sz="1100" dirty="0">
                <a:latin typeface="Verdana"/>
                <a:cs typeface="Verdana"/>
              </a:rPr>
              <a:t>manusia.  </a:t>
            </a:r>
            <a:r>
              <a:rPr sz="1100" spc="-5" dirty="0">
                <a:latin typeface="Verdana"/>
                <a:cs typeface="Verdana"/>
              </a:rPr>
              <a:t>Metode, fasilitas </a:t>
            </a:r>
            <a:r>
              <a:rPr sz="1100" dirty="0">
                <a:latin typeface="Verdana"/>
                <a:cs typeface="Verdana"/>
              </a:rPr>
              <a:t>dan </a:t>
            </a:r>
            <a:r>
              <a:rPr sz="1100" spc="-5" dirty="0">
                <a:latin typeface="Verdana"/>
                <a:cs typeface="Verdana"/>
              </a:rPr>
              <a:t>perangkatnya </a:t>
            </a:r>
            <a:r>
              <a:rPr sz="1100" dirty="0">
                <a:latin typeface="Verdana"/>
                <a:cs typeface="Verdana"/>
              </a:rPr>
              <a:t>pun sudah </a:t>
            </a:r>
            <a:r>
              <a:rPr sz="1100" spc="-5" dirty="0">
                <a:latin typeface="Verdana"/>
                <a:cs typeface="Verdana"/>
              </a:rPr>
              <a:t>berkembang </a:t>
            </a:r>
            <a:r>
              <a:rPr sz="1100" dirty="0">
                <a:latin typeface="Verdana"/>
                <a:cs typeface="Verdana"/>
              </a:rPr>
              <a:t>maju </a:t>
            </a:r>
            <a:r>
              <a:rPr sz="1100" spc="-5" dirty="0">
                <a:latin typeface="Verdana"/>
                <a:cs typeface="Verdana"/>
              </a:rPr>
              <a:t>sedemikian  modernnya </a:t>
            </a:r>
            <a:r>
              <a:rPr sz="1100" dirty="0">
                <a:latin typeface="Verdana"/>
                <a:cs typeface="Verdana"/>
              </a:rPr>
              <a:t>sehingga </a:t>
            </a:r>
            <a:r>
              <a:rPr sz="1100" spc="-5" dirty="0">
                <a:latin typeface="Verdana"/>
                <a:cs typeface="Verdana"/>
              </a:rPr>
              <a:t>sekarang dunia seakan tidak </a:t>
            </a:r>
            <a:r>
              <a:rPr sz="1100" dirty="0">
                <a:latin typeface="Verdana"/>
                <a:cs typeface="Verdana"/>
              </a:rPr>
              <a:t>ada batas </a:t>
            </a:r>
            <a:r>
              <a:rPr sz="1100" spc="-5" dirty="0">
                <a:latin typeface="Verdana"/>
                <a:cs typeface="Verdana"/>
              </a:rPr>
              <a:t>lagi, manusia </a:t>
            </a:r>
            <a:r>
              <a:rPr sz="1100" dirty="0">
                <a:latin typeface="Verdana"/>
                <a:cs typeface="Verdana"/>
              </a:rPr>
              <a:t>dapat  </a:t>
            </a:r>
            <a:r>
              <a:rPr sz="1100" spc="-5" dirty="0">
                <a:latin typeface="Verdana"/>
                <a:cs typeface="Verdana"/>
              </a:rPr>
              <a:t>berhubungan </a:t>
            </a:r>
            <a:r>
              <a:rPr sz="1100" dirty="0">
                <a:latin typeface="Verdana"/>
                <a:cs typeface="Verdana"/>
              </a:rPr>
              <a:t>satu-sama </a:t>
            </a:r>
            <a:r>
              <a:rPr sz="1100" spc="-10" dirty="0">
                <a:latin typeface="Verdana"/>
                <a:cs typeface="Verdana"/>
              </a:rPr>
              <a:t>lain </a:t>
            </a:r>
            <a:r>
              <a:rPr sz="1100" spc="-5" dirty="0">
                <a:latin typeface="Verdana"/>
                <a:cs typeface="Verdana"/>
              </a:rPr>
              <a:t>dengan begitu mudah </a:t>
            </a:r>
            <a:r>
              <a:rPr sz="1100" spc="-10" dirty="0">
                <a:latin typeface="Verdana"/>
                <a:cs typeface="Verdana"/>
              </a:rPr>
              <a:t>dan</a:t>
            </a:r>
            <a:r>
              <a:rPr sz="1100" spc="5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cepatnya.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0584" y="5161914"/>
            <a:ext cx="2702560" cy="86562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85"/>
              </a:spcBef>
              <a:tabLst>
                <a:tab pos="1010285" algn="l"/>
                <a:tab pos="1446530" algn="l"/>
                <a:tab pos="1524635" algn="l"/>
                <a:tab pos="2033270" algn="l"/>
                <a:tab pos="2268220" algn="l"/>
              </a:tabLst>
            </a:pPr>
            <a:r>
              <a:rPr sz="1100" b="1" spc="-5" dirty="0">
                <a:latin typeface="Verdana"/>
                <a:cs typeface="Verdana"/>
              </a:rPr>
              <a:t>2.2 Telekomunikasi  </a:t>
            </a:r>
            <a:r>
              <a:rPr sz="1100" b="1" dirty="0">
                <a:latin typeface="Verdana"/>
                <a:cs typeface="Verdana"/>
              </a:rPr>
              <a:t>T</a:t>
            </a:r>
            <a:r>
              <a:rPr sz="1100" b="1" spc="10" dirty="0">
                <a:latin typeface="Verdana"/>
                <a:cs typeface="Verdana"/>
              </a:rPr>
              <a:t>e</a:t>
            </a:r>
            <a:r>
              <a:rPr sz="1100" b="1" spc="5" dirty="0">
                <a:latin typeface="Verdana"/>
                <a:cs typeface="Verdana"/>
              </a:rPr>
              <a:t>l</a:t>
            </a:r>
            <a:r>
              <a:rPr sz="1100" b="1" spc="-15" dirty="0">
                <a:latin typeface="Verdana"/>
                <a:cs typeface="Verdana"/>
              </a:rPr>
              <a:t>e</a:t>
            </a:r>
            <a:r>
              <a:rPr sz="1100" b="1" dirty="0">
                <a:latin typeface="Verdana"/>
                <a:cs typeface="Verdana"/>
              </a:rPr>
              <a:t>k</a:t>
            </a:r>
            <a:r>
              <a:rPr sz="1100" b="1" spc="-5" dirty="0">
                <a:latin typeface="Verdana"/>
                <a:cs typeface="Verdana"/>
              </a:rPr>
              <a:t>om</a:t>
            </a:r>
            <a:r>
              <a:rPr sz="1100" b="1" spc="-10" dirty="0">
                <a:latin typeface="Verdana"/>
                <a:cs typeface="Verdana"/>
              </a:rPr>
              <a:t>u</a:t>
            </a:r>
            <a:r>
              <a:rPr sz="1100" b="1" spc="5" dirty="0">
                <a:latin typeface="Verdana"/>
                <a:cs typeface="Verdana"/>
              </a:rPr>
              <a:t>n</a:t>
            </a:r>
            <a:r>
              <a:rPr sz="1100" b="1" spc="-20" dirty="0">
                <a:latin typeface="Verdana"/>
                <a:cs typeface="Verdana"/>
              </a:rPr>
              <a:t>i</a:t>
            </a:r>
            <a:r>
              <a:rPr sz="1100" b="1" dirty="0">
                <a:latin typeface="Verdana"/>
                <a:cs typeface="Verdana"/>
              </a:rPr>
              <a:t>k</a:t>
            </a:r>
            <a:r>
              <a:rPr sz="1100" b="1" spc="-10" dirty="0">
                <a:latin typeface="Verdana"/>
                <a:cs typeface="Verdana"/>
              </a:rPr>
              <a:t>a</a:t>
            </a:r>
            <a:r>
              <a:rPr sz="1100" b="1" spc="5" dirty="0">
                <a:latin typeface="Verdana"/>
                <a:cs typeface="Verdana"/>
              </a:rPr>
              <a:t>s</a:t>
            </a:r>
            <a:r>
              <a:rPr sz="1100" b="1" dirty="0">
                <a:latin typeface="Verdana"/>
                <a:cs typeface="Verdana"/>
              </a:rPr>
              <a:t>i		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spc="-20" dirty="0">
                <a:latin typeface="Verdana"/>
                <a:cs typeface="Verdana"/>
              </a:rPr>
              <a:t>d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spc="-15" dirty="0">
                <a:latin typeface="Verdana"/>
                <a:cs typeface="Verdana"/>
              </a:rPr>
              <a:t>l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h		se</a:t>
            </a:r>
            <a:r>
              <a:rPr sz="1100" spc="-5" dirty="0">
                <a:latin typeface="Verdana"/>
                <a:cs typeface="Verdana"/>
              </a:rPr>
              <a:t>t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p  </a:t>
            </a:r>
            <a:r>
              <a:rPr sz="1100" spc="-5" dirty="0">
                <a:latin typeface="Verdana"/>
                <a:cs typeface="Verdana"/>
              </a:rPr>
              <a:t>pemancaran, pengiriman, </a:t>
            </a:r>
            <a:r>
              <a:rPr sz="1100" spc="-10" dirty="0">
                <a:latin typeface="Verdana"/>
                <a:cs typeface="Verdana"/>
              </a:rPr>
              <a:t>dan </a:t>
            </a:r>
            <a:r>
              <a:rPr sz="1100" spc="-5" dirty="0">
                <a:latin typeface="Verdana"/>
                <a:cs typeface="Verdana"/>
              </a:rPr>
              <a:t>atau  p</a:t>
            </a:r>
            <a:r>
              <a:rPr sz="1100" dirty="0">
                <a:latin typeface="Verdana"/>
                <a:cs typeface="Verdana"/>
              </a:rPr>
              <a:t>ene</a:t>
            </a:r>
            <a:r>
              <a:rPr sz="1100" spc="-5" dirty="0">
                <a:latin typeface="Verdana"/>
                <a:cs typeface="Verdana"/>
              </a:rPr>
              <a:t>r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spc="5" dirty="0">
                <a:latin typeface="Verdana"/>
                <a:cs typeface="Verdana"/>
              </a:rPr>
              <a:t>m</a:t>
            </a:r>
            <a:r>
              <a:rPr sz="1100" spc="-5" dirty="0">
                <a:latin typeface="Verdana"/>
                <a:cs typeface="Verdana"/>
              </a:rPr>
              <a:t>aa</a:t>
            </a:r>
            <a:r>
              <a:rPr sz="1100" dirty="0">
                <a:latin typeface="Verdana"/>
                <a:cs typeface="Verdana"/>
              </a:rPr>
              <a:t>n	</a:t>
            </a:r>
            <a:r>
              <a:rPr sz="1100" spc="-20" dirty="0">
                <a:latin typeface="Verdana"/>
                <a:cs typeface="Verdana"/>
              </a:rPr>
              <a:t>d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spc="5" dirty="0">
                <a:latin typeface="Verdana"/>
                <a:cs typeface="Verdana"/>
              </a:rPr>
              <a:t>r</a:t>
            </a:r>
            <a:r>
              <a:rPr sz="1100" dirty="0">
                <a:latin typeface="Verdana"/>
                <a:cs typeface="Verdana"/>
              </a:rPr>
              <a:t>i	se</a:t>
            </a:r>
            <a:r>
              <a:rPr sz="1100" spc="-5" dirty="0">
                <a:latin typeface="Verdana"/>
                <a:cs typeface="Verdana"/>
              </a:rPr>
              <a:t>t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p	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spc="-5" dirty="0">
                <a:latin typeface="Verdana"/>
                <a:cs typeface="Verdana"/>
              </a:rPr>
              <a:t>n</a:t>
            </a:r>
            <a:r>
              <a:rPr sz="1100" spc="15" dirty="0">
                <a:latin typeface="Verdana"/>
                <a:cs typeface="Verdana"/>
              </a:rPr>
              <a:t>f</a:t>
            </a:r>
            <a:r>
              <a:rPr sz="1100" dirty="0">
                <a:latin typeface="Verdana"/>
                <a:cs typeface="Verdana"/>
              </a:rPr>
              <a:t>o</a:t>
            </a:r>
            <a:r>
              <a:rPr sz="1100" spc="-5" dirty="0">
                <a:latin typeface="Verdana"/>
                <a:cs typeface="Verdana"/>
              </a:rPr>
              <a:t>r</a:t>
            </a:r>
            <a:r>
              <a:rPr sz="1100" spc="5" dirty="0">
                <a:latin typeface="Verdana"/>
                <a:cs typeface="Verdana"/>
              </a:rPr>
              <a:t>m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si  </a:t>
            </a:r>
            <a:r>
              <a:rPr sz="1100" spc="-10" dirty="0">
                <a:latin typeface="Verdana"/>
                <a:cs typeface="Verdana"/>
              </a:rPr>
              <a:t>dalam </a:t>
            </a:r>
            <a:r>
              <a:rPr sz="1100" spc="-5" dirty="0">
                <a:latin typeface="Verdana"/>
                <a:cs typeface="Verdana"/>
              </a:rPr>
              <a:t>bentuk </a:t>
            </a:r>
            <a:r>
              <a:rPr sz="1100" dirty="0">
                <a:latin typeface="Verdana"/>
                <a:cs typeface="Verdana"/>
              </a:rPr>
              <a:t>tanda-tanda,</a:t>
            </a:r>
            <a:r>
              <a:rPr sz="1100" spc="204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isyarat,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0584" y="6012560"/>
            <a:ext cx="2702560" cy="8662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1099"/>
              </a:lnSpc>
              <a:spcBef>
                <a:spcPts val="90"/>
              </a:spcBef>
            </a:pPr>
            <a:r>
              <a:rPr sz="1100" spc="-5" dirty="0">
                <a:latin typeface="Verdana"/>
                <a:cs typeface="Verdana"/>
              </a:rPr>
              <a:t>tulisan, gambar, </a:t>
            </a:r>
            <a:r>
              <a:rPr sz="1100" dirty="0">
                <a:latin typeface="Verdana"/>
                <a:cs typeface="Verdana"/>
              </a:rPr>
              <a:t>suara, dan </a:t>
            </a:r>
            <a:r>
              <a:rPr sz="1100" spc="-5" dirty="0">
                <a:latin typeface="Verdana"/>
                <a:cs typeface="Verdana"/>
              </a:rPr>
              <a:t>bunyi  melalui sistem </a:t>
            </a:r>
            <a:r>
              <a:rPr sz="1100" dirty="0">
                <a:latin typeface="Verdana"/>
                <a:cs typeface="Verdana"/>
              </a:rPr>
              <a:t>kawat, </a:t>
            </a:r>
            <a:r>
              <a:rPr sz="1100" spc="-5" dirty="0">
                <a:latin typeface="Verdana"/>
                <a:cs typeface="Verdana"/>
              </a:rPr>
              <a:t>optik, </a:t>
            </a:r>
            <a:r>
              <a:rPr sz="1100" spc="-10" dirty="0">
                <a:latin typeface="Verdana"/>
                <a:cs typeface="Verdana"/>
              </a:rPr>
              <a:t>radio  </a:t>
            </a:r>
            <a:r>
              <a:rPr sz="1100" spc="-5" dirty="0">
                <a:latin typeface="Verdana"/>
                <a:cs typeface="Verdana"/>
              </a:rPr>
              <a:t>atau </a:t>
            </a:r>
            <a:r>
              <a:rPr sz="1100" dirty="0">
                <a:latin typeface="Verdana"/>
                <a:cs typeface="Verdana"/>
              </a:rPr>
              <a:t>sistem </a:t>
            </a:r>
            <a:r>
              <a:rPr sz="1100" spc="-5" dirty="0">
                <a:latin typeface="Verdana"/>
                <a:cs typeface="Verdana"/>
              </a:rPr>
              <a:t>elektromagnetik lainnya  </a:t>
            </a:r>
            <a:r>
              <a:rPr sz="1100" i="1" spc="-5" dirty="0">
                <a:latin typeface="Verdana"/>
                <a:cs typeface="Verdana"/>
              </a:rPr>
              <a:t>(Undang-undang </a:t>
            </a:r>
            <a:r>
              <a:rPr sz="1100" i="1" spc="5" dirty="0">
                <a:latin typeface="Verdana"/>
                <a:cs typeface="Verdana"/>
              </a:rPr>
              <a:t>RI  </a:t>
            </a:r>
            <a:r>
              <a:rPr sz="1100" i="1" spc="-5" dirty="0">
                <a:latin typeface="Verdana"/>
                <a:cs typeface="Verdana"/>
              </a:rPr>
              <a:t>no.36 tahun  1999 </a:t>
            </a:r>
            <a:r>
              <a:rPr sz="1100" i="1" dirty="0">
                <a:latin typeface="Verdana"/>
                <a:cs typeface="Verdana"/>
              </a:rPr>
              <a:t>tentang</a:t>
            </a:r>
            <a:r>
              <a:rPr sz="1100" i="1" spc="5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Telekomunikasi).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70584" y="7030596"/>
            <a:ext cx="2702560" cy="523733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1400"/>
              </a:lnSpc>
              <a:spcBef>
                <a:spcPts val="85"/>
              </a:spcBef>
            </a:pPr>
            <a:r>
              <a:rPr sz="1100" spc="-5" dirty="0">
                <a:latin typeface="Verdana"/>
                <a:cs typeface="Verdana"/>
              </a:rPr>
              <a:t>Tuntutan bisnis, </a:t>
            </a:r>
            <a:r>
              <a:rPr sz="1100" dirty="0">
                <a:latin typeface="Verdana"/>
                <a:cs typeface="Verdana"/>
              </a:rPr>
              <a:t>ekonomi, </a:t>
            </a:r>
            <a:r>
              <a:rPr sz="1100" spc="-5" dirty="0">
                <a:latin typeface="Verdana"/>
                <a:cs typeface="Verdana"/>
              </a:rPr>
              <a:t>sosial, </a:t>
            </a:r>
            <a:r>
              <a:rPr sz="1100" spc="-10" dirty="0">
                <a:latin typeface="Verdana"/>
                <a:cs typeface="Verdana"/>
              </a:rPr>
              <a:t>dan  </a:t>
            </a:r>
            <a:r>
              <a:rPr sz="1100" dirty="0">
                <a:latin typeface="Verdana"/>
                <a:cs typeface="Verdana"/>
              </a:rPr>
              <a:t>bidang-bidang </a:t>
            </a:r>
            <a:r>
              <a:rPr sz="1100" spc="-5" dirty="0">
                <a:latin typeface="Verdana"/>
                <a:cs typeface="Verdana"/>
              </a:rPr>
              <a:t>lainnya menyebabkan  pentingya </a:t>
            </a:r>
            <a:r>
              <a:rPr sz="1100" dirty="0">
                <a:latin typeface="Verdana"/>
                <a:cs typeface="Verdana"/>
              </a:rPr>
              <a:t>kemudahan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untuk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70584" y="7539610"/>
            <a:ext cx="5876290" cy="222817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715" algn="just">
              <a:lnSpc>
                <a:spcPct val="101400"/>
              </a:lnSpc>
              <a:spcBef>
                <a:spcPts val="85"/>
              </a:spcBef>
            </a:pPr>
            <a:r>
              <a:rPr sz="1100" spc="-5" dirty="0">
                <a:latin typeface="Verdana"/>
                <a:cs typeface="Verdana"/>
              </a:rPr>
              <a:t>mendapatkan </a:t>
            </a:r>
            <a:r>
              <a:rPr sz="1100" spc="5" dirty="0">
                <a:latin typeface="Verdana"/>
                <a:cs typeface="Verdana"/>
              </a:rPr>
              <a:t>informasi </a:t>
            </a:r>
            <a:r>
              <a:rPr sz="1100" spc="-10" dirty="0">
                <a:latin typeface="Verdana"/>
                <a:cs typeface="Verdana"/>
              </a:rPr>
              <a:t>dan </a:t>
            </a:r>
            <a:r>
              <a:rPr sz="1100" spc="-5" dirty="0">
                <a:latin typeface="Verdana"/>
                <a:cs typeface="Verdana"/>
              </a:rPr>
              <a:t>melakukan komunikasi antar </a:t>
            </a:r>
            <a:r>
              <a:rPr sz="1100" spc="-10" dirty="0">
                <a:latin typeface="Verdana"/>
                <a:cs typeface="Verdana"/>
              </a:rPr>
              <a:t>individu </a:t>
            </a:r>
            <a:r>
              <a:rPr sz="1100" spc="-5" dirty="0">
                <a:latin typeface="Verdana"/>
                <a:cs typeface="Verdana"/>
              </a:rPr>
              <a:t>di seluruh  </a:t>
            </a:r>
            <a:r>
              <a:rPr sz="1100" spc="-10" dirty="0">
                <a:latin typeface="Verdana"/>
                <a:cs typeface="Verdana"/>
              </a:rPr>
              <a:t>dunia. </a:t>
            </a:r>
            <a:r>
              <a:rPr sz="1100" spc="-5" dirty="0">
                <a:latin typeface="Verdana"/>
                <a:cs typeface="Verdana"/>
              </a:rPr>
              <a:t>Akhirnya, </a:t>
            </a:r>
            <a:r>
              <a:rPr sz="1100" dirty="0">
                <a:latin typeface="Verdana"/>
                <a:cs typeface="Verdana"/>
              </a:rPr>
              <a:t>manusia </a:t>
            </a:r>
            <a:r>
              <a:rPr sz="1100" spc="-5" dirty="0">
                <a:latin typeface="Verdana"/>
                <a:cs typeface="Verdana"/>
              </a:rPr>
              <a:t>menciptakan suatu sistem yang memungkinkan </a:t>
            </a:r>
            <a:r>
              <a:rPr sz="1100" dirty="0">
                <a:latin typeface="Verdana"/>
                <a:cs typeface="Verdana"/>
              </a:rPr>
              <a:t>mereka  </a:t>
            </a:r>
            <a:r>
              <a:rPr sz="1100" spc="-5" dirty="0">
                <a:latin typeface="Verdana"/>
                <a:cs typeface="Verdana"/>
              </a:rPr>
              <a:t>dapat saling </a:t>
            </a:r>
            <a:r>
              <a:rPr sz="1100" dirty="0">
                <a:latin typeface="Verdana"/>
                <a:cs typeface="Verdana"/>
              </a:rPr>
              <a:t>berkomunikasi </a:t>
            </a:r>
            <a:r>
              <a:rPr sz="1100" spc="-5" dirty="0">
                <a:latin typeface="Verdana"/>
                <a:cs typeface="Verdana"/>
              </a:rPr>
              <a:t>dari satu </a:t>
            </a:r>
            <a:r>
              <a:rPr sz="1100" dirty="0">
                <a:latin typeface="Verdana"/>
                <a:cs typeface="Verdana"/>
              </a:rPr>
              <a:t>tempat </a:t>
            </a:r>
            <a:r>
              <a:rPr sz="1100" spc="-5" dirty="0">
                <a:latin typeface="Verdana"/>
                <a:cs typeface="Verdana"/>
              </a:rPr>
              <a:t>ke </a:t>
            </a:r>
            <a:r>
              <a:rPr sz="1100" dirty="0">
                <a:latin typeface="Verdana"/>
                <a:cs typeface="Verdana"/>
              </a:rPr>
              <a:t>tempat </a:t>
            </a:r>
            <a:r>
              <a:rPr sz="1100" spc="-5" dirty="0">
                <a:latin typeface="Verdana"/>
                <a:cs typeface="Verdana"/>
              </a:rPr>
              <a:t>lain </a:t>
            </a:r>
            <a:r>
              <a:rPr sz="1100" spc="-10" dirty="0">
                <a:latin typeface="Verdana"/>
                <a:cs typeface="Verdana"/>
              </a:rPr>
              <a:t>di </a:t>
            </a:r>
            <a:r>
              <a:rPr sz="1100" spc="-5" dirty="0">
                <a:latin typeface="Verdana"/>
                <a:cs typeface="Verdana"/>
              </a:rPr>
              <a:t>seluruh dunia  tanpa terbatas </a:t>
            </a:r>
            <a:r>
              <a:rPr sz="1100" dirty="0">
                <a:latin typeface="Verdana"/>
                <a:cs typeface="Verdana"/>
              </a:rPr>
              <a:t>dimensi dan </a:t>
            </a:r>
            <a:r>
              <a:rPr sz="1100" spc="-5" dirty="0">
                <a:latin typeface="Verdana"/>
                <a:cs typeface="Verdana"/>
              </a:rPr>
              <a:t>waktu. </a:t>
            </a:r>
            <a:r>
              <a:rPr sz="1100" spc="5" dirty="0">
                <a:latin typeface="Verdana"/>
                <a:cs typeface="Verdana"/>
              </a:rPr>
              <a:t>Maka </a:t>
            </a:r>
            <a:r>
              <a:rPr sz="1100" dirty="0">
                <a:latin typeface="Verdana"/>
                <a:cs typeface="Verdana"/>
              </a:rPr>
              <a:t>dibangunlah </a:t>
            </a:r>
            <a:r>
              <a:rPr sz="1100" spc="-5" dirty="0">
                <a:latin typeface="Verdana"/>
                <a:cs typeface="Verdana"/>
              </a:rPr>
              <a:t>sistem telekomunikasi </a:t>
            </a:r>
            <a:r>
              <a:rPr sz="1100" dirty="0">
                <a:latin typeface="Verdana"/>
                <a:cs typeface="Verdana"/>
              </a:rPr>
              <a:t>yang  </a:t>
            </a:r>
            <a:r>
              <a:rPr sz="1100" spc="-5" dirty="0">
                <a:latin typeface="Verdana"/>
                <a:cs typeface="Verdana"/>
              </a:rPr>
              <a:t>menghubungkan setiap </a:t>
            </a:r>
            <a:r>
              <a:rPr sz="1100" spc="-10" dirty="0">
                <a:latin typeface="Verdana"/>
                <a:cs typeface="Verdana"/>
              </a:rPr>
              <a:t>individu </a:t>
            </a:r>
            <a:r>
              <a:rPr sz="1100" spc="-5" dirty="0">
                <a:latin typeface="Verdana"/>
                <a:cs typeface="Verdana"/>
              </a:rPr>
              <a:t>di</a:t>
            </a:r>
            <a:r>
              <a:rPr sz="1100" spc="-7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dunia.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100" b="1" spc="-5" dirty="0">
                <a:latin typeface="Verdana"/>
                <a:cs typeface="Verdana"/>
              </a:rPr>
              <a:t>2.3 </a:t>
            </a:r>
            <a:r>
              <a:rPr sz="1100" b="1" dirty="0">
                <a:latin typeface="Verdana"/>
                <a:cs typeface="Verdana"/>
              </a:rPr>
              <a:t>Sistem</a:t>
            </a:r>
            <a:r>
              <a:rPr sz="1100" b="1" spc="-20" dirty="0">
                <a:latin typeface="Verdana"/>
                <a:cs typeface="Verdana"/>
              </a:rPr>
              <a:t> </a:t>
            </a:r>
            <a:r>
              <a:rPr sz="1100" b="1" spc="-5" dirty="0">
                <a:latin typeface="Verdana"/>
                <a:cs typeface="Verdana"/>
              </a:rPr>
              <a:t>Telekomunikasi</a:t>
            </a:r>
            <a:endParaRPr sz="11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10"/>
              </a:spcBef>
            </a:pPr>
            <a:r>
              <a:rPr sz="1100" spc="-5" dirty="0">
                <a:latin typeface="Verdana"/>
                <a:cs typeface="Verdana"/>
              </a:rPr>
              <a:t>Sistem</a:t>
            </a:r>
            <a:r>
              <a:rPr sz="1100" spc="4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telekomunikasi</a:t>
            </a:r>
            <a:r>
              <a:rPr sz="1100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adalah</a:t>
            </a:r>
            <a:r>
              <a:rPr sz="1100" spc="4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seluruh</a:t>
            </a:r>
            <a:r>
              <a:rPr sz="1100" spc="4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unsur/elemen</a:t>
            </a:r>
            <a:r>
              <a:rPr sz="1100" spc="2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baik</a:t>
            </a:r>
            <a:r>
              <a:rPr sz="1100" spc="5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infrastruktur</a:t>
            </a:r>
            <a:endParaRPr sz="1100">
              <a:latin typeface="Verdana"/>
              <a:cs typeface="Verdana"/>
            </a:endParaRPr>
          </a:p>
          <a:p>
            <a:pPr marL="12700" marR="5080" algn="just">
              <a:lnSpc>
                <a:spcPct val="101099"/>
              </a:lnSpc>
              <a:spcBef>
                <a:spcPts val="10"/>
              </a:spcBef>
            </a:pPr>
            <a:r>
              <a:rPr sz="1100" spc="-5" dirty="0">
                <a:latin typeface="Verdana"/>
                <a:cs typeface="Verdana"/>
              </a:rPr>
              <a:t>telekomunikasi,perangkat telekomunikasi, sarana </a:t>
            </a:r>
            <a:r>
              <a:rPr sz="1100" spc="-10" dirty="0">
                <a:latin typeface="Verdana"/>
                <a:cs typeface="Verdana"/>
              </a:rPr>
              <a:t>dan </a:t>
            </a:r>
            <a:r>
              <a:rPr sz="1100" spc="-5" dirty="0">
                <a:latin typeface="Verdana"/>
                <a:cs typeface="Verdana"/>
              </a:rPr>
              <a:t>prasarana telekomunikasi,  </a:t>
            </a:r>
            <a:r>
              <a:rPr sz="1100" dirty="0">
                <a:latin typeface="Verdana"/>
                <a:cs typeface="Verdana"/>
              </a:rPr>
              <a:t>maupun </a:t>
            </a:r>
            <a:r>
              <a:rPr sz="1100" spc="-5" dirty="0">
                <a:latin typeface="Verdana"/>
                <a:cs typeface="Verdana"/>
              </a:rPr>
              <a:t>peyelenggara telekomunikasi, sehingga komunikasi </a:t>
            </a:r>
            <a:r>
              <a:rPr sz="1100" dirty="0">
                <a:latin typeface="Verdana"/>
                <a:cs typeface="Verdana"/>
              </a:rPr>
              <a:t>jarak </a:t>
            </a:r>
            <a:r>
              <a:rPr sz="1100" spc="-5" dirty="0">
                <a:latin typeface="Verdana"/>
                <a:cs typeface="Verdana"/>
              </a:rPr>
              <a:t>jauh dapat  dilakukan. Berikut ini adalah </a:t>
            </a:r>
            <a:r>
              <a:rPr sz="1100" dirty="0">
                <a:latin typeface="Verdana"/>
                <a:cs typeface="Verdana"/>
              </a:rPr>
              <a:t>pengertian </a:t>
            </a:r>
            <a:r>
              <a:rPr sz="1100" spc="-5" dirty="0">
                <a:latin typeface="Verdana"/>
                <a:cs typeface="Verdana"/>
              </a:rPr>
              <a:t>dari </a:t>
            </a:r>
            <a:r>
              <a:rPr sz="1100" dirty="0">
                <a:latin typeface="Verdana"/>
                <a:cs typeface="Verdana"/>
              </a:rPr>
              <a:t>beberapa </a:t>
            </a:r>
            <a:r>
              <a:rPr sz="1100" spc="-5" dirty="0">
                <a:latin typeface="Verdana"/>
                <a:cs typeface="Verdana"/>
              </a:rPr>
              <a:t>istilah dalam bidang  </a:t>
            </a:r>
            <a:r>
              <a:rPr sz="1100" dirty="0">
                <a:latin typeface="Verdana"/>
                <a:cs typeface="Verdana"/>
              </a:rPr>
              <a:t>telekomunikasi </a:t>
            </a:r>
            <a:r>
              <a:rPr sz="1100" spc="-5" dirty="0">
                <a:latin typeface="Verdana"/>
                <a:cs typeface="Verdana"/>
              </a:rPr>
              <a:t>sesuai dengan </a:t>
            </a:r>
            <a:r>
              <a:rPr sz="1100" i="1" spc="-5" dirty="0">
                <a:latin typeface="Verdana"/>
                <a:cs typeface="Verdana"/>
              </a:rPr>
              <a:t>Undang-undang </a:t>
            </a:r>
            <a:r>
              <a:rPr sz="1100" i="1" spc="5" dirty="0">
                <a:latin typeface="Verdana"/>
                <a:cs typeface="Verdana"/>
              </a:rPr>
              <a:t>RI </a:t>
            </a:r>
            <a:r>
              <a:rPr sz="1100" i="1" spc="-10" dirty="0">
                <a:latin typeface="Verdana"/>
                <a:cs typeface="Verdana"/>
              </a:rPr>
              <a:t>no.36 </a:t>
            </a:r>
            <a:r>
              <a:rPr sz="1100" i="1" spc="-5" dirty="0">
                <a:latin typeface="Verdana"/>
                <a:cs typeface="Verdana"/>
              </a:rPr>
              <a:t>tahun1999 tentang  Telekomunikasi</a:t>
            </a:r>
            <a:r>
              <a:rPr sz="1100" i="1" spc="-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: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781425" y="5367655"/>
            <a:ext cx="3084830" cy="2087879"/>
            <a:chOff x="3781425" y="5367654"/>
            <a:chExt cx="3084830" cy="2087880"/>
          </a:xfrm>
        </p:grpSpPr>
        <p:sp>
          <p:nvSpPr>
            <p:cNvPr id="21" name="object 21"/>
            <p:cNvSpPr/>
            <p:nvPr/>
          </p:nvSpPr>
          <p:spPr>
            <a:xfrm>
              <a:off x="3781425" y="5367654"/>
              <a:ext cx="3084830" cy="2087880"/>
            </a:xfrm>
            <a:custGeom>
              <a:avLst/>
              <a:gdLst/>
              <a:ahLst/>
              <a:cxnLst/>
              <a:rect l="l" t="t" r="r" b="b"/>
              <a:pathLst>
                <a:path w="3084829" h="2087879">
                  <a:moveTo>
                    <a:pt x="3084829" y="0"/>
                  </a:moveTo>
                  <a:lnTo>
                    <a:pt x="0" y="0"/>
                  </a:lnTo>
                  <a:lnTo>
                    <a:pt x="0" y="2087879"/>
                  </a:lnTo>
                  <a:lnTo>
                    <a:pt x="3084829" y="2087879"/>
                  </a:lnTo>
                  <a:lnTo>
                    <a:pt x="3084829" y="0"/>
                  </a:lnTo>
                  <a:close/>
                </a:path>
              </a:pathLst>
            </a:custGeom>
            <a:solidFill>
              <a:srgbClr val="FAD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96868" y="5419343"/>
              <a:ext cx="2932176" cy="15209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781425" y="5367659"/>
            <a:ext cx="3084830" cy="1808187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37338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Verdana"/>
                <a:cs typeface="Verdana"/>
              </a:rPr>
              <a:t>Gambar 1.2 Ilustrasi</a:t>
            </a:r>
            <a:r>
              <a:rPr sz="1000" spc="-15" dirty="0">
                <a:latin typeface="Verdana"/>
                <a:cs typeface="Verdana"/>
              </a:rPr>
              <a:t> </a:t>
            </a:r>
            <a:r>
              <a:rPr sz="1000" spc="-5" dirty="0">
                <a:latin typeface="Verdana"/>
                <a:cs typeface="Verdana"/>
              </a:rPr>
              <a:t>Telekomunikasi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xfrm>
            <a:off x="3098422" y="10127044"/>
            <a:ext cx="1337945" cy="1590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Halaman </a:t>
            </a:r>
            <a:fld id="{81D60167-4931-47E6-BA6A-407CBD079E47}" type="slidenum">
              <a:rPr spc="-5" dirty="0"/>
              <a:t>3</a:t>
            </a:fld>
            <a:r>
              <a:rPr spc="-5" dirty="0"/>
              <a:t> </a:t>
            </a:r>
            <a:r>
              <a:rPr spc="-10" dirty="0"/>
              <a:t>dari</a:t>
            </a:r>
            <a:r>
              <a:rPr spc="-70" dirty="0"/>
              <a:t> </a:t>
            </a:r>
            <a:r>
              <a:rPr spc="-10" dirty="0"/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690" y="298452"/>
            <a:ext cx="4218940" cy="204543"/>
          </a:xfrm>
          <a:prstGeom prst="rect">
            <a:avLst/>
          </a:prstGeom>
          <a:solidFill>
            <a:srgbClr val="004386"/>
          </a:solidFill>
        </p:spPr>
        <p:txBody>
          <a:bodyPr vert="horz" wrap="square" lIns="0" tIns="5016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395"/>
              </a:spcBef>
            </a:pPr>
            <a:r>
              <a:rPr sz="1000" b="1" dirty="0">
                <a:solidFill>
                  <a:srgbClr val="FFFFFF"/>
                </a:solidFill>
                <a:latin typeface="Caladea"/>
                <a:cs typeface="Caladea"/>
              </a:rPr>
              <a:t>Telekomunikasi </a:t>
            </a:r>
            <a:r>
              <a:rPr sz="1000" b="1" spc="-5" dirty="0">
                <a:solidFill>
                  <a:srgbClr val="FFFFFF"/>
                </a:solidFill>
                <a:latin typeface="Caladea"/>
                <a:cs typeface="Caladea"/>
              </a:rPr>
              <a:t>/Konsep Fundamental</a:t>
            </a:r>
            <a:r>
              <a:rPr sz="1000" b="1" spc="70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adea"/>
                <a:cs typeface="Caladea"/>
              </a:rPr>
              <a:t>Telekomunikasi</a:t>
            </a:r>
            <a:endParaRPr sz="1000">
              <a:latin typeface="Caladea"/>
              <a:cs typeface="Calad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86909" y="322583"/>
            <a:ext cx="6305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FFFFFF"/>
                </a:solidFill>
                <a:latin typeface="Caladea"/>
                <a:cs typeface="Caladea"/>
              </a:rPr>
              <a:t>B</a:t>
            </a:r>
            <a:r>
              <a:rPr sz="1100" spc="-15" dirty="0">
                <a:solidFill>
                  <a:srgbClr val="FFFFFF"/>
                </a:solidFill>
                <a:latin typeface="Caladea"/>
                <a:cs typeface="Caladea"/>
              </a:rPr>
              <a:t>r</a:t>
            </a:r>
            <a:r>
              <a:rPr sz="1100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r>
              <a:rPr sz="1100" spc="-40" dirty="0">
                <a:solidFill>
                  <a:srgbClr val="FFFFFF"/>
                </a:solidFill>
                <a:latin typeface="Caladea"/>
                <a:cs typeface="Caladea"/>
              </a:rPr>
              <a:t>w</a:t>
            </a:r>
            <a:r>
              <a:rPr sz="1100" spc="25" dirty="0">
                <a:solidFill>
                  <a:srgbClr val="FFFFFF"/>
                </a:solidFill>
                <a:latin typeface="Caladea"/>
                <a:cs typeface="Caladea"/>
              </a:rPr>
              <a:t>i</a:t>
            </a:r>
            <a:r>
              <a:rPr sz="1100" spc="5" dirty="0">
                <a:solidFill>
                  <a:srgbClr val="FFFFFF"/>
                </a:solidFill>
                <a:latin typeface="Caladea"/>
                <a:cs typeface="Caladea"/>
              </a:rPr>
              <a:t>j</a:t>
            </a:r>
            <a:r>
              <a:rPr sz="1100" spc="-25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r>
              <a:rPr sz="1100" spc="30" dirty="0">
                <a:solidFill>
                  <a:srgbClr val="FFFFFF"/>
                </a:solidFill>
                <a:latin typeface="Caladea"/>
                <a:cs typeface="Caladea"/>
              </a:rPr>
              <a:t>y</a:t>
            </a:r>
            <a:r>
              <a:rPr sz="1100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endParaRPr sz="1100">
              <a:latin typeface="Caladea"/>
              <a:cs typeface="Calade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46150" y="4754628"/>
            <a:ext cx="5911850" cy="4560570"/>
            <a:chOff x="946150" y="4754625"/>
            <a:chExt cx="5911850" cy="4560570"/>
          </a:xfrm>
        </p:grpSpPr>
        <p:sp>
          <p:nvSpPr>
            <p:cNvPr id="5" name="object 5"/>
            <p:cNvSpPr/>
            <p:nvPr/>
          </p:nvSpPr>
          <p:spPr>
            <a:xfrm>
              <a:off x="946150" y="4754625"/>
              <a:ext cx="5911850" cy="4559935"/>
            </a:xfrm>
            <a:custGeom>
              <a:avLst/>
              <a:gdLst/>
              <a:ahLst/>
              <a:cxnLst/>
              <a:rect l="l" t="t" r="r" b="b"/>
              <a:pathLst>
                <a:path w="5911850" h="4559934">
                  <a:moveTo>
                    <a:pt x="5911850" y="0"/>
                  </a:moveTo>
                  <a:lnTo>
                    <a:pt x="0" y="0"/>
                  </a:lnTo>
                  <a:lnTo>
                    <a:pt x="0" y="4559935"/>
                  </a:lnTo>
                  <a:lnTo>
                    <a:pt x="5911850" y="4559935"/>
                  </a:lnTo>
                  <a:lnTo>
                    <a:pt x="5911850" y="0"/>
                  </a:lnTo>
                  <a:close/>
                </a:path>
              </a:pathLst>
            </a:custGeom>
            <a:solidFill>
              <a:srgbClr val="FAD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19175" y="7124064"/>
              <a:ext cx="3048380" cy="21907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95044" y="7370063"/>
              <a:ext cx="2465832" cy="14279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403858" y="8785101"/>
            <a:ext cx="2653030" cy="3556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24230" marR="5080" indent="-824865">
              <a:lnSpc>
                <a:spcPct val="101800"/>
              </a:lnSpc>
              <a:spcBef>
                <a:spcPts val="80"/>
              </a:spcBef>
            </a:pPr>
            <a:r>
              <a:rPr sz="1100" spc="-5" dirty="0">
                <a:latin typeface="Verdana"/>
                <a:cs typeface="Verdana"/>
              </a:rPr>
              <a:t>Gambar. 1.4 </a:t>
            </a:r>
            <a:r>
              <a:rPr sz="1100" dirty="0">
                <a:latin typeface="Verdana"/>
                <a:cs typeface="Verdana"/>
              </a:rPr>
              <a:t>Ilustrasi </a:t>
            </a:r>
            <a:r>
              <a:rPr sz="1100" spc="-5" dirty="0">
                <a:latin typeface="Verdana"/>
                <a:cs typeface="Verdana"/>
              </a:rPr>
              <a:t>Telekomunikasi  untuk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Bekerja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83284" y="714759"/>
            <a:ext cx="280416" cy="1706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40335" y="703580"/>
            <a:ext cx="421449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Verdana"/>
                <a:cs typeface="Verdana"/>
              </a:rPr>
              <a:t>Perangkat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Telekomunikasi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781685" algn="l"/>
                <a:tab pos="1926589" algn="l"/>
                <a:tab pos="2495550" algn="l"/>
                <a:tab pos="3859529" algn="l"/>
              </a:tabLst>
            </a:pPr>
            <a:r>
              <a:rPr sz="1100" spc="-5" dirty="0">
                <a:latin typeface="Verdana"/>
                <a:cs typeface="Verdana"/>
              </a:rPr>
              <a:t>a</a:t>
            </a:r>
            <a:r>
              <a:rPr sz="1100" spc="-20" dirty="0">
                <a:latin typeface="Verdana"/>
                <a:cs typeface="Verdana"/>
              </a:rPr>
              <a:t>d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spc="-15" dirty="0">
                <a:latin typeface="Verdana"/>
                <a:cs typeface="Verdana"/>
              </a:rPr>
              <a:t>l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h	se</a:t>
            </a:r>
            <a:r>
              <a:rPr sz="1100" spc="-5" dirty="0">
                <a:latin typeface="Verdana"/>
                <a:cs typeface="Verdana"/>
              </a:rPr>
              <a:t>k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-15" dirty="0">
                <a:latin typeface="Verdana"/>
                <a:cs typeface="Verdana"/>
              </a:rPr>
              <a:t>l</a:t>
            </a:r>
            <a:r>
              <a:rPr sz="1100" spc="10" dirty="0">
                <a:latin typeface="Verdana"/>
                <a:cs typeface="Verdana"/>
              </a:rPr>
              <a:t>o</a:t>
            </a:r>
            <a:r>
              <a:rPr sz="1100" spc="5" dirty="0">
                <a:latin typeface="Verdana"/>
                <a:cs typeface="Verdana"/>
              </a:rPr>
              <a:t>m</a:t>
            </a:r>
            <a:r>
              <a:rPr sz="1100" spc="-5" dirty="0">
                <a:latin typeface="Verdana"/>
                <a:cs typeface="Verdana"/>
              </a:rPr>
              <a:t>p</a:t>
            </a:r>
            <a:r>
              <a:rPr sz="1100" dirty="0">
                <a:latin typeface="Verdana"/>
                <a:cs typeface="Verdana"/>
              </a:rPr>
              <a:t>ok	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spc="-15" dirty="0">
                <a:latin typeface="Verdana"/>
                <a:cs typeface="Verdana"/>
              </a:rPr>
              <a:t>l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t	</a:t>
            </a:r>
            <a:r>
              <a:rPr sz="1100" spc="-5" dirty="0">
                <a:latin typeface="Verdana"/>
                <a:cs typeface="Verdana"/>
              </a:rPr>
              <a:t>t</a:t>
            </a:r>
            <a:r>
              <a:rPr sz="1100" spc="10" dirty="0">
                <a:latin typeface="Verdana"/>
                <a:cs typeface="Verdana"/>
              </a:rPr>
              <a:t>e</a:t>
            </a:r>
            <a:r>
              <a:rPr sz="1100" spc="-15" dirty="0">
                <a:latin typeface="Verdana"/>
                <a:cs typeface="Verdana"/>
              </a:rPr>
              <a:t>l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-5" dirty="0">
                <a:latin typeface="Verdana"/>
                <a:cs typeface="Verdana"/>
              </a:rPr>
              <a:t>k</a:t>
            </a:r>
            <a:r>
              <a:rPr sz="1100" spc="-10" dirty="0">
                <a:latin typeface="Verdana"/>
                <a:cs typeface="Verdana"/>
              </a:rPr>
              <a:t>o</a:t>
            </a:r>
            <a:r>
              <a:rPr sz="1100" spc="15" dirty="0">
                <a:latin typeface="Verdana"/>
                <a:cs typeface="Verdana"/>
              </a:rPr>
              <a:t>m</a:t>
            </a:r>
            <a:r>
              <a:rPr sz="1100" dirty="0">
                <a:latin typeface="Verdana"/>
                <a:cs typeface="Verdana"/>
              </a:rPr>
              <a:t>u</a:t>
            </a:r>
            <a:r>
              <a:rPr sz="1100" spc="-10" dirty="0">
                <a:latin typeface="Verdana"/>
                <a:cs typeface="Verdana"/>
              </a:rPr>
              <a:t>n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spc="-10" dirty="0">
                <a:latin typeface="Verdana"/>
                <a:cs typeface="Verdana"/>
              </a:rPr>
              <a:t>k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spc="10" dirty="0">
                <a:latin typeface="Verdana"/>
                <a:cs typeface="Verdana"/>
              </a:rPr>
              <a:t>s</a:t>
            </a:r>
            <a:r>
              <a:rPr sz="1100" dirty="0">
                <a:latin typeface="Verdana"/>
                <a:cs typeface="Verdana"/>
              </a:rPr>
              <a:t>i	</a:t>
            </a:r>
            <a:r>
              <a:rPr sz="1100" spc="-10" dirty="0">
                <a:latin typeface="Verdana"/>
                <a:cs typeface="Verdana"/>
              </a:rPr>
              <a:t>y</a:t>
            </a:r>
            <a:r>
              <a:rPr sz="1100" spc="-5" dirty="0">
                <a:latin typeface="Verdana"/>
                <a:cs typeface="Verdana"/>
              </a:rPr>
              <a:t>ang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35193" y="872748"/>
            <a:ext cx="11099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Verdana"/>
                <a:cs typeface="Verdana"/>
              </a:rPr>
              <a:t>memungkinkan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83284" y="1202694"/>
            <a:ext cx="280416" cy="1706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3284" y="1710186"/>
            <a:ext cx="280416" cy="1706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3284" y="2388365"/>
            <a:ext cx="280416" cy="1706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83284" y="2898906"/>
            <a:ext cx="280416" cy="1706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3284" y="3408303"/>
            <a:ext cx="280416" cy="1706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3284" y="4088006"/>
            <a:ext cx="280416" cy="1706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4200144" y="4991099"/>
            <a:ext cx="2658110" cy="2086610"/>
            <a:chOff x="4200144" y="4991099"/>
            <a:chExt cx="2658110" cy="2086610"/>
          </a:xfrm>
        </p:grpSpPr>
        <p:sp>
          <p:nvSpPr>
            <p:cNvPr id="19" name="object 19"/>
            <p:cNvSpPr/>
            <p:nvPr/>
          </p:nvSpPr>
          <p:spPr>
            <a:xfrm>
              <a:off x="4200144" y="4991099"/>
              <a:ext cx="2657855" cy="20863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81144" y="5161787"/>
              <a:ext cx="2276855" cy="14371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83284" y="1042162"/>
            <a:ext cx="5861685" cy="5922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145">
              <a:lnSpc>
                <a:spcPts val="1250"/>
              </a:lnSpc>
              <a:spcBef>
                <a:spcPts val="100"/>
              </a:spcBef>
            </a:pPr>
            <a:r>
              <a:rPr sz="1100" spc="-5" dirty="0">
                <a:latin typeface="Verdana"/>
                <a:cs typeface="Verdana"/>
              </a:rPr>
              <a:t>bertelekomunikasi.</a:t>
            </a:r>
            <a:endParaRPr sz="1100">
              <a:latin typeface="Verdana"/>
              <a:cs typeface="Verdana"/>
            </a:endParaRPr>
          </a:p>
          <a:p>
            <a:pPr marL="271145">
              <a:lnSpc>
                <a:spcPts val="1250"/>
              </a:lnSpc>
            </a:pPr>
            <a:r>
              <a:rPr sz="1100" spc="-5" dirty="0">
                <a:latin typeface="Verdana"/>
                <a:cs typeface="Verdana"/>
              </a:rPr>
              <a:t>Sarana </a:t>
            </a:r>
            <a:r>
              <a:rPr sz="1100" spc="-10" dirty="0">
                <a:latin typeface="Verdana"/>
                <a:cs typeface="Verdana"/>
              </a:rPr>
              <a:t>dan </a:t>
            </a:r>
            <a:r>
              <a:rPr sz="1100" dirty="0">
                <a:latin typeface="Verdana"/>
                <a:cs typeface="Verdana"/>
              </a:rPr>
              <a:t>prasarana</a:t>
            </a:r>
            <a:r>
              <a:rPr sz="1100" spc="-10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telekomunikasi</a:t>
            </a:r>
            <a:endParaRPr sz="1100">
              <a:latin typeface="Verdana"/>
              <a:cs typeface="Verdana"/>
            </a:endParaRPr>
          </a:p>
          <a:p>
            <a:pPr marL="271145" marR="7620" indent="-1905">
              <a:lnSpc>
                <a:spcPts val="1330"/>
              </a:lnSpc>
              <a:spcBef>
                <a:spcPts val="40"/>
              </a:spcBef>
            </a:pPr>
            <a:r>
              <a:rPr sz="1100" spc="-10" dirty="0">
                <a:latin typeface="Verdana"/>
                <a:cs typeface="Verdana"/>
              </a:rPr>
              <a:t>adalah </a:t>
            </a:r>
            <a:r>
              <a:rPr sz="1100" spc="-5" dirty="0">
                <a:latin typeface="Verdana"/>
                <a:cs typeface="Verdana"/>
              </a:rPr>
              <a:t>segala sesuatu </a:t>
            </a:r>
            <a:r>
              <a:rPr sz="1100" dirty="0">
                <a:latin typeface="Verdana"/>
                <a:cs typeface="Verdana"/>
              </a:rPr>
              <a:t>yang memungkinkan </a:t>
            </a:r>
            <a:r>
              <a:rPr sz="1100" spc="5" dirty="0">
                <a:latin typeface="Verdana"/>
                <a:cs typeface="Verdana"/>
              </a:rPr>
              <a:t>dan </a:t>
            </a:r>
            <a:r>
              <a:rPr sz="1100" spc="-5" dirty="0">
                <a:latin typeface="Verdana"/>
                <a:cs typeface="Verdana"/>
              </a:rPr>
              <a:t>mendukung berfungsinya  telekomunikasi.</a:t>
            </a:r>
            <a:endParaRPr sz="1100">
              <a:latin typeface="Verdana"/>
              <a:cs typeface="Verdana"/>
            </a:endParaRPr>
          </a:p>
          <a:p>
            <a:pPr marL="271145">
              <a:lnSpc>
                <a:spcPts val="1300"/>
              </a:lnSpc>
            </a:pPr>
            <a:r>
              <a:rPr sz="1100" spc="-5" dirty="0">
                <a:latin typeface="Verdana"/>
                <a:cs typeface="Verdana"/>
              </a:rPr>
              <a:t>Penyelenggara</a:t>
            </a:r>
            <a:r>
              <a:rPr sz="1100" spc="-6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telekomunikasi</a:t>
            </a:r>
            <a:endParaRPr sz="1100">
              <a:latin typeface="Verdana"/>
              <a:cs typeface="Verdana"/>
            </a:endParaRPr>
          </a:p>
          <a:p>
            <a:pPr marL="271145" indent="-1905">
              <a:lnSpc>
                <a:spcPct val="100000"/>
              </a:lnSpc>
              <a:spcBef>
                <a:spcPts val="10"/>
              </a:spcBef>
            </a:pPr>
            <a:r>
              <a:rPr sz="1100" spc="-10" dirty="0">
                <a:latin typeface="Verdana"/>
                <a:cs typeface="Verdana"/>
              </a:rPr>
              <a:t>adalah </a:t>
            </a:r>
            <a:r>
              <a:rPr sz="1100" spc="-5" dirty="0">
                <a:latin typeface="Verdana"/>
                <a:cs typeface="Verdana"/>
              </a:rPr>
              <a:t>perseorangan, koperasi, </a:t>
            </a:r>
            <a:r>
              <a:rPr sz="1100" dirty="0">
                <a:latin typeface="Verdana"/>
                <a:cs typeface="Verdana"/>
              </a:rPr>
              <a:t>Badan Usaha </a:t>
            </a:r>
            <a:r>
              <a:rPr sz="1100" spc="-5" dirty="0">
                <a:latin typeface="Verdana"/>
                <a:cs typeface="Verdana"/>
              </a:rPr>
              <a:t>Milik </a:t>
            </a:r>
            <a:r>
              <a:rPr sz="1100" dirty="0">
                <a:latin typeface="Verdana"/>
                <a:cs typeface="Verdana"/>
              </a:rPr>
              <a:t>Daerah </a:t>
            </a:r>
            <a:r>
              <a:rPr sz="1100" spc="-5" dirty="0">
                <a:latin typeface="Verdana"/>
                <a:cs typeface="Verdana"/>
              </a:rPr>
              <a:t>(BUMD),</a:t>
            </a:r>
            <a:r>
              <a:rPr sz="1100" spc="-4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Badan</a:t>
            </a:r>
            <a:endParaRPr sz="1100">
              <a:latin typeface="Verdana"/>
              <a:cs typeface="Verdana"/>
            </a:endParaRPr>
          </a:p>
          <a:p>
            <a:pPr marL="271145" marR="7620">
              <a:lnSpc>
                <a:spcPct val="100899"/>
              </a:lnSpc>
              <a:spcBef>
                <a:spcPts val="15"/>
              </a:spcBef>
            </a:pPr>
            <a:r>
              <a:rPr sz="1100" spc="-5" dirty="0">
                <a:latin typeface="Verdana"/>
                <a:cs typeface="Verdana"/>
              </a:rPr>
              <a:t>Usaha </a:t>
            </a:r>
            <a:r>
              <a:rPr sz="1100" spc="-10" dirty="0">
                <a:latin typeface="Verdana"/>
                <a:cs typeface="Verdana"/>
              </a:rPr>
              <a:t>Milik </a:t>
            </a:r>
            <a:r>
              <a:rPr sz="1100" dirty="0">
                <a:latin typeface="Verdana"/>
                <a:cs typeface="Verdana"/>
              </a:rPr>
              <a:t>Negara </a:t>
            </a:r>
            <a:r>
              <a:rPr sz="1100" spc="-5" dirty="0">
                <a:latin typeface="Verdana"/>
                <a:cs typeface="Verdana"/>
              </a:rPr>
              <a:t>(BUMN), badan </a:t>
            </a:r>
            <a:r>
              <a:rPr sz="1100" dirty="0">
                <a:latin typeface="Verdana"/>
                <a:cs typeface="Verdana"/>
              </a:rPr>
              <a:t>usaha </a:t>
            </a:r>
            <a:r>
              <a:rPr sz="1100" spc="-5" dirty="0">
                <a:latin typeface="Verdana"/>
                <a:cs typeface="Verdana"/>
              </a:rPr>
              <a:t>swasta, instansi </a:t>
            </a:r>
            <a:r>
              <a:rPr sz="1100" dirty="0">
                <a:latin typeface="Verdana"/>
                <a:cs typeface="Verdana"/>
              </a:rPr>
              <a:t>pemerintah, </a:t>
            </a:r>
            <a:r>
              <a:rPr sz="1100" spc="-10" dirty="0">
                <a:latin typeface="Verdana"/>
                <a:cs typeface="Verdana"/>
              </a:rPr>
              <a:t>dan  </a:t>
            </a:r>
            <a:r>
              <a:rPr sz="1100" spc="-5" dirty="0">
                <a:latin typeface="Verdana"/>
                <a:cs typeface="Verdana"/>
              </a:rPr>
              <a:t>instansi pertahanan </a:t>
            </a:r>
            <a:r>
              <a:rPr sz="1100" dirty="0">
                <a:latin typeface="Verdana"/>
                <a:cs typeface="Verdana"/>
              </a:rPr>
              <a:t>keamanan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Negara.</a:t>
            </a:r>
            <a:endParaRPr sz="1100">
              <a:latin typeface="Verdana"/>
              <a:cs typeface="Verdana"/>
            </a:endParaRPr>
          </a:p>
          <a:p>
            <a:pPr marL="271145">
              <a:lnSpc>
                <a:spcPct val="100000"/>
              </a:lnSpc>
              <a:spcBef>
                <a:spcPts val="10"/>
              </a:spcBef>
            </a:pPr>
            <a:r>
              <a:rPr sz="1100" dirty="0">
                <a:latin typeface="Verdana"/>
                <a:cs typeface="Verdana"/>
              </a:rPr>
              <a:t>Jasa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telekomunikasi</a:t>
            </a:r>
            <a:endParaRPr sz="1100">
              <a:latin typeface="Verdana"/>
              <a:cs typeface="Verdana"/>
            </a:endParaRPr>
          </a:p>
          <a:p>
            <a:pPr marL="271145" marR="5080">
              <a:lnSpc>
                <a:spcPct val="100899"/>
              </a:lnSpc>
              <a:spcBef>
                <a:spcPts val="10"/>
              </a:spcBef>
            </a:pPr>
            <a:r>
              <a:rPr sz="1100" spc="-10" dirty="0">
                <a:latin typeface="Verdana"/>
                <a:cs typeface="Verdana"/>
              </a:rPr>
              <a:t>adalah </a:t>
            </a:r>
            <a:r>
              <a:rPr sz="1100" spc="-5" dirty="0">
                <a:latin typeface="Verdana"/>
                <a:cs typeface="Verdana"/>
              </a:rPr>
              <a:t>layanan </a:t>
            </a:r>
            <a:r>
              <a:rPr sz="1100" dirty="0">
                <a:latin typeface="Verdana"/>
                <a:cs typeface="Verdana"/>
              </a:rPr>
              <a:t>telekomunikasi untuk </a:t>
            </a:r>
            <a:r>
              <a:rPr sz="1100" spc="-5" dirty="0">
                <a:latin typeface="Verdana"/>
                <a:cs typeface="Verdana"/>
              </a:rPr>
              <a:t>memenuhi kebutuhan bertelekomunikasi  dengan </a:t>
            </a:r>
            <a:r>
              <a:rPr sz="1100" dirty="0">
                <a:latin typeface="Verdana"/>
                <a:cs typeface="Verdana"/>
              </a:rPr>
              <a:t>menggunakan </a:t>
            </a:r>
            <a:r>
              <a:rPr sz="1100" spc="-5" dirty="0">
                <a:latin typeface="Verdana"/>
                <a:cs typeface="Verdana"/>
              </a:rPr>
              <a:t>jaringan</a:t>
            </a:r>
            <a:r>
              <a:rPr sz="110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telekomunikasi.</a:t>
            </a:r>
            <a:endParaRPr sz="1100">
              <a:latin typeface="Verdana"/>
              <a:cs typeface="Verdana"/>
            </a:endParaRPr>
          </a:p>
          <a:p>
            <a:pPr marL="271145">
              <a:lnSpc>
                <a:spcPct val="100000"/>
              </a:lnSpc>
              <a:spcBef>
                <a:spcPts val="25"/>
              </a:spcBef>
            </a:pPr>
            <a:r>
              <a:rPr sz="1100" spc="-5" dirty="0">
                <a:latin typeface="Verdana"/>
                <a:cs typeface="Verdana"/>
              </a:rPr>
              <a:t>Pelanggan</a:t>
            </a:r>
            <a:endParaRPr sz="1100">
              <a:latin typeface="Verdana"/>
              <a:cs typeface="Verdana"/>
            </a:endParaRPr>
          </a:p>
          <a:p>
            <a:pPr marL="271145" marR="6350" indent="-1905">
              <a:lnSpc>
                <a:spcPct val="100899"/>
              </a:lnSpc>
            </a:pPr>
            <a:r>
              <a:rPr sz="1100" spc="-10" dirty="0">
                <a:latin typeface="Verdana"/>
                <a:cs typeface="Verdana"/>
              </a:rPr>
              <a:t>adalah </a:t>
            </a:r>
            <a:r>
              <a:rPr sz="1100" spc="-5" dirty="0">
                <a:latin typeface="Verdana"/>
                <a:cs typeface="Verdana"/>
              </a:rPr>
              <a:t>perseorangan, </a:t>
            </a:r>
            <a:r>
              <a:rPr sz="1100" dirty="0">
                <a:latin typeface="Verdana"/>
                <a:cs typeface="Verdana"/>
              </a:rPr>
              <a:t>badan </a:t>
            </a:r>
            <a:r>
              <a:rPr sz="1100" spc="-5" dirty="0">
                <a:latin typeface="Verdana"/>
                <a:cs typeface="Verdana"/>
              </a:rPr>
              <a:t>hukum, </a:t>
            </a:r>
            <a:r>
              <a:rPr sz="1100" dirty="0">
                <a:latin typeface="Verdana"/>
                <a:cs typeface="Verdana"/>
              </a:rPr>
              <a:t>instansi pemerintah </a:t>
            </a:r>
            <a:r>
              <a:rPr sz="1100" spc="-5" dirty="0">
                <a:latin typeface="Verdana"/>
                <a:cs typeface="Verdana"/>
              </a:rPr>
              <a:t>yang menggunakan  jaringan </a:t>
            </a:r>
            <a:r>
              <a:rPr sz="1100" dirty="0">
                <a:latin typeface="Verdana"/>
                <a:cs typeface="Verdana"/>
              </a:rPr>
              <a:t>telekomunikasi </a:t>
            </a:r>
            <a:r>
              <a:rPr sz="1100" spc="-10" dirty="0">
                <a:latin typeface="Verdana"/>
                <a:cs typeface="Verdana"/>
              </a:rPr>
              <a:t>dan </a:t>
            </a:r>
            <a:r>
              <a:rPr sz="1100" spc="-5" dirty="0">
                <a:latin typeface="Verdana"/>
                <a:cs typeface="Verdana"/>
              </a:rPr>
              <a:t>atau </a:t>
            </a:r>
            <a:r>
              <a:rPr sz="1100" dirty="0">
                <a:latin typeface="Verdana"/>
                <a:cs typeface="Verdana"/>
              </a:rPr>
              <a:t>jasa </a:t>
            </a:r>
            <a:r>
              <a:rPr sz="1100" spc="-5" dirty="0">
                <a:latin typeface="Verdana"/>
                <a:cs typeface="Verdana"/>
              </a:rPr>
              <a:t>telekomunikasi berdasarkan</a:t>
            </a:r>
            <a:r>
              <a:rPr sz="1100" spc="8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kontrak.</a:t>
            </a:r>
            <a:endParaRPr sz="1100">
              <a:latin typeface="Verdana"/>
              <a:cs typeface="Verdana"/>
            </a:endParaRPr>
          </a:p>
          <a:p>
            <a:pPr marL="271145">
              <a:lnSpc>
                <a:spcPct val="100000"/>
              </a:lnSpc>
              <a:spcBef>
                <a:spcPts val="30"/>
              </a:spcBef>
            </a:pPr>
            <a:r>
              <a:rPr sz="1100" spc="-5" dirty="0">
                <a:latin typeface="Verdana"/>
                <a:cs typeface="Verdana"/>
              </a:rPr>
              <a:t>Pemakai</a:t>
            </a:r>
            <a:endParaRPr sz="1100">
              <a:latin typeface="Verdana"/>
              <a:cs typeface="Verdana"/>
            </a:endParaRPr>
          </a:p>
          <a:p>
            <a:pPr marL="271145" indent="-1905">
              <a:lnSpc>
                <a:spcPct val="100000"/>
              </a:lnSpc>
              <a:spcBef>
                <a:spcPts val="10"/>
              </a:spcBef>
            </a:pPr>
            <a:r>
              <a:rPr sz="1100" spc="-10" dirty="0">
                <a:latin typeface="Verdana"/>
                <a:cs typeface="Verdana"/>
              </a:rPr>
              <a:t>adalah </a:t>
            </a:r>
            <a:r>
              <a:rPr sz="1100" spc="-5" dirty="0">
                <a:latin typeface="Verdana"/>
                <a:cs typeface="Verdana"/>
              </a:rPr>
              <a:t>perseorangan, </a:t>
            </a:r>
            <a:r>
              <a:rPr sz="1100" dirty="0">
                <a:latin typeface="Verdana"/>
                <a:cs typeface="Verdana"/>
              </a:rPr>
              <a:t>badan </a:t>
            </a:r>
            <a:r>
              <a:rPr sz="1100" spc="-5" dirty="0">
                <a:latin typeface="Verdana"/>
                <a:cs typeface="Verdana"/>
              </a:rPr>
              <a:t>hukum, </a:t>
            </a:r>
            <a:r>
              <a:rPr sz="1100" dirty="0">
                <a:latin typeface="Verdana"/>
                <a:cs typeface="Verdana"/>
              </a:rPr>
              <a:t>instansi pemerintah </a:t>
            </a:r>
            <a:r>
              <a:rPr sz="1100" spc="-5" dirty="0">
                <a:latin typeface="Verdana"/>
                <a:cs typeface="Verdana"/>
              </a:rPr>
              <a:t>yang</a:t>
            </a:r>
            <a:r>
              <a:rPr sz="1100" spc="12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menggunakan</a:t>
            </a:r>
            <a:endParaRPr sz="1100">
              <a:latin typeface="Verdana"/>
              <a:cs typeface="Verdana"/>
            </a:endParaRPr>
          </a:p>
          <a:p>
            <a:pPr marL="271145" marR="7620">
              <a:lnSpc>
                <a:spcPct val="100899"/>
              </a:lnSpc>
              <a:spcBef>
                <a:spcPts val="10"/>
              </a:spcBef>
            </a:pPr>
            <a:r>
              <a:rPr sz="1100" spc="-5" dirty="0">
                <a:latin typeface="Verdana"/>
                <a:cs typeface="Verdana"/>
              </a:rPr>
              <a:t>jaringan </a:t>
            </a:r>
            <a:r>
              <a:rPr sz="1100" dirty="0">
                <a:latin typeface="Verdana"/>
                <a:cs typeface="Verdana"/>
              </a:rPr>
              <a:t>telekomunikasi </a:t>
            </a:r>
            <a:r>
              <a:rPr sz="1100" spc="-10" dirty="0">
                <a:latin typeface="Verdana"/>
                <a:cs typeface="Verdana"/>
              </a:rPr>
              <a:t>dan </a:t>
            </a:r>
            <a:r>
              <a:rPr sz="1100" spc="-5" dirty="0">
                <a:latin typeface="Verdana"/>
                <a:cs typeface="Verdana"/>
              </a:rPr>
              <a:t>atau </a:t>
            </a:r>
            <a:r>
              <a:rPr sz="1100" dirty="0">
                <a:latin typeface="Verdana"/>
                <a:cs typeface="Verdana"/>
              </a:rPr>
              <a:t>jasa </a:t>
            </a:r>
            <a:r>
              <a:rPr sz="1100" spc="-5" dirty="0">
                <a:latin typeface="Verdana"/>
                <a:cs typeface="Verdana"/>
              </a:rPr>
              <a:t>telekomunikasi yang </a:t>
            </a:r>
            <a:r>
              <a:rPr sz="1100" dirty="0">
                <a:latin typeface="Verdana"/>
                <a:cs typeface="Verdana"/>
              </a:rPr>
              <a:t>tidak </a:t>
            </a:r>
            <a:r>
              <a:rPr sz="1100" spc="-5" dirty="0">
                <a:latin typeface="Verdana"/>
                <a:cs typeface="Verdana"/>
              </a:rPr>
              <a:t>berdasarkan  kontrak.</a:t>
            </a:r>
            <a:endParaRPr sz="1100">
              <a:latin typeface="Verdana"/>
              <a:cs typeface="Verdana"/>
            </a:endParaRPr>
          </a:p>
          <a:p>
            <a:pPr marL="271145">
              <a:lnSpc>
                <a:spcPct val="100000"/>
              </a:lnSpc>
              <a:spcBef>
                <a:spcPts val="25"/>
              </a:spcBef>
            </a:pPr>
            <a:r>
              <a:rPr sz="1100" spc="-5" dirty="0">
                <a:latin typeface="Verdana"/>
                <a:cs typeface="Verdana"/>
              </a:rPr>
              <a:t>Interkoneksi</a:t>
            </a:r>
            <a:endParaRPr sz="1100">
              <a:latin typeface="Verdana"/>
              <a:cs typeface="Verdana"/>
            </a:endParaRPr>
          </a:p>
          <a:p>
            <a:pPr marL="271145" marR="10795" indent="-1905">
              <a:lnSpc>
                <a:spcPct val="100899"/>
              </a:lnSpc>
            </a:pPr>
            <a:r>
              <a:rPr sz="1100" spc="-10" dirty="0">
                <a:latin typeface="Verdana"/>
                <a:cs typeface="Verdana"/>
              </a:rPr>
              <a:t>adalah </a:t>
            </a:r>
            <a:r>
              <a:rPr sz="1100" spc="-5" dirty="0">
                <a:latin typeface="Verdana"/>
                <a:cs typeface="Verdana"/>
              </a:rPr>
              <a:t>keterhubungan antar </a:t>
            </a:r>
            <a:r>
              <a:rPr sz="1100" dirty="0">
                <a:latin typeface="Verdana"/>
                <a:cs typeface="Verdana"/>
              </a:rPr>
              <a:t>jaringan telekomunikasi </a:t>
            </a:r>
            <a:r>
              <a:rPr sz="1100" spc="-5" dirty="0">
                <a:latin typeface="Verdana"/>
                <a:cs typeface="Verdana"/>
              </a:rPr>
              <a:t>dari penyelenggara  jaringan </a:t>
            </a:r>
            <a:r>
              <a:rPr sz="1100" dirty="0">
                <a:latin typeface="Verdana"/>
                <a:cs typeface="Verdana"/>
              </a:rPr>
              <a:t>telekomunikasi </a:t>
            </a:r>
            <a:r>
              <a:rPr sz="1100" spc="-5" dirty="0">
                <a:latin typeface="Verdana"/>
                <a:cs typeface="Verdana"/>
              </a:rPr>
              <a:t>yang</a:t>
            </a:r>
            <a:r>
              <a:rPr sz="1100" spc="-11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berbeda.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Verdana"/>
              <a:cs typeface="Verdana"/>
            </a:endParaRPr>
          </a:p>
          <a:p>
            <a:pPr marL="8890" algn="just">
              <a:lnSpc>
                <a:spcPct val="100000"/>
              </a:lnSpc>
            </a:pPr>
            <a:r>
              <a:rPr sz="1100" b="1" spc="-5" dirty="0">
                <a:latin typeface="Verdana"/>
                <a:cs typeface="Verdana"/>
              </a:rPr>
              <a:t>2.4 Peranan</a:t>
            </a:r>
            <a:r>
              <a:rPr sz="1100" b="1" spc="-15" dirty="0">
                <a:latin typeface="Verdana"/>
                <a:cs typeface="Verdana"/>
              </a:rPr>
              <a:t> </a:t>
            </a:r>
            <a:r>
              <a:rPr sz="1100" b="1" spc="-5" dirty="0">
                <a:latin typeface="Verdana"/>
                <a:cs typeface="Verdana"/>
              </a:rPr>
              <a:t>Telekomunikasi</a:t>
            </a:r>
            <a:endParaRPr sz="1100">
              <a:latin typeface="Verdana"/>
              <a:cs typeface="Verdana"/>
            </a:endParaRPr>
          </a:p>
          <a:p>
            <a:pPr marR="2748280" indent="7620" algn="just">
              <a:lnSpc>
                <a:spcPct val="101200"/>
              </a:lnSpc>
              <a:spcBef>
                <a:spcPts val="10"/>
              </a:spcBef>
            </a:pPr>
            <a:r>
              <a:rPr sz="1100" spc="-5" dirty="0">
                <a:latin typeface="Verdana"/>
                <a:cs typeface="Verdana"/>
              </a:rPr>
              <a:t>Dengan adanya sistem telekomunikasi, </a:t>
            </a:r>
            <a:r>
              <a:rPr sz="1100" dirty="0">
                <a:latin typeface="Verdana"/>
                <a:cs typeface="Verdana"/>
              </a:rPr>
              <a:t>kita  </a:t>
            </a:r>
            <a:r>
              <a:rPr sz="1100" spc="-5" dirty="0">
                <a:latin typeface="Verdana"/>
                <a:cs typeface="Verdana"/>
              </a:rPr>
              <a:t>dapat memanfaatkannya untuk </a:t>
            </a:r>
            <a:r>
              <a:rPr sz="1100" dirty="0">
                <a:latin typeface="Verdana"/>
                <a:cs typeface="Verdana"/>
              </a:rPr>
              <a:t>mendukung  </a:t>
            </a:r>
            <a:r>
              <a:rPr sz="1100" spc="-5" dirty="0">
                <a:latin typeface="Verdana"/>
                <a:cs typeface="Verdana"/>
              </a:rPr>
              <a:t>berbagai aktifitas kehidupan, termasuk  belajar, belajar, </a:t>
            </a:r>
            <a:r>
              <a:rPr sz="1100" dirty="0">
                <a:latin typeface="Verdana"/>
                <a:cs typeface="Verdana"/>
              </a:rPr>
              <a:t>maupun </a:t>
            </a:r>
            <a:r>
              <a:rPr sz="1100" spc="-5" dirty="0">
                <a:latin typeface="Verdana"/>
                <a:cs typeface="Verdana"/>
              </a:rPr>
              <a:t>bermain.  Informasi dari belahan </a:t>
            </a:r>
            <a:r>
              <a:rPr sz="1100" spc="-10" dirty="0">
                <a:latin typeface="Verdana"/>
                <a:cs typeface="Verdana"/>
              </a:rPr>
              <a:t>dunia, </a:t>
            </a:r>
            <a:r>
              <a:rPr sz="1100" dirty="0">
                <a:latin typeface="Verdana"/>
                <a:cs typeface="Verdana"/>
              </a:rPr>
              <a:t>seperti  </a:t>
            </a:r>
            <a:r>
              <a:rPr sz="1100" spc="-5" dirty="0">
                <a:latin typeface="Verdana"/>
                <a:cs typeface="Verdana"/>
              </a:rPr>
              <a:t>ekonomi, politik, sosial, budaya,  pendidikan, </a:t>
            </a:r>
            <a:r>
              <a:rPr sz="1100" spc="-10" dirty="0">
                <a:latin typeface="Verdana"/>
                <a:cs typeface="Verdana"/>
              </a:rPr>
              <a:t>dan </a:t>
            </a:r>
            <a:r>
              <a:rPr sz="1100" spc="-5" dirty="0">
                <a:latin typeface="Verdana"/>
                <a:cs typeface="Verdana"/>
              </a:rPr>
              <a:t>lain-lain dapat </a:t>
            </a:r>
            <a:r>
              <a:rPr sz="1100" dirty="0">
                <a:latin typeface="Verdana"/>
                <a:cs typeface="Verdana"/>
              </a:rPr>
              <a:t>kita nikmati  </a:t>
            </a:r>
            <a:r>
              <a:rPr sz="1100" spc="-5" dirty="0">
                <a:latin typeface="Verdana"/>
                <a:cs typeface="Verdana"/>
              </a:rPr>
              <a:t>melalui </a:t>
            </a:r>
            <a:r>
              <a:rPr sz="1100" spc="-10" dirty="0">
                <a:latin typeface="Verdana"/>
                <a:cs typeface="Verdana"/>
              </a:rPr>
              <a:t>sistem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telekomunikasi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Verdana"/>
              <a:cs typeface="Verdana"/>
            </a:endParaRPr>
          </a:p>
          <a:p>
            <a:pPr marL="3685540" marR="87630" indent="289560">
              <a:lnSpc>
                <a:spcPct val="103600"/>
              </a:lnSpc>
            </a:pPr>
            <a:r>
              <a:rPr sz="1100" spc="-5" dirty="0">
                <a:latin typeface="Verdana"/>
                <a:cs typeface="Verdana"/>
              </a:rPr>
              <a:t>Gambar. 1.3 </a:t>
            </a:r>
            <a:r>
              <a:rPr sz="1100" dirty="0">
                <a:latin typeface="Verdana"/>
                <a:cs typeface="Verdana"/>
              </a:rPr>
              <a:t>Ilustrasi  </a:t>
            </a:r>
            <a:r>
              <a:rPr sz="1100" spc="-5" dirty="0">
                <a:latin typeface="Verdana"/>
                <a:cs typeface="Verdana"/>
              </a:rPr>
              <a:t>Telekomunikasi untuk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Belajar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200144" y="7124065"/>
            <a:ext cx="2658110" cy="2190750"/>
            <a:chOff x="4200144" y="7124065"/>
            <a:chExt cx="2658110" cy="2190750"/>
          </a:xfrm>
        </p:grpSpPr>
        <p:sp>
          <p:nvSpPr>
            <p:cNvPr id="23" name="object 23"/>
            <p:cNvSpPr/>
            <p:nvPr/>
          </p:nvSpPr>
          <p:spPr>
            <a:xfrm>
              <a:off x="4200144" y="7124065"/>
              <a:ext cx="2657855" cy="21907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81144" y="7293864"/>
              <a:ext cx="2276855" cy="135178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639945" y="8632697"/>
            <a:ext cx="2151380" cy="3556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080" indent="318135">
              <a:lnSpc>
                <a:spcPct val="101800"/>
              </a:lnSpc>
              <a:spcBef>
                <a:spcPts val="80"/>
              </a:spcBef>
            </a:pPr>
            <a:r>
              <a:rPr sz="1100" spc="-5" dirty="0">
                <a:latin typeface="Verdana"/>
                <a:cs typeface="Verdana"/>
              </a:rPr>
              <a:t>Gambar. 1.5 </a:t>
            </a:r>
            <a:r>
              <a:rPr sz="1100" dirty="0">
                <a:latin typeface="Verdana"/>
                <a:cs typeface="Verdana"/>
              </a:rPr>
              <a:t>Ilustrasi  </a:t>
            </a:r>
            <a:r>
              <a:rPr sz="1100" spc="-5" dirty="0">
                <a:latin typeface="Verdana"/>
                <a:cs typeface="Verdana"/>
              </a:rPr>
              <a:t>Telekomunikasi untuk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Hiburan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xfrm>
            <a:off x="3098422" y="10127044"/>
            <a:ext cx="1337945" cy="1590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Halaman </a:t>
            </a:r>
            <a:fld id="{81D60167-4931-47E6-BA6A-407CBD079E47}" type="slidenum">
              <a:rPr spc="-5" dirty="0"/>
              <a:t>4</a:t>
            </a:fld>
            <a:r>
              <a:rPr spc="-5" dirty="0"/>
              <a:t> </a:t>
            </a:r>
            <a:r>
              <a:rPr spc="-10" dirty="0"/>
              <a:t>dari</a:t>
            </a:r>
            <a:r>
              <a:rPr spc="-70" dirty="0"/>
              <a:t> </a:t>
            </a:r>
            <a:r>
              <a:rPr spc="-10" dirty="0"/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690" y="298452"/>
            <a:ext cx="4218940" cy="204543"/>
          </a:xfrm>
          <a:prstGeom prst="rect">
            <a:avLst/>
          </a:prstGeom>
          <a:solidFill>
            <a:srgbClr val="004386"/>
          </a:solidFill>
        </p:spPr>
        <p:txBody>
          <a:bodyPr vert="horz" wrap="square" lIns="0" tIns="5016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395"/>
              </a:spcBef>
            </a:pPr>
            <a:r>
              <a:rPr sz="1000" b="1" dirty="0">
                <a:solidFill>
                  <a:srgbClr val="FFFFFF"/>
                </a:solidFill>
                <a:latin typeface="Caladea"/>
                <a:cs typeface="Caladea"/>
              </a:rPr>
              <a:t>Telekomunikasi </a:t>
            </a:r>
            <a:r>
              <a:rPr sz="1000" b="1" spc="-5" dirty="0">
                <a:solidFill>
                  <a:srgbClr val="FFFFFF"/>
                </a:solidFill>
                <a:latin typeface="Caladea"/>
                <a:cs typeface="Caladea"/>
              </a:rPr>
              <a:t>/Konsep Fundamental</a:t>
            </a:r>
            <a:r>
              <a:rPr sz="1000" b="1" spc="70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adea"/>
                <a:cs typeface="Caladea"/>
              </a:rPr>
              <a:t>Telekomunikasi</a:t>
            </a:r>
            <a:endParaRPr sz="1000">
              <a:latin typeface="Caladea"/>
              <a:cs typeface="Calad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86909" y="322583"/>
            <a:ext cx="6305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FFFFFF"/>
                </a:solidFill>
                <a:latin typeface="Caladea"/>
                <a:cs typeface="Caladea"/>
              </a:rPr>
              <a:t>B</a:t>
            </a:r>
            <a:r>
              <a:rPr sz="1100" spc="-15" dirty="0">
                <a:solidFill>
                  <a:srgbClr val="FFFFFF"/>
                </a:solidFill>
                <a:latin typeface="Caladea"/>
                <a:cs typeface="Caladea"/>
              </a:rPr>
              <a:t>r</a:t>
            </a:r>
            <a:r>
              <a:rPr sz="1100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r>
              <a:rPr sz="1100" spc="-40" dirty="0">
                <a:solidFill>
                  <a:srgbClr val="FFFFFF"/>
                </a:solidFill>
                <a:latin typeface="Caladea"/>
                <a:cs typeface="Caladea"/>
              </a:rPr>
              <a:t>w</a:t>
            </a:r>
            <a:r>
              <a:rPr sz="1100" spc="25" dirty="0">
                <a:solidFill>
                  <a:srgbClr val="FFFFFF"/>
                </a:solidFill>
                <a:latin typeface="Caladea"/>
                <a:cs typeface="Caladea"/>
              </a:rPr>
              <a:t>i</a:t>
            </a:r>
            <a:r>
              <a:rPr sz="1100" spc="5" dirty="0">
                <a:solidFill>
                  <a:srgbClr val="FFFFFF"/>
                </a:solidFill>
                <a:latin typeface="Caladea"/>
                <a:cs typeface="Caladea"/>
              </a:rPr>
              <a:t>j</a:t>
            </a:r>
            <a:r>
              <a:rPr sz="1100" spc="-25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r>
              <a:rPr sz="1100" spc="30" dirty="0">
                <a:solidFill>
                  <a:srgbClr val="FFFFFF"/>
                </a:solidFill>
                <a:latin typeface="Caladea"/>
                <a:cs typeface="Caladea"/>
              </a:rPr>
              <a:t>y</a:t>
            </a:r>
            <a:r>
              <a:rPr sz="1100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endParaRPr sz="1100">
              <a:latin typeface="Caladea"/>
              <a:cs typeface="Calade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44346" y="3014471"/>
            <a:ext cx="4647344" cy="2999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70584" y="703584"/>
            <a:ext cx="5875020" cy="22065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040" lvl="1" indent="-299085">
              <a:lnSpc>
                <a:spcPct val="100000"/>
              </a:lnSpc>
              <a:spcBef>
                <a:spcPts val="100"/>
              </a:spcBef>
              <a:buAutoNum type="arabicPeriod" startAt="5"/>
              <a:tabLst>
                <a:tab pos="320675" algn="l"/>
              </a:tabLst>
            </a:pPr>
            <a:r>
              <a:rPr sz="1100" b="1" dirty="0">
                <a:latin typeface="Verdana"/>
                <a:cs typeface="Verdana"/>
              </a:rPr>
              <a:t>Komponen </a:t>
            </a:r>
            <a:r>
              <a:rPr sz="1100" b="1" spc="-5" dirty="0">
                <a:latin typeface="Verdana"/>
                <a:cs typeface="Verdana"/>
              </a:rPr>
              <a:t>Pembangun Sistem</a:t>
            </a:r>
            <a:r>
              <a:rPr sz="1100" b="1" spc="-75" dirty="0">
                <a:latin typeface="Verdana"/>
                <a:cs typeface="Verdana"/>
              </a:rPr>
              <a:t> </a:t>
            </a:r>
            <a:r>
              <a:rPr sz="1100" b="1" spc="-5" dirty="0">
                <a:latin typeface="Verdana"/>
                <a:cs typeface="Verdana"/>
              </a:rPr>
              <a:t>Telekomunikasi</a:t>
            </a:r>
            <a:endParaRPr sz="1100">
              <a:latin typeface="Verdana"/>
              <a:cs typeface="Verdana"/>
            </a:endParaRPr>
          </a:p>
          <a:p>
            <a:pPr marL="12700" marR="5080">
              <a:lnSpc>
                <a:spcPts val="1330"/>
              </a:lnSpc>
              <a:spcBef>
                <a:spcPts val="50"/>
              </a:spcBef>
            </a:pPr>
            <a:r>
              <a:rPr sz="1100" spc="-5" dirty="0">
                <a:latin typeface="Verdana"/>
                <a:cs typeface="Verdana"/>
              </a:rPr>
              <a:t>Agar dapat melakukan hubungan telekomunikasi, terdapat </a:t>
            </a:r>
            <a:r>
              <a:rPr sz="1100" dirty="0">
                <a:latin typeface="Verdana"/>
                <a:cs typeface="Verdana"/>
              </a:rPr>
              <a:t>beberapa komponen  </a:t>
            </a:r>
            <a:r>
              <a:rPr sz="1100" spc="-5" dirty="0">
                <a:latin typeface="Verdana"/>
                <a:cs typeface="Verdana"/>
              </a:rPr>
              <a:t>pembangun system telekomunikasi yaitu</a:t>
            </a:r>
            <a:r>
              <a:rPr sz="1100" spc="-5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:</a:t>
            </a:r>
            <a:endParaRPr sz="1100">
              <a:latin typeface="Verdana"/>
              <a:cs typeface="Verdana"/>
            </a:endParaRPr>
          </a:p>
          <a:p>
            <a:pPr marL="567055" marR="7620" lvl="2" indent="-228600">
              <a:lnSpc>
                <a:spcPts val="1330"/>
              </a:lnSpc>
              <a:spcBef>
                <a:spcPts val="20"/>
              </a:spcBef>
              <a:buFont typeface="Courier New"/>
              <a:buChar char="o"/>
              <a:tabLst>
                <a:tab pos="567055" algn="l"/>
                <a:tab pos="567690" algn="l"/>
                <a:tab pos="1594485" algn="l"/>
                <a:tab pos="2581910" algn="l"/>
                <a:tab pos="3086735" algn="l"/>
                <a:tab pos="5419090" algn="l"/>
              </a:tabLst>
            </a:pPr>
            <a:r>
              <a:rPr sz="1100" spc="15" dirty="0">
                <a:latin typeface="Verdana"/>
                <a:cs typeface="Verdana"/>
              </a:rPr>
              <a:t>I</a:t>
            </a:r>
            <a:r>
              <a:rPr sz="1100" spc="-5" dirty="0">
                <a:latin typeface="Verdana"/>
                <a:cs typeface="Verdana"/>
              </a:rPr>
              <a:t>n</a:t>
            </a:r>
            <a:r>
              <a:rPr sz="1100" spc="5" dirty="0">
                <a:latin typeface="Verdana"/>
                <a:cs typeface="Verdana"/>
              </a:rPr>
              <a:t>f</a:t>
            </a:r>
            <a:r>
              <a:rPr sz="1100" spc="-15" dirty="0">
                <a:latin typeface="Verdana"/>
                <a:cs typeface="Verdana"/>
              </a:rPr>
              <a:t>o</a:t>
            </a:r>
            <a:r>
              <a:rPr sz="1100" spc="-5" dirty="0">
                <a:latin typeface="Verdana"/>
                <a:cs typeface="Verdana"/>
              </a:rPr>
              <a:t>r</a:t>
            </a:r>
            <a:r>
              <a:rPr sz="1100" spc="5" dirty="0">
                <a:latin typeface="Verdana"/>
                <a:cs typeface="Verdana"/>
              </a:rPr>
              <a:t>m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si </a:t>
            </a:r>
            <a:r>
              <a:rPr sz="1100" spc="-8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:	</a:t>
            </a:r>
            <a:r>
              <a:rPr sz="1100" spc="5" dirty="0">
                <a:latin typeface="Verdana"/>
                <a:cs typeface="Verdana"/>
              </a:rPr>
              <a:t>m</a:t>
            </a:r>
            <a:r>
              <a:rPr sz="1100" spc="-25" dirty="0">
                <a:latin typeface="Verdana"/>
                <a:cs typeface="Verdana"/>
              </a:rPr>
              <a:t>e</a:t>
            </a:r>
            <a:r>
              <a:rPr sz="1100" spc="-5" dirty="0">
                <a:latin typeface="Verdana"/>
                <a:cs typeface="Verdana"/>
              </a:rPr>
              <a:t>ru</a:t>
            </a:r>
            <a:r>
              <a:rPr sz="1100" spc="5" dirty="0">
                <a:latin typeface="Verdana"/>
                <a:cs typeface="Verdana"/>
              </a:rPr>
              <a:t>p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spc="-10" dirty="0">
                <a:latin typeface="Verdana"/>
                <a:cs typeface="Verdana"/>
              </a:rPr>
              <a:t>k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n	</a:t>
            </a:r>
            <a:r>
              <a:rPr sz="1100" spc="-20" dirty="0">
                <a:latin typeface="Verdana"/>
                <a:cs typeface="Verdana"/>
              </a:rPr>
              <a:t>d</a:t>
            </a:r>
            <a:r>
              <a:rPr sz="1100" spc="-5" dirty="0">
                <a:latin typeface="Verdana"/>
                <a:cs typeface="Verdana"/>
              </a:rPr>
              <a:t>at</a:t>
            </a:r>
            <a:r>
              <a:rPr sz="1100" dirty="0">
                <a:latin typeface="Verdana"/>
                <a:cs typeface="Verdana"/>
              </a:rPr>
              <a:t>a	</a:t>
            </a:r>
            <a:r>
              <a:rPr sz="1100" spc="-5" dirty="0">
                <a:latin typeface="Verdana"/>
                <a:cs typeface="Verdana"/>
              </a:rPr>
              <a:t>yan</a:t>
            </a:r>
            <a:r>
              <a:rPr sz="1100" dirty="0">
                <a:latin typeface="Verdana"/>
                <a:cs typeface="Verdana"/>
              </a:rPr>
              <a:t>g </a:t>
            </a:r>
            <a:r>
              <a:rPr sz="1100" spc="-6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spc="5" dirty="0">
                <a:latin typeface="Verdana"/>
                <a:cs typeface="Verdana"/>
              </a:rPr>
              <a:t>k</a:t>
            </a:r>
            <a:r>
              <a:rPr sz="1100" spc="-5" dirty="0">
                <a:latin typeface="Verdana"/>
                <a:cs typeface="Verdana"/>
              </a:rPr>
              <a:t>i</a:t>
            </a:r>
            <a:r>
              <a:rPr sz="1100" spc="5" dirty="0">
                <a:latin typeface="Verdana"/>
                <a:cs typeface="Verdana"/>
              </a:rPr>
              <a:t>r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spc="5" dirty="0">
                <a:latin typeface="Verdana"/>
                <a:cs typeface="Verdana"/>
              </a:rPr>
              <a:t>m</a:t>
            </a:r>
            <a:r>
              <a:rPr sz="1100" dirty="0">
                <a:latin typeface="Verdana"/>
                <a:cs typeface="Verdana"/>
              </a:rPr>
              <a:t>/</a:t>
            </a:r>
            <a:r>
              <a:rPr sz="1100" spc="-5" dirty="0">
                <a:latin typeface="Verdana"/>
                <a:cs typeface="Verdana"/>
              </a:rPr>
              <a:t>dit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5" dirty="0">
                <a:latin typeface="Verdana"/>
                <a:cs typeface="Verdana"/>
              </a:rPr>
              <a:t>r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spc="5" dirty="0">
                <a:latin typeface="Verdana"/>
                <a:cs typeface="Verdana"/>
              </a:rPr>
              <a:t>m</a:t>
            </a:r>
            <a:r>
              <a:rPr sz="1100" dirty="0">
                <a:latin typeface="Verdana"/>
                <a:cs typeface="Verdana"/>
              </a:rPr>
              <a:t>a </a:t>
            </a:r>
            <a:r>
              <a:rPr sz="1100" spc="-4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sepe</a:t>
            </a:r>
            <a:r>
              <a:rPr sz="1100" spc="-5" dirty="0">
                <a:latin typeface="Verdana"/>
                <a:cs typeface="Verdana"/>
              </a:rPr>
              <a:t>r</a:t>
            </a:r>
            <a:r>
              <a:rPr sz="1100" spc="5" dirty="0">
                <a:latin typeface="Verdana"/>
                <a:cs typeface="Verdana"/>
              </a:rPr>
              <a:t>t</a:t>
            </a:r>
            <a:r>
              <a:rPr sz="1100" dirty="0">
                <a:latin typeface="Verdana"/>
                <a:cs typeface="Verdana"/>
              </a:rPr>
              <a:t>i	s</a:t>
            </a:r>
            <a:r>
              <a:rPr sz="1100" spc="-5" dirty="0">
                <a:latin typeface="Verdana"/>
                <a:cs typeface="Verdana"/>
              </a:rPr>
              <a:t>uara</a:t>
            </a:r>
            <a:r>
              <a:rPr sz="1100" dirty="0">
                <a:latin typeface="Verdana"/>
                <a:cs typeface="Verdana"/>
              </a:rPr>
              <a:t>,  </a:t>
            </a:r>
            <a:r>
              <a:rPr sz="1100" spc="-5" dirty="0">
                <a:latin typeface="Verdana"/>
                <a:cs typeface="Verdana"/>
              </a:rPr>
              <a:t>gambar, file,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tulisan.</a:t>
            </a:r>
            <a:endParaRPr sz="1100">
              <a:latin typeface="Verdana"/>
              <a:cs typeface="Verdana"/>
            </a:endParaRPr>
          </a:p>
          <a:p>
            <a:pPr marL="567055" lvl="2" indent="-229235">
              <a:lnSpc>
                <a:spcPts val="1300"/>
              </a:lnSpc>
              <a:buFont typeface="Courier New"/>
              <a:buChar char="o"/>
              <a:tabLst>
                <a:tab pos="567055" algn="l"/>
                <a:tab pos="567690" algn="l"/>
              </a:tabLst>
            </a:pPr>
            <a:r>
              <a:rPr sz="1100" spc="-5" dirty="0">
                <a:latin typeface="Verdana"/>
                <a:cs typeface="Verdana"/>
              </a:rPr>
              <a:t>Pengirim </a:t>
            </a:r>
            <a:r>
              <a:rPr sz="1100" dirty="0">
                <a:latin typeface="Verdana"/>
                <a:cs typeface="Verdana"/>
              </a:rPr>
              <a:t>: merubah </a:t>
            </a:r>
            <a:r>
              <a:rPr sz="1100" spc="-5" dirty="0">
                <a:latin typeface="Verdana"/>
                <a:cs typeface="Verdana"/>
              </a:rPr>
              <a:t>informasi </a:t>
            </a:r>
            <a:r>
              <a:rPr sz="1100" dirty="0">
                <a:latin typeface="Verdana"/>
                <a:cs typeface="Verdana"/>
              </a:rPr>
              <a:t>menjadi </a:t>
            </a:r>
            <a:r>
              <a:rPr sz="1100" spc="-5" dirty="0">
                <a:latin typeface="Verdana"/>
                <a:cs typeface="Verdana"/>
              </a:rPr>
              <a:t>sinyal listrik yang siap</a:t>
            </a:r>
            <a:r>
              <a:rPr sz="1100" spc="-15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dikirim.</a:t>
            </a:r>
            <a:endParaRPr sz="1100">
              <a:latin typeface="Verdana"/>
              <a:cs typeface="Verdana"/>
            </a:endParaRPr>
          </a:p>
          <a:p>
            <a:pPr marL="567055" marR="9525" lvl="2" indent="-228600">
              <a:lnSpc>
                <a:spcPct val="100899"/>
              </a:lnSpc>
              <a:buFont typeface="Courier New"/>
              <a:buChar char="o"/>
              <a:tabLst>
                <a:tab pos="567055" algn="l"/>
                <a:tab pos="567690" algn="l"/>
                <a:tab pos="1120140" algn="l"/>
                <a:tab pos="2051685" algn="l"/>
                <a:tab pos="2459990" algn="l"/>
                <a:tab pos="2950845" algn="l"/>
                <a:tab pos="3752850" algn="l"/>
                <a:tab pos="4822825" algn="l"/>
                <a:tab pos="5239385" algn="l"/>
              </a:tabLst>
            </a:pPr>
            <a:r>
              <a:rPr sz="1100" spc="5" dirty="0">
                <a:latin typeface="Verdana"/>
                <a:cs typeface="Verdana"/>
              </a:rPr>
              <a:t>M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-20" dirty="0">
                <a:latin typeface="Verdana"/>
                <a:cs typeface="Verdana"/>
              </a:rPr>
              <a:t>d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dirty="0">
                <a:latin typeface="Verdana"/>
                <a:cs typeface="Verdana"/>
              </a:rPr>
              <a:t>a	</a:t>
            </a:r>
            <a:r>
              <a:rPr sz="1100" spc="5" dirty="0">
                <a:latin typeface="Verdana"/>
                <a:cs typeface="Verdana"/>
              </a:rPr>
              <a:t>t</a:t>
            </a:r>
            <a:r>
              <a:rPr sz="1100" spc="-5" dirty="0">
                <a:latin typeface="Verdana"/>
                <a:cs typeface="Verdana"/>
              </a:rPr>
              <a:t>ran</a:t>
            </a:r>
            <a:r>
              <a:rPr sz="1100" dirty="0">
                <a:latin typeface="Verdana"/>
                <a:cs typeface="Verdana"/>
              </a:rPr>
              <a:t>s</a:t>
            </a:r>
            <a:r>
              <a:rPr sz="1100" spc="5" dirty="0">
                <a:latin typeface="Verdana"/>
                <a:cs typeface="Verdana"/>
              </a:rPr>
              <a:t>m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spc="10" dirty="0">
                <a:latin typeface="Verdana"/>
                <a:cs typeface="Verdana"/>
              </a:rPr>
              <a:t>s</a:t>
            </a:r>
            <a:r>
              <a:rPr sz="1100" dirty="0">
                <a:latin typeface="Verdana"/>
                <a:cs typeface="Verdana"/>
              </a:rPr>
              <a:t>i</a:t>
            </a:r>
            <a:r>
              <a:rPr sz="1100" spc="15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:	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spc="-15" dirty="0">
                <a:latin typeface="Verdana"/>
                <a:cs typeface="Verdana"/>
              </a:rPr>
              <a:t>l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t	</a:t>
            </a:r>
            <a:r>
              <a:rPr sz="1100" spc="-10" dirty="0">
                <a:latin typeface="Verdana"/>
                <a:cs typeface="Verdana"/>
              </a:rPr>
              <a:t>y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spc="20" dirty="0">
                <a:latin typeface="Verdana"/>
                <a:cs typeface="Verdana"/>
              </a:rPr>
              <a:t>n</a:t>
            </a:r>
            <a:r>
              <a:rPr sz="1100" dirty="0">
                <a:latin typeface="Verdana"/>
                <a:cs typeface="Verdana"/>
              </a:rPr>
              <a:t>g	</a:t>
            </a:r>
            <a:r>
              <a:rPr sz="1100" spc="-5" dirty="0">
                <a:latin typeface="Verdana"/>
                <a:cs typeface="Verdana"/>
              </a:rPr>
              <a:t>b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-5" dirty="0">
                <a:latin typeface="Verdana"/>
                <a:cs typeface="Verdana"/>
              </a:rPr>
              <a:t>r</a:t>
            </a:r>
            <a:r>
              <a:rPr sz="1100" spc="5" dirty="0">
                <a:latin typeface="Verdana"/>
                <a:cs typeface="Verdana"/>
              </a:rPr>
              <a:t>f</a:t>
            </a:r>
            <a:r>
              <a:rPr sz="1100" spc="-5" dirty="0">
                <a:latin typeface="Verdana"/>
                <a:cs typeface="Verdana"/>
              </a:rPr>
              <a:t>ung</a:t>
            </a:r>
            <a:r>
              <a:rPr sz="1100" dirty="0">
                <a:latin typeface="Verdana"/>
                <a:cs typeface="Verdana"/>
              </a:rPr>
              <a:t>si	</a:t>
            </a:r>
            <a:r>
              <a:rPr sz="1100" spc="5" dirty="0">
                <a:latin typeface="Verdana"/>
                <a:cs typeface="Verdana"/>
              </a:rPr>
              <a:t>m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-5" dirty="0">
                <a:latin typeface="Verdana"/>
                <a:cs typeface="Verdana"/>
              </a:rPr>
              <a:t>ngi</a:t>
            </a:r>
            <a:r>
              <a:rPr sz="1100" spc="5" dirty="0">
                <a:latin typeface="Verdana"/>
                <a:cs typeface="Verdana"/>
              </a:rPr>
              <a:t>r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spc="5" dirty="0">
                <a:latin typeface="Verdana"/>
                <a:cs typeface="Verdana"/>
              </a:rPr>
              <a:t>m</a:t>
            </a:r>
            <a:r>
              <a:rPr sz="1100" spc="-10" dirty="0">
                <a:latin typeface="Verdana"/>
                <a:cs typeface="Verdana"/>
              </a:rPr>
              <a:t>k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n	</a:t>
            </a:r>
            <a:r>
              <a:rPr sz="1100" spc="-15" dirty="0">
                <a:latin typeface="Verdana"/>
                <a:cs typeface="Verdana"/>
              </a:rPr>
              <a:t>d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spc="5" dirty="0">
                <a:latin typeface="Verdana"/>
                <a:cs typeface="Verdana"/>
              </a:rPr>
              <a:t>r</a:t>
            </a:r>
            <a:r>
              <a:rPr sz="1100" dirty="0">
                <a:latin typeface="Verdana"/>
                <a:cs typeface="Verdana"/>
              </a:rPr>
              <a:t>i	</a:t>
            </a:r>
            <a:r>
              <a:rPr sz="1100" spc="-5" dirty="0">
                <a:latin typeface="Verdana"/>
                <a:cs typeface="Verdana"/>
              </a:rPr>
              <a:t>p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-5" dirty="0">
                <a:latin typeface="Verdana"/>
                <a:cs typeface="Verdana"/>
              </a:rPr>
              <a:t>ng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spc="5" dirty="0">
                <a:latin typeface="Verdana"/>
                <a:cs typeface="Verdana"/>
              </a:rPr>
              <a:t>r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dirty="0">
                <a:latin typeface="Verdana"/>
                <a:cs typeface="Verdana"/>
              </a:rPr>
              <a:t>m  </a:t>
            </a:r>
            <a:r>
              <a:rPr sz="1100" spc="-5" dirty="0">
                <a:latin typeface="Verdana"/>
                <a:cs typeface="Verdana"/>
              </a:rPr>
              <a:t>kepada</a:t>
            </a:r>
            <a:r>
              <a:rPr sz="1100" spc="7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penerima.</a:t>
            </a:r>
            <a:r>
              <a:rPr sz="1100" spc="1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Karena</a:t>
            </a:r>
            <a:r>
              <a:rPr sz="1100" spc="9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dalam</a:t>
            </a:r>
            <a:r>
              <a:rPr sz="1100" spc="9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jarak</a:t>
            </a:r>
            <a:r>
              <a:rPr sz="1100" spc="9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jauh,</a:t>
            </a:r>
            <a:r>
              <a:rPr sz="1100" spc="1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maka</a:t>
            </a:r>
            <a:r>
              <a:rPr sz="1100" spc="8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sinyal</a:t>
            </a:r>
            <a:r>
              <a:rPr sz="1100" spc="10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pengirim</a:t>
            </a:r>
            <a:r>
              <a:rPr sz="1100" spc="7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diubah</a:t>
            </a:r>
            <a:endParaRPr sz="1100">
              <a:latin typeface="Verdana"/>
              <a:cs typeface="Verdana"/>
            </a:endParaRPr>
          </a:p>
          <a:p>
            <a:pPr marL="567055">
              <a:lnSpc>
                <a:spcPct val="100000"/>
              </a:lnSpc>
              <a:spcBef>
                <a:spcPts val="25"/>
              </a:spcBef>
            </a:pPr>
            <a:r>
              <a:rPr sz="1100" spc="-5" dirty="0">
                <a:latin typeface="Verdana"/>
                <a:cs typeface="Verdana"/>
              </a:rPr>
              <a:t>lagi/ dimodulasi </a:t>
            </a:r>
            <a:r>
              <a:rPr sz="1100" dirty="0">
                <a:latin typeface="Verdana"/>
                <a:cs typeface="Verdana"/>
              </a:rPr>
              <a:t>agar </a:t>
            </a:r>
            <a:r>
              <a:rPr sz="1100" spc="-5" dirty="0">
                <a:latin typeface="Verdana"/>
                <a:cs typeface="Verdana"/>
              </a:rPr>
              <a:t>dapat </a:t>
            </a:r>
            <a:r>
              <a:rPr sz="1100" dirty="0">
                <a:latin typeface="Verdana"/>
                <a:cs typeface="Verdana"/>
              </a:rPr>
              <a:t>terkirim jarak</a:t>
            </a:r>
            <a:r>
              <a:rPr sz="1100" spc="-9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jauh.</a:t>
            </a:r>
            <a:endParaRPr sz="1100">
              <a:latin typeface="Verdana"/>
              <a:cs typeface="Verdana"/>
            </a:endParaRPr>
          </a:p>
          <a:p>
            <a:pPr marL="567055" marR="9525" lvl="2" indent="-228600">
              <a:lnSpc>
                <a:spcPts val="1340"/>
              </a:lnSpc>
              <a:spcBef>
                <a:spcPts val="40"/>
              </a:spcBef>
              <a:buFont typeface="Courier New"/>
              <a:buChar char="o"/>
              <a:tabLst>
                <a:tab pos="567055" algn="l"/>
                <a:tab pos="567690" algn="l"/>
              </a:tabLst>
            </a:pPr>
            <a:r>
              <a:rPr sz="1100" spc="-5" dirty="0">
                <a:latin typeface="Verdana"/>
                <a:cs typeface="Verdana"/>
              </a:rPr>
              <a:t>Penerima </a:t>
            </a:r>
            <a:r>
              <a:rPr sz="1100" dirty="0">
                <a:latin typeface="Verdana"/>
                <a:cs typeface="Verdana"/>
              </a:rPr>
              <a:t>: menerima </a:t>
            </a:r>
            <a:r>
              <a:rPr sz="1100" spc="-5" dirty="0">
                <a:latin typeface="Verdana"/>
                <a:cs typeface="Verdana"/>
              </a:rPr>
              <a:t>sinyal listrik dan merubah </a:t>
            </a:r>
            <a:r>
              <a:rPr sz="1100" spc="-10" dirty="0">
                <a:latin typeface="Verdana"/>
                <a:cs typeface="Verdana"/>
              </a:rPr>
              <a:t>kedalam </a:t>
            </a:r>
            <a:r>
              <a:rPr sz="1100" dirty="0">
                <a:latin typeface="Verdana"/>
                <a:cs typeface="Verdana"/>
              </a:rPr>
              <a:t>informasi </a:t>
            </a:r>
            <a:r>
              <a:rPr sz="1100" spc="-5" dirty="0">
                <a:latin typeface="Verdana"/>
                <a:cs typeface="Verdana"/>
              </a:rPr>
              <a:t>yang  bisa </a:t>
            </a:r>
            <a:r>
              <a:rPr sz="1100" dirty="0">
                <a:latin typeface="Verdana"/>
                <a:cs typeface="Verdana"/>
              </a:rPr>
              <a:t>dipahami oleh </a:t>
            </a:r>
            <a:r>
              <a:rPr sz="1100" spc="-5" dirty="0">
                <a:latin typeface="Verdana"/>
                <a:cs typeface="Verdana"/>
              </a:rPr>
              <a:t>manusia sesuai yang</a:t>
            </a:r>
            <a:r>
              <a:rPr sz="1100" spc="-14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dikirimkan.</a:t>
            </a:r>
            <a:endParaRPr sz="1100">
              <a:latin typeface="Verdana"/>
              <a:cs typeface="Verdana"/>
            </a:endParaRPr>
          </a:p>
          <a:p>
            <a:pPr marL="567055" marR="10160" lvl="2" indent="-228600">
              <a:lnSpc>
                <a:spcPts val="1330"/>
              </a:lnSpc>
              <a:buFont typeface="Courier New"/>
              <a:buChar char="o"/>
              <a:tabLst>
                <a:tab pos="567055" algn="l"/>
                <a:tab pos="567690" algn="l"/>
              </a:tabLst>
            </a:pPr>
            <a:r>
              <a:rPr sz="1100" spc="-5" dirty="0">
                <a:latin typeface="Verdana"/>
                <a:cs typeface="Verdana"/>
              </a:rPr>
              <a:t>Aturan/standar </a:t>
            </a:r>
            <a:r>
              <a:rPr sz="1100" dirty="0">
                <a:latin typeface="Verdana"/>
                <a:cs typeface="Verdana"/>
              </a:rPr>
              <a:t>: </a:t>
            </a:r>
            <a:r>
              <a:rPr sz="1100" spc="-5" dirty="0">
                <a:latin typeface="Verdana"/>
                <a:cs typeface="Verdana"/>
              </a:rPr>
              <a:t>merupakan yang </a:t>
            </a:r>
            <a:r>
              <a:rPr sz="1100" dirty="0">
                <a:latin typeface="Verdana"/>
                <a:cs typeface="Verdana"/>
              </a:rPr>
              <a:t>harus </a:t>
            </a:r>
            <a:r>
              <a:rPr sz="1100" spc="-5" dirty="0">
                <a:latin typeface="Verdana"/>
                <a:cs typeface="Verdana"/>
              </a:rPr>
              <a:t>disepakati dalam pengiriman,  pentransmisian, </a:t>
            </a:r>
            <a:r>
              <a:rPr sz="1100" spc="-10" dirty="0">
                <a:latin typeface="Verdana"/>
                <a:cs typeface="Verdana"/>
              </a:rPr>
              <a:t>dan </a:t>
            </a:r>
            <a:r>
              <a:rPr sz="1100" spc="-5" dirty="0">
                <a:latin typeface="Verdana"/>
                <a:cs typeface="Verdana"/>
              </a:rPr>
              <a:t>penerimaan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informasi.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16354" y="6151244"/>
            <a:ext cx="419227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Verdana"/>
                <a:cs typeface="Verdana"/>
              </a:rPr>
              <a:t>Gambar </a:t>
            </a:r>
            <a:r>
              <a:rPr sz="1100" spc="-5" dirty="0">
                <a:latin typeface="Verdana"/>
                <a:cs typeface="Verdana"/>
              </a:rPr>
              <a:t>1.6 </a:t>
            </a:r>
            <a:r>
              <a:rPr sz="1100" dirty="0">
                <a:latin typeface="Verdana"/>
                <a:cs typeface="Verdana"/>
              </a:rPr>
              <a:t>Komponen </a:t>
            </a:r>
            <a:r>
              <a:rPr sz="1100" spc="-5" dirty="0">
                <a:latin typeface="Verdana"/>
                <a:cs typeface="Verdana"/>
              </a:rPr>
              <a:t>Pembangun Sistem</a:t>
            </a:r>
            <a:r>
              <a:rPr sz="1100" spc="-9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Telekomunikasi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80847" y="6614160"/>
            <a:ext cx="4017263" cy="2846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65475" y="9447991"/>
            <a:ext cx="20396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Verdana"/>
                <a:cs typeface="Verdana"/>
              </a:rPr>
              <a:t>Gambar </a:t>
            </a:r>
            <a:r>
              <a:rPr sz="1100" spc="-5" dirty="0">
                <a:latin typeface="Verdana"/>
                <a:cs typeface="Verdana"/>
              </a:rPr>
              <a:t>1.7 Media</a:t>
            </a:r>
            <a:r>
              <a:rPr sz="1100" spc="-14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Transmisi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3098422" y="10127044"/>
            <a:ext cx="1337945" cy="1590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Halaman </a:t>
            </a:r>
            <a:fld id="{81D60167-4931-47E6-BA6A-407CBD079E47}" type="slidenum">
              <a:rPr spc="-5" dirty="0"/>
              <a:t>5</a:t>
            </a:fld>
            <a:r>
              <a:rPr spc="-5" dirty="0"/>
              <a:t> </a:t>
            </a:r>
            <a:r>
              <a:rPr spc="-10" dirty="0"/>
              <a:t>dari</a:t>
            </a:r>
            <a:r>
              <a:rPr spc="-70" dirty="0"/>
              <a:t> </a:t>
            </a:r>
            <a:r>
              <a:rPr spc="-10" dirty="0"/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690" y="298452"/>
            <a:ext cx="4218940" cy="204543"/>
          </a:xfrm>
          <a:prstGeom prst="rect">
            <a:avLst/>
          </a:prstGeom>
          <a:solidFill>
            <a:srgbClr val="004386"/>
          </a:solidFill>
        </p:spPr>
        <p:txBody>
          <a:bodyPr vert="horz" wrap="square" lIns="0" tIns="5016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395"/>
              </a:spcBef>
            </a:pPr>
            <a:r>
              <a:rPr sz="1000" b="1" dirty="0">
                <a:solidFill>
                  <a:srgbClr val="FFFFFF"/>
                </a:solidFill>
                <a:latin typeface="Caladea"/>
                <a:cs typeface="Caladea"/>
              </a:rPr>
              <a:t>Telekomunikasi </a:t>
            </a:r>
            <a:r>
              <a:rPr sz="1000" b="1" spc="-5" dirty="0">
                <a:solidFill>
                  <a:srgbClr val="FFFFFF"/>
                </a:solidFill>
                <a:latin typeface="Caladea"/>
                <a:cs typeface="Caladea"/>
              </a:rPr>
              <a:t>/Konsep Fundamental</a:t>
            </a:r>
            <a:r>
              <a:rPr sz="1000" b="1" spc="70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adea"/>
                <a:cs typeface="Caladea"/>
              </a:rPr>
              <a:t>Telekomunikasi</a:t>
            </a:r>
            <a:endParaRPr sz="1000">
              <a:latin typeface="Caladea"/>
              <a:cs typeface="Calad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86909" y="322583"/>
            <a:ext cx="6305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FFFFFF"/>
                </a:solidFill>
                <a:latin typeface="Caladea"/>
                <a:cs typeface="Caladea"/>
              </a:rPr>
              <a:t>B</a:t>
            </a:r>
            <a:r>
              <a:rPr sz="1100" spc="-15" dirty="0">
                <a:solidFill>
                  <a:srgbClr val="FFFFFF"/>
                </a:solidFill>
                <a:latin typeface="Caladea"/>
                <a:cs typeface="Caladea"/>
              </a:rPr>
              <a:t>r</a:t>
            </a:r>
            <a:r>
              <a:rPr sz="1100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r>
              <a:rPr sz="1100" spc="-40" dirty="0">
                <a:solidFill>
                  <a:srgbClr val="FFFFFF"/>
                </a:solidFill>
                <a:latin typeface="Caladea"/>
                <a:cs typeface="Caladea"/>
              </a:rPr>
              <a:t>w</a:t>
            </a:r>
            <a:r>
              <a:rPr sz="1100" spc="25" dirty="0">
                <a:solidFill>
                  <a:srgbClr val="FFFFFF"/>
                </a:solidFill>
                <a:latin typeface="Caladea"/>
                <a:cs typeface="Caladea"/>
              </a:rPr>
              <a:t>i</a:t>
            </a:r>
            <a:r>
              <a:rPr sz="1100" spc="5" dirty="0">
                <a:solidFill>
                  <a:srgbClr val="FFFFFF"/>
                </a:solidFill>
                <a:latin typeface="Caladea"/>
                <a:cs typeface="Caladea"/>
              </a:rPr>
              <a:t>j</a:t>
            </a:r>
            <a:r>
              <a:rPr sz="1100" spc="-25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r>
              <a:rPr sz="1100" spc="30" dirty="0">
                <a:solidFill>
                  <a:srgbClr val="FFFFFF"/>
                </a:solidFill>
                <a:latin typeface="Caladea"/>
                <a:cs typeface="Caladea"/>
              </a:rPr>
              <a:t>y</a:t>
            </a:r>
            <a:r>
              <a:rPr sz="1100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endParaRPr sz="1100">
              <a:latin typeface="Caladea"/>
              <a:cs typeface="Calade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14270" y="3645360"/>
            <a:ext cx="3390900" cy="1661795"/>
            <a:chOff x="2414270" y="3645355"/>
            <a:chExt cx="3390900" cy="1661795"/>
          </a:xfrm>
        </p:grpSpPr>
        <p:sp>
          <p:nvSpPr>
            <p:cNvPr id="5" name="object 5"/>
            <p:cNvSpPr/>
            <p:nvPr/>
          </p:nvSpPr>
          <p:spPr>
            <a:xfrm>
              <a:off x="2414270" y="3645355"/>
              <a:ext cx="3390900" cy="16614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45534" y="4309922"/>
              <a:ext cx="1204112" cy="8156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70584" y="659998"/>
            <a:ext cx="5874385" cy="2638799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358140" lvl="1" indent="-346075">
              <a:lnSpc>
                <a:spcPct val="100000"/>
              </a:lnSpc>
              <a:spcBef>
                <a:spcPts val="445"/>
              </a:spcBef>
              <a:buAutoNum type="arabicPeriod" startAt="6"/>
              <a:tabLst>
                <a:tab pos="358775" algn="l"/>
              </a:tabLst>
            </a:pPr>
            <a:r>
              <a:rPr sz="1100" b="1" spc="-5" dirty="0">
                <a:latin typeface="Verdana"/>
                <a:cs typeface="Verdana"/>
              </a:rPr>
              <a:t>Prinsip </a:t>
            </a:r>
            <a:r>
              <a:rPr sz="1100" b="1" dirty="0">
                <a:latin typeface="Verdana"/>
                <a:cs typeface="Verdana"/>
              </a:rPr>
              <a:t>Kerja Sistem</a:t>
            </a:r>
            <a:r>
              <a:rPr sz="1100" b="1" spc="-105" dirty="0">
                <a:latin typeface="Verdana"/>
                <a:cs typeface="Verdana"/>
              </a:rPr>
              <a:t> </a:t>
            </a:r>
            <a:r>
              <a:rPr sz="1100" b="1" spc="-5" dirty="0">
                <a:latin typeface="Verdana"/>
                <a:cs typeface="Verdana"/>
              </a:rPr>
              <a:t>Telekomunikasi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100" spc="-5" dirty="0">
                <a:latin typeface="Verdana"/>
                <a:cs typeface="Verdana"/>
              </a:rPr>
              <a:t>Pada prinsipnya </a:t>
            </a:r>
            <a:r>
              <a:rPr sz="1100" dirty="0">
                <a:latin typeface="Verdana"/>
                <a:cs typeface="Verdana"/>
              </a:rPr>
              <a:t>sebuah </a:t>
            </a:r>
            <a:r>
              <a:rPr sz="1100" spc="-5" dirty="0">
                <a:latin typeface="Verdana"/>
                <a:cs typeface="Verdana"/>
              </a:rPr>
              <a:t>komunikasi melalui tahapan sebagai berikut</a:t>
            </a:r>
            <a:r>
              <a:rPr sz="1100" spc="-14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:</a:t>
            </a:r>
            <a:endParaRPr sz="1100">
              <a:latin typeface="Verdana"/>
              <a:cs typeface="Verdana"/>
            </a:endParaRPr>
          </a:p>
          <a:p>
            <a:pPr marL="469265" marR="8890" lvl="2" indent="-228600">
              <a:lnSpc>
                <a:spcPts val="1340"/>
              </a:lnSpc>
              <a:spcBef>
                <a:spcPts val="4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100" spc="-5" dirty="0">
                <a:latin typeface="Verdana"/>
                <a:cs typeface="Verdana"/>
              </a:rPr>
              <a:t>Proses </a:t>
            </a:r>
            <a:r>
              <a:rPr sz="1100" dirty="0">
                <a:latin typeface="Verdana"/>
                <a:cs typeface="Verdana"/>
              </a:rPr>
              <a:t>komunikasi </a:t>
            </a:r>
            <a:r>
              <a:rPr sz="1100" spc="-5" dirty="0">
                <a:latin typeface="Verdana"/>
                <a:cs typeface="Verdana"/>
              </a:rPr>
              <a:t>diawali </a:t>
            </a:r>
            <a:r>
              <a:rPr sz="1100" dirty="0">
                <a:latin typeface="Verdana"/>
                <a:cs typeface="Verdana"/>
              </a:rPr>
              <a:t>dengan sebuah pesan atau informasi </a:t>
            </a:r>
            <a:r>
              <a:rPr sz="1100" spc="-5" dirty="0">
                <a:latin typeface="Verdana"/>
                <a:cs typeface="Verdana"/>
              </a:rPr>
              <a:t>yang harus  dikirimkan dari individu/perangkat satu ke </a:t>
            </a:r>
            <a:r>
              <a:rPr sz="1100" dirty="0">
                <a:latin typeface="Verdana"/>
                <a:cs typeface="Verdana"/>
              </a:rPr>
              <a:t>perangkat</a:t>
            </a:r>
            <a:r>
              <a:rPr sz="1100" spc="-1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lain.</a:t>
            </a:r>
            <a:endParaRPr sz="1100">
              <a:latin typeface="Verdana"/>
              <a:cs typeface="Verdana"/>
            </a:endParaRPr>
          </a:p>
          <a:p>
            <a:pPr marL="469265" lvl="2" indent="-228600">
              <a:lnSpc>
                <a:spcPts val="1290"/>
              </a:lnSpc>
              <a:buFont typeface="Symbol"/>
              <a:buChar char=""/>
              <a:tabLst>
                <a:tab pos="469265" algn="l"/>
                <a:tab pos="469900" algn="l"/>
                <a:tab pos="1730375" algn="l"/>
                <a:tab pos="2454275" algn="l"/>
                <a:tab pos="3402329" algn="l"/>
                <a:tab pos="4226560" algn="l"/>
                <a:tab pos="4954270" algn="l"/>
              </a:tabLst>
            </a:pPr>
            <a:r>
              <a:rPr sz="1100" spc="-5" dirty="0">
                <a:latin typeface="Verdana"/>
                <a:cs typeface="Verdana"/>
              </a:rPr>
              <a:t>Pesan/informasi	</a:t>
            </a:r>
            <a:r>
              <a:rPr sz="1100" dirty="0">
                <a:latin typeface="Verdana"/>
                <a:cs typeface="Verdana"/>
              </a:rPr>
              <a:t>tersebut	</a:t>
            </a:r>
            <a:r>
              <a:rPr sz="1100" spc="-5" dirty="0">
                <a:latin typeface="Verdana"/>
                <a:cs typeface="Verdana"/>
              </a:rPr>
              <a:t>selanjutnya	</a:t>
            </a:r>
            <a:r>
              <a:rPr sz="1100" dirty="0">
                <a:latin typeface="Verdana"/>
                <a:cs typeface="Verdana"/>
              </a:rPr>
              <a:t>dikonfersi	</a:t>
            </a:r>
            <a:r>
              <a:rPr sz="1100" spc="-10" dirty="0">
                <a:latin typeface="Verdana"/>
                <a:cs typeface="Verdana"/>
              </a:rPr>
              <a:t>kedalam	</a:t>
            </a:r>
            <a:r>
              <a:rPr sz="1100" dirty="0">
                <a:latin typeface="Verdana"/>
                <a:cs typeface="Verdana"/>
              </a:rPr>
              <a:t>bentuk</a:t>
            </a:r>
            <a:r>
              <a:rPr sz="1100" spc="1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biner</a:t>
            </a:r>
            <a:endParaRPr sz="1100">
              <a:latin typeface="Verdana"/>
              <a:cs typeface="Verdana"/>
            </a:endParaRPr>
          </a:p>
          <a:p>
            <a:pPr marL="469265" marR="9525">
              <a:lnSpc>
                <a:spcPct val="100899"/>
              </a:lnSpc>
              <a:spcBef>
                <a:spcPts val="15"/>
              </a:spcBef>
            </a:pPr>
            <a:r>
              <a:rPr sz="1100" spc="-5" dirty="0">
                <a:latin typeface="Verdana"/>
                <a:cs typeface="Verdana"/>
              </a:rPr>
              <a:t>atau bit yang selanjutnya bit </a:t>
            </a:r>
            <a:r>
              <a:rPr sz="1100" dirty="0">
                <a:latin typeface="Verdana"/>
                <a:cs typeface="Verdana"/>
              </a:rPr>
              <a:t>tersebut </a:t>
            </a:r>
            <a:r>
              <a:rPr sz="1100" spc="-5" dirty="0">
                <a:latin typeface="Verdana"/>
                <a:cs typeface="Verdana"/>
              </a:rPr>
              <a:t>di encode menjadi sinyal. Proses ini  terjadi </a:t>
            </a:r>
            <a:r>
              <a:rPr sz="1100" spc="-10" dirty="0">
                <a:latin typeface="Verdana"/>
                <a:cs typeface="Verdana"/>
              </a:rPr>
              <a:t>pada </a:t>
            </a:r>
            <a:r>
              <a:rPr sz="1100" dirty="0">
                <a:latin typeface="Verdana"/>
                <a:cs typeface="Verdana"/>
              </a:rPr>
              <a:t>perangkat</a:t>
            </a:r>
            <a:r>
              <a:rPr sz="1100" spc="-6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encoder.</a:t>
            </a:r>
            <a:endParaRPr sz="1100">
              <a:latin typeface="Verdana"/>
              <a:cs typeface="Verdana"/>
            </a:endParaRPr>
          </a:p>
          <a:p>
            <a:pPr marL="469265" marR="12700" lvl="2" indent="-228600">
              <a:lnSpc>
                <a:spcPts val="1340"/>
              </a:lnSpc>
              <a:spcBef>
                <a:spcPts val="40"/>
              </a:spcBef>
              <a:buFont typeface="Symbol"/>
              <a:buChar char=""/>
              <a:tabLst>
                <a:tab pos="469265" algn="l"/>
                <a:tab pos="469900" algn="l"/>
                <a:tab pos="1086485" algn="l"/>
                <a:tab pos="1865630" algn="l"/>
                <a:tab pos="2740660" algn="l"/>
                <a:tab pos="3227070" algn="l"/>
                <a:tab pos="4202430" algn="l"/>
              </a:tabLst>
            </a:pPr>
            <a:r>
              <a:rPr sz="1100" dirty="0">
                <a:latin typeface="Verdana"/>
                <a:cs typeface="Verdana"/>
              </a:rPr>
              <a:t>S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dirty="0">
                <a:latin typeface="Verdana"/>
                <a:cs typeface="Verdana"/>
              </a:rPr>
              <a:t>n</a:t>
            </a:r>
            <a:r>
              <a:rPr sz="1100" spc="-10" dirty="0">
                <a:latin typeface="Verdana"/>
                <a:cs typeface="Verdana"/>
              </a:rPr>
              <a:t>y</a:t>
            </a:r>
            <a:r>
              <a:rPr sz="1100" spc="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l	</a:t>
            </a:r>
            <a:r>
              <a:rPr sz="1100" spc="-5" dirty="0">
                <a:latin typeface="Verdana"/>
                <a:cs typeface="Verdana"/>
              </a:rPr>
              <a:t>t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-5" dirty="0">
                <a:latin typeface="Verdana"/>
                <a:cs typeface="Verdana"/>
              </a:rPr>
              <a:t>r</a:t>
            </a:r>
            <a:r>
              <a:rPr sz="1100" dirty="0">
                <a:latin typeface="Verdana"/>
                <a:cs typeface="Verdana"/>
              </a:rPr>
              <a:t>seb</a:t>
            </a:r>
            <a:r>
              <a:rPr sz="1100" spc="-5" dirty="0">
                <a:latin typeface="Verdana"/>
                <a:cs typeface="Verdana"/>
              </a:rPr>
              <a:t>u</a:t>
            </a:r>
            <a:r>
              <a:rPr sz="1100" dirty="0">
                <a:latin typeface="Verdana"/>
                <a:cs typeface="Verdana"/>
              </a:rPr>
              <a:t>t	</a:t>
            </a:r>
            <a:r>
              <a:rPr sz="1100" spc="5" dirty="0">
                <a:latin typeface="Verdana"/>
                <a:cs typeface="Verdana"/>
              </a:rPr>
              <a:t>k</a:t>
            </a:r>
            <a:r>
              <a:rPr sz="1100" spc="-25" dirty="0">
                <a:latin typeface="Verdana"/>
                <a:cs typeface="Verdana"/>
              </a:rPr>
              <a:t>e</a:t>
            </a:r>
            <a:r>
              <a:rPr sz="1100" spc="5" dirty="0">
                <a:latin typeface="Verdana"/>
                <a:cs typeface="Verdana"/>
              </a:rPr>
              <a:t>m</a:t>
            </a:r>
            <a:r>
              <a:rPr sz="1100" spc="-5" dirty="0">
                <a:latin typeface="Verdana"/>
                <a:cs typeface="Verdana"/>
              </a:rPr>
              <a:t>u</a:t>
            </a:r>
            <a:r>
              <a:rPr sz="1100" spc="-20" dirty="0">
                <a:latin typeface="Verdana"/>
                <a:cs typeface="Verdana"/>
              </a:rPr>
              <a:t>d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n	</a:t>
            </a:r>
            <a:r>
              <a:rPr sz="1100" spc="10" dirty="0">
                <a:latin typeface="Verdana"/>
                <a:cs typeface="Verdana"/>
              </a:rPr>
              <a:t>o</a:t>
            </a:r>
            <a:r>
              <a:rPr sz="1100" spc="-15" dirty="0">
                <a:latin typeface="Verdana"/>
                <a:cs typeface="Verdana"/>
              </a:rPr>
              <a:t>l</a:t>
            </a:r>
            <a:r>
              <a:rPr sz="1100" dirty="0">
                <a:latin typeface="Verdana"/>
                <a:cs typeface="Verdana"/>
              </a:rPr>
              <a:t>eh	</a:t>
            </a:r>
            <a:r>
              <a:rPr sz="1100" spc="5" dirty="0">
                <a:latin typeface="Verdana"/>
                <a:cs typeface="Verdana"/>
              </a:rPr>
              <a:t>t</a:t>
            </a:r>
            <a:r>
              <a:rPr sz="1100" spc="-5" dirty="0">
                <a:latin typeface="Verdana"/>
                <a:cs typeface="Verdana"/>
              </a:rPr>
              <a:t>ran</a:t>
            </a:r>
            <a:r>
              <a:rPr sz="1100" dirty="0">
                <a:latin typeface="Verdana"/>
                <a:cs typeface="Verdana"/>
              </a:rPr>
              <a:t>s</a:t>
            </a:r>
            <a:r>
              <a:rPr sz="1100" spc="5" dirty="0">
                <a:latin typeface="Verdana"/>
                <a:cs typeface="Verdana"/>
              </a:rPr>
              <a:t>m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spc="5" dirty="0">
                <a:latin typeface="Verdana"/>
                <a:cs typeface="Verdana"/>
              </a:rPr>
              <a:t>t</a:t>
            </a:r>
            <a:r>
              <a:rPr sz="1100" spc="-5" dirty="0">
                <a:latin typeface="Verdana"/>
                <a:cs typeface="Verdana"/>
              </a:rPr>
              <a:t>t</a:t>
            </a:r>
            <a:r>
              <a:rPr sz="1100" spc="-25" dirty="0">
                <a:latin typeface="Verdana"/>
                <a:cs typeface="Verdana"/>
              </a:rPr>
              <a:t>e</a:t>
            </a:r>
            <a:r>
              <a:rPr sz="1100" dirty="0">
                <a:latin typeface="Verdana"/>
                <a:cs typeface="Verdana"/>
              </a:rPr>
              <a:t>r	</a:t>
            </a:r>
            <a:r>
              <a:rPr sz="1100" spc="-5" dirty="0">
                <a:latin typeface="Verdana"/>
                <a:cs typeface="Verdana"/>
              </a:rPr>
              <a:t>di</a:t>
            </a:r>
            <a:r>
              <a:rPr sz="1100" dirty="0">
                <a:latin typeface="Verdana"/>
                <a:cs typeface="Verdana"/>
              </a:rPr>
              <a:t>k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spc="-5" dirty="0">
                <a:latin typeface="Verdana"/>
                <a:cs typeface="Verdana"/>
              </a:rPr>
              <a:t>r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spc="5" dirty="0">
                <a:latin typeface="Verdana"/>
                <a:cs typeface="Verdana"/>
              </a:rPr>
              <a:t>m</a:t>
            </a:r>
            <a:r>
              <a:rPr sz="1100" spc="-10" dirty="0">
                <a:latin typeface="Verdana"/>
                <a:cs typeface="Verdana"/>
              </a:rPr>
              <a:t>k</a:t>
            </a:r>
            <a:r>
              <a:rPr sz="1100" dirty="0">
                <a:latin typeface="Verdana"/>
                <a:cs typeface="Verdana"/>
              </a:rPr>
              <a:t>a</a:t>
            </a:r>
            <a:r>
              <a:rPr sz="1100" spc="5" dirty="0">
                <a:latin typeface="Verdana"/>
                <a:cs typeface="Verdana"/>
              </a:rPr>
              <a:t>n</a:t>
            </a:r>
            <a:r>
              <a:rPr sz="1100" dirty="0">
                <a:latin typeface="Verdana"/>
                <a:cs typeface="Verdana"/>
              </a:rPr>
              <a:t>/</a:t>
            </a:r>
            <a:r>
              <a:rPr sz="1100" spc="-20" dirty="0">
                <a:latin typeface="Verdana"/>
                <a:cs typeface="Verdana"/>
              </a:rPr>
              <a:t>d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spc="-5" dirty="0">
                <a:latin typeface="Verdana"/>
                <a:cs typeface="Verdana"/>
              </a:rPr>
              <a:t>pan</a:t>
            </a:r>
            <a:r>
              <a:rPr sz="1100" dirty="0">
                <a:latin typeface="Verdana"/>
                <a:cs typeface="Verdana"/>
              </a:rPr>
              <a:t>c</a:t>
            </a:r>
            <a:r>
              <a:rPr sz="1100" spc="-5" dirty="0">
                <a:latin typeface="Verdana"/>
                <a:cs typeface="Verdana"/>
              </a:rPr>
              <a:t>ar</a:t>
            </a:r>
            <a:r>
              <a:rPr sz="1100" spc="-10" dirty="0">
                <a:latin typeface="Verdana"/>
                <a:cs typeface="Verdana"/>
              </a:rPr>
              <a:t>k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n  </a:t>
            </a:r>
            <a:r>
              <a:rPr sz="1100" spc="-5" dirty="0">
                <a:latin typeface="Verdana"/>
                <a:cs typeface="Verdana"/>
              </a:rPr>
              <a:t>melalui </a:t>
            </a:r>
            <a:r>
              <a:rPr sz="1100" dirty="0">
                <a:latin typeface="Verdana"/>
                <a:cs typeface="Verdana"/>
              </a:rPr>
              <a:t>media </a:t>
            </a:r>
            <a:r>
              <a:rPr sz="1100" spc="-5" dirty="0">
                <a:latin typeface="Verdana"/>
                <a:cs typeface="Verdana"/>
              </a:rPr>
              <a:t>yang </a:t>
            </a:r>
            <a:r>
              <a:rPr sz="1100" dirty="0">
                <a:latin typeface="Verdana"/>
                <a:cs typeface="Verdana"/>
              </a:rPr>
              <a:t>telah</a:t>
            </a:r>
            <a:r>
              <a:rPr sz="1100" spc="-10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dipilih.</a:t>
            </a:r>
            <a:endParaRPr sz="1100">
              <a:latin typeface="Verdana"/>
              <a:cs typeface="Verdana"/>
            </a:endParaRPr>
          </a:p>
          <a:p>
            <a:pPr marL="469265" lvl="2" indent="-228600">
              <a:lnSpc>
                <a:spcPts val="1290"/>
              </a:lnSpc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100" spc="-5" dirty="0">
                <a:latin typeface="Verdana"/>
                <a:cs typeface="Verdana"/>
              </a:rPr>
              <a:t>Dibutuhkan media </a:t>
            </a:r>
            <a:r>
              <a:rPr sz="1100" dirty="0">
                <a:latin typeface="Verdana"/>
                <a:cs typeface="Verdana"/>
              </a:rPr>
              <a:t>transmisi </a:t>
            </a:r>
            <a:r>
              <a:rPr sz="1100" spc="-5" dirty="0">
                <a:latin typeface="Verdana"/>
                <a:cs typeface="Verdana"/>
              </a:rPr>
              <a:t>(radio, </a:t>
            </a:r>
            <a:r>
              <a:rPr sz="1100" dirty="0">
                <a:latin typeface="Verdana"/>
                <a:cs typeface="Verdana"/>
              </a:rPr>
              <a:t>optik, </a:t>
            </a:r>
            <a:r>
              <a:rPr sz="1100" spc="-5" dirty="0">
                <a:latin typeface="Verdana"/>
                <a:cs typeface="Verdana"/>
              </a:rPr>
              <a:t>coaxial, tembaga) </a:t>
            </a:r>
            <a:r>
              <a:rPr sz="1100" spc="5" dirty="0">
                <a:latin typeface="Verdana"/>
                <a:cs typeface="Verdana"/>
              </a:rPr>
              <a:t>yang</a:t>
            </a:r>
            <a:r>
              <a:rPr sz="1100" spc="30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baik</a:t>
            </a:r>
            <a:endParaRPr sz="1100">
              <a:latin typeface="Verdana"/>
              <a:cs typeface="Verdana"/>
            </a:endParaRPr>
          </a:p>
          <a:p>
            <a:pPr marL="469265">
              <a:lnSpc>
                <a:spcPct val="100000"/>
              </a:lnSpc>
              <a:spcBef>
                <a:spcPts val="20"/>
              </a:spcBef>
            </a:pPr>
            <a:r>
              <a:rPr sz="1100" spc="-5" dirty="0">
                <a:latin typeface="Verdana"/>
                <a:cs typeface="Verdana"/>
              </a:rPr>
              <a:t>agar </a:t>
            </a:r>
            <a:r>
              <a:rPr sz="1100" dirty="0">
                <a:latin typeface="Verdana"/>
                <a:cs typeface="Verdana"/>
              </a:rPr>
              <a:t>gangguan </a:t>
            </a:r>
            <a:r>
              <a:rPr sz="1100" spc="-5" dirty="0">
                <a:latin typeface="Verdana"/>
                <a:cs typeface="Verdana"/>
              </a:rPr>
              <a:t>selama disaluran </a:t>
            </a:r>
            <a:r>
              <a:rPr sz="1100" dirty="0">
                <a:latin typeface="Verdana"/>
                <a:cs typeface="Verdana"/>
              </a:rPr>
              <a:t>dapat</a:t>
            </a:r>
            <a:r>
              <a:rPr sz="1100" spc="-11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dikurangi.</a:t>
            </a:r>
            <a:endParaRPr sz="1100">
              <a:latin typeface="Verdana"/>
              <a:cs typeface="Verdana"/>
            </a:endParaRPr>
          </a:p>
          <a:p>
            <a:pPr marL="469265" lvl="2" indent="-228600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100" spc="-5" dirty="0">
                <a:latin typeface="Verdana"/>
                <a:cs typeface="Verdana"/>
              </a:rPr>
              <a:t>Selanjutnya </a:t>
            </a:r>
            <a:r>
              <a:rPr sz="1100" dirty="0">
                <a:latin typeface="Verdana"/>
                <a:cs typeface="Verdana"/>
              </a:rPr>
              <a:t>sinyal tersebut </a:t>
            </a:r>
            <a:r>
              <a:rPr sz="1100" spc="-5" dirty="0">
                <a:latin typeface="Verdana"/>
                <a:cs typeface="Verdana"/>
              </a:rPr>
              <a:t>diterima </a:t>
            </a:r>
            <a:r>
              <a:rPr sz="1100" dirty="0">
                <a:latin typeface="Verdana"/>
                <a:cs typeface="Verdana"/>
              </a:rPr>
              <a:t>oleh </a:t>
            </a:r>
            <a:r>
              <a:rPr sz="1100" spc="-5" dirty="0">
                <a:latin typeface="Verdana"/>
                <a:cs typeface="Verdana"/>
              </a:rPr>
              <a:t>stasiun</a:t>
            </a:r>
            <a:r>
              <a:rPr sz="1100" spc="-1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penerima.</a:t>
            </a:r>
            <a:endParaRPr sz="1100">
              <a:latin typeface="Verdana"/>
              <a:cs typeface="Verdana"/>
            </a:endParaRPr>
          </a:p>
          <a:p>
            <a:pPr marL="469265" lvl="2" indent="-228600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469265" algn="l"/>
                <a:tab pos="469900" algn="l"/>
                <a:tab pos="1082040" algn="l"/>
                <a:tab pos="1856739" algn="l"/>
                <a:tab pos="2664460" algn="l"/>
                <a:tab pos="3443604" algn="l"/>
                <a:tab pos="4100195" algn="l"/>
                <a:tab pos="4644390" algn="l"/>
                <a:tab pos="5142865" algn="l"/>
                <a:tab pos="5514975" algn="l"/>
              </a:tabLst>
            </a:pPr>
            <a:r>
              <a:rPr sz="1100" dirty="0">
                <a:latin typeface="Verdana"/>
                <a:cs typeface="Verdana"/>
              </a:rPr>
              <a:t>S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dirty="0">
                <a:latin typeface="Verdana"/>
                <a:cs typeface="Verdana"/>
              </a:rPr>
              <a:t>n</a:t>
            </a:r>
            <a:r>
              <a:rPr sz="1100" spc="-10" dirty="0">
                <a:latin typeface="Verdana"/>
                <a:cs typeface="Verdana"/>
              </a:rPr>
              <a:t>y</a:t>
            </a:r>
            <a:r>
              <a:rPr sz="1100" spc="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l	</a:t>
            </a:r>
            <a:r>
              <a:rPr sz="1100" spc="-5" dirty="0">
                <a:latin typeface="Verdana"/>
                <a:cs typeface="Verdana"/>
              </a:rPr>
              <a:t>t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-5" dirty="0">
                <a:latin typeface="Verdana"/>
                <a:cs typeface="Verdana"/>
              </a:rPr>
              <a:t>r</a:t>
            </a:r>
            <a:r>
              <a:rPr sz="1100" dirty="0">
                <a:latin typeface="Verdana"/>
                <a:cs typeface="Verdana"/>
              </a:rPr>
              <a:t>seb</a:t>
            </a:r>
            <a:r>
              <a:rPr sz="1100" spc="-5" dirty="0">
                <a:latin typeface="Verdana"/>
                <a:cs typeface="Verdana"/>
              </a:rPr>
              <a:t>u</a:t>
            </a:r>
            <a:r>
              <a:rPr sz="1100" dirty="0">
                <a:latin typeface="Verdana"/>
                <a:cs typeface="Verdana"/>
              </a:rPr>
              <a:t>t	</a:t>
            </a:r>
            <a:r>
              <a:rPr sz="1100" spc="-20" dirty="0">
                <a:latin typeface="Verdana"/>
                <a:cs typeface="Verdana"/>
              </a:rPr>
              <a:t>d</a:t>
            </a:r>
            <a:r>
              <a:rPr sz="1100" spc="-5" dirty="0">
                <a:latin typeface="Verdana"/>
                <a:cs typeface="Verdana"/>
              </a:rPr>
              <a:t>i</a:t>
            </a:r>
            <a:r>
              <a:rPr sz="1100" spc="-20" dirty="0">
                <a:latin typeface="Verdana"/>
                <a:cs typeface="Verdana"/>
              </a:rPr>
              <a:t>d</a:t>
            </a:r>
            <a:r>
              <a:rPr sz="1100" dirty="0">
                <a:latin typeface="Verdana"/>
                <a:cs typeface="Verdana"/>
              </a:rPr>
              <a:t>eco</a:t>
            </a:r>
            <a:r>
              <a:rPr sz="1100" spc="-20" dirty="0">
                <a:latin typeface="Verdana"/>
                <a:cs typeface="Verdana"/>
              </a:rPr>
              <a:t>d</a:t>
            </a:r>
            <a:r>
              <a:rPr sz="1100" dirty="0">
                <a:latin typeface="Verdana"/>
                <a:cs typeface="Verdana"/>
              </a:rPr>
              <a:t>e	</a:t>
            </a:r>
            <a:r>
              <a:rPr sz="1100" spc="-10" dirty="0">
                <a:latin typeface="Verdana"/>
                <a:cs typeface="Verdana"/>
              </a:rPr>
              <a:t>k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-20" dirty="0">
                <a:latin typeface="Verdana"/>
                <a:cs typeface="Verdana"/>
              </a:rPr>
              <a:t>d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spc="5" dirty="0">
                <a:latin typeface="Verdana"/>
                <a:cs typeface="Verdana"/>
              </a:rPr>
              <a:t>l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m	</a:t>
            </a:r>
            <a:r>
              <a:rPr sz="1100" spc="5" dirty="0">
                <a:latin typeface="Verdana"/>
                <a:cs typeface="Verdana"/>
              </a:rPr>
              <a:t>f</a:t>
            </a:r>
            <a:r>
              <a:rPr sz="1100" dirty="0">
                <a:latin typeface="Verdana"/>
                <a:cs typeface="Verdana"/>
              </a:rPr>
              <a:t>o</a:t>
            </a:r>
            <a:r>
              <a:rPr sz="1100" spc="-5" dirty="0">
                <a:latin typeface="Verdana"/>
                <a:cs typeface="Verdana"/>
              </a:rPr>
              <a:t>r</a:t>
            </a:r>
            <a:r>
              <a:rPr sz="1100" spc="5" dirty="0">
                <a:latin typeface="Verdana"/>
                <a:cs typeface="Verdana"/>
              </a:rPr>
              <a:t>m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t	</a:t>
            </a:r>
            <a:r>
              <a:rPr sz="1100" spc="-5" dirty="0">
                <a:latin typeface="Verdana"/>
                <a:cs typeface="Verdana"/>
              </a:rPr>
              <a:t>b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dirty="0">
                <a:latin typeface="Verdana"/>
                <a:cs typeface="Verdana"/>
              </a:rPr>
              <a:t>ner	</a:t>
            </a:r>
            <a:r>
              <a:rPr sz="1100" spc="-5" dirty="0">
                <a:latin typeface="Verdana"/>
                <a:cs typeface="Verdana"/>
              </a:rPr>
              <a:t>at</a:t>
            </a:r>
            <a:r>
              <a:rPr sz="1100" dirty="0">
                <a:latin typeface="Verdana"/>
                <a:cs typeface="Verdana"/>
              </a:rPr>
              <a:t>au	</a:t>
            </a:r>
            <a:r>
              <a:rPr sz="1100" spc="-5" dirty="0">
                <a:latin typeface="Verdana"/>
                <a:cs typeface="Verdana"/>
              </a:rPr>
              <a:t>b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dirty="0">
                <a:latin typeface="Verdana"/>
                <a:cs typeface="Verdana"/>
              </a:rPr>
              <a:t>t	</a:t>
            </a:r>
            <a:r>
              <a:rPr sz="1100" spc="-10" dirty="0">
                <a:latin typeface="Verdana"/>
                <a:cs typeface="Verdana"/>
              </a:rPr>
              <a:t>y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spc="20" dirty="0">
                <a:latin typeface="Verdana"/>
                <a:cs typeface="Verdana"/>
              </a:rPr>
              <a:t>n</a:t>
            </a:r>
            <a:r>
              <a:rPr sz="1100" dirty="0">
                <a:latin typeface="Verdana"/>
                <a:cs typeface="Verdana"/>
              </a:rPr>
              <a:t>g</a:t>
            </a:r>
            <a:endParaRPr sz="1100">
              <a:latin typeface="Verdana"/>
              <a:cs typeface="Verdana"/>
            </a:endParaRPr>
          </a:p>
          <a:p>
            <a:pPr marL="469265" marR="5080">
              <a:lnSpc>
                <a:spcPct val="100899"/>
              </a:lnSpc>
              <a:spcBef>
                <a:spcPts val="15"/>
              </a:spcBef>
              <a:tabLst>
                <a:tab pos="1520190" algn="l"/>
                <a:tab pos="2233295" algn="l"/>
                <a:tab pos="3065145" algn="l"/>
                <a:tab pos="4434205" algn="l"/>
                <a:tab pos="4908550" algn="l"/>
                <a:tab pos="5462905" algn="l"/>
              </a:tabLst>
            </a:pPr>
            <a:r>
              <a:rPr sz="1100" dirty="0">
                <a:latin typeface="Verdana"/>
                <a:cs typeface="Verdana"/>
              </a:rPr>
              <a:t>se</a:t>
            </a:r>
            <a:r>
              <a:rPr sz="1100" spc="-15" dirty="0">
                <a:latin typeface="Verdana"/>
                <a:cs typeface="Verdana"/>
              </a:rPr>
              <a:t>l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nj</a:t>
            </a:r>
            <a:r>
              <a:rPr sz="1100" spc="-5" dirty="0">
                <a:latin typeface="Verdana"/>
                <a:cs typeface="Verdana"/>
              </a:rPr>
              <a:t>ut</a:t>
            </a:r>
            <a:r>
              <a:rPr sz="1100" dirty="0">
                <a:latin typeface="Verdana"/>
                <a:cs typeface="Verdana"/>
              </a:rPr>
              <a:t>n</a:t>
            </a:r>
            <a:r>
              <a:rPr sz="1100" spc="-10" dirty="0">
                <a:latin typeface="Verdana"/>
                <a:cs typeface="Verdana"/>
              </a:rPr>
              <a:t>y</a:t>
            </a:r>
            <a:r>
              <a:rPr sz="1100" dirty="0">
                <a:latin typeface="Verdana"/>
                <a:cs typeface="Verdana"/>
              </a:rPr>
              <a:t>a	</a:t>
            </a:r>
            <a:r>
              <a:rPr sz="1100" spc="-20" dirty="0">
                <a:latin typeface="Verdana"/>
                <a:cs typeface="Verdana"/>
              </a:rPr>
              <a:t>d</a:t>
            </a:r>
            <a:r>
              <a:rPr sz="1100" spc="-5" dirty="0">
                <a:latin typeface="Verdana"/>
                <a:cs typeface="Verdana"/>
              </a:rPr>
              <a:t>iu</a:t>
            </a:r>
            <a:r>
              <a:rPr sz="1100" spc="20" dirty="0">
                <a:latin typeface="Verdana"/>
                <a:cs typeface="Verdana"/>
              </a:rPr>
              <a:t>b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h	</a:t>
            </a:r>
            <a:r>
              <a:rPr sz="1100" spc="-10" dirty="0">
                <a:latin typeface="Verdana"/>
                <a:cs typeface="Verdana"/>
              </a:rPr>
              <a:t>k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5" dirty="0">
                <a:latin typeface="Verdana"/>
                <a:cs typeface="Verdana"/>
              </a:rPr>
              <a:t>d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spc="-15" dirty="0">
                <a:latin typeface="Verdana"/>
                <a:cs typeface="Verdana"/>
              </a:rPr>
              <a:t>l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m	</a:t>
            </a:r>
            <a:r>
              <a:rPr sz="1100" spc="-5" dirty="0">
                <a:latin typeface="Verdana"/>
                <a:cs typeface="Verdana"/>
              </a:rPr>
              <a:t>p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10" dirty="0">
                <a:latin typeface="Verdana"/>
                <a:cs typeface="Verdana"/>
              </a:rPr>
              <a:t>s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n</a:t>
            </a:r>
            <a:r>
              <a:rPr sz="1100" spc="-15" dirty="0">
                <a:latin typeface="Verdana"/>
                <a:cs typeface="Verdana"/>
              </a:rPr>
              <a:t>/i</a:t>
            </a:r>
            <a:r>
              <a:rPr sz="1100" spc="-5" dirty="0">
                <a:latin typeface="Verdana"/>
                <a:cs typeface="Verdana"/>
              </a:rPr>
              <a:t>n</a:t>
            </a:r>
            <a:r>
              <a:rPr sz="1100" spc="5" dirty="0">
                <a:latin typeface="Verdana"/>
                <a:cs typeface="Verdana"/>
              </a:rPr>
              <a:t>f</a:t>
            </a:r>
            <a:r>
              <a:rPr sz="1100" spc="10" dirty="0">
                <a:latin typeface="Verdana"/>
                <a:cs typeface="Verdana"/>
              </a:rPr>
              <a:t>o</a:t>
            </a:r>
            <a:r>
              <a:rPr sz="1100" spc="-5" dirty="0">
                <a:latin typeface="Verdana"/>
                <a:cs typeface="Verdana"/>
              </a:rPr>
              <a:t>r</a:t>
            </a:r>
            <a:r>
              <a:rPr sz="1100" spc="5" dirty="0">
                <a:latin typeface="Verdana"/>
                <a:cs typeface="Verdana"/>
              </a:rPr>
              <a:t>m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si	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s</a:t>
            </a:r>
            <a:r>
              <a:rPr sz="1100" spc="-5" dirty="0">
                <a:latin typeface="Verdana"/>
                <a:cs typeface="Verdana"/>
              </a:rPr>
              <a:t>l</a:t>
            </a:r>
            <a:r>
              <a:rPr sz="1100" dirty="0">
                <a:latin typeface="Verdana"/>
                <a:cs typeface="Verdana"/>
              </a:rPr>
              <a:t>i	</a:t>
            </a:r>
            <a:r>
              <a:rPr sz="1100" spc="-5" dirty="0">
                <a:latin typeface="Verdana"/>
                <a:cs typeface="Verdana"/>
              </a:rPr>
              <a:t>aga</a:t>
            </a:r>
            <a:r>
              <a:rPr sz="1100" dirty="0">
                <a:latin typeface="Verdana"/>
                <a:cs typeface="Verdana"/>
              </a:rPr>
              <a:t>r	</a:t>
            </a:r>
            <a:r>
              <a:rPr sz="1100" spc="5" dirty="0">
                <a:latin typeface="Verdana"/>
                <a:cs typeface="Verdana"/>
              </a:rPr>
              <a:t>d</a:t>
            </a:r>
            <a:r>
              <a:rPr sz="1100" spc="-5" dirty="0">
                <a:latin typeface="Verdana"/>
                <a:cs typeface="Verdana"/>
              </a:rPr>
              <a:t>apa</a:t>
            </a:r>
            <a:r>
              <a:rPr sz="1100" dirty="0">
                <a:latin typeface="Verdana"/>
                <a:cs typeface="Verdana"/>
              </a:rPr>
              <a:t>t  </a:t>
            </a:r>
            <a:r>
              <a:rPr sz="1100" spc="-5" dirty="0">
                <a:latin typeface="Verdana"/>
                <a:cs typeface="Verdana"/>
              </a:rPr>
              <a:t>dibaca/didengar </a:t>
            </a:r>
            <a:r>
              <a:rPr sz="1100" dirty="0">
                <a:latin typeface="Verdana"/>
                <a:cs typeface="Verdana"/>
              </a:rPr>
              <a:t>oleh </a:t>
            </a:r>
            <a:r>
              <a:rPr sz="1100" spc="-5" dirty="0">
                <a:latin typeface="Verdana"/>
                <a:cs typeface="Verdana"/>
              </a:rPr>
              <a:t>perangkat</a:t>
            </a:r>
            <a:r>
              <a:rPr sz="1100" spc="-8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penerima.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0585" y="5500247"/>
            <a:ext cx="5879465" cy="12349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975" algn="ctr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Verdana"/>
                <a:cs typeface="Verdana"/>
              </a:rPr>
              <a:t>Gambar </a:t>
            </a:r>
            <a:r>
              <a:rPr sz="1100" spc="-5" dirty="0">
                <a:latin typeface="Verdana"/>
                <a:cs typeface="Verdana"/>
              </a:rPr>
              <a:t>1.8 Prinsip </a:t>
            </a:r>
            <a:r>
              <a:rPr sz="1100" dirty="0">
                <a:latin typeface="Verdana"/>
                <a:cs typeface="Verdana"/>
              </a:rPr>
              <a:t>kerja </a:t>
            </a:r>
            <a:r>
              <a:rPr sz="1100" spc="-5" dirty="0">
                <a:latin typeface="Verdana"/>
                <a:cs typeface="Verdana"/>
              </a:rPr>
              <a:t>system</a:t>
            </a:r>
            <a:r>
              <a:rPr sz="1100" spc="-8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telekomunikasi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Verdana"/>
              <a:cs typeface="Verdana"/>
            </a:endParaRPr>
          </a:p>
          <a:p>
            <a:pPr marL="12700" marR="5080" algn="just">
              <a:lnSpc>
                <a:spcPct val="100899"/>
              </a:lnSpc>
              <a:spcBef>
                <a:spcPts val="5"/>
              </a:spcBef>
            </a:pPr>
            <a:r>
              <a:rPr sz="1100" spc="-5" dirty="0">
                <a:latin typeface="Verdana"/>
                <a:cs typeface="Verdana"/>
              </a:rPr>
              <a:t>Proses komunikasi dapat dilakukan </a:t>
            </a:r>
            <a:r>
              <a:rPr sz="1100" dirty="0">
                <a:latin typeface="Verdana"/>
                <a:cs typeface="Verdana"/>
              </a:rPr>
              <a:t>satu </a:t>
            </a:r>
            <a:r>
              <a:rPr sz="1100" spc="-5" dirty="0">
                <a:latin typeface="Verdana"/>
                <a:cs typeface="Verdana"/>
              </a:rPr>
              <a:t>arah </a:t>
            </a:r>
            <a:r>
              <a:rPr sz="1100" dirty="0">
                <a:latin typeface="Verdana"/>
                <a:cs typeface="Verdana"/>
              </a:rPr>
              <a:t>maupun </a:t>
            </a:r>
            <a:r>
              <a:rPr sz="1100" spc="-10" dirty="0">
                <a:latin typeface="Verdana"/>
                <a:cs typeface="Verdana"/>
              </a:rPr>
              <a:t>dua arah </a:t>
            </a:r>
            <a:r>
              <a:rPr sz="1100" spc="-5" dirty="0">
                <a:latin typeface="Verdana"/>
                <a:cs typeface="Verdana"/>
              </a:rPr>
              <a:t>tergantung </a:t>
            </a:r>
            <a:r>
              <a:rPr sz="1100" spc="-10" dirty="0">
                <a:latin typeface="Verdana"/>
                <a:cs typeface="Verdana"/>
              </a:rPr>
              <a:t>dari  </a:t>
            </a:r>
            <a:r>
              <a:rPr sz="1100" spc="-5" dirty="0">
                <a:latin typeface="Verdana"/>
                <a:cs typeface="Verdana"/>
              </a:rPr>
              <a:t>perangkat </a:t>
            </a:r>
            <a:r>
              <a:rPr sz="1100" dirty="0">
                <a:latin typeface="Verdana"/>
                <a:cs typeface="Verdana"/>
              </a:rPr>
              <a:t>dan teknologi </a:t>
            </a:r>
            <a:r>
              <a:rPr sz="1100" spc="-5" dirty="0">
                <a:latin typeface="Verdana"/>
                <a:cs typeface="Verdana"/>
              </a:rPr>
              <a:t>yang digunakan, </a:t>
            </a:r>
            <a:r>
              <a:rPr sz="1100" dirty="0">
                <a:latin typeface="Verdana"/>
                <a:cs typeface="Verdana"/>
              </a:rPr>
              <a:t>seperti </a:t>
            </a:r>
            <a:r>
              <a:rPr sz="1100" spc="-5" dirty="0">
                <a:latin typeface="Verdana"/>
                <a:cs typeface="Verdana"/>
              </a:rPr>
              <a:t>berikut ini</a:t>
            </a:r>
            <a:r>
              <a:rPr sz="1100" spc="-17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:</a:t>
            </a:r>
            <a:endParaRPr sz="1100">
              <a:latin typeface="Verdana"/>
              <a:cs typeface="Verdana"/>
            </a:endParaRPr>
          </a:p>
          <a:p>
            <a:pPr marL="469265" marR="2282190" indent="-228600" algn="just">
              <a:lnSpc>
                <a:spcPct val="100899"/>
              </a:lnSpc>
              <a:spcBef>
                <a:spcPts val="10"/>
              </a:spcBef>
              <a:buFont typeface="Symbol"/>
              <a:buChar char=""/>
              <a:tabLst>
                <a:tab pos="469900" algn="l"/>
              </a:tabLst>
            </a:pPr>
            <a:r>
              <a:rPr sz="1100" spc="-5" dirty="0">
                <a:latin typeface="Verdana"/>
                <a:cs typeface="Verdana"/>
              </a:rPr>
              <a:t>Simpleks: Komunikasi satu </a:t>
            </a:r>
            <a:r>
              <a:rPr sz="1100" dirty="0">
                <a:latin typeface="Verdana"/>
                <a:cs typeface="Verdana"/>
              </a:rPr>
              <a:t>arah, </a:t>
            </a:r>
            <a:r>
              <a:rPr sz="1100" spc="-5" dirty="0">
                <a:latin typeface="Verdana"/>
                <a:cs typeface="Verdana"/>
              </a:rPr>
              <a:t>Informasi  berjalan hanya ke satu arah, misalnya </a:t>
            </a:r>
            <a:r>
              <a:rPr sz="1100" dirty="0">
                <a:latin typeface="Verdana"/>
                <a:cs typeface="Verdana"/>
              </a:rPr>
              <a:t>pada  </a:t>
            </a:r>
            <a:r>
              <a:rPr sz="1100" spc="-5" dirty="0">
                <a:latin typeface="Verdana"/>
                <a:cs typeface="Verdana"/>
              </a:rPr>
              <a:t>siaran radio dan</a:t>
            </a:r>
            <a:r>
              <a:rPr sz="110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televisi.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9184" y="7899277"/>
            <a:ext cx="5690870" cy="8645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0665" marR="5080" indent="-228600">
              <a:lnSpc>
                <a:spcPct val="100899"/>
              </a:lnSpc>
              <a:spcBef>
                <a:spcPts val="9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100" spc="-5" dirty="0">
                <a:latin typeface="Verdana"/>
                <a:cs typeface="Verdana"/>
              </a:rPr>
              <a:t>Dupleks: Komunikasi </a:t>
            </a:r>
            <a:r>
              <a:rPr sz="1100" dirty="0">
                <a:latin typeface="Verdana"/>
                <a:cs typeface="Verdana"/>
              </a:rPr>
              <a:t>dua </a:t>
            </a:r>
            <a:r>
              <a:rPr sz="1100" spc="-5" dirty="0">
                <a:latin typeface="Verdana"/>
                <a:cs typeface="Verdana"/>
              </a:rPr>
              <a:t>arah Informasi </a:t>
            </a:r>
            <a:r>
              <a:rPr sz="1100" dirty="0">
                <a:latin typeface="Verdana"/>
                <a:cs typeface="Verdana"/>
              </a:rPr>
              <a:t>berjalan dari dua </a:t>
            </a:r>
            <a:r>
              <a:rPr sz="1100" spc="-5" dirty="0">
                <a:latin typeface="Verdana"/>
                <a:cs typeface="Verdana"/>
              </a:rPr>
              <a:t>arah yang  berlawanan</a:t>
            </a:r>
            <a:endParaRPr sz="1100">
              <a:latin typeface="Verdana"/>
              <a:cs typeface="Verdana"/>
            </a:endParaRPr>
          </a:p>
          <a:p>
            <a:pPr marL="697865" indent="-228600">
              <a:lnSpc>
                <a:spcPct val="100000"/>
              </a:lnSpc>
              <a:spcBef>
                <a:spcPts val="15"/>
              </a:spcBef>
              <a:tabLst>
                <a:tab pos="697865" algn="l"/>
                <a:tab pos="1089660" algn="l"/>
                <a:tab pos="1776730" algn="l"/>
                <a:tab pos="2386330" algn="l"/>
                <a:tab pos="2972435" algn="l"/>
                <a:tab pos="3620135" algn="l"/>
                <a:tab pos="4107815" algn="l"/>
                <a:tab pos="5279390" algn="l"/>
              </a:tabLst>
            </a:pPr>
            <a:r>
              <a:rPr sz="1100" dirty="0">
                <a:latin typeface="Courier New"/>
                <a:cs typeface="Courier New"/>
              </a:rPr>
              <a:t>o	</a:t>
            </a:r>
            <a:r>
              <a:rPr sz="1100" dirty="0">
                <a:latin typeface="Verdana"/>
                <a:cs typeface="Verdana"/>
              </a:rPr>
              <a:t>Fu</a:t>
            </a:r>
            <a:r>
              <a:rPr sz="1100" spc="-5" dirty="0">
                <a:latin typeface="Verdana"/>
                <a:cs typeface="Verdana"/>
              </a:rPr>
              <a:t>l</a:t>
            </a:r>
            <a:r>
              <a:rPr sz="1100" dirty="0">
                <a:latin typeface="Verdana"/>
                <a:cs typeface="Verdana"/>
              </a:rPr>
              <a:t>l	</a:t>
            </a:r>
            <a:r>
              <a:rPr sz="1100" spc="-5" dirty="0">
                <a:latin typeface="Verdana"/>
                <a:cs typeface="Verdana"/>
              </a:rPr>
              <a:t>d</a:t>
            </a:r>
            <a:r>
              <a:rPr sz="1100" dirty="0">
                <a:latin typeface="Verdana"/>
                <a:cs typeface="Verdana"/>
              </a:rPr>
              <a:t>up</a:t>
            </a:r>
            <a:r>
              <a:rPr sz="1100" spc="-15" dirty="0">
                <a:latin typeface="Verdana"/>
                <a:cs typeface="Verdana"/>
              </a:rPr>
              <a:t>l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-5" dirty="0">
                <a:latin typeface="Verdana"/>
                <a:cs typeface="Verdana"/>
              </a:rPr>
              <a:t>k</a:t>
            </a:r>
            <a:r>
              <a:rPr sz="1100" dirty="0">
                <a:latin typeface="Verdana"/>
                <a:cs typeface="Verdana"/>
              </a:rPr>
              <a:t>s	</a:t>
            </a:r>
            <a:r>
              <a:rPr sz="1100" spc="-5" dirty="0">
                <a:latin typeface="Verdana"/>
                <a:cs typeface="Verdana"/>
              </a:rPr>
              <a:t>(</a:t>
            </a:r>
            <a:r>
              <a:rPr sz="1100" dirty="0">
                <a:latin typeface="Verdana"/>
                <a:cs typeface="Verdana"/>
              </a:rPr>
              <a:t>FD</a:t>
            </a:r>
            <a:r>
              <a:rPr sz="1100" spc="-5" dirty="0">
                <a:latin typeface="Verdana"/>
                <a:cs typeface="Verdana"/>
              </a:rPr>
              <a:t>x)</a:t>
            </a:r>
            <a:r>
              <a:rPr sz="1100" dirty="0">
                <a:latin typeface="Verdana"/>
                <a:cs typeface="Verdana"/>
              </a:rPr>
              <a:t>:	Ke</a:t>
            </a:r>
            <a:r>
              <a:rPr sz="1100" spc="-5" dirty="0">
                <a:latin typeface="Verdana"/>
                <a:cs typeface="Verdana"/>
              </a:rPr>
              <a:t>d</a:t>
            </a:r>
            <a:r>
              <a:rPr sz="1100" dirty="0">
                <a:latin typeface="Verdana"/>
                <a:cs typeface="Verdana"/>
              </a:rPr>
              <a:t>ua	te</a:t>
            </a:r>
            <a:r>
              <a:rPr sz="1100" spc="-10" dirty="0">
                <a:latin typeface="Verdana"/>
                <a:cs typeface="Verdana"/>
              </a:rPr>
              <a:t>m</a:t>
            </a:r>
            <a:r>
              <a:rPr sz="1100" spc="-5" dirty="0">
                <a:latin typeface="Verdana"/>
                <a:cs typeface="Verdana"/>
              </a:rPr>
              <a:t>pa</a:t>
            </a:r>
            <a:r>
              <a:rPr sz="1100" dirty="0">
                <a:latin typeface="Verdana"/>
                <a:cs typeface="Verdana"/>
              </a:rPr>
              <a:t>t	</a:t>
            </a:r>
            <a:r>
              <a:rPr sz="1100" spc="-10" dirty="0">
                <a:latin typeface="Verdana"/>
                <a:cs typeface="Verdana"/>
              </a:rPr>
              <a:t>y</a:t>
            </a:r>
            <a:r>
              <a:rPr sz="1100" spc="-1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ng	</a:t>
            </a:r>
            <a:r>
              <a:rPr sz="1100" spc="-5" dirty="0">
                <a:latin typeface="Verdana"/>
                <a:cs typeface="Verdana"/>
              </a:rPr>
              <a:t>b</a:t>
            </a:r>
            <a:r>
              <a:rPr sz="1100" dirty="0">
                <a:latin typeface="Verdana"/>
                <a:cs typeface="Verdana"/>
              </a:rPr>
              <a:t>er</a:t>
            </a:r>
            <a:r>
              <a:rPr sz="1100" spc="-10" dirty="0">
                <a:latin typeface="Verdana"/>
                <a:cs typeface="Verdana"/>
              </a:rPr>
              <a:t>k</a:t>
            </a:r>
            <a:r>
              <a:rPr sz="1100" dirty="0">
                <a:latin typeface="Verdana"/>
                <a:cs typeface="Verdana"/>
              </a:rPr>
              <a:t>o</a:t>
            </a:r>
            <a:r>
              <a:rPr sz="1100" spc="-5" dirty="0">
                <a:latin typeface="Verdana"/>
                <a:cs typeface="Verdana"/>
              </a:rPr>
              <a:t>m</a:t>
            </a:r>
            <a:r>
              <a:rPr sz="1100" dirty="0">
                <a:latin typeface="Verdana"/>
                <a:cs typeface="Verdana"/>
              </a:rPr>
              <a:t>u</a:t>
            </a:r>
            <a:r>
              <a:rPr sz="1100" spc="-10" dirty="0">
                <a:latin typeface="Verdana"/>
                <a:cs typeface="Verdana"/>
              </a:rPr>
              <a:t>n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spc="-10" dirty="0">
                <a:latin typeface="Verdana"/>
                <a:cs typeface="Verdana"/>
              </a:rPr>
              <a:t>k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spc="10" dirty="0">
                <a:latin typeface="Verdana"/>
                <a:cs typeface="Verdana"/>
              </a:rPr>
              <a:t>s</a:t>
            </a:r>
            <a:r>
              <a:rPr sz="1100" dirty="0">
                <a:latin typeface="Verdana"/>
                <a:cs typeface="Verdana"/>
              </a:rPr>
              <a:t>i	</a:t>
            </a:r>
            <a:r>
              <a:rPr sz="1100" spc="-5" dirty="0">
                <a:latin typeface="Verdana"/>
                <a:cs typeface="Verdana"/>
              </a:rPr>
              <a:t>dapa</a:t>
            </a:r>
            <a:r>
              <a:rPr sz="1100" dirty="0">
                <a:latin typeface="Verdana"/>
                <a:cs typeface="Verdana"/>
              </a:rPr>
              <a:t>t</a:t>
            </a:r>
            <a:endParaRPr sz="1100">
              <a:latin typeface="Verdana"/>
              <a:cs typeface="Verdana"/>
            </a:endParaRPr>
          </a:p>
          <a:p>
            <a:pPr marL="697865" marR="6350">
              <a:lnSpc>
                <a:spcPct val="100899"/>
              </a:lnSpc>
              <a:spcBef>
                <a:spcPts val="15"/>
              </a:spcBef>
              <a:tabLst>
                <a:tab pos="1497965" algn="l"/>
                <a:tab pos="1891030" algn="l"/>
                <a:tab pos="2733675" algn="l"/>
                <a:tab pos="3516629" algn="l"/>
                <a:tab pos="4107815" algn="l"/>
                <a:tab pos="5071110" algn="l"/>
              </a:tabLst>
            </a:pPr>
            <a:r>
              <a:rPr sz="1100" spc="-10" dirty="0">
                <a:latin typeface="Verdana"/>
                <a:cs typeface="Verdana"/>
              </a:rPr>
              <a:t>m</a:t>
            </a:r>
            <a:r>
              <a:rPr sz="1100" dirty="0">
                <a:latin typeface="Verdana"/>
                <a:cs typeface="Verdana"/>
              </a:rPr>
              <a:t>en</a:t>
            </a:r>
            <a:r>
              <a:rPr sz="1100" spc="-5" dirty="0">
                <a:latin typeface="Verdana"/>
                <a:cs typeface="Verdana"/>
              </a:rPr>
              <a:t>g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spc="5" dirty="0">
                <a:latin typeface="Verdana"/>
                <a:cs typeface="Verdana"/>
              </a:rPr>
              <a:t>r</a:t>
            </a:r>
            <a:r>
              <a:rPr sz="1100" spc="-5" dirty="0">
                <a:latin typeface="Verdana"/>
                <a:cs typeface="Verdana"/>
              </a:rPr>
              <a:t>i</a:t>
            </a:r>
            <a:r>
              <a:rPr sz="1100" dirty="0">
                <a:latin typeface="Verdana"/>
                <a:cs typeface="Verdana"/>
              </a:rPr>
              <a:t>m	</a:t>
            </a:r>
            <a:r>
              <a:rPr sz="1100" spc="-5" dirty="0">
                <a:latin typeface="Verdana"/>
                <a:cs typeface="Verdana"/>
              </a:rPr>
              <a:t>da</a:t>
            </a:r>
            <a:r>
              <a:rPr sz="1100" dirty="0">
                <a:latin typeface="Verdana"/>
                <a:cs typeface="Verdana"/>
              </a:rPr>
              <a:t>n	</a:t>
            </a:r>
            <a:r>
              <a:rPr sz="1100" spc="-10" dirty="0">
                <a:latin typeface="Verdana"/>
                <a:cs typeface="Verdana"/>
              </a:rPr>
              <a:t>m</a:t>
            </a:r>
            <a:r>
              <a:rPr sz="1100" dirty="0">
                <a:latin typeface="Verdana"/>
                <a:cs typeface="Verdana"/>
              </a:rPr>
              <a:t>ener</a:t>
            </a:r>
            <a:r>
              <a:rPr sz="1100" spc="-20" dirty="0">
                <a:latin typeface="Verdana"/>
                <a:cs typeface="Verdana"/>
              </a:rPr>
              <a:t>i</a:t>
            </a:r>
            <a:r>
              <a:rPr sz="1100" spc="-10" dirty="0">
                <a:latin typeface="Verdana"/>
                <a:cs typeface="Verdana"/>
              </a:rPr>
              <a:t>m</a:t>
            </a:r>
            <a:r>
              <a:rPr sz="1100" dirty="0">
                <a:latin typeface="Verdana"/>
                <a:cs typeface="Verdana"/>
              </a:rPr>
              <a:t>a	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dirty="0">
                <a:latin typeface="Verdana"/>
                <a:cs typeface="Verdana"/>
              </a:rPr>
              <a:t>n</a:t>
            </a:r>
            <a:r>
              <a:rPr sz="1100" spc="-10" dirty="0">
                <a:latin typeface="Verdana"/>
                <a:cs typeface="Verdana"/>
              </a:rPr>
              <a:t>f</a:t>
            </a:r>
            <a:r>
              <a:rPr sz="1100" dirty="0">
                <a:latin typeface="Verdana"/>
                <a:cs typeface="Verdana"/>
              </a:rPr>
              <a:t>or</a:t>
            </a:r>
            <a:r>
              <a:rPr sz="1100" spc="-10" dirty="0">
                <a:latin typeface="Verdana"/>
                <a:cs typeface="Verdana"/>
              </a:rPr>
              <a:t>m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spc="10" dirty="0">
                <a:latin typeface="Verdana"/>
                <a:cs typeface="Verdana"/>
              </a:rPr>
              <a:t>s</a:t>
            </a:r>
            <a:r>
              <a:rPr sz="1100" dirty="0">
                <a:latin typeface="Verdana"/>
                <a:cs typeface="Verdana"/>
              </a:rPr>
              <a:t>i	sec</a:t>
            </a:r>
            <a:r>
              <a:rPr sz="1100" spc="-5" dirty="0">
                <a:latin typeface="Verdana"/>
                <a:cs typeface="Verdana"/>
              </a:rPr>
              <a:t>ar</a:t>
            </a:r>
            <a:r>
              <a:rPr sz="1100" dirty="0">
                <a:latin typeface="Verdana"/>
                <a:cs typeface="Verdana"/>
              </a:rPr>
              <a:t>a	</a:t>
            </a:r>
            <a:r>
              <a:rPr sz="1100" spc="-5" dirty="0">
                <a:latin typeface="Verdana"/>
                <a:cs typeface="Verdana"/>
              </a:rPr>
              <a:t>b</a:t>
            </a:r>
            <a:r>
              <a:rPr sz="1100" dirty="0">
                <a:latin typeface="Verdana"/>
                <a:cs typeface="Verdana"/>
              </a:rPr>
              <a:t>ers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spc="-10" dirty="0">
                <a:latin typeface="Verdana"/>
                <a:cs typeface="Verdana"/>
              </a:rPr>
              <a:t>m</a:t>
            </a:r>
            <a:r>
              <a:rPr sz="1100" spc="-5" dirty="0">
                <a:latin typeface="Verdana"/>
                <a:cs typeface="Verdana"/>
              </a:rPr>
              <a:t>aa</a:t>
            </a:r>
            <a:r>
              <a:rPr sz="1100" dirty="0">
                <a:latin typeface="Verdana"/>
                <a:cs typeface="Verdana"/>
              </a:rPr>
              <a:t>n.	M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dirty="0">
                <a:latin typeface="Verdana"/>
                <a:cs typeface="Verdana"/>
              </a:rPr>
              <a:t>sa</a:t>
            </a:r>
            <a:r>
              <a:rPr sz="1100" spc="-20" dirty="0">
                <a:latin typeface="Verdana"/>
                <a:cs typeface="Verdana"/>
              </a:rPr>
              <a:t>l</a:t>
            </a:r>
            <a:r>
              <a:rPr sz="1100" dirty="0">
                <a:latin typeface="Verdana"/>
                <a:cs typeface="Verdana"/>
              </a:rPr>
              <a:t>nya  </a:t>
            </a:r>
            <a:r>
              <a:rPr sz="1100" spc="-5" dirty="0">
                <a:latin typeface="Verdana"/>
                <a:cs typeface="Verdana"/>
              </a:rPr>
              <a:t>percakapan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telepon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52678" y="8761476"/>
            <a:ext cx="3777527" cy="976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93284" y="6305531"/>
            <a:ext cx="2185029" cy="15214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3098422" y="10127044"/>
            <a:ext cx="1337945" cy="1590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Halaman </a:t>
            </a:r>
            <a:fld id="{81D60167-4931-47E6-BA6A-407CBD079E47}" type="slidenum">
              <a:rPr spc="-5" dirty="0"/>
              <a:t>6</a:t>
            </a:fld>
            <a:r>
              <a:rPr spc="-5" dirty="0"/>
              <a:t> </a:t>
            </a:r>
            <a:r>
              <a:rPr spc="-10" dirty="0"/>
              <a:t>dari</a:t>
            </a:r>
            <a:r>
              <a:rPr spc="-70" dirty="0"/>
              <a:t> </a:t>
            </a:r>
            <a:r>
              <a:rPr spc="-10" dirty="0"/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690" y="298452"/>
            <a:ext cx="4218940" cy="204543"/>
          </a:xfrm>
          <a:prstGeom prst="rect">
            <a:avLst/>
          </a:prstGeom>
          <a:solidFill>
            <a:srgbClr val="004386"/>
          </a:solidFill>
        </p:spPr>
        <p:txBody>
          <a:bodyPr vert="horz" wrap="square" lIns="0" tIns="5016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395"/>
              </a:spcBef>
            </a:pPr>
            <a:r>
              <a:rPr sz="1000" b="1" dirty="0">
                <a:solidFill>
                  <a:srgbClr val="FFFFFF"/>
                </a:solidFill>
                <a:latin typeface="Caladea"/>
                <a:cs typeface="Caladea"/>
              </a:rPr>
              <a:t>Telekomunikasi </a:t>
            </a:r>
            <a:r>
              <a:rPr sz="1000" b="1" spc="-5" dirty="0">
                <a:solidFill>
                  <a:srgbClr val="FFFFFF"/>
                </a:solidFill>
                <a:latin typeface="Caladea"/>
                <a:cs typeface="Caladea"/>
              </a:rPr>
              <a:t>/Konsep Fundamental</a:t>
            </a:r>
            <a:r>
              <a:rPr sz="1000" b="1" spc="70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adea"/>
                <a:cs typeface="Caladea"/>
              </a:rPr>
              <a:t>Telekomunikasi</a:t>
            </a:r>
            <a:endParaRPr sz="1000">
              <a:latin typeface="Caladea"/>
              <a:cs typeface="Calad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86909" y="322583"/>
            <a:ext cx="6305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FFFFFF"/>
                </a:solidFill>
                <a:latin typeface="Caladea"/>
                <a:cs typeface="Caladea"/>
              </a:rPr>
              <a:t>B</a:t>
            </a:r>
            <a:r>
              <a:rPr sz="1100" spc="-15" dirty="0">
                <a:solidFill>
                  <a:srgbClr val="FFFFFF"/>
                </a:solidFill>
                <a:latin typeface="Caladea"/>
                <a:cs typeface="Caladea"/>
              </a:rPr>
              <a:t>r</a:t>
            </a:r>
            <a:r>
              <a:rPr sz="1100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r>
              <a:rPr sz="1100" spc="-40" dirty="0">
                <a:solidFill>
                  <a:srgbClr val="FFFFFF"/>
                </a:solidFill>
                <a:latin typeface="Caladea"/>
                <a:cs typeface="Caladea"/>
              </a:rPr>
              <a:t>w</a:t>
            </a:r>
            <a:r>
              <a:rPr sz="1100" spc="25" dirty="0">
                <a:solidFill>
                  <a:srgbClr val="FFFFFF"/>
                </a:solidFill>
                <a:latin typeface="Caladea"/>
                <a:cs typeface="Caladea"/>
              </a:rPr>
              <a:t>i</a:t>
            </a:r>
            <a:r>
              <a:rPr sz="1100" spc="5" dirty="0">
                <a:solidFill>
                  <a:srgbClr val="FFFFFF"/>
                </a:solidFill>
                <a:latin typeface="Caladea"/>
                <a:cs typeface="Caladea"/>
              </a:rPr>
              <a:t>j</a:t>
            </a:r>
            <a:r>
              <a:rPr sz="1100" spc="-25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r>
              <a:rPr sz="1100" spc="30" dirty="0">
                <a:solidFill>
                  <a:srgbClr val="FFFFFF"/>
                </a:solidFill>
                <a:latin typeface="Caladea"/>
                <a:cs typeface="Caladea"/>
              </a:rPr>
              <a:t>y</a:t>
            </a:r>
            <a:r>
              <a:rPr sz="1100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endParaRPr sz="1100">
              <a:latin typeface="Caladea"/>
              <a:cs typeface="Calade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52650" y="4107057"/>
            <a:ext cx="3865768" cy="2192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0894" y="7153401"/>
            <a:ext cx="2975610" cy="2392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55720" y="7129273"/>
            <a:ext cx="2993389" cy="2406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56336" y="703581"/>
            <a:ext cx="5188585" cy="5243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marR="5080" indent="-228600" algn="just">
              <a:lnSpc>
                <a:spcPct val="101000"/>
              </a:lnSpc>
              <a:spcBef>
                <a:spcPts val="90"/>
              </a:spcBef>
            </a:pPr>
            <a:r>
              <a:rPr sz="1100" dirty="0">
                <a:latin typeface="Courier New"/>
                <a:cs typeface="Courier New"/>
              </a:rPr>
              <a:t>o </a:t>
            </a:r>
            <a:r>
              <a:rPr sz="1100" spc="-5" dirty="0">
                <a:latin typeface="Verdana"/>
                <a:cs typeface="Verdana"/>
              </a:rPr>
              <a:t>Half </a:t>
            </a:r>
            <a:r>
              <a:rPr sz="1100" dirty="0">
                <a:latin typeface="Verdana"/>
                <a:cs typeface="Verdana"/>
              </a:rPr>
              <a:t>Duplex </a:t>
            </a:r>
            <a:r>
              <a:rPr sz="1100" spc="-5" dirty="0">
                <a:latin typeface="Verdana"/>
                <a:cs typeface="Verdana"/>
              </a:rPr>
              <a:t>(HDx): Kedua tempat yang berkomunikasi, mengirim dan  menerima informasi </a:t>
            </a:r>
            <a:r>
              <a:rPr sz="1100" dirty="0">
                <a:latin typeface="Verdana"/>
                <a:cs typeface="Verdana"/>
              </a:rPr>
              <a:t>secara </a:t>
            </a:r>
            <a:r>
              <a:rPr sz="1100" spc="-5" dirty="0">
                <a:latin typeface="Verdana"/>
                <a:cs typeface="Verdana"/>
              </a:rPr>
              <a:t>bergantian. Misalnya pada percakapan  melalui interkom.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0584" y="2843531"/>
            <a:ext cx="5875655" cy="10976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"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Verdana"/>
                <a:cs typeface="Verdana"/>
              </a:rPr>
              <a:t>Gambar </a:t>
            </a:r>
            <a:r>
              <a:rPr sz="1100" spc="-5" dirty="0">
                <a:latin typeface="Verdana"/>
                <a:cs typeface="Verdana"/>
              </a:rPr>
              <a:t>1.9 </a:t>
            </a:r>
            <a:r>
              <a:rPr sz="1100" dirty="0">
                <a:latin typeface="Verdana"/>
                <a:cs typeface="Verdana"/>
              </a:rPr>
              <a:t>Komunikasi </a:t>
            </a:r>
            <a:r>
              <a:rPr sz="1100" spc="-5" dirty="0">
                <a:latin typeface="Verdana"/>
                <a:cs typeface="Verdana"/>
              </a:rPr>
              <a:t>Half</a:t>
            </a:r>
            <a:r>
              <a:rPr sz="1100" spc="-10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Duplex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latin typeface="Verdana"/>
                <a:cs typeface="Verdana"/>
              </a:rPr>
              <a:t>2.7 Jaringan</a:t>
            </a:r>
            <a:r>
              <a:rPr sz="1100" b="1" spc="-45" dirty="0">
                <a:latin typeface="Verdana"/>
                <a:cs typeface="Verdana"/>
              </a:rPr>
              <a:t> </a:t>
            </a:r>
            <a:r>
              <a:rPr sz="1100" b="1" spc="-5" dirty="0">
                <a:latin typeface="Verdana"/>
                <a:cs typeface="Verdana"/>
              </a:rPr>
              <a:t>Telekomunikasi</a:t>
            </a:r>
            <a:endParaRPr sz="1100">
              <a:latin typeface="Verdana"/>
              <a:cs typeface="Verdana"/>
            </a:endParaRPr>
          </a:p>
          <a:p>
            <a:pPr marL="12700" marR="5080" indent="8890" algn="just">
              <a:lnSpc>
                <a:spcPct val="101400"/>
              </a:lnSpc>
              <a:spcBef>
                <a:spcPts val="540"/>
              </a:spcBef>
            </a:pPr>
            <a:r>
              <a:rPr sz="1100" spc="-5" dirty="0">
                <a:latin typeface="Verdana"/>
                <a:cs typeface="Verdana"/>
              </a:rPr>
              <a:t>Jaringan telekomunikasi adalah rangkaian perangkat telekomunikasi </a:t>
            </a:r>
            <a:r>
              <a:rPr sz="1100" dirty="0">
                <a:latin typeface="Verdana"/>
                <a:cs typeface="Verdana"/>
              </a:rPr>
              <a:t>dan  </a:t>
            </a:r>
            <a:r>
              <a:rPr sz="1100" spc="-5" dirty="0">
                <a:latin typeface="Verdana"/>
                <a:cs typeface="Verdana"/>
              </a:rPr>
              <a:t>kelengkapannya </a:t>
            </a:r>
            <a:r>
              <a:rPr sz="1100" spc="5" dirty="0">
                <a:latin typeface="Verdana"/>
                <a:cs typeface="Verdana"/>
              </a:rPr>
              <a:t>yang </a:t>
            </a:r>
            <a:r>
              <a:rPr sz="1100" spc="-5" dirty="0">
                <a:latin typeface="Verdana"/>
                <a:cs typeface="Verdana"/>
              </a:rPr>
              <a:t>digunakan </a:t>
            </a:r>
            <a:r>
              <a:rPr sz="1100" spc="5" dirty="0">
                <a:latin typeface="Verdana"/>
                <a:cs typeface="Verdana"/>
              </a:rPr>
              <a:t>dalam </a:t>
            </a:r>
            <a:r>
              <a:rPr sz="1100" spc="-5" dirty="0">
                <a:latin typeface="Verdana"/>
                <a:cs typeface="Verdana"/>
              </a:rPr>
              <a:t>bertelekomunikasi </a:t>
            </a:r>
            <a:r>
              <a:rPr sz="1100" i="1" spc="-5" dirty="0">
                <a:latin typeface="Verdana"/>
                <a:cs typeface="Verdana"/>
              </a:rPr>
              <a:t>(Undang-undang </a:t>
            </a:r>
            <a:r>
              <a:rPr sz="1100" i="1" spc="5" dirty="0">
                <a:latin typeface="Verdana"/>
                <a:cs typeface="Verdana"/>
              </a:rPr>
              <a:t>RI  </a:t>
            </a:r>
            <a:r>
              <a:rPr sz="1100" i="1" spc="-10" dirty="0">
                <a:latin typeface="Verdana"/>
                <a:cs typeface="Verdana"/>
              </a:rPr>
              <a:t>no.36 </a:t>
            </a:r>
            <a:r>
              <a:rPr sz="1100" i="1" dirty="0">
                <a:latin typeface="Verdana"/>
                <a:cs typeface="Verdana"/>
              </a:rPr>
              <a:t>tahun </a:t>
            </a:r>
            <a:r>
              <a:rPr sz="1100" i="1" spc="-5" dirty="0">
                <a:latin typeface="Verdana"/>
                <a:cs typeface="Verdana"/>
              </a:rPr>
              <a:t>1999 </a:t>
            </a:r>
            <a:r>
              <a:rPr sz="1100" i="1" dirty="0">
                <a:latin typeface="Verdana"/>
                <a:cs typeface="Verdana"/>
              </a:rPr>
              <a:t>tentang</a:t>
            </a:r>
            <a:r>
              <a:rPr sz="1100" i="1" spc="-40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Telekomunikasi).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0584" y="6468240"/>
            <a:ext cx="4241165" cy="541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5415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Verdana"/>
                <a:cs typeface="Verdana"/>
              </a:rPr>
              <a:t>Gambar </a:t>
            </a:r>
            <a:r>
              <a:rPr sz="1100" spc="-10" dirty="0">
                <a:latin typeface="Verdana"/>
                <a:cs typeface="Verdana"/>
              </a:rPr>
              <a:t>1.10 </a:t>
            </a:r>
            <a:r>
              <a:rPr sz="1100" spc="-5" dirty="0">
                <a:latin typeface="Verdana"/>
                <a:cs typeface="Verdana"/>
              </a:rPr>
              <a:t>Jaringan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telekomunikasi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Verdana"/>
                <a:cs typeface="Verdana"/>
              </a:rPr>
              <a:t>Terdapat beberapa </a:t>
            </a:r>
            <a:r>
              <a:rPr sz="1100" dirty="0">
                <a:latin typeface="Verdana"/>
                <a:cs typeface="Verdana"/>
              </a:rPr>
              <a:t>topologi </a:t>
            </a:r>
            <a:r>
              <a:rPr sz="1100" spc="-5" dirty="0">
                <a:latin typeface="Verdana"/>
                <a:cs typeface="Verdana"/>
              </a:rPr>
              <a:t>jaringan telekomunikasi, yaitu</a:t>
            </a:r>
            <a:r>
              <a:rPr sz="1100" spc="-114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90927" y="9725356"/>
            <a:ext cx="26917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Verdana"/>
                <a:cs typeface="Verdana"/>
              </a:rPr>
              <a:t>Gambar </a:t>
            </a:r>
            <a:r>
              <a:rPr sz="1100" spc="-5" dirty="0">
                <a:latin typeface="Verdana"/>
                <a:cs typeface="Verdana"/>
              </a:rPr>
              <a:t>1.11 Jaringan</a:t>
            </a:r>
            <a:r>
              <a:rPr sz="1100" spc="-9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telekomunikasi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02254" y="1248037"/>
            <a:ext cx="2224106" cy="14827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3098422" y="10127044"/>
            <a:ext cx="1337945" cy="1590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Halaman </a:t>
            </a:r>
            <a:fld id="{81D60167-4931-47E6-BA6A-407CBD079E47}" type="slidenum">
              <a:rPr spc="-5" dirty="0"/>
              <a:t>7</a:t>
            </a:fld>
            <a:r>
              <a:rPr spc="-5" dirty="0"/>
              <a:t> </a:t>
            </a:r>
            <a:r>
              <a:rPr spc="-10" dirty="0"/>
              <a:t>dari</a:t>
            </a:r>
            <a:r>
              <a:rPr spc="-70" dirty="0"/>
              <a:t> </a:t>
            </a:r>
            <a:r>
              <a:rPr spc="-10" dirty="0"/>
              <a:t>18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690" y="298452"/>
            <a:ext cx="4218940" cy="204543"/>
          </a:xfrm>
          <a:prstGeom prst="rect">
            <a:avLst/>
          </a:prstGeom>
          <a:solidFill>
            <a:srgbClr val="004386"/>
          </a:solidFill>
        </p:spPr>
        <p:txBody>
          <a:bodyPr vert="horz" wrap="square" lIns="0" tIns="5016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395"/>
              </a:spcBef>
            </a:pPr>
            <a:r>
              <a:rPr sz="1000" b="1" dirty="0">
                <a:solidFill>
                  <a:srgbClr val="FFFFFF"/>
                </a:solidFill>
                <a:latin typeface="Caladea"/>
                <a:cs typeface="Caladea"/>
              </a:rPr>
              <a:t>Telekomunikasi </a:t>
            </a:r>
            <a:r>
              <a:rPr sz="1000" b="1" spc="-5" dirty="0">
                <a:solidFill>
                  <a:srgbClr val="FFFFFF"/>
                </a:solidFill>
                <a:latin typeface="Caladea"/>
                <a:cs typeface="Caladea"/>
              </a:rPr>
              <a:t>/Konsep Fundamental</a:t>
            </a:r>
            <a:r>
              <a:rPr sz="1000" b="1" spc="70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adea"/>
                <a:cs typeface="Caladea"/>
              </a:rPr>
              <a:t>Telekomunikasi</a:t>
            </a:r>
            <a:endParaRPr sz="1000">
              <a:latin typeface="Caladea"/>
              <a:cs typeface="Calade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3098422" y="10127044"/>
            <a:ext cx="1337945" cy="1590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Halaman </a:t>
            </a:r>
            <a:fld id="{81D60167-4931-47E6-BA6A-407CBD079E47}" type="slidenum">
              <a:rPr spc="-5" dirty="0"/>
              <a:t>8</a:t>
            </a:fld>
            <a:r>
              <a:rPr spc="-5" dirty="0"/>
              <a:t> </a:t>
            </a:r>
            <a:r>
              <a:rPr spc="-10" dirty="0"/>
              <a:t>dari</a:t>
            </a:r>
            <a:r>
              <a:rPr spc="-70" dirty="0"/>
              <a:t> </a:t>
            </a:r>
            <a:r>
              <a:rPr spc="-10" dirty="0"/>
              <a:t>18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86909" y="322583"/>
            <a:ext cx="6305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FFFFFF"/>
                </a:solidFill>
                <a:latin typeface="Caladea"/>
                <a:cs typeface="Caladea"/>
              </a:rPr>
              <a:t>B</a:t>
            </a:r>
            <a:r>
              <a:rPr sz="1100" spc="-15" dirty="0">
                <a:solidFill>
                  <a:srgbClr val="FFFFFF"/>
                </a:solidFill>
                <a:latin typeface="Caladea"/>
                <a:cs typeface="Caladea"/>
              </a:rPr>
              <a:t>r</a:t>
            </a:r>
            <a:r>
              <a:rPr sz="1100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r>
              <a:rPr sz="1100" spc="-40" dirty="0">
                <a:solidFill>
                  <a:srgbClr val="FFFFFF"/>
                </a:solidFill>
                <a:latin typeface="Caladea"/>
                <a:cs typeface="Caladea"/>
              </a:rPr>
              <a:t>w</a:t>
            </a:r>
            <a:r>
              <a:rPr sz="1100" spc="25" dirty="0">
                <a:solidFill>
                  <a:srgbClr val="FFFFFF"/>
                </a:solidFill>
                <a:latin typeface="Caladea"/>
                <a:cs typeface="Caladea"/>
              </a:rPr>
              <a:t>i</a:t>
            </a:r>
            <a:r>
              <a:rPr sz="1100" spc="5" dirty="0">
                <a:solidFill>
                  <a:srgbClr val="FFFFFF"/>
                </a:solidFill>
                <a:latin typeface="Caladea"/>
                <a:cs typeface="Caladea"/>
              </a:rPr>
              <a:t>j</a:t>
            </a:r>
            <a:r>
              <a:rPr sz="1100" spc="-25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r>
              <a:rPr sz="1100" spc="30" dirty="0">
                <a:solidFill>
                  <a:srgbClr val="FFFFFF"/>
                </a:solidFill>
                <a:latin typeface="Caladea"/>
                <a:cs typeface="Caladea"/>
              </a:rPr>
              <a:t>y</a:t>
            </a:r>
            <a:r>
              <a:rPr sz="1100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endParaRPr sz="1100">
              <a:latin typeface="Caladea"/>
              <a:cs typeface="Calade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0585" y="529846"/>
            <a:ext cx="67183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5" dirty="0">
                <a:latin typeface="Trebuchet MS"/>
                <a:cs typeface="Trebuchet MS"/>
              </a:rPr>
              <a:t>Keterangan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150" dirty="0">
                <a:latin typeface="Trebuchet MS"/>
                <a:cs typeface="Trebuchet MS"/>
              </a:rPr>
              <a:t>: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61134" y="651154"/>
            <a:ext cx="871219" cy="49629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000" spc="-50" dirty="0">
                <a:latin typeface="Trebuchet MS"/>
                <a:cs typeface="Trebuchet MS"/>
              </a:rPr>
              <a:t>a.Topologi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Mesh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ts val="1175"/>
              </a:lnSpc>
              <a:spcBef>
                <a:spcPts val="75"/>
              </a:spcBef>
            </a:pPr>
            <a:r>
              <a:rPr sz="1000" spc="-105" dirty="0">
                <a:latin typeface="Trebuchet MS"/>
                <a:cs typeface="Trebuchet MS"/>
              </a:rPr>
              <a:t>b. </a:t>
            </a:r>
            <a:r>
              <a:rPr sz="1000" spc="-30" dirty="0">
                <a:latin typeface="Trebuchet MS"/>
                <a:cs typeface="Trebuchet MS"/>
              </a:rPr>
              <a:t>Topologi</a:t>
            </a:r>
            <a:r>
              <a:rPr sz="1000" spc="-50" dirty="0">
                <a:latin typeface="Trebuchet MS"/>
                <a:cs typeface="Trebuchet MS"/>
              </a:rPr>
              <a:t> Star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ts val="1175"/>
              </a:lnSpc>
            </a:pPr>
            <a:r>
              <a:rPr sz="1000" spc="-110" dirty="0">
                <a:latin typeface="Trebuchet MS"/>
                <a:cs typeface="Trebuchet MS"/>
              </a:rPr>
              <a:t>c. </a:t>
            </a:r>
            <a:r>
              <a:rPr sz="1000" spc="-30" dirty="0">
                <a:latin typeface="Trebuchet MS"/>
                <a:cs typeface="Trebuchet MS"/>
              </a:rPr>
              <a:t>Topologi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Ring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30423" y="651154"/>
            <a:ext cx="1265555" cy="49629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37160" indent="-125095">
              <a:lnSpc>
                <a:spcPct val="100000"/>
              </a:lnSpc>
              <a:spcBef>
                <a:spcPts val="170"/>
              </a:spcBef>
              <a:buAutoNum type="alphaLcPeriod" startAt="4"/>
              <a:tabLst>
                <a:tab pos="137795" algn="l"/>
              </a:tabLst>
            </a:pPr>
            <a:r>
              <a:rPr sz="1000" spc="-30" dirty="0">
                <a:latin typeface="Trebuchet MS"/>
                <a:cs typeface="Trebuchet MS"/>
              </a:rPr>
              <a:t>Topologi </a:t>
            </a:r>
            <a:r>
              <a:rPr sz="1000" spc="-50" dirty="0">
                <a:latin typeface="Trebuchet MS"/>
                <a:cs typeface="Trebuchet MS"/>
              </a:rPr>
              <a:t>Star </a:t>
            </a:r>
            <a:r>
              <a:rPr sz="1000" spc="55" dirty="0">
                <a:latin typeface="Trebuchet MS"/>
                <a:cs typeface="Trebuchet MS"/>
              </a:rPr>
              <a:t>+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Mesh</a:t>
            </a:r>
            <a:endParaRPr sz="1000">
              <a:latin typeface="Trebuchet MS"/>
              <a:cs typeface="Trebuchet MS"/>
            </a:endParaRPr>
          </a:p>
          <a:p>
            <a:pPr marL="135890" indent="-123825">
              <a:lnSpc>
                <a:spcPts val="1175"/>
              </a:lnSpc>
              <a:spcBef>
                <a:spcPts val="75"/>
              </a:spcBef>
              <a:buAutoNum type="alphaLcPeriod" startAt="4"/>
              <a:tabLst>
                <a:tab pos="136525" algn="l"/>
              </a:tabLst>
            </a:pPr>
            <a:r>
              <a:rPr sz="1000" spc="-30" dirty="0">
                <a:latin typeface="Trebuchet MS"/>
                <a:cs typeface="Trebuchet MS"/>
              </a:rPr>
              <a:t>Topologi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Bus</a:t>
            </a:r>
            <a:endParaRPr sz="1000">
              <a:latin typeface="Trebuchet MS"/>
              <a:cs typeface="Trebuchet MS"/>
            </a:endParaRPr>
          </a:p>
          <a:p>
            <a:pPr marL="108585" indent="-96520">
              <a:lnSpc>
                <a:spcPts val="1175"/>
              </a:lnSpc>
              <a:buAutoNum type="alphaLcPeriod" startAt="4"/>
              <a:tabLst>
                <a:tab pos="109220" algn="l"/>
              </a:tabLst>
            </a:pPr>
            <a:r>
              <a:rPr sz="1000" spc="-35" dirty="0">
                <a:latin typeface="Trebuchet MS"/>
                <a:cs typeface="Trebuchet MS"/>
              </a:rPr>
              <a:t>Topologi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Tree/pohon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0584" y="1461261"/>
            <a:ext cx="4518660" cy="1197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Verdana"/>
                <a:cs typeface="Verdana"/>
              </a:rPr>
              <a:t>a. </a:t>
            </a:r>
            <a:r>
              <a:rPr sz="1100" b="1" spc="-5" dirty="0">
                <a:latin typeface="Verdana"/>
                <a:cs typeface="Verdana"/>
              </a:rPr>
              <a:t>Topologi </a:t>
            </a:r>
            <a:r>
              <a:rPr sz="1100" b="1" dirty="0">
                <a:latin typeface="Verdana"/>
                <a:cs typeface="Verdana"/>
              </a:rPr>
              <a:t>Mesh/mata</a:t>
            </a:r>
            <a:r>
              <a:rPr sz="1100" b="1" spc="-9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jala</a:t>
            </a:r>
            <a:endParaRPr sz="1100">
              <a:latin typeface="Verdana"/>
              <a:cs typeface="Verdana"/>
            </a:endParaRPr>
          </a:p>
          <a:p>
            <a:pPr marL="283845">
              <a:lnSpc>
                <a:spcPct val="100000"/>
              </a:lnSpc>
              <a:spcBef>
                <a:spcPts val="25"/>
              </a:spcBef>
            </a:pPr>
            <a:r>
              <a:rPr sz="1100" spc="-5" dirty="0">
                <a:latin typeface="Verdana"/>
                <a:cs typeface="Verdana"/>
              </a:rPr>
              <a:t>Keuntungan </a:t>
            </a:r>
            <a:r>
              <a:rPr sz="1100" spc="-10" dirty="0">
                <a:latin typeface="Verdana"/>
                <a:cs typeface="Verdana"/>
              </a:rPr>
              <a:t>dari </a:t>
            </a:r>
            <a:r>
              <a:rPr sz="1100" dirty="0">
                <a:latin typeface="Verdana"/>
                <a:cs typeface="Verdana"/>
              </a:rPr>
              <a:t>jaringan mata</a:t>
            </a:r>
            <a:r>
              <a:rPr sz="1100" spc="-110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jala</a:t>
            </a:r>
            <a:endParaRPr sz="1100">
              <a:latin typeface="Verdana"/>
              <a:cs typeface="Verdana"/>
            </a:endParaRPr>
          </a:p>
          <a:p>
            <a:pPr marL="643255" indent="-305435">
              <a:lnSpc>
                <a:spcPct val="100000"/>
              </a:lnSpc>
              <a:spcBef>
                <a:spcPts val="15"/>
              </a:spcBef>
              <a:buFont typeface="Courier New"/>
              <a:buChar char="o"/>
              <a:tabLst>
                <a:tab pos="643255" algn="l"/>
                <a:tab pos="643890" algn="l"/>
              </a:tabLst>
            </a:pPr>
            <a:r>
              <a:rPr sz="1100" spc="-5" dirty="0">
                <a:latin typeface="Verdana"/>
                <a:cs typeface="Verdana"/>
              </a:rPr>
              <a:t>Tiap sentral </a:t>
            </a:r>
            <a:r>
              <a:rPr sz="1100" dirty="0">
                <a:latin typeface="Verdana"/>
                <a:cs typeface="Verdana"/>
              </a:rPr>
              <a:t>mempunyai </a:t>
            </a:r>
            <a:r>
              <a:rPr sz="1100" spc="-5" dirty="0">
                <a:latin typeface="Verdana"/>
                <a:cs typeface="Verdana"/>
              </a:rPr>
              <a:t>derajat yang</a:t>
            </a:r>
            <a:r>
              <a:rPr sz="1100" spc="-1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sama.</a:t>
            </a:r>
            <a:endParaRPr sz="1100">
              <a:latin typeface="Verdana"/>
              <a:cs typeface="Verdana"/>
            </a:endParaRPr>
          </a:p>
          <a:p>
            <a:pPr marL="643255" indent="-305435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643255" algn="l"/>
                <a:tab pos="643890" algn="l"/>
              </a:tabLst>
            </a:pPr>
            <a:r>
              <a:rPr sz="1100" spc="-5" dirty="0">
                <a:latin typeface="Verdana"/>
                <a:cs typeface="Verdana"/>
              </a:rPr>
              <a:t>Tiap sentral </a:t>
            </a:r>
            <a:r>
              <a:rPr sz="1100" dirty="0">
                <a:latin typeface="Verdana"/>
                <a:cs typeface="Verdana"/>
              </a:rPr>
              <a:t>mempunyai </a:t>
            </a:r>
            <a:r>
              <a:rPr sz="1100" spc="-5" dirty="0">
                <a:latin typeface="Verdana"/>
                <a:cs typeface="Verdana"/>
              </a:rPr>
              <a:t>hubungan</a:t>
            </a:r>
            <a:r>
              <a:rPr sz="1100" spc="-10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langsung</a:t>
            </a:r>
            <a:endParaRPr sz="1100">
              <a:latin typeface="Verdana"/>
              <a:cs typeface="Verdana"/>
            </a:endParaRPr>
          </a:p>
          <a:p>
            <a:pPr marL="643255" indent="-305435">
              <a:lnSpc>
                <a:spcPct val="100000"/>
              </a:lnSpc>
              <a:spcBef>
                <a:spcPts val="10"/>
              </a:spcBef>
              <a:buFont typeface="Courier New"/>
              <a:buChar char="o"/>
              <a:tabLst>
                <a:tab pos="643255" algn="l"/>
                <a:tab pos="643890" algn="l"/>
              </a:tabLst>
            </a:pPr>
            <a:r>
              <a:rPr sz="1100" spc="-5" dirty="0">
                <a:latin typeface="Verdana"/>
                <a:cs typeface="Verdana"/>
              </a:rPr>
              <a:t>Peralatan switching </a:t>
            </a:r>
            <a:r>
              <a:rPr sz="1100" dirty="0">
                <a:latin typeface="Verdana"/>
                <a:cs typeface="Verdana"/>
              </a:rPr>
              <a:t>dapat </a:t>
            </a:r>
            <a:r>
              <a:rPr sz="1100" spc="-5" dirty="0">
                <a:latin typeface="Verdana"/>
                <a:cs typeface="Verdana"/>
              </a:rPr>
              <a:t>lebih</a:t>
            </a:r>
            <a:r>
              <a:rPr sz="1100" spc="-7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sederhana</a:t>
            </a:r>
            <a:endParaRPr sz="1100">
              <a:latin typeface="Verdana"/>
              <a:cs typeface="Verdana"/>
            </a:endParaRPr>
          </a:p>
          <a:p>
            <a:pPr marL="643255" indent="-305435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643255" algn="l"/>
                <a:tab pos="643890" algn="l"/>
              </a:tabLst>
            </a:pPr>
            <a:r>
              <a:rPr sz="1100" spc="-5" dirty="0">
                <a:latin typeface="Verdana"/>
                <a:cs typeface="Verdana"/>
              </a:rPr>
              <a:t>Syarat saluran lebih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murah</a:t>
            </a:r>
            <a:endParaRPr sz="1100">
              <a:latin typeface="Verdana"/>
              <a:cs typeface="Verdana"/>
            </a:endParaRPr>
          </a:p>
          <a:p>
            <a:pPr marL="643255" indent="-305435">
              <a:lnSpc>
                <a:spcPct val="100000"/>
              </a:lnSpc>
              <a:spcBef>
                <a:spcPts val="10"/>
              </a:spcBef>
              <a:buFont typeface="Courier New"/>
              <a:buChar char="o"/>
              <a:tabLst>
                <a:tab pos="643255" algn="l"/>
                <a:tab pos="643890" algn="l"/>
                <a:tab pos="1063625" algn="l"/>
                <a:tab pos="1596390" algn="l"/>
                <a:tab pos="2063750" algn="l"/>
                <a:tab pos="2743835" algn="l"/>
              </a:tabLst>
            </a:pPr>
            <a:r>
              <a:rPr sz="1100" spc="-10" dirty="0">
                <a:latin typeface="Verdana"/>
                <a:cs typeface="Verdana"/>
              </a:rPr>
              <a:t>Bila	</a:t>
            </a:r>
            <a:r>
              <a:rPr sz="1100" spc="-5" dirty="0">
                <a:latin typeface="Verdana"/>
                <a:cs typeface="Verdana"/>
              </a:rPr>
              <a:t>salah	</a:t>
            </a:r>
            <a:r>
              <a:rPr sz="1100" dirty="0">
                <a:latin typeface="Verdana"/>
                <a:cs typeface="Verdana"/>
              </a:rPr>
              <a:t>satu	</a:t>
            </a:r>
            <a:r>
              <a:rPr sz="1100" spc="-5" dirty="0">
                <a:latin typeface="Verdana"/>
                <a:cs typeface="Verdana"/>
              </a:rPr>
              <a:t>saluran	penghubung</a:t>
            </a:r>
            <a:r>
              <a:rPr sz="1100" spc="12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terganggu,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30036" y="2480823"/>
            <a:ext cx="127635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2610" algn="l"/>
              </a:tabLst>
            </a:pPr>
            <a:r>
              <a:rPr sz="1100" dirty="0">
                <a:latin typeface="Verdana"/>
                <a:cs typeface="Verdana"/>
              </a:rPr>
              <a:t>maka	</a:t>
            </a:r>
            <a:r>
              <a:rPr sz="1100" spc="-5" dirty="0">
                <a:latin typeface="Verdana"/>
                <a:cs typeface="Verdana"/>
              </a:rPr>
              <a:t>hubungan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01472" y="2649987"/>
            <a:ext cx="48190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Verdana"/>
                <a:cs typeface="Verdana"/>
              </a:rPr>
              <a:t>antar sentral </a:t>
            </a:r>
            <a:r>
              <a:rPr sz="1100" dirty="0">
                <a:latin typeface="Verdana"/>
                <a:cs typeface="Verdana"/>
              </a:rPr>
              <a:t>masih tetap </a:t>
            </a:r>
            <a:r>
              <a:rPr sz="1100" spc="-5" dirty="0">
                <a:latin typeface="Verdana"/>
                <a:cs typeface="Verdana"/>
              </a:rPr>
              <a:t>dapat dilakukan melalui saluran yang</a:t>
            </a:r>
            <a:r>
              <a:rPr sz="1100" spc="-9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lain.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41856" y="2989833"/>
            <a:ext cx="4550410" cy="85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Verdana"/>
                <a:cs typeface="Verdana"/>
              </a:rPr>
              <a:t>Kerugian jaringan </a:t>
            </a:r>
            <a:r>
              <a:rPr sz="1100" dirty="0">
                <a:latin typeface="Verdana"/>
                <a:cs typeface="Verdana"/>
              </a:rPr>
              <a:t>mata</a:t>
            </a:r>
            <a:r>
              <a:rPr sz="1100" spc="-8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jala</a:t>
            </a:r>
            <a:endParaRPr sz="1100">
              <a:latin typeface="Verdana"/>
              <a:cs typeface="Verdana"/>
            </a:endParaRPr>
          </a:p>
          <a:p>
            <a:pPr marL="295910" indent="-229235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295910" algn="l"/>
                <a:tab pos="296545" algn="l"/>
              </a:tabLst>
            </a:pPr>
            <a:r>
              <a:rPr sz="1100" spc="-5" dirty="0">
                <a:latin typeface="Verdana"/>
                <a:cs typeface="Verdana"/>
              </a:rPr>
              <a:t>Efisiensi saluran rendah karena </a:t>
            </a:r>
            <a:r>
              <a:rPr sz="1100" dirty="0">
                <a:latin typeface="Verdana"/>
                <a:cs typeface="Verdana"/>
              </a:rPr>
              <a:t>memerlukan </a:t>
            </a:r>
            <a:r>
              <a:rPr sz="1100" spc="-5" dirty="0">
                <a:latin typeface="Verdana"/>
                <a:cs typeface="Verdana"/>
              </a:rPr>
              <a:t>banyak</a:t>
            </a:r>
            <a:r>
              <a:rPr sz="1100" spc="-6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berkas</a:t>
            </a:r>
            <a:endParaRPr sz="1100">
              <a:latin typeface="Verdana"/>
              <a:cs typeface="Verdana"/>
            </a:endParaRPr>
          </a:p>
          <a:p>
            <a:pPr marL="295910" indent="-229235">
              <a:lnSpc>
                <a:spcPct val="100000"/>
              </a:lnSpc>
              <a:spcBef>
                <a:spcPts val="15"/>
              </a:spcBef>
              <a:buFont typeface="Courier New"/>
              <a:buChar char="o"/>
              <a:tabLst>
                <a:tab pos="295910" algn="l"/>
                <a:tab pos="296545" algn="l"/>
              </a:tabLst>
            </a:pPr>
            <a:r>
              <a:rPr sz="1100" spc="-5" dirty="0">
                <a:latin typeface="Verdana"/>
                <a:cs typeface="Verdana"/>
              </a:rPr>
              <a:t>Konsentrasi saluran </a:t>
            </a:r>
            <a:r>
              <a:rPr sz="1100" dirty="0">
                <a:latin typeface="Verdana"/>
                <a:cs typeface="Verdana"/>
              </a:rPr>
              <a:t>agak</a:t>
            </a:r>
            <a:r>
              <a:rPr sz="1100" spc="-9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rendah</a:t>
            </a:r>
            <a:endParaRPr sz="1100">
              <a:latin typeface="Verdana"/>
              <a:cs typeface="Verdana"/>
            </a:endParaRPr>
          </a:p>
          <a:p>
            <a:pPr marL="372110" marR="5080" indent="-304800">
              <a:lnSpc>
                <a:spcPts val="1340"/>
              </a:lnSpc>
              <a:spcBef>
                <a:spcPts val="40"/>
              </a:spcBef>
              <a:buFont typeface="Courier New"/>
              <a:buChar char="o"/>
              <a:tabLst>
                <a:tab pos="372110" algn="l"/>
                <a:tab pos="372745" algn="l"/>
                <a:tab pos="1187450" algn="l"/>
                <a:tab pos="1769745" algn="l"/>
                <a:tab pos="2303145" algn="l"/>
                <a:tab pos="2868930" algn="l"/>
                <a:tab pos="3454400" algn="l"/>
                <a:tab pos="4194810" algn="l"/>
              </a:tabLst>
            </a:pPr>
            <a:r>
              <a:rPr sz="1100" spc="10" dirty="0">
                <a:latin typeface="Verdana"/>
                <a:cs typeface="Verdana"/>
              </a:rPr>
              <a:t>J</a:t>
            </a:r>
            <a:r>
              <a:rPr sz="1100" spc="-5" dirty="0">
                <a:latin typeface="Verdana"/>
                <a:cs typeface="Verdana"/>
              </a:rPr>
              <a:t>ar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spc="-5" dirty="0">
                <a:latin typeface="Verdana"/>
                <a:cs typeface="Verdana"/>
              </a:rPr>
              <a:t>nga</a:t>
            </a:r>
            <a:r>
              <a:rPr sz="1100" dirty="0">
                <a:latin typeface="Verdana"/>
                <a:cs typeface="Verdana"/>
              </a:rPr>
              <a:t>n	</a:t>
            </a:r>
            <a:r>
              <a:rPr sz="1100" spc="5" dirty="0">
                <a:latin typeface="Verdana"/>
                <a:cs typeface="Verdana"/>
              </a:rPr>
              <a:t>m</a:t>
            </a:r>
            <a:r>
              <a:rPr sz="1100" spc="-5" dirty="0">
                <a:latin typeface="Verdana"/>
                <a:cs typeface="Verdana"/>
              </a:rPr>
              <a:t>at</a:t>
            </a:r>
            <a:r>
              <a:rPr sz="1100" dirty="0">
                <a:latin typeface="Verdana"/>
                <a:cs typeface="Verdana"/>
              </a:rPr>
              <a:t>a	</a:t>
            </a:r>
            <a:r>
              <a:rPr sz="1100" spc="-10" dirty="0">
                <a:latin typeface="Verdana"/>
                <a:cs typeface="Verdana"/>
              </a:rPr>
              <a:t>j</a:t>
            </a:r>
            <a:r>
              <a:rPr sz="1100" spc="-15" dirty="0">
                <a:latin typeface="Verdana"/>
                <a:cs typeface="Verdana"/>
              </a:rPr>
              <a:t>al</a:t>
            </a:r>
            <a:r>
              <a:rPr sz="1100" dirty="0">
                <a:latin typeface="Verdana"/>
                <a:cs typeface="Verdana"/>
              </a:rPr>
              <a:t>a	</a:t>
            </a:r>
            <a:r>
              <a:rPr sz="1100" spc="-10" dirty="0">
                <a:latin typeface="Verdana"/>
                <a:cs typeface="Verdana"/>
              </a:rPr>
              <a:t>y</a:t>
            </a:r>
            <a:r>
              <a:rPr sz="1100" spc="-5" dirty="0">
                <a:latin typeface="Verdana"/>
                <a:cs typeface="Verdana"/>
              </a:rPr>
              <a:t>an</a:t>
            </a:r>
            <a:r>
              <a:rPr sz="1100" dirty="0">
                <a:latin typeface="Verdana"/>
                <a:cs typeface="Verdana"/>
              </a:rPr>
              <a:t>g	s</a:t>
            </a:r>
            <a:r>
              <a:rPr sz="1100" spc="-5" dirty="0">
                <a:latin typeface="Verdana"/>
                <a:cs typeface="Verdana"/>
              </a:rPr>
              <a:t>at</a:t>
            </a:r>
            <a:r>
              <a:rPr sz="1100" dirty="0">
                <a:latin typeface="Verdana"/>
                <a:cs typeface="Verdana"/>
              </a:rPr>
              <a:t>u	</a:t>
            </a:r>
            <a:r>
              <a:rPr sz="1100" spc="-20" dirty="0">
                <a:latin typeface="Verdana"/>
                <a:cs typeface="Verdana"/>
              </a:rPr>
              <a:t>d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-5" dirty="0">
                <a:latin typeface="Verdana"/>
                <a:cs typeface="Verdana"/>
              </a:rPr>
              <a:t>n</a:t>
            </a:r>
            <a:r>
              <a:rPr sz="1100" spc="5" dirty="0">
                <a:latin typeface="Verdana"/>
                <a:cs typeface="Verdana"/>
              </a:rPr>
              <a:t>g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n	</a:t>
            </a:r>
            <a:r>
              <a:rPr sz="1100" spc="-10" dirty="0">
                <a:latin typeface="Verdana"/>
                <a:cs typeface="Verdana"/>
              </a:rPr>
              <a:t>y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ng  </a:t>
            </a:r>
            <a:r>
              <a:rPr sz="1100" spc="-5" dirty="0">
                <a:latin typeface="Verdana"/>
                <a:cs typeface="Verdana"/>
              </a:rPr>
              <a:t>dihubungkan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51042" y="3499234"/>
            <a:ext cx="2724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latin typeface="Verdana"/>
                <a:cs typeface="Verdana"/>
              </a:rPr>
              <a:t>l</a:t>
            </a:r>
            <a:r>
              <a:rPr sz="1100" spc="-5" dirty="0">
                <a:latin typeface="Verdana"/>
                <a:cs typeface="Verdana"/>
              </a:rPr>
              <a:t>ain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21960" y="3499234"/>
            <a:ext cx="31559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Verdana"/>
                <a:cs typeface="Verdana"/>
              </a:rPr>
              <a:t>su</a:t>
            </a:r>
            <a:r>
              <a:rPr sz="1100" spc="-20" dirty="0">
                <a:latin typeface="Verdana"/>
                <a:cs typeface="Verdana"/>
              </a:rPr>
              <a:t>l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dirty="0">
                <a:latin typeface="Verdana"/>
                <a:cs typeface="Verdana"/>
              </a:rPr>
              <a:t>t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0584" y="4009771"/>
            <a:ext cx="5937250" cy="57900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645" indent="-195580" algn="just">
              <a:lnSpc>
                <a:spcPct val="100000"/>
              </a:lnSpc>
              <a:spcBef>
                <a:spcPts val="100"/>
              </a:spcBef>
              <a:buAutoNum type="alphaLcPeriod" startAt="2"/>
              <a:tabLst>
                <a:tab pos="208279" algn="l"/>
              </a:tabLst>
            </a:pPr>
            <a:r>
              <a:rPr sz="1100" b="1" spc="-5" dirty="0">
                <a:latin typeface="Verdana"/>
                <a:cs typeface="Verdana"/>
              </a:rPr>
              <a:t>Topologi </a:t>
            </a:r>
            <a:r>
              <a:rPr sz="1100" b="1" dirty="0">
                <a:latin typeface="Verdana"/>
                <a:cs typeface="Verdana"/>
              </a:rPr>
              <a:t>Star/bintang</a:t>
            </a:r>
            <a:endParaRPr sz="1100">
              <a:latin typeface="Verdana"/>
              <a:cs typeface="Verdana"/>
            </a:endParaRPr>
          </a:p>
          <a:p>
            <a:pPr marL="283845" algn="just">
              <a:lnSpc>
                <a:spcPct val="100000"/>
              </a:lnSpc>
              <a:spcBef>
                <a:spcPts val="15"/>
              </a:spcBef>
            </a:pPr>
            <a:r>
              <a:rPr sz="1100" spc="-5" dirty="0">
                <a:latin typeface="Verdana"/>
                <a:cs typeface="Verdana"/>
              </a:rPr>
              <a:t>Keuntungan jaringan</a:t>
            </a:r>
            <a:r>
              <a:rPr sz="1100" spc="-5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bintang</a:t>
            </a:r>
            <a:endParaRPr sz="1100">
              <a:latin typeface="Verdana"/>
              <a:cs typeface="Verdana"/>
            </a:endParaRPr>
          </a:p>
          <a:p>
            <a:pPr marL="643255" lvl="1" indent="-305435" algn="just">
              <a:lnSpc>
                <a:spcPct val="100000"/>
              </a:lnSpc>
              <a:spcBef>
                <a:spcPts val="10"/>
              </a:spcBef>
              <a:buFont typeface="Courier New"/>
              <a:buChar char="o"/>
              <a:tabLst>
                <a:tab pos="643890" algn="l"/>
              </a:tabLst>
            </a:pPr>
            <a:r>
              <a:rPr sz="1100" dirty="0">
                <a:latin typeface="Verdana"/>
                <a:cs typeface="Verdana"/>
              </a:rPr>
              <a:t>Cocok </a:t>
            </a:r>
            <a:r>
              <a:rPr sz="1100" spc="-5" dirty="0">
                <a:latin typeface="Verdana"/>
                <a:cs typeface="Verdana"/>
              </a:rPr>
              <a:t>untuk jaringan dengan volume trafik yang</a:t>
            </a:r>
            <a:r>
              <a:rPr sz="1100" spc="-12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rendah</a:t>
            </a:r>
            <a:endParaRPr sz="1100">
              <a:latin typeface="Verdana"/>
              <a:cs typeface="Verdana"/>
            </a:endParaRPr>
          </a:p>
          <a:p>
            <a:pPr marL="643255" marR="68580" lvl="1" indent="-304800" algn="just">
              <a:lnSpc>
                <a:spcPct val="101400"/>
              </a:lnSpc>
              <a:spcBef>
                <a:spcPts val="5"/>
              </a:spcBef>
              <a:buFont typeface="Courier New"/>
              <a:buChar char="o"/>
              <a:tabLst>
                <a:tab pos="643890" algn="l"/>
              </a:tabLst>
            </a:pPr>
            <a:r>
              <a:rPr sz="1100" spc="-5" dirty="0">
                <a:latin typeface="Verdana"/>
                <a:cs typeface="Verdana"/>
              </a:rPr>
              <a:t>Trafik ke </a:t>
            </a:r>
            <a:r>
              <a:rPr sz="1100" dirty="0">
                <a:latin typeface="Verdana"/>
                <a:cs typeface="Verdana"/>
              </a:rPr>
              <a:t>sentral </a:t>
            </a:r>
            <a:r>
              <a:rPr sz="1100" spc="-5" dirty="0">
                <a:latin typeface="Verdana"/>
                <a:cs typeface="Verdana"/>
              </a:rPr>
              <a:t>lain (antar sentral) dari suatu sentral  dikonsentrasikan </a:t>
            </a:r>
            <a:r>
              <a:rPr sz="1100" dirty="0">
                <a:latin typeface="Verdana"/>
                <a:cs typeface="Verdana"/>
              </a:rPr>
              <a:t>melalui sentral </a:t>
            </a:r>
            <a:r>
              <a:rPr sz="1100" spc="-5" dirty="0">
                <a:latin typeface="Verdana"/>
                <a:cs typeface="Verdana"/>
              </a:rPr>
              <a:t>transit, </a:t>
            </a:r>
            <a:r>
              <a:rPr sz="1100" dirty="0">
                <a:latin typeface="Verdana"/>
                <a:cs typeface="Verdana"/>
              </a:rPr>
              <a:t>sehingga </a:t>
            </a:r>
            <a:r>
              <a:rPr sz="1100" spc="-5" dirty="0">
                <a:latin typeface="Verdana"/>
                <a:cs typeface="Verdana"/>
              </a:rPr>
              <a:t>sentral transit  biasanya </a:t>
            </a:r>
            <a:r>
              <a:rPr sz="1100" dirty="0">
                <a:latin typeface="Verdana"/>
                <a:cs typeface="Verdana"/>
              </a:rPr>
              <a:t>mempunyai </a:t>
            </a:r>
            <a:r>
              <a:rPr sz="1100" spc="-5" dirty="0">
                <a:latin typeface="Verdana"/>
                <a:cs typeface="Verdana"/>
              </a:rPr>
              <a:t>derajat yang </a:t>
            </a:r>
            <a:r>
              <a:rPr sz="1100" spc="-10" dirty="0">
                <a:latin typeface="Verdana"/>
                <a:cs typeface="Verdana"/>
              </a:rPr>
              <a:t>lebih</a:t>
            </a:r>
            <a:r>
              <a:rPr sz="1100" spc="-10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tinggi.</a:t>
            </a:r>
            <a:endParaRPr sz="1100">
              <a:latin typeface="Verdana"/>
              <a:cs typeface="Verdana"/>
            </a:endParaRPr>
          </a:p>
          <a:p>
            <a:pPr marL="643255" lvl="1" indent="-305435">
              <a:lnSpc>
                <a:spcPct val="100000"/>
              </a:lnSpc>
              <a:spcBef>
                <a:spcPts val="15"/>
              </a:spcBef>
              <a:buFont typeface="Courier New"/>
              <a:buChar char="o"/>
              <a:tabLst>
                <a:tab pos="643255" algn="l"/>
                <a:tab pos="643890" algn="l"/>
              </a:tabLst>
            </a:pPr>
            <a:r>
              <a:rPr sz="1100" dirty="0">
                <a:latin typeface="Verdana"/>
                <a:cs typeface="Verdana"/>
              </a:rPr>
              <a:t>Jumlah </a:t>
            </a:r>
            <a:r>
              <a:rPr sz="1100" spc="-5" dirty="0">
                <a:latin typeface="Verdana"/>
                <a:cs typeface="Verdana"/>
              </a:rPr>
              <a:t>berkas </a:t>
            </a:r>
            <a:r>
              <a:rPr sz="1100" dirty="0">
                <a:latin typeface="Verdana"/>
                <a:cs typeface="Verdana"/>
              </a:rPr>
              <a:t>saluran S </a:t>
            </a:r>
            <a:r>
              <a:rPr sz="1100" spc="-5" dirty="0">
                <a:latin typeface="Verdana"/>
                <a:cs typeface="Verdana"/>
              </a:rPr>
              <a:t>linear terhadap </a:t>
            </a:r>
            <a:r>
              <a:rPr sz="1100" dirty="0">
                <a:latin typeface="Verdana"/>
                <a:cs typeface="Verdana"/>
              </a:rPr>
              <a:t>jumlah sentral</a:t>
            </a:r>
            <a:r>
              <a:rPr sz="1100" spc="-16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N</a:t>
            </a:r>
            <a:endParaRPr sz="1100">
              <a:latin typeface="Verdana"/>
              <a:cs typeface="Verdana"/>
            </a:endParaRPr>
          </a:p>
          <a:p>
            <a:pPr marL="643255" lvl="1" indent="-305435">
              <a:lnSpc>
                <a:spcPct val="100000"/>
              </a:lnSpc>
              <a:spcBef>
                <a:spcPts val="10"/>
              </a:spcBef>
              <a:buFont typeface="Courier New"/>
              <a:buChar char="o"/>
              <a:tabLst>
                <a:tab pos="643255" algn="l"/>
                <a:tab pos="643890" algn="l"/>
              </a:tabLst>
            </a:pPr>
            <a:r>
              <a:rPr sz="1100" spc="-5" dirty="0">
                <a:latin typeface="Verdana"/>
                <a:cs typeface="Verdana"/>
              </a:rPr>
              <a:t>Konsentrasi saluran</a:t>
            </a:r>
            <a:r>
              <a:rPr sz="1100" spc="-7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besar</a:t>
            </a:r>
            <a:endParaRPr sz="1100">
              <a:latin typeface="Verdana"/>
              <a:cs typeface="Verdana"/>
            </a:endParaRPr>
          </a:p>
          <a:p>
            <a:pPr marL="643255" lvl="1" indent="-305435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643255" algn="l"/>
                <a:tab pos="643890" algn="l"/>
              </a:tabLst>
            </a:pPr>
            <a:r>
              <a:rPr sz="1100" spc="-5" dirty="0">
                <a:latin typeface="Verdana"/>
                <a:cs typeface="Verdana"/>
              </a:rPr>
              <a:t>Efisiensi saluran</a:t>
            </a:r>
            <a:r>
              <a:rPr sz="1100" spc="-4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tinggi</a:t>
            </a:r>
            <a:endParaRPr sz="1100">
              <a:latin typeface="Verdana"/>
              <a:cs typeface="Verdana"/>
            </a:endParaRPr>
          </a:p>
          <a:p>
            <a:pPr marL="283845" algn="just">
              <a:lnSpc>
                <a:spcPct val="100000"/>
              </a:lnSpc>
              <a:spcBef>
                <a:spcPts val="1175"/>
              </a:spcBef>
            </a:pPr>
            <a:r>
              <a:rPr sz="1100" spc="-5" dirty="0">
                <a:latin typeface="Verdana"/>
                <a:cs typeface="Verdana"/>
              </a:rPr>
              <a:t>Kelemahan jaringan</a:t>
            </a:r>
            <a:r>
              <a:rPr sz="1100" spc="-7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bintang</a:t>
            </a:r>
            <a:endParaRPr sz="1100">
              <a:latin typeface="Verdana"/>
              <a:cs typeface="Verdana"/>
            </a:endParaRPr>
          </a:p>
          <a:p>
            <a:pPr marL="643255" marR="5715" lvl="1" indent="-304800" algn="just">
              <a:lnSpc>
                <a:spcPts val="1340"/>
              </a:lnSpc>
              <a:spcBef>
                <a:spcPts val="45"/>
              </a:spcBef>
              <a:buFont typeface="Courier New"/>
              <a:buChar char="o"/>
              <a:tabLst>
                <a:tab pos="643890" algn="l"/>
              </a:tabLst>
            </a:pPr>
            <a:r>
              <a:rPr sz="1100" spc="-10" dirty="0">
                <a:latin typeface="Verdana"/>
                <a:cs typeface="Verdana"/>
              </a:rPr>
              <a:t>Bila </a:t>
            </a:r>
            <a:r>
              <a:rPr sz="1100" spc="-5" dirty="0">
                <a:latin typeface="Verdana"/>
                <a:cs typeface="Verdana"/>
              </a:rPr>
              <a:t>sentral transit mengalami </a:t>
            </a:r>
            <a:r>
              <a:rPr sz="1100" dirty="0">
                <a:latin typeface="Verdana"/>
                <a:cs typeface="Verdana"/>
              </a:rPr>
              <a:t>gangguan </a:t>
            </a:r>
            <a:r>
              <a:rPr sz="1100" spc="-5" dirty="0">
                <a:latin typeface="Verdana"/>
                <a:cs typeface="Verdana"/>
              </a:rPr>
              <a:t>(break </a:t>
            </a:r>
            <a:r>
              <a:rPr sz="1100" dirty="0">
                <a:latin typeface="Verdana"/>
                <a:cs typeface="Verdana"/>
              </a:rPr>
              <a:t>down) </a:t>
            </a:r>
            <a:r>
              <a:rPr sz="1100" spc="-5" dirty="0">
                <a:latin typeface="Verdana"/>
                <a:cs typeface="Verdana"/>
              </a:rPr>
              <a:t>maka </a:t>
            </a:r>
            <a:r>
              <a:rPr sz="1100" dirty="0">
                <a:latin typeface="Verdana"/>
                <a:cs typeface="Verdana"/>
              </a:rPr>
              <a:t>semua  </a:t>
            </a:r>
            <a:r>
              <a:rPr sz="1100" spc="-5" dirty="0">
                <a:latin typeface="Verdana"/>
                <a:cs typeface="Verdana"/>
              </a:rPr>
              <a:t>sentral di bawahnya </a:t>
            </a:r>
            <a:r>
              <a:rPr sz="1100" spc="5" dirty="0">
                <a:latin typeface="Verdana"/>
                <a:cs typeface="Verdana"/>
              </a:rPr>
              <a:t>akan </a:t>
            </a:r>
            <a:r>
              <a:rPr sz="1100" spc="-5" dirty="0">
                <a:latin typeface="Verdana"/>
                <a:cs typeface="Verdana"/>
              </a:rPr>
              <a:t>terisolir (tidak dapat saling</a:t>
            </a:r>
            <a:r>
              <a:rPr sz="1100" spc="-12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berhubungan)</a:t>
            </a:r>
            <a:endParaRPr sz="1100">
              <a:latin typeface="Verdana"/>
              <a:cs typeface="Verdana"/>
            </a:endParaRPr>
          </a:p>
          <a:p>
            <a:pPr marL="215265" indent="-203200">
              <a:lnSpc>
                <a:spcPct val="100000"/>
              </a:lnSpc>
              <a:spcBef>
                <a:spcPts val="1130"/>
              </a:spcBef>
              <a:buAutoNum type="alphaLcPeriod" startAt="3"/>
              <a:tabLst>
                <a:tab pos="215900" algn="l"/>
              </a:tabLst>
            </a:pPr>
            <a:r>
              <a:rPr sz="1100" b="1" spc="-5" dirty="0">
                <a:latin typeface="Verdana"/>
                <a:cs typeface="Verdana"/>
              </a:rPr>
              <a:t>Topologi </a:t>
            </a:r>
            <a:r>
              <a:rPr sz="1100" b="1" dirty="0">
                <a:latin typeface="Verdana"/>
                <a:cs typeface="Verdana"/>
              </a:rPr>
              <a:t>Ring/cincin</a:t>
            </a:r>
            <a:endParaRPr sz="1100">
              <a:latin typeface="Verdana"/>
              <a:cs typeface="Verdana"/>
            </a:endParaRPr>
          </a:p>
          <a:p>
            <a:pPr marL="283845">
              <a:lnSpc>
                <a:spcPct val="100000"/>
              </a:lnSpc>
              <a:spcBef>
                <a:spcPts val="25"/>
              </a:spcBef>
            </a:pPr>
            <a:r>
              <a:rPr sz="1100" spc="-5" dirty="0">
                <a:latin typeface="Verdana"/>
                <a:cs typeface="Verdana"/>
              </a:rPr>
              <a:t>Keuntungan jaringan</a:t>
            </a:r>
            <a:r>
              <a:rPr sz="1100" spc="-6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cincin</a:t>
            </a:r>
            <a:endParaRPr sz="1100">
              <a:latin typeface="Verdana"/>
              <a:cs typeface="Verdana"/>
            </a:endParaRPr>
          </a:p>
          <a:p>
            <a:pPr marL="567055" lvl="1" indent="-229235">
              <a:lnSpc>
                <a:spcPct val="100000"/>
              </a:lnSpc>
              <a:spcBef>
                <a:spcPts val="10"/>
              </a:spcBef>
              <a:buFont typeface="Courier New"/>
              <a:buChar char="o"/>
              <a:tabLst>
                <a:tab pos="567055" algn="l"/>
                <a:tab pos="567690" algn="l"/>
              </a:tabLst>
            </a:pPr>
            <a:r>
              <a:rPr sz="1100" spc="-5" dirty="0">
                <a:latin typeface="Verdana"/>
                <a:cs typeface="Verdana"/>
              </a:rPr>
              <a:t>Suatu jaringan cincin mudah sekali di konfigurasi </a:t>
            </a:r>
            <a:r>
              <a:rPr sz="1100" dirty="0">
                <a:latin typeface="Verdana"/>
                <a:cs typeface="Verdana"/>
              </a:rPr>
              <a:t>dan</a:t>
            </a:r>
            <a:r>
              <a:rPr sz="1100" spc="-15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diinstall.</a:t>
            </a:r>
            <a:endParaRPr sz="1100">
              <a:latin typeface="Verdana"/>
              <a:cs typeface="Verdana"/>
            </a:endParaRPr>
          </a:p>
          <a:p>
            <a:pPr marL="567055" lvl="1" indent="-229235">
              <a:lnSpc>
                <a:spcPct val="100000"/>
              </a:lnSpc>
              <a:spcBef>
                <a:spcPts val="15"/>
              </a:spcBef>
              <a:buFont typeface="Courier New"/>
              <a:buChar char="o"/>
              <a:tabLst>
                <a:tab pos="567055" algn="l"/>
                <a:tab pos="567690" algn="l"/>
              </a:tabLst>
            </a:pPr>
            <a:r>
              <a:rPr sz="1100" spc="-5" dirty="0">
                <a:latin typeface="Verdana"/>
                <a:cs typeface="Verdana"/>
              </a:rPr>
              <a:t>Dalam jaringan </a:t>
            </a:r>
            <a:r>
              <a:rPr sz="1100" dirty="0">
                <a:latin typeface="Verdana"/>
                <a:cs typeface="Verdana"/>
              </a:rPr>
              <a:t>secara normal sinyal </a:t>
            </a:r>
            <a:r>
              <a:rPr sz="1100" spc="-5" dirty="0">
                <a:latin typeface="Verdana"/>
                <a:cs typeface="Verdana"/>
              </a:rPr>
              <a:t>disirkulasikan setiap</a:t>
            </a:r>
            <a:r>
              <a:rPr sz="1100" spc="27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waktu.</a:t>
            </a:r>
            <a:endParaRPr sz="1100">
              <a:latin typeface="Verdana"/>
              <a:cs typeface="Verdana"/>
            </a:endParaRPr>
          </a:p>
          <a:p>
            <a:pPr marL="567055" marR="5080" lvl="1" indent="-228600" algn="just">
              <a:lnSpc>
                <a:spcPct val="101200"/>
              </a:lnSpc>
              <a:spcBef>
                <a:spcPts val="5"/>
              </a:spcBef>
              <a:buFont typeface="Courier New"/>
              <a:buChar char="o"/>
              <a:tabLst>
                <a:tab pos="567690" algn="l"/>
              </a:tabLst>
            </a:pPr>
            <a:r>
              <a:rPr sz="1100" spc="-10" dirty="0">
                <a:latin typeface="Verdana"/>
                <a:cs typeface="Verdana"/>
              </a:rPr>
              <a:t>Bila </a:t>
            </a:r>
            <a:r>
              <a:rPr sz="1100" spc="-5" dirty="0">
                <a:latin typeface="Verdana"/>
                <a:cs typeface="Verdana"/>
              </a:rPr>
              <a:t>node tidak </a:t>
            </a:r>
            <a:r>
              <a:rPr sz="1100" dirty="0">
                <a:latin typeface="Verdana"/>
                <a:cs typeface="Verdana"/>
              </a:rPr>
              <a:t>menerima </a:t>
            </a:r>
            <a:r>
              <a:rPr sz="1100" spc="-5" dirty="0">
                <a:latin typeface="Verdana"/>
                <a:cs typeface="Verdana"/>
              </a:rPr>
              <a:t>sinyal </a:t>
            </a:r>
            <a:r>
              <a:rPr sz="1100" dirty="0">
                <a:latin typeface="Verdana"/>
                <a:cs typeface="Verdana"/>
              </a:rPr>
              <a:t>untuk </a:t>
            </a:r>
            <a:r>
              <a:rPr sz="1100" spc="-10" dirty="0">
                <a:latin typeface="Verdana"/>
                <a:cs typeface="Verdana"/>
              </a:rPr>
              <a:t>waktu </a:t>
            </a:r>
            <a:r>
              <a:rPr sz="1100" spc="-5" dirty="0">
                <a:latin typeface="Verdana"/>
                <a:cs typeface="Verdana"/>
              </a:rPr>
              <a:t>tertentu </a:t>
            </a:r>
            <a:r>
              <a:rPr sz="1100" dirty="0">
                <a:latin typeface="Verdana"/>
                <a:cs typeface="Verdana"/>
              </a:rPr>
              <a:t>menunjukan </a:t>
            </a:r>
            <a:r>
              <a:rPr sz="1100" spc="-5" dirty="0">
                <a:latin typeface="Verdana"/>
                <a:cs typeface="Verdana"/>
              </a:rPr>
              <a:t>adanya  kesalahan sederhana pada </a:t>
            </a:r>
            <a:r>
              <a:rPr sz="1100" dirty="0">
                <a:latin typeface="Verdana"/>
                <a:cs typeface="Verdana"/>
              </a:rPr>
              <a:t>cincin </a:t>
            </a:r>
            <a:r>
              <a:rPr sz="1100" spc="-5" dirty="0">
                <a:latin typeface="Verdana"/>
                <a:cs typeface="Verdana"/>
              </a:rPr>
              <a:t>tersebut. </a:t>
            </a:r>
            <a:r>
              <a:rPr sz="1100" spc="-10" dirty="0">
                <a:latin typeface="Verdana"/>
                <a:cs typeface="Verdana"/>
              </a:rPr>
              <a:t>Bila ada </a:t>
            </a:r>
            <a:r>
              <a:rPr sz="1100" spc="-5" dirty="0">
                <a:latin typeface="Verdana"/>
                <a:cs typeface="Verdana"/>
              </a:rPr>
              <a:t>node yang </a:t>
            </a:r>
            <a:r>
              <a:rPr sz="1100" dirty="0">
                <a:latin typeface="Verdana"/>
                <a:cs typeface="Verdana"/>
              </a:rPr>
              <a:t>mengalami  </a:t>
            </a:r>
            <a:r>
              <a:rPr sz="1100" spc="-5" dirty="0">
                <a:latin typeface="Verdana"/>
                <a:cs typeface="Verdana"/>
              </a:rPr>
              <a:t>kerusakan </a:t>
            </a:r>
            <a:r>
              <a:rPr sz="1100" dirty="0">
                <a:latin typeface="Verdana"/>
                <a:cs typeface="Verdana"/>
              </a:rPr>
              <a:t>maka </a:t>
            </a:r>
            <a:r>
              <a:rPr sz="1100" spc="-5" dirty="0">
                <a:latin typeface="Verdana"/>
                <a:cs typeface="Verdana"/>
              </a:rPr>
              <a:t>dengan mudah dapat diisolasi </a:t>
            </a:r>
            <a:r>
              <a:rPr sz="1100" dirty="0">
                <a:latin typeface="Verdana"/>
                <a:cs typeface="Verdana"/>
              </a:rPr>
              <a:t>sehingga </a:t>
            </a:r>
            <a:r>
              <a:rPr sz="1100" spc="-5" dirty="0">
                <a:latin typeface="Verdana"/>
                <a:cs typeface="Verdana"/>
              </a:rPr>
              <a:t>tidak menggangu  </a:t>
            </a:r>
            <a:r>
              <a:rPr sz="1100" spc="5" dirty="0">
                <a:latin typeface="Verdana"/>
                <a:cs typeface="Verdana"/>
              </a:rPr>
              <a:t>pada </a:t>
            </a:r>
            <a:r>
              <a:rPr sz="1100" spc="-5" dirty="0">
                <a:latin typeface="Verdana"/>
                <a:cs typeface="Verdana"/>
              </a:rPr>
              <a:t>kinerja sistem </a:t>
            </a:r>
            <a:r>
              <a:rPr sz="1100" dirty="0">
                <a:latin typeface="Verdana"/>
                <a:cs typeface="Verdana"/>
              </a:rPr>
              <a:t>secara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keseluruhan.</a:t>
            </a:r>
            <a:endParaRPr sz="110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Courier New"/>
              <a:buChar char="o"/>
            </a:pPr>
            <a:endParaRPr sz="950">
              <a:latin typeface="Verdana"/>
              <a:cs typeface="Verdana"/>
            </a:endParaRPr>
          </a:p>
          <a:p>
            <a:pPr marL="283845" algn="just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latin typeface="Verdana"/>
                <a:cs typeface="Verdana"/>
              </a:rPr>
              <a:t>Kelemahan jaringan</a:t>
            </a:r>
            <a:r>
              <a:rPr sz="1100" spc="-6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cincin</a:t>
            </a:r>
            <a:endParaRPr sz="1100">
              <a:latin typeface="Verdana"/>
              <a:cs typeface="Verdana"/>
            </a:endParaRPr>
          </a:p>
          <a:p>
            <a:pPr marL="643255" marR="68580" lvl="2" indent="-222885" algn="just">
              <a:lnSpc>
                <a:spcPct val="101000"/>
              </a:lnSpc>
              <a:spcBef>
                <a:spcPts val="10"/>
              </a:spcBef>
              <a:buFont typeface="Courier New"/>
              <a:buChar char="o"/>
              <a:tabLst>
                <a:tab pos="643890" algn="l"/>
              </a:tabLst>
            </a:pPr>
            <a:r>
              <a:rPr sz="1100" spc="-5" dirty="0">
                <a:latin typeface="Verdana"/>
                <a:cs typeface="Verdana"/>
              </a:rPr>
              <a:t>Tetapi </a:t>
            </a:r>
            <a:r>
              <a:rPr sz="1100" spc="-10" dirty="0">
                <a:latin typeface="Verdana"/>
                <a:cs typeface="Verdana"/>
              </a:rPr>
              <a:t>bila </a:t>
            </a:r>
            <a:r>
              <a:rPr sz="1100" dirty="0">
                <a:latin typeface="Verdana"/>
                <a:cs typeface="Verdana"/>
              </a:rPr>
              <a:t>satu </a:t>
            </a:r>
            <a:r>
              <a:rPr sz="1100" spc="-5" dirty="0">
                <a:latin typeface="Verdana"/>
                <a:cs typeface="Verdana"/>
              </a:rPr>
              <a:t>titik tidak berfungsi </a:t>
            </a:r>
            <a:r>
              <a:rPr sz="1100" dirty="0">
                <a:latin typeface="Verdana"/>
                <a:cs typeface="Verdana"/>
              </a:rPr>
              <a:t>maka </a:t>
            </a:r>
            <a:r>
              <a:rPr sz="1100" spc="-5" dirty="0">
                <a:latin typeface="Verdana"/>
                <a:cs typeface="Verdana"/>
              </a:rPr>
              <a:t>seluruh jaringan </a:t>
            </a:r>
            <a:r>
              <a:rPr sz="1100" dirty="0">
                <a:latin typeface="Verdana"/>
                <a:cs typeface="Verdana"/>
              </a:rPr>
              <a:t>tidak </a:t>
            </a:r>
            <a:r>
              <a:rPr sz="1100" spc="-5" dirty="0">
                <a:latin typeface="Verdana"/>
                <a:cs typeface="Verdana"/>
              </a:rPr>
              <a:t>akan  berfungsi. Untuk menghindari kelemahan tersebut biasanya  menggunakan cincin</a:t>
            </a:r>
            <a:r>
              <a:rPr sz="1100" spc="-5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ganda.</a:t>
            </a:r>
            <a:endParaRPr sz="1100">
              <a:latin typeface="Verdana"/>
              <a:cs typeface="Verdana"/>
            </a:endParaRPr>
          </a:p>
          <a:p>
            <a:pPr marL="643255" marR="69850" lvl="2" indent="-222885" algn="just">
              <a:lnSpc>
                <a:spcPts val="1150"/>
              </a:lnSpc>
              <a:spcBef>
                <a:spcPts val="35"/>
              </a:spcBef>
              <a:buFont typeface="Courier New"/>
              <a:buChar char="o"/>
              <a:tabLst>
                <a:tab pos="643890" algn="l"/>
              </a:tabLst>
            </a:pPr>
            <a:r>
              <a:rPr sz="1100" spc="-5" dirty="0">
                <a:latin typeface="Verdana"/>
                <a:cs typeface="Verdana"/>
              </a:rPr>
              <a:t>Kelemahan yang lainnya adalah trafiknya hanya bisa </a:t>
            </a:r>
            <a:r>
              <a:rPr sz="1100" dirty="0">
                <a:latin typeface="Verdana"/>
                <a:cs typeface="Verdana"/>
              </a:rPr>
              <a:t>satu </a:t>
            </a:r>
            <a:r>
              <a:rPr sz="1100" spc="-5" dirty="0">
                <a:latin typeface="Verdana"/>
                <a:cs typeface="Verdana"/>
              </a:rPr>
              <a:t>jalur, tidak  </a:t>
            </a:r>
            <a:r>
              <a:rPr sz="1100" dirty="0">
                <a:latin typeface="Verdana"/>
                <a:cs typeface="Verdana"/>
              </a:rPr>
              <a:t>cocok </a:t>
            </a:r>
            <a:r>
              <a:rPr sz="1100" spc="-5" dirty="0">
                <a:latin typeface="Verdana"/>
                <a:cs typeface="Verdana"/>
              </a:rPr>
              <a:t>digunakan dengan titik yang</a:t>
            </a:r>
            <a:r>
              <a:rPr sz="1100" spc="-13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banyak.</a:t>
            </a:r>
            <a:endParaRPr sz="1100">
              <a:latin typeface="Verdana"/>
              <a:cs typeface="Verdana"/>
            </a:endParaRPr>
          </a:p>
          <a:p>
            <a:pPr marL="207645" indent="-195580">
              <a:lnSpc>
                <a:spcPct val="100000"/>
              </a:lnSpc>
              <a:spcBef>
                <a:spcPts val="1145"/>
              </a:spcBef>
              <a:buAutoNum type="alphaLcPeriod" startAt="4"/>
              <a:tabLst>
                <a:tab pos="208279" algn="l"/>
              </a:tabLst>
            </a:pPr>
            <a:r>
              <a:rPr sz="1100" b="1" spc="-5" dirty="0">
                <a:latin typeface="Verdana"/>
                <a:cs typeface="Verdana"/>
              </a:rPr>
              <a:t>Topologi </a:t>
            </a:r>
            <a:r>
              <a:rPr sz="1100" b="1" dirty="0">
                <a:latin typeface="Verdana"/>
                <a:cs typeface="Verdana"/>
              </a:rPr>
              <a:t>Bus</a:t>
            </a:r>
            <a:endParaRPr sz="1100">
              <a:latin typeface="Verdana"/>
              <a:cs typeface="Verdana"/>
            </a:endParaRPr>
          </a:p>
          <a:p>
            <a:pPr marL="193675">
              <a:lnSpc>
                <a:spcPct val="100000"/>
              </a:lnSpc>
              <a:spcBef>
                <a:spcPts val="10"/>
              </a:spcBef>
            </a:pPr>
            <a:r>
              <a:rPr sz="1100" spc="-5" dirty="0">
                <a:latin typeface="Verdana"/>
                <a:cs typeface="Verdana"/>
              </a:rPr>
              <a:t>Keuntungan jaringan</a:t>
            </a:r>
            <a:r>
              <a:rPr sz="1100" spc="-6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bus</a:t>
            </a:r>
            <a:endParaRPr sz="1100">
              <a:latin typeface="Verdana"/>
              <a:cs typeface="Verdana"/>
            </a:endParaRPr>
          </a:p>
          <a:p>
            <a:pPr marL="643255" lvl="1" indent="-229235">
              <a:lnSpc>
                <a:spcPts val="1255"/>
              </a:lnSpc>
              <a:spcBef>
                <a:spcPts val="25"/>
              </a:spcBef>
              <a:buFont typeface="Courier New"/>
              <a:buChar char="o"/>
              <a:tabLst>
                <a:tab pos="643255" algn="l"/>
                <a:tab pos="643890" algn="l"/>
              </a:tabLst>
            </a:pPr>
            <a:r>
              <a:rPr sz="1100" spc="-5" dirty="0">
                <a:latin typeface="Verdana"/>
                <a:cs typeface="Verdana"/>
              </a:rPr>
              <a:t>Mudah </a:t>
            </a:r>
            <a:r>
              <a:rPr sz="1100" dirty="0">
                <a:latin typeface="Verdana"/>
                <a:cs typeface="Verdana"/>
              </a:rPr>
              <a:t>untuk</a:t>
            </a:r>
            <a:r>
              <a:rPr sz="1100" spc="-4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diinstal</a:t>
            </a:r>
            <a:endParaRPr sz="1100">
              <a:latin typeface="Verdana"/>
              <a:cs typeface="Verdana"/>
            </a:endParaRPr>
          </a:p>
          <a:p>
            <a:pPr marL="643255" marR="20320" lvl="1" indent="-228600">
              <a:lnSpc>
                <a:spcPts val="1090"/>
              </a:lnSpc>
              <a:spcBef>
                <a:spcPts val="160"/>
              </a:spcBef>
              <a:buFont typeface="Courier New"/>
              <a:buChar char="o"/>
              <a:tabLst>
                <a:tab pos="643255" algn="l"/>
                <a:tab pos="643890" algn="l"/>
                <a:tab pos="1821814" algn="l"/>
                <a:tab pos="2589530" algn="l"/>
                <a:tab pos="3169285" algn="l"/>
                <a:tab pos="3713479" algn="l"/>
                <a:tab pos="4252595" algn="l"/>
                <a:tab pos="4969510" algn="l"/>
              </a:tabLst>
            </a:pPr>
            <a:r>
              <a:rPr sz="1100" dirty="0">
                <a:latin typeface="Verdana"/>
                <a:cs typeface="Verdana"/>
              </a:rPr>
              <a:t>Men</a:t>
            </a:r>
            <a:r>
              <a:rPr sz="1100" spc="-20" dirty="0">
                <a:latin typeface="Verdana"/>
                <a:cs typeface="Verdana"/>
              </a:rPr>
              <a:t>g</a:t>
            </a:r>
            <a:r>
              <a:rPr sz="1100" spc="-5" dirty="0">
                <a:latin typeface="Verdana"/>
                <a:cs typeface="Verdana"/>
              </a:rPr>
              <a:t>guna</a:t>
            </a:r>
            <a:r>
              <a:rPr sz="1100" spc="-10" dirty="0">
                <a:latin typeface="Verdana"/>
                <a:cs typeface="Verdana"/>
              </a:rPr>
              <a:t>k</a:t>
            </a:r>
            <a:r>
              <a:rPr sz="1100" dirty="0">
                <a:latin typeface="Verdana"/>
                <a:cs typeface="Verdana"/>
              </a:rPr>
              <a:t>an	</a:t>
            </a:r>
            <a:r>
              <a:rPr sz="1100" spc="-5" dirty="0">
                <a:latin typeface="Verdana"/>
                <a:cs typeface="Verdana"/>
              </a:rPr>
              <a:t>pan</a:t>
            </a:r>
            <a:r>
              <a:rPr sz="1100" spc="-10" dirty="0">
                <a:latin typeface="Verdana"/>
                <a:cs typeface="Verdana"/>
              </a:rPr>
              <a:t>j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spc="20" dirty="0">
                <a:latin typeface="Verdana"/>
                <a:cs typeface="Verdana"/>
              </a:rPr>
              <a:t>n</a:t>
            </a:r>
            <a:r>
              <a:rPr sz="1100" dirty="0">
                <a:latin typeface="Verdana"/>
                <a:cs typeface="Verdana"/>
              </a:rPr>
              <a:t>g	</a:t>
            </a:r>
            <a:r>
              <a:rPr sz="1100" spc="-10" dirty="0">
                <a:latin typeface="Verdana"/>
                <a:cs typeface="Verdana"/>
              </a:rPr>
              <a:t>k</a:t>
            </a:r>
            <a:r>
              <a:rPr sz="1100" spc="-5" dirty="0">
                <a:latin typeface="Verdana"/>
                <a:cs typeface="Verdana"/>
              </a:rPr>
              <a:t>ab</a:t>
            </a:r>
            <a:r>
              <a:rPr sz="1100" dirty="0">
                <a:latin typeface="Verdana"/>
                <a:cs typeface="Verdana"/>
              </a:rPr>
              <a:t>el	</a:t>
            </a:r>
            <a:r>
              <a:rPr sz="1100" spc="-10" dirty="0">
                <a:latin typeface="Verdana"/>
                <a:cs typeface="Verdana"/>
              </a:rPr>
              <a:t>y</a:t>
            </a:r>
            <a:r>
              <a:rPr sz="1100" spc="-5" dirty="0">
                <a:latin typeface="Verdana"/>
                <a:cs typeface="Verdana"/>
              </a:rPr>
              <a:t>an</a:t>
            </a:r>
            <a:r>
              <a:rPr sz="1100" dirty="0">
                <a:latin typeface="Verdana"/>
                <a:cs typeface="Verdana"/>
              </a:rPr>
              <a:t>g	</a:t>
            </a:r>
            <a:r>
              <a:rPr sz="1100" spc="-15" dirty="0">
                <a:latin typeface="Verdana"/>
                <a:cs typeface="Verdana"/>
              </a:rPr>
              <a:t>l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5" dirty="0">
                <a:latin typeface="Verdana"/>
                <a:cs typeface="Verdana"/>
              </a:rPr>
              <a:t>b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dirty="0">
                <a:latin typeface="Verdana"/>
                <a:cs typeface="Verdana"/>
              </a:rPr>
              <a:t>h	</a:t>
            </a:r>
            <a:r>
              <a:rPr sz="1100" spc="-5" dirty="0">
                <a:latin typeface="Verdana"/>
                <a:cs typeface="Verdana"/>
              </a:rPr>
              <a:t>p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-5" dirty="0">
                <a:latin typeface="Verdana"/>
                <a:cs typeface="Verdana"/>
              </a:rPr>
              <a:t>n</a:t>
            </a:r>
            <a:r>
              <a:rPr sz="1100" spc="-20" dirty="0">
                <a:latin typeface="Verdana"/>
                <a:cs typeface="Verdana"/>
              </a:rPr>
              <a:t>d</a:t>
            </a:r>
            <a:r>
              <a:rPr sz="1100" dirty="0">
                <a:latin typeface="Verdana"/>
                <a:cs typeface="Verdana"/>
              </a:rPr>
              <a:t>ek	</a:t>
            </a:r>
            <a:r>
              <a:rPr sz="1100" spc="-5" dirty="0">
                <a:latin typeface="Verdana"/>
                <a:cs typeface="Verdana"/>
              </a:rPr>
              <a:t>diba</a:t>
            </a:r>
            <a:r>
              <a:rPr sz="1100" spc="20" dirty="0">
                <a:latin typeface="Verdana"/>
                <a:cs typeface="Verdana"/>
              </a:rPr>
              <a:t>n</a:t>
            </a:r>
            <a:r>
              <a:rPr sz="1100" spc="-20" dirty="0">
                <a:latin typeface="Verdana"/>
                <a:cs typeface="Verdana"/>
              </a:rPr>
              <a:t>d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spc="-5" dirty="0">
                <a:latin typeface="Verdana"/>
                <a:cs typeface="Verdana"/>
              </a:rPr>
              <a:t>ng</a:t>
            </a:r>
            <a:r>
              <a:rPr sz="1100" spc="-10" dirty="0">
                <a:latin typeface="Verdana"/>
                <a:cs typeface="Verdana"/>
              </a:rPr>
              <a:t>k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n  </a:t>
            </a:r>
            <a:r>
              <a:rPr sz="1100" spc="-5" dirty="0">
                <a:latin typeface="Verdana"/>
                <a:cs typeface="Verdana"/>
              </a:rPr>
              <a:t>topologi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lainnya.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690" y="298452"/>
            <a:ext cx="4218940" cy="204543"/>
          </a:xfrm>
          <a:prstGeom prst="rect">
            <a:avLst/>
          </a:prstGeom>
          <a:solidFill>
            <a:srgbClr val="004386"/>
          </a:solidFill>
        </p:spPr>
        <p:txBody>
          <a:bodyPr vert="horz" wrap="square" lIns="0" tIns="5016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395"/>
              </a:spcBef>
            </a:pPr>
            <a:r>
              <a:rPr sz="1000" b="1" dirty="0">
                <a:solidFill>
                  <a:srgbClr val="FFFFFF"/>
                </a:solidFill>
                <a:latin typeface="Caladea"/>
                <a:cs typeface="Caladea"/>
              </a:rPr>
              <a:t>Telekomunikasi </a:t>
            </a:r>
            <a:r>
              <a:rPr sz="1000" b="1" spc="-5" dirty="0">
                <a:solidFill>
                  <a:srgbClr val="FFFFFF"/>
                </a:solidFill>
                <a:latin typeface="Caladea"/>
                <a:cs typeface="Caladea"/>
              </a:rPr>
              <a:t>/Konsep Fundamental</a:t>
            </a:r>
            <a:r>
              <a:rPr sz="1000" b="1" spc="70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adea"/>
                <a:cs typeface="Caladea"/>
              </a:rPr>
              <a:t>Telekomunikasi</a:t>
            </a:r>
            <a:endParaRPr sz="1000">
              <a:latin typeface="Caladea"/>
              <a:cs typeface="Calad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86909" y="322583"/>
            <a:ext cx="6305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FFFFFF"/>
                </a:solidFill>
                <a:latin typeface="Caladea"/>
                <a:cs typeface="Caladea"/>
              </a:rPr>
              <a:t>B</a:t>
            </a:r>
            <a:r>
              <a:rPr sz="1100" spc="-15" dirty="0">
                <a:solidFill>
                  <a:srgbClr val="FFFFFF"/>
                </a:solidFill>
                <a:latin typeface="Caladea"/>
                <a:cs typeface="Caladea"/>
              </a:rPr>
              <a:t>r</a:t>
            </a:r>
            <a:r>
              <a:rPr sz="1100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r>
              <a:rPr sz="1100" spc="-40" dirty="0">
                <a:solidFill>
                  <a:srgbClr val="FFFFFF"/>
                </a:solidFill>
                <a:latin typeface="Caladea"/>
                <a:cs typeface="Caladea"/>
              </a:rPr>
              <a:t>w</a:t>
            </a:r>
            <a:r>
              <a:rPr sz="1100" spc="25" dirty="0">
                <a:solidFill>
                  <a:srgbClr val="FFFFFF"/>
                </a:solidFill>
                <a:latin typeface="Caladea"/>
                <a:cs typeface="Caladea"/>
              </a:rPr>
              <a:t>i</a:t>
            </a:r>
            <a:r>
              <a:rPr sz="1100" spc="5" dirty="0">
                <a:solidFill>
                  <a:srgbClr val="FFFFFF"/>
                </a:solidFill>
                <a:latin typeface="Caladea"/>
                <a:cs typeface="Caladea"/>
              </a:rPr>
              <a:t>j</a:t>
            </a:r>
            <a:r>
              <a:rPr sz="1100" spc="-25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r>
              <a:rPr sz="1100" spc="30" dirty="0">
                <a:solidFill>
                  <a:srgbClr val="FFFFFF"/>
                </a:solidFill>
                <a:latin typeface="Caladea"/>
                <a:cs typeface="Caladea"/>
              </a:rPr>
              <a:t>y</a:t>
            </a:r>
            <a:r>
              <a:rPr sz="1100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endParaRPr sz="1100">
              <a:latin typeface="Caladea"/>
              <a:cs typeface="Calade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58665" y="4003542"/>
            <a:ext cx="4571539" cy="2324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51940" y="532891"/>
            <a:ext cx="5692140" cy="523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Verdana"/>
                <a:cs typeface="Verdana"/>
              </a:rPr>
              <a:t>Kelemahannya jaringan</a:t>
            </a:r>
            <a:r>
              <a:rPr sz="1100" spc="-7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bus</a:t>
            </a:r>
            <a:endParaRPr sz="1100">
              <a:latin typeface="Verdana"/>
              <a:cs typeface="Verdana"/>
            </a:endParaRPr>
          </a:p>
          <a:p>
            <a:pPr marL="385445" marR="5080" indent="-228600" algn="just">
              <a:lnSpc>
                <a:spcPct val="101000"/>
              </a:lnSpc>
              <a:spcBef>
                <a:spcPts val="15"/>
              </a:spcBef>
            </a:pPr>
            <a:r>
              <a:rPr sz="1100" dirty="0">
                <a:latin typeface="Courier New"/>
                <a:cs typeface="Courier New"/>
              </a:rPr>
              <a:t>o </a:t>
            </a:r>
            <a:r>
              <a:rPr sz="1100" dirty="0">
                <a:latin typeface="Verdana"/>
                <a:cs typeface="Verdana"/>
              </a:rPr>
              <a:t>Topologi </a:t>
            </a:r>
            <a:r>
              <a:rPr sz="1100" spc="-5" dirty="0">
                <a:latin typeface="Verdana"/>
                <a:cs typeface="Verdana"/>
              </a:rPr>
              <a:t>ini tidak </a:t>
            </a:r>
            <a:r>
              <a:rPr sz="1100" dirty="0">
                <a:latin typeface="Verdana"/>
                <a:cs typeface="Verdana"/>
              </a:rPr>
              <a:t>flesibel karena </a:t>
            </a:r>
            <a:r>
              <a:rPr sz="1100" spc="-5" dirty="0">
                <a:latin typeface="Verdana"/>
                <a:cs typeface="Verdana"/>
              </a:rPr>
              <a:t>penambahan satu titik  menyebabkan perubahan konfigurasi </a:t>
            </a:r>
            <a:r>
              <a:rPr sz="1100" spc="-10" dirty="0">
                <a:latin typeface="Verdana"/>
                <a:cs typeface="Verdana"/>
              </a:rPr>
              <a:t>dan </a:t>
            </a:r>
            <a:r>
              <a:rPr sz="1100" dirty="0">
                <a:latin typeface="Verdana"/>
                <a:cs typeface="Verdana"/>
              </a:rPr>
              <a:t>penambahan </a:t>
            </a:r>
            <a:r>
              <a:rPr sz="1100" spc="-5" dirty="0">
                <a:latin typeface="Verdana"/>
                <a:cs typeface="Verdana"/>
              </a:rPr>
              <a:t>pajang rata-rata  kabel.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6669" y="1191513"/>
            <a:ext cx="209423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7329" algn="l"/>
                <a:tab pos="1355090" algn="l"/>
              </a:tabLst>
            </a:pPr>
            <a:r>
              <a:rPr sz="1100" dirty="0">
                <a:latin typeface="Courier New"/>
                <a:cs typeface="Courier New"/>
              </a:rPr>
              <a:t>o	</a:t>
            </a:r>
            <a:r>
              <a:rPr sz="1100" spc="-5" dirty="0">
                <a:latin typeface="Verdana"/>
                <a:cs typeface="Verdana"/>
              </a:rPr>
              <a:t>Pengisolasian	kerusakan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55619" y="1191513"/>
            <a:ext cx="328485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3735" algn="l"/>
                <a:tab pos="1158875" algn="l"/>
                <a:tab pos="2260600" algn="l"/>
                <a:tab pos="2933065" algn="l"/>
              </a:tabLst>
            </a:pPr>
            <a:r>
              <a:rPr sz="1100" dirty="0">
                <a:latin typeface="Verdana"/>
                <a:cs typeface="Verdana"/>
              </a:rPr>
              <a:t>s</a:t>
            </a:r>
            <a:r>
              <a:rPr sz="1100" spc="-15" dirty="0">
                <a:latin typeface="Verdana"/>
                <a:cs typeface="Verdana"/>
              </a:rPr>
              <a:t>a</a:t>
            </a:r>
            <a:r>
              <a:rPr sz="1100" spc="20" dirty="0">
                <a:latin typeface="Verdana"/>
                <a:cs typeface="Verdana"/>
              </a:rPr>
              <a:t>n</a:t>
            </a:r>
            <a:r>
              <a:rPr sz="1100" spc="-5" dirty="0">
                <a:latin typeface="Verdana"/>
                <a:cs typeface="Verdana"/>
              </a:rPr>
              <a:t>ga</a:t>
            </a:r>
            <a:r>
              <a:rPr sz="1100" dirty="0">
                <a:latin typeface="Verdana"/>
                <a:cs typeface="Verdana"/>
              </a:rPr>
              <a:t>t	su</a:t>
            </a:r>
            <a:r>
              <a:rPr sz="1100" spc="-20" dirty="0">
                <a:latin typeface="Verdana"/>
                <a:cs typeface="Verdana"/>
              </a:rPr>
              <a:t>l</a:t>
            </a:r>
            <a:r>
              <a:rPr sz="1100" spc="-15" dirty="0">
                <a:latin typeface="Verdana"/>
                <a:cs typeface="Verdana"/>
              </a:rPr>
              <a:t>i</a:t>
            </a:r>
            <a:r>
              <a:rPr sz="1100" dirty="0">
                <a:latin typeface="Verdana"/>
                <a:cs typeface="Verdana"/>
              </a:rPr>
              <a:t>t	</a:t>
            </a:r>
            <a:r>
              <a:rPr sz="1100" spc="-5" dirty="0">
                <a:latin typeface="Verdana"/>
                <a:cs typeface="Verdana"/>
              </a:rPr>
              <a:t>di</a:t>
            </a:r>
            <a:r>
              <a:rPr sz="1100" spc="-15" dirty="0">
                <a:latin typeface="Verdana"/>
                <a:cs typeface="Verdana"/>
              </a:rPr>
              <a:t>l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spc="-10" dirty="0">
                <a:latin typeface="Verdana"/>
                <a:cs typeface="Verdana"/>
              </a:rPr>
              <a:t>k</a:t>
            </a:r>
            <a:r>
              <a:rPr sz="1100" spc="10" dirty="0">
                <a:latin typeface="Verdana"/>
                <a:cs typeface="Verdana"/>
              </a:rPr>
              <a:t>s</a:t>
            </a:r>
            <a:r>
              <a:rPr sz="1100" spc="-5" dirty="0">
                <a:latin typeface="Verdana"/>
                <a:cs typeface="Verdana"/>
              </a:rPr>
              <a:t>ana</a:t>
            </a:r>
            <a:r>
              <a:rPr sz="1100" spc="-10" dirty="0">
                <a:latin typeface="Verdana"/>
                <a:cs typeface="Verdana"/>
              </a:rPr>
              <a:t>k</a:t>
            </a:r>
            <a:r>
              <a:rPr sz="1100" spc="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n	</a:t>
            </a:r>
            <a:r>
              <a:rPr sz="1100" spc="-10" dirty="0">
                <a:latin typeface="Verdana"/>
                <a:cs typeface="Verdana"/>
              </a:rPr>
              <a:t>k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spc="5" dirty="0">
                <a:latin typeface="Verdana"/>
                <a:cs typeface="Verdana"/>
              </a:rPr>
              <a:t>r</a:t>
            </a:r>
            <a:r>
              <a:rPr sz="1100" dirty="0">
                <a:latin typeface="Verdana"/>
                <a:cs typeface="Verdana"/>
              </a:rPr>
              <a:t>ena	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spc="-10" dirty="0">
                <a:latin typeface="Verdana"/>
                <a:cs typeface="Verdana"/>
              </a:rPr>
              <a:t>k</a:t>
            </a:r>
            <a:r>
              <a:rPr sz="1100" spc="-5" dirty="0">
                <a:latin typeface="Verdana"/>
                <a:cs typeface="Verdana"/>
              </a:rPr>
              <a:t>a</a:t>
            </a:r>
            <a:r>
              <a:rPr sz="1100" dirty="0">
                <a:latin typeface="Verdana"/>
                <a:cs typeface="Verdana"/>
              </a:rPr>
              <a:t>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0584" y="1337819"/>
            <a:ext cx="5876290" cy="23379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7055">
              <a:lnSpc>
                <a:spcPts val="1240"/>
              </a:lnSpc>
              <a:spcBef>
                <a:spcPts val="100"/>
              </a:spcBef>
            </a:pPr>
            <a:r>
              <a:rPr sz="1100" spc="-5" dirty="0">
                <a:latin typeface="Verdana"/>
                <a:cs typeface="Verdana"/>
              </a:rPr>
              <a:t>menganggu kinerja</a:t>
            </a:r>
            <a:r>
              <a:rPr sz="1100" spc="-6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jaringan.</a:t>
            </a:r>
            <a:endParaRPr sz="1100">
              <a:latin typeface="Verdana"/>
              <a:cs typeface="Verdana"/>
            </a:endParaRPr>
          </a:p>
          <a:p>
            <a:pPr marL="338455">
              <a:lnSpc>
                <a:spcPts val="1240"/>
              </a:lnSpc>
              <a:tabLst>
                <a:tab pos="553085" algn="l"/>
              </a:tabLst>
            </a:pPr>
            <a:r>
              <a:rPr sz="1100" dirty="0">
                <a:latin typeface="Courier New"/>
                <a:cs typeface="Courier New"/>
              </a:rPr>
              <a:t>o	</a:t>
            </a:r>
            <a:r>
              <a:rPr sz="1100" spc="-10" dirty="0">
                <a:latin typeface="Verdana"/>
                <a:cs typeface="Verdana"/>
              </a:rPr>
              <a:t>Bila </a:t>
            </a:r>
            <a:r>
              <a:rPr sz="1100" spc="-5" dirty="0">
                <a:latin typeface="Verdana"/>
                <a:cs typeface="Verdana"/>
              </a:rPr>
              <a:t>bus </a:t>
            </a:r>
            <a:r>
              <a:rPr sz="1100" dirty="0">
                <a:latin typeface="Verdana"/>
                <a:cs typeface="Verdana"/>
              </a:rPr>
              <a:t>mengalami </a:t>
            </a:r>
            <a:r>
              <a:rPr sz="1100" spc="-5" dirty="0">
                <a:latin typeface="Verdana"/>
                <a:cs typeface="Verdana"/>
              </a:rPr>
              <a:t>kerusakan </a:t>
            </a:r>
            <a:r>
              <a:rPr sz="1100" dirty="0">
                <a:latin typeface="Verdana"/>
                <a:cs typeface="Verdana"/>
              </a:rPr>
              <a:t>maka </a:t>
            </a:r>
            <a:r>
              <a:rPr sz="1100" spc="-5" dirty="0">
                <a:latin typeface="Verdana"/>
                <a:cs typeface="Verdana"/>
              </a:rPr>
              <a:t>seluruh titik tidak</a:t>
            </a:r>
            <a:r>
              <a:rPr sz="1100" spc="-12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berfungsi.</a:t>
            </a:r>
            <a:endParaRPr sz="11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1165"/>
              </a:spcBef>
            </a:pPr>
            <a:r>
              <a:rPr sz="1100" b="1" spc="5" dirty="0">
                <a:latin typeface="Verdana"/>
                <a:cs typeface="Verdana"/>
              </a:rPr>
              <a:t>e. </a:t>
            </a:r>
            <a:r>
              <a:rPr sz="1100" b="1" spc="-5" dirty="0">
                <a:latin typeface="Verdana"/>
                <a:cs typeface="Verdana"/>
              </a:rPr>
              <a:t>Topologi</a:t>
            </a:r>
            <a:r>
              <a:rPr sz="1100" b="1" spc="-1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Tree/pohon</a:t>
            </a:r>
            <a:endParaRPr sz="1100">
              <a:latin typeface="Verdana"/>
              <a:cs typeface="Verdana"/>
            </a:endParaRPr>
          </a:p>
          <a:p>
            <a:pPr marL="419100" marR="5080" indent="-228600" algn="just">
              <a:lnSpc>
                <a:spcPct val="101200"/>
              </a:lnSpc>
              <a:spcBef>
                <a:spcPts val="10"/>
              </a:spcBef>
            </a:pPr>
            <a:r>
              <a:rPr sz="1100" dirty="0">
                <a:latin typeface="Courier New"/>
                <a:cs typeface="Courier New"/>
              </a:rPr>
              <a:t>o </a:t>
            </a:r>
            <a:r>
              <a:rPr sz="1100" spc="-5" dirty="0">
                <a:latin typeface="Verdana"/>
                <a:cs typeface="Verdana"/>
              </a:rPr>
              <a:t>Jaringan </a:t>
            </a:r>
            <a:r>
              <a:rPr sz="1100" dirty="0">
                <a:latin typeface="Verdana"/>
                <a:cs typeface="Verdana"/>
              </a:rPr>
              <a:t>pohon </a:t>
            </a:r>
            <a:r>
              <a:rPr sz="1100" spc="-5" dirty="0">
                <a:latin typeface="Verdana"/>
                <a:cs typeface="Verdana"/>
              </a:rPr>
              <a:t>dapat diturukan </a:t>
            </a:r>
            <a:r>
              <a:rPr sz="1100" dirty="0">
                <a:latin typeface="Verdana"/>
                <a:cs typeface="Verdana"/>
              </a:rPr>
              <a:t>dari topologi bintang yang berirarki  membentuk sebuah </a:t>
            </a:r>
            <a:r>
              <a:rPr sz="1100" spc="-5" dirty="0">
                <a:latin typeface="Verdana"/>
                <a:cs typeface="Verdana"/>
              </a:rPr>
              <a:t>percabangan pohon. Hanya </a:t>
            </a:r>
            <a:r>
              <a:rPr sz="1100" dirty="0">
                <a:latin typeface="Verdana"/>
                <a:cs typeface="Verdana"/>
              </a:rPr>
              <a:t>beberapa </a:t>
            </a:r>
            <a:r>
              <a:rPr sz="1100" spc="-5" dirty="0">
                <a:latin typeface="Verdana"/>
                <a:cs typeface="Verdana"/>
              </a:rPr>
              <a:t>node yang  langsung berhubungan </a:t>
            </a:r>
            <a:r>
              <a:rPr sz="1100" dirty="0">
                <a:latin typeface="Verdana"/>
                <a:cs typeface="Verdana"/>
              </a:rPr>
              <a:t>dengan </a:t>
            </a:r>
            <a:r>
              <a:rPr sz="1100" spc="-5" dirty="0">
                <a:latin typeface="Verdana"/>
                <a:cs typeface="Verdana"/>
              </a:rPr>
              <a:t>sentral </a:t>
            </a:r>
            <a:r>
              <a:rPr sz="1100" dirty="0">
                <a:latin typeface="Verdana"/>
                <a:cs typeface="Verdana"/>
              </a:rPr>
              <a:t>pusat. </a:t>
            </a:r>
            <a:r>
              <a:rPr sz="1100" spc="-5" dirty="0">
                <a:latin typeface="Verdana"/>
                <a:cs typeface="Verdana"/>
              </a:rPr>
              <a:t>Sentral pusat berisi repater  yang </a:t>
            </a:r>
            <a:r>
              <a:rPr sz="1100" dirty="0">
                <a:latin typeface="Verdana"/>
                <a:cs typeface="Verdana"/>
              </a:rPr>
              <a:t>menerima sinyal informasi </a:t>
            </a:r>
            <a:r>
              <a:rPr sz="1100" spc="-5" dirty="0">
                <a:latin typeface="Verdana"/>
                <a:cs typeface="Verdana"/>
              </a:rPr>
              <a:t>yang </a:t>
            </a:r>
            <a:r>
              <a:rPr sz="1100" dirty="0">
                <a:latin typeface="Verdana"/>
                <a:cs typeface="Verdana"/>
              </a:rPr>
              <a:t>masuk </a:t>
            </a:r>
            <a:r>
              <a:rPr sz="1100" spc="-10" dirty="0">
                <a:latin typeface="Verdana"/>
                <a:cs typeface="Verdana"/>
              </a:rPr>
              <a:t>dan </a:t>
            </a:r>
            <a:r>
              <a:rPr sz="1100" dirty="0">
                <a:latin typeface="Verdana"/>
                <a:cs typeface="Verdana"/>
              </a:rPr>
              <a:t>meregenerate </a:t>
            </a:r>
            <a:r>
              <a:rPr sz="1100" spc="-5" dirty="0">
                <a:latin typeface="Verdana"/>
                <a:cs typeface="Verdana"/>
              </a:rPr>
              <a:t>ke sentral  dibawahnya </a:t>
            </a:r>
            <a:r>
              <a:rPr sz="1100" dirty="0">
                <a:latin typeface="Verdana"/>
                <a:cs typeface="Verdana"/>
              </a:rPr>
              <a:t>yang dituju. </a:t>
            </a:r>
            <a:r>
              <a:rPr sz="1100" spc="-5" dirty="0">
                <a:latin typeface="Verdana"/>
                <a:cs typeface="Verdana"/>
              </a:rPr>
              <a:t>Sentral pusat merupakan sentral yang </a:t>
            </a:r>
            <a:r>
              <a:rPr sz="1100" spc="-10" dirty="0">
                <a:latin typeface="Verdana"/>
                <a:cs typeface="Verdana"/>
              </a:rPr>
              <a:t>aktif  </a:t>
            </a:r>
            <a:r>
              <a:rPr sz="1100" spc="-5" dirty="0">
                <a:latin typeface="Verdana"/>
                <a:cs typeface="Verdana"/>
              </a:rPr>
              <a:t>sementara sentral dibawahnya adalah sentral yang pasif. </a:t>
            </a:r>
            <a:r>
              <a:rPr sz="1100" dirty="0">
                <a:latin typeface="Verdana"/>
                <a:cs typeface="Verdana"/>
              </a:rPr>
              <a:t>Kelebihan </a:t>
            </a:r>
            <a:r>
              <a:rPr sz="1100" spc="-10" dirty="0">
                <a:latin typeface="Verdana"/>
                <a:cs typeface="Verdana"/>
              </a:rPr>
              <a:t>dan  </a:t>
            </a:r>
            <a:r>
              <a:rPr sz="1100" spc="-5" dirty="0">
                <a:latin typeface="Verdana"/>
                <a:cs typeface="Verdana"/>
              </a:rPr>
              <a:t>kelemahannya </a:t>
            </a:r>
            <a:r>
              <a:rPr sz="1100" dirty="0">
                <a:latin typeface="Verdana"/>
                <a:cs typeface="Verdana"/>
              </a:rPr>
              <a:t>sama </a:t>
            </a:r>
            <a:r>
              <a:rPr sz="1100" spc="-5" dirty="0">
                <a:latin typeface="Verdana"/>
                <a:cs typeface="Verdana"/>
              </a:rPr>
              <a:t>dengan topologi jaringan</a:t>
            </a:r>
            <a:r>
              <a:rPr sz="1100" spc="-8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bintang.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Verdana"/>
              <a:cs typeface="Verdana"/>
            </a:endParaRPr>
          </a:p>
          <a:p>
            <a:pPr marL="307975" lvl="1" indent="-295910" algn="just">
              <a:lnSpc>
                <a:spcPct val="100000"/>
              </a:lnSpc>
              <a:buAutoNum type="arabicPeriod" startAt="8"/>
              <a:tabLst>
                <a:tab pos="308610" algn="l"/>
              </a:tabLst>
            </a:pPr>
            <a:r>
              <a:rPr sz="1100" b="1" spc="-5" dirty="0">
                <a:latin typeface="Verdana"/>
                <a:cs typeface="Verdana"/>
              </a:rPr>
              <a:t>Perkembangan</a:t>
            </a:r>
            <a:r>
              <a:rPr sz="1100" b="1" spc="-85" dirty="0">
                <a:latin typeface="Verdana"/>
                <a:cs typeface="Verdana"/>
              </a:rPr>
              <a:t> </a:t>
            </a:r>
            <a:r>
              <a:rPr sz="1100" b="1" spc="-5" dirty="0">
                <a:latin typeface="Verdana"/>
                <a:cs typeface="Verdana"/>
              </a:rPr>
              <a:t>Telekomunikasi</a:t>
            </a:r>
            <a:endParaRPr sz="1100">
              <a:latin typeface="Verdana"/>
              <a:cs typeface="Verdana"/>
            </a:endParaRPr>
          </a:p>
          <a:p>
            <a:pPr marL="461645" lvl="2" indent="-449580">
              <a:lnSpc>
                <a:spcPct val="100000"/>
              </a:lnSpc>
              <a:spcBef>
                <a:spcPts val="30"/>
              </a:spcBef>
              <a:buAutoNum type="arabicPeriod"/>
              <a:tabLst>
                <a:tab pos="462280" algn="l"/>
              </a:tabLst>
            </a:pPr>
            <a:r>
              <a:rPr sz="1100" b="1" spc="-5" dirty="0">
                <a:latin typeface="Verdana"/>
                <a:cs typeface="Verdana"/>
              </a:rPr>
              <a:t>Perkembangan Teknologi </a:t>
            </a:r>
            <a:r>
              <a:rPr sz="1100" b="1" dirty="0">
                <a:latin typeface="Verdana"/>
                <a:cs typeface="Verdana"/>
              </a:rPr>
              <a:t>Jaringan</a:t>
            </a:r>
            <a:r>
              <a:rPr sz="1100" b="1" spc="-70" dirty="0">
                <a:latin typeface="Verdana"/>
                <a:cs typeface="Verdana"/>
              </a:rPr>
              <a:t> </a:t>
            </a:r>
            <a:r>
              <a:rPr sz="1100" b="1" spc="-5" dirty="0">
                <a:latin typeface="Verdana"/>
                <a:cs typeface="Verdana"/>
              </a:rPr>
              <a:t>Telekomunikasi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40966" y="6512436"/>
            <a:ext cx="359156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Verdana"/>
                <a:cs typeface="Verdana"/>
              </a:rPr>
              <a:t>Gambar 1.12 Perkembangan </a:t>
            </a:r>
            <a:r>
              <a:rPr sz="1000" dirty="0">
                <a:latin typeface="Verdana"/>
                <a:cs typeface="Verdana"/>
              </a:rPr>
              <a:t>teknologi </a:t>
            </a:r>
            <a:r>
              <a:rPr sz="1000" spc="-5" dirty="0">
                <a:latin typeface="Verdana"/>
                <a:cs typeface="Verdana"/>
              </a:rPr>
              <a:t>jaringan</a:t>
            </a:r>
            <a:r>
              <a:rPr sz="1000" spc="-85" dirty="0">
                <a:latin typeface="Verdana"/>
                <a:cs typeface="Verdana"/>
              </a:rPr>
              <a:t> </a:t>
            </a:r>
            <a:r>
              <a:rPr sz="1000" spc="-5" dirty="0">
                <a:latin typeface="Verdana"/>
                <a:cs typeface="Verdana"/>
              </a:rPr>
              <a:t>wireline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38400" y="6858000"/>
            <a:ext cx="3313176" cy="1822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348229" y="8692137"/>
            <a:ext cx="3475354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Verdana"/>
                <a:cs typeface="Verdana"/>
              </a:rPr>
              <a:t>Gambar 1.13 Perkembangan teknologi jaringan</a:t>
            </a:r>
            <a:r>
              <a:rPr sz="1000" spc="-60" dirty="0">
                <a:latin typeface="Verdana"/>
                <a:cs typeface="Verdana"/>
              </a:rPr>
              <a:t> </a:t>
            </a:r>
            <a:r>
              <a:rPr sz="1000" spc="-5" dirty="0">
                <a:latin typeface="Verdana"/>
                <a:cs typeface="Verdana"/>
              </a:rPr>
              <a:t>wirele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16220" y="8759443"/>
            <a:ext cx="118871" cy="722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3098422" y="10127044"/>
            <a:ext cx="1337945" cy="1590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Halaman </a:t>
            </a:r>
            <a:fld id="{81D60167-4931-47E6-BA6A-407CBD079E47}" type="slidenum">
              <a:rPr spc="-5" dirty="0"/>
              <a:t>9</a:t>
            </a:fld>
            <a:r>
              <a:rPr spc="-5" dirty="0"/>
              <a:t> </a:t>
            </a:r>
            <a:r>
              <a:rPr spc="-10" dirty="0"/>
              <a:t>dari</a:t>
            </a:r>
            <a:r>
              <a:rPr spc="-70" dirty="0"/>
              <a:t> </a:t>
            </a:r>
            <a:r>
              <a:rPr spc="-10" dirty="0"/>
              <a:t>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2641</Words>
  <Application>Microsoft Office PowerPoint</Application>
  <PresentationFormat>Custom</PresentationFormat>
  <Paragraphs>429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2_Slide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HP64bit</dc:creator>
  <cp:lastModifiedBy>Asus</cp:lastModifiedBy>
  <cp:revision>6</cp:revision>
  <dcterms:created xsi:type="dcterms:W3CDTF">2022-07-10T15:06:19Z</dcterms:created>
  <dcterms:modified xsi:type="dcterms:W3CDTF">2022-07-13T14:13:10Z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2022-07-10T00:00:00Z</vt:filetime>
  </property>
  <property fmtid="{D5CDD505-2E9C-101B-9397-08002B2CF9AE}" pid="3" name="Creator">
    <vt:lpwstr>Microsoft® Word 2010</vt:lpwstr>
  </property>
  <property fmtid="{D5CDD505-2E9C-101B-9397-08002B2CF9AE}" pid="4" name="LastSaved">
    <vt:filetime>2022-07-10T00:00:00Z</vt:filetime>
  </property>
</Properties>
</file>