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handoutMasterIdLst>
    <p:handoutMasterId r:id="rId39"/>
  </p:handoutMasterIdLst>
  <p:sldIdLst>
    <p:sldId id="256" r:id="rId3"/>
    <p:sldId id="257" r:id="rId4"/>
    <p:sldId id="258" r:id="rId5"/>
    <p:sldId id="259" r:id="rId6"/>
    <p:sldId id="260" r:id="rId7"/>
    <p:sldId id="265" r:id="rId8"/>
    <p:sldId id="266" r:id="rId9"/>
    <p:sldId id="270" r:id="rId10"/>
    <p:sldId id="261" r:id="rId11"/>
    <p:sldId id="262" r:id="rId12"/>
    <p:sldId id="267" r:id="rId13"/>
    <p:sldId id="263" r:id="rId14"/>
    <p:sldId id="264" r:id="rId15"/>
    <p:sldId id="268" r:id="rId16"/>
    <p:sldId id="269" r:id="rId17"/>
    <p:sldId id="271" r:id="rId18"/>
    <p:sldId id="273" r:id="rId19"/>
    <p:sldId id="277" r:id="rId20"/>
    <p:sldId id="278" r:id="rId21"/>
    <p:sldId id="279" r:id="rId22"/>
    <p:sldId id="280" r:id="rId23"/>
    <p:sldId id="281" r:id="rId24"/>
    <p:sldId id="282" r:id="rId25"/>
    <p:sldId id="283" r:id="rId26"/>
    <p:sldId id="284" r:id="rId27"/>
    <p:sldId id="285" r:id="rId28"/>
    <p:sldId id="286" r:id="rId29"/>
    <p:sldId id="287" r:id="rId30"/>
    <p:sldId id="288" r:id="rId31"/>
    <p:sldId id="289" r:id="rId32"/>
    <p:sldId id="290" r:id="rId33"/>
    <p:sldId id="291" r:id="rId34"/>
    <p:sldId id="292" r:id="rId35"/>
    <p:sldId id="293" r:id="rId36"/>
    <p:sldId id="294" r:id="rId37"/>
    <p:sldId id="295" r:id="rId3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458" autoAdjust="0"/>
    <p:restoredTop sz="94660"/>
  </p:normalViewPr>
  <p:slideViewPr>
    <p:cSldViewPr snapToGrid="0">
      <p:cViewPr varScale="1">
        <p:scale>
          <a:sx n="74" d="100"/>
          <a:sy n="74" d="100"/>
        </p:scale>
        <p:origin x="252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45" d="100"/>
          <a:sy n="45" d="100"/>
        </p:scale>
        <p:origin x="2760" y="6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handoutMaster" Target="handoutMasters/handoutMaster1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theme" Target="theme/theme1.xml"/><Relationship Id="rId7" Type="http://schemas.openxmlformats.org/officeDocument/2006/relationships/slide" Target="slides/slide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presProps" Target="pres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tableStyles" Target="tableStyles.xml"/><Relationship Id="rId8" Type="http://schemas.openxmlformats.org/officeDocument/2006/relationships/slide" Target="slides/slide6.xml"/><Relationship Id="rId3" Type="http://schemas.openxmlformats.org/officeDocument/2006/relationships/slide" Target="slides/slide1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AD328D94-CD4B-903F-FF72-C19BFBF61D2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D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58E421E-01C6-6A32-502F-EDD1B3CFCF43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C98F225-697F-41F8-B101-0AE39D0AFCD1}" type="datetimeFigureOut">
              <a:rPr lang="en-ID" smtClean="0"/>
              <a:t>02/09/2023</a:t>
            </a:fld>
            <a:endParaRPr lang="en-ID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417FB54-8974-553A-C5DA-293C70BE3A7F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D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686C840-A7D8-49CF-20C5-C5C8A9B09443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F56C60F-0BEC-4C11-A83A-84D28F50A59A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4589241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3FFBC3-9DAD-6BC7-DC12-A43F8821CF6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BDE55D8-240F-490D-7412-76C7749B1A4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F1B22F-AF33-8BF8-C6E3-7982C2FB97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887A72-83DA-44F1-B115-74EFB4085E5A}" type="datetimeFigureOut">
              <a:rPr lang="en-ID" smtClean="0"/>
              <a:t>02/09/2023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06DF41-62DA-6A00-C5C8-E5F6C4FFE7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815318" y="6317438"/>
            <a:ext cx="4114800" cy="365125"/>
          </a:xfrm>
        </p:spPr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06AC2B-4FF2-F8E5-F490-0893044230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70B033-D994-4920-94AF-9F348409CEAB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1014567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B5F9E2-F2E6-AF3E-9922-59F320C18B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2923A81-F974-7444-FE4A-F86CF35AEFE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3BF44C6-FD82-020F-AA5D-3C78C01F4E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887A72-83DA-44F1-B115-74EFB4085E5A}" type="datetimeFigureOut">
              <a:rPr lang="en-ID" smtClean="0"/>
              <a:t>02/09/2023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631CFD-2BB8-6188-F290-ABD9A3DE45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EA8F5DE-6B9D-841F-3CF8-FA7C906345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70B033-D994-4920-94AF-9F348409CEAB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2241329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2EBA97F-CB3F-06B4-5592-7165D7B155A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F746743-4A75-A239-A963-330BC2175C5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3FA65CC-08E1-3E9C-AC4C-0D89171908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887A72-83DA-44F1-B115-74EFB4085E5A}" type="datetimeFigureOut">
              <a:rPr lang="en-ID" smtClean="0"/>
              <a:t>02/09/2023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896C4CD-8BD5-55A1-D6CE-5596383D57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BD9DAD4-47D2-3021-6BD5-B54045C8A7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70B033-D994-4920-94AF-9F348409CEAB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4124220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4FD04A-6770-C961-D737-90933BEF2AF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D3B2E8E-C1AA-34C9-3DE4-5EBF4AFE684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DA15EDF-25F5-494E-6D5B-60AA7F09F2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FB1CB-3EBF-45F7-8928-A06AA81BEEB8}" type="datetimeFigureOut">
              <a:rPr lang="en-ID" smtClean="0"/>
              <a:t>02/09/2023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42050C6-0AA2-697F-796E-93C5FD978F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EA5F65C-B15D-41C8-502E-C9936A3A1D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C4EAAE-F4C9-4262-8CDE-122F8B7EDEB1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31915371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A10F5F-E9FB-92AA-5F34-55DFF230C3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26976C-D411-8DF2-97EC-5B84E49C87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7674552-9B7F-EDEA-E897-38827D81B0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FB1CB-3EBF-45F7-8928-A06AA81BEEB8}" type="datetimeFigureOut">
              <a:rPr lang="en-ID" smtClean="0"/>
              <a:t>02/09/2023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F4EBD3-5DED-DE81-84B9-421CB6206A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1DC063-2B03-0E9F-F6E9-879A777A4C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C4EAAE-F4C9-4262-8CDE-122F8B7EDEB1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2628999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71957B-E3B2-DB73-5F91-876125CF2E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AA6DA54-0FB8-11DA-0BA3-76FE2D190CB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5CF60F5-F8C3-C22B-6779-2EB15C3A07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FB1CB-3EBF-45F7-8928-A06AA81BEEB8}" type="datetimeFigureOut">
              <a:rPr lang="en-ID" smtClean="0"/>
              <a:t>02/09/2023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DA964F3-CEC2-DCF1-B850-FEB5C498D6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2FE2AD-F85E-9002-F708-FCDACF0D4B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C4EAAE-F4C9-4262-8CDE-122F8B7EDEB1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45007885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CFC50B-ED04-114A-242D-FA85B1DF9D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B210C8-1FFC-AE2D-349B-6D812555415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4D570F8-E3C2-401B-0A6E-BD77D4C2100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BB87B94-9F2F-B7BA-B477-2A964E1D2C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FB1CB-3EBF-45F7-8928-A06AA81BEEB8}" type="datetimeFigureOut">
              <a:rPr lang="en-ID" smtClean="0"/>
              <a:t>02/09/2023</a:t>
            </a:fld>
            <a:endParaRPr lang="en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EB89EAE-989C-A165-55BF-7F341041DE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AED26B2-DBA9-DB91-9088-DA2AE4B3FC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C4EAAE-F4C9-4262-8CDE-122F8B7EDEB1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9554428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F2F689-C6C5-28EB-3D9F-6D2A07DF51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7D67876-462D-8F17-4202-CC4D7E5835B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D1B4968-1F7C-950E-A6B1-39AF927A68E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8AD257D-B6C8-E189-CBEB-4CEAC318877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BC841CC-52B9-6EF4-E7F3-669DF8AF0BA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82F6AB8-FBEB-4BB2-0D18-F21F64BBB6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FB1CB-3EBF-45F7-8928-A06AA81BEEB8}" type="datetimeFigureOut">
              <a:rPr lang="en-ID" smtClean="0"/>
              <a:t>02/09/2023</a:t>
            </a:fld>
            <a:endParaRPr lang="en-ID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4BD9366-9AE6-5F5E-7497-A6C705BE42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834DF04-2FFD-1DD9-E03A-9D16548DF1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C4EAAE-F4C9-4262-8CDE-122F8B7EDEB1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84805524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BFC045-6154-DA44-391C-C6A92A7ED1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73D4AAE-0294-13AF-A989-39F586FC5A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FB1CB-3EBF-45F7-8928-A06AA81BEEB8}" type="datetimeFigureOut">
              <a:rPr lang="en-ID" smtClean="0"/>
              <a:t>02/09/2023</a:t>
            </a:fld>
            <a:endParaRPr lang="en-ID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C96D329-A287-0471-6404-E3242F0ABC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DDD1E2A-D4AF-4022-3755-BF5C2EDA12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C4EAAE-F4C9-4262-8CDE-122F8B7EDEB1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424844619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CA81C72-1EB2-4686-6C14-C90FA42B9D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FB1CB-3EBF-45F7-8928-A06AA81BEEB8}" type="datetimeFigureOut">
              <a:rPr lang="en-ID" smtClean="0"/>
              <a:t>02/09/2023</a:t>
            </a:fld>
            <a:endParaRPr lang="en-ID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931EE78-B09E-42E3-796A-BCEE5E4CF0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391D2D9-D3A9-76AA-57E8-BE43ED3D78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C4EAAE-F4C9-4262-8CDE-122F8B7EDEB1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37585449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BEDE15-3277-A22F-92D4-41F2569B2E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DF0AE6-D14E-37A8-C9FF-C4663E6496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7B12E00-23BF-41E4-5C28-43EE43F795A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F7667E2-7AFF-1FDA-11F4-FD35E8CD3B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FB1CB-3EBF-45F7-8928-A06AA81BEEB8}" type="datetimeFigureOut">
              <a:rPr lang="en-ID" smtClean="0"/>
              <a:t>02/09/2023</a:t>
            </a:fld>
            <a:endParaRPr lang="en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76D6E01-6297-CDEE-5C71-23B5CA6208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A1A278F-9D99-1671-C87F-90B745551A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C4EAAE-F4C9-4262-8CDE-122F8B7EDEB1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3591634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1E91FC-3F06-C5DB-A234-C0AEAA7AD2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C386D5-0063-6AB9-05E2-E114044A40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36643B0-968C-03FB-38C2-E5663A5760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887A72-83DA-44F1-B115-74EFB4085E5A}" type="datetimeFigureOut">
              <a:rPr lang="en-ID" smtClean="0"/>
              <a:t>02/09/2023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29F182D-BCBE-0EF7-9AC6-53A8D51819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D0F1B2D-58BC-5E72-DA19-7F8DB7111B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70B033-D994-4920-94AF-9F348409CEAB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52831685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F09210-AE71-DD7C-3A0F-D4D831C912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0D475F6-6FB3-DEC1-B9CD-F7A62E04351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D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B913361-CF95-A729-C3CA-0510F30365E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607A416-8199-9864-9C37-9552CD65B0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FB1CB-3EBF-45F7-8928-A06AA81BEEB8}" type="datetimeFigureOut">
              <a:rPr lang="en-ID" smtClean="0"/>
              <a:t>02/09/2023</a:t>
            </a:fld>
            <a:endParaRPr lang="en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9884A53-C20C-0C55-92C6-6CB6D86D61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29DFA62-8EB8-13F4-B0D5-0A52C5463D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C4EAAE-F4C9-4262-8CDE-122F8B7EDEB1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43224430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049FB1-226B-E3A6-BFA0-61F18F64F9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C2DE0E5-A5C1-A7B8-B7E2-1E8BA1B6AD7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83B0855-50DD-E6DE-DE13-71188B22A9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FB1CB-3EBF-45F7-8928-A06AA81BEEB8}" type="datetimeFigureOut">
              <a:rPr lang="en-ID" smtClean="0"/>
              <a:t>02/09/2023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5EB604D-61CE-3B50-059A-03949C6510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C5EB8E3-AA0A-7CD1-EBCD-2841572E0F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C4EAAE-F4C9-4262-8CDE-122F8B7EDEB1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40614016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84EC8F1-3F98-14D9-E346-46605557C24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A7267B6-ADC5-773F-851F-4E719760E94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8F669CA-655E-AC6F-1653-AAD3E0A423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FB1CB-3EBF-45F7-8928-A06AA81BEEB8}" type="datetimeFigureOut">
              <a:rPr lang="en-ID" smtClean="0"/>
              <a:t>02/09/2023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1506A8-9516-DA2F-2FED-6B0ABB5E97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DADDFC4-50EE-E6FD-8F71-A67555DDC8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C4EAAE-F4C9-4262-8CDE-122F8B7EDEB1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4747639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D6FDCC-667C-36FD-D3AD-1CF425D923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EFB9A85-826D-2144-499F-BD0A4B0C71E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5A6B348-0D2C-C356-C4D1-63C8801706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887A72-83DA-44F1-B115-74EFB4085E5A}" type="datetimeFigureOut">
              <a:rPr lang="en-ID" smtClean="0"/>
              <a:t>02/09/2023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2FF79E-F91D-796B-AFAC-98FB52FFCB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F508A7F-9E94-BC59-0FF1-0C0DEB0AB0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70B033-D994-4920-94AF-9F348409CEAB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5197319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3C9CA1-A307-6BD2-A55C-984EEA58E3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BB2800-4624-C6D2-3CF4-A37A8B50CEE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C60A3F8-6D70-9E98-0961-DBF58D2FEC2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59B857E-2447-8EFB-7F94-457A62FCA8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887A72-83DA-44F1-B115-74EFB4085E5A}" type="datetimeFigureOut">
              <a:rPr lang="en-ID" smtClean="0"/>
              <a:t>02/09/2023</a:t>
            </a:fld>
            <a:endParaRPr lang="en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489CFD2-2CB9-701C-0FDA-88F4C1F63B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2093A66-B92A-B47C-B976-4FD25C3447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70B033-D994-4920-94AF-9F348409CEAB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2917249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1B18C0-7FF6-3F60-2492-AC48CAB8CB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9F4C3C2-041E-7948-AD99-032A355ECD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2EB6F16-8D6C-CC01-D99F-D4C19834280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2637C08-D9CE-364C-55A9-32B6AD954E1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0B94ABC-11D7-BBFA-8511-F5DE6AA138C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D01F74F-833E-3BC6-8372-649B387D19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887A72-83DA-44F1-B115-74EFB4085E5A}" type="datetimeFigureOut">
              <a:rPr lang="en-ID" smtClean="0"/>
              <a:t>02/09/2023</a:t>
            </a:fld>
            <a:endParaRPr lang="en-ID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87E7366-26A9-C4E9-37F2-899B9B713B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7FF6279-5D97-CF3D-3AD1-ECF04D2EB9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70B033-D994-4920-94AF-9F348409CEAB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6572966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E8AD62-49F6-59B2-F7FD-9EDA04F21D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2A033F7-BAE9-BD5D-D455-ED6B3CAD18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887A72-83DA-44F1-B115-74EFB4085E5A}" type="datetimeFigureOut">
              <a:rPr lang="en-ID" smtClean="0"/>
              <a:t>02/09/2023</a:t>
            </a:fld>
            <a:endParaRPr lang="en-ID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E9170F6-282B-FE20-DAF9-4F6FBA1146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8F62224-47C2-F887-1452-9C5B8A4CCF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70B033-D994-4920-94AF-9F348409CEAB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7376186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1CCD5A3-4662-F815-2CD6-3CC0BC0502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887A72-83DA-44F1-B115-74EFB4085E5A}" type="datetimeFigureOut">
              <a:rPr lang="en-ID" smtClean="0"/>
              <a:t>02/09/2023</a:t>
            </a:fld>
            <a:endParaRPr lang="en-ID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201B23F-EC0D-6392-89C4-2421C99C90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68A1A99-9802-26E2-108B-EC7EDD09E1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70B033-D994-4920-94AF-9F348409CEAB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8159619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0920DB-0BC9-8500-3B84-7C9617E9ED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2F44A1-B49A-229C-D1E4-F215C26FCA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A729B2F-F1D1-92C7-36F3-18F3B8D233F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94D5894-D833-5AD3-3DE3-0BBA171BB6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887A72-83DA-44F1-B115-74EFB4085E5A}" type="datetimeFigureOut">
              <a:rPr lang="en-ID" smtClean="0"/>
              <a:t>02/09/2023</a:t>
            </a:fld>
            <a:endParaRPr lang="en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2553584-250A-DAB6-F315-4261E77942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023084C-7282-B51E-C340-0455B68EDC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70B033-D994-4920-94AF-9F348409CEAB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2309321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D336F1-743A-1649-4B37-D796457F19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958D84E-8C52-82F9-8627-096EBBCB683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D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14F6A7B-52A2-4266-3B73-56A74D30D39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C3061D4-18F5-81D8-8B18-F6FDFBE98B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887A72-83DA-44F1-B115-74EFB4085E5A}" type="datetimeFigureOut">
              <a:rPr lang="en-ID" smtClean="0"/>
              <a:t>02/09/2023</a:t>
            </a:fld>
            <a:endParaRPr lang="en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943D1DF-10EB-94B4-9A00-11FBBDAB86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3D22159-1F79-3541-F9AE-F1C3BE6A52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70B033-D994-4920-94AF-9F348409CEAB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932290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3B48C11-32D3-21A3-80CC-D0141D4330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115633"/>
            <a:ext cx="10515600" cy="104523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ID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B5ACACE-DD73-C56C-C36D-0738DAAB7B8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2317113"/>
            <a:ext cx="10515600" cy="38598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D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3E30C28-F1B1-7B12-9C79-ABC6ABE3A8F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887A72-83DA-44F1-B115-74EFB4085E5A}" type="datetimeFigureOut">
              <a:rPr lang="en-ID" smtClean="0"/>
              <a:t>02/09/2023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EC74A24-C431-41F5-3B64-854C0D43BC3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847216" y="6338703"/>
            <a:ext cx="4114800" cy="365125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 anchor="ctr"/>
          <a:lstStyle>
            <a:lvl1pPr algn="ctr">
              <a:defRPr sz="2000" b="0" cap="none" spc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Bahnschrift Condensed" panose="020B0502040204020203" pitchFamily="34" charset="0"/>
              </a:defRPr>
            </a:lvl1pPr>
          </a:lstStyle>
          <a:p>
            <a:r>
              <a:rPr lang="en-US"/>
              <a:t>BERKARAKTER, BERWAWAWASAN BERKEMAJUAN</a:t>
            </a:r>
            <a:endParaRPr lang="en-ID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7BA29D-175A-0C52-7081-CDCF92DA962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70B033-D994-4920-94AF-9F348409CEAB}" type="slidenum">
              <a:rPr lang="en-ID" smtClean="0"/>
              <a:t>‹#›</a:t>
            </a:fld>
            <a:endParaRPr lang="en-ID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354A6984-ADAD-24C9-DF72-00E7A06EBC3B}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1967023" y="74431"/>
            <a:ext cx="1654548" cy="813162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FEF07F6B-B259-8C57-D9BB-5F2A92381CCA}"/>
              </a:ext>
            </a:extLst>
          </p:cNvPr>
          <p:cNvPicPr>
            <a:picLocks noChangeAspect="1"/>
          </p:cNvPicPr>
          <p:nvPr userDrawn="1"/>
        </p:nvPicPr>
        <p:blipFill>
          <a:blip r:embed="rId14"/>
          <a:stretch>
            <a:fillRect/>
          </a:stretch>
        </p:blipFill>
        <p:spPr>
          <a:xfrm>
            <a:off x="0" y="0"/>
            <a:ext cx="1967023" cy="11015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96165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Bodoni MT" panose="02070603080606020203" pitchFamily="18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Bodoni MT" panose="02070603080606020203" pitchFamily="18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Bodoni MT" panose="02070603080606020203" pitchFamily="18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Bodoni MT" panose="02070603080606020203" pitchFamily="18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Bodoni MT" panose="02070603080606020203" pitchFamily="18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Bodoni MT" panose="02070603080606020203" pitchFamily="18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04ECDA6-3EFA-09E8-31DA-05F9ABE03F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5D5A7AC-233E-8547-438B-060E70A8A47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8DA8D68-3251-B236-0FE6-E6EA4D8234A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2FB1CB-3EBF-45F7-8928-A06AA81BEEB8}" type="datetimeFigureOut">
              <a:rPr lang="en-ID" smtClean="0"/>
              <a:t>02/09/2023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E063F3-F53B-76DF-CE06-CE2B43CF35F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6E10F98-D249-99CB-72B0-C8F426924A6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C4EAAE-F4C9-4262-8CDE-122F8B7EDEB1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0437169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A918EA-2B80-8E4B-D1D0-A6CF9A61AE6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397403"/>
            <a:ext cx="9144000" cy="2387600"/>
          </a:xfrm>
        </p:spPr>
        <p:txBody>
          <a:bodyPr/>
          <a:lstStyle/>
          <a:p>
            <a:r>
              <a:rPr lang="en-US" dirty="0"/>
              <a:t>EKSASERBASI ASMA</a:t>
            </a:r>
            <a:endParaRPr lang="en-ID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00DA455-02DE-5F6D-9D79-9A3346393DF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42847" y="3804834"/>
            <a:ext cx="9144000" cy="1655762"/>
          </a:xfrm>
        </p:spPr>
        <p:txBody>
          <a:bodyPr/>
          <a:lstStyle/>
          <a:p>
            <a:r>
              <a:rPr lang="en-US" dirty="0"/>
              <a:t>PRODI S1 KEPERAWATAN</a:t>
            </a:r>
          </a:p>
          <a:p>
            <a:r>
              <a:rPr lang="en-US" dirty="0"/>
              <a:t>FAKULTAS ILMU KEPERAWATAN</a:t>
            </a:r>
          </a:p>
          <a:p>
            <a:r>
              <a:rPr lang="en-US" dirty="0"/>
              <a:t>UNIVERISTAS MUHAMMADIYAH KALIMANTAN TIMUR</a:t>
            </a:r>
            <a:endParaRPr lang="en-ID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E8AFC741-75A3-8B97-0AD5-DF433226C93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92130" y="1479428"/>
            <a:ext cx="1322717" cy="1322717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42304959-17A4-B0FF-D576-81923AA2EC5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72689" y="1479428"/>
            <a:ext cx="1240692" cy="12406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924359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50E464-1ED5-128D-C766-BF44D29821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TINDAKAN</a:t>
            </a:r>
            <a:endParaRPr lang="en-ID" dirty="0"/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38147067-730C-3FF7-CBC9-E2E084BC6F7F}"/>
              </a:ext>
            </a:extLst>
          </p:cNvPr>
          <p:cNvSpPr/>
          <p:nvPr/>
        </p:nvSpPr>
        <p:spPr>
          <a:xfrm>
            <a:off x="190499" y="1800226"/>
            <a:ext cx="5905501" cy="2728912"/>
          </a:xfrm>
          <a:prstGeom prst="ellips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Bodoni MT" panose="02070603080606020203" pitchFamily="18" charset="0"/>
              </a:rPr>
              <a:t>KOLABORASI</a:t>
            </a:r>
          </a:p>
          <a:p>
            <a:pPr algn="ctr"/>
            <a:r>
              <a:rPr lang="en-US" sz="2400" dirty="0">
                <a:latin typeface="Bodoni MT" panose="02070603080606020203" pitchFamily="18" charset="0"/>
              </a:rPr>
              <a:t>BERIKAN SEGERA SABA (Short Acting Beta 2 Agonist)</a:t>
            </a:r>
          </a:p>
          <a:p>
            <a:pPr algn="ctr"/>
            <a:r>
              <a:rPr lang="en-US" sz="2400" dirty="0">
                <a:latin typeface="Bodoni MT" panose="02070603080606020203" pitchFamily="18" charset="0"/>
              </a:rPr>
              <a:t>NEBULIZER</a:t>
            </a:r>
            <a:endParaRPr lang="en-ID" sz="2400" dirty="0">
              <a:latin typeface="Bodoni MT" panose="02070603080606020203" pitchFamily="18" charset="0"/>
            </a:endParaRP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B76262F5-753B-2505-AC8A-94063137BFF7}"/>
              </a:ext>
            </a:extLst>
          </p:cNvPr>
          <p:cNvSpPr/>
          <p:nvPr/>
        </p:nvSpPr>
        <p:spPr>
          <a:xfrm>
            <a:off x="5772150" y="2845457"/>
            <a:ext cx="6229351" cy="3216136"/>
          </a:xfrm>
          <a:prstGeom prst="ellips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Bodoni MT" panose="02070603080606020203" pitchFamily="18" charset="0"/>
              </a:rPr>
              <a:t>KOLABORASI PEMBERIAN </a:t>
            </a:r>
          </a:p>
          <a:p>
            <a:pPr algn="ctr"/>
            <a:r>
              <a:rPr lang="en-US" sz="2400" dirty="0">
                <a:latin typeface="Bodoni MT" panose="02070603080606020203" pitchFamily="18" charset="0"/>
              </a:rPr>
              <a:t>KORTIKOSTEROID ORAL</a:t>
            </a:r>
          </a:p>
          <a:p>
            <a:pPr algn="ctr"/>
            <a:r>
              <a:rPr lang="en-ID" sz="2400" dirty="0" err="1">
                <a:latin typeface="Bodoni MT" panose="02070603080606020203" pitchFamily="18" charset="0"/>
              </a:rPr>
              <a:t>Pilihan</a:t>
            </a:r>
            <a:r>
              <a:rPr lang="en-ID" sz="2400" dirty="0">
                <a:latin typeface="Bodoni MT" panose="02070603080606020203" pitchFamily="18" charset="0"/>
              </a:rPr>
              <a:t> </a:t>
            </a:r>
          </a:p>
          <a:p>
            <a:pPr algn="ctr"/>
            <a:r>
              <a:rPr lang="en-ID" sz="2400" dirty="0">
                <a:latin typeface="Bodoni MT" panose="02070603080606020203" pitchFamily="18" charset="0"/>
              </a:rPr>
              <a:t>Cortisol (2 mg/Kg BB)</a:t>
            </a:r>
          </a:p>
          <a:p>
            <a:pPr algn="ctr"/>
            <a:r>
              <a:rPr lang="en-ID" sz="2400" dirty="0">
                <a:latin typeface="Bodoni MT" panose="02070603080606020203" pitchFamily="18" charset="0"/>
              </a:rPr>
              <a:t>Methylprednisolone 60-125 mg IV </a:t>
            </a:r>
            <a:r>
              <a:rPr lang="en-ID" sz="2400" dirty="0" err="1">
                <a:latin typeface="Bodoni MT" panose="02070603080606020203" pitchFamily="18" charset="0"/>
              </a:rPr>
              <a:t>Setiap</a:t>
            </a:r>
            <a:r>
              <a:rPr lang="en-ID" sz="2400" dirty="0">
                <a:latin typeface="Bodoni MT" panose="02070603080606020203" pitchFamily="18" charset="0"/>
              </a:rPr>
              <a:t> 6 jam</a:t>
            </a:r>
          </a:p>
        </p:txBody>
      </p:sp>
    </p:spTree>
    <p:extLst>
      <p:ext uri="{BB962C8B-B14F-4D97-AF65-F5344CB8AC3E}">
        <p14:creationId xmlns:p14="http://schemas.microsoft.com/office/powerpoint/2010/main" val="136824831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50E464-1ED5-128D-C766-BF44D29821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TINDAKAN</a:t>
            </a:r>
            <a:endParaRPr lang="en-ID" dirty="0"/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38147067-730C-3FF7-CBC9-E2E084BC6F7F}"/>
              </a:ext>
            </a:extLst>
          </p:cNvPr>
          <p:cNvSpPr/>
          <p:nvPr/>
        </p:nvSpPr>
        <p:spPr>
          <a:xfrm>
            <a:off x="190499" y="1800226"/>
            <a:ext cx="5905501" cy="2728912"/>
          </a:xfrm>
          <a:prstGeom prst="ellips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Bodoni MT" panose="02070603080606020203" pitchFamily="18" charset="0"/>
              </a:rPr>
              <a:t>BERIKAN OKSIGEN</a:t>
            </a:r>
          </a:p>
          <a:p>
            <a:pPr algn="ctr"/>
            <a:r>
              <a:rPr lang="en-US" sz="2400" dirty="0">
                <a:latin typeface="Bodoni MT" panose="02070603080606020203" pitchFamily="18" charset="0"/>
              </a:rPr>
              <a:t>CAPAIAN SATURASI</a:t>
            </a:r>
          </a:p>
          <a:p>
            <a:pPr algn="ctr"/>
            <a:r>
              <a:rPr lang="en-US" sz="2400" dirty="0">
                <a:latin typeface="Bodoni MT" panose="02070603080606020203" pitchFamily="18" charset="0"/>
              </a:rPr>
              <a:t> 93-95% (DEWASA)</a:t>
            </a:r>
          </a:p>
          <a:p>
            <a:pPr algn="ctr"/>
            <a:r>
              <a:rPr lang="en-US" sz="2400" dirty="0">
                <a:latin typeface="Bodoni MT" panose="02070603080606020203" pitchFamily="18" charset="0"/>
              </a:rPr>
              <a:t>94-98% (ANAK-ANAK)</a:t>
            </a:r>
          </a:p>
          <a:p>
            <a:pPr algn="ctr"/>
            <a:endParaRPr lang="en-ID" sz="2400" dirty="0">
              <a:latin typeface="Bodoni MT" panose="02070603080606020203" pitchFamily="18" charset="0"/>
            </a:endParaRP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B76262F5-753B-2505-AC8A-94063137BFF7}"/>
              </a:ext>
            </a:extLst>
          </p:cNvPr>
          <p:cNvSpPr/>
          <p:nvPr/>
        </p:nvSpPr>
        <p:spPr>
          <a:xfrm>
            <a:off x="5772150" y="3332681"/>
            <a:ext cx="5905501" cy="2728912"/>
          </a:xfrm>
          <a:prstGeom prst="ellips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Bodoni MT" panose="02070603080606020203" pitchFamily="18" charset="0"/>
              </a:rPr>
              <a:t>NILAI RESPONS SETELAH 1 JAM PENGOBATAN AWAL</a:t>
            </a:r>
            <a:endParaRPr lang="en-ID" sz="2400" dirty="0">
              <a:latin typeface="Bodoni MT" panose="020706030806060202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476980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107BA0-4C19-AA57-7A56-687DC309DF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09650" y="2906384"/>
            <a:ext cx="10515600" cy="1045231"/>
          </a:xfrm>
        </p:spPr>
        <p:txBody>
          <a:bodyPr/>
          <a:lstStyle/>
          <a:p>
            <a:pPr algn="ctr"/>
            <a:r>
              <a:rPr lang="en-US" dirty="0"/>
              <a:t>ASTHMA ACTION PLAN (AAP)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291709122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3BB92D-D48D-953B-824E-7BE7B8AABF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509736"/>
            <a:ext cx="10515600" cy="1342418"/>
          </a:xfrm>
        </p:spPr>
        <p:txBody>
          <a:bodyPr/>
          <a:lstStyle/>
          <a:p>
            <a:pPr marL="0" indent="0" algn="ctr">
              <a:buNone/>
            </a:pPr>
            <a:r>
              <a:rPr lang="en-US" dirty="0"/>
              <a:t>ADALAH MANAJEEN ASMA YANG DILAKUKAN SECARA MANDIRI OLEH PASIEN SERTA RENCANA PENGOBATAN ASMA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408943694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854DE5-CD44-7EA6-34FE-F56CC5CBE8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383769"/>
            <a:ext cx="10515600" cy="1045231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/>
              <a:t>APA YANG HARUS DILAKUKA PENDERITA ASMA???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216738398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: Diagonal Corners Snipped 3">
            <a:extLst>
              <a:ext uri="{FF2B5EF4-FFF2-40B4-BE49-F238E27FC236}">
                <a16:creationId xmlns:a16="http://schemas.microsoft.com/office/drawing/2014/main" id="{5D48CAD4-FE3B-BC42-6D36-1540A043718B}"/>
              </a:ext>
            </a:extLst>
          </p:cNvPr>
          <p:cNvSpPr/>
          <p:nvPr/>
        </p:nvSpPr>
        <p:spPr>
          <a:xfrm>
            <a:off x="817123" y="1575880"/>
            <a:ext cx="3968886" cy="1853120"/>
          </a:xfrm>
          <a:prstGeom prst="snip2Diag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dirty="0">
                <a:latin typeface="Bodoni MT" panose="02070603080606020203" pitchFamily="18" charset="0"/>
              </a:rPr>
              <a:t>MONITORING GEJALA DAN FUNGSI PARU</a:t>
            </a:r>
            <a:endParaRPr lang="en-ID" sz="2000" dirty="0">
              <a:latin typeface="Bodoni MT" panose="02070603080606020203" pitchFamily="18" charset="0"/>
            </a:endParaRPr>
          </a:p>
        </p:txBody>
      </p:sp>
      <p:sp>
        <p:nvSpPr>
          <p:cNvPr id="5" name="Rectangle: Diagonal Corners Snipped 4">
            <a:extLst>
              <a:ext uri="{FF2B5EF4-FFF2-40B4-BE49-F238E27FC236}">
                <a16:creationId xmlns:a16="http://schemas.microsoft.com/office/drawing/2014/main" id="{DFE27071-4A95-C0C5-B226-BBBEA6184B20}"/>
              </a:ext>
            </a:extLst>
          </p:cNvPr>
          <p:cNvSpPr/>
          <p:nvPr/>
        </p:nvSpPr>
        <p:spPr>
          <a:xfrm>
            <a:off x="4208833" y="3673813"/>
            <a:ext cx="4215319" cy="1853120"/>
          </a:xfrm>
          <a:prstGeom prst="snip2Diag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dirty="0">
                <a:latin typeface="Bodoni MT" panose="02070603080606020203" pitchFamily="18" charset="0"/>
              </a:rPr>
              <a:t>KAPAN HARUS MENINGKATKAN PEMAKAIAN OBAT ASMA</a:t>
            </a:r>
            <a:endParaRPr lang="en-ID" sz="2000" dirty="0">
              <a:latin typeface="Bodoni MT" panose="02070603080606020203" pitchFamily="18" charset="0"/>
            </a:endParaRPr>
          </a:p>
        </p:txBody>
      </p:sp>
      <p:sp>
        <p:nvSpPr>
          <p:cNvPr id="6" name="Rectangle: Diagonal Corners Snipped 5">
            <a:extLst>
              <a:ext uri="{FF2B5EF4-FFF2-40B4-BE49-F238E27FC236}">
                <a16:creationId xmlns:a16="http://schemas.microsoft.com/office/drawing/2014/main" id="{CEF7A6E3-3CD9-DF30-D617-FE5A874DD64E}"/>
              </a:ext>
            </a:extLst>
          </p:cNvPr>
          <p:cNvSpPr/>
          <p:nvPr/>
        </p:nvSpPr>
        <p:spPr>
          <a:xfrm>
            <a:off x="7856706" y="1755842"/>
            <a:ext cx="3657600" cy="1673158"/>
          </a:xfrm>
          <a:prstGeom prst="snip2Diag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dirty="0">
                <a:latin typeface="Bodoni MT" panose="02070603080606020203" pitchFamily="18" charset="0"/>
              </a:rPr>
              <a:t>CARA MENGAKSES PELAYANAN KESEHATAN BILA PENGOBATAN TIDAK BERESPON</a:t>
            </a:r>
            <a:endParaRPr lang="en-ID" sz="2000" dirty="0">
              <a:latin typeface="Bodoni MT" panose="020706030806060202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615168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8D107C-F919-A5B6-0C58-B4C7DD8506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02102" y="2642508"/>
            <a:ext cx="10515600" cy="1045231"/>
          </a:xfrm>
        </p:spPr>
        <p:txBody>
          <a:bodyPr/>
          <a:lstStyle/>
          <a:p>
            <a:pPr algn="ctr"/>
            <a:r>
              <a:rPr lang="en-US" dirty="0"/>
              <a:t>GAGAL NAFAS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13636310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B6E909-05F7-4156-5174-77FF946A67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PENDAHULUAN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0CE7AA-2466-D33A-A7AA-AC4A7954525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just"/>
            <a:r>
              <a:rPr lang="en-ID" dirty="0" err="1"/>
              <a:t>Gagal</a:t>
            </a:r>
            <a:r>
              <a:rPr lang="en-ID" dirty="0"/>
              <a:t> </a:t>
            </a:r>
            <a:r>
              <a:rPr lang="en-ID" dirty="0" err="1"/>
              <a:t>nafas</a:t>
            </a:r>
            <a:r>
              <a:rPr lang="en-ID" dirty="0"/>
              <a:t> </a:t>
            </a:r>
            <a:r>
              <a:rPr lang="en-ID" dirty="0" err="1"/>
              <a:t>merupakan</a:t>
            </a:r>
            <a:r>
              <a:rPr lang="en-ID" dirty="0"/>
              <a:t> </a:t>
            </a:r>
            <a:r>
              <a:rPr lang="en-ID" dirty="0" err="1"/>
              <a:t>kondisi</a:t>
            </a:r>
            <a:r>
              <a:rPr lang="en-ID" dirty="0"/>
              <a:t> </a:t>
            </a:r>
            <a:r>
              <a:rPr lang="en-ID" dirty="0" err="1"/>
              <a:t>umum</a:t>
            </a:r>
            <a:r>
              <a:rPr lang="en-ID" dirty="0"/>
              <a:t> yang </a:t>
            </a:r>
            <a:r>
              <a:rPr lang="en-ID" dirty="0" err="1"/>
              <a:t>mengancam</a:t>
            </a:r>
            <a:r>
              <a:rPr lang="en-ID" dirty="0"/>
              <a:t> </a:t>
            </a:r>
            <a:r>
              <a:rPr lang="en-ID" dirty="0" err="1"/>
              <a:t>jiwa</a:t>
            </a:r>
            <a:r>
              <a:rPr lang="en-ID" dirty="0"/>
              <a:t> yang </a:t>
            </a:r>
            <a:r>
              <a:rPr lang="en-ID" dirty="0" err="1"/>
              <a:t>menuntut</a:t>
            </a:r>
            <a:r>
              <a:rPr lang="en-ID" dirty="0"/>
              <a:t> diagnosis yang </a:t>
            </a:r>
            <a:r>
              <a:rPr lang="en-ID" dirty="0" err="1"/>
              <a:t>tepat</a:t>
            </a:r>
            <a:r>
              <a:rPr lang="en-ID" dirty="0"/>
              <a:t> dan </a:t>
            </a:r>
            <a:r>
              <a:rPr lang="en-ID" dirty="0" err="1"/>
              <a:t>penilaian</a:t>
            </a:r>
            <a:r>
              <a:rPr lang="en-ID" dirty="0"/>
              <a:t> </a:t>
            </a:r>
            <a:r>
              <a:rPr lang="en-ID" dirty="0" err="1"/>
              <a:t>serta</a:t>
            </a:r>
            <a:r>
              <a:rPr lang="en-ID" dirty="0"/>
              <a:t> </a:t>
            </a:r>
            <a:r>
              <a:rPr lang="en-ID" dirty="0" err="1"/>
              <a:t>pengelolaan</a:t>
            </a:r>
            <a:r>
              <a:rPr lang="en-ID" dirty="0"/>
              <a:t> yang </a:t>
            </a:r>
            <a:r>
              <a:rPr lang="en-ID" dirty="0" err="1"/>
              <a:t>tepat</a:t>
            </a:r>
            <a:r>
              <a:rPr lang="en-ID" dirty="0"/>
              <a:t>. </a:t>
            </a:r>
            <a:r>
              <a:rPr lang="en-ID" dirty="0" err="1"/>
              <a:t>Kegagalan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memvisualisasikan</a:t>
            </a:r>
            <a:r>
              <a:rPr lang="en-ID" dirty="0"/>
              <a:t> </a:t>
            </a:r>
            <a:r>
              <a:rPr lang="en-ID" dirty="0" err="1"/>
              <a:t>kelainan</a:t>
            </a:r>
            <a:r>
              <a:rPr lang="en-ID" dirty="0"/>
              <a:t> yang </a:t>
            </a:r>
            <a:r>
              <a:rPr lang="en-ID" dirty="0" err="1"/>
              <a:t>jelas</a:t>
            </a:r>
            <a:r>
              <a:rPr lang="en-ID" dirty="0"/>
              <a:t> pada </a:t>
            </a:r>
            <a:r>
              <a:rPr lang="en-ID" dirty="0" err="1"/>
              <a:t>foto</a:t>
            </a:r>
            <a:r>
              <a:rPr lang="en-ID" dirty="0"/>
              <a:t> </a:t>
            </a:r>
            <a:r>
              <a:rPr lang="en-ID" dirty="0" err="1"/>
              <a:t>radiografi</a:t>
            </a:r>
            <a:r>
              <a:rPr lang="en-ID" dirty="0"/>
              <a:t>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kegagalan</a:t>
            </a:r>
            <a:r>
              <a:rPr lang="en-ID" dirty="0"/>
              <a:t> </a:t>
            </a:r>
            <a:r>
              <a:rPr lang="en-ID" dirty="0" err="1"/>
              <a:t>pernapasan</a:t>
            </a:r>
            <a:r>
              <a:rPr lang="en-ID" dirty="0"/>
              <a:t> </a:t>
            </a:r>
            <a:r>
              <a:rPr lang="en-ID" dirty="0" err="1"/>
              <a:t>hipoksemia</a:t>
            </a:r>
            <a:r>
              <a:rPr lang="en-ID" dirty="0"/>
              <a:t> </a:t>
            </a:r>
            <a:r>
              <a:rPr lang="en-ID" dirty="0" err="1"/>
              <a:t>menunjukkan</a:t>
            </a:r>
            <a:r>
              <a:rPr lang="en-ID" dirty="0"/>
              <a:t> </a:t>
            </a:r>
            <a:r>
              <a:rPr lang="en-ID" dirty="0" err="1"/>
              <a:t>kemungkinan</a:t>
            </a:r>
            <a:r>
              <a:rPr lang="en-ID" dirty="0"/>
              <a:t> </a:t>
            </a:r>
            <a:r>
              <a:rPr lang="en-ID" dirty="0" err="1"/>
              <a:t>teradinya</a:t>
            </a:r>
            <a:r>
              <a:rPr lang="en-ID" dirty="0"/>
              <a:t> </a:t>
            </a:r>
            <a:r>
              <a:rPr lang="en-ID" dirty="0" err="1"/>
              <a:t>pintasan</a:t>
            </a:r>
            <a:r>
              <a:rPr lang="en-ID" dirty="0"/>
              <a:t> </a:t>
            </a:r>
            <a:r>
              <a:rPr lang="en-ID" dirty="0" err="1"/>
              <a:t>darah</a:t>
            </a:r>
            <a:r>
              <a:rPr lang="en-ID" dirty="0"/>
              <a:t> </a:t>
            </a:r>
            <a:r>
              <a:rPr lang="en-ID" dirty="0" err="1"/>
              <a:t>dari</a:t>
            </a:r>
            <a:r>
              <a:rPr lang="en-ID" dirty="0"/>
              <a:t> </a:t>
            </a:r>
            <a:r>
              <a:rPr lang="en-ID" dirty="0" err="1"/>
              <a:t>kanan-ke-kiri</a:t>
            </a:r>
            <a:r>
              <a:rPr lang="en-ID" dirty="0"/>
              <a:t>. </a:t>
            </a:r>
          </a:p>
          <a:p>
            <a:pPr algn="just"/>
            <a:r>
              <a:rPr lang="en-ID" dirty="0"/>
              <a:t>Sebagian </a:t>
            </a:r>
            <a:r>
              <a:rPr lang="en-ID" dirty="0" err="1"/>
              <a:t>besar</a:t>
            </a:r>
            <a:r>
              <a:rPr lang="en-ID" dirty="0"/>
              <a:t> </a:t>
            </a:r>
            <a:r>
              <a:rPr lang="en-ID" dirty="0" err="1"/>
              <a:t>pasien</a:t>
            </a:r>
            <a:r>
              <a:rPr lang="en-ID" dirty="0"/>
              <a:t>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kegagalan</a:t>
            </a:r>
            <a:r>
              <a:rPr lang="en-ID" dirty="0"/>
              <a:t> </a:t>
            </a:r>
            <a:r>
              <a:rPr lang="en-ID" dirty="0" err="1"/>
              <a:t>pernafasan</a:t>
            </a:r>
            <a:r>
              <a:rPr lang="en-ID" dirty="0"/>
              <a:t> </a:t>
            </a:r>
            <a:r>
              <a:rPr lang="en-ID" dirty="0" err="1"/>
              <a:t>akut</a:t>
            </a:r>
            <a:r>
              <a:rPr lang="en-ID" dirty="0"/>
              <a:t> </a:t>
            </a:r>
            <a:r>
              <a:rPr lang="en-ID" dirty="0" err="1"/>
              <a:t>akibat</a:t>
            </a:r>
            <a:r>
              <a:rPr lang="en-ID" dirty="0"/>
              <a:t> </a:t>
            </a:r>
            <a:r>
              <a:rPr lang="en-ID" dirty="0" err="1"/>
              <a:t>edema</a:t>
            </a:r>
            <a:r>
              <a:rPr lang="en-ID" dirty="0"/>
              <a:t> </a:t>
            </a:r>
            <a:r>
              <a:rPr lang="en-ID" dirty="0" err="1"/>
              <a:t>paru</a:t>
            </a:r>
            <a:r>
              <a:rPr lang="en-ID" dirty="0"/>
              <a:t> </a:t>
            </a:r>
            <a:r>
              <a:rPr lang="en-ID" dirty="0" err="1"/>
              <a:t>kardiogenik</a:t>
            </a:r>
            <a:r>
              <a:rPr lang="en-ID" dirty="0"/>
              <a:t> </a:t>
            </a:r>
            <a:r>
              <a:rPr lang="en-ID" dirty="0" err="1"/>
              <a:t>menunjukkan</a:t>
            </a:r>
            <a:r>
              <a:rPr lang="en-ID" dirty="0"/>
              <a:t> </a:t>
            </a:r>
            <a:r>
              <a:rPr lang="en-ID" dirty="0" err="1"/>
              <a:t>penurunan</a:t>
            </a:r>
            <a:r>
              <a:rPr lang="en-ID" dirty="0"/>
              <a:t> preload dan afterload. </a:t>
            </a:r>
            <a:r>
              <a:rPr lang="en-ID" dirty="0" err="1"/>
              <a:t>Mereka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sindrom</a:t>
            </a:r>
            <a:r>
              <a:rPr lang="en-ID" dirty="0"/>
              <a:t> </a:t>
            </a:r>
            <a:r>
              <a:rPr lang="en-ID" dirty="0" err="1"/>
              <a:t>gangguan</a:t>
            </a:r>
            <a:r>
              <a:rPr lang="en-ID" dirty="0"/>
              <a:t> </a:t>
            </a:r>
            <a:r>
              <a:rPr lang="en-ID" dirty="0" err="1"/>
              <a:t>pernapasan</a:t>
            </a:r>
            <a:r>
              <a:rPr lang="en-ID" dirty="0"/>
              <a:t> </a:t>
            </a:r>
            <a:r>
              <a:rPr lang="en-ID" dirty="0" err="1"/>
              <a:t>akut</a:t>
            </a:r>
            <a:r>
              <a:rPr lang="en-ID" dirty="0"/>
              <a:t> (ARDS) </a:t>
            </a:r>
            <a:r>
              <a:rPr lang="en-ID" dirty="0" err="1"/>
              <a:t>membutuhkan</a:t>
            </a:r>
            <a:r>
              <a:rPr lang="en-ID" dirty="0"/>
              <a:t> </a:t>
            </a:r>
            <a:r>
              <a:rPr lang="en-ID" dirty="0" err="1"/>
              <a:t>intubasi</a:t>
            </a:r>
            <a:r>
              <a:rPr lang="en-ID" dirty="0"/>
              <a:t> </a:t>
            </a:r>
            <a:r>
              <a:rPr lang="en-ID" dirty="0" err="1"/>
              <a:t>elektif</a:t>
            </a:r>
            <a:r>
              <a:rPr lang="en-ID" dirty="0"/>
              <a:t> </a:t>
            </a:r>
            <a:r>
              <a:rPr lang="en-ID" dirty="0" err="1"/>
              <a:t>lebih</a:t>
            </a:r>
            <a:r>
              <a:rPr lang="en-ID" dirty="0"/>
              <a:t> </a:t>
            </a:r>
            <a:r>
              <a:rPr lang="en-ID" dirty="0" err="1"/>
              <a:t>awal</a:t>
            </a:r>
            <a:r>
              <a:rPr lang="en-ID" dirty="0"/>
              <a:t> </a:t>
            </a:r>
            <a:r>
              <a:rPr lang="en-ID" dirty="0" err="1"/>
              <a:t>karena</a:t>
            </a:r>
            <a:r>
              <a:rPr lang="en-ID" dirty="0"/>
              <a:t> </a:t>
            </a:r>
            <a:r>
              <a:rPr lang="en-ID" dirty="0" err="1"/>
              <a:t>durasi</a:t>
            </a:r>
            <a:r>
              <a:rPr lang="en-ID" dirty="0"/>
              <a:t> </a:t>
            </a:r>
            <a:r>
              <a:rPr lang="en-ID" dirty="0" err="1"/>
              <a:t>kegagalan</a:t>
            </a:r>
            <a:r>
              <a:rPr lang="en-ID" dirty="0"/>
              <a:t> </a:t>
            </a:r>
            <a:r>
              <a:rPr lang="en-ID" dirty="0" err="1"/>
              <a:t>pernafasan</a:t>
            </a:r>
            <a:r>
              <a:rPr lang="en-ID" dirty="0"/>
              <a:t> yang </a:t>
            </a:r>
            <a:r>
              <a:rPr lang="en-ID" dirty="0" err="1"/>
              <a:t>lebih</a:t>
            </a:r>
            <a:r>
              <a:rPr lang="en-ID" dirty="0"/>
              <a:t> lama</a:t>
            </a:r>
          </a:p>
        </p:txBody>
      </p:sp>
    </p:spTree>
    <p:extLst>
      <p:ext uri="{BB962C8B-B14F-4D97-AF65-F5344CB8AC3E}">
        <p14:creationId xmlns:p14="http://schemas.microsoft.com/office/powerpoint/2010/main" val="424334035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6F8BAF-6C82-3705-D64E-375BB67F1E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Pengertian</a:t>
            </a:r>
            <a:r>
              <a:rPr lang="en-US" dirty="0"/>
              <a:t> 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180CD7-9E79-D0EA-3CF0-E32AB223FE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Kegagalan</a:t>
            </a:r>
            <a:r>
              <a:rPr lang="id-ID" sz="1800" spc="-7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pernapasan</a:t>
            </a:r>
            <a:r>
              <a:rPr lang="id-ID" sz="1800" spc="-5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adalah</a:t>
            </a:r>
            <a:r>
              <a:rPr lang="id-ID" sz="1800" spc="-7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suatu</a:t>
            </a:r>
            <a:r>
              <a:rPr lang="id-ID" sz="1800" spc="-5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kondisi</a:t>
            </a:r>
            <a:r>
              <a:rPr lang="id-ID" sz="1800" spc="-7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dimana</a:t>
            </a:r>
            <a:r>
              <a:rPr lang="id-ID" sz="1800" spc="-7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oksigen</a:t>
            </a:r>
            <a:r>
              <a:rPr lang="id-ID" sz="1800" spc="-6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tidak</a:t>
            </a:r>
            <a:r>
              <a:rPr lang="id-ID" sz="1800" spc="-6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cukup</a:t>
            </a:r>
            <a:r>
              <a:rPr lang="id-ID" sz="1800" spc="-28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masuk dari paru-paru ke dalam darah. Organ tubuh, seperti jantung dan otak,</a:t>
            </a:r>
            <a:r>
              <a:rPr lang="id-ID" sz="1800" spc="-28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membutuhkan</a:t>
            </a:r>
            <a:r>
              <a:rPr lang="id-ID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darah</a:t>
            </a:r>
            <a:r>
              <a:rPr lang="id-ID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yang</a:t>
            </a:r>
            <a:r>
              <a:rPr lang="id-ID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kaya</a:t>
            </a:r>
            <a:r>
              <a:rPr lang="id-ID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oksigen</a:t>
            </a:r>
            <a:r>
              <a:rPr lang="id-ID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untuk</a:t>
            </a:r>
            <a:r>
              <a:rPr lang="id-ID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bekerja</a:t>
            </a:r>
            <a:r>
              <a:rPr lang="id-ID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dengan</a:t>
            </a:r>
            <a:r>
              <a:rPr lang="id-ID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baik.</a:t>
            </a:r>
            <a:r>
              <a:rPr lang="id-ID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Kegagalan</a:t>
            </a:r>
            <a:r>
              <a:rPr lang="id-ID" sz="1800" spc="-2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pernapasan</a:t>
            </a:r>
            <a:r>
              <a:rPr lang="id-ID" sz="18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juga</a:t>
            </a:r>
            <a:r>
              <a:rPr lang="id-ID" sz="1800" spc="-2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bisa</a:t>
            </a:r>
            <a:r>
              <a:rPr lang="id-ID" sz="1800" spc="-2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terjadi</a:t>
            </a:r>
            <a:r>
              <a:rPr lang="id-ID" sz="1800" spc="-1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jika</a:t>
            </a:r>
            <a:r>
              <a:rPr lang="id-ID" sz="1800" spc="-2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paru-paru</a:t>
            </a:r>
            <a:r>
              <a:rPr lang="id-ID" sz="1800" spc="-2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tidak</a:t>
            </a:r>
            <a:r>
              <a:rPr lang="id-ID" sz="1800" spc="-2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dapat</a:t>
            </a:r>
            <a:r>
              <a:rPr lang="id-ID" sz="18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membuang</a:t>
            </a:r>
            <a:r>
              <a:rPr lang="id-ID" sz="1800" spc="-29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karbon dioksida dari darah. Terlalu banyak karbon dioksida dalam darah</a:t>
            </a:r>
            <a:r>
              <a:rPr lang="id-ID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dapat membahayakan organ tubuh (Viswanatha &amp; Putra, 2017). Keadaan ini</a:t>
            </a:r>
            <a:r>
              <a:rPr lang="id-ID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disebabkan oleh pertukaran gas antara paru dan darah yang tidak adekuat</a:t>
            </a:r>
            <a:r>
              <a:rPr lang="id-ID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sehingga</a:t>
            </a:r>
            <a:r>
              <a:rPr lang="id-ID" sz="1800" spc="-7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tidak</a:t>
            </a:r>
            <a:r>
              <a:rPr lang="id-ID" sz="1800" spc="-7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dapat</a:t>
            </a:r>
            <a:r>
              <a:rPr lang="id-ID" sz="1800" spc="-6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mempertahankan</a:t>
            </a:r>
            <a:r>
              <a:rPr lang="id-ID" sz="1800" spc="-6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pH,</a:t>
            </a:r>
            <a:r>
              <a:rPr lang="id-ID" sz="1800" spc="-7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pO2,</a:t>
            </a:r>
            <a:r>
              <a:rPr lang="id-ID" sz="1800" spc="-7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dan</a:t>
            </a:r>
            <a:r>
              <a:rPr lang="id-ID" sz="1800" spc="-7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pCO2,</a:t>
            </a:r>
            <a:r>
              <a:rPr lang="id-ID" sz="1800" spc="-7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darah</a:t>
            </a:r>
            <a:r>
              <a:rPr lang="id-ID" sz="1800" spc="-7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arteri</a:t>
            </a:r>
            <a:r>
              <a:rPr lang="id-ID" sz="1800" spc="-7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dalam</a:t>
            </a:r>
            <a:r>
              <a:rPr lang="id-ID" sz="1800" spc="-28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batas</a:t>
            </a:r>
            <a:r>
              <a:rPr lang="id-ID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normal</a:t>
            </a:r>
            <a:r>
              <a:rPr lang="id-ID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dan menyebabkan</a:t>
            </a:r>
            <a:r>
              <a:rPr lang="id-ID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hipoksia tanpa atau</a:t>
            </a:r>
            <a:r>
              <a:rPr lang="id-ID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disertai hiperkapnia.</a:t>
            </a:r>
            <a:endParaRPr lang="en-ID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Gagal</a:t>
            </a:r>
            <a:r>
              <a:rPr lang="id-ID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napas</a:t>
            </a:r>
            <a:r>
              <a:rPr lang="id-ID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merupakan</a:t>
            </a:r>
            <a:r>
              <a:rPr lang="id-ID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suatu</a:t>
            </a:r>
            <a:r>
              <a:rPr lang="id-ID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kondisi</a:t>
            </a:r>
            <a:r>
              <a:rPr lang="id-ID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gawat</a:t>
            </a:r>
            <a:r>
              <a:rPr lang="id-ID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darurat</a:t>
            </a:r>
            <a:r>
              <a:rPr lang="id-ID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pada</a:t>
            </a:r>
            <a:r>
              <a:rPr lang="id-ID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sistem</a:t>
            </a:r>
            <a:r>
              <a:rPr lang="id-ID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respirasi berupa kegagalan sistem respirasi dalam menjalankan fungsinya,</a:t>
            </a:r>
            <a:r>
              <a:rPr lang="id-ID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yaitu</a:t>
            </a:r>
            <a:r>
              <a:rPr lang="id-ID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oksigenasi</a:t>
            </a:r>
            <a:r>
              <a:rPr lang="id-ID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dan</a:t>
            </a:r>
            <a:r>
              <a:rPr lang="id-ID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eliminasi</a:t>
            </a:r>
            <a:r>
              <a:rPr lang="id-ID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karbon</a:t>
            </a:r>
            <a:r>
              <a:rPr lang="id-ID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dioksida.</a:t>
            </a:r>
            <a:r>
              <a:rPr lang="id-ID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Gagal</a:t>
            </a:r>
            <a:r>
              <a:rPr lang="id-ID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nafas</a:t>
            </a:r>
            <a:r>
              <a:rPr lang="id-ID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merupakan</a:t>
            </a:r>
            <a:r>
              <a:rPr lang="id-ID" sz="1800" spc="-28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diagnosa klinis, namun dengan adanya analisa gas darah (AGD), gagal nafas</a:t>
            </a:r>
            <a:r>
              <a:rPr lang="id-ID" sz="1800" spc="-28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dipertimbangkan sebagai kegagalan fungsi pertukaran gas yang nyata dalam</a:t>
            </a:r>
            <a:r>
              <a:rPr lang="id-ID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bentuk</a:t>
            </a:r>
            <a:r>
              <a:rPr lang="id-ID" sz="1800" spc="-6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kegagalan</a:t>
            </a:r>
            <a:r>
              <a:rPr lang="id-ID" sz="1800" spc="-6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oksigenasi</a:t>
            </a:r>
            <a:r>
              <a:rPr lang="id-ID" sz="1800" spc="-5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(hipoksemia)</a:t>
            </a:r>
            <a:r>
              <a:rPr lang="id-ID" sz="1800" spc="-5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atau</a:t>
            </a:r>
            <a:r>
              <a:rPr lang="id-ID" sz="1800" spc="-4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kegagalan</a:t>
            </a:r>
            <a:r>
              <a:rPr lang="id-ID" sz="1800" spc="-6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dalam</a:t>
            </a:r>
            <a:r>
              <a:rPr lang="id-ID" sz="1800" spc="-5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pengeluaran</a:t>
            </a:r>
            <a:r>
              <a:rPr lang="id-ID" sz="1800" spc="-28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CO2 (hiperkapnia, kegagalan ventilasi) atau merupakan kegagalan kedua</a:t>
            </a:r>
            <a:r>
              <a:rPr lang="id-ID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fungsi</a:t>
            </a:r>
            <a:r>
              <a:rPr lang="id-ID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tersebut</a:t>
            </a:r>
            <a:r>
              <a:rPr lang="id-ID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(Viswanatha &amp;</a:t>
            </a:r>
            <a:r>
              <a:rPr lang="id-ID" sz="1800" spc="-1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Putra, 2017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382278978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002BF6-6D19-8C1E-47EF-CE186719F8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d-ID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Gagal nafas tipe I</a:t>
            </a:r>
            <a:endParaRPr lang="en-ID" sz="2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F0CCA1-735B-8F7B-1712-10B4638A9A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0321" y="2336872"/>
            <a:ext cx="10534019" cy="4115685"/>
          </a:xfrm>
        </p:spPr>
        <p:txBody>
          <a:bodyPr/>
          <a:lstStyle/>
          <a:p>
            <a:pPr marL="0" indent="0" algn="just">
              <a:buNone/>
            </a:pP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Gagal nafas tipe I Biasa disebut gagal nafas normokapnu hipoksemia dan</a:t>
            </a:r>
            <a:r>
              <a:rPr lang="id-ID" sz="1800" spc="-28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merupakan kegagalan paru untuk</a:t>
            </a:r>
            <a:r>
              <a:rPr lang="id-ID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spc="5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mengoksigenasi</a:t>
            </a:r>
            <a:r>
              <a:rPr lang="id-ID" sz="1800" spc="5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darah,</a:t>
            </a:r>
            <a:r>
              <a:rPr lang="id-ID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spc="5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ditandai</a:t>
            </a:r>
            <a:r>
              <a:rPr lang="id-ID" sz="1800" spc="5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dengan PaO2 </a:t>
            </a:r>
            <a:r>
              <a:rPr lang="id-ID" sz="1800" spc="4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menurun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dan PaCO2 normal atau menurun. Gagal napas</a:t>
            </a:r>
            <a:r>
              <a:rPr lang="id-ID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tipe</a:t>
            </a:r>
            <a:r>
              <a:rPr lang="id-ID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</a:t>
            </a:r>
            <a:r>
              <a:rPr lang="id-ID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ini</a:t>
            </a:r>
            <a:r>
              <a:rPr lang="id-ID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terjadi</a:t>
            </a:r>
            <a:r>
              <a:rPr lang="id-ID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pada</a:t>
            </a:r>
            <a:r>
              <a:rPr lang="id-ID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kelainan</a:t>
            </a:r>
            <a:r>
              <a:rPr lang="id-ID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pulmoner</a:t>
            </a:r>
            <a:r>
              <a:rPr lang="id-ID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dan</a:t>
            </a:r>
            <a:r>
              <a:rPr lang="id-ID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tidak</a:t>
            </a:r>
            <a:r>
              <a:rPr lang="id-ID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disebabkan</a:t>
            </a:r>
            <a:r>
              <a:rPr lang="id-ID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oleh</a:t>
            </a:r>
            <a:r>
              <a:rPr lang="id-ID" sz="1800" spc="-28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kelainan</a:t>
            </a:r>
            <a:r>
              <a:rPr lang="id-ID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ekstrapulmoner.</a:t>
            </a:r>
            <a:r>
              <a:rPr lang="id-ID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Mekanisme</a:t>
            </a:r>
            <a:r>
              <a:rPr lang="id-ID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terjadinya</a:t>
            </a:r>
            <a:r>
              <a:rPr lang="id-ID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hipoksemia</a:t>
            </a:r>
            <a:r>
              <a:rPr lang="id-ID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terutama</a:t>
            </a:r>
            <a:r>
              <a:rPr lang="id-ID" sz="1800" spc="-28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terjadi</a:t>
            </a:r>
            <a:r>
              <a:rPr lang="id-ID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akibat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: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id-ID" sz="16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Gangguan</a:t>
            </a:r>
            <a:r>
              <a:rPr lang="id-ID" sz="16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6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ventilasi/perfusi</a:t>
            </a:r>
            <a:r>
              <a:rPr lang="id-ID" sz="16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6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(V/Q</a:t>
            </a:r>
            <a:r>
              <a:rPr lang="id-ID" sz="16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6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mismatch),</a:t>
            </a:r>
            <a:r>
              <a:rPr lang="id-ID" sz="16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6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terjadi</a:t>
            </a:r>
            <a:r>
              <a:rPr lang="id-ID" sz="16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6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bila</a:t>
            </a:r>
            <a:r>
              <a:rPr lang="id-ID" sz="16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6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darah</a:t>
            </a:r>
            <a:r>
              <a:rPr lang="id-ID" sz="16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6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mengalir</a:t>
            </a:r>
            <a:r>
              <a:rPr lang="id-ID" sz="16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6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kebagian</a:t>
            </a:r>
            <a:r>
              <a:rPr lang="id-ID" sz="16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6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paru</a:t>
            </a:r>
            <a:r>
              <a:rPr lang="id-ID" sz="16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6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yang</a:t>
            </a:r>
            <a:r>
              <a:rPr lang="id-ID" sz="16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6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ventilasinya</a:t>
            </a:r>
            <a:r>
              <a:rPr lang="id-ID" sz="16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6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buruk</a:t>
            </a:r>
            <a:r>
              <a:rPr lang="id-ID" sz="16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6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atau</a:t>
            </a:r>
            <a:r>
              <a:rPr lang="id-ID" sz="16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6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rendah.</a:t>
            </a:r>
            <a:r>
              <a:rPr lang="id-ID" sz="16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6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Contohnya</a:t>
            </a:r>
            <a:r>
              <a:rPr lang="id-ID" sz="1600" spc="-3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6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adalah</a:t>
            </a:r>
            <a:r>
              <a:rPr lang="id-ID" sz="1600" spc="-3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6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posisi</a:t>
            </a:r>
            <a:r>
              <a:rPr lang="id-ID" sz="1600" spc="-3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6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terlentang</a:t>
            </a:r>
            <a:r>
              <a:rPr lang="id-ID" sz="1600" spc="-4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6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ditempat</a:t>
            </a:r>
            <a:r>
              <a:rPr lang="id-ID" sz="1600" spc="-3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6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tidur,</a:t>
            </a:r>
            <a:r>
              <a:rPr lang="id-ID" sz="1600" spc="-4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6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ARDS,</a:t>
            </a:r>
            <a:r>
              <a:rPr lang="id-ID" sz="1600" spc="-2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6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atelectasis,</a:t>
            </a:r>
            <a:r>
              <a:rPr lang="id-ID" sz="1600" spc="-29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6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pneumonia, emboli paru</a:t>
            </a:r>
            <a:r>
              <a:rPr lang="id-ID" sz="16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6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dan dysplasia bronkopulmonal</a:t>
            </a:r>
            <a:endParaRPr lang="en-US" sz="1600" spc="-5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indent="-342900" algn="just">
              <a:buFont typeface="+mj-lt"/>
              <a:buAutoNum type="arabicPeriod"/>
            </a:pPr>
            <a:r>
              <a:rPr lang="id-ID" sz="16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Gangguan difusi disebabkan oleh penebalan membrane alveolar atau</a:t>
            </a:r>
            <a:r>
              <a:rPr lang="id-ID" sz="16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6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pembentukan</a:t>
            </a:r>
            <a:r>
              <a:rPr lang="id-ID" sz="16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6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cairan</a:t>
            </a:r>
            <a:r>
              <a:rPr lang="id-ID" sz="16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6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interstitial</a:t>
            </a:r>
            <a:r>
              <a:rPr lang="id-ID" sz="16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6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pada</a:t>
            </a:r>
            <a:r>
              <a:rPr lang="id-ID" sz="16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6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sambungan</a:t>
            </a:r>
            <a:r>
              <a:rPr lang="id-ID" sz="16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6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alveolar-kapiler.</a:t>
            </a:r>
            <a:r>
              <a:rPr lang="id-ID" sz="16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6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Contohnya: edema paru, ARDS</a:t>
            </a:r>
            <a:r>
              <a:rPr lang="id-ID" sz="16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6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dan pneumonia</a:t>
            </a:r>
            <a:r>
              <a:rPr lang="id-ID" sz="16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6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interstitial.</a:t>
            </a:r>
            <a:endParaRPr lang="en-ID" sz="1600" spc="-5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indent="-342900" algn="just">
              <a:buFont typeface="+mj-lt"/>
              <a:buAutoNum type="arabicPeriod"/>
            </a:pPr>
            <a:r>
              <a:rPr lang="id-ID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Pirau intrapulmonal yang terjadi bila aliran darah melalui area paru-</a:t>
            </a:r>
            <a:r>
              <a:rPr lang="id-ID" sz="16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paru yang tidak pernah mengalami ventilasi. Contohnya: malformasi</a:t>
            </a:r>
            <a:r>
              <a:rPr lang="id-ID" sz="16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arterio-vena</a:t>
            </a:r>
            <a:r>
              <a:rPr lang="id-ID" sz="16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paru,</a:t>
            </a:r>
            <a:r>
              <a:rPr lang="id-ID" sz="16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malformasi adenomatoid kongenital</a:t>
            </a:r>
            <a:endParaRPr lang="en-ID" sz="1600" dirty="0"/>
          </a:p>
        </p:txBody>
      </p:sp>
    </p:spTree>
    <p:extLst>
      <p:ext uri="{BB962C8B-B14F-4D97-AF65-F5344CB8AC3E}">
        <p14:creationId xmlns:p14="http://schemas.microsoft.com/office/powerpoint/2010/main" val="28169438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CC6B29-535A-94FC-3E8A-5DC463A88B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0343" y="2728773"/>
            <a:ext cx="10515600" cy="1045231"/>
          </a:xfrm>
        </p:spPr>
        <p:txBody>
          <a:bodyPr/>
          <a:lstStyle/>
          <a:p>
            <a:pPr algn="ctr"/>
            <a:r>
              <a:rPr lang="en-US" dirty="0"/>
              <a:t>APA ITU EKSASERBASI ASMA????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403767825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6FA0CB-8261-834B-3D84-B97E5953F4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Gagal</a:t>
            </a:r>
            <a:r>
              <a:rPr lang="en-US" sz="4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nafas</a:t>
            </a:r>
            <a:r>
              <a:rPr lang="en-US" sz="4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tipe</a:t>
            </a:r>
            <a:r>
              <a:rPr lang="en-US" sz="4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II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C60C9A-CD4B-BA31-9629-4358417352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0321" y="2336873"/>
            <a:ext cx="10326985" cy="3599316"/>
          </a:xfrm>
        </p:spPr>
        <p:txBody>
          <a:bodyPr>
            <a:normAutofit lnSpcReduction="10000"/>
          </a:bodyPr>
          <a:lstStyle/>
          <a:p>
            <a:pPr marL="85725" marR="74295" indent="0" algn="just">
              <a:lnSpc>
                <a:spcPct val="150000"/>
              </a:lnSpc>
              <a:spcBef>
                <a:spcPts val="660"/>
              </a:spcBef>
              <a:spcAft>
                <a:spcPts val="0"/>
              </a:spcAft>
              <a:buNone/>
            </a:pP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Biasa</a:t>
            </a:r>
            <a:r>
              <a:rPr lang="id-ID" sz="1800" spc="-6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disebut</a:t>
            </a:r>
            <a:r>
              <a:rPr lang="id-ID" sz="1800" spc="-4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gagal</a:t>
            </a:r>
            <a:r>
              <a:rPr lang="id-ID" sz="1800" spc="-6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nafas</a:t>
            </a:r>
            <a:r>
              <a:rPr lang="id-ID" sz="1800" spc="-4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Hiperkapnu</a:t>
            </a:r>
            <a:r>
              <a:rPr lang="id-ID" sz="1800" spc="-6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hipoksemia:</a:t>
            </a:r>
            <a:r>
              <a:rPr lang="id-ID" sz="1800" spc="-4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PaO2</a:t>
            </a:r>
            <a:r>
              <a:rPr lang="id-ID" sz="1800" spc="-6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rendah</a:t>
            </a:r>
            <a:r>
              <a:rPr lang="id-ID" sz="1800" spc="-5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dan</a:t>
            </a:r>
            <a:r>
              <a:rPr lang="id-ID" sz="1800" spc="-28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PCO2</a:t>
            </a:r>
            <a:r>
              <a:rPr lang="id-ID" sz="1800" spc="-7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Tinggi</a:t>
            </a:r>
            <a:r>
              <a:rPr lang="id-ID" sz="1800" spc="-7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dan</a:t>
            </a:r>
            <a:r>
              <a:rPr lang="id-ID" sz="1800" spc="-7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merupakan</a:t>
            </a:r>
            <a:r>
              <a:rPr lang="id-ID" sz="1800" spc="-7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kegagalan</a:t>
            </a:r>
            <a:r>
              <a:rPr lang="id-ID" sz="1800" spc="-7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tubuh</a:t>
            </a:r>
            <a:r>
              <a:rPr lang="id-ID" sz="1800" spc="-6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untuk</a:t>
            </a:r>
            <a:r>
              <a:rPr lang="id-ID" sz="1800" spc="-7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mengeluarkan</a:t>
            </a:r>
            <a:r>
              <a:rPr lang="id-ID" sz="1800" spc="-7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CO2,</a:t>
            </a:r>
            <a:r>
              <a:rPr lang="id-ID" sz="1800" spc="-28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pada</a:t>
            </a:r>
            <a:r>
              <a:rPr lang="id-ID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umumnya</a:t>
            </a:r>
            <a:r>
              <a:rPr lang="id-ID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disebabkan</a:t>
            </a:r>
            <a:r>
              <a:rPr lang="id-ID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oleh</a:t>
            </a:r>
            <a:r>
              <a:rPr lang="id-ID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kegagalan</a:t>
            </a:r>
            <a:r>
              <a:rPr lang="id-ID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ventilasi</a:t>
            </a:r>
            <a:r>
              <a:rPr lang="id-ID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yang</a:t>
            </a:r>
            <a:r>
              <a:rPr lang="id-ID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ditandai</a:t>
            </a:r>
            <a:r>
              <a:rPr lang="id-ID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dengan</a:t>
            </a:r>
            <a:r>
              <a:rPr lang="id-ID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retensi</a:t>
            </a:r>
            <a:r>
              <a:rPr lang="id-ID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CO2</a:t>
            </a:r>
            <a:r>
              <a:rPr lang="id-ID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(peningkatan</a:t>
            </a:r>
            <a:r>
              <a:rPr lang="id-ID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PaCO2</a:t>
            </a:r>
            <a:r>
              <a:rPr lang="id-ID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atau</a:t>
            </a:r>
            <a:r>
              <a:rPr lang="id-ID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hiperkapnia)</a:t>
            </a:r>
            <a:r>
              <a:rPr lang="id-ID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disertai</a:t>
            </a:r>
            <a:r>
              <a:rPr lang="id-ID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dengan</a:t>
            </a:r>
            <a:r>
              <a:rPr lang="id-ID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penurunan</a:t>
            </a:r>
            <a:r>
              <a:rPr lang="id-ID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pH</a:t>
            </a:r>
            <a:r>
              <a:rPr lang="id-ID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yang</a:t>
            </a:r>
            <a:r>
              <a:rPr lang="id-ID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abnormal</a:t>
            </a:r>
            <a:r>
              <a:rPr lang="id-ID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dan</a:t>
            </a:r>
            <a:r>
              <a:rPr lang="id-ID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penurunan</a:t>
            </a:r>
            <a:r>
              <a:rPr lang="id-ID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PaO2</a:t>
            </a:r>
            <a:r>
              <a:rPr lang="id-ID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atau</a:t>
            </a:r>
            <a:r>
              <a:rPr lang="id-ID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hipoksemia.</a:t>
            </a:r>
            <a:r>
              <a:rPr lang="id-ID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Gagal</a:t>
            </a:r>
            <a:r>
              <a:rPr lang="id-ID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napas</a:t>
            </a:r>
            <a:r>
              <a:rPr lang="id-ID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hiperkapnia</a:t>
            </a:r>
            <a:r>
              <a:rPr lang="id-ID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(tipe</a:t>
            </a:r>
            <a:r>
              <a:rPr lang="id-ID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II)</a:t>
            </a:r>
            <a:r>
              <a:rPr lang="id-ID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ditandai</a:t>
            </a:r>
            <a:r>
              <a:rPr lang="id-ID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dengan</a:t>
            </a:r>
            <a:r>
              <a:rPr lang="id-ID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meningkatnya PaCO2 melebihi 50 mm Hg. Hipoksemia biasa terjadi</a:t>
            </a:r>
            <a:r>
              <a:rPr lang="id-ID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pada pasien dengan gagal napas tipe ini yang bernapas dengan udara</a:t>
            </a:r>
            <a:r>
              <a:rPr lang="id-ID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ruangan. Keasaman atau pH bergantung pada kadar bikarbonat, yang</a:t>
            </a:r>
            <a:r>
              <a:rPr lang="id-ID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kembali</a:t>
            </a:r>
            <a:r>
              <a:rPr lang="id-ID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lagi</a:t>
            </a:r>
            <a:r>
              <a:rPr lang="id-ID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bergantung</a:t>
            </a:r>
            <a:r>
              <a:rPr lang="id-ID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pada</a:t>
            </a:r>
            <a:r>
              <a:rPr lang="id-ID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durasi</a:t>
            </a:r>
            <a:r>
              <a:rPr lang="id-ID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hiperkapnia.</a:t>
            </a:r>
            <a:r>
              <a:rPr lang="id-ID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Etiologi</a:t>
            </a:r>
            <a:r>
              <a:rPr lang="id-ID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umum</a:t>
            </a:r>
            <a:r>
              <a:rPr lang="id-ID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termasuk overdosis obat, penyakit neuromuskular, abnormalitas dinding</a:t>
            </a:r>
            <a:r>
              <a:rPr lang="id-ID" sz="1800" spc="-28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dada,</a:t>
            </a:r>
            <a:r>
              <a:rPr lang="id-ID" sz="1800" spc="2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dan</a:t>
            </a:r>
            <a:r>
              <a:rPr lang="id-ID" sz="1800" spc="5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gangguan</a:t>
            </a:r>
            <a:r>
              <a:rPr lang="id-ID" sz="1800" spc="2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jalan</a:t>
            </a:r>
            <a:r>
              <a:rPr lang="id-ID" sz="1800" spc="2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napas</a:t>
            </a:r>
            <a:r>
              <a:rPr lang="id-ID" sz="1800" spc="3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berat</a:t>
            </a:r>
            <a:r>
              <a:rPr lang="id-ID" sz="1800" spc="3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(contohnya</a:t>
            </a:r>
            <a:r>
              <a:rPr lang="id-ID" sz="1800" spc="3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pada</a:t>
            </a:r>
            <a:r>
              <a:rPr lang="id-ID" sz="1800" spc="3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asma</a:t>
            </a:r>
            <a:r>
              <a:rPr lang="id-ID" sz="1800" spc="2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dan</a:t>
            </a:r>
            <a:r>
              <a:rPr lang="id-ID" sz="1800" spc="2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PPOK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/</a:t>
            </a:r>
            <a:r>
              <a:rPr lang="id-ID" sz="18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penyakit</a:t>
            </a:r>
            <a:r>
              <a:rPr lang="id-ID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paru</a:t>
            </a:r>
            <a:r>
              <a:rPr lang="id-ID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obstruktif kronis)</a:t>
            </a:r>
            <a:endParaRPr lang="en-ID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188631331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53F986-E95B-2D4B-70F5-DD877F2A4C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ETIOLOGI</a:t>
            </a:r>
            <a:endParaRPr lang="en-ID" sz="3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CB1409-6705-B832-0D55-411737CB63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1486" y="2078081"/>
            <a:ext cx="10248181" cy="3599316"/>
          </a:xfrm>
        </p:spPr>
        <p:txBody>
          <a:bodyPr>
            <a:noAutofit/>
          </a:bodyPr>
          <a:lstStyle/>
          <a:p>
            <a:pPr marL="0" lvl="3" indent="0" algn="just">
              <a:spcBef>
                <a:spcPts val="690"/>
              </a:spcBef>
              <a:spcAft>
                <a:spcPts val="0"/>
              </a:spcAft>
              <a:buNone/>
            </a:pPr>
            <a:r>
              <a:rPr lang="id-ID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Depresi</a:t>
            </a:r>
            <a:r>
              <a:rPr lang="id-ID" sz="2000" b="1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sistem</a:t>
            </a:r>
            <a:r>
              <a:rPr lang="id-ID" sz="2000" b="1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saraf</a:t>
            </a:r>
            <a:r>
              <a:rPr lang="id-ID" sz="2000" b="1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pusat</a:t>
            </a:r>
            <a:endParaRPr lang="en-ID" sz="20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id-ID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Mengakibatkan</a:t>
            </a:r>
            <a:r>
              <a:rPr lang="id-ID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gagal</a:t>
            </a:r>
            <a:r>
              <a:rPr lang="id-ID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nafas</a:t>
            </a:r>
            <a:r>
              <a:rPr lang="id-ID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karena</a:t>
            </a:r>
            <a:r>
              <a:rPr lang="id-ID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ventilasi</a:t>
            </a:r>
            <a:r>
              <a:rPr lang="id-ID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tidak</a:t>
            </a:r>
            <a:r>
              <a:rPr lang="id-ID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adekuat.</a:t>
            </a:r>
            <a:r>
              <a:rPr lang="id-ID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Pusat</a:t>
            </a:r>
            <a:r>
              <a:rPr lang="id-ID" sz="2000" spc="-29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pernafasan yang mengendalikan pernafasan, terletak dibawah otak (pons</a:t>
            </a:r>
            <a:r>
              <a:rPr lang="id-ID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dan</a:t>
            </a:r>
            <a:r>
              <a:rPr lang="id-ID" sz="20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medulla) sehingga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0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pernafasan</a:t>
            </a:r>
            <a:r>
              <a:rPr lang="id-ID" sz="20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lambat dan dangkal</a:t>
            </a:r>
            <a:endParaRPr lang="en-US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id-ID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Kelainan</a:t>
            </a:r>
            <a:r>
              <a:rPr lang="id-ID" sz="2000" b="1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neurologis</a:t>
            </a:r>
            <a:r>
              <a:rPr lang="id-ID" sz="2000" b="1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primer</a:t>
            </a:r>
            <a:endParaRPr lang="en-US" sz="20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id-ID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Akan</a:t>
            </a:r>
            <a:r>
              <a:rPr lang="id-ID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mempengaruhi</a:t>
            </a:r>
            <a:r>
              <a:rPr lang="id-ID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fungsi</a:t>
            </a:r>
            <a:r>
              <a:rPr lang="id-ID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pernapasan</a:t>
            </a:r>
            <a:r>
              <a:rPr lang="id-ID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menjalar</a:t>
            </a:r>
            <a:r>
              <a:rPr lang="id-ID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melalui</a:t>
            </a:r>
            <a:r>
              <a:rPr lang="id-ID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saraf</a:t>
            </a:r>
            <a:r>
              <a:rPr lang="id-ID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yang</a:t>
            </a:r>
            <a:r>
              <a:rPr lang="id-ID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membentang dari batang otak terus ke spinal ke reseptor pada otot-otot</a:t>
            </a:r>
            <a:r>
              <a:rPr lang="id-ID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pernafasan. Penyakit pada saraf seperti gangguan medulla spinalis, otot-</a:t>
            </a:r>
            <a:r>
              <a:rPr lang="id-ID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otot</a:t>
            </a:r>
            <a:r>
              <a:rPr lang="id-ID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pernafasan</a:t>
            </a:r>
            <a:r>
              <a:rPr lang="id-ID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atau</a:t>
            </a:r>
            <a:r>
              <a:rPr lang="id-ID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pertemuan</a:t>
            </a:r>
            <a:r>
              <a:rPr lang="id-ID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neuromuscular</a:t>
            </a:r>
            <a:r>
              <a:rPr lang="id-ID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yang</a:t>
            </a:r>
            <a:r>
              <a:rPr lang="id-ID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terjadi</a:t>
            </a:r>
            <a:r>
              <a:rPr lang="id-ID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pada</a:t>
            </a:r>
            <a:r>
              <a:rPr lang="id-ID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pernafasan</a:t>
            </a:r>
            <a:r>
              <a:rPr lang="id-ID" sz="20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akan sangat mempengaruhi ventilasi</a:t>
            </a:r>
            <a:endParaRPr lang="en-US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id-ID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Efusi</a:t>
            </a:r>
            <a:r>
              <a:rPr lang="id-ID" sz="2000" b="1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pleura,</a:t>
            </a:r>
            <a:r>
              <a:rPr lang="id-ID" sz="2000" b="1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hemotoraks dan</a:t>
            </a:r>
            <a:r>
              <a:rPr lang="id-ID" sz="2000" b="1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pneumotoraks</a:t>
            </a:r>
            <a:endParaRPr lang="en-US" sz="20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id-ID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Merupakan kondisi yang mengganggu ventilasi melalui pengahambatan</a:t>
            </a:r>
            <a:r>
              <a:rPr lang="id-ID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ekspansi</a:t>
            </a:r>
            <a:r>
              <a:rPr lang="id-ID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paru.</a:t>
            </a:r>
            <a:r>
              <a:rPr lang="id-ID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Kondisi</a:t>
            </a:r>
            <a:r>
              <a:rPr lang="id-ID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ini</a:t>
            </a:r>
            <a:r>
              <a:rPr lang="id-ID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biasanya</a:t>
            </a:r>
            <a:r>
              <a:rPr lang="id-ID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diakibatkan</a:t>
            </a:r>
            <a:r>
              <a:rPr lang="id-ID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penyakit</a:t>
            </a:r>
            <a:r>
              <a:rPr lang="id-ID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paru</a:t>
            </a:r>
            <a:r>
              <a:rPr lang="id-ID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yang</a:t>
            </a:r>
            <a:r>
              <a:rPr lang="id-ID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mendasari,</a:t>
            </a:r>
            <a:r>
              <a:rPr lang="id-ID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penyakit</a:t>
            </a:r>
            <a:r>
              <a:rPr lang="id-ID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pleura</a:t>
            </a:r>
            <a:r>
              <a:rPr lang="id-ID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atau</a:t>
            </a:r>
            <a:r>
              <a:rPr lang="id-ID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trauma</a:t>
            </a:r>
            <a:r>
              <a:rPr lang="id-ID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dan</a:t>
            </a:r>
            <a:r>
              <a:rPr lang="id-ID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cedera</a:t>
            </a:r>
            <a:r>
              <a:rPr lang="id-ID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dan</a:t>
            </a:r>
            <a:r>
              <a:rPr lang="id-ID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dapat</a:t>
            </a:r>
            <a:r>
              <a:rPr lang="id-ID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menyebabkan</a:t>
            </a:r>
            <a:r>
              <a:rPr lang="id-ID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gagal nafas</a:t>
            </a:r>
            <a:endParaRPr lang="en-ID" sz="2000" dirty="0"/>
          </a:p>
        </p:txBody>
      </p:sp>
    </p:spTree>
    <p:extLst>
      <p:ext uri="{BB962C8B-B14F-4D97-AF65-F5344CB8AC3E}">
        <p14:creationId xmlns:p14="http://schemas.microsoft.com/office/powerpoint/2010/main" val="330853274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53F986-E95B-2D4B-70F5-DD877F2A4C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115633"/>
            <a:ext cx="10515600" cy="799431"/>
          </a:xfrm>
        </p:spPr>
        <p:txBody>
          <a:bodyPr/>
          <a:lstStyle/>
          <a:p>
            <a:r>
              <a:rPr lang="en-US" dirty="0"/>
              <a:t>ETIOLOGI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CB1409-6705-B832-0D55-411737CB63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302368"/>
            <a:ext cx="9719095" cy="3599316"/>
          </a:xfrm>
        </p:spPr>
        <p:txBody>
          <a:bodyPr>
            <a:noAutofit/>
          </a:bodyPr>
          <a:lstStyle/>
          <a:p>
            <a:pPr marL="0" lvl="3" indent="0" algn="just">
              <a:spcBef>
                <a:spcPts val="690"/>
              </a:spcBef>
              <a:buNone/>
            </a:pPr>
            <a:r>
              <a:rPr lang="id-ID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Trauma</a:t>
            </a:r>
            <a:endParaRPr lang="en-ID" sz="18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lvl="3" indent="0" algn="just">
              <a:spcBef>
                <a:spcPts val="690"/>
              </a:spcBef>
              <a:buNone/>
            </a:pP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Disebabkan oleh kendaraan motor dapat menjadi penyebab gagal nafas.</a:t>
            </a:r>
            <a:r>
              <a:rPr lang="id-ID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Kecelakaan</a:t>
            </a:r>
            <a:r>
              <a:rPr lang="id-ID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yang</a:t>
            </a:r>
            <a:r>
              <a:rPr lang="id-ID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mengakibatkan</a:t>
            </a:r>
            <a:r>
              <a:rPr lang="id-ID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cedera</a:t>
            </a:r>
            <a:r>
              <a:rPr lang="id-ID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kepala,</a:t>
            </a:r>
            <a:r>
              <a:rPr lang="id-ID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ketidaksadaran</a:t>
            </a:r>
            <a:r>
              <a:rPr lang="id-ID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dan</a:t>
            </a:r>
            <a:r>
              <a:rPr lang="id-ID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perdarahan dari hidung dan mulut dapat mengarah pada obstuksi jalan</a:t>
            </a:r>
            <a:r>
              <a:rPr lang="id-ID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nafas</a:t>
            </a:r>
            <a:r>
              <a:rPr lang="id-ID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atas</a:t>
            </a:r>
            <a:r>
              <a:rPr lang="id-ID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dan</a:t>
            </a:r>
            <a:r>
              <a:rPr lang="id-ID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depresi</a:t>
            </a:r>
            <a:r>
              <a:rPr lang="id-ID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pernafasan.</a:t>
            </a:r>
            <a:r>
              <a:rPr lang="id-ID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Hemothoraks,</a:t>
            </a:r>
            <a:r>
              <a:rPr lang="id-ID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pneumotoraks</a:t>
            </a:r>
            <a:r>
              <a:rPr lang="id-ID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dan</a:t>
            </a:r>
            <a:r>
              <a:rPr lang="id-ID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fraktur</a:t>
            </a:r>
            <a:r>
              <a:rPr lang="id-ID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tulang</a:t>
            </a:r>
            <a:r>
              <a:rPr lang="id-ID" sz="1800" spc="-2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iga</a:t>
            </a:r>
            <a:r>
              <a:rPr lang="id-ID" sz="18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dapat</a:t>
            </a:r>
            <a:r>
              <a:rPr lang="id-ID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terjadi</a:t>
            </a:r>
            <a:r>
              <a:rPr lang="id-ID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dan</a:t>
            </a:r>
            <a:r>
              <a:rPr lang="id-ID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mungkin</a:t>
            </a:r>
            <a:r>
              <a:rPr lang="id-ID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menyebabkan</a:t>
            </a:r>
            <a:r>
              <a:rPr lang="id-ID" sz="1800" spc="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gagal</a:t>
            </a:r>
            <a:r>
              <a:rPr lang="id-ID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nafas.</a:t>
            </a:r>
            <a:endParaRPr lang="en-ID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lvl="3" indent="0" algn="just">
              <a:spcBef>
                <a:spcPts val="690"/>
              </a:spcBef>
              <a:buNone/>
            </a:pPr>
            <a:r>
              <a:rPr lang="id-ID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Penyakit</a:t>
            </a:r>
            <a:r>
              <a:rPr lang="id-ID" sz="1800" b="1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akut</a:t>
            </a:r>
            <a:r>
              <a:rPr lang="id-ID" sz="1800" b="1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paru</a:t>
            </a:r>
            <a:endParaRPr lang="en-ID" sz="18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lvl="3" indent="0" algn="just">
              <a:spcBef>
                <a:spcPts val="690"/>
              </a:spcBef>
              <a:buNone/>
            </a:pP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Pneumoni</a:t>
            </a:r>
            <a:r>
              <a:rPr lang="id-ID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disebabkan</a:t>
            </a:r>
            <a:r>
              <a:rPr lang="id-ID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oleh</a:t>
            </a:r>
            <a:r>
              <a:rPr lang="id-ID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bakteri</a:t>
            </a:r>
            <a:r>
              <a:rPr lang="id-ID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atau</a:t>
            </a:r>
            <a:r>
              <a:rPr lang="id-ID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virus.</a:t>
            </a:r>
            <a:r>
              <a:rPr lang="id-ID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Pneumoni</a:t>
            </a:r>
            <a:r>
              <a:rPr lang="id-ID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kimiawi</a:t>
            </a:r>
            <a:r>
              <a:rPr lang="id-ID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diakibatkan oleh mengaspirasi uap yang mengiritasi dan materi lambung</a:t>
            </a:r>
            <a:r>
              <a:rPr lang="id-ID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yang bersifat asam. Asma bronchial, embolisme paru dan edema paru</a:t>
            </a:r>
            <a:r>
              <a:rPr lang="id-ID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adalah beberapa kondisi</a:t>
            </a:r>
            <a:r>
              <a:rPr lang="id-ID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lain</a:t>
            </a:r>
            <a:r>
              <a:rPr lang="id-ID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yang menyebabkan</a:t>
            </a:r>
            <a:r>
              <a:rPr lang="id-ID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menyebabkan</a:t>
            </a:r>
            <a:r>
              <a:rPr lang="id-ID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gagal</a:t>
            </a:r>
            <a:r>
              <a:rPr lang="id-ID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nafas.</a:t>
            </a:r>
            <a:endParaRPr lang="en-ID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lvl="3" indent="0" algn="just">
              <a:spcBef>
                <a:spcPts val="690"/>
              </a:spcBef>
              <a:buNone/>
            </a:pPr>
            <a:r>
              <a:rPr lang="id-ID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Kelainan</a:t>
            </a:r>
            <a:r>
              <a:rPr lang="id-ID" sz="1800" b="1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pada</a:t>
            </a:r>
            <a:r>
              <a:rPr lang="id-ID" sz="1800" b="1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alveolus</a:t>
            </a:r>
            <a:endParaRPr lang="en-ID" sz="18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lvl="3" indent="0" algn="just">
              <a:spcBef>
                <a:spcPts val="690"/>
              </a:spcBef>
              <a:spcAft>
                <a:spcPts val="0"/>
              </a:spcAft>
              <a:buNone/>
            </a:pP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Kelainan</a:t>
            </a:r>
            <a:r>
              <a:rPr lang="id-ID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pada</a:t>
            </a:r>
            <a:r>
              <a:rPr lang="id-ID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alveolus</a:t>
            </a:r>
            <a:r>
              <a:rPr lang="id-ID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yang</a:t>
            </a:r>
            <a:r>
              <a:rPr lang="id-ID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mengakibatkan</a:t>
            </a:r>
            <a:r>
              <a:rPr lang="id-ID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gagal</a:t>
            </a:r>
            <a:r>
              <a:rPr lang="id-ID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napas</a:t>
            </a:r>
            <a:r>
              <a:rPr lang="id-ID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tipe</a:t>
            </a:r>
            <a:r>
              <a:rPr lang="id-ID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</a:t>
            </a:r>
            <a:r>
              <a:rPr lang="id-ID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(hipoksemik)</a:t>
            </a:r>
            <a:r>
              <a:rPr lang="id-ID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seperti pada</a:t>
            </a:r>
            <a:r>
              <a:rPr lang="id-ID" sz="18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kasus edema</a:t>
            </a:r>
            <a:r>
              <a:rPr lang="id-ID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paru</a:t>
            </a:r>
            <a:r>
              <a:rPr lang="id-ID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dan</a:t>
            </a:r>
            <a:r>
              <a:rPr lang="id-ID" sz="1800" spc="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pneumonia</a:t>
            </a:r>
            <a:r>
              <a:rPr lang="id-ID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berat</a:t>
            </a:r>
            <a:endParaRPr lang="en-ID" sz="2000" dirty="0"/>
          </a:p>
        </p:txBody>
      </p:sp>
    </p:spTree>
    <p:extLst>
      <p:ext uri="{BB962C8B-B14F-4D97-AF65-F5344CB8AC3E}">
        <p14:creationId xmlns:p14="http://schemas.microsoft.com/office/powerpoint/2010/main" val="180754379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DAE523-70B8-C339-932F-821E14AFD0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68208"/>
            <a:ext cx="10515600" cy="3859850"/>
          </a:xfrm>
        </p:spPr>
        <p:txBody>
          <a:bodyPr/>
          <a:lstStyle/>
          <a:p>
            <a:pPr marL="0" indent="0">
              <a:buNone/>
            </a:pPr>
            <a:r>
              <a:rPr lang="id-ID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Penyebab</a:t>
            </a:r>
            <a:r>
              <a:rPr lang="id-ID" sz="32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gagal</a:t>
            </a:r>
            <a:r>
              <a:rPr lang="id-ID" sz="32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nafas</a:t>
            </a:r>
            <a:r>
              <a:rPr lang="id-ID" sz="32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berdasarkan</a:t>
            </a:r>
            <a:r>
              <a:rPr lang="id-ID" sz="32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lokasi</a:t>
            </a:r>
            <a:r>
              <a:rPr lang="id-ID" sz="32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adalah</a:t>
            </a:r>
            <a:r>
              <a:rPr lang="en-US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:</a:t>
            </a:r>
          </a:p>
          <a:p>
            <a:pPr marL="0" indent="0">
              <a:buNone/>
            </a:pPr>
            <a:r>
              <a:rPr lang="id-ID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Penyebab</a:t>
            </a:r>
            <a:r>
              <a:rPr lang="id-ID" sz="3200" spc="-1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sentral</a:t>
            </a:r>
            <a:endParaRPr lang="en-US" sz="3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276225" lvl="1" indent="-276225" algn="l">
              <a:spcBef>
                <a:spcPts val="695"/>
              </a:spcBef>
              <a:spcAft>
                <a:spcPts val="0"/>
              </a:spcAft>
              <a:buSzPts val="1200"/>
              <a:buFont typeface="Times New Roman" panose="02020603050405020304" pitchFamily="18" charset="0"/>
              <a:buAutoNum type="alphaLcParenR"/>
            </a:pPr>
            <a:r>
              <a:rPr lang="id-ID" sz="32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Trauma kepala : contusio</a:t>
            </a:r>
            <a:r>
              <a:rPr lang="id-ID" sz="32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32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cerebri</a:t>
            </a:r>
            <a:endParaRPr lang="en-ID" sz="3200" spc="-5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276225" lvl="1" indent="-276225" algn="l">
              <a:spcBef>
                <a:spcPts val="685"/>
              </a:spcBef>
              <a:spcAft>
                <a:spcPts val="0"/>
              </a:spcAft>
              <a:buSzPts val="1200"/>
              <a:buFont typeface="Times New Roman" panose="02020603050405020304" pitchFamily="18" charset="0"/>
              <a:buAutoNum type="alphaLcParenR"/>
            </a:pPr>
            <a:r>
              <a:rPr lang="id-ID" sz="32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Radang</a:t>
            </a:r>
            <a:r>
              <a:rPr lang="id-ID" sz="3200" spc="-1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32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otak : encephaliti</a:t>
            </a:r>
            <a:endParaRPr lang="en-ID" sz="3200" spc="-5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276225" lvl="1" indent="-276225" algn="l">
              <a:spcBef>
                <a:spcPts val="695"/>
              </a:spcBef>
              <a:spcAft>
                <a:spcPts val="0"/>
              </a:spcAft>
              <a:buSzPts val="1200"/>
              <a:buFont typeface="Times New Roman" panose="02020603050405020304" pitchFamily="18" charset="0"/>
              <a:buAutoNum type="alphaLcParenR"/>
            </a:pPr>
            <a:r>
              <a:rPr lang="id-ID" sz="32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Gangguan vaskuler : perdarahan otak , infark otak</a:t>
            </a:r>
            <a:endParaRPr lang="en-ID" sz="3200" spc="-5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276225" lvl="1" indent="-276225" algn="l">
              <a:spcBef>
                <a:spcPts val="685"/>
              </a:spcBef>
              <a:spcAft>
                <a:spcPts val="0"/>
              </a:spcAft>
              <a:buSzPts val="1200"/>
              <a:buFont typeface="Times New Roman" panose="02020603050405020304" pitchFamily="18" charset="0"/>
              <a:buAutoNum type="alphaLcParenR"/>
            </a:pPr>
            <a:r>
              <a:rPr lang="id-ID" sz="32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Obat-obatan</a:t>
            </a:r>
            <a:r>
              <a:rPr lang="id-ID" sz="32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32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 narkotika,</a:t>
            </a:r>
            <a:r>
              <a:rPr lang="id-ID" sz="32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32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anestesi</a:t>
            </a:r>
            <a:endParaRPr lang="en-ID" sz="3200" spc="-5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endParaRPr lang="en-ID" sz="3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207755849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DAE523-70B8-C339-932F-821E14AFD0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8445" y="1302589"/>
            <a:ext cx="11335109" cy="465826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id-ID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Penyebab</a:t>
            </a:r>
            <a:r>
              <a:rPr lang="id-ID" sz="32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gagal</a:t>
            </a:r>
            <a:r>
              <a:rPr lang="id-ID" sz="32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nafas</a:t>
            </a:r>
            <a:r>
              <a:rPr lang="id-ID" sz="32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berdasarkan</a:t>
            </a:r>
            <a:r>
              <a:rPr lang="id-ID" sz="32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lokasi</a:t>
            </a:r>
            <a:r>
              <a:rPr lang="id-ID" sz="32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adalah</a:t>
            </a:r>
            <a:r>
              <a:rPr lang="en-US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:</a:t>
            </a:r>
          </a:p>
          <a:p>
            <a:pPr marL="0" indent="0">
              <a:buNone/>
            </a:pPr>
            <a:r>
              <a:rPr lang="id-ID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Penyebab</a:t>
            </a:r>
            <a:r>
              <a:rPr lang="id-ID" sz="2000" spc="-1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perifer</a:t>
            </a:r>
            <a:endParaRPr lang="en-ID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742950" marR="76835" lvl="1" indent="-285750" algn="l">
              <a:lnSpc>
                <a:spcPct val="150000"/>
              </a:lnSpc>
              <a:spcBef>
                <a:spcPts val="490"/>
              </a:spcBef>
              <a:spcAft>
                <a:spcPts val="0"/>
              </a:spcAft>
              <a:buSzPts val="1200"/>
              <a:buFont typeface="Times New Roman" panose="02020603050405020304" pitchFamily="18" charset="0"/>
              <a:buAutoNum type="alphaLcParenR"/>
              <a:tabLst>
                <a:tab pos="1231900" algn="l"/>
              </a:tabLst>
            </a:pPr>
            <a:r>
              <a:rPr lang="id-ID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Kelainan</a:t>
            </a:r>
            <a:r>
              <a:rPr lang="id-ID" spc="24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neuromuskuler</a:t>
            </a:r>
            <a:r>
              <a:rPr lang="id-ID" spc="25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  <a:r>
              <a:rPr lang="id-ID" spc="25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GBS,</a:t>
            </a:r>
            <a:r>
              <a:rPr lang="id-ID" spc="25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tetanus,</a:t>
            </a:r>
            <a:r>
              <a:rPr lang="id-ID" spc="25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trauma</a:t>
            </a:r>
            <a:r>
              <a:rPr lang="id-ID" spc="25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cervical,</a:t>
            </a:r>
            <a:r>
              <a:rPr lang="id-ID" spc="25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muscle</a:t>
            </a:r>
            <a:r>
              <a:rPr lang="id-ID" spc="-28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relaxans</a:t>
            </a:r>
            <a:endParaRPr lang="en-ID" spc="-5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742950" lvl="1" indent="-285750" algn="l">
              <a:buSzPts val="1200"/>
              <a:buFont typeface="Times New Roman" panose="02020603050405020304" pitchFamily="18" charset="0"/>
              <a:buAutoNum type="alphaLcParenR"/>
              <a:tabLst>
                <a:tab pos="1231900" algn="l"/>
              </a:tabLst>
            </a:pPr>
            <a:r>
              <a:rPr lang="id-ID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Kelainan jalan nafas : obstruksi jalan nafas, asma</a:t>
            </a:r>
            <a:r>
              <a:rPr lang="id-ID" spc="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bronchiale</a:t>
            </a:r>
            <a:endParaRPr lang="en-ID" spc="-5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742950" marR="78105" lvl="1" indent="-285750" algn="l">
              <a:lnSpc>
                <a:spcPct val="150000"/>
              </a:lnSpc>
              <a:spcBef>
                <a:spcPts val="685"/>
              </a:spcBef>
              <a:spcAft>
                <a:spcPts val="0"/>
              </a:spcAft>
              <a:buSzPts val="1200"/>
              <a:buFont typeface="Times New Roman" panose="02020603050405020304" pitchFamily="18" charset="0"/>
              <a:buAutoNum type="alphaLcParenR"/>
              <a:tabLst>
                <a:tab pos="1231900" algn="l"/>
              </a:tabLst>
            </a:pPr>
            <a:r>
              <a:rPr lang="id-ID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Kelainan</a:t>
            </a:r>
            <a:r>
              <a:rPr lang="id-ID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di</a:t>
            </a:r>
            <a:r>
              <a:rPr lang="id-ID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paru :</a:t>
            </a:r>
            <a:r>
              <a:rPr lang="id-ID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Kelainan</a:t>
            </a:r>
            <a:r>
              <a:rPr lang="id-ID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di</a:t>
            </a:r>
            <a:r>
              <a:rPr lang="id-ID" spc="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paru :</a:t>
            </a:r>
            <a:r>
              <a:rPr lang="id-ID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edema paru, atelektasis,</a:t>
            </a:r>
            <a:r>
              <a:rPr lang="id-ID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ARDS</a:t>
            </a:r>
            <a:r>
              <a:rPr lang="id-ID" spc="-28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edema paru, atelektasis, ARDS</a:t>
            </a:r>
            <a:endParaRPr lang="en-ID" spc="-5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742950" lvl="1" indent="-285750" algn="l">
              <a:buSzPts val="1200"/>
              <a:buFont typeface="Times New Roman" panose="02020603050405020304" pitchFamily="18" charset="0"/>
              <a:buAutoNum type="alphaLcParenR"/>
              <a:tabLst>
                <a:tab pos="1231900" algn="l"/>
              </a:tabLst>
            </a:pPr>
            <a:r>
              <a:rPr lang="id-ID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Kelainan tulang</a:t>
            </a:r>
            <a:r>
              <a:rPr lang="id-ID" spc="-2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iga/thoraks: fraktur costae, pneumo thorax,</a:t>
            </a:r>
            <a:endParaRPr lang="en-ID" spc="-5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742950" lvl="1" indent="-285750" algn="l">
              <a:spcBef>
                <a:spcPts val="695"/>
              </a:spcBef>
              <a:spcAft>
                <a:spcPts val="0"/>
              </a:spcAft>
              <a:buSzPts val="1200"/>
              <a:buFont typeface="Times New Roman" panose="02020603050405020304" pitchFamily="18" charset="0"/>
              <a:buAutoNum type="alphaLcParenR"/>
              <a:tabLst>
                <a:tab pos="1231900" algn="l"/>
              </a:tabLst>
            </a:pPr>
            <a:r>
              <a:rPr lang="id-ID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Haematothoraks</a:t>
            </a:r>
            <a:endParaRPr lang="en-ID" spc="-5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742950" lvl="1" indent="-285750" algn="l">
              <a:spcBef>
                <a:spcPts val="685"/>
              </a:spcBef>
              <a:spcAft>
                <a:spcPts val="0"/>
              </a:spcAft>
              <a:buSzPts val="1200"/>
              <a:buFont typeface="Times New Roman" panose="02020603050405020304" pitchFamily="18" charset="0"/>
              <a:buAutoNum type="alphaLcParenR"/>
              <a:tabLst>
                <a:tab pos="1231265" algn="l"/>
                <a:tab pos="1231900" algn="l"/>
              </a:tabLst>
            </a:pPr>
            <a:r>
              <a:rPr lang="id-ID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Kelainan jantung</a:t>
            </a:r>
            <a:r>
              <a:rPr lang="id-ID" spc="-1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 kegagalan jantung</a:t>
            </a:r>
            <a:r>
              <a:rPr lang="id-ID" spc="-1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kiri</a:t>
            </a:r>
            <a:endParaRPr lang="en-ID" spc="-5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endParaRPr lang="en-ID" sz="3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37561786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5E8B6B-24C9-E62E-4DA2-D113B842DD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sz="18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Manifestasi</a:t>
            </a:r>
            <a:r>
              <a:rPr lang="id-ID" sz="1800" b="1" kern="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Klinis</a:t>
            </a:r>
            <a:r>
              <a:rPr lang="id-ID" sz="1800" b="1" kern="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Gagal</a:t>
            </a:r>
            <a:r>
              <a:rPr lang="id-ID" sz="1800" b="1" kern="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Nafas</a:t>
            </a:r>
            <a:br>
              <a:rPr lang="en-ID" sz="18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108374-0F9B-8EFD-C25F-B0B00B53A6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lvl="3" indent="0" algn="just">
              <a:buNone/>
            </a:pPr>
            <a:r>
              <a:rPr lang="id-ID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Gagal</a:t>
            </a:r>
            <a:r>
              <a:rPr lang="id-ID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napas</a:t>
            </a:r>
            <a:r>
              <a:rPr lang="id-ID" sz="20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hipoksemia</a:t>
            </a:r>
            <a:endParaRPr lang="en-US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lvl="3" indent="0" algn="just">
              <a:buNone/>
            </a:pPr>
            <a:r>
              <a:rPr lang="id-ID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Nilai PaCO2</a:t>
            </a:r>
            <a:r>
              <a:rPr lang="id-ID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pada gagal napas tipe ini menunjukkan nilai normal atau</a:t>
            </a:r>
            <a:r>
              <a:rPr lang="id-ID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rendah. Gejala yang timbul merupakan campuran hipoksemia arteri dan</a:t>
            </a:r>
            <a:r>
              <a:rPr lang="id-ID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hipoksia</a:t>
            </a:r>
            <a:r>
              <a:rPr lang="id-ID" sz="20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jaringan, antara</a:t>
            </a:r>
            <a:r>
              <a:rPr lang="id-ID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lain:</a:t>
            </a:r>
            <a:endParaRPr lang="en-ID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28625" lvl="4" indent="-342900" algn="just">
              <a:lnSpc>
                <a:spcPts val="1365"/>
              </a:lnSpc>
              <a:buSzPts val="1200"/>
              <a:buFont typeface="Wingdings" panose="05000000000000000000" pitchFamily="2" charset="2"/>
              <a:buChar char="ü"/>
            </a:pPr>
            <a:r>
              <a:rPr lang="id-ID" sz="20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Dispneu (takipneu, hipeventilasi)</a:t>
            </a:r>
            <a:endParaRPr lang="en-ID" sz="2000" spc="-5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28625" lvl="4" indent="-342900" algn="just">
              <a:spcBef>
                <a:spcPts val="700"/>
              </a:spcBef>
              <a:spcAft>
                <a:spcPts val="0"/>
              </a:spcAft>
              <a:buSzPts val="1200"/>
              <a:buFont typeface="Wingdings" panose="05000000000000000000" pitchFamily="2" charset="2"/>
              <a:buChar char="ü"/>
            </a:pPr>
            <a:r>
              <a:rPr lang="id-ID" sz="20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Perubahan</a:t>
            </a:r>
            <a:r>
              <a:rPr lang="id-ID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0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status mental, cemas, bingung,</a:t>
            </a:r>
            <a:r>
              <a:rPr lang="id-ID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0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kejang,</a:t>
            </a:r>
            <a:r>
              <a:rPr lang="id-ID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0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asidosis</a:t>
            </a:r>
            <a:r>
              <a:rPr lang="id-ID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0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laktat</a:t>
            </a:r>
            <a:endParaRPr lang="en-ID" sz="2000" spc="-5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28625" lvl="4" indent="-342900" algn="just">
              <a:spcBef>
                <a:spcPts val="685"/>
              </a:spcBef>
              <a:spcAft>
                <a:spcPts val="0"/>
              </a:spcAft>
              <a:buSzPts val="1200"/>
              <a:buFont typeface="Wingdings" panose="05000000000000000000" pitchFamily="2" charset="2"/>
              <a:buChar char="ü"/>
            </a:pPr>
            <a:r>
              <a:rPr lang="id-ID" sz="20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Sinosis di distal dan sentral (mukosa bibir)</a:t>
            </a:r>
            <a:endParaRPr lang="en-ID" sz="2000" spc="-5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28625" lvl="4" indent="-342900" algn="just">
              <a:spcBef>
                <a:spcPts val="695"/>
              </a:spcBef>
              <a:spcAft>
                <a:spcPts val="0"/>
              </a:spcAft>
              <a:buSzPts val="1200"/>
              <a:buFont typeface="Wingdings" panose="05000000000000000000" pitchFamily="2" charset="2"/>
              <a:buChar char="ü"/>
            </a:pPr>
            <a:r>
              <a:rPr lang="id-ID" sz="20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Peningkatan</a:t>
            </a:r>
            <a:r>
              <a:rPr lang="id-ID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0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simpatis,</a:t>
            </a:r>
            <a:r>
              <a:rPr lang="id-ID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0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takikardia, diaforesis,</a:t>
            </a:r>
            <a:r>
              <a:rPr lang="id-ID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0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hipertensi</a:t>
            </a:r>
            <a:endParaRPr lang="en-ID" sz="2000" spc="-5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28625" marR="75565" lvl="4" indent="-342900" algn="just">
              <a:lnSpc>
                <a:spcPct val="150000"/>
              </a:lnSpc>
              <a:spcBef>
                <a:spcPts val="685"/>
              </a:spcBef>
              <a:spcAft>
                <a:spcPts val="0"/>
              </a:spcAft>
              <a:buSzPts val="1200"/>
              <a:buFont typeface="Wingdings" panose="05000000000000000000" pitchFamily="2" charset="2"/>
              <a:buChar char="ü"/>
            </a:pPr>
            <a:r>
              <a:rPr lang="id-ID" sz="20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Hipotensi,</a:t>
            </a:r>
            <a:r>
              <a:rPr lang="id-ID" sz="2000" spc="-6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0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bradikardia,</a:t>
            </a:r>
            <a:r>
              <a:rPr lang="id-ID" sz="2000" spc="-7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0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iskemi</a:t>
            </a:r>
            <a:r>
              <a:rPr lang="id-ID" sz="2000" spc="-6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0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miokard,</a:t>
            </a:r>
            <a:r>
              <a:rPr lang="id-ID" sz="2000" spc="-7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0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infark,</a:t>
            </a:r>
            <a:r>
              <a:rPr lang="id-ID" sz="2000" spc="-7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0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anemia,</a:t>
            </a:r>
            <a:r>
              <a:rPr lang="id-ID" sz="2000" spc="-6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0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hingga</a:t>
            </a:r>
            <a:r>
              <a:rPr lang="id-ID" sz="2000" spc="-6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0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gagal</a:t>
            </a:r>
            <a:r>
              <a:rPr lang="id-ID" sz="2000" spc="-29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0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jantung</a:t>
            </a:r>
            <a:r>
              <a:rPr lang="id-ID" sz="2000" spc="-2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0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dapat terjadi pada hipoksia berat.</a:t>
            </a:r>
            <a:endParaRPr lang="en-ID" sz="2000" spc="-5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191109123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5E8B6B-24C9-E62E-4DA2-D113B842DD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sz="18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Manifestasi</a:t>
            </a:r>
            <a:r>
              <a:rPr lang="id-ID" sz="1800" b="1" kern="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Klinis</a:t>
            </a:r>
            <a:r>
              <a:rPr lang="id-ID" sz="1800" b="1" kern="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Gagal</a:t>
            </a:r>
            <a:r>
              <a:rPr lang="id-ID" sz="1800" b="1" kern="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Nafas</a:t>
            </a:r>
            <a:br>
              <a:rPr lang="en-ID" sz="18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108374-0F9B-8EFD-C25F-B0B00B53A6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0321" y="2070340"/>
            <a:ext cx="9613861" cy="4571999"/>
          </a:xfrm>
        </p:spPr>
        <p:txBody>
          <a:bodyPr>
            <a:normAutofit/>
          </a:bodyPr>
          <a:lstStyle/>
          <a:p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Gagal</a:t>
            </a:r>
            <a:r>
              <a:rPr lang="id-ID" sz="18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napas</a:t>
            </a:r>
            <a:r>
              <a:rPr lang="id-ID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hiperkapnia</a:t>
            </a:r>
            <a:endParaRPr lang="en-ID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Kadar</a:t>
            </a:r>
            <a:r>
              <a:rPr lang="id-ID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PCO2</a:t>
            </a:r>
            <a:r>
              <a:rPr lang="id-ID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yang</a:t>
            </a:r>
            <a:r>
              <a:rPr lang="id-ID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cukup</a:t>
            </a:r>
            <a:r>
              <a:rPr lang="id-ID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tinggi</a:t>
            </a:r>
            <a:r>
              <a:rPr lang="id-ID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dalam</a:t>
            </a:r>
            <a:r>
              <a:rPr lang="id-ID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alveolus</a:t>
            </a:r>
            <a:r>
              <a:rPr lang="id-ID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menyebabkan</a:t>
            </a:r>
            <a:r>
              <a:rPr lang="id-ID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pO2</a:t>
            </a:r>
            <a:r>
              <a:rPr lang="id-ID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alveolus</a:t>
            </a:r>
            <a:r>
              <a:rPr lang="id-ID" sz="1800" spc="-3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dari</a:t>
            </a:r>
            <a:r>
              <a:rPr lang="id-ID" sz="1800" spc="-3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arteri</a:t>
            </a:r>
            <a:r>
              <a:rPr lang="id-ID" sz="1800" spc="-3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turun.</a:t>
            </a:r>
            <a:r>
              <a:rPr lang="id-ID" sz="1800" spc="-2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Hal</a:t>
            </a:r>
            <a:r>
              <a:rPr lang="id-ID" sz="1800" spc="-3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tersebut</a:t>
            </a:r>
            <a:r>
              <a:rPr lang="id-ID" sz="1800" spc="-3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dapat</a:t>
            </a:r>
            <a:r>
              <a:rPr lang="id-ID" sz="1800" spc="-3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disebabkan</a:t>
            </a:r>
            <a:r>
              <a:rPr lang="id-ID" sz="1800" spc="-3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oleh</a:t>
            </a:r>
            <a:r>
              <a:rPr lang="id-ID" sz="1800" spc="-2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gangguan</a:t>
            </a:r>
            <a:r>
              <a:rPr lang="id-ID" sz="1800" spc="-3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di</a:t>
            </a:r>
            <a:r>
              <a:rPr lang="id-ID" sz="1800" spc="-29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dinding</a:t>
            </a:r>
            <a:r>
              <a:rPr lang="id-ID" sz="1800" spc="-8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dada,</a:t>
            </a:r>
            <a:r>
              <a:rPr lang="id-ID" sz="1800" spc="-7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otot</a:t>
            </a:r>
            <a:r>
              <a:rPr lang="id-ID" sz="1800" spc="-7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pernapasan,</a:t>
            </a:r>
            <a:r>
              <a:rPr lang="id-ID" sz="1800" spc="-7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atau</a:t>
            </a:r>
            <a:r>
              <a:rPr lang="id-ID" sz="1800" spc="-7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batang</a:t>
            </a:r>
            <a:r>
              <a:rPr lang="id-ID" sz="1800" spc="-8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otak.</a:t>
            </a:r>
            <a:r>
              <a:rPr lang="id-ID" sz="1800" spc="-7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Contoh</a:t>
            </a:r>
            <a:r>
              <a:rPr lang="id-ID" sz="1800" spc="-7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pada</a:t>
            </a:r>
            <a:r>
              <a:rPr lang="id-ID" sz="1800" spc="-8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PPOK</a:t>
            </a:r>
            <a:r>
              <a:rPr lang="id-ID" sz="1800" spc="-8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berat,</a:t>
            </a:r>
            <a:r>
              <a:rPr lang="id-ID" sz="1800" spc="-28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asma</a:t>
            </a:r>
            <a:r>
              <a:rPr lang="id-ID" sz="1800" spc="28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berat,</a:t>
            </a:r>
            <a:r>
              <a:rPr lang="id-ID" sz="1800" spc="29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fibrosis</a:t>
            </a:r>
            <a:r>
              <a:rPr lang="id-ID" sz="1800" spc="29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paru</a:t>
            </a:r>
            <a:r>
              <a:rPr lang="id-ID" sz="1800" spc="28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stadium</a:t>
            </a:r>
            <a:r>
              <a:rPr lang="id-ID" sz="1800" spc="29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akhir,</a:t>
            </a:r>
            <a:r>
              <a:rPr lang="id-ID" sz="1800" spc="28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ARDS</a:t>
            </a:r>
            <a:r>
              <a:rPr lang="id-ID" sz="1800" spc="28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berat,</a:t>
            </a:r>
            <a:r>
              <a:rPr lang="id-ID" sz="1800" spc="28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atau</a:t>
            </a:r>
            <a:r>
              <a:rPr lang="id-ID" sz="1800" spc="28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sindroma</a:t>
            </a:r>
            <a:r>
              <a:rPr lang="id-ID" sz="1800" spc="-28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guillain</a:t>
            </a:r>
            <a:r>
              <a:rPr lang="id-ID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barre. </a:t>
            </a: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Gejala</a:t>
            </a:r>
            <a:r>
              <a:rPr lang="id-ID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hiperkapnia</a:t>
            </a:r>
            <a:r>
              <a:rPr lang="id-ID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antara</a:t>
            </a:r>
            <a:r>
              <a:rPr lang="id-ID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lain:</a:t>
            </a:r>
            <a:endParaRPr lang="en-ID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266700" lvl="4" indent="-266700" algn="just">
              <a:lnSpc>
                <a:spcPts val="1370"/>
              </a:lnSpc>
              <a:buSzPts val="1200"/>
              <a:buFont typeface="Times New Roman" panose="02020603050405020304" pitchFamily="18" charset="0"/>
              <a:buAutoNum type="alphaLcParenR"/>
              <a:tabLst>
                <a:tab pos="1231900" algn="l"/>
              </a:tabLst>
            </a:pPr>
            <a:r>
              <a:rPr lang="id-ID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Penurunan</a:t>
            </a:r>
            <a:r>
              <a:rPr lang="id-ID" spc="-2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kesadaran</a:t>
            </a:r>
            <a:endParaRPr lang="en-ID" spc="-5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266700" lvl="4" indent="-266700" algn="just">
              <a:spcBef>
                <a:spcPts val="685"/>
              </a:spcBef>
              <a:spcAft>
                <a:spcPts val="0"/>
              </a:spcAft>
              <a:buSzPts val="1200"/>
              <a:buFont typeface="Times New Roman" panose="02020603050405020304" pitchFamily="18" charset="0"/>
              <a:buAutoNum type="alphaLcParenR"/>
              <a:tabLst>
                <a:tab pos="1231900" algn="l"/>
              </a:tabLst>
            </a:pPr>
            <a:r>
              <a:rPr lang="id-ID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Gelisah</a:t>
            </a:r>
            <a:endParaRPr lang="en-ID" spc="-5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266700" lvl="4" indent="-266700" algn="just">
              <a:spcBef>
                <a:spcPts val="695"/>
              </a:spcBef>
              <a:spcAft>
                <a:spcPts val="0"/>
              </a:spcAft>
              <a:buSzPts val="1200"/>
              <a:buFont typeface="Times New Roman" panose="02020603050405020304" pitchFamily="18" charset="0"/>
              <a:buAutoNum type="alphaLcParenR"/>
              <a:tabLst>
                <a:tab pos="1231900" algn="l"/>
              </a:tabLst>
            </a:pPr>
            <a:r>
              <a:rPr lang="id-ID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Dispneu</a:t>
            </a:r>
            <a:r>
              <a:rPr lang="id-ID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(takipneu, bradipneu)</a:t>
            </a:r>
            <a:endParaRPr lang="en-ID" spc="-5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266700" lvl="4" indent="-266700" algn="just">
              <a:spcBef>
                <a:spcPts val="695"/>
              </a:spcBef>
              <a:spcAft>
                <a:spcPts val="0"/>
              </a:spcAft>
              <a:buSzPts val="1200"/>
              <a:buFont typeface="Times New Roman" panose="02020603050405020304" pitchFamily="18" charset="0"/>
              <a:buAutoNum type="alphaLcParenR"/>
              <a:tabLst>
                <a:tab pos="1231900" algn="l"/>
              </a:tabLst>
            </a:pPr>
            <a:r>
              <a:rPr lang="id-ID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Tremor</a:t>
            </a:r>
            <a:endParaRPr lang="en-US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266700" lvl="4" indent="-266700" algn="just">
              <a:spcBef>
                <a:spcPts val="695"/>
              </a:spcBef>
              <a:spcAft>
                <a:spcPts val="0"/>
              </a:spcAft>
              <a:buSzPts val="1200"/>
              <a:buFont typeface="Times New Roman" panose="02020603050405020304" pitchFamily="18" charset="0"/>
              <a:buAutoNum type="alphaLcParenR"/>
              <a:tabLst>
                <a:tab pos="1231900" algn="l"/>
              </a:tabLst>
            </a:pPr>
            <a:r>
              <a:rPr lang="id-ID" dirty="0">
                <a:latin typeface="Times New Roman" panose="02020603050405020304" pitchFamily="18" charset="0"/>
              </a:rPr>
              <a:t>Bicara</a:t>
            </a:r>
            <a:r>
              <a:rPr lang="id-ID" sz="1800" spc="-1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kacau</a:t>
            </a:r>
            <a:endParaRPr lang="en-US" sz="1800" spc="-5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266700" lvl="4" indent="-266700" algn="just">
              <a:spcBef>
                <a:spcPts val="695"/>
              </a:spcBef>
              <a:spcAft>
                <a:spcPts val="0"/>
              </a:spcAft>
              <a:buSzPts val="1200"/>
              <a:buFont typeface="Times New Roman" panose="02020603050405020304" pitchFamily="18" charset="0"/>
              <a:buAutoNum type="alphaLcParenR"/>
              <a:tabLst>
                <a:tab pos="1231900" algn="l"/>
              </a:tabLst>
            </a:pPr>
            <a:r>
              <a:rPr lang="id-ID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Sakit</a:t>
            </a:r>
            <a:r>
              <a:rPr lang="id-ID" sz="1800" spc="-1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kepala</a:t>
            </a:r>
            <a:endParaRPr lang="en-US" sz="1800" spc="-5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266700" lvl="4" indent="-266700" algn="just">
              <a:spcBef>
                <a:spcPts val="695"/>
              </a:spcBef>
              <a:spcAft>
                <a:spcPts val="0"/>
              </a:spcAft>
              <a:buSzPts val="1200"/>
              <a:buFont typeface="Times New Roman" panose="02020603050405020304" pitchFamily="18" charset="0"/>
              <a:buAutoNum type="alphaLcParenR"/>
              <a:tabLst>
                <a:tab pos="1231900" algn="l"/>
              </a:tabLst>
            </a:pPr>
            <a:r>
              <a:rPr lang="id-ID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Papil</a:t>
            </a:r>
            <a:r>
              <a:rPr lang="id-ID" sz="1800" spc="-1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edema</a:t>
            </a:r>
            <a:endParaRPr lang="en-ID" sz="1800" spc="-5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266700" lvl="4" indent="-266700" algn="just">
              <a:spcBef>
                <a:spcPts val="695"/>
              </a:spcBef>
              <a:spcAft>
                <a:spcPts val="0"/>
              </a:spcAft>
              <a:buSzPts val="1200"/>
              <a:buFont typeface="Times New Roman" panose="02020603050405020304" pitchFamily="18" charset="0"/>
              <a:buAutoNum type="alphaLcParenR"/>
              <a:tabLst>
                <a:tab pos="1231900" algn="l"/>
              </a:tabLst>
            </a:pP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68038560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B631A7-44EF-6E00-A57E-701D26166B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patofisiologi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C3414E-F024-40C6-EABD-7FAD41F5106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Gagal nafas merupakan ketidakseimbangan ventilasi dan perfusi paru</a:t>
            </a:r>
            <a:r>
              <a:rPr lang="id-ID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yang menyebabkan hipoksemia atau peningkatan produksi karbon dioksida</a:t>
            </a:r>
            <a:r>
              <a:rPr lang="id-ID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dan gangguan pembuangan karbon dioksida yang menyebabkan hiperkapnia.</a:t>
            </a:r>
            <a:r>
              <a:rPr lang="id-ID" sz="1800" spc="-28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Pasien</a:t>
            </a:r>
            <a:r>
              <a:rPr lang="id-ID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mengalami</a:t>
            </a:r>
            <a:r>
              <a:rPr lang="id-ID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toleransi</a:t>
            </a:r>
            <a:r>
              <a:rPr lang="id-ID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terhadap</a:t>
            </a:r>
            <a:r>
              <a:rPr lang="id-ID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hipoksia</a:t>
            </a:r>
            <a:r>
              <a:rPr lang="id-ID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dan</a:t>
            </a:r>
            <a:r>
              <a:rPr lang="id-ID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hiperkapnia</a:t>
            </a:r>
            <a:r>
              <a:rPr lang="id-ID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yang</a:t>
            </a:r>
            <a:r>
              <a:rPr lang="id-ID" sz="1800" spc="-28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memburuk</a:t>
            </a:r>
            <a:r>
              <a:rPr lang="id-ID" sz="1800" spc="28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secara</a:t>
            </a:r>
            <a:r>
              <a:rPr lang="id-ID" sz="1800" spc="28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bertahap.</a:t>
            </a:r>
            <a:r>
              <a:rPr lang="id-ID" sz="1800" spc="28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Setelah</a:t>
            </a:r>
            <a:r>
              <a:rPr lang="id-ID" sz="1800" spc="29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gagal</a:t>
            </a:r>
            <a:r>
              <a:rPr lang="id-ID" sz="1800" spc="29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nafas</a:t>
            </a:r>
            <a:r>
              <a:rPr lang="id-ID" sz="1800" spc="29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akut</a:t>
            </a:r>
            <a:r>
              <a:rPr lang="id-ID" sz="1800" spc="29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biasanya</a:t>
            </a:r>
            <a:r>
              <a:rPr lang="id-ID" sz="1800" spc="28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paru-paru</a:t>
            </a:r>
            <a:r>
              <a:rPr lang="id-ID" sz="1800" spc="-29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kembali ke asalnya. Pada gagal nafas kronik struktur paru alami kerusakan</a:t>
            </a:r>
            <a:r>
              <a:rPr lang="id-ID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yang</a:t>
            </a:r>
            <a:r>
              <a:rPr lang="id-ID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irreversibel.</a:t>
            </a:r>
            <a:r>
              <a:rPr lang="id-ID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Indikator</a:t>
            </a:r>
            <a:r>
              <a:rPr lang="id-ID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gagal</a:t>
            </a:r>
            <a:r>
              <a:rPr lang="id-ID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nafas</a:t>
            </a:r>
            <a:r>
              <a:rPr lang="id-ID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telah</a:t>
            </a:r>
            <a:r>
              <a:rPr lang="id-ID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frekuensi</a:t>
            </a:r>
            <a:r>
              <a:rPr lang="id-ID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pernafasan</a:t>
            </a:r>
            <a:r>
              <a:rPr lang="id-ID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dan</a:t>
            </a:r>
            <a:r>
              <a:rPr lang="id-ID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kapasitas vital, frekuensi penapasan normal ialah 16-20 x/menit. Kapasitas</a:t>
            </a:r>
            <a:r>
              <a:rPr lang="id-ID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vital adalah ukuran ventilasi (normal 10-20 ml/kg). Gagal nafas penyebab</a:t>
            </a:r>
            <a:r>
              <a:rPr lang="id-ID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terpenting adalah ventilasi yang tidak adekuat dimana terjadi obstruksi jalan</a:t>
            </a:r>
            <a:r>
              <a:rPr lang="id-ID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nafas</a:t>
            </a:r>
            <a:r>
              <a:rPr lang="id-ID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atas.</a:t>
            </a:r>
            <a:r>
              <a:rPr lang="id-ID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Pusat</a:t>
            </a:r>
            <a:r>
              <a:rPr lang="id-ID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pernafasan</a:t>
            </a:r>
            <a:r>
              <a:rPr lang="id-ID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yang</a:t>
            </a:r>
            <a:r>
              <a:rPr lang="id-ID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mengendalikan</a:t>
            </a:r>
            <a:r>
              <a:rPr lang="id-ID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pernapasan</a:t>
            </a:r>
            <a:r>
              <a:rPr lang="id-ID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terletak</a:t>
            </a:r>
            <a:r>
              <a:rPr lang="id-ID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di</a:t>
            </a:r>
            <a:r>
              <a:rPr lang="id-ID" sz="1800" spc="-28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bawah</a:t>
            </a:r>
            <a:r>
              <a:rPr lang="id-ID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batang</a:t>
            </a:r>
            <a:r>
              <a:rPr lang="id-ID" sz="1800" spc="-1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otak (pons</a:t>
            </a:r>
            <a:r>
              <a:rPr lang="id-ID" sz="1800" spc="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dan medulla)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271802480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7E9D24-5A6E-B79B-98A4-78ED12AEF7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d-ID" sz="28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Pemeriksaan</a:t>
            </a:r>
            <a:r>
              <a:rPr lang="id-ID" sz="2800" b="1" kern="0" spc="-2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8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penunjang</a:t>
            </a:r>
            <a:br>
              <a:rPr lang="en-ID" sz="28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en-ID" sz="2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44B007-6ED7-3AA7-09C9-6BA086F897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lvl="4" indent="0" algn="just">
              <a:spcBef>
                <a:spcPts val="685"/>
              </a:spcBef>
              <a:buSzPts val="1200"/>
              <a:buNone/>
              <a:tabLst>
                <a:tab pos="1174115" algn="l"/>
              </a:tabLst>
            </a:pPr>
            <a:r>
              <a:rPr lang="id-ID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Analisa</a:t>
            </a:r>
            <a:r>
              <a:rPr lang="id-ID" sz="1800" spc="-1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Gas</a:t>
            </a:r>
            <a:r>
              <a:rPr lang="id-ID" sz="18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Darah</a:t>
            </a:r>
            <a:endParaRPr lang="en-ID" sz="1800" spc="-5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75565" indent="0" algn="just">
              <a:lnSpc>
                <a:spcPct val="150000"/>
              </a:lnSpc>
              <a:spcBef>
                <a:spcPts val="695"/>
              </a:spcBef>
              <a:spcAft>
                <a:spcPts val="0"/>
              </a:spcAft>
              <a:buNone/>
            </a:pP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Jika gejala klinis gagal napas sudah terjadi maka analisa gas darah</a:t>
            </a:r>
            <a:r>
              <a:rPr lang="id-ID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harus dilakukan untuk memastikan diagnosis dan membedakan gagal</a:t>
            </a:r>
            <a:r>
              <a:rPr lang="id-ID" sz="1800" spc="-28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nafas akut dan kronik. Analisa gas darah dilakukan untuk patokan</a:t>
            </a:r>
            <a:r>
              <a:rPr lang="id-ID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terapi oksigen dan penilian obyektif dalam berat-ringan gagal nafas.</a:t>
            </a:r>
            <a:r>
              <a:rPr lang="id-ID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Indikator</a:t>
            </a:r>
            <a:r>
              <a:rPr lang="id-ID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klinis</a:t>
            </a:r>
            <a:r>
              <a:rPr lang="id-ID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yang</a:t>
            </a:r>
            <a:r>
              <a:rPr lang="id-ID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paling</a:t>
            </a:r>
            <a:r>
              <a:rPr lang="id-ID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sensitif</a:t>
            </a:r>
            <a:r>
              <a:rPr lang="id-ID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untuk</a:t>
            </a:r>
            <a:r>
              <a:rPr lang="id-ID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peningkatan</a:t>
            </a:r>
            <a:r>
              <a:rPr lang="id-ID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kesulitan</a:t>
            </a:r>
            <a:r>
              <a:rPr lang="id-ID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respirasi</a:t>
            </a:r>
            <a:r>
              <a:rPr lang="id-ID" sz="1800" spc="-5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ialah</a:t>
            </a:r>
            <a:r>
              <a:rPr lang="id-ID" sz="1800" spc="-5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peningkatan</a:t>
            </a:r>
            <a:r>
              <a:rPr lang="id-ID" sz="1800" spc="-5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laju</a:t>
            </a:r>
            <a:r>
              <a:rPr lang="id-ID" sz="1800" spc="-5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pernapasan.</a:t>
            </a:r>
            <a:r>
              <a:rPr lang="id-ID" sz="1800" spc="-5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Sedangkan</a:t>
            </a:r>
            <a:r>
              <a:rPr lang="id-ID" sz="1800" spc="-5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kapasitas</a:t>
            </a:r>
            <a:r>
              <a:rPr lang="id-ID" sz="1800" spc="-4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vital</a:t>
            </a:r>
            <a:r>
              <a:rPr lang="id-ID" sz="1800" spc="-28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paru</a:t>
            </a:r>
            <a:r>
              <a:rPr lang="id-ID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baik</a:t>
            </a:r>
            <a:r>
              <a:rPr lang="id-ID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digunakan</a:t>
            </a:r>
            <a:r>
              <a:rPr lang="id-ID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menilai</a:t>
            </a:r>
            <a:r>
              <a:rPr lang="id-ID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gangguan</a:t>
            </a:r>
            <a:r>
              <a:rPr lang="id-ID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respirasi</a:t>
            </a:r>
            <a:r>
              <a:rPr lang="id-ID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akibat</a:t>
            </a:r>
            <a:r>
              <a:rPr lang="id-ID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neuromuscular,</a:t>
            </a:r>
            <a:r>
              <a:rPr lang="id-ID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misalnya</a:t>
            </a:r>
            <a:r>
              <a:rPr lang="id-ID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pada</a:t>
            </a:r>
            <a:r>
              <a:rPr lang="id-ID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sindroma</a:t>
            </a:r>
            <a:r>
              <a:rPr lang="id-ID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guillain-barre,</a:t>
            </a:r>
            <a:r>
              <a:rPr lang="id-ID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dimana</a:t>
            </a:r>
            <a:r>
              <a:rPr lang="id-ID" sz="1800" spc="-28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kapasitas</a:t>
            </a:r>
            <a:r>
              <a:rPr lang="id-ID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vital</a:t>
            </a:r>
            <a:r>
              <a:rPr lang="id-ID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berkurang</a:t>
            </a:r>
            <a:r>
              <a:rPr lang="id-ID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sejalan</a:t>
            </a:r>
            <a:r>
              <a:rPr lang="id-ID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dengan</a:t>
            </a:r>
            <a:r>
              <a:rPr lang="id-ID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peningkatan</a:t>
            </a:r>
            <a:r>
              <a:rPr lang="id-ID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kelemahan.</a:t>
            </a:r>
            <a:r>
              <a:rPr lang="id-ID" sz="1800" spc="-28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Interpretasi hasil analisa gas darah meliputi 2 bagian, yaitu gangguan</a:t>
            </a:r>
            <a:r>
              <a:rPr lang="id-ID" sz="1800" spc="-28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keseimbangan</a:t>
            </a:r>
            <a:r>
              <a:rPr lang="id-ID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asam-basa dan perubahan</a:t>
            </a:r>
            <a:r>
              <a:rPr lang="id-ID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oksigenasi</a:t>
            </a:r>
            <a:r>
              <a:rPr lang="id-ID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jaringan.</a:t>
            </a:r>
            <a:endParaRPr lang="en-ID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313412314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7E9D24-5A6E-B79B-98A4-78ED12AEF7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d-ID" sz="28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Pemeriksaan</a:t>
            </a:r>
            <a:r>
              <a:rPr lang="id-ID" sz="2800" b="1" kern="0" spc="-2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8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penunjang</a:t>
            </a:r>
            <a:br>
              <a:rPr lang="en-ID" sz="28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en-ID" sz="2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44B007-6ED7-3AA7-09C9-6BA086F897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lvl="4" indent="0" algn="just">
              <a:spcBef>
                <a:spcPts val="490"/>
              </a:spcBef>
              <a:buSzPts val="1200"/>
              <a:buNone/>
              <a:tabLst>
                <a:tab pos="1174115" algn="l"/>
              </a:tabLst>
            </a:pPr>
            <a:r>
              <a:rPr lang="id-ID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Pulse Oximetry</a:t>
            </a:r>
            <a:endParaRPr lang="en-ID" sz="1800" spc="-5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74930" indent="0" algn="just">
              <a:lnSpc>
                <a:spcPct val="150000"/>
              </a:lnSpc>
              <a:spcBef>
                <a:spcPts val="680"/>
              </a:spcBef>
              <a:spcAft>
                <a:spcPts val="0"/>
              </a:spcAft>
              <a:buNone/>
            </a:pP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Alat</a:t>
            </a:r>
            <a:r>
              <a:rPr lang="id-ID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ini</a:t>
            </a:r>
            <a:r>
              <a:rPr lang="id-ID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mengukur</a:t>
            </a:r>
            <a:r>
              <a:rPr lang="id-ID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perubahan</a:t>
            </a:r>
            <a:r>
              <a:rPr lang="id-ID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cahaya</a:t>
            </a:r>
            <a:r>
              <a:rPr lang="id-ID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yang</a:t>
            </a:r>
            <a:r>
              <a:rPr lang="id-ID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ditranmisikan</a:t>
            </a:r>
            <a:r>
              <a:rPr lang="id-ID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melalui</a:t>
            </a:r>
            <a:r>
              <a:rPr lang="id-ID" sz="1800" spc="-28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aliran</a:t>
            </a:r>
            <a:r>
              <a:rPr lang="id-ID" sz="1800" spc="-3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darah</a:t>
            </a:r>
            <a:r>
              <a:rPr lang="id-ID" sz="1800" spc="-3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arteri</a:t>
            </a:r>
            <a:r>
              <a:rPr lang="id-ID" sz="1800" spc="-1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yang</a:t>
            </a:r>
            <a:r>
              <a:rPr lang="id-ID" sz="1800" spc="-5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berdenyut.</a:t>
            </a:r>
            <a:r>
              <a:rPr lang="id-ID" sz="1800" spc="-2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Informasi</a:t>
            </a:r>
            <a:r>
              <a:rPr lang="id-ID" sz="18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yang</a:t>
            </a:r>
            <a:r>
              <a:rPr lang="id-ID" sz="1800" spc="-3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di</a:t>
            </a:r>
            <a:r>
              <a:rPr lang="id-ID" sz="1800" spc="-3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dapatkan</a:t>
            </a:r>
            <a:r>
              <a:rPr lang="id-ID" sz="1800" spc="-4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berupa</a:t>
            </a:r>
            <a:r>
              <a:rPr lang="id-ID" sz="1800" spc="-28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saturasi</a:t>
            </a:r>
            <a:r>
              <a:rPr lang="id-ID" sz="1800" spc="-2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oksigen</a:t>
            </a:r>
            <a:r>
              <a:rPr lang="id-ID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yang</a:t>
            </a:r>
            <a:r>
              <a:rPr lang="id-ID" sz="1800" spc="-4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kontinyu</a:t>
            </a:r>
            <a:r>
              <a:rPr lang="id-ID" sz="1800" spc="-2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dan</a:t>
            </a:r>
            <a:r>
              <a:rPr lang="id-ID" sz="1800" spc="-3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non-invasif</a:t>
            </a:r>
            <a:r>
              <a:rPr lang="id-ID" sz="1800" spc="-1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yang</a:t>
            </a:r>
            <a:r>
              <a:rPr lang="id-ID" sz="1800" spc="-3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dapat</a:t>
            </a:r>
            <a:r>
              <a:rPr lang="id-ID" sz="1800" spc="-2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diletakkan</a:t>
            </a:r>
            <a:r>
              <a:rPr lang="id-ID" sz="1800" spc="-28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baik di lobus bawah telinga atau jari tangan maupun kaki. Hubungan</a:t>
            </a:r>
            <a:r>
              <a:rPr lang="id-ID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antara saturasi oksigen dan tekanan oksigen dapat dilihat pada kurva</a:t>
            </a:r>
            <a:r>
              <a:rPr lang="id-ID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disosiasi oksihemoglobin. Nilai kritisnya adalah 90%, dibawah level</a:t>
            </a:r>
            <a:r>
              <a:rPr lang="id-ID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itu maka penurunan tekanan oksigen akan lebih menurunkan saturasi</a:t>
            </a:r>
            <a:r>
              <a:rPr lang="id-ID" sz="1800" spc="-28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oksigen.</a:t>
            </a:r>
            <a:endParaRPr lang="en-ID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en-ID" sz="1800" dirty="0"/>
          </a:p>
        </p:txBody>
      </p:sp>
    </p:spTree>
    <p:extLst>
      <p:ext uri="{BB962C8B-B14F-4D97-AF65-F5344CB8AC3E}">
        <p14:creationId xmlns:p14="http://schemas.microsoft.com/office/powerpoint/2010/main" val="10625368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13A931-CD2F-B392-CCDB-23CFD6DDBD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317113"/>
            <a:ext cx="10515600" cy="1944336"/>
          </a:xfrm>
        </p:spPr>
        <p:txBody>
          <a:bodyPr/>
          <a:lstStyle/>
          <a:p>
            <a:pPr marL="0" indent="0" algn="ctr">
              <a:buNone/>
            </a:pPr>
            <a:r>
              <a:rPr lang="en-ID" b="0" i="0" dirty="0">
                <a:solidFill>
                  <a:srgbClr val="040C28"/>
                </a:solidFill>
                <a:effectLst/>
                <a:latin typeface="Comic Sans MS" panose="030F0702030302020204" pitchFamily="66" charset="0"/>
              </a:rPr>
              <a:t>EKSASERBASI ASMA ADALAH Episode </a:t>
            </a:r>
            <a:r>
              <a:rPr lang="en-ID" b="0" i="0" dirty="0" err="1">
                <a:solidFill>
                  <a:srgbClr val="040C28"/>
                </a:solidFill>
                <a:effectLst/>
                <a:latin typeface="Comic Sans MS" panose="030F0702030302020204" pitchFamily="66" charset="0"/>
              </a:rPr>
              <a:t>akut</a:t>
            </a:r>
            <a:r>
              <a:rPr lang="en-ID" b="0" i="0" dirty="0">
                <a:solidFill>
                  <a:srgbClr val="040C28"/>
                </a:solidFill>
                <a:effectLst/>
                <a:latin typeface="Comic Sans MS" panose="030F0702030302020204" pitchFamily="66" charset="0"/>
              </a:rPr>
              <a:t> </a:t>
            </a:r>
            <a:r>
              <a:rPr lang="en-ID" b="0" i="0" dirty="0" err="1">
                <a:solidFill>
                  <a:srgbClr val="040C28"/>
                </a:solidFill>
                <a:effectLst/>
                <a:latin typeface="Comic Sans MS" panose="030F0702030302020204" pitchFamily="66" charset="0"/>
              </a:rPr>
              <a:t>atau</a:t>
            </a:r>
            <a:r>
              <a:rPr lang="en-ID" b="0" i="0" dirty="0">
                <a:solidFill>
                  <a:srgbClr val="040C28"/>
                </a:solidFill>
                <a:effectLst/>
                <a:latin typeface="Comic Sans MS" panose="030F0702030302020204" pitchFamily="66" charset="0"/>
              </a:rPr>
              <a:t> </a:t>
            </a:r>
            <a:r>
              <a:rPr lang="en-ID" b="0" i="0" dirty="0" err="1">
                <a:solidFill>
                  <a:srgbClr val="040C28"/>
                </a:solidFill>
                <a:effectLst/>
                <a:latin typeface="Comic Sans MS" panose="030F0702030302020204" pitchFamily="66" charset="0"/>
              </a:rPr>
              <a:t>subakut</a:t>
            </a:r>
            <a:r>
              <a:rPr lang="en-ID" b="0" i="0" dirty="0">
                <a:solidFill>
                  <a:srgbClr val="040C28"/>
                </a:solidFill>
                <a:effectLst/>
                <a:latin typeface="Comic Sans MS" panose="030F0702030302020204" pitchFamily="66" charset="0"/>
              </a:rPr>
              <a:t> </a:t>
            </a:r>
            <a:r>
              <a:rPr lang="en-ID" b="0" i="0" dirty="0" err="1">
                <a:solidFill>
                  <a:srgbClr val="040C28"/>
                </a:solidFill>
                <a:effectLst/>
                <a:latin typeface="Comic Sans MS" panose="030F0702030302020204" pitchFamily="66" charset="0"/>
              </a:rPr>
              <a:t>dengan</a:t>
            </a:r>
            <a:r>
              <a:rPr lang="en-ID" b="0" i="0" dirty="0">
                <a:solidFill>
                  <a:srgbClr val="040C28"/>
                </a:solidFill>
                <a:effectLst/>
                <a:latin typeface="Comic Sans MS" panose="030F0702030302020204" pitchFamily="66" charset="0"/>
              </a:rPr>
              <a:t> </a:t>
            </a:r>
            <a:r>
              <a:rPr lang="en-ID" b="0" i="0" dirty="0" err="1">
                <a:solidFill>
                  <a:srgbClr val="040C28"/>
                </a:solidFill>
                <a:effectLst/>
                <a:latin typeface="Comic Sans MS" panose="030F0702030302020204" pitchFamily="66" charset="0"/>
              </a:rPr>
              <a:t>sesak</a:t>
            </a:r>
            <a:r>
              <a:rPr lang="en-ID" b="0" i="0" dirty="0">
                <a:solidFill>
                  <a:srgbClr val="040C28"/>
                </a:solidFill>
                <a:effectLst/>
                <a:latin typeface="Comic Sans MS" panose="030F0702030302020204" pitchFamily="66" charset="0"/>
              </a:rPr>
              <a:t> yang </a:t>
            </a:r>
            <a:r>
              <a:rPr lang="en-ID" b="0" i="0" dirty="0" err="1">
                <a:solidFill>
                  <a:srgbClr val="040C28"/>
                </a:solidFill>
                <a:effectLst/>
                <a:latin typeface="Comic Sans MS" panose="030F0702030302020204" pitchFamily="66" charset="0"/>
              </a:rPr>
              <a:t>memburuk</a:t>
            </a:r>
            <a:r>
              <a:rPr lang="en-ID" b="0" i="0" dirty="0">
                <a:solidFill>
                  <a:srgbClr val="040C28"/>
                </a:solidFill>
                <a:effectLst/>
                <a:latin typeface="Comic Sans MS" panose="030F0702030302020204" pitchFamily="66" charset="0"/>
              </a:rPr>
              <a:t> </a:t>
            </a:r>
            <a:r>
              <a:rPr lang="en-ID" b="0" i="0" dirty="0" err="1">
                <a:solidFill>
                  <a:srgbClr val="040C28"/>
                </a:solidFill>
                <a:effectLst/>
                <a:latin typeface="Comic Sans MS" panose="030F0702030302020204" pitchFamily="66" charset="0"/>
              </a:rPr>
              <a:t>secara</a:t>
            </a:r>
            <a:r>
              <a:rPr lang="en-ID" b="0" i="0" dirty="0">
                <a:solidFill>
                  <a:srgbClr val="040C28"/>
                </a:solidFill>
                <a:effectLst/>
                <a:latin typeface="Comic Sans MS" panose="030F0702030302020204" pitchFamily="66" charset="0"/>
              </a:rPr>
              <a:t> </a:t>
            </a:r>
            <a:r>
              <a:rPr lang="en-ID" b="0" i="0" dirty="0" err="1">
                <a:solidFill>
                  <a:srgbClr val="040C28"/>
                </a:solidFill>
                <a:effectLst/>
                <a:latin typeface="Comic Sans MS" panose="030F0702030302020204" pitchFamily="66" charset="0"/>
              </a:rPr>
              <a:t>progresif</a:t>
            </a:r>
            <a:r>
              <a:rPr lang="en-ID" b="0" i="0" dirty="0">
                <a:solidFill>
                  <a:srgbClr val="040C28"/>
                </a:solidFill>
                <a:effectLst/>
                <a:latin typeface="Comic Sans MS" panose="030F0702030302020204" pitchFamily="66" charset="0"/>
              </a:rPr>
              <a:t> </a:t>
            </a:r>
            <a:r>
              <a:rPr lang="en-ID" b="0" i="0" dirty="0" err="1">
                <a:solidFill>
                  <a:srgbClr val="040C28"/>
                </a:solidFill>
                <a:effectLst/>
                <a:latin typeface="Comic Sans MS" panose="030F0702030302020204" pitchFamily="66" charset="0"/>
              </a:rPr>
              <a:t>disertasi</a:t>
            </a:r>
            <a:r>
              <a:rPr lang="en-ID" b="0" i="0" dirty="0">
                <a:solidFill>
                  <a:srgbClr val="040C28"/>
                </a:solidFill>
                <a:effectLst/>
                <a:latin typeface="Comic Sans MS" panose="030F0702030302020204" pitchFamily="66" charset="0"/>
              </a:rPr>
              <a:t> </a:t>
            </a:r>
            <a:r>
              <a:rPr lang="en-ID" b="0" i="0" dirty="0" err="1">
                <a:solidFill>
                  <a:srgbClr val="040C28"/>
                </a:solidFill>
                <a:effectLst/>
                <a:latin typeface="Comic Sans MS" panose="030F0702030302020204" pitchFamily="66" charset="0"/>
              </a:rPr>
              <a:t>batuk</a:t>
            </a:r>
            <a:r>
              <a:rPr lang="en-ID" b="0" i="0" dirty="0">
                <a:solidFill>
                  <a:srgbClr val="040C28"/>
                </a:solidFill>
                <a:effectLst/>
                <a:latin typeface="Comic Sans MS" panose="030F0702030302020204" pitchFamily="66" charset="0"/>
              </a:rPr>
              <a:t>, </a:t>
            </a:r>
            <a:r>
              <a:rPr lang="en-ID" b="0" i="0" dirty="0" err="1">
                <a:solidFill>
                  <a:srgbClr val="040C28"/>
                </a:solidFill>
                <a:effectLst/>
                <a:latin typeface="Comic Sans MS" panose="030F0702030302020204" pitchFamily="66" charset="0"/>
              </a:rPr>
              <a:t>mengi</a:t>
            </a:r>
            <a:r>
              <a:rPr lang="en-ID" b="0" i="0" dirty="0">
                <a:solidFill>
                  <a:srgbClr val="040C28"/>
                </a:solidFill>
                <a:effectLst/>
                <a:latin typeface="Comic Sans MS" panose="030F0702030302020204" pitchFamily="66" charset="0"/>
              </a:rPr>
              <a:t>, dan dada </a:t>
            </a:r>
            <a:r>
              <a:rPr lang="en-ID" b="0" i="0" dirty="0" err="1">
                <a:solidFill>
                  <a:srgbClr val="040C28"/>
                </a:solidFill>
                <a:effectLst/>
                <a:latin typeface="Comic Sans MS" panose="030F0702030302020204" pitchFamily="66" charset="0"/>
              </a:rPr>
              <a:t>sakit</a:t>
            </a:r>
            <a:r>
              <a:rPr lang="en-ID" b="0" i="0" dirty="0">
                <a:solidFill>
                  <a:srgbClr val="040C28"/>
                </a:solidFill>
                <a:effectLst/>
                <a:latin typeface="Comic Sans MS" panose="030F0702030302020204" pitchFamily="66" charset="0"/>
              </a:rPr>
              <a:t>, </a:t>
            </a:r>
            <a:r>
              <a:rPr lang="en-ID" b="0" i="0" dirty="0" err="1">
                <a:solidFill>
                  <a:srgbClr val="040C28"/>
                </a:solidFill>
                <a:effectLst/>
                <a:latin typeface="Comic Sans MS" panose="030F0702030302020204" pitchFamily="66" charset="0"/>
              </a:rPr>
              <a:t>atau</a:t>
            </a:r>
            <a:r>
              <a:rPr lang="en-ID" b="0" i="0" dirty="0">
                <a:solidFill>
                  <a:srgbClr val="040C28"/>
                </a:solidFill>
                <a:effectLst/>
                <a:latin typeface="Comic Sans MS" panose="030F0702030302020204" pitchFamily="66" charset="0"/>
              </a:rPr>
              <a:t> </a:t>
            </a:r>
            <a:r>
              <a:rPr lang="en-ID" b="0" i="0" dirty="0" err="1">
                <a:solidFill>
                  <a:srgbClr val="040C28"/>
                </a:solidFill>
                <a:effectLst/>
                <a:latin typeface="Comic Sans MS" panose="030F0702030302020204" pitchFamily="66" charset="0"/>
              </a:rPr>
              <a:t>beberapa</a:t>
            </a:r>
            <a:r>
              <a:rPr lang="en-ID" b="0" i="0" dirty="0">
                <a:solidFill>
                  <a:srgbClr val="040C28"/>
                </a:solidFill>
                <a:effectLst/>
                <a:latin typeface="Comic Sans MS" panose="030F0702030302020204" pitchFamily="66" charset="0"/>
              </a:rPr>
              <a:t> </a:t>
            </a:r>
            <a:r>
              <a:rPr lang="en-ID" b="0" i="0" dirty="0" err="1">
                <a:solidFill>
                  <a:srgbClr val="040C28"/>
                </a:solidFill>
                <a:effectLst/>
                <a:latin typeface="Comic Sans MS" panose="030F0702030302020204" pitchFamily="66" charset="0"/>
              </a:rPr>
              <a:t>kombinasi</a:t>
            </a:r>
            <a:r>
              <a:rPr lang="en-ID" b="0" i="0" dirty="0">
                <a:solidFill>
                  <a:srgbClr val="040C28"/>
                </a:solidFill>
                <a:effectLst/>
                <a:latin typeface="Comic Sans MS" panose="030F0702030302020204" pitchFamily="66" charset="0"/>
              </a:rPr>
              <a:t> </a:t>
            </a:r>
            <a:r>
              <a:rPr lang="en-ID" b="0" i="0" dirty="0" err="1">
                <a:solidFill>
                  <a:srgbClr val="040C28"/>
                </a:solidFill>
                <a:effectLst/>
                <a:latin typeface="Comic Sans MS" panose="030F0702030302020204" pitchFamily="66" charset="0"/>
              </a:rPr>
              <a:t>gejala</a:t>
            </a:r>
            <a:r>
              <a:rPr lang="en-ID" b="0" i="0" dirty="0">
                <a:solidFill>
                  <a:srgbClr val="040C28"/>
                </a:solidFill>
                <a:effectLst/>
                <a:latin typeface="Comic Sans MS" panose="030F0702030302020204" pitchFamily="66" charset="0"/>
              </a:rPr>
              <a:t>- </a:t>
            </a:r>
            <a:r>
              <a:rPr lang="en-ID" b="0" i="0" dirty="0" err="1">
                <a:solidFill>
                  <a:srgbClr val="040C28"/>
                </a:solidFill>
                <a:effectLst/>
                <a:latin typeface="Comic Sans MS" panose="030F0702030302020204" pitchFamily="66" charset="0"/>
              </a:rPr>
              <a:t>gejala</a:t>
            </a:r>
            <a:r>
              <a:rPr lang="en-ID" b="0" i="0" dirty="0">
                <a:solidFill>
                  <a:srgbClr val="040C28"/>
                </a:solidFill>
                <a:effectLst/>
                <a:latin typeface="Comic Sans MS" panose="030F0702030302020204" pitchFamily="66" charset="0"/>
              </a:rPr>
              <a:t> </a:t>
            </a:r>
            <a:r>
              <a:rPr lang="en-ID" b="0" i="0" dirty="0" err="1">
                <a:solidFill>
                  <a:srgbClr val="040C28"/>
                </a:solidFill>
                <a:effectLst/>
                <a:latin typeface="Comic Sans MS" panose="030F0702030302020204" pitchFamily="66" charset="0"/>
              </a:rPr>
              <a:t>tersebut</a:t>
            </a:r>
            <a:endParaRPr lang="en-ID" dirty="0">
              <a:latin typeface="Comic Sans MS" panose="030F0702030302020204" pitchFamily="66" charset="0"/>
            </a:endParaRPr>
          </a:p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566621110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7E9D24-5A6E-B79B-98A4-78ED12AEF7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d-ID" sz="28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Pemeriksaan</a:t>
            </a:r>
            <a:r>
              <a:rPr lang="id-ID" sz="2800" b="1" kern="0" spc="-2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8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penunjang</a:t>
            </a:r>
            <a:br>
              <a:rPr lang="en-ID" sz="28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en-ID" sz="2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44B007-6ED7-3AA7-09C9-6BA086F897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0321" y="1958196"/>
            <a:ext cx="9613861" cy="4313207"/>
          </a:xfrm>
        </p:spPr>
        <p:txBody>
          <a:bodyPr>
            <a:normAutofit/>
          </a:bodyPr>
          <a:lstStyle/>
          <a:p>
            <a:pPr marL="171450" lvl="4" indent="-171450" algn="just">
              <a:spcBef>
                <a:spcPts val="5"/>
              </a:spcBef>
              <a:buSzPts val="1200"/>
              <a:buFont typeface="Wingdings" panose="05000000000000000000" pitchFamily="2" charset="2"/>
              <a:buChar char="ü"/>
            </a:pPr>
            <a:r>
              <a:rPr lang="id-ID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Capnography</a:t>
            </a:r>
            <a:r>
              <a:rPr lang="en-US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: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Alat</a:t>
            </a:r>
            <a:r>
              <a:rPr lang="id-ID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yang</a:t>
            </a:r>
            <a:r>
              <a:rPr lang="id-ID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dapat</a:t>
            </a:r>
            <a:r>
              <a:rPr lang="id-ID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digunakan</a:t>
            </a:r>
            <a:r>
              <a:rPr lang="id-ID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untuk</a:t>
            </a:r>
            <a:r>
              <a:rPr lang="id-ID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menganalisa</a:t>
            </a:r>
            <a:r>
              <a:rPr lang="id-ID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konsentrasi</a:t>
            </a:r>
            <a:r>
              <a:rPr lang="id-ID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kadar</a:t>
            </a:r>
            <a:r>
              <a:rPr lang="id-ID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karbondioksida</a:t>
            </a:r>
            <a:r>
              <a:rPr lang="id-ID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darah</a:t>
            </a:r>
            <a:r>
              <a:rPr lang="id-ID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secara</a:t>
            </a:r>
            <a:r>
              <a:rPr lang="id-ID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kontinu.</a:t>
            </a:r>
            <a:r>
              <a:rPr lang="id-ID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Penggunaannya</a:t>
            </a:r>
            <a:r>
              <a:rPr lang="id-ID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antara</a:t>
            </a:r>
            <a:r>
              <a:rPr lang="id-ID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lain</a:t>
            </a:r>
            <a:r>
              <a:rPr lang="id-ID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untuk</a:t>
            </a:r>
            <a:r>
              <a:rPr lang="id-ID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kofirmasi</a:t>
            </a:r>
            <a:r>
              <a:rPr lang="id-ID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intubasi</a:t>
            </a:r>
            <a:r>
              <a:rPr lang="id-ID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trakeal,</a:t>
            </a:r>
            <a:r>
              <a:rPr lang="id-ID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mendeteksi</a:t>
            </a:r>
            <a:r>
              <a:rPr lang="id-ID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malfungsi</a:t>
            </a:r>
            <a:r>
              <a:rPr lang="id-ID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apparatus</a:t>
            </a:r>
            <a:r>
              <a:rPr lang="id-ID" sz="1800" spc="-28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serta</a:t>
            </a:r>
            <a:r>
              <a:rPr lang="id-ID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gangguan fungsi paru.</a:t>
            </a:r>
            <a:endParaRPr lang="en-ID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71450" marR="76200" lvl="4" indent="-171450" algn="just">
              <a:lnSpc>
                <a:spcPct val="150000"/>
              </a:lnSpc>
              <a:buSzPts val="1200"/>
              <a:buFont typeface="Wingdings" panose="05000000000000000000" pitchFamily="2" charset="2"/>
              <a:buChar char="ü"/>
            </a:pPr>
            <a:r>
              <a:rPr lang="id-ID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Pemeriksaan</a:t>
            </a:r>
            <a:r>
              <a:rPr lang="id-ID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apus</a:t>
            </a:r>
            <a:r>
              <a:rPr lang="id-ID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darah</a:t>
            </a:r>
            <a:r>
              <a:rPr lang="id-ID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untuk</a:t>
            </a:r>
            <a:r>
              <a:rPr lang="id-ID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mendekteksi</a:t>
            </a:r>
            <a:r>
              <a:rPr lang="id-ID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anemia</a:t>
            </a:r>
            <a:r>
              <a:rPr lang="id-ID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yang</a:t>
            </a:r>
            <a:r>
              <a:rPr lang="id-ID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menunjukakkan</a:t>
            </a:r>
            <a:r>
              <a:rPr lang="id-ID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terjadinya</a:t>
            </a:r>
            <a:r>
              <a:rPr lang="id-ID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hipoksia</a:t>
            </a:r>
            <a:r>
              <a:rPr lang="id-ID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jaringan.</a:t>
            </a:r>
            <a:r>
              <a:rPr lang="id-ID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Adanya</a:t>
            </a:r>
            <a:r>
              <a:rPr lang="id-ID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polisitemia</a:t>
            </a:r>
            <a:r>
              <a:rPr lang="id-ID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menunjukkan gagal napas kronik</a:t>
            </a:r>
            <a:endParaRPr lang="en-US" sz="1800" spc="-5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71450" marR="74930" lvl="4" indent="-171450" algn="just">
              <a:lnSpc>
                <a:spcPct val="150000"/>
              </a:lnSpc>
              <a:buSzPts val="1200"/>
              <a:buFont typeface="Wingdings" panose="05000000000000000000" pitchFamily="2" charset="2"/>
              <a:buChar char="ü"/>
              <a:tabLst>
                <a:tab pos="1174115" algn="l"/>
              </a:tabLst>
            </a:pPr>
            <a:r>
              <a:rPr lang="id-ID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Pemeriksaan kimia untuk menilai fungsi hati dan ginjal, karena hasil</a:t>
            </a:r>
            <a:r>
              <a:rPr lang="id-ID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pemeriksaan</a:t>
            </a:r>
            <a:r>
              <a:rPr lang="id-ID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yang</a:t>
            </a:r>
            <a:r>
              <a:rPr lang="id-ID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abnormal</a:t>
            </a:r>
            <a:r>
              <a:rPr lang="id-ID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dapat</a:t>
            </a:r>
            <a:r>
              <a:rPr lang="id-ID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menjadi</a:t>
            </a:r>
            <a:r>
              <a:rPr lang="id-ID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petunjuk</a:t>
            </a:r>
            <a:r>
              <a:rPr lang="id-ID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sebab-sebab</a:t>
            </a:r>
            <a:r>
              <a:rPr lang="id-ID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terjadinya</a:t>
            </a:r>
            <a:r>
              <a:rPr lang="id-ID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gagal</a:t>
            </a:r>
            <a:r>
              <a:rPr lang="id-ID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napas.</a:t>
            </a:r>
            <a:r>
              <a:rPr lang="id-ID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Abnormalitas</a:t>
            </a:r>
            <a:r>
              <a:rPr lang="id-ID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elektrolit</a:t>
            </a:r>
            <a:r>
              <a:rPr lang="id-ID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seperti</a:t>
            </a:r>
            <a:r>
              <a:rPr lang="id-ID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kalium,</a:t>
            </a:r>
            <a:r>
              <a:rPr lang="id-ID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magnesium dan fosfat dapat memperberat</a:t>
            </a:r>
            <a:r>
              <a:rPr lang="id-ID" sz="1800" spc="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gejala gagal napas.</a:t>
            </a:r>
            <a:endParaRPr lang="en-ID" sz="1800" spc="-5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Pemeriksaan</a:t>
            </a:r>
            <a:r>
              <a:rPr lang="id-ID" sz="1800" spc="-6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kadar</a:t>
            </a:r>
            <a:r>
              <a:rPr lang="id-ID" sz="1800" spc="-6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kreatinin</a:t>
            </a:r>
            <a:r>
              <a:rPr lang="id-ID" sz="1800" spc="-5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serum</a:t>
            </a:r>
            <a:r>
              <a:rPr lang="id-ID" sz="1800" spc="-6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dan</a:t>
            </a:r>
            <a:r>
              <a:rPr lang="id-ID" sz="1800" spc="-5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troponin</a:t>
            </a:r>
            <a:r>
              <a:rPr lang="id-ID" sz="1800" spc="-5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</a:t>
            </a:r>
            <a:r>
              <a:rPr lang="id-ID" sz="1800" spc="-7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dapat</a:t>
            </a:r>
            <a:r>
              <a:rPr lang="id-ID" sz="1800" spc="-5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membedakan</a:t>
            </a:r>
            <a:r>
              <a:rPr lang="id-ID" sz="1800" spc="-29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infark</a:t>
            </a:r>
            <a:r>
              <a:rPr lang="id-ID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miokard</a:t>
            </a:r>
            <a:r>
              <a:rPr lang="id-ID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dengan</a:t>
            </a:r>
            <a:r>
              <a:rPr lang="id-ID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gagal</a:t>
            </a:r>
            <a:r>
              <a:rPr lang="id-ID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nafas,</a:t>
            </a:r>
            <a:r>
              <a:rPr lang="id-ID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kadar</a:t>
            </a:r>
            <a:r>
              <a:rPr lang="id-ID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kreatinin</a:t>
            </a:r>
            <a:r>
              <a:rPr lang="id-ID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serum</a:t>
            </a:r>
            <a:r>
              <a:rPr lang="id-ID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yang</a:t>
            </a:r>
            <a:r>
              <a:rPr lang="id-ID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meningkat</a:t>
            </a:r>
            <a:r>
              <a:rPr lang="id-ID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dengan</a:t>
            </a:r>
            <a:r>
              <a:rPr lang="id-ID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kadar</a:t>
            </a:r>
            <a:r>
              <a:rPr lang="id-ID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troponin</a:t>
            </a:r>
            <a:r>
              <a:rPr lang="id-ID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</a:t>
            </a:r>
            <a:r>
              <a:rPr lang="id-ID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yang</a:t>
            </a:r>
            <a:r>
              <a:rPr lang="id-ID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normal</a:t>
            </a:r>
            <a:r>
              <a:rPr lang="id-ID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menunjukkan</a:t>
            </a:r>
            <a:r>
              <a:rPr lang="id-ID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terjadinya miositosis</a:t>
            </a:r>
            <a:r>
              <a:rPr lang="id-ID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yang</a:t>
            </a:r>
            <a:r>
              <a:rPr lang="id-ID" sz="1800" spc="-2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dapat</a:t>
            </a:r>
            <a:r>
              <a:rPr lang="id-ID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menyebabkan</a:t>
            </a:r>
            <a:r>
              <a:rPr lang="id-ID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gagal</a:t>
            </a:r>
            <a:r>
              <a:rPr lang="id-ID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nafas</a:t>
            </a:r>
            <a:endParaRPr lang="en-ID" sz="1800" spc="-5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en-ID" sz="1800" dirty="0"/>
          </a:p>
        </p:txBody>
      </p:sp>
    </p:spTree>
    <p:extLst>
      <p:ext uri="{BB962C8B-B14F-4D97-AF65-F5344CB8AC3E}">
        <p14:creationId xmlns:p14="http://schemas.microsoft.com/office/powerpoint/2010/main" val="3337463460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7E9D24-5A6E-B79B-98A4-78ED12AEF7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d-ID" sz="28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Pemeriksaan</a:t>
            </a:r>
            <a:r>
              <a:rPr lang="id-ID" sz="2800" b="1" kern="0" spc="-2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8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penunjang</a:t>
            </a:r>
            <a:br>
              <a:rPr lang="en-ID" sz="28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en-ID" sz="2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44B007-6ED7-3AA7-09C9-6BA086F897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0321" y="1958196"/>
            <a:ext cx="9613861" cy="4313207"/>
          </a:xfrm>
        </p:spPr>
        <p:txBody>
          <a:bodyPr>
            <a:normAutofit fontScale="92500" lnSpcReduction="20000"/>
          </a:bodyPr>
          <a:lstStyle/>
          <a:p>
            <a:pPr marL="449263" marR="78740" lvl="4" indent="-449263" algn="just">
              <a:lnSpc>
                <a:spcPct val="150000"/>
              </a:lnSpc>
              <a:buSzPts val="1200"/>
              <a:buFont typeface="Wingdings" panose="05000000000000000000" pitchFamily="2" charset="2"/>
              <a:buChar char="ü"/>
            </a:pPr>
            <a:r>
              <a:rPr lang="id-ID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Pada pasien dengan gagal nafas hiperkapni kronik, kadar TSH serum</a:t>
            </a:r>
            <a:r>
              <a:rPr lang="id-ID" sz="1800" spc="-28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perlu diperiksa untuk membedakan dengan hipotiroid, yang dapat</a:t>
            </a:r>
            <a:r>
              <a:rPr lang="id-ID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menyebabkan</a:t>
            </a:r>
            <a:r>
              <a:rPr lang="id-ID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gagal nafas reversibel.</a:t>
            </a:r>
            <a:endParaRPr lang="en-ID" sz="1800" spc="-5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49263" marR="76835" lvl="4" indent="-449263" algn="just">
              <a:lnSpc>
                <a:spcPct val="150000"/>
              </a:lnSpc>
              <a:buSzPts val="1200"/>
              <a:buFont typeface="Wingdings" panose="05000000000000000000" pitchFamily="2" charset="2"/>
              <a:buChar char="ü"/>
            </a:pPr>
            <a:r>
              <a:rPr lang="id-ID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Pemeriksaan</a:t>
            </a:r>
            <a:r>
              <a:rPr lang="id-ID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laboratorium</a:t>
            </a:r>
            <a:r>
              <a:rPr lang="id-ID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untuk</a:t>
            </a:r>
            <a:r>
              <a:rPr lang="id-ID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menilai</a:t>
            </a:r>
            <a:r>
              <a:rPr lang="id-ID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status</a:t>
            </a:r>
            <a:r>
              <a:rPr lang="id-ID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nutrisi</a:t>
            </a:r>
            <a:r>
              <a:rPr lang="id-ID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adalah</a:t>
            </a:r>
            <a:r>
              <a:rPr lang="id-ID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pengukuran</a:t>
            </a:r>
            <a:r>
              <a:rPr lang="id-ID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kadar</a:t>
            </a:r>
            <a:r>
              <a:rPr lang="id-ID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albumin</a:t>
            </a:r>
            <a:r>
              <a:rPr lang="id-ID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serum,</a:t>
            </a:r>
            <a:r>
              <a:rPr lang="id-ID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prealbumim,</a:t>
            </a:r>
            <a:r>
              <a:rPr lang="id-ID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transferin,</a:t>
            </a:r>
            <a:r>
              <a:rPr lang="id-ID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total</a:t>
            </a:r>
            <a:r>
              <a:rPr lang="id-ID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ironbinding</a:t>
            </a:r>
            <a:r>
              <a:rPr lang="id-ID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protein,</a:t>
            </a:r>
            <a:r>
              <a:rPr lang="id-ID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keseimbangan</a:t>
            </a:r>
            <a:r>
              <a:rPr lang="id-ID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nitrogen,</a:t>
            </a:r>
            <a:r>
              <a:rPr lang="id-ID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indeks</a:t>
            </a:r>
            <a:r>
              <a:rPr lang="id-ID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kreatinin</a:t>
            </a:r>
            <a:r>
              <a:rPr lang="id-ID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dan</a:t>
            </a:r>
            <a:r>
              <a:rPr lang="id-ID" sz="1800" spc="-28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jumlah limfosit total.</a:t>
            </a:r>
            <a:endParaRPr lang="en-ID" sz="1800" spc="-5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49263" marR="76835" lvl="4" indent="-449263" algn="just">
              <a:lnSpc>
                <a:spcPct val="150000"/>
              </a:lnSpc>
              <a:buSzPts val="1200"/>
              <a:buFont typeface="Wingdings" panose="05000000000000000000" pitchFamily="2" charset="2"/>
              <a:buChar char="ü"/>
            </a:pP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Pemeriksaan</a:t>
            </a:r>
            <a:r>
              <a:rPr lang="id-ID" sz="1800" spc="-2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Radiologi</a:t>
            </a:r>
            <a:endParaRPr lang="en-ID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indent="-342900" algn="just">
              <a:buFont typeface="+mj-lt"/>
              <a:buAutoNum type="arabicPeriod"/>
            </a:pP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Radiografi Dada merupakan salah satu hal penting dilakukan untuk</a:t>
            </a:r>
            <a:r>
              <a:rPr lang="id-ID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membedakan penyebab terjadinya</a:t>
            </a:r>
            <a:r>
              <a:rPr lang="id-ID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gagal napas tetapi kadang sulit</a:t>
            </a:r>
            <a:r>
              <a:rPr lang="id-ID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untuk</a:t>
            </a:r>
            <a:r>
              <a:rPr lang="id-ID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membedakan</a:t>
            </a:r>
            <a:r>
              <a:rPr lang="id-ID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edema</a:t>
            </a:r>
            <a:r>
              <a:rPr lang="id-ID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pulmoner</a:t>
            </a:r>
            <a:r>
              <a:rPr lang="id-ID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kardiogenik</a:t>
            </a:r>
            <a:r>
              <a:rPr lang="id-ID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dan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spc="-28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nonkardiogenik</a:t>
            </a: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indent="-342900" algn="just">
              <a:buFont typeface="+mj-lt"/>
              <a:buAutoNum type="arabicPeriod"/>
            </a:pP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Pulmonary Function Tests (PFTs) dilakukan pada gagal napas</a:t>
            </a:r>
            <a:r>
              <a:rPr lang="id-ID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kronik</a:t>
            </a:r>
            <a:r>
              <a:rPr lang="en-US" sz="1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: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Nilai forced expiratory volume in one second (FEV1) dan</a:t>
            </a:r>
            <a:r>
              <a:rPr lang="id-ID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forced</a:t>
            </a:r>
            <a:r>
              <a:rPr lang="id-ID" sz="1800" spc="-4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vital</a:t>
            </a:r>
            <a:r>
              <a:rPr lang="id-ID" sz="1800" spc="-5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capacity</a:t>
            </a:r>
            <a:r>
              <a:rPr lang="id-ID" sz="1800" spc="-6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(FVC)</a:t>
            </a:r>
            <a:r>
              <a:rPr lang="id-ID" sz="1800" spc="-4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yang</a:t>
            </a:r>
            <a:r>
              <a:rPr lang="id-ID" sz="1800" spc="-6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normal</a:t>
            </a:r>
            <a:r>
              <a:rPr lang="id-ID" sz="1800" spc="-5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menunjukkan</a:t>
            </a:r>
            <a:r>
              <a:rPr lang="id-ID" sz="1800" spc="-5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adanya</a:t>
            </a:r>
            <a:r>
              <a:rPr lang="id-ID" sz="1800" spc="-29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gangguan</a:t>
            </a:r>
            <a:r>
              <a:rPr lang="id-ID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di pusat kontrol</a:t>
            </a:r>
            <a:r>
              <a:rPr lang="id-ID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pernapasan</a:t>
            </a:r>
            <a:r>
              <a:rPr lang="en-US" sz="1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;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Penurunan rasio FEV1 dan FVC menunjukkan obstruksi jalan</a:t>
            </a:r>
            <a:r>
              <a:rPr lang="id-ID" sz="1800" spc="-28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napas, penurunan nilai FEV1 dan FVC serta rasio keduanya</a:t>
            </a:r>
            <a:r>
              <a:rPr lang="id-ID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yang</a:t>
            </a:r>
            <a:r>
              <a:rPr lang="id-ID" sz="1800" spc="-2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tetap menunjukkan</a:t>
            </a:r>
            <a:r>
              <a:rPr lang="id-ID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penyakit</a:t>
            </a:r>
            <a:r>
              <a:rPr lang="id-ID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paru restriktif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;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Gagal</a:t>
            </a:r>
            <a:r>
              <a:rPr lang="id-ID" sz="1800" spc="-4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nafas</a:t>
            </a:r>
            <a:r>
              <a:rPr lang="id-ID" sz="1800" spc="-4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karena</a:t>
            </a:r>
            <a:r>
              <a:rPr lang="id-ID" sz="1800" spc="-5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obstruksi</a:t>
            </a:r>
            <a:r>
              <a:rPr lang="id-ID" sz="1800" spc="-4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jalan</a:t>
            </a:r>
            <a:r>
              <a:rPr lang="id-ID" sz="1800" spc="-5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napas</a:t>
            </a:r>
            <a:r>
              <a:rPr lang="id-ID" sz="1800" spc="-4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tidak</a:t>
            </a:r>
            <a:r>
              <a:rPr lang="id-ID" sz="1800" spc="-4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terjadi</a:t>
            </a:r>
            <a:r>
              <a:rPr lang="id-ID" sz="1800" spc="-4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jika</a:t>
            </a:r>
            <a:r>
              <a:rPr lang="id-ID" sz="1800" spc="-5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nilai</a:t>
            </a:r>
            <a:r>
              <a:rPr lang="id-ID" sz="1800" spc="-29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FEV1 lebih dari 1 L dan gagal napas karena penyakit paru</a:t>
            </a:r>
            <a:r>
              <a:rPr lang="id-ID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restriktif</a:t>
            </a:r>
            <a:r>
              <a:rPr lang="id-ID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tidak</a:t>
            </a:r>
            <a:r>
              <a:rPr lang="id-ID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terjadi bila</a:t>
            </a:r>
            <a:r>
              <a:rPr lang="id-ID" sz="18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nilai FVC</a:t>
            </a:r>
            <a:r>
              <a:rPr lang="id-ID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lebih</a:t>
            </a:r>
            <a:r>
              <a:rPr lang="id-ID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dari 1</a:t>
            </a:r>
            <a:r>
              <a:rPr lang="id-ID" sz="1800" spc="2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</a:t>
            </a:r>
            <a:endParaRPr lang="en-ID" sz="1800" dirty="0"/>
          </a:p>
        </p:txBody>
      </p:sp>
    </p:spTree>
    <p:extLst>
      <p:ext uri="{BB962C8B-B14F-4D97-AF65-F5344CB8AC3E}">
        <p14:creationId xmlns:p14="http://schemas.microsoft.com/office/powerpoint/2010/main" val="1608046859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822DBE-B8AF-62FF-19B5-0CDBE2F74B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PENATALAKSANAAN GAGAL NAFAS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D9B70E-A566-9F25-CF9E-BC71DC9DCF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0321" y="2336873"/>
            <a:ext cx="10223468" cy="3599316"/>
          </a:xfrm>
        </p:spPr>
        <p:txBody>
          <a:bodyPr/>
          <a:lstStyle/>
          <a:p>
            <a:pPr marL="0" marR="77470" indent="0" algn="just">
              <a:lnSpc>
                <a:spcPct val="150000"/>
              </a:lnSpc>
              <a:spcBef>
                <a:spcPts val="660"/>
              </a:spcBef>
              <a:spcAft>
                <a:spcPts val="0"/>
              </a:spcAft>
              <a:buNone/>
            </a:pP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Tujuan</a:t>
            </a:r>
            <a:r>
              <a:rPr lang="id-ID" sz="1800" spc="-2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utama</a:t>
            </a:r>
            <a:r>
              <a:rPr lang="id-ID" sz="1800" spc="-2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pengobatan</a:t>
            </a:r>
            <a:r>
              <a:rPr lang="id-ID" sz="1800" spc="-2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adalah</a:t>
            </a:r>
            <a:r>
              <a:rPr lang="id-ID" sz="1800" spc="-1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untuk</a:t>
            </a:r>
            <a:r>
              <a:rPr lang="id-ID" sz="1800" spc="-1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memperbaiki</a:t>
            </a:r>
            <a:r>
              <a:rPr lang="id-ID" sz="1800" spc="-1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masalah</a:t>
            </a:r>
            <a:r>
              <a:rPr lang="id-ID" sz="1800" spc="-1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ancaman</a:t>
            </a:r>
            <a:r>
              <a:rPr lang="id-ID" sz="1800" spc="-29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kehidupan</a:t>
            </a:r>
            <a:r>
              <a:rPr lang="id-ID" sz="1800" spc="16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dengan</a:t>
            </a:r>
            <a:r>
              <a:rPr lang="id-ID" sz="1800" spc="16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segera,</a:t>
            </a:r>
            <a:r>
              <a:rPr lang="id-ID" sz="1800" spc="16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salah</a:t>
            </a:r>
            <a:r>
              <a:rPr lang="id-ID" sz="1800" spc="16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satunya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adalah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pemberian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oksigen.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Untuk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mengatasi</a:t>
            </a:r>
            <a:r>
              <a:rPr lang="id-ID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hipoksemia,</a:t>
            </a:r>
            <a:r>
              <a:rPr lang="id-ID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cara</a:t>
            </a:r>
            <a:r>
              <a:rPr lang="id-ID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pemberian</a:t>
            </a:r>
            <a:r>
              <a:rPr lang="id-ID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oksigen</a:t>
            </a:r>
            <a:r>
              <a:rPr lang="id-ID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bergantung</a:t>
            </a:r>
            <a:r>
              <a:rPr lang="id-ID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FiO2,</a:t>
            </a:r>
            <a:r>
              <a:rPr lang="id-ID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yang</a:t>
            </a:r>
            <a:r>
              <a:rPr lang="id-ID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dibutuhkan. Masker rebreathing dapat digunakan jika hipoksemia desertai</a:t>
            </a:r>
            <a:r>
              <a:rPr lang="id-ID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kadar PaCO2 rendah. Perbaikan Ventilasi dilakukan dengan memperbaiki</a:t>
            </a:r>
            <a:r>
              <a:rPr lang="id-ID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jalan napas (Airway). Jalan napas sangat penting untuk ventilasi, oksigenasi,</a:t>
            </a:r>
            <a:r>
              <a:rPr lang="id-ID" sz="1800" spc="-28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dan</a:t>
            </a:r>
            <a:r>
              <a:rPr lang="id-ID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pemberian</a:t>
            </a:r>
            <a:r>
              <a:rPr lang="id-ID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obat-obat</a:t>
            </a:r>
            <a:r>
              <a:rPr lang="id-ID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pernapasan.</a:t>
            </a:r>
            <a:r>
              <a:rPr lang="id-ID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Pada</a:t>
            </a:r>
            <a:r>
              <a:rPr lang="id-ID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semua</a:t>
            </a:r>
            <a:r>
              <a:rPr lang="id-ID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pasien</a:t>
            </a:r>
            <a:r>
              <a:rPr lang="id-ID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gangguan</a:t>
            </a:r>
            <a:r>
              <a:rPr lang="id-ID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pernapasan harus dipikirkan dan diperiksa adanya obstruksi jalan napas atas.</a:t>
            </a:r>
            <a:r>
              <a:rPr lang="id-ID" sz="1800" spc="-28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Pertimbangan</a:t>
            </a:r>
            <a:r>
              <a:rPr lang="id-ID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untuk</a:t>
            </a:r>
            <a:r>
              <a:rPr lang="id-ID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insersi</a:t>
            </a:r>
            <a:r>
              <a:rPr lang="id-ID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jalan</a:t>
            </a:r>
            <a:r>
              <a:rPr lang="id-ID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napas</a:t>
            </a:r>
            <a:r>
              <a:rPr lang="id-ID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buatan</a:t>
            </a:r>
            <a:r>
              <a:rPr lang="id-ID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seperti</a:t>
            </a:r>
            <a:r>
              <a:rPr lang="id-ID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endotracheal</a:t>
            </a:r>
            <a:r>
              <a:rPr lang="id-ID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tube</a:t>
            </a:r>
            <a:r>
              <a:rPr lang="id-ID" sz="1800" spc="-28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(ETT)</a:t>
            </a:r>
            <a:r>
              <a:rPr lang="id-ID" sz="1800" spc="-4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berdasarkan</a:t>
            </a:r>
            <a:r>
              <a:rPr lang="id-ID" sz="1800" spc="-2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manfaat</a:t>
            </a:r>
            <a:r>
              <a:rPr lang="id-ID" sz="1800" spc="-3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dan</a:t>
            </a:r>
            <a:r>
              <a:rPr lang="id-ID" sz="1800" spc="-2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resiko</a:t>
            </a:r>
            <a:r>
              <a:rPr lang="id-ID" sz="1800" spc="-3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jalan</a:t>
            </a:r>
            <a:r>
              <a:rPr lang="id-ID" sz="1800" spc="-2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napas</a:t>
            </a:r>
            <a:r>
              <a:rPr lang="id-ID" sz="1800" spc="-2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buatan</a:t>
            </a:r>
            <a:r>
              <a:rPr lang="id-ID" sz="1800" spc="-2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dibandingkan</a:t>
            </a:r>
            <a:r>
              <a:rPr lang="id-ID" sz="1800" spc="-3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jalan</a:t>
            </a:r>
            <a:r>
              <a:rPr lang="id-ID" sz="1800" spc="-29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napas</a:t>
            </a:r>
            <a:r>
              <a:rPr lang="id-ID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alami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3233239801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822DBE-B8AF-62FF-19B5-0CDBE2F74B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PENATALAKSANAAN GAGAL NAFAS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D9B70E-A566-9F25-CF9E-BC71DC9DCF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0321" y="2336873"/>
            <a:ext cx="10223468" cy="4046674"/>
          </a:xfrm>
        </p:spPr>
        <p:txBody>
          <a:bodyPr>
            <a:normAutofit fontScale="85000" lnSpcReduction="10000"/>
          </a:bodyPr>
          <a:lstStyle/>
          <a:p>
            <a:pPr lvl="0" algn="just">
              <a:lnSpc>
                <a:spcPct val="150000"/>
              </a:lnSpc>
              <a:buSzPts val="1200"/>
              <a:buFont typeface="Wingdings" panose="05000000000000000000" pitchFamily="2" charset="2"/>
              <a:buChar char="ü"/>
              <a:tabLst>
                <a:tab pos="945515" algn="l"/>
              </a:tabLst>
            </a:pP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Ventilasi:</a:t>
            </a:r>
            <a:r>
              <a:rPr lang="id-ID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Bantuan</a:t>
            </a:r>
            <a:r>
              <a:rPr lang="id-ID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Ventilasi</a:t>
            </a:r>
            <a:r>
              <a:rPr lang="id-ID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dan</a:t>
            </a:r>
            <a:r>
              <a:rPr lang="id-ID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ventilasi</a:t>
            </a:r>
            <a:r>
              <a:rPr lang="id-ID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Mekanik.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Aspek penting lainnya dalam perawatan adalah ventilasi mekanis. Terapi</a:t>
            </a:r>
            <a:r>
              <a:rPr lang="id-ID" sz="1800" spc="-28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modalitas ini bertujuan untuk memmberikan dukungan ventilasi sampai</a:t>
            </a:r>
            <a:r>
              <a:rPr lang="id-ID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integritas</a:t>
            </a:r>
            <a:r>
              <a:rPr lang="id-ID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membrane</a:t>
            </a:r>
            <a:r>
              <a:rPr lang="id-ID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alveolakapiler</a:t>
            </a:r>
            <a:r>
              <a:rPr lang="id-ID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kembali</a:t>
            </a:r>
            <a:r>
              <a:rPr lang="id-ID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membaik.</a:t>
            </a:r>
            <a:r>
              <a:rPr lang="id-ID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Dua</a:t>
            </a:r>
            <a:r>
              <a:rPr lang="id-ID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tujuan</a:t>
            </a:r>
            <a:r>
              <a:rPr lang="id-ID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tambahan adalah: memelihara ventilasi dan oksigenisasi yang adekuat</a:t>
            </a:r>
            <a:r>
              <a:rPr lang="id-ID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selama periode kritis hipoksemia berat dan mengatasi peneyebab yang</a:t>
            </a:r>
            <a:r>
              <a:rPr lang="id-ID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mengawali</a:t>
            </a:r>
            <a:r>
              <a:rPr lang="id-ID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terjadinya</a:t>
            </a:r>
            <a:r>
              <a:rPr lang="id-ID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distress</a:t>
            </a:r>
            <a:r>
              <a:rPr lang="id-ID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pernapasan.</a:t>
            </a:r>
            <a:r>
              <a:rPr lang="id-ID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Positif</a:t>
            </a:r>
            <a:r>
              <a:rPr lang="id-ID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End</a:t>
            </a:r>
            <a:r>
              <a:rPr lang="id-ID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Expiratory</a:t>
            </a:r>
            <a:r>
              <a:rPr lang="id-ID" sz="1800" spc="-28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Breathing</a:t>
            </a:r>
            <a:r>
              <a:rPr lang="id-ID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(PEEB)</a:t>
            </a:r>
            <a:r>
              <a:rPr lang="id-ID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Ventilasi</a:t>
            </a:r>
            <a:r>
              <a:rPr lang="id-ID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dan</a:t>
            </a:r>
            <a:r>
              <a:rPr lang="id-ID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oksigen</a:t>
            </a:r>
            <a:r>
              <a:rPr lang="id-ID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adekuat</a:t>
            </a:r>
            <a:r>
              <a:rPr lang="id-ID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diberikan</a:t>
            </a:r>
            <a:r>
              <a:rPr lang="id-ID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melaui</a:t>
            </a:r>
            <a:r>
              <a:rPr lang="id-ID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volume</a:t>
            </a:r>
            <a:r>
              <a:rPr lang="id-ID" sz="1800" spc="-6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ventilator</a:t>
            </a:r>
            <a:r>
              <a:rPr lang="id-ID" sz="1800" spc="-6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dengan</a:t>
            </a:r>
            <a:r>
              <a:rPr lang="id-ID" sz="1800" spc="-4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tekanan</a:t>
            </a:r>
            <a:r>
              <a:rPr lang="id-ID" sz="1800" spc="-4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aliran</a:t>
            </a:r>
            <a:r>
              <a:rPr lang="id-ID" sz="1800" spc="-2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yang</a:t>
            </a:r>
            <a:r>
              <a:rPr lang="id-ID" sz="1800" spc="-6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tinggi,</a:t>
            </a:r>
            <a:r>
              <a:rPr lang="id-ID" sz="1800" spc="-5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di</a:t>
            </a:r>
            <a:r>
              <a:rPr lang="id-ID" sz="1800" spc="-5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mana</a:t>
            </a:r>
            <a:r>
              <a:rPr lang="id-ID" sz="1800" spc="-6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PEEB</a:t>
            </a:r>
            <a:r>
              <a:rPr lang="id-ID" sz="1800" spc="-6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dapat</a:t>
            </a:r>
            <a:r>
              <a:rPr lang="id-ID" sz="1800" spc="-29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ditambahkan.</a:t>
            </a:r>
            <a:r>
              <a:rPr lang="id-ID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PEEB</a:t>
            </a:r>
            <a:r>
              <a:rPr lang="id-ID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di</a:t>
            </a:r>
            <a:r>
              <a:rPr lang="id-ID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pertahankan</a:t>
            </a:r>
            <a:r>
              <a:rPr lang="id-ID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dalam</a:t>
            </a:r>
            <a:r>
              <a:rPr lang="id-ID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22</a:t>
            </a:r>
            <a:r>
              <a:rPr lang="id-ID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alveoli</a:t>
            </a:r>
            <a:r>
              <a:rPr lang="id-ID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melalui</a:t>
            </a:r>
            <a:r>
              <a:rPr lang="id-ID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siklus</a:t>
            </a:r>
            <a:r>
              <a:rPr lang="id-ID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pernapasan</a:t>
            </a:r>
            <a:r>
              <a:rPr lang="id-ID" sz="1800" spc="-5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untuk</a:t>
            </a:r>
            <a:r>
              <a:rPr lang="id-ID" sz="1800" spc="-4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mencegah</a:t>
            </a:r>
            <a:r>
              <a:rPr lang="id-ID" sz="1800" spc="-5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alveoli</a:t>
            </a:r>
            <a:r>
              <a:rPr lang="id-ID" sz="1800" spc="-4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kolaps</a:t>
            </a:r>
            <a:r>
              <a:rPr lang="id-ID" sz="1800" spc="-5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pada</a:t>
            </a:r>
            <a:r>
              <a:rPr lang="id-ID" sz="1800" spc="-5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akhir</a:t>
            </a:r>
            <a:r>
              <a:rPr lang="id-ID" sz="1800" spc="-5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ekspirasi</a:t>
            </a:r>
            <a:r>
              <a:rPr lang="id-ID" sz="1800" spc="-3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endParaRPr lang="en-US" sz="1800" spc="-3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Terapi</a:t>
            </a:r>
            <a:r>
              <a:rPr lang="id-ID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suportif</a:t>
            </a:r>
            <a:r>
              <a:rPr lang="id-ID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lainnya</a:t>
            </a:r>
            <a:r>
              <a:rPr lang="id-ID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yaitu</a:t>
            </a:r>
            <a:r>
              <a:rPr lang="id-ID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fisioterapi</a:t>
            </a:r>
            <a:r>
              <a:rPr lang="id-ID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dada</a:t>
            </a:r>
            <a:r>
              <a:rPr lang="id-ID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yang</a:t>
            </a:r>
            <a:r>
              <a:rPr lang="id-ID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ditujukan</a:t>
            </a:r>
            <a:r>
              <a:rPr lang="id-ID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untuk</a:t>
            </a:r>
            <a:r>
              <a:rPr lang="id-ID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membersihkan jalan nafas dari sekret, sputum. Tindakan ini selain untuk</a:t>
            </a:r>
            <a:r>
              <a:rPr lang="id-ID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mengatasi gagal nafas juga untuk tindakan pencegahan. Selain itu juga</a:t>
            </a:r>
            <a:r>
              <a:rPr lang="id-ID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ada bronkodilator (beta-adrenergik agonis/simpatomimetik) yang lebih</a:t>
            </a:r>
            <a:r>
              <a:rPr lang="id-ID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efektif bila diberikan dalam bentuk inhalasi dibandingkan jika diberikan</a:t>
            </a:r>
            <a:r>
              <a:rPr lang="id-ID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secara parenteral atau oral, karena untuk efek bronkodilatasi yang sama,</a:t>
            </a:r>
            <a:r>
              <a:rPr lang="id-ID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efek samping secara inhalasi lebih sedikit sehingga dosis besar dapat</a:t>
            </a:r>
            <a:r>
              <a:rPr lang="id-ID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diberikan</a:t>
            </a:r>
            <a:r>
              <a:rPr lang="id-ID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secara</a:t>
            </a:r>
            <a:r>
              <a:rPr lang="id-ID" sz="18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inhalasi</a:t>
            </a:r>
            <a:r>
              <a:rPr lang="id-ID" sz="1800" spc="1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endParaRPr lang="en-ID" sz="1800" dirty="0"/>
          </a:p>
        </p:txBody>
      </p:sp>
    </p:spTree>
    <p:extLst>
      <p:ext uri="{BB962C8B-B14F-4D97-AF65-F5344CB8AC3E}">
        <p14:creationId xmlns:p14="http://schemas.microsoft.com/office/powerpoint/2010/main" val="1411958612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F547D0-310B-F92B-99BE-6F8413E260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ASUHAN KEPERAWATAN </a:t>
            </a:r>
            <a:endParaRPr lang="en-ID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1DFB5D55-A24B-FAF3-D90E-4FD4513EBD0E}"/>
              </a:ext>
            </a:extLst>
          </p:cNvPr>
          <p:cNvGraphicFramePr>
            <a:graphicFrameLocks noGrp="1"/>
          </p:cNvGraphicFramePr>
          <p:nvPr/>
        </p:nvGraphicFramePr>
        <p:xfrm>
          <a:off x="534838" y="2027208"/>
          <a:ext cx="11317856" cy="4589253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3114056">
                  <a:extLst>
                    <a:ext uri="{9D8B030D-6E8A-4147-A177-3AD203B41FA5}">
                      <a16:colId xmlns:a16="http://schemas.microsoft.com/office/drawing/2014/main" val="3096999907"/>
                    </a:ext>
                  </a:extLst>
                </a:gridCol>
                <a:gridCol w="4101900">
                  <a:extLst>
                    <a:ext uri="{9D8B030D-6E8A-4147-A177-3AD203B41FA5}">
                      <a16:colId xmlns:a16="http://schemas.microsoft.com/office/drawing/2014/main" val="3138852553"/>
                    </a:ext>
                  </a:extLst>
                </a:gridCol>
                <a:gridCol w="4101900">
                  <a:extLst>
                    <a:ext uri="{9D8B030D-6E8A-4147-A177-3AD203B41FA5}">
                      <a16:colId xmlns:a16="http://schemas.microsoft.com/office/drawing/2014/main" val="1965122920"/>
                    </a:ext>
                  </a:extLst>
                </a:gridCol>
              </a:tblGrid>
              <a:tr h="208348">
                <a:tc rowSpan="2">
                  <a:txBody>
                    <a:bodyPr/>
                    <a:lstStyle/>
                    <a:p>
                      <a:pPr marL="194945" marR="187960" algn="ctr">
                        <a:lnSpc>
                          <a:spcPts val="1290"/>
                        </a:lnSpc>
                        <a:spcAft>
                          <a:spcPts val="0"/>
                        </a:spcAft>
                      </a:pPr>
                      <a:r>
                        <a:rPr lang="id-ID" sz="900" dirty="0">
                          <a:solidFill>
                            <a:schemeClr val="bg1"/>
                          </a:solidFill>
                          <a:effectLst/>
                        </a:rPr>
                        <a:t>Diagnosa</a:t>
                      </a:r>
                      <a:r>
                        <a:rPr lang="id-ID" sz="900" spc="25" dirty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r>
                        <a:rPr lang="id-ID" sz="900" dirty="0">
                          <a:solidFill>
                            <a:schemeClr val="bg1"/>
                          </a:solidFill>
                          <a:effectLst/>
                        </a:rPr>
                        <a:t>Keperawatan/</a:t>
                      </a:r>
                      <a:endParaRPr lang="en-ID" sz="800" dirty="0">
                        <a:solidFill>
                          <a:schemeClr val="bg1"/>
                        </a:solidFill>
                        <a:effectLst/>
                      </a:endParaRPr>
                    </a:p>
                    <a:p>
                      <a:pPr marL="194945" marR="191135" algn="ctr">
                        <a:spcBef>
                          <a:spcPts val="645"/>
                        </a:spcBef>
                        <a:spcAft>
                          <a:spcPts val="0"/>
                        </a:spcAft>
                      </a:pPr>
                      <a:r>
                        <a:rPr lang="id-ID" sz="900" dirty="0">
                          <a:solidFill>
                            <a:schemeClr val="bg1"/>
                          </a:solidFill>
                          <a:effectLst/>
                        </a:rPr>
                        <a:t>Masalah</a:t>
                      </a:r>
                      <a:r>
                        <a:rPr lang="id-ID" sz="900" spc="50" dirty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r>
                        <a:rPr lang="id-ID" sz="900" dirty="0">
                          <a:solidFill>
                            <a:schemeClr val="bg1"/>
                          </a:solidFill>
                          <a:effectLst/>
                        </a:rPr>
                        <a:t>Kolaborasi</a:t>
                      </a:r>
                      <a:endParaRPr lang="en-ID" sz="8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marL="2233930" marR="2228850" algn="ctr">
                        <a:lnSpc>
                          <a:spcPts val="1280"/>
                        </a:lnSpc>
                        <a:spcAft>
                          <a:spcPts val="0"/>
                        </a:spcAft>
                      </a:pPr>
                      <a:r>
                        <a:rPr lang="id-ID" sz="900">
                          <a:effectLst/>
                        </a:rPr>
                        <a:t>Rencana</a:t>
                      </a:r>
                      <a:r>
                        <a:rPr lang="id-ID" sz="900" spc="75">
                          <a:effectLst/>
                        </a:rPr>
                        <a:t> </a:t>
                      </a:r>
                      <a:r>
                        <a:rPr lang="id-ID" sz="900">
                          <a:effectLst/>
                        </a:rPr>
                        <a:t>Keperawatan</a:t>
                      </a:r>
                      <a:endParaRPr lang="en-ID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38014212"/>
                  </a:ext>
                </a:extLst>
              </a:tr>
              <a:tr h="219160">
                <a:tc vMerge="1"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06400">
                        <a:lnSpc>
                          <a:spcPts val="1290"/>
                        </a:lnSpc>
                      </a:pPr>
                      <a:r>
                        <a:rPr lang="id-ID" sz="900">
                          <a:solidFill>
                            <a:schemeClr val="bg1"/>
                          </a:solidFill>
                          <a:effectLst/>
                        </a:rPr>
                        <a:t>Tujuan</a:t>
                      </a:r>
                      <a:r>
                        <a:rPr lang="id-ID" sz="900" spc="3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r>
                        <a:rPr lang="id-ID" sz="900">
                          <a:solidFill>
                            <a:schemeClr val="bg1"/>
                          </a:solidFill>
                          <a:effectLst/>
                        </a:rPr>
                        <a:t>dan</a:t>
                      </a:r>
                      <a:r>
                        <a:rPr lang="id-ID" sz="900" spc="3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r>
                        <a:rPr lang="id-ID" sz="900">
                          <a:solidFill>
                            <a:schemeClr val="bg1"/>
                          </a:solidFill>
                          <a:effectLst/>
                        </a:rPr>
                        <a:t>Kriteria</a:t>
                      </a:r>
                      <a:r>
                        <a:rPr lang="id-ID" sz="900" spc="45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r>
                        <a:rPr lang="id-ID" sz="900">
                          <a:solidFill>
                            <a:schemeClr val="bg1"/>
                          </a:solidFill>
                          <a:effectLst/>
                        </a:rPr>
                        <a:t>Hasil</a:t>
                      </a:r>
                      <a:endParaRPr lang="en-ID" sz="8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958850">
                        <a:lnSpc>
                          <a:spcPts val="1290"/>
                        </a:lnSpc>
                      </a:pPr>
                      <a:r>
                        <a:rPr lang="id-ID" sz="900">
                          <a:solidFill>
                            <a:schemeClr val="bg1"/>
                          </a:solidFill>
                          <a:effectLst/>
                        </a:rPr>
                        <a:t>Intervensi</a:t>
                      </a:r>
                      <a:r>
                        <a:rPr lang="id-ID" sz="900" spc="5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r>
                        <a:rPr lang="id-ID" sz="900">
                          <a:solidFill>
                            <a:schemeClr val="bg1"/>
                          </a:solidFill>
                          <a:effectLst/>
                        </a:rPr>
                        <a:t>Keperawatan</a:t>
                      </a:r>
                      <a:endParaRPr lang="en-ID" sz="8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3886668465"/>
                  </a:ext>
                </a:extLst>
              </a:tr>
              <a:tr h="4161745">
                <a:tc>
                  <a:txBody>
                    <a:bodyPr/>
                    <a:lstStyle/>
                    <a:p>
                      <a:r>
                        <a:rPr lang="id-ID" sz="900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n-ID" sz="800" dirty="0">
                        <a:solidFill>
                          <a:schemeClr val="bg1"/>
                        </a:solidFill>
                        <a:effectLst/>
                      </a:endParaRPr>
                    </a:p>
                    <a:p>
                      <a:pPr>
                        <a:spcBef>
                          <a:spcPts val="5"/>
                        </a:spcBef>
                      </a:pPr>
                      <a:r>
                        <a:rPr lang="id-ID" sz="800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n-ID" sz="800" dirty="0">
                        <a:solidFill>
                          <a:schemeClr val="bg1"/>
                        </a:solidFill>
                        <a:effectLst/>
                      </a:endParaRPr>
                    </a:p>
                    <a:p>
                      <a:pPr marL="976630" indent="-873760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id-ID" sz="900" spc="-10" dirty="0">
                          <a:solidFill>
                            <a:schemeClr val="bg1"/>
                          </a:solidFill>
                          <a:effectLst/>
                        </a:rPr>
                        <a:t>BERSIHAN</a:t>
                      </a:r>
                      <a:r>
                        <a:rPr lang="id-ID" sz="900" spc="-75" dirty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r>
                        <a:rPr lang="id-ID" sz="900" spc="-5" dirty="0">
                          <a:solidFill>
                            <a:schemeClr val="bg1"/>
                          </a:solidFill>
                          <a:effectLst/>
                        </a:rPr>
                        <a:t>JALAN</a:t>
                      </a:r>
                      <a:r>
                        <a:rPr lang="id-ID" sz="900" spc="-65" dirty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r>
                        <a:rPr lang="id-ID" sz="900" spc="-5" dirty="0">
                          <a:solidFill>
                            <a:schemeClr val="bg1"/>
                          </a:solidFill>
                          <a:effectLst/>
                        </a:rPr>
                        <a:t>NAFAS</a:t>
                      </a:r>
                      <a:r>
                        <a:rPr lang="id-ID" sz="900" spc="-45" dirty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r>
                        <a:rPr lang="id-ID" sz="900" spc="-5" dirty="0">
                          <a:solidFill>
                            <a:schemeClr val="bg1"/>
                          </a:solidFill>
                          <a:effectLst/>
                        </a:rPr>
                        <a:t>TIDAK</a:t>
                      </a:r>
                      <a:r>
                        <a:rPr lang="id-ID" sz="900" spc="-285" dirty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r>
                        <a:rPr lang="id-ID" sz="900" dirty="0">
                          <a:solidFill>
                            <a:schemeClr val="bg1"/>
                          </a:solidFill>
                          <a:effectLst/>
                        </a:rPr>
                        <a:t>EFEKTIF</a:t>
                      </a:r>
                      <a:endParaRPr lang="en-ID" sz="800" dirty="0">
                        <a:solidFill>
                          <a:schemeClr val="bg1"/>
                        </a:solidFill>
                        <a:effectLst/>
                      </a:endParaRPr>
                    </a:p>
                    <a:p>
                      <a:pPr marL="2540">
                        <a:lnSpc>
                          <a:spcPts val="1325"/>
                        </a:lnSpc>
                        <a:spcBef>
                          <a:spcPts val="1080"/>
                        </a:spcBef>
                        <a:spcAft>
                          <a:spcPts val="0"/>
                        </a:spcAft>
                      </a:pPr>
                      <a:r>
                        <a:rPr lang="id-ID" sz="900" dirty="0">
                          <a:solidFill>
                            <a:schemeClr val="bg1"/>
                          </a:solidFill>
                          <a:effectLst/>
                        </a:rPr>
                        <a:t>Fisiologis</a:t>
                      </a:r>
                      <a:endParaRPr lang="en-ID" sz="800" dirty="0">
                        <a:solidFill>
                          <a:schemeClr val="bg1"/>
                        </a:solidFill>
                        <a:effectLst/>
                      </a:endParaRPr>
                    </a:p>
                    <a:p>
                      <a:pPr marL="342900" lvl="0" indent="-161925">
                        <a:lnSpc>
                          <a:spcPts val="1260"/>
                        </a:lnSpc>
                        <a:buSzPts val="1000"/>
                        <a:buFont typeface="Wingdings" panose="05000000000000000000" pitchFamily="2" charset="2"/>
                        <a:buChar char=""/>
                        <a:tabLst>
                          <a:tab pos="359410" algn="l"/>
                        </a:tabLst>
                      </a:pPr>
                      <a:r>
                        <a:rPr lang="id-ID" sz="900" dirty="0">
                          <a:solidFill>
                            <a:schemeClr val="bg1"/>
                          </a:solidFill>
                          <a:effectLst/>
                        </a:rPr>
                        <a:t>Spasme</a:t>
                      </a:r>
                      <a:r>
                        <a:rPr lang="id-ID" sz="900" spc="-35" dirty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r>
                        <a:rPr lang="id-ID" sz="900" dirty="0">
                          <a:solidFill>
                            <a:schemeClr val="bg1"/>
                          </a:solidFill>
                          <a:effectLst/>
                        </a:rPr>
                        <a:t>jalan</a:t>
                      </a:r>
                      <a:r>
                        <a:rPr lang="id-ID" sz="900" spc="-40" dirty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r>
                        <a:rPr lang="id-ID" sz="900" dirty="0">
                          <a:solidFill>
                            <a:schemeClr val="bg1"/>
                          </a:solidFill>
                          <a:effectLst/>
                        </a:rPr>
                        <a:t>napas</a:t>
                      </a:r>
                      <a:endParaRPr lang="en-ID" sz="800" dirty="0">
                        <a:solidFill>
                          <a:schemeClr val="bg1"/>
                        </a:solidFill>
                        <a:effectLst/>
                      </a:endParaRPr>
                    </a:p>
                    <a:p>
                      <a:pPr marL="342900" lvl="0" indent="-161925">
                        <a:lnSpc>
                          <a:spcPts val="1250"/>
                        </a:lnSpc>
                        <a:buSzPts val="1000"/>
                        <a:buFont typeface="Wingdings" panose="05000000000000000000" pitchFamily="2" charset="2"/>
                        <a:buChar char=""/>
                        <a:tabLst>
                          <a:tab pos="359410" algn="l"/>
                        </a:tabLst>
                      </a:pPr>
                      <a:r>
                        <a:rPr lang="id-ID" sz="900" dirty="0">
                          <a:solidFill>
                            <a:schemeClr val="bg1"/>
                          </a:solidFill>
                          <a:effectLst/>
                        </a:rPr>
                        <a:t>Hipersekresi</a:t>
                      </a:r>
                      <a:r>
                        <a:rPr lang="id-ID" sz="900" spc="-20" dirty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r>
                        <a:rPr lang="id-ID" sz="900" dirty="0">
                          <a:solidFill>
                            <a:schemeClr val="bg1"/>
                          </a:solidFill>
                          <a:effectLst/>
                        </a:rPr>
                        <a:t>jalan</a:t>
                      </a:r>
                      <a:r>
                        <a:rPr lang="id-ID" sz="900" spc="-20" dirty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r>
                        <a:rPr lang="id-ID" sz="900" dirty="0">
                          <a:solidFill>
                            <a:schemeClr val="bg1"/>
                          </a:solidFill>
                          <a:effectLst/>
                        </a:rPr>
                        <a:t>napas</a:t>
                      </a:r>
                      <a:endParaRPr lang="en-ID" sz="800" dirty="0">
                        <a:solidFill>
                          <a:schemeClr val="bg1"/>
                        </a:solidFill>
                        <a:effectLst/>
                      </a:endParaRPr>
                    </a:p>
                    <a:p>
                      <a:pPr marL="342900" lvl="0" indent="-161925">
                        <a:lnSpc>
                          <a:spcPts val="1235"/>
                        </a:lnSpc>
                        <a:buSzPts val="1000"/>
                        <a:buFont typeface="Wingdings" panose="05000000000000000000" pitchFamily="2" charset="2"/>
                        <a:buChar char=""/>
                        <a:tabLst>
                          <a:tab pos="359410" algn="l"/>
                        </a:tabLst>
                      </a:pPr>
                      <a:r>
                        <a:rPr lang="id-ID" sz="900" dirty="0">
                          <a:solidFill>
                            <a:schemeClr val="bg1"/>
                          </a:solidFill>
                          <a:effectLst/>
                        </a:rPr>
                        <a:t>Disfungsi</a:t>
                      </a:r>
                      <a:r>
                        <a:rPr lang="id-ID" sz="900" spc="45" dirty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r>
                        <a:rPr lang="id-ID" sz="900" dirty="0">
                          <a:solidFill>
                            <a:schemeClr val="bg1"/>
                          </a:solidFill>
                          <a:effectLst/>
                        </a:rPr>
                        <a:t>neuromuskuler</a:t>
                      </a:r>
                      <a:endParaRPr lang="en-ID" sz="800" dirty="0">
                        <a:solidFill>
                          <a:schemeClr val="bg1"/>
                        </a:solidFill>
                        <a:effectLst/>
                      </a:endParaRPr>
                    </a:p>
                    <a:p>
                      <a:pPr marL="342900" lvl="0" indent="-161925">
                        <a:lnSpc>
                          <a:spcPts val="1225"/>
                        </a:lnSpc>
                        <a:buSzPts val="1000"/>
                        <a:buFont typeface="Wingdings" panose="05000000000000000000" pitchFamily="2" charset="2"/>
                        <a:buChar char=""/>
                        <a:tabLst>
                          <a:tab pos="359410" algn="l"/>
                        </a:tabLst>
                      </a:pPr>
                      <a:r>
                        <a:rPr lang="id-ID" sz="900" dirty="0">
                          <a:solidFill>
                            <a:schemeClr val="bg1"/>
                          </a:solidFill>
                          <a:effectLst/>
                        </a:rPr>
                        <a:t>Benda</a:t>
                      </a:r>
                      <a:r>
                        <a:rPr lang="id-ID" sz="900" spc="-30" dirty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r>
                        <a:rPr lang="id-ID" sz="900" dirty="0">
                          <a:solidFill>
                            <a:schemeClr val="bg1"/>
                          </a:solidFill>
                          <a:effectLst/>
                        </a:rPr>
                        <a:t>asing</a:t>
                      </a:r>
                      <a:r>
                        <a:rPr lang="id-ID" sz="900" spc="-40" dirty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r>
                        <a:rPr lang="id-ID" sz="900" dirty="0">
                          <a:solidFill>
                            <a:schemeClr val="bg1"/>
                          </a:solidFill>
                          <a:effectLst/>
                        </a:rPr>
                        <a:t>dalam</a:t>
                      </a:r>
                      <a:r>
                        <a:rPr lang="id-ID" sz="900" spc="-25" dirty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r>
                        <a:rPr lang="id-ID" sz="900" dirty="0">
                          <a:solidFill>
                            <a:schemeClr val="bg1"/>
                          </a:solidFill>
                          <a:effectLst/>
                        </a:rPr>
                        <a:t>jalan</a:t>
                      </a:r>
                      <a:r>
                        <a:rPr lang="id-ID" sz="900" spc="-25" dirty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r>
                        <a:rPr lang="id-ID" sz="900" dirty="0">
                          <a:solidFill>
                            <a:schemeClr val="bg1"/>
                          </a:solidFill>
                          <a:effectLst/>
                        </a:rPr>
                        <a:t>napas</a:t>
                      </a:r>
                      <a:endParaRPr lang="en-ID" sz="800" dirty="0">
                        <a:solidFill>
                          <a:schemeClr val="bg1"/>
                        </a:solidFill>
                        <a:effectLst/>
                      </a:endParaRPr>
                    </a:p>
                    <a:p>
                      <a:pPr marL="342900" lvl="0" indent="-161925">
                        <a:lnSpc>
                          <a:spcPts val="1235"/>
                        </a:lnSpc>
                        <a:buSzPts val="1000"/>
                        <a:buFont typeface="Wingdings" panose="05000000000000000000" pitchFamily="2" charset="2"/>
                        <a:buChar char=""/>
                        <a:tabLst>
                          <a:tab pos="359410" algn="l"/>
                        </a:tabLst>
                      </a:pPr>
                      <a:r>
                        <a:rPr lang="id-ID" sz="900" dirty="0">
                          <a:solidFill>
                            <a:schemeClr val="bg1"/>
                          </a:solidFill>
                          <a:effectLst/>
                        </a:rPr>
                        <a:t>Adanya</a:t>
                      </a:r>
                      <a:r>
                        <a:rPr lang="id-ID" sz="900" spc="-35" dirty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r>
                        <a:rPr lang="id-ID" sz="900" dirty="0">
                          <a:solidFill>
                            <a:schemeClr val="bg1"/>
                          </a:solidFill>
                          <a:effectLst/>
                        </a:rPr>
                        <a:t>jalan</a:t>
                      </a:r>
                      <a:r>
                        <a:rPr lang="id-ID" sz="900" spc="-20" dirty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r>
                        <a:rPr lang="id-ID" sz="900" dirty="0">
                          <a:solidFill>
                            <a:schemeClr val="bg1"/>
                          </a:solidFill>
                          <a:effectLst/>
                        </a:rPr>
                        <a:t>napas</a:t>
                      </a:r>
                      <a:r>
                        <a:rPr lang="id-ID" sz="900" spc="-20" dirty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r>
                        <a:rPr lang="id-ID" sz="900" dirty="0">
                          <a:solidFill>
                            <a:schemeClr val="bg1"/>
                          </a:solidFill>
                          <a:effectLst/>
                        </a:rPr>
                        <a:t>buatan</a:t>
                      </a:r>
                      <a:endParaRPr lang="en-ID" sz="800" dirty="0">
                        <a:solidFill>
                          <a:schemeClr val="bg1"/>
                        </a:solidFill>
                        <a:effectLst/>
                      </a:endParaRPr>
                    </a:p>
                    <a:p>
                      <a:pPr marL="342900" lvl="0" indent="-161925">
                        <a:lnSpc>
                          <a:spcPts val="1245"/>
                        </a:lnSpc>
                        <a:buSzPts val="1000"/>
                        <a:buFont typeface="Wingdings" panose="05000000000000000000" pitchFamily="2" charset="2"/>
                        <a:buChar char=""/>
                        <a:tabLst>
                          <a:tab pos="359410" algn="l"/>
                        </a:tabLst>
                      </a:pPr>
                      <a:r>
                        <a:rPr lang="id-ID" sz="900" dirty="0">
                          <a:solidFill>
                            <a:schemeClr val="bg1"/>
                          </a:solidFill>
                          <a:effectLst/>
                        </a:rPr>
                        <a:t>Sekresi</a:t>
                      </a:r>
                      <a:r>
                        <a:rPr lang="id-ID" sz="900" spc="-30" dirty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r>
                        <a:rPr lang="id-ID" sz="900" dirty="0">
                          <a:solidFill>
                            <a:schemeClr val="bg1"/>
                          </a:solidFill>
                          <a:effectLst/>
                        </a:rPr>
                        <a:t>yang</a:t>
                      </a:r>
                      <a:r>
                        <a:rPr lang="id-ID" sz="900" spc="-30" dirty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r>
                        <a:rPr lang="id-ID" sz="900" dirty="0">
                          <a:solidFill>
                            <a:schemeClr val="bg1"/>
                          </a:solidFill>
                          <a:effectLst/>
                        </a:rPr>
                        <a:t>tertahan</a:t>
                      </a:r>
                      <a:endParaRPr lang="en-ID" sz="800" dirty="0">
                        <a:solidFill>
                          <a:schemeClr val="bg1"/>
                        </a:solidFill>
                        <a:effectLst/>
                      </a:endParaRPr>
                    </a:p>
                    <a:p>
                      <a:pPr marL="342900" lvl="0" indent="-161925">
                        <a:lnSpc>
                          <a:spcPts val="1240"/>
                        </a:lnSpc>
                        <a:buSzPts val="1000"/>
                        <a:buFont typeface="Wingdings" panose="05000000000000000000" pitchFamily="2" charset="2"/>
                        <a:buChar char=""/>
                        <a:tabLst>
                          <a:tab pos="359410" algn="l"/>
                        </a:tabLst>
                      </a:pPr>
                      <a:r>
                        <a:rPr lang="id-ID" sz="900" dirty="0">
                          <a:solidFill>
                            <a:schemeClr val="bg1"/>
                          </a:solidFill>
                          <a:effectLst/>
                        </a:rPr>
                        <a:t>Hiperplasia</a:t>
                      </a:r>
                      <a:r>
                        <a:rPr lang="id-ID" sz="900" spc="-25" dirty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r>
                        <a:rPr lang="id-ID" sz="900" dirty="0">
                          <a:solidFill>
                            <a:schemeClr val="bg1"/>
                          </a:solidFill>
                          <a:effectLst/>
                        </a:rPr>
                        <a:t>dinding</a:t>
                      </a:r>
                      <a:r>
                        <a:rPr lang="id-ID" sz="900" spc="-10" dirty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r>
                        <a:rPr lang="id-ID" sz="900" dirty="0">
                          <a:solidFill>
                            <a:schemeClr val="bg1"/>
                          </a:solidFill>
                          <a:effectLst/>
                        </a:rPr>
                        <a:t>jalan</a:t>
                      </a:r>
                      <a:r>
                        <a:rPr lang="id-ID" sz="900" spc="-30" dirty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r>
                        <a:rPr lang="id-ID" sz="900" dirty="0">
                          <a:solidFill>
                            <a:schemeClr val="bg1"/>
                          </a:solidFill>
                          <a:effectLst/>
                        </a:rPr>
                        <a:t>napas</a:t>
                      </a:r>
                      <a:endParaRPr lang="en-ID" sz="800" dirty="0">
                        <a:solidFill>
                          <a:schemeClr val="bg1"/>
                        </a:solidFill>
                        <a:effectLst/>
                      </a:endParaRPr>
                    </a:p>
                    <a:p>
                      <a:pPr marL="342900" lvl="0" indent="-161925">
                        <a:lnSpc>
                          <a:spcPts val="1240"/>
                        </a:lnSpc>
                        <a:buSzPts val="1000"/>
                        <a:buFont typeface="Wingdings" panose="05000000000000000000" pitchFamily="2" charset="2"/>
                        <a:buChar char=""/>
                        <a:tabLst>
                          <a:tab pos="359410" algn="l"/>
                        </a:tabLst>
                      </a:pPr>
                      <a:r>
                        <a:rPr lang="id-ID" sz="900" dirty="0">
                          <a:solidFill>
                            <a:schemeClr val="bg1"/>
                          </a:solidFill>
                          <a:effectLst/>
                        </a:rPr>
                        <a:t>Proses</a:t>
                      </a:r>
                      <a:r>
                        <a:rPr lang="id-ID" sz="900" spc="-25" dirty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r>
                        <a:rPr lang="id-ID" sz="900" dirty="0">
                          <a:solidFill>
                            <a:schemeClr val="bg1"/>
                          </a:solidFill>
                          <a:effectLst/>
                        </a:rPr>
                        <a:t>infeksi</a:t>
                      </a:r>
                      <a:endParaRPr lang="en-ID" sz="800" dirty="0">
                        <a:solidFill>
                          <a:schemeClr val="bg1"/>
                        </a:solidFill>
                        <a:effectLst/>
                      </a:endParaRPr>
                    </a:p>
                    <a:p>
                      <a:pPr marL="342900" lvl="0" indent="-161925">
                        <a:lnSpc>
                          <a:spcPts val="1235"/>
                        </a:lnSpc>
                        <a:buSzPts val="1000"/>
                        <a:buFont typeface="Wingdings" panose="05000000000000000000" pitchFamily="2" charset="2"/>
                        <a:buChar char=""/>
                        <a:tabLst>
                          <a:tab pos="359410" algn="l"/>
                        </a:tabLst>
                      </a:pPr>
                      <a:r>
                        <a:rPr lang="id-ID" sz="900" dirty="0">
                          <a:solidFill>
                            <a:schemeClr val="bg1"/>
                          </a:solidFill>
                          <a:effectLst/>
                        </a:rPr>
                        <a:t>Respon</a:t>
                      </a:r>
                      <a:r>
                        <a:rPr lang="id-ID" sz="900" spc="-50" dirty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r>
                        <a:rPr lang="id-ID" sz="900" dirty="0">
                          <a:solidFill>
                            <a:schemeClr val="bg1"/>
                          </a:solidFill>
                          <a:effectLst/>
                        </a:rPr>
                        <a:t>alergi</a:t>
                      </a:r>
                      <a:endParaRPr lang="en-ID" sz="800" dirty="0">
                        <a:solidFill>
                          <a:schemeClr val="bg1"/>
                        </a:solidFill>
                        <a:effectLst/>
                      </a:endParaRPr>
                    </a:p>
                    <a:p>
                      <a:pPr marL="342900" lvl="0" indent="-161925">
                        <a:lnSpc>
                          <a:spcPts val="1250"/>
                        </a:lnSpc>
                        <a:spcAft>
                          <a:spcPts val="0"/>
                        </a:spcAft>
                        <a:buSzPts val="1000"/>
                        <a:buFont typeface="Wingdings" panose="05000000000000000000" pitchFamily="2" charset="2"/>
                        <a:buChar char=""/>
                        <a:tabLst>
                          <a:tab pos="359410" algn="l"/>
                        </a:tabLst>
                      </a:pPr>
                      <a:r>
                        <a:rPr lang="id-ID" sz="900" dirty="0">
                          <a:solidFill>
                            <a:schemeClr val="bg1"/>
                          </a:solidFill>
                          <a:effectLst/>
                        </a:rPr>
                        <a:t>Efek</a:t>
                      </a:r>
                      <a:r>
                        <a:rPr lang="id-ID" sz="900" spc="-45" dirty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r>
                        <a:rPr lang="id-ID" sz="900" dirty="0">
                          <a:solidFill>
                            <a:schemeClr val="bg1"/>
                          </a:solidFill>
                          <a:effectLst/>
                        </a:rPr>
                        <a:t>agen</a:t>
                      </a:r>
                      <a:r>
                        <a:rPr lang="id-ID" sz="900" spc="-40" dirty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r>
                        <a:rPr lang="id-ID" sz="900" dirty="0">
                          <a:solidFill>
                            <a:schemeClr val="bg1"/>
                          </a:solidFill>
                          <a:effectLst/>
                        </a:rPr>
                        <a:t>farmakologia</a:t>
                      </a:r>
                      <a:r>
                        <a:rPr lang="id-ID" sz="900" spc="-30" dirty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r>
                        <a:rPr lang="id-ID" sz="900" dirty="0">
                          <a:solidFill>
                            <a:schemeClr val="bg1"/>
                          </a:solidFill>
                          <a:effectLst/>
                        </a:rPr>
                        <a:t>(mis.</a:t>
                      </a:r>
                      <a:r>
                        <a:rPr lang="id-ID" sz="900" spc="-30" dirty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r>
                        <a:rPr lang="id-ID" sz="900" dirty="0">
                          <a:solidFill>
                            <a:schemeClr val="bg1"/>
                          </a:solidFill>
                          <a:effectLst/>
                        </a:rPr>
                        <a:t>anastesi)</a:t>
                      </a:r>
                      <a:endParaRPr lang="en-ID" sz="800" dirty="0">
                        <a:solidFill>
                          <a:schemeClr val="bg1"/>
                        </a:solidFill>
                        <a:effectLst/>
                      </a:endParaRPr>
                    </a:p>
                    <a:p>
                      <a:pPr marL="69850">
                        <a:lnSpc>
                          <a:spcPts val="1320"/>
                        </a:lnSpc>
                      </a:pPr>
                      <a:r>
                        <a:rPr lang="id-ID" sz="900" dirty="0">
                          <a:solidFill>
                            <a:schemeClr val="bg1"/>
                          </a:solidFill>
                          <a:effectLst/>
                        </a:rPr>
                        <a:t>Situasional</a:t>
                      </a:r>
                      <a:endParaRPr lang="en-ID" sz="800" dirty="0">
                        <a:solidFill>
                          <a:schemeClr val="bg1"/>
                        </a:solidFill>
                        <a:effectLst/>
                      </a:endParaRPr>
                    </a:p>
                    <a:p>
                      <a:pPr>
                        <a:spcBef>
                          <a:spcPts val="15"/>
                        </a:spcBef>
                      </a:pPr>
                      <a:r>
                        <a:rPr lang="id-ID" sz="800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n-ID" sz="800" dirty="0">
                        <a:solidFill>
                          <a:schemeClr val="bg1"/>
                        </a:solidFill>
                        <a:effectLst/>
                      </a:endParaRPr>
                    </a:p>
                    <a:p>
                      <a:pPr marL="342900" lvl="0" indent="-161925">
                        <a:lnSpc>
                          <a:spcPts val="1310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  <a:buSzPts val="1000"/>
                        <a:buFont typeface="Wingdings" panose="05000000000000000000" pitchFamily="2" charset="2"/>
                        <a:buChar char=""/>
                        <a:tabLst>
                          <a:tab pos="359410" algn="l"/>
                        </a:tabLst>
                      </a:pPr>
                      <a:r>
                        <a:rPr lang="id-ID" sz="900" dirty="0">
                          <a:solidFill>
                            <a:schemeClr val="bg1"/>
                          </a:solidFill>
                          <a:effectLst/>
                        </a:rPr>
                        <a:t>Perokok</a:t>
                      </a:r>
                      <a:r>
                        <a:rPr lang="id-ID" sz="900" spc="35" dirty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r>
                        <a:rPr lang="id-ID" sz="900" dirty="0">
                          <a:solidFill>
                            <a:schemeClr val="bg1"/>
                          </a:solidFill>
                          <a:effectLst/>
                        </a:rPr>
                        <a:t>aktif</a:t>
                      </a:r>
                      <a:endParaRPr lang="en-ID" sz="800" dirty="0">
                        <a:solidFill>
                          <a:schemeClr val="bg1"/>
                        </a:solidFill>
                        <a:effectLst/>
                      </a:endParaRPr>
                    </a:p>
                    <a:p>
                      <a:pPr marL="342900" lvl="0" indent="-161925">
                        <a:lnSpc>
                          <a:spcPts val="1240"/>
                        </a:lnSpc>
                        <a:buSzPts val="1000"/>
                        <a:buFont typeface="Wingdings" panose="05000000000000000000" pitchFamily="2" charset="2"/>
                        <a:buChar char=""/>
                        <a:tabLst>
                          <a:tab pos="359410" algn="l"/>
                        </a:tabLst>
                      </a:pPr>
                      <a:r>
                        <a:rPr lang="id-ID" sz="900" dirty="0">
                          <a:solidFill>
                            <a:schemeClr val="bg1"/>
                          </a:solidFill>
                          <a:effectLst/>
                        </a:rPr>
                        <a:t>Perokok</a:t>
                      </a:r>
                      <a:r>
                        <a:rPr lang="id-ID" sz="900" spc="35" dirty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r>
                        <a:rPr lang="id-ID" sz="900" dirty="0">
                          <a:solidFill>
                            <a:schemeClr val="bg1"/>
                          </a:solidFill>
                          <a:effectLst/>
                        </a:rPr>
                        <a:t>pasif</a:t>
                      </a:r>
                      <a:endParaRPr lang="en-ID" sz="800" dirty="0">
                        <a:solidFill>
                          <a:schemeClr val="bg1"/>
                        </a:solidFill>
                        <a:effectLst/>
                      </a:endParaRPr>
                    </a:p>
                    <a:p>
                      <a:pPr marL="342900" lvl="0" indent="-161925">
                        <a:lnSpc>
                          <a:spcPts val="1315"/>
                        </a:lnSpc>
                        <a:buSzPts val="1000"/>
                        <a:buFont typeface="Wingdings" panose="05000000000000000000" pitchFamily="2" charset="2"/>
                        <a:buChar char=""/>
                        <a:tabLst>
                          <a:tab pos="359410" algn="l"/>
                        </a:tabLst>
                      </a:pPr>
                      <a:r>
                        <a:rPr lang="id-ID" sz="900" dirty="0">
                          <a:solidFill>
                            <a:schemeClr val="bg1"/>
                          </a:solidFill>
                          <a:effectLst/>
                        </a:rPr>
                        <a:t>Terpajan</a:t>
                      </a:r>
                      <a:r>
                        <a:rPr lang="id-ID" sz="900" spc="45" dirty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r>
                        <a:rPr lang="id-ID" sz="900" dirty="0">
                          <a:solidFill>
                            <a:schemeClr val="bg1"/>
                          </a:solidFill>
                          <a:effectLst/>
                        </a:rPr>
                        <a:t>polutan</a:t>
                      </a:r>
                      <a:endParaRPr lang="en-ID" sz="8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Wingdings" panose="05000000000000000000" pitchFamily="2" charset="2"/>
                        <a:cs typeface="Wingdings" panose="05000000000000000000" pitchFamily="2" charset="2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9215" algn="just">
                        <a:spcAft>
                          <a:spcPts val="0"/>
                        </a:spcAft>
                      </a:pPr>
                      <a:r>
                        <a:rPr lang="id-ID" sz="900" dirty="0">
                          <a:solidFill>
                            <a:schemeClr val="bg1"/>
                          </a:solidFill>
                          <a:effectLst/>
                        </a:rPr>
                        <a:t>Setelah</a:t>
                      </a:r>
                      <a:r>
                        <a:rPr lang="id-ID" sz="900" spc="5" dirty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r>
                        <a:rPr lang="id-ID" sz="900" dirty="0">
                          <a:solidFill>
                            <a:schemeClr val="bg1"/>
                          </a:solidFill>
                          <a:effectLst/>
                        </a:rPr>
                        <a:t>dilakukan</a:t>
                      </a:r>
                      <a:r>
                        <a:rPr lang="id-ID" sz="900" spc="5" dirty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r>
                        <a:rPr lang="id-ID" sz="900" dirty="0">
                          <a:solidFill>
                            <a:schemeClr val="bg1"/>
                          </a:solidFill>
                          <a:effectLst/>
                        </a:rPr>
                        <a:t>asuha</a:t>
                      </a:r>
                      <a:r>
                        <a:rPr lang="id-ID" sz="900" spc="5" dirty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r>
                        <a:rPr lang="id-ID" sz="900" dirty="0">
                          <a:solidFill>
                            <a:schemeClr val="bg1"/>
                          </a:solidFill>
                          <a:effectLst/>
                        </a:rPr>
                        <a:t>keperawatan</a:t>
                      </a:r>
                      <a:r>
                        <a:rPr lang="id-ID" sz="900" spc="-285" dirty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r>
                        <a:rPr lang="id-ID" sz="900" dirty="0">
                          <a:solidFill>
                            <a:schemeClr val="bg1"/>
                          </a:solidFill>
                          <a:effectLst/>
                        </a:rPr>
                        <a:t>selama 1x24 jam, maka Bersihan Jalan</a:t>
                      </a:r>
                      <a:r>
                        <a:rPr lang="id-ID" sz="900" spc="5" dirty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r>
                        <a:rPr lang="id-ID" sz="900" dirty="0">
                          <a:solidFill>
                            <a:schemeClr val="bg1"/>
                          </a:solidFill>
                          <a:effectLst/>
                        </a:rPr>
                        <a:t>Nafas</a:t>
                      </a:r>
                      <a:r>
                        <a:rPr lang="id-ID" sz="900" spc="35" dirty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r>
                        <a:rPr lang="id-ID" sz="900" dirty="0">
                          <a:solidFill>
                            <a:schemeClr val="bg1"/>
                          </a:solidFill>
                          <a:effectLst/>
                        </a:rPr>
                        <a:t>meningkat</a:t>
                      </a:r>
                      <a:r>
                        <a:rPr lang="id-ID" sz="900" spc="10" dirty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r>
                        <a:rPr lang="id-ID" sz="900" dirty="0">
                          <a:solidFill>
                            <a:schemeClr val="bg1"/>
                          </a:solidFill>
                          <a:effectLst/>
                        </a:rPr>
                        <a:t>dengan</a:t>
                      </a:r>
                      <a:r>
                        <a:rPr lang="id-ID" sz="900" spc="45" dirty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r>
                        <a:rPr lang="id-ID" sz="900" dirty="0">
                          <a:solidFill>
                            <a:schemeClr val="bg1"/>
                          </a:solidFill>
                          <a:effectLst/>
                        </a:rPr>
                        <a:t>kriteria</a:t>
                      </a:r>
                      <a:r>
                        <a:rPr lang="id-ID" sz="900" spc="20" dirty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r>
                        <a:rPr lang="id-ID" sz="900" dirty="0">
                          <a:solidFill>
                            <a:schemeClr val="bg1"/>
                          </a:solidFill>
                          <a:effectLst/>
                        </a:rPr>
                        <a:t>hasil</a:t>
                      </a:r>
                      <a:r>
                        <a:rPr lang="id-ID" sz="900" spc="35" dirty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r>
                        <a:rPr lang="id-ID" sz="900" dirty="0">
                          <a:solidFill>
                            <a:schemeClr val="bg1"/>
                          </a:solidFill>
                          <a:effectLst/>
                        </a:rPr>
                        <a:t>:</a:t>
                      </a:r>
                      <a:endParaRPr lang="en-ID" sz="800" dirty="0">
                        <a:solidFill>
                          <a:schemeClr val="bg1"/>
                        </a:solidFill>
                        <a:effectLst/>
                      </a:endParaRPr>
                    </a:p>
                    <a:p>
                      <a:pPr marL="342900" lvl="0" indent="-161925">
                        <a:lnSpc>
                          <a:spcPts val="1270"/>
                        </a:lnSpc>
                        <a:buSzPts val="1100"/>
                        <a:buFont typeface="Times New Roman" panose="02020603050405020304" pitchFamily="18" charset="0"/>
                        <a:buAutoNum type="arabicPeriod"/>
                        <a:tabLst>
                          <a:tab pos="422910" algn="l"/>
                          <a:tab pos="423545" algn="l"/>
                        </a:tabLst>
                      </a:pPr>
                      <a:r>
                        <a:rPr lang="id-ID" sz="900" spc="-5" dirty="0">
                          <a:solidFill>
                            <a:schemeClr val="bg1"/>
                          </a:solidFill>
                          <a:effectLst/>
                        </a:rPr>
                        <a:t>Batuk</a:t>
                      </a:r>
                      <a:r>
                        <a:rPr lang="id-ID" sz="900" spc="-10" dirty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r>
                        <a:rPr lang="id-ID" sz="900" spc="-5" dirty="0">
                          <a:solidFill>
                            <a:schemeClr val="bg1"/>
                          </a:solidFill>
                          <a:effectLst/>
                        </a:rPr>
                        <a:t>efektif</a:t>
                      </a:r>
                      <a:r>
                        <a:rPr lang="id-ID" sz="900" spc="5" dirty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r>
                        <a:rPr lang="id-ID" sz="900" spc="-5" dirty="0">
                          <a:solidFill>
                            <a:schemeClr val="bg1"/>
                          </a:solidFill>
                          <a:effectLst/>
                        </a:rPr>
                        <a:t>meningkat</a:t>
                      </a:r>
                      <a:endParaRPr lang="en-ID" sz="800" spc="-5" dirty="0">
                        <a:solidFill>
                          <a:schemeClr val="bg1"/>
                        </a:solidFill>
                        <a:effectLst/>
                      </a:endParaRPr>
                    </a:p>
                    <a:p>
                      <a:pPr marL="342900" lvl="0" indent="-161925">
                        <a:lnSpc>
                          <a:spcPts val="1240"/>
                        </a:lnSpc>
                        <a:buSzPts val="1100"/>
                        <a:buFont typeface="Times New Roman" panose="02020603050405020304" pitchFamily="18" charset="0"/>
                        <a:buAutoNum type="arabicPeriod"/>
                        <a:tabLst>
                          <a:tab pos="422910" algn="l"/>
                          <a:tab pos="423545" algn="l"/>
                        </a:tabLst>
                      </a:pPr>
                      <a:r>
                        <a:rPr lang="id-ID" sz="900" spc="-5" dirty="0">
                          <a:solidFill>
                            <a:schemeClr val="bg1"/>
                          </a:solidFill>
                          <a:effectLst/>
                        </a:rPr>
                        <a:t>Produksi</a:t>
                      </a:r>
                      <a:r>
                        <a:rPr lang="id-ID" sz="900" spc="-60" dirty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r>
                        <a:rPr lang="id-ID" sz="900" spc="-5" dirty="0">
                          <a:solidFill>
                            <a:schemeClr val="bg1"/>
                          </a:solidFill>
                          <a:effectLst/>
                        </a:rPr>
                        <a:t>sputum</a:t>
                      </a:r>
                      <a:r>
                        <a:rPr lang="id-ID" sz="900" spc="-65" dirty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r>
                        <a:rPr lang="id-ID" sz="900" spc="-5" dirty="0">
                          <a:solidFill>
                            <a:schemeClr val="bg1"/>
                          </a:solidFill>
                          <a:effectLst/>
                        </a:rPr>
                        <a:t>menurun</a:t>
                      </a:r>
                      <a:endParaRPr lang="en-ID" sz="800" spc="-5" dirty="0">
                        <a:solidFill>
                          <a:schemeClr val="bg1"/>
                        </a:solidFill>
                        <a:effectLst/>
                      </a:endParaRPr>
                    </a:p>
                    <a:p>
                      <a:pPr marL="342900" lvl="0" indent="-161925">
                        <a:lnSpc>
                          <a:spcPts val="1235"/>
                        </a:lnSpc>
                        <a:buSzPts val="1100"/>
                        <a:buFont typeface="Times New Roman" panose="02020603050405020304" pitchFamily="18" charset="0"/>
                        <a:buAutoNum type="arabicPeriod"/>
                        <a:tabLst>
                          <a:tab pos="422910" algn="l"/>
                          <a:tab pos="423545" algn="l"/>
                        </a:tabLst>
                      </a:pPr>
                      <a:r>
                        <a:rPr lang="id-ID" sz="900" spc="-5" dirty="0">
                          <a:solidFill>
                            <a:schemeClr val="bg1"/>
                          </a:solidFill>
                          <a:effectLst/>
                        </a:rPr>
                        <a:t>Mengi</a:t>
                      </a:r>
                      <a:r>
                        <a:rPr lang="id-ID" sz="900" spc="35" dirty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r>
                        <a:rPr lang="id-ID" sz="900" spc="-5" dirty="0">
                          <a:solidFill>
                            <a:schemeClr val="bg1"/>
                          </a:solidFill>
                          <a:effectLst/>
                        </a:rPr>
                        <a:t>menurun</a:t>
                      </a:r>
                      <a:endParaRPr lang="en-ID" sz="800" spc="-5" dirty="0">
                        <a:solidFill>
                          <a:schemeClr val="bg1"/>
                        </a:solidFill>
                        <a:effectLst/>
                      </a:endParaRPr>
                    </a:p>
                    <a:p>
                      <a:pPr marL="342900" lvl="0" indent="-161925">
                        <a:lnSpc>
                          <a:spcPts val="1250"/>
                        </a:lnSpc>
                        <a:buSzPts val="1100"/>
                        <a:buFont typeface="Times New Roman" panose="02020603050405020304" pitchFamily="18" charset="0"/>
                        <a:buAutoNum type="arabicPeriod"/>
                        <a:tabLst>
                          <a:tab pos="422910" algn="l"/>
                          <a:tab pos="423545" algn="l"/>
                        </a:tabLst>
                      </a:pPr>
                      <a:r>
                        <a:rPr lang="id-ID" sz="900" spc="-5" dirty="0">
                          <a:solidFill>
                            <a:schemeClr val="bg1"/>
                          </a:solidFill>
                          <a:effectLst/>
                        </a:rPr>
                        <a:t>Frekuensi</a:t>
                      </a:r>
                      <a:r>
                        <a:rPr lang="id-ID" sz="900" spc="20" dirty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r>
                        <a:rPr lang="id-ID" sz="900" spc="-5" dirty="0">
                          <a:solidFill>
                            <a:schemeClr val="bg1"/>
                          </a:solidFill>
                          <a:effectLst/>
                        </a:rPr>
                        <a:t>nafas</a:t>
                      </a:r>
                      <a:r>
                        <a:rPr lang="id-ID" sz="900" spc="10" dirty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r>
                        <a:rPr lang="id-ID" sz="900" spc="-5" dirty="0">
                          <a:solidFill>
                            <a:schemeClr val="bg1"/>
                          </a:solidFill>
                          <a:effectLst/>
                        </a:rPr>
                        <a:t>membaik</a:t>
                      </a:r>
                      <a:endParaRPr lang="en-ID" sz="800" spc="-5" dirty="0">
                        <a:solidFill>
                          <a:schemeClr val="bg1"/>
                        </a:solidFill>
                        <a:effectLst/>
                      </a:endParaRPr>
                    </a:p>
                    <a:p>
                      <a:pPr marL="342900" lvl="0" indent="-161925">
                        <a:lnSpc>
                          <a:spcPts val="1320"/>
                        </a:lnSpc>
                        <a:buSzPts val="1100"/>
                        <a:buFont typeface="Times New Roman" panose="02020603050405020304" pitchFamily="18" charset="0"/>
                        <a:buAutoNum type="arabicPeriod"/>
                        <a:tabLst>
                          <a:tab pos="422910" algn="l"/>
                          <a:tab pos="423545" algn="l"/>
                        </a:tabLst>
                      </a:pPr>
                      <a:r>
                        <a:rPr lang="id-ID" sz="900" spc="-5" dirty="0">
                          <a:solidFill>
                            <a:schemeClr val="bg1"/>
                          </a:solidFill>
                          <a:effectLst/>
                        </a:rPr>
                        <a:t>Pola nafas</a:t>
                      </a:r>
                      <a:r>
                        <a:rPr lang="id-ID" sz="900" spc="10" dirty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r>
                        <a:rPr lang="id-ID" sz="900" spc="-5" dirty="0">
                          <a:solidFill>
                            <a:schemeClr val="bg1"/>
                          </a:solidFill>
                          <a:effectLst/>
                        </a:rPr>
                        <a:t>membaik</a:t>
                      </a:r>
                      <a:endParaRPr lang="en-ID" sz="800" spc="-5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012190">
                        <a:lnSpc>
                          <a:spcPts val="1195"/>
                        </a:lnSpc>
                      </a:pPr>
                      <a:r>
                        <a:rPr lang="id-ID" sz="900" spc="-5" dirty="0">
                          <a:solidFill>
                            <a:schemeClr val="bg1"/>
                          </a:solidFill>
                          <a:effectLst/>
                        </a:rPr>
                        <a:t>Manajemen</a:t>
                      </a:r>
                      <a:r>
                        <a:rPr lang="id-ID" sz="900" spc="-65" dirty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r>
                        <a:rPr lang="id-ID" sz="900" spc="-5" dirty="0">
                          <a:solidFill>
                            <a:schemeClr val="bg1"/>
                          </a:solidFill>
                          <a:effectLst/>
                        </a:rPr>
                        <a:t>Jalan</a:t>
                      </a:r>
                      <a:r>
                        <a:rPr lang="id-ID" sz="900" spc="-60" dirty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r>
                        <a:rPr lang="id-ID" sz="900" spc="-5" dirty="0">
                          <a:solidFill>
                            <a:schemeClr val="bg1"/>
                          </a:solidFill>
                          <a:effectLst/>
                        </a:rPr>
                        <a:t>Nafas</a:t>
                      </a:r>
                      <a:endParaRPr lang="en-ID" sz="800" dirty="0">
                        <a:solidFill>
                          <a:schemeClr val="bg1"/>
                        </a:solidFill>
                        <a:effectLst/>
                      </a:endParaRPr>
                    </a:p>
                    <a:p>
                      <a:pPr marL="70485">
                        <a:lnSpc>
                          <a:spcPts val="1365"/>
                        </a:lnSpc>
                      </a:pPr>
                      <a:r>
                        <a:rPr lang="id-ID" sz="900" dirty="0">
                          <a:solidFill>
                            <a:schemeClr val="bg1"/>
                          </a:solidFill>
                          <a:effectLst/>
                        </a:rPr>
                        <a:t>Observasi</a:t>
                      </a:r>
                      <a:endParaRPr lang="en-ID" sz="800" dirty="0">
                        <a:solidFill>
                          <a:schemeClr val="bg1"/>
                        </a:solidFill>
                        <a:effectLst/>
                      </a:endParaRPr>
                    </a:p>
                    <a:p>
                      <a:pPr marL="342900" lvl="0" indent="-161925">
                        <a:lnSpc>
                          <a:spcPts val="1375"/>
                        </a:lnSpc>
                        <a:buSzPts val="1100"/>
                        <a:buFont typeface="Wingdings" panose="05000000000000000000" pitchFamily="2" charset="2"/>
                        <a:buChar char=""/>
                        <a:tabLst>
                          <a:tab pos="346075" algn="l"/>
                          <a:tab pos="346710" algn="l"/>
                        </a:tabLst>
                      </a:pPr>
                      <a:r>
                        <a:rPr lang="id-ID" sz="900" dirty="0">
                          <a:solidFill>
                            <a:schemeClr val="bg1"/>
                          </a:solidFill>
                          <a:effectLst/>
                        </a:rPr>
                        <a:t>Monitor</a:t>
                      </a:r>
                      <a:r>
                        <a:rPr lang="id-ID" sz="900" spc="-10" dirty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r>
                        <a:rPr lang="id-ID" sz="900" dirty="0">
                          <a:solidFill>
                            <a:schemeClr val="bg1"/>
                          </a:solidFill>
                          <a:effectLst/>
                        </a:rPr>
                        <a:t>pola</a:t>
                      </a:r>
                      <a:r>
                        <a:rPr lang="id-ID" sz="900" spc="-10" dirty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r>
                        <a:rPr lang="id-ID" sz="900" dirty="0">
                          <a:solidFill>
                            <a:schemeClr val="bg1"/>
                          </a:solidFill>
                          <a:effectLst/>
                        </a:rPr>
                        <a:t>napas</a:t>
                      </a:r>
                      <a:r>
                        <a:rPr lang="id-ID" sz="900" spc="-20" dirty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r>
                        <a:rPr lang="id-ID" sz="900" dirty="0">
                          <a:solidFill>
                            <a:schemeClr val="bg1"/>
                          </a:solidFill>
                          <a:effectLst/>
                        </a:rPr>
                        <a:t>(frekuensi,</a:t>
                      </a:r>
                      <a:r>
                        <a:rPr lang="id-ID" sz="900" spc="5" dirty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r>
                        <a:rPr lang="id-ID" sz="900" dirty="0">
                          <a:solidFill>
                            <a:schemeClr val="bg1"/>
                          </a:solidFill>
                          <a:effectLst/>
                        </a:rPr>
                        <a:t>kedalaman,</a:t>
                      </a:r>
                      <a:r>
                        <a:rPr lang="id-ID" sz="900" spc="-15" dirty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r>
                        <a:rPr lang="id-ID" sz="900" dirty="0">
                          <a:solidFill>
                            <a:schemeClr val="bg1"/>
                          </a:solidFill>
                          <a:effectLst/>
                        </a:rPr>
                        <a:t>usaha</a:t>
                      </a:r>
                      <a:endParaRPr lang="en-ID" sz="800" dirty="0">
                        <a:solidFill>
                          <a:schemeClr val="bg1"/>
                        </a:solidFill>
                        <a:effectLst/>
                      </a:endParaRPr>
                    </a:p>
                    <a:p>
                      <a:pPr marL="342900" marR="151130" lvl="0" indent="-161925">
                        <a:lnSpc>
                          <a:spcPct val="97000"/>
                        </a:lnSpc>
                        <a:spcBef>
                          <a:spcPts val="20"/>
                        </a:spcBef>
                        <a:spcAft>
                          <a:spcPts val="0"/>
                        </a:spcAft>
                        <a:buSzPts val="1100"/>
                        <a:buFont typeface="Wingdings" panose="05000000000000000000" pitchFamily="2" charset="2"/>
                        <a:buChar char=""/>
                        <a:tabLst>
                          <a:tab pos="346075" algn="l"/>
                          <a:tab pos="346710" algn="l"/>
                        </a:tabLst>
                      </a:pPr>
                      <a:r>
                        <a:rPr lang="id-ID" sz="900" spc="-5" dirty="0">
                          <a:solidFill>
                            <a:schemeClr val="bg1"/>
                          </a:solidFill>
                          <a:effectLst/>
                        </a:rPr>
                        <a:t>Monitor bunyi</a:t>
                      </a:r>
                      <a:r>
                        <a:rPr lang="id-ID" sz="900" dirty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r>
                        <a:rPr lang="id-ID" sz="900" spc="-5" dirty="0">
                          <a:solidFill>
                            <a:schemeClr val="bg1"/>
                          </a:solidFill>
                          <a:effectLst/>
                        </a:rPr>
                        <a:t>napas</a:t>
                      </a:r>
                      <a:r>
                        <a:rPr lang="id-ID" sz="900" dirty="0">
                          <a:solidFill>
                            <a:schemeClr val="bg1"/>
                          </a:solidFill>
                          <a:effectLst/>
                        </a:rPr>
                        <a:t> tambahan (mis. Gurgling,</a:t>
                      </a:r>
                      <a:r>
                        <a:rPr lang="id-ID" sz="900" spc="-285" dirty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r>
                        <a:rPr lang="id-ID" sz="900" dirty="0">
                          <a:solidFill>
                            <a:schemeClr val="bg1"/>
                          </a:solidFill>
                          <a:effectLst/>
                        </a:rPr>
                        <a:t>mengi,weezing,</a:t>
                      </a:r>
                      <a:r>
                        <a:rPr lang="id-ID" sz="900" spc="-20" dirty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r>
                        <a:rPr lang="id-ID" sz="900" dirty="0">
                          <a:solidFill>
                            <a:schemeClr val="bg1"/>
                          </a:solidFill>
                          <a:effectLst/>
                        </a:rPr>
                        <a:t>ronkhi</a:t>
                      </a:r>
                      <a:r>
                        <a:rPr lang="id-ID" sz="900" spc="-20" dirty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r>
                        <a:rPr lang="id-ID" sz="900" dirty="0">
                          <a:solidFill>
                            <a:schemeClr val="bg1"/>
                          </a:solidFill>
                          <a:effectLst/>
                        </a:rPr>
                        <a:t>kering)</a:t>
                      </a:r>
                      <a:endParaRPr lang="en-ID" sz="800" dirty="0">
                        <a:solidFill>
                          <a:schemeClr val="bg1"/>
                        </a:solidFill>
                        <a:effectLst/>
                      </a:endParaRPr>
                    </a:p>
                    <a:p>
                      <a:pPr marL="342900" lvl="0" indent="-161925">
                        <a:lnSpc>
                          <a:spcPts val="1255"/>
                        </a:lnSpc>
                        <a:buSzPts val="1100"/>
                        <a:buFont typeface="Wingdings" panose="05000000000000000000" pitchFamily="2" charset="2"/>
                        <a:buChar char=""/>
                        <a:tabLst>
                          <a:tab pos="346075" algn="l"/>
                          <a:tab pos="346710" algn="l"/>
                        </a:tabLst>
                      </a:pPr>
                      <a:r>
                        <a:rPr lang="id-ID" sz="900" dirty="0">
                          <a:solidFill>
                            <a:schemeClr val="bg1"/>
                          </a:solidFill>
                          <a:effectLst/>
                        </a:rPr>
                        <a:t>Monitor</a:t>
                      </a:r>
                      <a:r>
                        <a:rPr lang="id-ID" sz="900" spc="20" dirty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r>
                        <a:rPr lang="id-ID" sz="900" dirty="0">
                          <a:solidFill>
                            <a:schemeClr val="bg1"/>
                          </a:solidFill>
                          <a:effectLst/>
                        </a:rPr>
                        <a:t>sputum</a:t>
                      </a:r>
                      <a:r>
                        <a:rPr lang="id-ID" sz="900" spc="5" dirty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r>
                        <a:rPr lang="id-ID" sz="900" dirty="0">
                          <a:solidFill>
                            <a:schemeClr val="bg1"/>
                          </a:solidFill>
                          <a:effectLst/>
                        </a:rPr>
                        <a:t>(jumlah,</a:t>
                      </a:r>
                      <a:r>
                        <a:rPr lang="id-ID" sz="900" spc="25" dirty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r>
                        <a:rPr lang="id-ID" sz="900" dirty="0">
                          <a:solidFill>
                            <a:schemeClr val="bg1"/>
                          </a:solidFill>
                          <a:effectLst/>
                        </a:rPr>
                        <a:t>warna,</a:t>
                      </a:r>
                      <a:r>
                        <a:rPr lang="id-ID" sz="900" spc="15" dirty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r>
                        <a:rPr lang="id-ID" sz="900" dirty="0">
                          <a:solidFill>
                            <a:schemeClr val="bg1"/>
                          </a:solidFill>
                          <a:effectLst/>
                        </a:rPr>
                        <a:t>aroma)</a:t>
                      </a:r>
                      <a:endParaRPr lang="en-ID" sz="800" dirty="0">
                        <a:solidFill>
                          <a:schemeClr val="bg1"/>
                        </a:solidFill>
                        <a:effectLst/>
                      </a:endParaRPr>
                    </a:p>
                    <a:p>
                      <a:pPr marL="70485">
                        <a:lnSpc>
                          <a:spcPts val="1310"/>
                        </a:lnSpc>
                      </a:pPr>
                      <a:r>
                        <a:rPr lang="id-ID" sz="900" dirty="0">
                          <a:solidFill>
                            <a:schemeClr val="bg1"/>
                          </a:solidFill>
                          <a:effectLst/>
                        </a:rPr>
                        <a:t>Terapeutik</a:t>
                      </a:r>
                      <a:endParaRPr lang="en-ID" sz="800" dirty="0">
                        <a:solidFill>
                          <a:schemeClr val="bg1"/>
                        </a:solidFill>
                        <a:effectLst/>
                      </a:endParaRPr>
                    </a:p>
                    <a:p>
                      <a:pPr marL="342900" marR="63500" lvl="0" indent="-161925" algn="just">
                        <a:lnSpc>
                          <a:spcPct val="97000"/>
                        </a:lnSpc>
                        <a:spcAft>
                          <a:spcPts val="0"/>
                        </a:spcAft>
                        <a:buSzPts val="1100"/>
                        <a:buFont typeface="Wingdings" panose="05000000000000000000" pitchFamily="2" charset="2"/>
                        <a:buChar char=""/>
                        <a:tabLst>
                          <a:tab pos="346710" algn="l"/>
                        </a:tabLst>
                      </a:pPr>
                      <a:r>
                        <a:rPr lang="id-ID" sz="900" dirty="0">
                          <a:solidFill>
                            <a:schemeClr val="bg1"/>
                          </a:solidFill>
                          <a:effectLst/>
                        </a:rPr>
                        <a:t>Pertahankan kepatenan jalan napas dengan head-tilt</a:t>
                      </a:r>
                      <a:r>
                        <a:rPr lang="id-ID" sz="900" spc="-270" dirty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r>
                        <a:rPr lang="id-ID" sz="900" dirty="0">
                          <a:solidFill>
                            <a:schemeClr val="bg1"/>
                          </a:solidFill>
                          <a:effectLst/>
                        </a:rPr>
                        <a:t>dan</a:t>
                      </a:r>
                      <a:r>
                        <a:rPr lang="id-ID" sz="900" spc="5" dirty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r>
                        <a:rPr lang="id-ID" sz="900" dirty="0">
                          <a:solidFill>
                            <a:schemeClr val="bg1"/>
                          </a:solidFill>
                          <a:effectLst/>
                        </a:rPr>
                        <a:t>chin-lift</a:t>
                      </a:r>
                      <a:r>
                        <a:rPr lang="id-ID" sz="900" spc="5" dirty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r>
                        <a:rPr lang="id-ID" sz="900" dirty="0">
                          <a:solidFill>
                            <a:schemeClr val="bg1"/>
                          </a:solidFill>
                          <a:effectLst/>
                        </a:rPr>
                        <a:t>(jaw-thrust</a:t>
                      </a:r>
                      <a:r>
                        <a:rPr lang="id-ID" sz="900" spc="5" dirty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r>
                        <a:rPr lang="id-ID" sz="900" dirty="0">
                          <a:solidFill>
                            <a:schemeClr val="bg1"/>
                          </a:solidFill>
                          <a:effectLst/>
                        </a:rPr>
                        <a:t>jika</a:t>
                      </a:r>
                      <a:r>
                        <a:rPr lang="id-ID" sz="900" spc="5" dirty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r>
                        <a:rPr lang="id-ID" sz="900" dirty="0">
                          <a:solidFill>
                            <a:schemeClr val="bg1"/>
                          </a:solidFill>
                          <a:effectLst/>
                        </a:rPr>
                        <a:t>curiga</a:t>
                      </a:r>
                      <a:r>
                        <a:rPr lang="id-ID" sz="900" spc="5" dirty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r>
                        <a:rPr lang="id-ID" sz="900" dirty="0">
                          <a:solidFill>
                            <a:schemeClr val="bg1"/>
                          </a:solidFill>
                          <a:effectLst/>
                        </a:rPr>
                        <a:t>trauma</a:t>
                      </a:r>
                      <a:r>
                        <a:rPr lang="id-ID" sz="900" spc="5" dirty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r>
                        <a:rPr lang="id-ID" sz="900" dirty="0">
                          <a:solidFill>
                            <a:schemeClr val="bg1"/>
                          </a:solidFill>
                          <a:effectLst/>
                        </a:rPr>
                        <a:t>cervical)</a:t>
                      </a:r>
                      <a:endParaRPr lang="en-ID" sz="800" dirty="0">
                        <a:solidFill>
                          <a:schemeClr val="bg1"/>
                        </a:solidFill>
                        <a:effectLst/>
                      </a:endParaRPr>
                    </a:p>
                    <a:p>
                      <a:pPr marL="342900" lvl="0" indent="-161925">
                        <a:lnSpc>
                          <a:spcPts val="1270"/>
                        </a:lnSpc>
                        <a:buSzPts val="1100"/>
                        <a:buFont typeface="Wingdings" panose="05000000000000000000" pitchFamily="2" charset="2"/>
                        <a:buChar char=""/>
                        <a:tabLst>
                          <a:tab pos="346075" algn="l"/>
                          <a:tab pos="346710" algn="l"/>
                        </a:tabLst>
                      </a:pPr>
                      <a:r>
                        <a:rPr lang="id-ID" sz="900" dirty="0">
                          <a:solidFill>
                            <a:schemeClr val="bg1"/>
                          </a:solidFill>
                          <a:effectLst/>
                        </a:rPr>
                        <a:t>Posisikan</a:t>
                      </a:r>
                      <a:r>
                        <a:rPr lang="id-ID" sz="900" spc="-10" dirty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r>
                        <a:rPr lang="id-ID" sz="900" dirty="0">
                          <a:solidFill>
                            <a:schemeClr val="bg1"/>
                          </a:solidFill>
                          <a:effectLst/>
                        </a:rPr>
                        <a:t>semi-Fowler</a:t>
                      </a:r>
                      <a:r>
                        <a:rPr lang="id-ID" sz="900" spc="10" dirty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r>
                        <a:rPr lang="id-ID" sz="900" dirty="0">
                          <a:solidFill>
                            <a:schemeClr val="bg1"/>
                          </a:solidFill>
                          <a:effectLst/>
                        </a:rPr>
                        <a:t>atau</a:t>
                      </a:r>
                      <a:r>
                        <a:rPr lang="id-ID" sz="900" spc="5" dirty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r>
                        <a:rPr lang="id-ID" sz="900" dirty="0">
                          <a:solidFill>
                            <a:schemeClr val="bg1"/>
                          </a:solidFill>
                          <a:effectLst/>
                        </a:rPr>
                        <a:t>Fowler</a:t>
                      </a:r>
                      <a:endParaRPr lang="en-ID" sz="800" dirty="0">
                        <a:solidFill>
                          <a:schemeClr val="bg1"/>
                        </a:solidFill>
                        <a:effectLst/>
                      </a:endParaRPr>
                    </a:p>
                    <a:p>
                      <a:pPr marL="342900" lvl="0" indent="-161925">
                        <a:lnSpc>
                          <a:spcPts val="1315"/>
                        </a:lnSpc>
                        <a:buSzPts val="1100"/>
                        <a:buFont typeface="Wingdings" panose="05000000000000000000" pitchFamily="2" charset="2"/>
                        <a:buChar char=""/>
                        <a:tabLst>
                          <a:tab pos="346075" algn="l"/>
                          <a:tab pos="346710" algn="l"/>
                        </a:tabLst>
                      </a:pPr>
                      <a:r>
                        <a:rPr lang="id-ID" sz="900" dirty="0">
                          <a:solidFill>
                            <a:schemeClr val="bg1"/>
                          </a:solidFill>
                          <a:effectLst/>
                        </a:rPr>
                        <a:t>Berikan minum</a:t>
                      </a:r>
                      <a:r>
                        <a:rPr lang="id-ID" sz="900" spc="5" dirty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r>
                        <a:rPr lang="id-ID" sz="900" dirty="0">
                          <a:solidFill>
                            <a:schemeClr val="bg1"/>
                          </a:solidFill>
                          <a:effectLst/>
                        </a:rPr>
                        <a:t>hangat</a:t>
                      </a:r>
                      <a:endParaRPr lang="en-ID" sz="800" dirty="0">
                        <a:solidFill>
                          <a:schemeClr val="bg1"/>
                        </a:solidFill>
                        <a:effectLst/>
                      </a:endParaRPr>
                    </a:p>
                    <a:p>
                      <a:pPr marL="342900" lvl="0" indent="-161925">
                        <a:lnSpc>
                          <a:spcPts val="1370"/>
                        </a:lnSpc>
                        <a:buSzPts val="1100"/>
                        <a:buFont typeface="Wingdings" panose="05000000000000000000" pitchFamily="2" charset="2"/>
                        <a:buChar char=""/>
                        <a:tabLst>
                          <a:tab pos="346075" algn="l"/>
                          <a:tab pos="346710" algn="l"/>
                        </a:tabLst>
                      </a:pPr>
                      <a:r>
                        <a:rPr lang="id-ID" sz="900" dirty="0">
                          <a:solidFill>
                            <a:schemeClr val="bg1"/>
                          </a:solidFill>
                          <a:effectLst/>
                        </a:rPr>
                        <a:t>Lakukan</a:t>
                      </a:r>
                      <a:r>
                        <a:rPr lang="id-ID" sz="900" spc="-45" dirty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r>
                        <a:rPr lang="id-ID" sz="900" dirty="0">
                          <a:solidFill>
                            <a:schemeClr val="bg1"/>
                          </a:solidFill>
                          <a:effectLst/>
                        </a:rPr>
                        <a:t>fisioterapi</a:t>
                      </a:r>
                      <a:r>
                        <a:rPr lang="id-ID" sz="900" spc="-50" dirty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r>
                        <a:rPr lang="id-ID" sz="900" dirty="0">
                          <a:solidFill>
                            <a:schemeClr val="bg1"/>
                          </a:solidFill>
                          <a:effectLst/>
                        </a:rPr>
                        <a:t>dada,</a:t>
                      </a:r>
                      <a:r>
                        <a:rPr lang="id-ID" sz="900" spc="-15" dirty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r>
                        <a:rPr lang="id-ID" sz="900" dirty="0">
                          <a:solidFill>
                            <a:schemeClr val="bg1"/>
                          </a:solidFill>
                          <a:effectLst/>
                        </a:rPr>
                        <a:t>jika</a:t>
                      </a:r>
                      <a:r>
                        <a:rPr lang="id-ID" sz="900" spc="-35" dirty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r>
                        <a:rPr lang="id-ID" sz="900" dirty="0">
                          <a:solidFill>
                            <a:schemeClr val="bg1"/>
                          </a:solidFill>
                          <a:effectLst/>
                        </a:rPr>
                        <a:t>perlu</a:t>
                      </a:r>
                      <a:endParaRPr lang="en-ID" sz="800" dirty="0">
                        <a:solidFill>
                          <a:schemeClr val="bg1"/>
                        </a:solidFill>
                        <a:effectLst/>
                      </a:endParaRPr>
                    </a:p>
                    <a:p>
                      <a:pPr marL="342900" lvl="0" indent="-161925">
                        <a:spcBef>
                          <a:spcPts val="10"/>
                        </a:spcBef>
                        <a:spcAft>
                          <a:spcPts val="0"/>
                        </a:spcAft>
                        <a:buSzPts val="1100"/>
                        <a:buFont typeface="Wingdings" panose="05000000000000000000" pitchFamily="2" charset="2"/>
                        <a:buChar char=""/>
                        <a:tabLst>
                          <a:tab pos="346075" algn="l"/>
                          <a:tab pos="346710" algn="l"/>
                        </a:tabLst>
                      </a:pPr>
                      <a:r>
                        <a:rPr lang="id-ID" sz="900" dirty="0">
                          <a:solidFill>
                            <a:schemeClr val="bg1"/>
                          </a:solidFill>
                          <a:effectLst/>
                        </a:rPr>
                        <a:t>Lakukan</a:t>
                      </a:r>
                      <a:r>
                        <a:rPr lang="id-ID" sz="900" spc="-15" dirty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r>
                        <a:rPr lang="id-ID" sz="900" dirty="0">
                          <a:solidFill>
                            <a:schemeClr val="bg1"/>
                          </a:solidFill>
                          <a:effectLst/>
                        </a:rPr>
                        <a:t>penghisapan</a:t>
                      </a:r>
                      <a:r>
                        <a:rPr lang="id-ID" sz="900" spc="-5" dirty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r>
                        <a:rPr lang="id-ID" sz="900" dirty="0">
                          <a:solidFill>
                            <a:schemeClr val="bg1"/>
                          </a:solidFill>
                          <a:effectLst/>
                        </a:rPr>
                        <a:t>lendir</a:t>
                      </a:r>
                      <a:r>
                        <a:rPr lang="id-ID" sz="900" spc="5" dirty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r>
                        <a:rPr lang="id-ID" sz="900" dirty="0">
                          <a:solidFill>
                            <a:schemeClr val="bg1"/>
                          </a:solidFill>
                          <a:effectLst/>
                        </a:rPr>
                        <a:t>kurang</a:t>
                      </a:r>
                      <a:r>
                        <a:rPr lang="id-ID" sz="900" spc="5" dirty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r>
                        <a:rPr lang="id-ID" sz="900" dirty="0">
                          <a:solidFill>
                            <a:schemeClr val="bg1"/>
                          </a:solidFill>
                          <a:effectLst/>
                        </a:rPr>
                        <a:t>dari</a:t>
                      </a:r>
                      <a:r>
                        <a:rPr lang="id-ID" sz="900" spc="-15" dirty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r>
                        <a:rPr lang="id-ID" sz="900" dirty="0">
                          <a:solidFill>
                            <a:schemeClr val="bg1"/>
                          </a:solidFill>
                          <a:effectLst/>
                        </a:rPr>
                        <a:t>15</a:t>
                      </a:r>
                      <a:r>
                        <a:rPr lang="id-ID" sz="900" spc="-25" dirty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r>
                        <a:rPr lang="id-ID" sz="900" dirty="0">
                          <a:solidFill>
                            <a:schemeClr val="bg1"/>
                          </a:solidFill>
                          <a:effectLst/>
                        </a:rPr>
                        <a:t>detik</a:t>
                      </a:r>
                      <a:endParaRPr lang="en-ID" sz="800" dirty="0">
                        <a:solidFill>
                          <a:schemeClr val="bg1"/>
                        </a:solidFill>
                        <a:effectLst/>
                      </a:endParaRPr>
                    </a:p>
                    <a:p>
                      <a:pPr marL="342900" lvl="0" indent="-161925">
                        <a:spcBef>
                          <a:spcPts val="25"/>
                        </a:spcBef>
                        <a:spcAft>
                          <a:spcPts val="0"/>
                        </a:spcAft>
                        <a:buSzPts val="1100"/>
                        <a:buFont typeface="Wingdings" panose="05000000000000000000" pitchFamily="2" charset="2"/>
                        <a:buChar char=""/>
                        <a:tabLst>
                          <a:tab pos="346075" algn="l"/>
                          <a:tab pos="346710" algn="l"/>
                        </a:tabLst>
                      </a:pPr>
                      <a:r>
                        <a:rPr lang="id-ID" sz="900" dirty="0">
                          <a:solidFill>
                            <a:schemeClr val="bg1"/>
                          </a:solidFill>
                          <a:effectLst/>
                        </a:rPr>
                        <a:t>Lakukan</a:t>
                      </a:r>
                      <a:r>
                        <a:rPr lang="id-ID" sz="900" spc="-25" dirty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r>
                        <a:rPr lang="id-ID" sz="900" dirty="0">
                          <a:solidFill>
                            <a:schemeClr val="bg1"/>
                          </a:solidFill>
                          <a:effectLst/>
                        </a:rPr>
                        <a:t>hiperoksigenasi</a:t>
                      </a:r>
                      <a:r>
                        <a:rPr lang="id-ID" sz="900" spc="-25" dirty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r>
                        <a:rPr lang="id-ID" sz="900" dirty="0">
                          <a:solidFill>
                            <a:schemeClr val="bg1"/>
                          </a:solidFill>
                          <a:effectLst/>
                        </a:rPr>
                        <a:t>sebelum</a:t>
                      </a:r>
                      <a:endParaRPr lang="en-ID" sz="800" dirty="0">
                        <a:solidFill>
                          <a:schemeClr val="bg1"/>
                        </a:solidFill>
                        <a:effectLst/>
                      </a:endParaRPr>
                    </a:p>
                    <a:p>
                      <a:pPr marL="342900" lvl="0" indent="-161925">
                        <a:buSzPts val="1100"/>
                        <a:buFont typeface="Wingdings" panose="05000000000000000000" pitchFamily="2" charset="2"/>
                        <a:buChar char=""/>
                        <a:tabLst>
                          <a:tab pos="346075" algn="l"/>
                          <a:tab pos="346710" algn="l"/>
                        </a:tabLst>
                      </a:pPr>
                      <a:r>
                        <a:rPr lang="id-ID" sz="900" dirty="0">
                          <a:solidFill>
                            <a:schemeClr val="bg1"/>
                          </a:solidFill>
                          <a:effectLst/>
                        </a:rPr>
                        <a:t>Penghisapan</a:t>
                      </a:r>
                      <a:r>
                        <a:rPr lang="id-ID" sz="900" spc="15" dirty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r>
                        <a:rPr lang="id-ID" sz="900" dirty="0">
                          <a:solidFill>
                            <a:schemeClr val="bg1"/>
                          </a:solidFill>
                          <a:effectLst/>
                        </a:rPr>
                        <a:t>endotrakeal</a:t>
                      </a:r>
                      <a:endParaRPr lang="en-ID" sz="800" dirty="0">
                        <a:solidFill>
                          <a:schemeClr val="bg1"/>
                        </a:solidFill>
                        <a:effectLst/>
                      </a:endParaRPr>
                    </a:p>
                    <a:p>
                      <a:pPr marL="342900" lvl="0" indent="-161925">
                        <a:lnSpc>
                          <a:spcPts val="1330"/>
                        </a:lnSpc>
                        <a:spcBef>
                          <a:spcPts val="25"/>
                        </a:spcBef>
                        <a:spcAft>
                          <a:spcPts val="0"/>
                        </a:spcAft>
                        <a:buSzPts val="1100"/>
                        <a:buFont typeface="Wingdings" panose="05000000000000000000" pitchFamily="2" charset="2"/>
                        <a:buChar char=""/>
                        <a:tabLst>
                          <a:tab pos="346075" algn="l"/>
                          <a:tab pos="346710" algn="l"/>
                        </a:tabLst>
                      </a:pPr>
                      <a:r>
                        <a:rPr lang="id-ID" sz="900" dirty="0">
                          <a:solidFill>
                            <a:schemeClr val="bg1"/>
                          </a:solidFill>
                          <a:effectLst/>
                        </a:rPr>
                        <a:t>Keluarkan</a:t>
                      </a:r>
                      <a:r>
                        <a:rPr lang="id-ID" sz="900" spc="35" dirty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r>
                        <a:rPr lang="id-ID" sz="900" dirty="0">
                          <a:solidFill>
                            <a:schemeClr val="bg1"/>
                          </a:solidFill>
                          <a:effectLst/>
                        </a:rPr>
                        <a:t>sumbatan</a:t>
                      </a:r>
                      <a:r>
                        <a:rPr lang="id-ID" sz="900" spc="35" dirty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r>
                        <a:rPr lang="id-ID" sz="900" dirty="0">
                          <a:solidFill>
                            <a:schemeClr val="bg1"/>
                          </a:solidFill>
                          <a:effectLst/>
                        </a:rPr>
                        <a:t>benda</a:t>
                      </a:r>
                      <a:r>
                        <a:rPr lang="id-ID" sz="900" spc="50" dirty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r>
                        <a:rPr lang="id-ID" sz="900" dirty="0">
                          <a:solidFill>
                            <a:schemeClr val="bg1"/>
                          </a:solidFill>
                          <a:effectLst/>
                        </a:rPr>
                        <a:t>padat</a:t>
                      </a:r>
                      <a:endParaRPr lang="en-ID" sz="800" dirty="0">
                        <a:solidFill>
                          <a:schemeClr val="bg1"/>
                        </a:solidFill>
                        <a:effectLst/>
                      </a:endParaRPr>
                    </a:p>
                    <a:p>
                      <a:pPr marL="342900" lvl="0" indent="-161925">
                        <a:lnSpc>
                          <a:spcPts val="1285"/>
                        </a:lnSpc>
                        <a:buSzPts val="1100"/>
                        <a:buFont typeface="Wingdings" panose="05000000000000000000" pitchFamily="2" charset="2"/>
                        <a:buChar char=""/>
                        <a:tabLst>
                          <a:tab pos="346075" algn="l"/>
                          <a:tab pos="346710" algn="l"/>
                        </a:tabLst>
                      </a:pPr>
                      <a:r>
                        <a:rPr lang="id-ID" sz="900" dirty="0">
                          <a:solidFill>
                            <a:schemeClr val="bg1"/>
                          </a:solidFill>
                          <a:effectLst/>
                        </a:rPr>
                        <a:t>Berikan</a:t>
                      </a:r>
                      <a:r>
                        <a:rPr lang="id-ID" sz="900" spc="15" dirty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r>
                        <a:rPr lang="id-ID" sz="900" dirty="0">
                          <a:solidFill>
                            <a:schemeClr val="bg1"/>
                          </a:solidFill>
                          <a:effectLst/>
                        </a:rPr>
                        <a:t>oksigen, jika</a:t>
                      </a:r>
                      <a:r>
                        <a:rPr lang="id-ID" sz="900" spc="5" dirty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r>
                        <a:rPr lang="id-ID" sz="900" dirty="0">
                          <a:solidFill>
                            <a:schemeClr val="bg1"/>
                          </a:solidFill>
                          <a:effectLst/>
                        </a:rPr>
                        <a:t>perlu</a:t>
                      </a:r>
                      <a:endParaRPr lang="en-ID" sz="800" dirty="0">
                        <a:solidFill>
                          <a:schemeClr val="bg1"/>
                        </a:solidFill>
                        <a:effectLst/>
                      </a:endParaRPr>
                    </a:p>
                    <a:p>
                      <a:pPr marL="117475">
                        <a:lnSpc>
                          <a:spcPts val="1315"/>
                        </a:lnSpc>
                      </a:pPr>
                      <a:r>
                        <a:rPr lang="id-ID" sz="900" dirty="0">
                          <a:solidFill>
                            <a:schemeClr val="bg1"/>
                          </a:solidFill>
                          <a:effectLst/>
                        </a:rPr>
                        <a:t>Edukasi</a:t>
                      </a:r>
                      <a:endParaRPr lang="en-ID" sz="800" dirty="0">
                        <a:solidFill>
                          <a:schemeClr val="bg1"/>
                        </a:solidFill>
                        <a:effectLst/>
                      </a:endParaRPr>
                    </a:p>
                    <a:p>
                      <a:pPr marL="342900" marR="514985" lvl="0" indent="-161925">
                        <a:lnSpc>
                          <a:spcPct val="97000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  <a:buSzPts val="1100"/>
                        <a:buFont typeface="Wingdings" panose="05000000000000000000" pitchFamily="2" charset="2"/>
                        <a:buChar char=""/>
                        <a:tabLst>
                          <a:tab pos="346075" algn="l"/>
                          <a:tab pos="346710" algn="l"/>
                        </a:tabLst>
                      </a:pPr>
                      <a:r>
                        <a:rPr lang="id-ID" sz="900" dirty="0">
                          <a:solidFill>
                            <a:schemeClr val="bg1"/>
                          </a:solidFill>
                          <a:effectLst/>
                        </a:rPr>
                        <a:t>A</a:t>
                      </a:r>
                      <a:r>
                        <a:rPr lang="id-ID" sz="900" spc="-10" dirty="0">
                          <a:solidFill>
                            <a:schemeClr val="bg1"/>
                          </a:solidFill>
                          <a:effectLst/>
                        </a:rPr>
                        <a:t>n</a:t>
                      </a:r>
                      <a:r>
                        <a:rPr lang="id-ID" sz="900" spc="-5" dirty="0">
                          <a:solidFill>
                            <a:schemeClr val="bg1"/>
                          </a:solidFill>
                          <a:effectLst/>
                        </a:rPr>
                        <a:t>j</a:t>
                      </a:r>
                      <a:r>
                        <a:rPr lang="id-ID" sz="900" dirty="0">
                          <a:solidFill>
                            <a:schemeClr val="bg1"/>
                          </a:solidFill>
                          <a:effectLst/>
                        </a:rPr>
                        <a:t>u</a:t>
                      </a:r>
                      <a:r>
                        <a:rPr lang="id-ID" sz="900" spc="-10" dirty="0">
                          <a:solidFill>
                            <a:schemeClr val="bg1"/>
                          </a:solidFill>
                          <a:effectLst/>
                        </a:rPr>
                        <a:t>r</a:t>
                      </a:r>
                      <a:r>
                        <a:rPr lang="id-ID" sz="900" spc="-5" dirty="0">
                          <a:solidFill>
                            <a:schemeClr val="bg1"/>
                          </a:solidFill>
                          <a:effectLst/>
                        </a:rPr>
                        <a:t>k</a:t>
                      </a:r>
                      <a:r>
                        <a:rPr lang="id-ID" sz="900" dirty="0">
                          <a:solidFill>
                            <a:schemeClr val="bg1"/>
                          </a:solidFill>
                          <a:effectLst/>
                        </a:rPr>
                        <a:t>an </a:t>
                      </a:r>
                      <a:r>
                        <a:rPr lang="id-ID" sz="900" spc="-110" dirty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r>
                        <a:rPr lang="id-ID" sz="900" dirty="0">
                          <a:solidFill>
                            <a:schemeClr val="bg1"/>
                          </a:solidFill>
                          <a:effectLst/>
                        </a:rPr>
                        <a:t>a</a:t>
                      </a:r>
                      <a:r>
                        <a:rPr lang="id-ID" sz="900" spc="10" dirty="0">
                          <a:solidFill>
                            <a:schemeClr val="bg1"/>
                          </a:solidFill>
                          <a:effectLst/>
                        </a:rPr>
                        <a:t>s</a:t>
                      </a:r>
                      <a:r>
                        <a:rPr lang="id-ID" sz="900" dirty="0">
                          <a:solidFill>
                            <a:schemeClr val="bg1"/>
                          </a:solidFill>
                          <a:effectLst/>
                        </a:rPr>
                        <a:t>u</a:t>
                      </a:r>
                      <a:r>
                        <a:rPr lang="id-ID" sz="900" spc="-5" dirty="0">
                          <a:solidFill>
                            <a:schemeClr val="bg1"/>
                          </a:solidFill>
                          <a:effectLst/>
                        </a:rPr>
                        <a:t>pa</a:t>
                      </a:r>
                      <a:r>
                        <a:rPr lang="id-ID" sz="900" dirty="0">
                          <a:solidFill>
                            <a:schemeClr val="bg1"/>
                          </a:solidFill>
                          <a:effectLst/>
                        </a:rPr>
                        <a:t>n </a:t>
                      </a:r>
                      <a:r>
                        <a:rPr lang="id-ID" sz="900" spc="-110" dirty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r>
                        <a:rPr lang="id-ID" sz="900" spc="10" dirty="0">
                          <a:solidFill>
                            <a:schemeClr val="bg1"/>
                          </a:solidFill>
                          <a:effectLst/>
                        </a:rPr>
                        <a:t>ca</a:t>
                      </a:r>
                      <a:r>
                        <a:rPr lang="id-ID" sz="900" spc="-5" dirty="0">
                          <a:solidFill>
                            <a:schemeClr val="bg1"/>
                          </a:solidFill>
                          <a:effectLst/>
                        </a:rPr>
                        <a:t>ir</a:t>
                      </a:r>
                      <a:r>
                        <a:rPr lang="id-ID" sz="900" dirty="0">
                          <a:solidFill>
                            <a:schemeClr val="bg1"/>
                          </a:solidFill>
                          <a:effectLst/>
                        </a:rPr>
                        <a:t>an </a:t>
                      </a:r>
                      <a:r>
                        <a:rPr lang="id-ID" sz="900" spc="-110" dirty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r>
                        <a:rPr lang="id-ID" sz="900" spc="5" dirty="0">
                          <a:solidFill>
                            <a:schemeClr val="bg1"/>
                          </a:solidFill>
                          <a:effectLst/>
                        </a:rPr>
                        <a:t>2</a:t>
                      </a:r>
                      <a:r>
                        <a:rPr lang="id-ID" sz="900" dirty="0">
                          <a:solidFill>
                            <a:schemeClr val="bg1"/>
                          </a:solidFill>
                          <a:effectLst/>
                        </a:rPr>
                        <a:t>0</a:t>
                      </a:r>
                      <a:r>
                        <a:rPr lang="id-ID" sz="900" spc="-10" dirty="0">
                          <a:solidFill>
                            <a:schemeClr val="bg1"/>
                          </a:solidFill>
                          <a:effectLst/>
                        </a:rPr>
                        <a:t>0</a:t>
                      </a:r>
                      <a:r>
                        <a:rPr lang="id-ID" sz="900" dirty="0">
                          <a:solidFill>
                            <a:schemeClr val="bg1"/>
                          </a:solidFill>
                          <a:effectLst/>
                        </a:rPr>
                        <a:t>0 </a:t>
                      </a:r>
                      <a:r>
                        <a:rPr lang="id-ID" sz="900" spc="-100" dirty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r>
                        <a:rPr lang="id-ID" sz="900" dirty="0">
                          <a:solidFill>
                            <a:schemeClr val="bg1"/>
                          </a:solidFill>
                          <a:effectLst/>
                        </a:rPr>
                        <a:t>m</a:t>
                      </a:r>
                      <a:r>
                        <a:rPr lang="id-ID" sz="900" spc="5" dirty="0">
                          <a:solidFill>
                            <a:schemeClr val="bg1"/>
                          </a:solidFill>
                          <a:effectLst/>
                        </a:rPr>
                        <a:t>l/h</a:t>
                      </a:r>
                      <a:r>
                        <a:rPr lang="id-ID" sz="900" spc="-5" dirty="0">
                          <a:solidFill>
                            <a:schemeClr val="bg1"/>
                          </a:solidFill>
                          <a:effectLst/>
                        </a:rPr>
                        <a:t>ar</a:t>
                      </a:r>
                      <a:r>
                        <a:rPr lang="id-ID" sz="900" spc="5" dirty="0">
                          <a:solidFill>
                            <a:schemeClr val="bg1"/>
                          </a:solidFill>
                          <a:effectLst/>
                        </a:rPr>
                        <a:t>i</a:t>
                      </a:r>
                      <a:r>
                        <a:rPr lang="id-ID" sz="900" dirty="0">
                          <a:solidFill>
                            <a:schemeClr val="bg1"/>
                          </a:solidFill>
                          <a:effectLst/>
                        </a:rPr>
                        <a:t>, </a:t>
                      </a:r>
                      <a:r>
                        <a:rPr lang="id-ID" sz="900" spc="-100" dirty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r>
                        <a:rPr lang="id-ID" sz="900" spc="5" dirty="0">
                          <a:solidFill>
                            <a:schemeClr val="bg1"/>
                          </a:solidFill>
                          <a:effectLst/>
                        </a:rPr>
                        <a:t>ji</a:t>
                      </a:r>
                      <a:r>
                        <a:rPr lang="id-ID" sz="900" spc="-5" dirty="0">
                          <a:solidFill>
                            <a:schemeClr val="bg1"/>
                          </a:solidFill>
                          <a:effectLst/>
                        </a:rPr>
                        <a:t>k</a:t>
                      </a:r>
                      <a:r>
                        <a:rPr lang="id-ID" sz="900" dirty="0">
                          <a:solidFill>
                            <a:schemeClr val="bg1"/>
                          </a:solidFill>
                          <a:effectLst/>
                        </a:rPr>
                        <a:t>a tidak</a:t>
                      </a:r>
                      <a:r>
                        <a:rPr lang="en-US" sz="900" dirty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r>
                        <a:rPr lang="id-ID" sz="900" dirty="0">
                          <a:solidFill>
                            <a:schemeClr val="bg1"/>
                          </a:solidFill>
                          <a:effectLst/>
                        </a:rPr>
                        <a:t>kontraindikasi.</a:t>
                      </a:r>
                      <a:endParaRPr lang="en-ID" sz="800" dirty="0">
                        <a:solidFill>
                          <a:schemeClr val="bg1"/>
                        </a:solidFill>
                        <a:effectLst/>
                      </a:endParaRPr>
                    </a:p>
                    <a:p>
                      <a:pPr marL="342900" lvl="0" indent="-161925">
                        <a:lnSpc>
                          <a:spcPts val="1235"/>
                        </a:lnSpc>
                        <a:buSzPts val="1100"/>
                        <a:buFont typeface="Wingdings" panose="05000000000000000000" pitchFamily="2" charset="2"/>
                        <a:buChar char=""/>
                        <a:tabLst>
                          <a:tab pos="346075" algn="l"/>
                          <a:tab pos="346710" algn="l"/>
                        </a:tabLst>
                      </a:pPr>
                      <a:r>
                        <a:rPr lang="id-ID" sz="900" dirty="0">
                          <a:solidFill>
                            <a:schemeClr val="bg1"/>
                          </a:solidFill>
                          <a:effectLst/>
                        </a:rPr>
                        <a:t>Ajarkan</a:t>
                      </a:r>
                      <a:r>
                        <a:rPr lang="id-ID" sz="900" spc="-25" dirty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r>
                        <a:rPr lang="id-ID" sz="900" dirty="0">
                          <a:solidFill>
                            <a:schemeClr val="bg1"/>
                          </a:solidFill>
                          <a:effectLst/>
                        </a:rPr>
                        <a:t>teknik</a:t>
                      </a:r>
                      <a:r>
                        <a:rPr lang="id-ID" sz="900" spc="-5" dirty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r>
                        <a:rPr lang="id-ID" sz="900" dirty="0">
                          <a:solidFill>
                            <a:schemeClr val="bg1"/>
                          </a:solidFill>
                          <a:effectLst/>
                        </a:rPr>
                        <a:t>batuk</a:t>
                      </a:r>
                      <a:r>
                        <a:rPr lang="id-ID" sz="900" spc="-10" dirty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r>
                        <a:rPr lang="id-ID" sz="900" dirty="0">
                          <a:solidFill>
                            <a:schemeClr val="bg1"/>
                          </a:solidFill>
                          <a:effectLst/>
                        </a:rPr>
                        <a:t>efektif</a:t>
                      </a:r>
                      <a:endParaRPr lang="en-ID" sz="800" dirty="0">
                        <a:solidFill>
                          <a:schemeClr val="bg1"/>
                        </a:solidFill>
                        <a:effectLst/>
                      </a:endParaRPr>
                    </a:p>
                    <a:p>
                      <a:pPr marL="70485">
                        <a:lnSpc>
                          <a:spcPts val="1255"/>
                        </a:lnSpc>
                      </a:pPr>
                      <a:r>
                        <a:rPr lang="id-ID" sz="900" dirty="0">
                          <a:solidFill>
                            <a:schemeClr val="bg1"/>
                          </a:solidFill>
                          <a:effectLst/>
                        </a:rPr>
                        <a:t>Kolaborasi</a:t>
                      </a:r>
                      <a:endParaRPr lang="en-ID" sz="800" dirty="0">
                        <a:solidFill>
                          <a:schemeClr val="bg1"/>
                        </a:solidFill>
                        <a:effectLst/>
                      </a:endParaRPr>
                    </a:p>
                    <a:p>
                      <a:pPr marL="342900" marR="356870" lvl="0" indent="-161925">
                        <a:lnSpc>
                          <a:spcPts val="1250"/>
                        </a:lnSpc>
                        <a:spcAft>
                          <a:spcPts val="0"/>
                        </a:spcAft>
                        <a:buSzPts val="1100"/>
                        <a:buFont typeface="Wingdings" panose="05000000000000000000" pitchFamily="2" charset="2"/>
                        <a:buChar char=""/>
                        <a:tabLst>
                          <a:tab pos="346075" algn="l"/>
                          <a:tab pos="346710" algn="l"/>
                          <a:tab pos="1313815" algn="l"/>
                          <a:tab pos="2256155" algn="l"/>
                        </a:tabLst>
                      </a:pPr>
                      <a:r>
                        <a:rPr lang="id-ID" sz="900" dirty="0">
                          <a:solidFill>
                            <a:schemeClr val="bg1"/>
                          </a:solidFill>
                          <a:effectLst/>
                        </a:rPr>
                        <a:t>Kolaborasi	pemberian	</a:t>
                      </a:r>
                      <a:r>
                        <a:rPr lang="id-ID" sz="900" spc="-5" dirty="0">
                          <a:solidFill>
                            <a:schemeClr val="bg1"/>
                          </a:solidFill>
                          <a:effectLst/>
                        </a:rPr>
                        <a:t>bronkodilator,</a:t>
                      </a:r>
                      <a:r>
                        <a:rPr lang="id-ID" sz="900" spc="-270" dirty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r>
                        <a:rPr lang="id-ID" sz="900" dirty="0">
                          <a:solidFill>
                            <a:schemeClr val="bg1"/>
                          </a:solidFill>
                          <a:effectLst/>
                        </a:rPr>
                        <a:t>ekspektoran,mukolitik,</a:t>
                      </a:r>
                      <a:r>
                        <a:rPr lang="id-ID" sz="900" spc="-35" dirty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r>
                        <a:rPr lang="id-ID" sz="900" dirty="0">
                          <a:solidFill>
                            <a:schemeClr val="bg1"/>
                          </a:solidFill>
                          <a:effectLst/>
                        </a:rPr>
                        <a:t>jika</a:t>
                      </a:r>
                      <a:r>
                        <a:rPr lang="id-ID" sz="900" spc="-40" dirty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r>
                        <a:rPr lang="id-ID" sz="900" dirty="0">
                          <a:solidFill>
                            <a:schemeClr val="bg1"/>
                          </a:solidFill>
                          <a:effectLst/>
                        </a:rPr>
                        <a:t>perlu.</a:t>
                      </a:r>
                      <a:endParaRPr lang="en-ID" sz="8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Wingdings" panose="05000000000000000000" pitchFamily="2" charset="2"/>
                        <a:cs typeface="Wingdings" panose="05000000000000000000" pitchFamily="2" charset="2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98554188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60206786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912C326E-2E81-B0FA-1770-D824C007388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91493202"/>
              </p:ext>
            </p:extLst>
          </p:nvPr>
        </p:nvGraphicFramePr>
        <p:xfrm>
          <a:off x="783838" y="1250830"/>
          <a:ext cx="10646163" cy="4942939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2929243">
                  <a:extLst>
                    <a:ext uri="{9D8B030D-6E8A-4147-A177-3AD203B41FA5}">
                      <a16:colId xmlns:a16="http://schemas.microsoft.com/office/drawing/2014/main" val="2950147273"/>
                    </a:ext>
                  </a:extLst>
                </a:gridCol>
                <a:gridCol w="3858460">
                  <a:extLst>
                    <a:ext uri="{9D8B030D-6E8A-4147-A177-3AD203B41FA5}">
                      <a16:colId xmlns:a16="http://schemas.microsoft.com/office/drawing/2014/main" val="2124992313"/>
                    </a:ext>
                  </a:extLst>
                </a:gridCol>
                <a:gridCol w="3858460">
                  <a:extLst>
                    <a:ext uri="{9D8B030D-6E8A-4147-A177-3AD203B41FA5}">
                      <a16:colId xmlns:a16="http://schemas.microsoft.com/office/drawing/2014/main" val="1344781454"/>
                    </a:ext>
                  </a:extLst>
                </a:gridCol>
              </a:tblGrid>
              <a:tr h="1827377">
                <a:tc rowSpan="12">
                  <a:txBody>
                    <a:bodyPr/>
                    <a:lstStyle/>
                    <a:p>
                      <a:pPr marL="121285">
                        <a:lnSpc>
                          <a:spcPts val="1365"/>
                        </a:lnSpc>
                      </a:pPr>
                      <a:r>
                        <a:rPr lang="id-ID" sz="1100" dirty="0">
                          <a:solidFill>
                            <a:schemeClr val="bg1"/>
                          </a:solidFill>
                          <a:effectLst/>
                        </a:rPr>
                        <a:t>GANGGUAN</a:t>
                      </a:r>
                      <a:r>
                        <a:rPr lang="id-ID" sz="1100" spc="-10" dirty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r>
                        <a:rPr lang="id-ID" sz="1100" dirty="0">
                          <a:solidFill>
                            <a:schemeClr val="bg1"/>
                          </a:solidFill>
                          <a:effectLst/>
                        </a:rPr>
                        <a:t>PERTUKARAN</a:t>
                      </a:r>
                      <a:r>
                        <a:rPr lang="id-ID" sz="1100" spc="-15" dirty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r>
                        <a:rPr lang="id-ID" sz="1100" dirty="0">
                          <a:solidFill>
                            <a:schemeClr val="bg1"/>
                          </a:solidFill>
                          <a:effectLst/>
                        </a:rPr>
                        <a:t>GAS</a:t>
                      </a:r>
                      <a:endParaRPr lang="en-ID" sz="1100" dirty="0">
                        <a:solidFill>
                          <a:schemeClr val="bg1"/>
                        </a:solidFill>
                        <a:effectLst/>
                      </a:endParaRPr>
                    </a:p>
                    <a:p>
                      <a:pPr marL="2540">
                        <a:spcBef>
                          <a:spcPts val="875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bg1"/>
                          </a:solidFill>
                          <a:effectLst/>
                        </a:rPr>
                        <a:t>   </a:t>
                      </a:r>
                      <a:r>
                        <a:rPr lang="id-ID" sz="1100" dirty="0">
                          <a:solidFill>
                            <a:schemeClr val="bg1"/>
                          </a:solidFill>
                          <a:effectLst/>
                        </a:rPr>
                        <a:t>PENYEBAB</a:t>
                      </a:r>
                      <a:endParaRPr lang="en-ID" sz="1100" dirty="0">
                        <a:solidFill>
                          <a:schemeClr val="bg1"/>
                        </a:solidFill>
                        <a:effectLst/>
                      </a:endParaRPr>
                    </a:p>
                    <a:p>
                      <a:pPr>
                        <a:spcBef>
                          <a:spcPts val="5"/>
                        </a:spcBef>
                      </a:pPr>
                      <a:r>
                        <a:rPr lang="id-ID" sz="1100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n-ID" sz="1100" dirty="0">
                        <a:solidFill>
                          <a:schemeClr val="bg1"/>
                        </a:solidFill>
                        <a:effectLst/>
                      </a:endParaRPr>
                    </a:p>
                    <a:p>
                      <a:pPr marL="342900" lvl="0" indent="-161925">
                        <a:buSzPts val="1000"/>
                        <a:buFont typeface="+mj-lt"/>
                        <a:buAutoNum type="arabicPeriod"/>
                        <a:tabLst>
                          <a:tab pos="292100" algn="l"/>
                          <a:tab pos="292735" algn="l"/>
                        </a:tabLst>
                      </a:pPr>
                      <a:r>
                        <a:rPr lang="id-ID" sz="1100" dirty="0">
                          <a:solidFill>
                            <a:schemeClr val="bg1"/>
                          </a:solidFill>
                          <a:effectLst/>
                        </a:rPr>
                        <a:t>Ketidakseimbangan</a:t>
                      </a:r>
                      <a:r>
                        <a:rPr lang="id-ID" sz="1100" spc="-50" dirty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r>
                        <a:rPr lang="id-ID" sz="1100" dirty="0">
                          <a:solidFill>
                            <a:schemeClr val="bg1"/>
                          </a:solidFill>
                          <a:effectLst/>
                        </a:rPr>
                        <a:t>ventilasi-perfusi</a:t>
                      </a:r>
                      <a:endParaRPr lang="en-ID" sz="1100" dirty="0">
                        <a:solidFill>
                          <a:schemeClr val="bg1"/>
                        </a:solidFill>
                        <a:effectLst/>
                      </a:endParaRPr>
                    </a:p>
                    <a:p>
                      <a:pPr marL="342900" marR="393065" lvl="0" indent="-161925">
                        <a:spcBef>
                          <a:spcPts val="5"/>
                        </a:spcBef>
                        <a:spcAft>
                          <a:spcPts val="0"/>
                        </a:spcAft>
                        <a:buSzPts val="1000"/>
                        <a:buFont typeface="+mj-lt"/>
                        <a:buAutoNum type="arabicPeriod"/>
                        <a:tabLst>
                          <a:tab pos="292100" algn="l"/>
                          <a:tab pos="292735" algn="l"/>
                        </a:tabLst>
                      </a:pPr>
                      <a:r>
                        <a:rPr lang="id-ID" sz="1100" dirty="0">
                          <a:solidFill>
                            <a:schemeClr val="bg1"/>
                          </a:solidFill>
                          <a:effectLst/>
                        </a:rPr>
                        <a:t>Perubahan membrane alveolus-</a:t>
                      </a:r>
                      <a:r>
                        <a:rPr lang="id-ID" sz="1100" spc="-290" dirty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r>
                        <a:rPr lang="id-ID" sz="1100" dirty="0">
                          <a:solidFill>
                            <a:schemeClr val="bg1"/>
                          </a:solidFill>
                          <a:effectLst/>
                        </a:rPr>
                        <a:t>kapiler</a:t>
                      </a:r>
                      <a:endParaRPr lang="en-ID" sz="11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Wingdings" panose="05000000000000000000" pitchFamily="2" charset="2"/>
                        <a:cs typeface="Wingdings" panose="05000000000000000000" pitchFamily="2" charset="2"/>
                      </a:endParaRPr>
                    </a:p>
                  </a:txBody>
                  <a:tcPr marL="0" marR="0" marT="0" marB="0">
                    <a:solidFill>
                      <a:srgbClr val="00B0F0"/>
                    </a:solidFill>
                  </a:tcPr>
                </a:tc>
                <a:tc rowSpan="11">
                  <a:txBody>
                    <a:bodyPr/>
                    <a:lstStyle/>
                    <a:p>
                      <a:pPr marL="69215" algn="just">
                        <a:lnSpc>
                          <a:spcPct val="82000"/>
                        </a:lnSpc>
                        <a:spcAft>
                          <a:spcPts val="0"/>
                        </a:spcAft>
                        <a:tabLst>
                          <a:tab pos="1891665" algn="l"/>
                        </a:tabLst>
                      </a:pPr>
                      <a:endParaRPr lang="en-US" sz="1100" dirty="0">
                        <a:effectLst/>
                      </a:endParaRPr>
                    </a:p>
                    <a:p>
                      <a:pPr marL="69215" algn="just">
                        <a:lnSpc>
                          <a:spcPct val="82000"/>
                        </a:lnSpc>
                        <a:spcAft>
                          <a:spcPts val="0"/>
                        </a:spcAft>
                        <a:tabLst>
                          <a:tab pos="1891665" algn="l"/>
                        </a:tabLst>
                      </a:pPr>
                      <a:endParaRPr lang="en-US" sz="1100" dirty="0">
                        <a:effectLst/>
                      </a:endParaRPr>
                    </a:p>
                    <a:p>
                      <a:pPr marL="69215" algn="just">
                        <a:lnSpc>
                          <a:spcPct val="82000"/>
                        </a:lnSpc>
                        <a:spcAft>
                          <a:spcPts val="0"/>
                        </a:spcAft>
                        <a:tabLst>
                          <a:tab pos="1891665" algn="l"/>
                        </a:tabLst>
                      </a:pPr>
                      <a:endParaRPr lang="en-US" sz="1100" dirty="0">
                        <a:solidFill>
                          <a:schemeClr val="bg1"/>
                        </a:solidFill>
                        <a:effectLst/>
                      </a:endParaRPr>
                    </a:p>
                    <a:p>
                      <a:pPr marL="69215" algn="just">
                        <a:lnSpc>
                          <a:spcPct val="82000"/>
                        </a:lnSpc>
                        <a:spcAft>
                          <a:spcPts val="0"/>
                        </a:spcAft>
                        <a:tabLst/>
                      </a:pPr>
                      <a:r>
                        <a:rPr lang="id-ID" sz="1100" dirty="0">
                          <a:solidFill>
                            <a:schemeClr val="bg1"/>
                          </a:solidFill>
                          <a:effectLst/>
                        </a:rPr>
                        <a:t>Setelah</a:t>
                      </a:r>
                      <a:r>
                        <a:rPr lang="en-US" sz="1100" dirty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r>
                        <a:rPr lang="id-ID" sz="1100" dirty="0">
                          <a:solidFill>
                            <a:schemeClr val="bg1"/>
                          </a:solidFill>
                          <a:effectLst/>
                        </a:rPr>
                        <a:t>dilakukan</a:t>
                      </a:r>
                      <a:r>
                        <a:rPr lang="en-US" sz="1100" dirty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r>
                        <a:rPr lang="id-ID" sz="1100" dirty="0">
                          <a:solidFill>
                            <a:schemeClr val="bg1"/>
                          </a:solidFill>
                          <a:effectLst/>
                        </a:rPr>
                        <a:t>Tindakan</a:t>
                      </a:r>
                      <a:r>
                        <a:rPr lang="id-ID" sz="1100" spc="-290" dirty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r>
                        <a:rPr lang="id-ID" sz="1100" dirty="0">
                          <a:solidFill>
                            <a:schemeClr val="bg1"/>
                          </a:solidFill>
                          <a:effectLst/>
                        </a:rPr>
                        <a:t>Keperawatan</a:t>
                      </a:r>
                      <a:r>
                        <a:rPr lang="id-ID" sz="1100" spc="5" dirty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r>
                        <a:rPr lang="id-ID" sz="1100" dirty="0">
                          <a:solidFill>
                            <a:schemeClr val="bg1"/>
                          </a:solidFill>
                          <a:effectLst/>
                        </a:rPr>
                        <a:t>1</a:t>
                      </a:r>
                      <a:r>
                        <a:rPr lang="id-ID" sz="1100" spc="5" dirty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r>
                        <a:rPr lang="id-ID" sz="1100" dirty="0">
                          <a:solidFill>
                            <a:schemeClr val="bg1"/>
                          </a:solidFill>
                          <a:effectLst/>
                        </a:rPr>
                        <a:t>x</a:t>
                      </a:r>
                      <a:r>
                        <a:rPr lang="id-ID" sz="1100" spc="5" dirty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r>
                        <a:rPr lang="id-ID" sz="1100" dirty="0">
                          <a:solidFill>
                            <a:schemeClr val="bg1"/>
                          </a:solidFill>
                          <a:effectLst/>
                        </a:rPr>
                        <a:t>24</a:t>
                      </a:r>
                      <a:r>
                        <a:rPr lang="id-ID" sz="1100" spc="5" dirty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r>
                        <a:rPr lang="id-ID" sz="1100" dirty="0">
                          <a:solidFill>
                            <a:schemeClr val="bg1"/>
                          </a:solidFill>
                          <a:effectLst/>
                        </a:rPr>
                        <a:t>jam</a:t>
                      </a:r>
                      <a:r>
                        <a:rPr lang="id-ID" sz="1100" spc="5" dirty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r>
                        <a:rPr lang="id-ID" sz="1100" dirty="0">
                          <a:solidFill>
                            <a:schemeClr val="bg1"/>
                          </a:solidFill>
                          <a:effectLst/>
                        </a:rPr>
                        <a:t>diharapkan</a:t>
                      </a:r>
                      <a:r>
                        <a:rPr lang="en-US" sz="1100" dirty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r>
                        <a:rPr lang="id-ID" sz="1100" spc="-285" dirty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r>
                        <a:rPr lang="id-ID" sz="1100" dirty="0">
                          <a:solidFill>
                            <a:schemeClr val="bg1"/>
                          </a:solidFill>
                          <a:effectLst/>
                        </a:rPr>
                        <a:t>Pertukaran</a:t>
                      </a:r>
                      <a:r>
                        <a:rPr lang="id-ID" sz="1100" spc="5" dirty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r>
                        <a:rPr lang="id-ID" sz="1100" dirty="0">
                          <a:solidFill>
                            <a:schemeClr val="bg1"/>
                          </a:solidFill>
                          <a:effectLst/>
                        </a:rPr>
                        <a:t>Gas</a:t>
                      </a:r>
                      <a:r>
                        <a:rPr lang="id-ID" sz="1100" spc="5" dirty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r>
                        <a:rPr lang="id-ID" sz="1100" dirty="0">
                          <a:solidFill>
                            <a:schemeClr val="bg1"/>
                          </a:solidFill>
                          <a:effectLst/>
                        </a:rPr>
                        <a:t>meningkat</a:t>
                      </a:r>
                      <a:r>
                        <a:rPr lang="id-ID" sz="1100" spc="5" dirty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r>
                        <a:rPr lang="id-ID" sz="1100" dirty="0">
                          <a:solidFill>
                            <a:schemeClr val="bg1"/>
                          </a:solidFill>
                          <a:effectLst/>
                        </a:rPr>
                        <a:t>dengan</a:t>
                      </a:r>
                      <a:r>
                        <a:rPr lang="id-ID" sz="1100" spc="5" dirty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r>
                        <a:rPr lang="id-ID" sz="1100" dirty="0">
                          <a:solidFill>
                            <a:schemeClr val="bg1"/>
                          </a:solidFill>
                          <a:effectLst/>
                        </a:rPr>
                        <a:t>kriteria</a:t>
                      </a:r>
                      <a:r>
                        <a:rPr lang="id-ID" sz="1100" spc="-65" dirty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r>
                        <a:rPr lang="id-ID" sz="1100" dirty="0">
                          <a:solidFill>
                            <a:schemeClr val="bg1"/>
                          </a:solidFill>
                          <a:effectLst/>
                        </a:rPr>
                        <a:t>hasil:</a:t>
                      </a:r>
                      <a:endParaRPr lang="en-ID" sz="1100" dirty="0">
                        <a:solidFill>
                          <a:schemeClr val="bg1"/>
                        </a:solidFill>
                        <a:effectLst/>
                      </a:endParaRPr>
                    </a:p>
                    <a:p>
                      <a:pPr marL="297815" indent="-229235">
                        <a:lnSpc>
                          <a:spcPts val="1325"/>
                        </a:lnSpc>
                        <a:buFont typeface="+mj-lt"/>
                        <a:buAutoNum type="arabicPeriod"/>
                        <a:tabLst>
                          <a:tab pos="297815" algn="l"/>
                          <a:tab pos="298450" algn="l"/>
                        </a:tabLst>
                      </a:pPr>
                      <a:r>
                        <a:rPr lang="id-ID" sz="1100" dirty="0">
                          <a:solidFill>
                            <a:schemeClr val="bg1"/>
                          </a:solidFill>
                          <a:effectLst/>
                        </a:rPr>
                        <a:t>Tingkat</a:t>
                      </a:r>
                      <a:r>
                        <a:rPr lang="id-ID" sz="1100" spc="-30" dirty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r>
                        <a:rPr lang="id-ID" sz="1100" dirty="0">
                          <a:solidFill>
                            <a:schemeClr val="bg1"/>
                          </a:solidFill>
                          <a:effectLst/>
                        </a:rPr>
                        <a:t>kesadaran</a:t>
                      </a:r>
                      <a:r>
                        <a:rPr lang="id-ID" sz="1100" spc="-25" dirty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r>
                        <a:rPr lang="id-ID" sz="1100" dirty="0">
                          <a:solidFill>
                            <a:schemeClr val="bg1"/>
                          </a:solidFill>
                          <a:effectLst/>
                        </a:rPr>
                        <a:t>meningkat</a:t>
                      </a:r>
                      <a:endParaRPr lang="en-ID" sz="1100" dirty="0">
                        <a:solidFill>
                          <a:schemeClr val="bg1"/>
                        </a:solidFill>
                        <a:effectLst/>
                      </a:endParaRPr>
                    </a:p>
                    <a:p>
                      <a:pPr marL="297815" indent="-229235">
                        <a:lnSpc>
                          <a:spcPts val="1360"/>
                        </a:lnSpc>
                        <a:buFont typeface="+mj-lt"/>
                        <a:buAutoNum type="arabicPeriod"/>
                        <a:tabLst>
                          <a:tab pos="297815" algn="l"/>
                          <a:tab pos="298450" algn="l"/>
                        </a:tabLst>
                      </a:pPr>
                      <a:r>
                        <a:rPr lang="id-ID" sz="1100" dirty="0">
                          <a:solidFill>
                            <a:schemeClr val="bg1"/>
                          </a:solidFill>
                          <a:effectLst/>
                        </a:rPr>
                        <a:t>Dyspnea</a:t>
                      </a:r>
                      <a:r>
                        <a:rPr lang="id-ID" sz="1100" spc="-20" dirty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r>
                        <a:rPr lang="id-ID" sz="1100" dirty="0">
                          <a:solidFill>
                            <a:schemeClr val="bg1"/>
                          </a:solidFill>
                          <a:effectLst/>
                        </a:rPr>
                        <a:t>menurun</a:t>
                      </a:r>
                      <a:endParaRPr lang="en-ID" sz="1100" dirty="0">
                        <a:solidFill>
                          <a:schemeClr val="bg1"/>
                        </a:solidFill>
                        <a:effectLst/>
                      </a:endParaRPr>
                    </a:p>
                    <a:p>
                      <a:pPr marL="297815" indent="-229235">
                        <a:lnSpc>
                          <a:spcPts val="1355"/>
                        </a:lnSpc>
                        <a:buFont typeface="+mj-lt"/>
                        <a:buAutoNum type="arabicPeriod"/>
                        <a:tabLst>
                          <a:tab pos="297815" algn="l"/>
                          <a:tab pos="298450" algn="l"/>
                        </a:tabLst>
                      </a:pPr>
                      <a:r>
                        <a:rPr lang="id-ID" sz="1100" dirty="0">
                          <a:solidFill>
                            <a:schemeClr val="bg1"/>
                          </a:solidFill>
                          <a:effectLst/>
                        </a:rPr>
                        <a:t>Bunyi</a:t>
                      </a:r>
                      <a:r>
                        <a:rPr lang="id-ID" sz="1100" spc="-10" dirty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r>
                        <a:rPr lang="id-ID" sz="1100" dirty="0">
                          <a:solidFill>
                            <a:schemeClr val="bg1"/>
                          </a:solidFill>
                          <a:effectLst/>
                        </a:rPr>
                        <a:t>nafas</a:t>
                      </a:r>
                      <a:r>
                        <a:rPr lang="id-ID" sz="1100" spc="-5" dirty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r>
                        <a:rPr lang="id-ID" sz="1100" dirty="0">
                          <a:solidFill>
                            <a:schemeClr val="bg1"/>
                          </a:solidFill>
                          <a:effectLst/>
                        </a:rPr>
                        <a:t>tambahan</a:t>
                      </a:r>
                      <a:r>
                        <a:rPr lang="id-ID" sz="1100" spc="-5" dirty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r>
                        <a:rPr lang="id-ID" sz="1100" dirty="0">
                          <a:solidFill>
                            <a:schemeClr val="bg1"/>
                          </a:solidFill>
                          <a:effectLst/>
                        </a:rPr>
                        <a:t>menurun</a:t>
                      </a:r>
                      <a:endParaRPr lang="en-ID" sz="1100" dirty="0">
                        <a:solidFill>
                          <a:schemeClr val="bg1"/>
                        </a:solidFill>
                        <a:effectLst/>
                      </a:endParaRPr>
                    </a:p>
                    <a:p>
                      <a:pPr marL="297815" indent="-229235">
                        <a:lnSpc>
                          <a:spcPts val="1355"/>
                        </a:lnSpc>
                        <a:buFont typeface="+mj-lt"/>
                        <a:buAutoNum type="arabicPeriod"/>
                        <a:tabLst>
                          <a:tab pos="297815" algn="l"/>
                          <a:tab pos="298450" algn="l"/>
                        </a:tabLst>
                      </a:pPr>
                      <a:r>
                        <a:rPr lang="id-ID" sz="1100" dirty="0">
                          <a:solidFill>
                            <a:schemeClr val="bg1"/>
                          </a:solidFill>
                          <a:effectLst/>
                        </a:rPr>
                        <a:t>Gelisah</a:t>
                      </a:r>
                      <a:r>
                        <a:rPr lang="id-ID" sz="1100" spc="-30" dirty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r>
                        <a:rPr lang="id-ID" sz="1100" dirty="0">
                          <a:solidFill>
                            <a:schemeClr val="bg1"/>
                          </a:solidFill>
                          <a:effectLst/>
                        </a:rPr>
                        <a:t>menurun</a:t>
                      </a:r>
                      <a:endParaRPr lang="en-ID" sz="1100" dirty="0">
                        <a:solidFill>
                          <a:schemeClr val="bg1"/>
                        </a:solidFill>
                        <a:effectLst/>
                      </a:endParaRPr>
                    </a:p>
                    <a:p>
                      <a:pPr marL="297815" indent="-229235">
                        <a:lnSpc>
                          <a:spcPts val="1355"/>
                        </a:lnSpc>
                        <a:buFont typeface="+mj-lt"/>
                        <a:buAutoNum type="arabicPeriod"/>
                        <a:tabLst>
                          <a:tab pos="297815" algn="l"/>
                          <a:tab pos="298450" algn="l"/>
                        </a:tabLst>
                      </a:pPr>
                      <a:r>
                        <a:rPr lang="id-ID" sz="1100" dirty="0">
                          <a:solidFill>
                            <a:schemeClr val="bg1"/>
                          </a:solidFill>
                          <a:effectLst/>
                        </a:rPr>
                        <a:t>Pola</a:t>
                      </a:r>
                      <a:r>
                        <a:rPr lang="id-ID" sz="1100" spc="-15" dirty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r>
                        <a:rPr lang="id-ID" sz="1100" dirty="0">
                          <a:solidFill>
                            <a:schemeClr val="bg1"/>
                          </a:solidFill>
                          <a:effectLst/>
                        </a:rPr>
                        <a:t>nafas</a:t>
                      </a:r>
                      <a:r>
                        <a:rPr lang="id-ID" sz="1100" spc="-10" dirty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r>
                        <a:rPr lang="id-ID" sz="1100" dirty="0">
                          <a:solidFill>
                            <a:schemeClr val="bg1"/>
                          </a:solidFill>
                          <a:effectLst/>
                        </a:rPr>
                        <a:t>membaik</a:t>
                      </a:r>
                      <a:endParaRPr lang="en-ID" sz="1100" dirty="0">
                        <a:solidFill>
                          <a:schemeClr val="bg1"/>
                        </a:solidFill>
                        <a:effectLst/>
                      </a:endParaRPr>
                    </a:p>
                    <a:p>
                      <a:pPr marL="297815" indent="-229235">
                        <a:lnSpc>
                          <a:spcPts val="1370"/>
                        </a:lnSpc>
                        <a:buFont typeface="+mj-lt"/>
                        <a:buAutoNum type="arabicPeriod"/>
                        <a:tabLst>
                          <a:tab pos="297815" algn="l"/>
                          <a:tab pos="298450" algn="l"/>
                        </a:tabLst>
                      </a:pPr>
                      <a:r>
                        <a:rPr lang="id-ID" sz="1100" dirty="0">
                          <a:solidFill>
                            <a:schemeClr val="bg1"/>
                          </a:solidFill>
                          <a:effectLst/>
                        </a:rPr>
                        <a:t>Warna</a:t>
                      </a:r>
                      <a:r>
                        <a:rPr lang="id-ID" sz="1100" spc="-15" dirty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r>
                        <a:rPr lang="id-ID" sz="1100" dirty="0">
                          <a:solidFill>
                            <a:schemeClr val="bg1"/>
                          </a:solidFill>
                          <a:effectLst/>
                        </a:rPr>
                        <a:t>kulit</a:t>
                      </a:r>
                      <a:r>
                        <a:rPr lang="id-ID" sz="1100" spc="-20" dirty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r>
                        <a:rPr lang="id-ID" sz="1100" dirty="0">
                          <a:solidFill>
                            <a:schemeClr val="bg1"/>
                          </a:solidFill>
                          <a:effectLst/>
                        </a:rPr>
                        <a:t>membaik</a:t>
                      </a:r>
                    </a:p>
                    <a:p>
                      <a:r>
                        <a:rPr lang="id-ID" sz="1100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</a:p>
                    <a:p>
                      <a:r>
                        <a:rPr lang="id-ID" sz="1100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</a:p>
                    <a:p>
                      <a:r>
                        <a:rPr lang="id-ID" sz="1100" dirty="0">
                          <a:effectLst/>
                        </a:rPr>
                        <a:t> </a:t>
                      </a:r>
                    </a:p>
                    <a:p>
                      <a:r>
                        <a:rPr lang="id-ID" sz="1100" dirty="0">
                          <a:effectLst/>
                        </a:rPr>
                        <a:t> </a:t>
                      </a:r>
                    </a:p>
                    <a:p>
                      <a:r>
                        <a:rPr lang="id-ID" sz="1100" dirty="0">
                          <a:effectLst/>
                        </a:rPr>
                        <a:t> </a:t>
                      </a:r>
                    </a:p>
                    <a:p>
                      <a:r>
                        <a:rPr lang="id-ID" sz="1100" dirty="0">
                          <a:effectLst/>
                        </a:rPr>
                        <a:t> </a:t>
                      </a:r>
                    </a:p>
                    <a:p>
                      <a:r>
                        <a:rPr lang="id-ID" sz="1100" dirty="0">
                          <a:effectLst/>
                        </a:rPr>
                        <a:t> </a:t>
                      </a:r>
                    </a:p>
                    <a:p>
                      <a:r>
                        <a:rPr lang="id-ID" sz="1100" dirty="0">
                          <a:effectLst/>
                        </a:rPr>
                        <a:t> </a:t>
                      </a:r>
                    </a:p>
                    <a:p>
                      <a:r>
                        <a:rPr lang="id-ID" sz="1100" dirty="0">
                          <a:effectLst/>
                        </a:rPr>
                        <a:t> </a:t>
                      </a:r>
                    </a:p>
                    <a:p>
                      <a:r>
                        <a:rPr lang="id-ID" sz="1100" dirty="0">
                          <a:effectLst/>
                        </a:rPr>
                        <a:t> </a:t>
                      </a:r>
                      <a:endParaRPr lang="en-ID" sz="11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422910" marR="421005" algn="ctr">
                        <a:lnSpc>
                          <a:spcPts val="1365"/>
                        </a:lnSpc>
                        <a:spcAft>
                          <a:spcPts val="0"/>
                        </a:spcAft>
                      </a:pPr>
                      <a:r>
                        <a:rPr lang="id-ID" sz="1100" dirty="0">
                          <a:solidFill>
                            <a:schemeClr val="bg1"/>
                          </a:solidFill>
                          <a:effectLst/>
                        </a:rPr>
                        <a:t>PEMANTAUAN</a:t>
                      </a:r>
                      <a:r>
                        <a:rPr lang="id-ID" sz="1100" spc="-10" dirty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r>
                        <a:rPr lang="id-ID" sz="1100" dirty="0">
                          <a:solidFill>
                            <a:schemeClr val="bg1"/>
                          </a:solidFill>
                          <a:effectLst/>
                        </a:rPr>
                        <a:t>RESPIRASI</a:t>
                      </a:r>
                      <a:r>
                        <a:rPr lang="id-ID" sz="1100" spc="-5" dirty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r>
                        <a:rPr lang="id-ID" sz="1100" dirty="0">
                          <a:solidFill>
                            <a:schemeClr val="bg1"/>
                          </a:solidFill>
                          <a:effectLst/>
                        </a:rPr>
                        <a:t>(I.01014)</a:t>
                      </a:r>
                      <a:endParaRPr lang="en-ID" sz="1100" dirty="0">
                        <a:solidFill>
                          <a:schemeClr val="bg1"/>
                        </a:solidFill>
                        <a:effectLst/>
                      </a:endParaRPr>
                    </a:p>
                    <a:p>
                      <a:pPr>
                        <a:spcBef>
                          <a:spcPts val="5"/>
                        </a:spcBef>
                      </a:pPr>
                      <a:r>
                        <a:rPr lang="id-ID" sz="1100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n-ID" sz="1100" dirty="0">
                        <a:solidFill>
                          <a:schemeClr val="bg1"/>
                        </a:solidFill>
                        <a:effectLst/>
                      </a:endParaRPr>
                    </a:p>
                    <a:p>
                      <a:pPr marL="342900" lvl="0" indent="-161925">
                        <a:lnSpc>
                          <a:spcPts val="1370"/>
                        </a:lnSpc>
                        <a:buSzPts val="1200"/>
                        <a:buFont typeface="Times New Roman" panose="02020603050405020304" pitchFamily="18" charset="0"/>
                        <a:buAutoNum type="arabicPeriod"/>
                        <a:tabLst>
                          <a:tab pos="292100" algn="l"/>
                        </a:tabLst>
                      </a:pPr>
                      <a:r>
                        <a:rPr lang="id-ID" sz="1100" dirty="0">
                          <a:solidFill>
                            <a:schemeClr val="bg1"/>
                          </a:solidFill>
                          <a:effectLst/>
                        </a:rPr>
                        <a:t>Observasi</a:t>
                      </a:r>
                      <a:endParaRPr lang="en-ID" sz="1100" dirty="0">
                        <a:solidFill>
                          <a:schemeClr val="bg1"/>
                        </a:solidFill>
                        <a:effectLst/>
                      </a:endParaRPr>
                    </a:p>
                    <a:p>
                      <a:pPr marL="361950" marR="295275" lvl="1" indent="-361950">
                        <a:spcAft>
                          <a:spcPts val="0"/>
                        </a:spcAft>
                        <a:buSzPts val="1000"/>
                        <a:buFont typeface="Wingdings" panose="05000000000000000000" pitchFamily="2" charset="2"/>
                        <a:buChar char=""/>
                        <a:tabLst/>
                      </a:pPr>
                      <a:r>
                        <a:rPr lang="id-ID" sz="1100" dirty="0">
                          <a:solidFill>
                            <a:schemeClr val="bg1"/>
                          </a:solidFill>
                          <a:effectLst/>
                        </a:rPr>
                        <a:t>Monitor</a:t>
                      </a:r>
                      <a:r>
                        <a:rPr lang="id-ID" sz="1100" spc="-25" dirty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r>
                        <a:rPr lang="id-ID" sz="1100" dirty="0">
                          <a:solidFill>
                            <a:schemeClr val="bg1"/>
                          </a:solidFill>
                          <a:effectLst/>
                        </a:rPr>
                        <a:t>frekuensi,</a:t>
                      </a:r>
                      <a:r>
                        <a:rPr lang="id-ID" sz="1100" spc="-20" dirty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r>
                        <a:rPr lang="id-ID" sz="1100" dirty="0">
                          <a:solidFill>
                            <a:schemeClr val="bg1"/>
                          </a:solidFill>
                          <a:effectLst/>
                        </a:rPr>
                        <a:t>irama,</a:t>
                      </a:r>
                      <a:r>
                        <a:rPr lang="id-ID" sz="1100" spc="-25" dirty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r>
                        <a:rPr lang="id-ID" sz="1100" dirty="0">
                          <a:solidFill>
                            <a:schemeClr val="bg1"/>
                          </a:solidFill>
                          <a:effectLst/>
                        </a:rPr>
                        <a:t>kedalaman,</a:t>
                      </a:r>
                      <a:r>
                        <a:rPr lang="id-ID" sz="1100" spc="-20" dirty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r>
                        <a:rPr lang="id-ID" sz="1100" dirty="0">
                          <a:solidFill>
                            <a:schemeClr val="bg1"/>
                          </a:solidFill>
                          <a:effectLst/>
                        </a:rPr>
                        <a:t>dan</a:t>
                      </a:r>
                      <a:r>
                        <a:rPr lang="id-ID" sz="1100" spc="-285" dirty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r>
                        <a:rPr lang="id-ID" sz="1100" dirty="0">
                          <a:solidFill>
                            <a:schemeClr val="bg1"/>
                          </a:solidFill>
                          <a:effectLst/>
                        </a:rPr>
                        <a:t>upaya napas</a:t>
                      </a:r>
                      <a:endParaRPr lang="en-ID" sz="1100" dirty="0">
                        <a:solidFill>
                          <a:schemeClr val="bg1"/>
                        </a:solidFill>
                        <a:effectLst/>
                      </a:endParaRPr>
                    </a:p>
                    <a:p>
                      <a:pPr marL="361950" marR="154305" lvl="1" indent="-361950">
                        <a:spcAft>
                          <a:spcPts val="0"/>
                        </a:spcAft>
                        <a:buSzPts val="1000"/>
                        <a:buFont typeface="Wingdings" panose="05000000000000000000" pitchFamily="2" charset="2"/>
                        <a:buChar char=""/>
                        <a:tabLst/>
                      </a:pPr>
                      <a:r>
                        <a:rPr lang="id-ID" sz="1100" dirty="0">
                          <a:solidFill>
                            <a:schemeClr val="bg1"/>
                          </a:solidFill>
                          <a:effectLst/>
                        </a:rPr>
                        <a:t>Monitor pola napas (seperti bradipnea,</a:t>
                      </a:r>
                      <a:r>
                        <a:rPr lang="id-ID" sz="1100" spc="5" dirty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r>
                        <a:rPr lang="id-ID" sz="1100" dirty="0">
                          <a:solidFill>
                            <a:schemeClr val="bg1"/>
                          </a:solidFill>
                          <a:effectLst/>
                        </a:rPr>
                        <a:t>takipnea, hiperventilasi, Kussmaul, Cheyne-</a:t>
                      </a:r>
                      <a:r>
                        <a:rPr lang="id-ID" sz="1100" spc="-290" dirty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r>
                        <a:rPr lang="id-ID" sz="1100" dirty="0">
                          <a:solidFill>
                            <a:schemeClr val="bg1"/>
                          </a:solidFill>
                          <a:effectLst/>
                        </a:rPr>
                        <a:t>Stokes,</a:t>
                      </a:r>
                      <a:r>
                        <a:rPr lang="id-ID" sz="1100" spc="-5" dirty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r>
                        <a:rPr lang="id-ID" sz="1100" dirty="0">
                          <a:solidFill>
                            <a:schemeClr val="bg1"/>
                          </a:solidFill>
                          <a:effectLst/>
                        </a:rPr>
                        <a:t>Biot, ataksik0</a:t>
                      </a:r>
                      <a:endParaRPr lang="en-ID" sz="1100" dirty="0">
                        <a:solidFill>
                          <a:schemeClr val="bg1"/>
                        </a:solidFill>
                        <a:effectLst/>
                      </a:endParaRPr>
                    </a:p>
                    <a:p>
                      <a:pPr marL="361950" lvl="1" indent="-361950">
                        <a:buSzPts val="1000"/>
                        <a:buFont typeface="Wingdings" panose="05000000000000000000" pitchFamily="2" charset="2"/>
                        <a:buChar char=""/>
                        <a:tabLst/>
                      </a:pPr>
                      <a:r>
                        <a:rPr lang="id-ID" sz="1100" dirty="0">
                          <a:solidFill>
                            <a:schemeClr val="bg1"/>
                          </a:solidFill>
                          <a:effectLst/>
                        </a:rPr>
                        <a:t>Monitor</a:t>
                      </a:r>
                      <a:r>
                        <a:rPr lang="id-ID" sz="1100" spc="-10" dirty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r>
                        <a:rPr lang="id-ID" sz="1100" dirty="0">
                          <a:solidFill>
                            <a:schemeClr val="bg1"/>
                          </a:solidFill>
                          <a:effectLst/>
                        </a:rPr>
                        <a:t>kemampuan</a:t>
                      </a:r>
                      <a:r>
                        <a:rPr lang="id-ID" sz="1100" spc="-5" dirty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r>
                        <a:rPr lang="id-ID" sz="1100" dirty="0">
                          <a:solidFill>
                            <a:schemeClr val="bg1"/>
                          </a:solidFill>
                          <a:effectLst/>
                        </a:rPr>
                        <a:t>batuk</a:t>
                      </a:r>
                      <a:r>
                        <a:rPr lang="id-ID" sz="1100" spc="-5" dirty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r>
                        <a:rPr lang="id-ID" sz="1100" dirty="0">
                          <a:solidFill>
                            <a:schemeClr val="bg1"/>
                          </a:solidFill>
                          <a:effectLst/>
                        </a:rPr>
                        <a:t>efektif</a:t>
                      </a:r>
                      <a:endParaRPr lang="en-ID" sz="1100" dirty="0">
                        <a:solidFill>
                          <a:schemeClr val="bg1"/>
                        </a:solidFill>
                        <a:effectLst/>
                      </a:endParaRPr>
                    </a:p>
                    <a:p>
                      <a:pPr marL="361950" lvl="1" indent="-361950">
                        <a:lnSpc>
                          <a:spcPts val="1280"/>
                        </a:lnSpc>
                        <a:buSzPts val="1000"/>
                        <a:buFont typeface="Wingdings" panose="05000000000000000000" pitchFamily="2" charset="2"/>
                        <a:buChar char=""/>
                        <a:tabLst/>
                      </a:pPr>
                      <a:r>
                        <a:rPr lang="id-ID" sz="1100" dirty="0">
                          <a:solidFill>
                            <a:schemeClr val="bg1"/>
                          </a:solidFill>
                          <a:effectLst/>
                        </a:rPr>
                        <a:t>Monitor</a:t>
                      </a:r>
                      <a:r>
                        <a:rPr lang="id-ID" sz="1100" spc="-10" dirty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r>
                        <a:rPr lang="id-ID" sz="1100" dirty="0">
                          <a:solidFill>
                            <a:schemeClr val="bg1"/>
                          </a:solidFill>
                          <a:effectLst/>
                        </a:rPr>
                        <a:t>adanya</a:t>
                      </a:r>
                      <a:r>
                        <a:rPr lang="id-ID" sz="1100" spc="-10" dirty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r>
                        <a:rPr lang="id-ID" sz="1100" dirty="0">
                          <a:solidFill>
                            <a:schemeClr val="bg1"/>
                          </a:solidFill>
                          <a:effectLst/>
                        </a:rPr>
                        <a:t>produksi</a:t>
                      </a:r>
                      <a:r>
                        <a:rPr lang="id-ID" sz="1100" spc="5" dirty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r>
                        <a:rPr lang="id-ID" sz="1100" dirty="0">
                          <a:solidFill>
                            <a:schemeClr val="bg1"/>
                          </a:solidFill>
                          <a:effectLst/>
                        </a:rPr>
                        <a:t>sputum</a:t>
                      </a:r>
                      <a:endParaRPr lang="en-ID" sz="11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Wingdings" panose="05000000000000000000" pitchFamily="2" charset="2"/>
                        <a:cs typeface="Wingdings" panose="05000000000000000000" pitchFamily="2" charset="2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331425"/>
                  </a:ext>
                </a:extLst>
              </a:tr>
              <a:tr h="212630">
                <a:tc vMerge="1"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r>
                        <a:rPr lang="id-ID" sz="800" dirty="0">
                          <a:effectLst/>
                        </a:rPr>
                        <a:t> </a:t>
                      </a:r>
                      <a:endParaRPr lang="en-ID" sz="9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581025" indent="-229235">
                        <a:lnSpc>
                          <a:spcPts val="1230"/>
                        </a:lnSpc>
                        <a:tabLst>
                          <a:tab pos="581025" algn="l"/>
                          <a:tab pos="581660" algn="l"/>
                        </a:tabLst>
                      </a:pPr>
                      <a:r>
                        <a:rPr lang="id-ID" sz="1100" dirty="0">
                          <a:solidFill>
                            <a:schemeClr val="bg1"/>
                          </a:solidFill>
                          <a:effectLst/>
                        </a:rPr>
                        <a:t>Monitor</a:t>
                      </a:r>
                      <a:r>
                        <a:rPr lang="id-ID" sz="1100" spc="-10" dirty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r>
                        <a:rPr lang="id-ID" sz="1100" dirty="0">
                          <a:solidFill>
                            <a:schemeClr val="bg1"/>
                          </a:solidFill>
                          <a:effectLst/>
                        </a:rPr>
                        <a:t>adanya</a:t>
                      </a:r>
                      <a:r>
                        <a:rPr lang="id-ID" sz="1100" spc="-10" dirty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r>
                        <a:rPr lang="id-ID" sz="1100" dirty="0">
                          <a:solidFill>
                            <a:schemeClr val="bg1"/>
                          </a:solidFill>
                          <a:effectLst/>
                        </a:rPr>
                        <a:t>sumbatan</a:t>
                      </a:r>
                      <a:r>
                        <a:rPr lang="id-ID" sz="1100" spc="-5" dirty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r>
                        <a:rPr lang="id-ID" sz="1100" dirty="0">
                          <a:solidFill>
                            <a:schemeClr val="bg1"/>
                          </a:solidFill>
                          <a:effectLst/>
                        </a:rPr>
                        <a:t>jalan</a:t>
                      </a:r>
                      <a:r>
                        <a:rPr lang="id-ID" sz="1100" spc="-10" dirty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r>
                        <a:rPr lang="id-ID" sz="1100" dirty="0">
                          <a:solidFill>
                            <a:schemeClr val="bg1"/>
                          </a:solidFill>
                          <a:effectLst/>
                        </a:rPr>
                        <a:t>napas</a:t>
                      </a:r>
                      <a:endParaRPr lang="en-ID" sz="11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38494172"/>
                  </a:ext>
                </a:extLst>
              </a:tr>
              <a:tr h="212630">
                <a:tc vMerge="1"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r>
                        <a:rPr lang="id-ID" sz="800" dirty="0">
                          <a:effectLst/>
                        </a:rPr>
                        <a:t> </a:t>
                      </a:r>
                      <a:endParaRPr lang="en-ID" sz="9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ts val="1230"/>
                        </a:lnSpc>
                        <a:buSzPts val="1000"/>
                        <a:buFont typeface="Wingdings" panose="05000000000000000000" pitchFamily="2" charset="2"/>
                        <a:buChar char=""/>
                        <a:tabLst>
                          <a:tab pos="581025" algn="l"/>
                          <a:tab pos="581660" algn="l"/>
                        </a:tabLst>
                      </a:pPr>
                      <a:r>
                        <a:rPr lang="id-ID" sz="1100" dirty="0">
                          <a:solidFill>
                            <a:schemeClr val="bg1"/>
                          </a:solidFill>
                          <a:effectLst/>
                        </a:rPr>
                        <a:t>Palpasi</a:t>
                      </a:r>
                      <a:r>
                        <a:rPr lang="id-ID" sz="1100" spc="-10" dirty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r>
                        <a:rPr lang="id-ID" sz="1100" dirty="0">
                          <a:solidFill>
                            <a:schemeClr val="bg1"/>
                          </a:solidFill>
                          <a:effectLst/>
                        </a:rPr>
                        <a:t>kesimetrisan</a:t>
                      </a:r>
                      <a:r>
                        <a:rPr lang="id-ID" sz="1100" spc="-5" dirty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r>
                        <a:rPr lang="id-ID" sz="1100" dirty="0">
                          <a:solidFill>
                            <a:schemeClr val="bg1"/>
                          </a:solidFill>
                          <a:effectLst/>
                        </a:rPr>
                        <a:t>ekspansi</a:t>
                      </a:r>
                      <a:r>
                        <a:rPr lang="id-ID" sz="1100" spc="-5" dirty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r>
                        <a:rPr lang="id-ID" sz="1100" dirty="0">
                          <a:solidFill>
                            <a:schemeClr val="bg1"/>
                          </a:solidFill>
                          <a:effectLst/>
                        </a:rPr>
                        <a:t>paru</a:t>
                      </a:r>
                      <a:endParaRPr lang="en-ID" sz="11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Wingdings" panose="05000000000000000000" pitchFamily="2" charset="2"/>
                        <a:cs typeface="Wingdings" panose="05000000000000000000" pitchFamily="2" charset="2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70317745"/>
                  </a:ext>
                </a:extLst>
              </a:tr>
              <a:tr h="182434">
                <a:tc vMerge="1"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r>
                        <a:rPr lang="id-ID" sz="800" dirty="0">
                          <a:effectLst/>
                        </a:rPr>
                        <a:t> </a:t>
                      </a:r>
                      <a:endParaRPr lang="en-ID" sz="9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ts val="1230"/>
                        </a:lnSpc>
                        <a:buSzPts val="1000"/>
                        <a:buFont typeface="Wingdings" panose="05000000000000000000" pitchFamily="2" charset="2"/>
                        <a:buChar char=""/>
                        <a:tabLst>
                          <a:tab pos="581025" algn="l"/>
                          <a:tab pos="581660" algn="l"/>
                        </a:tabLst>
                      </a:pPr>
                      <a:r>
                        <a:rPr lang="id-ID" sz="1100" dirty="0">
                          <a:solidFill>
                            <a:schemeClr val="bg1"/>
                          </a:solidFill>
                          <a:effectLst/>
                        </a:rPr>
                        <a:t>Auskultasi</a:t>
                      </a:r>
                      <a:r>
                        <a:rPr lang="id-ID" sz="1100" spc="-10" dirty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r>
                        <a:rPr lang="id-ID" sz="1100" dirty="0">
                          <a:solidFill>
                            <a:schemeClr val="bg1"/>
                          </a:solidFill>
                          <a:effectLst/>
                        </a:rPr>
                        <a:t>bunyi</a:t>
                      </a:r>
                      <a:r>
                        <a:rPr lang="id-ID" sz="1100" spc="-10" dirty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r>
                        <a:rPr lang="id-ID" sz="1100" dirty="0">
                          <a:solidFill>
                            <a:schemeClr val="bg1"/>
                          </a:solidFill>
                          <a:effectLst/>
                        </a:rPr>
                        <a:t>napas</a:t>
                      </a:r>
                      <a:endParaRPr lang="en-ID" sz="11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Wingdings" panose="05000000000000000000" pitchFamily="2" charset="2"/>
                        <a:cs typeface="Wingdings" panose="05000000000000000000" pitchFamily="2" charset="2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33902188"/>
                  </a:ext>
                </a:extLst>
              </a:tr>
              <a:tr h="212630">
                <a:tc vMerge="1"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r>
                        <a:rPr lang="id-ID" sz="800" dirty="0">
                          <a:effectLst/>
                        </a:rPr>
                        <a:t> </a:t>
                      </a:r>
                      <a:endParaRPr lang="en-ID" sz="9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581025" indent="-229235">
                        <a:lnSpc>
                          <a:spcPts val="1230"/>
                        </a:lnSpc>
                        <a:tabLst>
                          <a:tab pos="581025" algn="l"/>
                          <a:tab pos="581660" algn="l"/>
                        </a:tabLst>
                      </a:pPr>
                      <a:r>
                        <a:rPr lang="id-ID" sz="1100" dirty="0">
                          <a:solidFill>
                            <a:schemeClr val="bg1"/>
                          </a:solidFill>
                          <a:effectLst/>
                        </a:rPr>
                        <a:t>Monitor</a:t>
                      </a:r>
                      <a:r>
                        <a:rPr lang="id-ID" sz="1100" spc="-10" dirty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r>
                        <a:rPr lang="id-ID" sz="1100" dirty="0">
                          <a:solidFill>
                            <a:schemeClr val="bg1"/>
                          </a:solidFill>
                          <a:effectLst/>
                        </a:rPr>
                        <a:t>saturasi</a:t>
                      </a:r>
                      <a:r>
                        <a:rPr lang="id-ID" sz="1100" spc="-10" dirty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r>
                        <a:rPr lang="id-ID" sz="1100" dirty="0">
                          <a:solidFill>
                            <a:schemeClr val="bg1"/>
                          </a:solidFill>
                          <a:effectLst/>
                        </a:rPr>
                        <a:t>oksigen</a:t>
                      </a:r>
                      <a:endParaRPr lang="en-ID" sz="11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344646"/>
                  </a:ext>
                </a:extLst>
              </a:tr>
              <a:tr h="212630">
                <a:tc vMerge="1"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r>
                        <a:rPr lang="id-ID" sz="800" dirty="0">
                          <a:effectLst/>
                        </a:rPr>
                        <a:t> </a:t>
                      </a:r>
                      <a:endParaRPr lang="en-ID" sz="9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ts val="1230"/>
                        </a:lnSpc>
                        <a:buSzPts val="1000"/>
                        <a:buFont typeface="Wingdings" panose="05000000000000000000" pitchFamily="2" charset="2"/>
                        <a:buChar char=""/>
                        <a:tabLst>
                          <a:tab pos="581025" algn="l"/>
                          <a:tab pos="581660" algn="l"/>
                        </a:tabLst>
                      </a:pPr>
                      <a:r>
                        <a:rPr lang="id-ID" sz="1100" dirty="0">
                          <a:solidFill>
                            <a:schemeClr val="bg1"/>
                          </a:solidFill>
                          <a:effectLst/>
                        </a:rPr>
                        <a:t>Monitor</a:t>
                      </a:r>
                      <a:r>
                        <a:rPr lang="id-ID" sz="1100" spc="-5" dirty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r>
                        <a:rPr lang="id-ID" sz="1100" dirty="0">
                          <a:solidFill>
                            <a:schemeClr val="bg1"/>
                          </a:solidFill>
                          <a:effectLst/>
                        </a:rPr>
                        <a:t>nilai AGD</a:t>
                      </a:r>
                      <a:endParaRPr lang="en-ID" sz="11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Wingdings" panose="05000000000000000000" pitchFamily="2" charset="2"/>
                        <a:cs typeface="Wingdings" panose="05000000000000000000" pitchFamily="2" charset="2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42315394"/>
                  </a:ext>
                </a:extLst>
              </a:tr>
              <a:tr h="212630">
                <a:tc vMerge="1"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r>
                        <a:rPr lang="id-ID" sz="800" dirty="0">
                          <a:effectLst/>
                        </a:rPr>
                        <a:t> </a:t>
                      </a:r>
                      <a:endParaRPr lang="en-ID" sz="9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ts val="1240"/>
                        </a:lnSpc>
                        <a:buSzPts val="1000"/>
                        <a:buFont typeface="Wingdings" panose="05000000000000000000" pitchFamily="2" charset="2"/>
                        <a:buChar char=""/>
                        <a:tabLst>
                          <a:tab pos="581025" algn="l"/>
                          <a:tab pos="581660" algn="l"/>
                        </a:tabLst>
                      </a:pPr>
                      <a:r>
                        <a:rPr lang="id-ID" sz="1100" dirty="0">
                          <a:solidFill>
                            <a:schemeClr val="bg1"/>
                          </a:solidFill>
                          <a:effectLst/>
                        </a:rPr>
                        <a:t>Monitor</a:t>
                      </a:r>
                      <a:r>
                        <a:rPr lang="id-ID" sz="1100" spc="-5" dirty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r>
                        <a:rPr lang="id-ID" sz="1100" dirty="0">
                          <a:solidFill>
                            <a:schemeClr val="bg1"/>
                          </a:solidFill>
                          <a:effectLst/>
                        </a:rPr>
                        <a:t>hasil x-ray</a:t>
                      </a:r>
                      <a:r>
                        <a:rPr lang="id-ID" sz="1100" spc="-10" dirty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r>
                        <a:rPr lang="id-ID" sz="1100" dirty="0">
                          <a:solidFill>
                            <a:schemeClr val="bg1"/>
                          </a:solidFill>
                          <a:effectLst/>
                        </a:rPr>
                        <a:t>toraks</a:t>
                      </a:r>
                      <a:endParaRPr lang="en-ID" sz="11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Wingdings" panose="05000000000000000000" pitchFamily="2" charset="2"/>
                        <a:cs typeface="Wingdings" panose="05000000000000000000" pitchFamily="2" charset="2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338594"/>
                  </a:ext>
                </a:extLst>
              </a:tr>
              <a:tr h="444487">
                <a:tc vMerge="1"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r>
                        <a:rPr lang="id-ID" sz="900" dirty="0">
                          <a:effectLst/>
                        </a:rPr>
                        <a:t> </a:t>
                      </a:r>
                      <a:endParaRPr lang="en-ID" sz="9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ts val="1330"/>
                        </a:lnSpc>
                        <a:buSzPts val="1200"/>
                        <a:buFont typeface="Times New Roman" panose="02020603050405020304" pitchFamily="18" charset="0"/>
                        <a:buAutoNum type="arabicPeriod" startAt="2"/>
                        <a:tabLst>
                          <a:tab pos="292100" algn="l"/>
                        </a:tabLst>
                      </a:pPr>
                      <a:r>
                        <a:rPr lang="id-ID" sz="1100" dirty="0">
                          <a:solidFill>
                            <a:schemeClr val="bg1"/>
                          </a:solidFill>
                          <a:effectLst/>
                        </a:rPr>
                        <a:t>Terapeutik</a:t>
                      </a:r>
                      <a:endParaRPr lang="en-ID" sz="1100" dirty="0">
                        <a:solidFill>
                          <a:schemeClr val="bg1"/>
                        </a:solidFill>
                        <a:effectLst/>
                      </a:endParaRPr>
                    </a:p>
                    <a:p>
                      <a:pPr marL="361950" lvl="1" indent="-361950">
                        <a:lnSpc>
                          <a:spcPts val="1270"/>
                        </a:lnSpc>
                        <a:buSzPts val="1000"/>
                        <a:buFont typeface="Wingdings" panose="05000000000000000000" pitchFamily="2" charset="2"/>
                        <a:buChar char=""/>
                        <a:tabLst>
                          <a:tab pos="581025" algn="l"/>
                          <a:tab pos="581660" algn="l"/>
                        </a:tabLst>
                      </a:pPr>
                      <a:r>
                        <a:rPr lang="id-ID" sz="1100" dirty="0">
                          <a:solidFill>
                            <a:schemeClr val="bg1"/>
                          </a:solidFill>
                          <a:effectLst/>
                        </a:rPr>
                        <a:t>Atur</a:t>
                      </a:r>
                      <a:r>
                        <a:rPr lang="id-ID" sz="1100" spc="-15" dirty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r>
                        <a:rPr lang="id-ID" sz="1100" dirty="0">
                          <a:solidFill>
                            <a:schemeClr val="bg1"/>
                          </a:solidFill>
                          <a:effectLst/>
                        </a:rPr>
                        <a:t>interval</a:t>
                      </a:r>
                      <a:r>
                        <a:rPr lang="id-ID" sz="1100" spc="-5" dirty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r>
                        <a:rPr lang="id-ID" sz="1100" dirty="0">
                          <a:solidFill>
                            <a:schemeClr val="bg1"/>
                          </a:solidFill>
                          <a:effectLst/>
                        </a:rPr>
                        <a:t>waktu</a:t>
                      </a:r>
                      <a:r>
                        <a:rPr lang="id-ID" sz="1100" spc="-5" dirty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r>
                        <a:rPr lang="id-ID" sz="1100" dirty="0">
                          <a:solidFill>
                            <a:schemeClr val="bg1"/>
                          </a:solidFill>
                          <a:effectLst/>
                        </a:rPr>
                        <a:t>pemantauan</a:t>
                      </a:r>
                      <a:r>
                        <a:rPr lang="id-ID" sz="1100" spc="-5" dirty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r>
                        <a:rPr lang="id-ID" sz="1100" dirty="0">
                          <a:solidFill>
                            <a:schemeClr val="bg1"/>
                          </a:solidFill>
                          <a:effectLst/>
                        </a:rPr>
                        <a:t>respirasi</a:t>
                      </a:r>
                      <a:endParaRPr lang="en-ID" sz="11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Wingdings" panose="05000000000000000000" pitchFamily="2" charset="2"/>
                        <a:cs typeface="Wingdings" panose="05000000000000000000" pitchFamily="2" charset="2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3406630"/>
                  </a:ext>
                </a:extLst>
              </a:tr>
              <a:tr h="182434">
                <a:tc vMerge="1"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r>
                        <a:rPr lang="id-ID" sz="800" dirty="0">
                          <a:effectLst/>
                        </a:rPr>
                        <a:t> </a:t>
                      </a:r>
                      <a:endParaRPr lang="en-ID" sz="9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581025" indent="-219075">
                        <a:lnSpc>
                          <a:spcPts val="1230"/>
                        </a:lnSpc>
                      </a:pPr>
                      <a:r>
                        <a:rPr lang="id-ID" sz="1100" dirty="0">
                          <a:solidFill>
                            <a:schemeClr val="bg1"/>
                          </a:solidFill>
                          <a:effectLst/>
                        </a:rPr>
                        <a:t>sesuai</a:t>
                      </a:r>
                      <a:r>
                        <a:rPr lang="id-ID" sz="1100" spc="-5" dirty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r>
                        <a:rPr lang="id-ID" sz="1100" dirty="0">
                          <a:solidFill>
                            <a:schemeClr val="bg1"/>
                          </a:solidFill>
                          <a:effectLst/>
                        </a:rPr>
                        <a:t>kondisi</a:t>
                      </a:r>
                      <a:r>
                        <a:rPr lang="id-ID" sz="1100" spc="-5" dirty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r>
                        <a:rPr lang="id-ID" sz="1100" dirty="0">
                          <a:solidFill>
                            <a:schemeClr val="bg1"/>
                          </a:solidFill>
                          <a:effectLst/>
                        </a:rPr>
                        <a:t>pasien</a:t>
                      </a:r>
                      <a:endParaRPr lang="en-ID" sz="11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98410075"/>
                  </a:ext>
                </a:extLst>
              </a:tr>
              <a:tr h="212630">
                <a:tc vMerge="1"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r>
                        <a:rPr lang="id-ID" sz="800" dirty="0">
                          <a:effectLst/>
                        </a:rPr>
                        <a:t> </a:t>
                      </a:r>
                      <a:endParaRPr lang="en-ID" sz="9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ts val="1240"/>
                        </a:lnSpc>
                        <a:buSzPts val="1000"/>
                        <a:buFont typeface="Wingdings" panose="05000000000000000000" pitchFamily="2" charset="2"/>
                        <a:buChar char=""/>
                        <a:tabLst>
                          <a:tab pos="581025" algn="l"/>
                          <a:tab pos="581660" algn="l"/>
                        </a:tabLst>
                      </a:pPr>
                      <a:r>
                        <a:rPr lang="id-ID" sz="1100" dirty="0">
                          <a:solidFill>
                            <a:schemeClr val="bg1"/>
                          </a:solidFill>
                          <a:effectLst/>
                        </a:rPr>
                        <a:t>Dokumentasikan</a:t>
                      </a:r>
                      <a:r>
                        <a:rPr lang="id-ID" sz="1100" spc="-10" dirty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r>
                        <a:rPr lang="id-ID" sz="1100" dirty="0">
                          <a:solidFill>
                            <a:schemeClr val="bg1"/>
                          </a:solidFill>
                          <a:effectLst/>
                        </a:rPr>
                        <a:t>hasil</a:t>
                      </a:r>
                      <a:r>
                        <a:rPr lang="id-ID" sz="1100" spc="-5" dirty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r>
                        <a:rPr lang="id-ID" sz="1100" dirty="0">
                          <a:solidFill>
                            <a:schemeClr val="bg1"/>
                          </a:solidFill>
                          <a:effectLst/>
                        </a:rPr>
                        <a:t>pemantauan</a:t>
                      </a:r>
                      <a:endParaRPr lang="en-ID" sz="11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Wingdings" panose="05000000000000000000" pitchFamily="2" charset="2"/>
                        <a:cs typeface="Wingdings" panose="05000000000000000000" pitchFamily="2" charset="2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31263568"/>
                  </a:ext>
                </a:extLst>
              </a:tr>
              <a:tr h="444487">
                <a:tc vMerge="1"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r>
                        <a:rPr lang="id-ID" sz="900" dirty="0">
                          <a:effectLst/>
                        </a:rPr>
                        <a:t> </a:t>
                      </a:r>
                      <a:endParaRPr lang="en-ID" sz="9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ts val="1330"/>
                        </a:lnSpc>
                        <a:buSzPts val="1200"/>
                        <a:buFont typeface="Times New Roman" panose="02020603050405020304" pitchFamily="18" charset="0"/>
                        <a:buAutoNum type="arabicPeriod" startAt="3"/>
                        <a:tabLst>
                          <a:tab pos="292100" algn="l"/>
                        </a:tabLst>
                      </a:pPr>
                      <a:r>
                        <a:rPr lang="id-ID" sz="1100" dirty="0">
                          <a:solidFill>
                            <a:schemeClr val="bg1"/>
                          </a:solidFill>
                          <a:effectLst/>
                        </a:rPr>
                        <a:t>Edukasi</a:t>
                      </a:r>
                      <a:endParaRPr lang="en-ID" sz="1100" dirty="0">
                        <a:solidFill>
                          <a:schemeClr val="bg1"/>
                        </a:solidFill>
                        <a:effectLst/>
                      </a:endParaRPr>
                    </a:p>
                    <a:p>
                      <a:pPr marL="361950" lvl="1" indent="-361950">
                        <a:lnSpc>
                          <a:spcPts val="1270"/>
                        </a:lnSpc>
                        <a:buSzPts val="1000"/>
                        <a:buFont typeface="Wingdings" panose="05000000000000000000" pitchFamily="2" charset="2"/>
                        <a:buChar char=""/>
                        <a:tabLst>
                          <a:tab pos="581025" algn="l"/>
                          <a:tab pos="581660" algn="l"/>
                        </a:tabLst>
                      </a:pPr>
                      <a:r>
                        <a:rPr lang="id-ID" sz="1100" dirty="0">
                          <a:solidFill>
                            <a:schemeClr val="bg1"/>
                          </a:solidFill>
                          <a:effectLst/>
                        </a:rPr>
                        <a:t>Jelaskan</a:t>
                      </a:r>
                      <a:r>
                        <a:rPr lang="id-ID" sz="1100" spc="-10" dirty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r>
                        <a:rPr lang="id-ID" sz="1100" dirty="0">
                          <a:solidFill>
                            <a:schemeClr val="bg1"/>
                          </a:solidFill>
                          <a:effectLst/>
                        </a:rPr>
                        <a:t>tujuan</a:t>
                      </a:r>
                      <a:r>
                        <a:rPr lang="id-ID" sz="1100" spc="-5" dirty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r>
                        <a:rPr lang="id-ID" sz="1100" dirty="0">
                          <a:solidFill>
                            <a:schemeClr val="bg1"/>
                          </a:solidFill>
                          <a:effectLst/>
                        </a:rPr>
                        <a:t>dan</a:t>
                      </a:r>
                      <a:r>
                        <a:rPr lang="id-ID" sz="1100" spc="-5" dirty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r>
                        <a:rPr lang="id-ID" sz="1100" dirty="0">
                          <a:solidFill>
                            <a:schemeClr val="bg1"/>
                          </a:solidFill>
                          <a:effectLst/>
                        </a:rPr>
                        <a:t>prosedur</a:t>
                      </a:r>
                      <a:r>
                        <a:rPr lang="id-ID" sz="1100" spc="-10" dirty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r>
                        <a:rPr lang="id-ID" sz="1100" dirty="0">
                          <a:solidFill>
                            <a:schemeClr val="bg1"/>
                          </a:solidFill>
                          <a:effectLst/>
                        </a:rPr>
                        <a:t>pemantauan</a:t>
                      </a:r>
                      <a:endParaRPr lang="en-ID" sz="11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Wingdings" panose="05000000000000000000" pitchFamily="2" charset="2"/>
                        <a:cs typeface="Wingdings" panose="05000000000000000000" pitchFamily="2" charset="2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5894777"/>
                  </a:ext>
                </a:extLst>
              </a:tr>
              <a:tr h="585940">
                <a:tc vMerge="1"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sz="1100">
                          <a:effectLst/>
                        </a:rPr>
                        <a:t> </a:t>
                      </a:r>
                      <a:endParaRPr lang="en-ID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ts val="1330"/>
                        </a:lnSpc>
                        <a:buSzPts val="1000"/>
                        <a:buFont typeface="Wingdings" panose="05000000000000000000" pitchFamily="2" charset="2"/>
                        <a:buChar char=""/>
                        <a:tabLst>
                          <a:tab pos="581025" algn="l"/>
                          <a:tab pos="581660" algn="l"/>
                        </a:tabLst>
                      </a:pPr>
                      <a:r>
                        <a:rPr lang="id-ID" sz="1100" dirty="0">
                          <a:solidFill>
                            <a:schemeClr val="bg1"/>
                          </a:solidFill>
                          <a:effectLst/>
                        </a:rPr>
                        <a:t>Informasikan</a:t>
                      </a:r>
                      <a:r>
                        <a:rPr lang="id-ID" sz="1100" spc="-10" dirty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r>
                        <a:rPr lang="id-ID" sz="1100" dirty="0">
                          <a:solidFill>
                            <a:schemeClr val="bg1"/>
                          </a:solidFill>
                          <a:effectLst/>
                        </a:rPr>
                        <a:t>hasil</a:t>
                      </a:r>
                      <a:r>
                        <a:rPr lang="id-ID" sz="1100" spc="-10" dirty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r>
                        <a:rPr lang="id-ID" sz="1100" dirty="0">
                          <a:solidFill>
                            <a:schemeClr val="bg1"/>
                          </a:solidFill>
                          <a:effectLst/>
                        </a:rPr>
                        <a:t>pemantauan, jika</a:t>
                      </a:r>
                      <a:r>
                        <a:rPr lang="id-ID" sz="1100" spc="-10" dirty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r>
                        <a:rPr lang="id-ID" sz="1100" dirty="0">
                          <a:solidFill>
                            <a:schemeClr val="bg1"/>
                          </a:solidFill>
                          <a:effectLst/>
                        </a:rPr>
                        <a:t>perlu</a:t>
                      </a:r>
                      <a:endParaRPr lang="en-ID" sz="11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Wingdings" panose="05000000000000000000" pitchFamily="2" charset="2"/>
                        <a:cs typeface="Wingdings" panose="05000000000000000000" pitchFamily="2" charset="2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3050876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45083836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4DF844-B503-C816-7CF4-F59D6A0D25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D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6C8CFA2A-D6B3-64AD-31E8-2EF2E2D7CC7B}"/>
              </a:ext>
            </a:extLst>
          </p:cNvPr>
          <p:cNvGraphicFramePr>
            <a:graphicFrameLocks noGrp="1"/>
          </p:cNvGraphicFramePr>
          <p:nvPr/>
        </p:nvGraphicFramePr>
        <p:xfrm>
          <a:off x="370936" y="1391890"/>
          <a:ext cx="10256808" cy="4646601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3143314">
                  <a:extLst>
                    <a:ext uri="{9D8B030D-6E8A-4147-A177-3AD203B41FA5}">
                      <a16:colId xmlns:a16="http://schemas.microsoft.com/office/drawing/2014/main" val="3348962733"/>
                    </a:ext>
                  </a:extLst>
                </a:gridCol>
                <a:gridCol w="2973054">
                  <a:extLst>
                    <a:ext uri="{9D8B030D-6E8A-4147-A177-3AD203B41FA5}">
                      <a16:colId xmlns:a16="http://schemas.microsoft.com/office/drawing/2014/main" val="345948789"/>
                    </a:ext>
                  </a:extLst>
                </a:gridCol>
                <a:gridCol w="4140440">
                  <a:extLst>
                    <a:ext uri="{9D8B030D-6E8A-4147-A177-3AD203B41FA5}">
                      <a16:colId xmlns:a16="http://schemas.microsoft.com/office/drawing/2014/main" val="3950221386"/>
                    </a:ext>
                  </a:extLst>
                </a:gridCol>
              </a:tblGrid>
              <a:tr h="4646601">
                <a:tc>
                  <a:txBody>
                    <a:bodyPr/>
                    <a:lstStyle/>
                    <a:p>
                      <a:pPr marL="194945" marR="189230" algn="ctr">
                        <a:spcAft>
                          <a:spcPts val="0"/>
                        </a:spcAft>
                      </a:pPr>
                      <a:endParaRPr lang="en-US" sz="1100" spc="-5" dirty="0">
                        <a:effectLst/>
                      </a:endParaRPr>
                    </a:p>
                    <a:p>
                      <a:pPr marL="194945" marR="189230" algn="ctr">
                        <a:spcAft>
                          <a:spcPts val="0"/>
                        </a:spcAft>
                      </a:pPr>
                      <a:r>
                        <a:rPr lang="id-ID" sz="1100" spc="-5" dirty="0">
                          <a:effectLst/>
                        </a:rPr>
                        <a:t>GANGGUAN </a:t>
                      </a:r>
                      <a:r>
                        <a:rPr lang="id-ID" sz="1100" dirty="0">
                          <a:effectLst/>
                        </a:rPr>
                        <a:t>PENYAPIHAN</a:t>
                      </a:r>
                      <a:r>
                        <a:rPr lang="id-ID" sz="1100" spc="-285" dirty="0">
                          <a:effectLst/>
                        </a:rPr>
                        <a:t> </a:t>
                      </a:r>
                      <a:r>
                        <a:rPr lang="id-ID" sz="1100" dirty="0">
                          <a:effectLst/>
                        </a:rPr>
                        <a:t>VENTILATOR</a:t>
                      </a:r>
                      <a:r>
                        <a:rPr lang="id-ID" sz="1100" spc="-5" dirty="0">
                          <a:effectLst/>
                        </a:rPr>
                        <a:t> </a:t>
                      </a:r>
                      <a:r>
                        <a:rPr lang="id-ID" sz="1100" dirty="0">
                          <a:effectLst/>
                        </a:rPr>
                        <a:t>(D.0002)</a:t>
                      </a:r>
                      <a:endParaRPr lang="en-ID" sz="1100" dirty="0">
                        <a:effectLst/>
                      </a:endParaRPr>
                    </a:p>
                    <a:p>
                      <a:pPr>
                        <a:spcBef>
                          <a:spcPts val="30"/>
                        </a:spcBef>
                      </a:pPr>
                      <a:r>
                        <a:rPr lang="id-ID" sz="1100" dirty="0">
                          <a:effectLst/>
                        </a:rPr>
                        <a:t> </a:t>
                      </a:r>
                      <a:endParaRPr lang="en-ID" sz="1100" dirty="0">
                        <a:effectLst/>
                      </a:endParaRPr>
                    </a:p>
                    <a:p>
                      <a:pPr marL="2540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id-ID" sz="1100" dirty="0">
                          <a:effectLst/>
                        </a:rPr>
                        <a:t>Penyebab:</a:t>
                      </a:r>
                      <a:endParaRPr lang="en-ID" sz="1100" dirty="0">
                        <a:effectLst/>
                      </a:endParaRPr>
                    </a:p>
                    <a:p>
                      <a:pPr marL="2540">
                        <a:lnSpc>
                          <a:spcPts val="1370"/>
                        </a:lnSpc>
                      </a:pPr>
                      <a:r>
                        <a:rPr lang="id-ID" sz="1100" dirty="0">
                          <a:effectLst/>
                        </a:rPr>
                        <a:t>Fisiologis</a:t>
                      </a:r>
                      <a:endParaRPr lang="en-ID" sz="1100" dirty="0">
                        <a:effectLst/>
                      </a:endParaRPr>
                    </a:p>
                    <a:p>
                      <a:pPr marL="342900" lvl="0" indent="-76200">
                        <a:lnSpc>
                          <a:spcPts val="1370"/>
                        </a:lnSpc>
                        <a:buSzPts val="1000"/>
                        <a:buFont typeface="Wingdings" panose="05000000000000000000" pitchFamily="2" charset="2"/>
                        <a:buChar char=""/>
                        <a:tabLst>
                          <a:tab pos="292100" algn="l"/>
                          <a:tab pos="292735" algn="l"/>
                        </a:tabLst>
                      </a:pPr>
                      <a:r>
                        <a:rPr lang="id-ID" sz="1100" dirty="0">
                          <a:effectLst/>
                        </a:rPr>
                        <a:t>Hipersekresi</a:t>
                      </a:r>
                      <a:r>
                        <a:rPr lang="id-ID" sz="1100" spc="-20" dirty="0">
                          <a:effectLst/>
                        </a:rPr>
                        <a:t> </a:t>
                      </a:r>
                      <a:r>
                        <a:rPr lang="id-ID" sz="1100" dirty="0">
                          <a:effectLst/>
                        </a:rPr>
                        <a:t>jalan</a:t>
                      </a:r>
                      <a:r>
                        <a:rPr lang="id-ID" sz="1100" spc="-20" dirty="0">
                          <a:effectLst/>
                        </a:rPr>
                        <a:t> </a:t>
                      </a:r>
                      <a:r>
                        <a:rPr lang="id-ID" sz="1100" dirty="0">
                          <a:effectLst/>
                        </a:rPr>
                        <a:t>nafas</a:t>
                      </a:r>
                      <a:endParaRPr lang="en-ID" sz="1100" dirty="0">
                        <a:effectLst/>
                      </a:endParaRPr>
                    </a:p>
                    <a:p>
                      <a:pPr marL="342900" lvl="0" indent="-76200">
                        <a:buSzPts val="1000"/>
                        <a:buFont typeface="Wingdings" panose="05000000000000000000" pitchFamily="2" charset="2"/>
                        <a:buChar char=""/>
                        <a:tabLst>
                          <a:tab pos="292100" algn="l"/>
                          <a:tab pos="292735" algn="l"/>
                        </a:tabLst>
                      </a:pPr>
                      <a:r>
                        <a:rPr lang="id-ID" sz="1100" dirty="0">
                          <a:effectLst/>
                        </a:rPr>
                        <a:t>Ketidakcukupan</a:t>
                      </a:r>
                      <a:r>
                        <a:rPr lang="id-ID" sz="1100" spc="-15" dirty="0">
                          <a:effectLst/>
                        </a:rPr>
                        <a:t> </a:t>
                      </a:r>
                      <a:r>
                        <a:rPr lang="id-ID" sz="1100" dirty="0">
                          <a:effectLst/>
                        </a:rPr>
                        <a:t>energy</a:t>
                      </a:r>
                      <a:endParaRPr lang="en-ID" sz="1100" dirty="0">
                        <a:effectLst/>
                      </a:endParaRPr>
                    </a:p>
                    <a:p>
                      <a:pPr marL="342900" marR="53340" lvl="0" indent="-76200">
                        <a:spcAft>
                          <a:spcPts val="0"/>
                        </a:spcAft>
                        <a:buSzPts val="1000"/>
                        <a:buFont typeface="Wingdings" panose="05000000000000000000" pitchFamily="2" charset="2"/>
                        <a:buChar char=""/>
                        <a:tabLst>
                          <a:tab pos="292100" algn="l"/>
                          <a:tab pos="292735" algn="l"/>
                        </a:tabLst>
                      </a:pPr>
                      <a:r>
                        <a:rPr lang="id-ID" sz="1100" dirty="0">
                          <a:effectLst/>
                        </a:rPr>
                        <a:t>Hambatan upaya nafas (nyeri saat</a:t>
                      </a:r>
                      <a:r>
                        <a:rPr lang="id-ID" sz="1100" spc="5" dirty="0">
                          <a:effectLst/>
                        </a:rPr>
                        <a:t> </a:t>
                      </a:r>
                      <a:r>
                        <a:rPr lang="id-ID" sz="1100" dirty="0">
                          <a:effectLst/>
                        </a:rPr>
                        <a:t>bernafas,</a:t>
                      </a:r>
                      <a:r>
                        <a:rPr lang="id-ID" sz="1100" spc="-35" dirty="0">
                          <a:effectLst/>
                        </a:rPr>
                        <a:t> </a:t>
                      </a:r>
                      <a:r>
                        <a:rPr lang="id-ID" sz="1100" dirty="0">
                          <a:effectLst/>
                        </a:rPr>
                        <a:t>kelemahan</a:t>
                      </a:r>
                      <a:r>
                        <a:rPr lang="id-ID" sz="1100" spc="-35" dirty="0">
                          <a:effectLst/>
                        </a:rPr>
                        <a:t> </a:t>
                      </a:r>
                      <a:r>
                        <a:rPr lang="id-ID" sz="1100" dirty="0">
                          <a:effectLst/>
                        </a:rPr>
                        <a:t>otot</a:t>
                      </a:r>
                      <a:r>
                        <a:rPr lang="id-ID" sz="1100" spc="-30" dirty="0">
                          <a:effectLst/>
                        </a:rPr>
                        <a:t> </a:t>
                      </a:r>
                      <a:r>
                        <a:rPr lang="id-ID" sz="1100" dirty="0">
                          <a:effectLst/>
                        </a:rPr>
                        <a:t>pernafasan,</a:t>
                      </a:r>
                      <a:r>
                        <a:rPr lang="id-ID" sz="1100" spc="-285" dirty="0">
                          <a:effectLst/>
                        </a:rPr>
                        <a:t> </a:t>
                      </a:r>
                      <a:r>
                        <a:rPr lang="id-ID" sz="1100" dirty="0">
                          <a:effectLst/>
                        </a:rPr>
                        <a:t>efek</a:t>
                      </a:r>
                      <a:r>
                        <a:rPr lang="id-ID" sz="1100" spc="-5" dirty="0">
                          <a:effectLst/>
                        </a:rPr>
                        <a:t> </a:t>
                      </a:r>
                      <a:r>
                        <a:rPr lang="id-ID" sz="1100" dirty="0">
                          <a:effectLst/>
                        </a:rPr>
                        <a:t>sedasi)</a:t>
                      </a:r>
                      <a:endParaRPr lang="en-ID" sz="1100" dirty="0">
                        <a:effectLst/>
                      </a:endParaRPr>
                    </a:p>
                    <a:p>
                      <a:pPr marL="2540">
                        <a:spcBef>
                          <a:spcPts val="25"/>
                        </a:spcBef>
                        <a:spcAft>
                          <a:spcPts val="0"/>
                        </a:spcAft>
                      </a:pPr>
                      <a:r>
                        <a:rPr lang="id-ID" sz="1100" dirty="0">
                          <a:effectLst/>
                        </a:rPr>
                        <a:t>Psikologis</a:t>
                      </a:r>
                      <a:endParaRPr lang="en-ID" sz="1100" dirty="0">
                        <a:effectLst/>
                      </a:endParaRPr>
                    </a:p>
                    <a:p>
                      <a:pPr>
                        <a:spcBef>
                          <a:spcPts val="50"/>
                        </a:spcBef>
                      </a:pPr>
                      <a:r>
                        <a:rPr lang="id-ID" sz="1100" dirty="0">
                          <a:effectLst/>
                        </a:rPr>
                        <a:t> </a:t>
                      </a:r>
                      <a:endParaRPr lang="en-ID" sz="1100" dirty="0">
                        <a:effectLst/>
                      </a:endParaRPr>
                    </a:p>
                    <a:p>
                      <a:pPr marL="361950" lvl="0" indent="-95250">
                        <a:buSzPts val="1000"/>
                        <a:buFont typeface="Wingdings" panose="05000000000000000000" pitchFamily="2" charset="2"/>
                        <a:buChar char=""/>
                        <a:tabLst>
                          <a:tab pos="292100" algn="l"/>
                          <a:tab pos="292735" algn="l"/>
                        </a:tabLst>
                      </a:pPr>
                      <a:r>
                        <a:rPr lang="id-ID" sz="1100" dirty="0">
                          <a:effectLst/>
                        </a:rPr>
                        <a:t>Kecemasan</a:t>
                      </a:r>
                      <a:endParaRPr lang="en-ID" sz="1100" dirty="0">
                        <a:effectLst/>
                      </a:endParaRPr>
                    </a:p>
                    <a:p>
                      <a:pPr marL="361950" lvl="0" indent="-95250">
                        <a:buSzPts val="1000"/>
                        <a:buFont typeface="Wingdings" panose="05000000000000000000" pitchFamily="2" charset="2"/>
                        <a:buChar char=""/>
                        <a:tabLst>
                          <a:tab pos="292100" algn="l"/>
                          <a:tab pos="292735" algn="l"/>
                        </a:tabLst>
                      </a:pPr>
                      <a:r>
                        <a:rPr lang="id-ID" sz="1100" dirty="0">
                          <a:effectLst/>
                        </a:rPr>
                        <a:t>Perasaan</a:t>
                      </a:r>
                      <a:r>
                        <a:rPr lang="id-ID" sz="1100" spc="-15" dirty="0">
                          <a:effectLst/>
                        </a:rPr>
                        <a:t> </a:t>
                      </a:r>
                      <a:r>
                        <a:rPr lang="id-ID" sz="1100" dirty="0">
                          <a:effectLst/>
                        </a:rPr>
                        <a:t>tidak</a:t>
                      </a:r>
                      <a:r>
                        <a:rPr lang="id-ID" sz="1100" spc="-10" dirty="0">
                          <a:effectLst/>
                        </a:rPr>
                        <a:t> </a:t>
                      </a:r>
                      <a:r>
                        <a:rPr lang="id-ID" sz="1100" dirty="0">
                          <a:effectLst/>
                        </a:rPr>
                        <a:t>berdaya</a:t>
                      </a:r>
                      <a:endParaRPr lang="en-ID" sz="1100" dirty="0">
                        <a:effectLst/>
                      </a:endParaRPr>
                    </a:p>
                    <a:p>
                      <a:pPr marL="361950" marR="211455" lvl="0" indent="-95250">
                        <a:spcAft>
                          <a:spcPts val="0"/>
                        </a:spcAft>
                        <a:buSzPts val="1000"/>
                        <a:buFont typeface="Wingdings" panose="05000000000000000000" pitchFamily="2" charset="2"/>
                        <a:buChar char=""/>
                        <a:tabLst>
                          <a:tab pos="292100" algn="l"/>
                          <a:tab pos="292735" algn="l"/>
                        </a:tabLst>
                      </a:pPr>
                      <a:r>
                        <a:rPr lang="id-ID" sz="1100" dirty="0">
                          <a:effectLst/>
                        </a:rPr>
                        <a:t>Kurang</a:t>
                      </a:r>
                      <a:r>
                        <a:rPr lang="id-ID" sz="1100" spc="-40" dirty="0">
                          <a:effectLst/>
                        </a:rPr>
                        <a:t> </a:t>
                      </a:r>
                      <a:r>
                        <a:rPr lang="id-ID" sz="1100" dirty="0">
                          <a:effectLst/>
                        </a:rPr>
                        <a:t>terpapar</a:t>
                      </a:r>
                      <a:r>
                        <a:rPr lang="id-ID" sz="1100" spc="-20" dirty="0">
                          <a:effectLst/>
                        </a:rPr>
                        <a:t> </a:t>
                      </a:r>
                      <a:r>
                        <a:rPr lang="id-ID" sz="1100" dirty="0">
                          <a:effectLst/>
                        </a:rPr>
                        <a:t>informasi</a:t>
                      </a:r>
                      <a:r>
                        <a:rPr lang="id-ID" sz="1100" spc="-25" dirty="0">
                          <a:effectLst/>
                        </a:rPr>
                        <a:t> </a:t>
                      </a:r>
                      <a:r>
                        <a:rPr lang="id-ID" sz="1100" dirty="0">
                          <a:effectLst/>
                        </a:rPr>
                        <a:t>tentang</a:t>
                      </a:r>
                      <a:r>
                        <a:rPr lang="id-ID" sz="1100" spc="-285" dirty="0">
                          <a:effectLst/>
                        </a:rPr>
                        <a:t> </a:t>
                      </a:r>
                      <a:r>
                        <a:rPr lang="id-ID" sz="1100" dirty="0">
                          <a:effectLst/>
                        </a:rPr>
                        <a:t>proses</a:t>
                      </a:r>
                      <a:r>
                        <a:rPr lang="id-ID" sz="1100" spc="-5" dirty="0">
                          <a:effectLst/>
                        </a:rPr>
                        <a:t> </a:t>
                      </a:r>
                      <a:r>
                        <a:rPr lang="id-ID" sz="1100" dirty="0">
                          <a:effectLst/>
                        </a:rPr>
                        <a:t>penyapihan</a:t>
                      </a:r>
                      <a:endParaRPr lang="en-ID" sz="1100" dirty="0">
                        <a:effectLst/>
                      </a:endParaRPr>
                    </a:p>
                    <a:p>
                      <a:pPr marL="361950" lvl="0" indent="-95250">
                        <a:buSzPts val="1000"/>
                        <a:buFont typeface="Wingdings" panose="05000000000000000000" pitchFamily="2" charset="2"/>
                        <a:buChar char=""/>
                        <a:tabLst>
                          <a:tab pos="292100" algn="l"/>
                          <a:tab pos="292735" algn="l"/>
                        </a:tabLst>
                      </a:pPr>
                      <a:r>
                        <a:rPr lang="id-ID" sz="1100" dirty="0">
                          <a:effectLst/>
                        </a:rPr>
                        <a:t>Penurunan</a:t>
                      </a:r>
                      <a:r>
                        <a:rPr lang="id-ID" sz="1100" spc="-10" dirty="0">
                          <a:effectLst/>
                        </a:rPr>
                        <a:t> </a:t>
                      </a:r>
                      <a:r>
                        <a:rPr lang="id-ID" sz="1100" dirty="0">
                          <a:effectLst/>
                        </a:rPr>
                        <a:t>motivasi</a:t>
                      </a:r>
                      <a:endParaRPr lang="en-ID" sz="1100" dirty="0">
                        <a:effectLst/>
                      </a:endParaRPr>
                    </a:p>
                    <a:p>
                      <a:pPr marL="0" lvl="0" indent="0">
                        <a:buSzPts val="1000"/>
                        <a:buFont typeface="Wingdings" panose="05000000000000000000" pitchFamily="2" charset="2"/>
                        <a:buNone/>
                        <a:tabLst>
                          <a:tab pos="292100" algn="l"/>
                        </a:tabLst>
                      </a:pPr>
                      <a:r>
                        <a:rPr lang="id-ID" sz="1100" dirty="0">
                          <a:effectLst/>
                        </a:rPr>
                        <a:t>Situasional</a:t>
                      </a:r>
                      <a:endParaRPr lang="en-ID" sz="1100" dirty="0">
                        <a:effectLst/>
                      </a:endParaRPr>
                    </a:p>
                    <a:p>
                      <a:pPr marL="342900" lvl="0" indent="-76200">
                        <a:spcBef>
                          <a:spcPts val="875"/>
                        </a:spcBef>
                        <a:spcAft>
                          <a:spcPts val="0"/>
                        </a:spcAft>
                        <a:buSzPts val="1000"/>
                        <a:buFont typeface="Wingdings" panose="05000000000000000000" pitchFamily="2" charset="2"/>
                        <a:buChar char=""/>
                        <a:tabLst>
                          <a:tab pos="292100" algn="l"/>
                          <a:tab pos="292735" algn="l"/>
                        </a:tabLst>
                      </a:pPr>
                      <a:r>
                        <a:rPr lang="id-ID" sz="1100" dirty="0">
                          <a:effectLst/>
                        </a:rPr>
                        <a:t>Ketidakadekuatan</a:t>
                      </a:r>
                      <a:r>
                        <a:rPr lang="id-ID" sz="1100" spc="-10" dirty="0">
                          <a:effectLst/>
                        </a:rPr>
                        <a:t> </a:t>
                      </a:r>
                      <a:r>
                        <a:rPr lang="id-ID" sz="1100" dirty="0">
                          <a:effectLst/>
                        </a:rPr>
                        <a:t>dukungan</a:t>
                      </a:r>
                      <a:r>
                        <a:rPr lang="id-ID" sz="1100" spc="-10" dirty="0">
                          <a:effectLst/>
                        </a:rPr>
                        <a:t> </a:t>
                      </a:r>
                      <a:r>
                        <a:rPr lang="id-ID" sz="1100" dirty="0">
                          <a:effectLst/>
                        </a:rPr>
                        <a:t>social</a:t>
                      </a:r>
                      <a:endParaRPr lang="en-ID" sz="1100" dirty="0">
                        <a:effectLst/>
                      </a:endParaRPr>
                    </a:p>
                    <a:p>
                      <a:pPr marL="342900" marR="318770" lvl="0" indent="-76200">
                        <a:spcAft>
                          <a:spcPts val="0"/>
                        </a:spcAft>
                        <a:buSzPts val="1000"/>
                        <a:buFont typeface="Wingdings" panose="05000000000000000000" pitchFamily="2" charset="2"/>
                        <a:buChar char=""/>
                        <a:tabLst>
                          <a:tab pos="292100" algn="l"/>
                          <a:tab pos="292735" algn="l"/>
                        </a:tabLst>
                      </a:pPr>
                      <a:r>
                        <a:rPr lang="id-ID" sz="1100" dirty="0">
                          <a:effectLst/>
                        </a:rPr>
                        <a:t>Ketidaktepatan</a:t>
                      </a:r>
                      <a:r>
                        <a:rPr lang="id-ID" sz="1100" spc="-45" dirty="0">
                          <a:effectLst/>
                        </a:rPr>
                        <a:t> </a:t>
                      </a:r>
                      <a:r>
                        <a:rPr lang="id-ID" sz="1100" dirty="0">
                          <a:effectLst/>
                        </a:rPr>
                        <a:t>kecepatan</a:t>
                      </a:r>
                      <a:r>
                        <a:rPr lang="id-ID" sz="1100" spc="-45" dirty="0">
                          <a:effectLst/>
                        </a:rPr>
                        <a:t> </a:t>
                      </a:r>
                      <a:r>
                        <a:rPr lang="id-ID" sz="1100" dirty="0">
                          <a:effectLst/>
                        </a:rPr>
                        <a:t>proses</a:t>
                      </a:r>
                      <a:r>
                        <a:rPr lang="id-ID" sz="1100" spc="-285" dirty="0">
                          <a:effectLst/>
                        </a:rPr>
                        <a:t> </a:t>
                      </a:r>
                      <a:r>
                        <a:rPr lang="id-ID" sz="1100" dirty="0">
                          <a:effectLst/>
                        </a:rPr>
                        <a:t>penyapihan</a:t>
                      </a:r>
                      <a:endParaRPr lang="en-ID" sz="1100" dirty="0">
                        <a:effectLst/>
                      </a:endParaRPr>
                    </a:p>
                    <a:p>
                      <a:pPr marL="342900" marR="170815" lvl="0" indent="-76200">
                        <a:spcAft>
                          <a:spcPts val="0"/>
                        </a:spcAft>
                        <a:buSzPts val="1000"/>
                        <a:buFont typeface="Wingdings" panose="05000000000000000000" pitchFamily="2" charset="2"/>
                        <a:buChar char=""/>
                        <a:tabLst>
                          <a:tab pos="292100" algn="l"/>
                          <a:tab pos="292735" algn="l"/>
                        </a:tabLst>
                      </a:pPr>
                      <a:r>
                        <a:rPr lang="id-ID" sz="1100" dirty="0">
                          <a:effectLst/>
                        </a:rPr>
                        <a:t>Riwayat</a:t>
                      </a:r>
                      <a:r>
                        <a:rPr lang="id-ID" sz="1100" spc="-30" dirty="0">
                          <a:effectLst/>
                        </a:rPr>
                        <a:t> </a:t>
                      </a:r>
                      <a:r>
                        <a:rPr lang="id-ID" sz="1100" dirty="0">
                          <a:effectLst/>
                        </a:rPr>
                        <a:t>kegagalan</a:t>
                      </a:r>
                      <a:r>
                        <a:rPr lang="id-ID" sz="1100" spc="-25" dirty="0">
                          <a:effectLst/>
                        </a:rPr>
                        <a:t> </a:t>
                      </a:r>
                      <a:r>
                        <a:rPr lang="id-ID" sz="1100" dirty="0">
                          <a:effectLst/>
                        </a:rPr>
                        <a:t>berulang</a:t>
                      </a:r>
                      <a:r>
                        <a:rPr lang="id-ID" sz="1100" spc="-40" dirty="0">
                          <a:effectLst/>
                        </a:rPr>
                        <a:t> </a:t>
                      </a:r>
                      <a:r>
                        <a:rPr lang="id-ID" sz="1100" dirty="0">
                          <a:effectLst/>
                        </a:rPr>
                        <a:t>dalam</a:t>
                      </a:r>
                      <a:r>
                        <a:rPr lang="id-ID" sz="1100" spc="-285" dirty="0">
                          <a:effectLst/>
                        </a:rPr>
                        <a:t> </a:t>
                      </a:r>
                      <a:r>
                        <a:rPr lang="id-ID" sz="1100" dirty="0">
                          <a:effectLst/>
                        </a:rPr>
                        <a:t>upaya penyapihan</a:t>
                      </a:r>
                      <a:endParaRPr lang="en-ID" sz="1100" dirty="0">
                        <a:effectLst/>
                      </a:endParaRPr>
                    </a:p>
                    <a:p>
                      <a:pPr marL="342900" marR="83185" lvl="0" indent="-76200">
                        <a:spcBef>
                          <a:spcPts val="5"/>
                        </a:spcBef>
                        <a:spcAft>
                          <a:spcPts val="0"/>
                        </a:spcAft>
                        <a:buSzPts val="1000"/>
                        <a:buFont typeface="Wingdings" panose="05000000000000000000" pitchFamily="2" charset="2"/>
                        <a:buChar char=""/>
                        <a:tabLst>
                          <a:tab pos="292100" algn="l"/>
                          <a:tab pos="292735" algn="l"/>
                        </a:tabLst>
                      </a:pPr>
                      <a:r>
                        <a:rPr lang="id-ID" sz="1100" dirty="0">
                          <a:effectLst/>
                        </a:rPr>
                        <a:t>Riwayat</a:t>
                      </a:r>
                      <a:r>
                        <a:rPr lang="id-ID" sz="1100" spc="-30" dirty="0">
                          <a:effectLst/>
                        </a:rPr>
                        <a:t> </a:t>
                      </a:r>
                      <a:r>
                        <a:rPr lang="id-ID" sz="1100" dirty="0">
                          <a:effectLst/>
                        </a:rPr>
                        <a:t>ketergantungan</a:t>
                      </a:r>
                      <a:r>
                        <a:rPr lang="id-ID" sz="1100" spc="-25" dirty="0">
                          <a:effectLst/>
                        </a:rPr>
                        <a:t> </a:t>
                      </a:r>
                      <a:r>
                        <a:rPr lang="id-ID" sz="1100" dirty="0">
                          <a:effectLst/>
                        </a:rPr>
                        <a:t>ventilator</a:t>
                      </a:r>
                      <a:r>
                        <a:rPr lang="id-ID" sz="1100" spc="-30" dirty="0">
                          <a:effectLst/>
                        </a:rPr>
                        <a:t> </a:t>
                      </a:r>
                      <a:r>
                        <a:rPr lang="id-ID" sz="1100" dirty="0">
                          <a:effectLst/>
                        </a:rPr>
                        <a:t>&gt;</a:t>
                      </a:r>
                      <a:r>
                        <a:rPr lang="id-ID" sz="1100" spc="-285" dirty="0">
                          <a:effectLst/>
                        </a:rPr>
                        <a:t> </a:t>
                      </a:r>
                      <a:r>
                        <a:rPr lang="id-ID" sz="1100" dirty="0">
                          <a:effectLst/>
                        </a:rPr>
                        <a:t>4</a:t>
                      </a:r>
                      <a:r>
                        <a:rPr lang="id-ID" sz="1100" spc="-5" dirty="0">
                          <a:effectLst/>
                        </a:rPr>
                        <a:t> </a:t>
                      </a:r>
                      <a:r>
                        <a:rPr lang="id-ID" sz="1100" dirty="0">
                          <a:effectLst/>
                        </a:rPr>
                        <a:t>hari</a:t>
                      </a:r>
                      <a:endParaRPr lang="en-US" sz="1100" dirty="0">
                        <a:effectLst/>
                      </a:endParaRPr>
                    </a:p>
                    <a:p>
                      <a:pPr marL="194945" marR="193675" algn="ctr">
                        <a:lnSpc>
                          <a:spcPts val="1370"/>
                        </a:lnSpc>
                        <a:spcBef>
                          <a:spcPts val="25"/>
                        </a:spcBef>
                        <a:spcAft>
                          <a:spcPts val="0"/>
                        </a:spcAft>
                      </a:pPr>
                      <a:r>
                        <a:rPr lang="id-ID" sz="1100" dirty="0">
                          <a:effectLst/>
                        </a:rPr>
                        <a:t>GEJALA</a:t>
                      </a:r>
                      <a:r>
                        <a:rPr lang="id-ID" sz="1100" spc="-10" dirty="0">
                          <a:effectLst/>
                        </a:rPr>
                        <a:t> </a:t>
                      </a:r>
                      <a:r>
                        <a:rPr lang="id-ID" sz="1100" dirty="0">
                          <a:effectLst/>
                        </a:rPr>
                        <a:t>DAN</a:t>
                      </a:r>
                      <a:r>
                        <a:rPr lang="id-ID" sz="1100" spc="-10" dirty="0">
                          <a:effectLst/>
                        </a:rPr>
                        <a:t> </a:t>
                      </a:r>
                      <a:r>
                        <a:rPr lang="id-ID" sz="1100" dirty="0">
                          <a:effectLst/>
                        </a:rPr>
                        <a:t>TANDA</a:t>
                      </a:r>
                      <a:r>
                        <a:rPr lang="id-ID" sz="1100" spc="-5" dirty="0">
                          <a:effectLst/>
                        </a:rPr>
                        <a:t> </a:t>
                      </a:r>
                      <a:r>
                        <a:rPr lang="id-ID" sz="1100" dirty="0">
                          <a:effectLst/>
                        </a:rPr>
                        <a:t>MAYOR</a:t>
                      </a:r>
                      <a:endParaRPr lang="en-ID" sz="1100" dirty="0">
                        <a:effectLst/>
                      </a:endParaRPr>
                    </a:p>
                    <a:p>
                      <a:pPr marL="2540">
                        <a:lnSpc>
                          <a:spcPts val="1370"/>
                        </a:lnSpc>
                      </a:pPr>
                      <a:r>
                        <a:rPr lang="id-ID" sz="1100" dirty="0">
                          <a:effectLst/>
                        </a:rPr>
                        <a:t>Subjektif:</a:t>
                      </a:r>
                      <a:r>
                        <a:rPr lang="id-ID" sz="1100" spc="-5" dirty="0">
                          <a:effectLst/>
                        </a:rPr>
                        <a:t> </a:t>
                      </a:r>
                      <a:r>
                        <a:rPr lang="id-ID" sz="1100" dirty="0">
                          <a:effectLst/>
                        </a:rPr>
                        <a:t>Tidak</a:t>
                      </a:r>
                      <a:r>
                        <a:rPr lang="id-ID" sz="1100" spc="-5" dirty="0">
                          <a:effectLst/>
                        </a:rPr>
                        <a:t> </a:t>
                      </a:r>
                      <a:r>
                        <a:rPr lang="id-ID" sz="1100" dirty="0">
                          <a:effectLst/>
                        </a:rPr>
                        <a:t>tersedia.</a:t>
                      </a:r>
                      <a:endParaRPr lang="en-ID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508000" marR="334645" indent="-102235" algn="just">
                        <a:lnSpc>
                          <a:spcPct val="97000"/>
                        </a:lnSpc>
                        <a:spcBef>
                          <a:spcPts val="15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</a:endParaRPr>
                    </a:p>
                    <a:p>
                      <a:pPr marL="85725" marR="334645" indent="0" algn="just">
                        <a:lnSpc>
                          <a:spcPct val="97000"/>
                        </a:lnSpc>
                        <a:spcBef>
                          <a:spcPts val="15"/>
                        </a:spcBef>
                        <a:spcAft>
                          <a:spcPts val="0"/>
                        </a:spcAft>
                      </a:pPr>
                      <a:r>
                        <a:rPr lang="id-ID" sz="1100" dirty="0">
                          <a:effectLst/>
                        </a:rPr>
                        <a:t>Penyapihan Ventilator</a:t>
                      </a:r>
                      <a:r>
                        <a:rPr lang="id-ID" sz="1100" spc="-335" dirty="0">
                          <a:effectLst/>
                        </a:rPr>
                        <a:t> </a:t>
                      </a:r>
                      <a:r>
                        <a:rPr lang="id-ID" sz="1100" dirty="0">
                          <a:effectLst/>
                        </a:rPr>
                        <a:t>(L.01002)</a:t>
                      </a:r>
                      <a:r>
                        <a:rPr lang="id-ID" sz="1100" spc="-15" dirty="0">
                          <a:effectLst/>
                        </a:rPr>
                        <a:t> </a:t>
                      </a:r>
                      <a:r>
                        <a:rPr lang="id-ID" sz="1100" dirty="0">
                          <a:effectLst/>
                        </a:rPr>
                        <a:t>meningkat</a:t>
                      </a:r>
                      <a:endParaRPr lang="en-US" sz="1100" dirty="0">
                        <a:effectLst/>
                      </a:endParaRPr>
                    </a:p>
                    <a:p>
                      <a:pPr marL="85725" marR="334645" indent="0" algn="just">
                        <a:lnSpc>
                          <a:spcPct val="97000"/>
                        </a:lnSpc>
                        <a:spcBef>
                          <a:spcPts val="15"/>
                        </a:spcBef>
                        <a:spcAft>
                          <a:spcPts val="0"/>
                        </a:spcAft>
                      </a:pPr>
                      <a:endParaRPr lang="en-ID" sz="1100" dirty="0">
                        <a:effectLst/>
                      </a:endParaRPr>
                    </a:p>
                    <a:p>
                      <a:pPr marL="69215" marR="64135" algn="just">
                        <a:lnSpc>
                          <a:spcPct val="82000"/>
                        </a:lnSpc>
                        <a:spcBef>
                          <a:spcPts val="15"/>
                        </a:spcBef>
                        <a:spcAft>
                          <a:spcPts val="0"/>
                        </a:spcAft>
                        <a:tabLst>
                          <a:tab pos="1824355" algn="l"/>
                        </a:tabLst>
                      </a:pPr>
                      <a:r>
                        <a:rPr lang="id-ID" sz="1100" dirty="0">
                          <a:effectLst/>
                        </a:rPr>
                        <a:t>Setelah dilakukan</a:t>
                      </a:r>
                      <a:r>
                        <a:rPr lang="en-US" sz="1100" dirty="0">
                          <a:effectLst/>
                        </a:rPr>
                        <a:t> </a:t>
                      </a:r>
                      <a:r>
                        <a:rPr lang="id-ID" sz="1100" spc="-5" dirty="0">
                          <a:effectLst/>
                        </a:rPr>
                        <a:t>Tindakan</a:t>
                      </a:r>
                      <a:r>
                        <a:rPr lang="id-ID" sz="1100" spc="-290" dirty="0">
                          <a:effectLst/>
                        </a:rPr>
                        <a:t> </a:t>
                      </a:r>
                      <a:r>
                        <a:rPr lang="id-ID" sz="1100" dirty="0">
                          <a:effectLst/>
                        </a:rPr>
                        <a:t>Keperawatan 1 x 24 jam diharapkan</a:t>
                      </a:r>
                      <a:r>
                        <a:rPr lang="id-ID" sz="1100" spc="5" dirty="0">
                          <a:effectLst/>
                        </a:rPr>
                        <a:t> </a:t>
                      </a:r>
                      <a:r>
                        <a:rPr lang="id-ID" sz="1100" dirty="0">
                          <a:effectLst/>
                        </a:rPr>
                        <a:t>Respon</a:t>
                      </a:r>
                      <a:r>
                        <a:rPr lang="id-ID" sz="1100" spc="5" dirty="0">
                          <a:effectLst/>
                        </a:rPr>
                        <a:t> </a:t>
                      </a:r>
                      <a:r>
                        <a:rPr lang="id-ID" sz="1100" dirty="0">
                          <a:effectLst/>
                        </a:rPr>
                        <a:t>Ventilasi</a:t>
                      </a:r>
                      <a:r>
                        <a:rPr lang="id-ID" sz="1100" spc="305" dirty="0">
                          <a:effectLst/>
                        </a:rPr>
                        <a:t> </a:t>
                      </a:r>
                      <a:r>
                        <a:rPr lang="id-ID" sz="1100" dirty="0">
                          <a:effectLst/>
                        </a:rPr>
                        <a:t>Mekanik</a:t>
                      </a:r>
                      <a:r>
                        <a:rPr lang="id-ID" sz="1100" spc="-285" dirty="0">
                          <a:effectLst/>
                        </a:rPr>
                        <a:t> </a:t>
                      </a:r>
                      <a:r>
                        <a:rPr lang="id-ID" sz="1100" dirty="0">
                          <a:effectLst/>
                        </a:rPr>
                        <a:t>meningkat</a:t>
                      </a:r>
                      <a:r>
                        <a:rPr lang="id-ID" sz="1100" spc="-15" dirty="0">
                          <a:effectLst/>
                        </a:rPr>
                        <a:t> </a:t>
                      </a:r>
                      <a:r>
                        <a:rPr lang="id-ID" sz="1100" dirty="0">
                          <a:effectLst/>
                        </a:rPr>
                        <a:t>dengan</a:t>
                      </a:r>
                      <a:r>
                        <a:rPr lang="id-ID" sz="1100" spc="-30" dirty="0">
                          <a:effectLst/>
                        </a:rPr>
                        <a:t> </a:t>
                      </a:r>
                      <a:r>
                        <a:rPr lang="id-ID" sz="1100" dirty="0">
                          <a:effectLst/>
                        </a:rPr>
                        <a:t>kriteria</a:t>
                      </a:r>
                      <a:r>
                        <a:rPr lang="id-ID" sz="1100" spc="-35" dirty="0">
                          <a:effectLst/>
                        </a:rPr>
                        <a:t> </a:t>
                      </a:r>
                      <a:r>
                        <a:rPr lang="id-ID" sz="1100" dirty="0">
                          <a:effectLst/>
                        </a:rPr>
                        <a:t>hasil:</a:t>
                      </a:r>
                      <a:endParaRPr lang="en-US" sz="1100" dirty="0">
                        <a:effectLst/>
                      </a:endParaRPr>
                    </a:p>
                    <a:p>
                      <a:pPr marL="69215" marR="64135" algn="just">
                        <a:lnSpc>
                          <a:spcPct val="82000"/>
                        </a:lnSpc>
                        <a:spcBef>
                          <a:spcPts val="15"/>
                        </a:spcBef>
                        <a:spcAft>
                          <a:spcPts val="0"/>
                        </a:spcAft>
                        <a:tabLst>
                          <a:tab pos="1824355" algn="l"/>
                        </a:tabLst>
                      </a:pPr>
                      <a:endParaRPr lang="en-ID" sz="1100" dirty="0">
                        <a:effectLst/>
                      </a:endParaRPr>
                    </a:p>
                    <a:p>
                      <a:pPr marL="534988" marR="64770" lvl="0" indent="-268288">
                        <a:lnSpc>
                          <a:spcPct val="96000"/>
                        </a:lnSpc>
                        <a:spcAft>
                          <a:spcPts val="0"/>
                        </a:spcAft>
                        <a:buSzPts val="1100"/>
                        <a:buFont typeface="Times New Roman" panose="02020603050405020304" pitchFamily="18" charset="0"/>
                        <a:buAutoNum type="arabicPeriod"/>
                        <a:tabLst>
                          <a:tab pos="449263" algn="l"/>
                          <a:tab pos="1160463" algn="l"/>
                          <a:tab pos="1957388" algn="l"/>
                        </a:tabLst>
                      </a:pPr>
                      <a:r>
                        <a:rPr lang="id-ID" sz="1100" spc="-5" dirty="0">
                          <a:effectLst/>
                        </a:rPr>
                        <a:t>FiO2	memenuhi	kebutuhan</a:t>
                      </a:r>
                      <a:r>
                        <a:rPr lang="id-ID" sz="1100" spc="-270" dirty="0">
                          <a:effectLst/>
                        </a:rPr>
                        <a:t> </a:t>
                      </a:r>
                      <a:r>
                        <a:rPr lang="id-ID" sz="1100" spc="-5" dirty="0">
                          <a:effectLst/>
                        </a:rPr>
                        <a:t>meningkat</a:t>
                      </a:r>
                      <a:endParaRPr lang="en-ID" sz="1100" spc="-5" dirty="0">
                        <a:effectLst/>
                      </a:endParaRPr>
                    </a:p>
                    <a:p>
                      <a:pPr marL="534988" lvl="0" indent="-268288">
                        <a:lnSpc>
                          <a:spcPts val="1370"/>
                        </a:lnSpc>
                        <a:buSzPts val="1100"/>
                        <a:buFont typeface="Times New Roman" panose="02020603050405020304" pitchFamily="18" charset="0"/>
                        <a:buAutoNum type="arabicPeriod"/>
                        <a:tabLst>
                          <a:tab pos="449263" algn="l"/>
                          <a:tab pos="1160463" algn="l"/>
                          <a:tab pos="1957388" algn="l"/>
                        </a:tabLst>
                      </a:pPr>
                      <a:r>
                        <a:rPr lang="id-ID" sz="1100" spc="-5" dirty="0">
                          <a:effectLst/>
                        </a:rPr>
                        <a:t>Tingkat</a:t>
                      </a:r>
                      <a:r>
                        <a:rPr lang="id-ID" sz="1100" spc="-15" dirty="0">
                          <a:effectLst/>
                        </a:rPr>
                        <a:t> </a:t>
                      </a:r>
                      <a:r>
                        <a:rPr lang="id-ID" sz="1100" spc="-5" dirty="0">
                          <a:effectLst/>
                        </a:rPr>
                        <a:t>kesadaran</a:t>
                      </a:r>
                      <a:r>
                        <a:rPr lang="id-ID" sz="1100" spc="-10" dirty="0">
                          <a:effectLst/>
                        </a:rPr>
                        <a:t> </a:t>
                      </a:r>
                      <a:r>
                        <a:rPr lang="id-ID" sz="1100" spc="-5" dirty="0">
                          <a:effectLst/>
                        </a:rPr>
                        <a:t>Meningkat</a:t>
                      </a:r>
                      <a:endParaRPr lang="en-ID" sz="1100" spc="-5" dirty="0">
                        <a:effectLst/>
                      </a:endParaRPr>
                    </a:p>
                    <a:p>
                      <a:pPr marL="534988" lvl="0" indent="-268288">
                        <a:lnSpc>
                          <a:spcPts val="1355"/>
                        </a:lnSpc>
                        <a:buSzPts val="1100"/>
                        <a:buFont typeface="Times New Roman" panose="02020603050405020304" pitchFamily="18" charset="0"/>
                        <a:buAutoNum type="arabicPeriod"/>
                        <a:tabLst>
                          <a:tab pos="449263" algn="l"/>
                          <a:tab pos="1160463" algn="l"/>
                          <a:tab pos="1957388" algn="l"/>
                        </a:tabLst>
                      </a:pPr>
                      <a:r>
                        <a:rPr lang="id-ID" sz="1100" spc="-5" dirty="0">
                          <a:effectLst/>
                        </a:rPr>
                        <a:t>Saturasi</a:t>
                      </a:r>
                      <a:r>
                        <a:rPr lang="id-ID" sz="1100" spc="-10" dirty="0">
                          <a:effectLst/>
                        </a:rPr>
                        <a:t> </a:t>
                      </a:r>
                      <a:r>
                        <a:rPr lang="id-ID" sz="1100" spc="-5" dirty="0">
                          <a:effectLst/>
                        </a:rPr>
                        <a:t>Oksigen</a:t>
                      </a:r>
                      <a:r>
                        <a:rPr lang="id-ID" sz="1100" spc="-10" dirty="0">
                          <a:effectLst/>
                        </a:rPr>
                        <a:t> </a:t>
                      </a:r>
                      <a:r>
                        <a:rPr lang="id-ID" sz="1100" spc="-5" dirty="0">
                          <a:effectLst/>
                        </a:rPr>
                        <a:t>meningkat</a:t>
                      </a:r>
                      <a:endParaRPr lang="en-ID" sz="1100" spc="-5" dirty="0">
                        <a:effectLst/>
                      </a:endParaRPr>
                    </a:p>
                    <a:p>
                      <a:pPr marL="449263" marR="65405" lvl="0" indent="-182563">
                        <a:lnSpc>
                          <a:spcPct val="96000"/>
                        </a:lnSpc>
                        <a:spcBef>
                          <a:spcPts val="15"/>
                        </a:spcBef>
                        <a:spcAft>
                          <a:spcPts val="0"/>
                        </a:spcAft>
                        <a:buSzPts val="1100"/>
                        <a:buFont typeface="Times New Roman" panose="02020603050405020304" pitchFamily="18" charset="0"/>
                        <a:buAutoNum type="arabicPeriod"/>
                        <a:tabLst>
                          <a:tab pos="1160463" algn="l"/>
                          <a:tab pos="1957388" algn="l"/>
                        </a:tabLst>
                      </a:pPr>
                      <a:r>
                        <a:rPr lang="id-ID" sz="1100" spc="-5" dirty="0">
                          <a:effectLst/>
                        </a:rPr>
                        <a:t>Kesimetrian</a:t>
                      </a:r>
                      <a:r>
                        <a:rPr lang="en-US" sz="1100" spc="-5" dirty="0">
                          <a:effectLst/>
                        </a:rPr>
                        <a:t> </a:t>
                      </a:r>
                      <a:r>
                        <a:rPr lang="id-ID" sz="1100" spc="-5" dirty="0">
                          <a:effectLst/>
                        </a:rPr>
                        <a:t>dinding	</a:t>
                      </a:r>
                      <a:r>
                        <a:rPr lang="id-ID" sz="1100" spc="-10" dirty="0">
                          <a:effectLst/>
                        </a:rPr>
                        <a:t>dada</a:t>
                      </a:r>
                      <a:r>
                        <a:rPr lang="id-ID" sz="1100" spc="-285" dirty="0">
                          <a:effectLst/>
                        </a:rPr>
                        <a:t> </a:t>
                      </a:r>
                      <a:r>
                        <a:rPr lang="en-US" sz="1100" spc="-285" dirty="0">
                          <a:effectLst/>
                        </a:rPr>
                        <a:t>    </a:t>
                      </a:r>
                      <a:r>
                        <a:rPr lang="id-ID" sz="1100" spc="-5" dirty="0">
                          <a:effectLst/>
                        </a:rPr>
                        <a:t>meningkat</a:t>
                      </a:r>
                      <a:endParaRPr lang="en-ID" sz="1100" spc="-5" dirty="0">
                        <a:effectLst/>
                      </a:endParaRPr>
                    </a:p>
                    <a:p>
                      <a:pPr marL="534988" marR="66040" lvl="0" indent="-268288">
                        <a:lnSpc>
                          <a:spcPct val="96000"/>
                        </a:lnSpc>
                        <a:spcBef>
                          <a:spcPts val="35"/>
                        </a:spcBef>
                        <a:spcAft>
                          <a:spcPts val="0"/>
                        </a:spcAft>
                        <a:buSzPts val="1100"/>
                        <a:buFont typeface="Times New Roman" panose="02020603050405020304" pitchFamily="18" charset="0"/>
                        <a:buAutoNum type="arabicPeriod"/>
                        <a:tabLst>
                          <a:tab pos="449263" algn="l"/>
                          <a:tab pos="1160463" algn="l"/>
                          <a:tab pos="1957388" algn="l"/>
                        </a:tabLst>
                      </a:pPr>
                      <a:r>
                        <a:rPr lang="id-ID" sz="1100" spc="-5" dirty="0">
                          <a:effectLst/>
                        </a:rPr>
                        <a:t>Kesulitan	bernafas	dengan</a:t>
                      </a:r>
                      <a:r>
                        <a:rPr lang="id-ID" sz="1100" spc="-285" dirty="0">
                          <a:effectLst/>
                        </a:rPr>
                        <a:t> </a:t>
                      </a:r>
                      <a:r>
                        <a:rPr lang="id-ID" sz="1100" spc="-5" dirty="0">
                          <a:effectLst/>
                        </a:rPr>
                        <a:t>ventilator</a:t>
                      </a:r>
                      <a:r>
                        <a:rPr lang="id-ID" sz="1100" spc="-10" dirty="0">
                          <a:effectLst/>
                        </a:rPr>
                        <a:t> </a:t>
                      </a:r>
                      <a:r>
                        <a:rPr lang="id-ID" sz="1100" spc="-5" dirty="0">
                          <a:effectLst/>
                        </a:rPr>
                        <a:t>membaik</a:t>
                      </a:r>
                      <a:endParaRPr lang="en-ID" sz="1100" spc="-5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73380">
                        <a:lnSpc>
                          <a:spcPts val="1365"/>
                        </a:lnSpc>
                      </a:pPr>
                      <a:r>
                        <a:rPr lang="id-ID" sz="1100" dirty="0">
                          <a:effectLst/>
                        </a:rPr>
                        <a:t>PENYAPIHAN</a:t>
                      </a:r>
                      <a:r>
                        <a:rPr lang="id-ID" sz="1100" spc="-10" dirty="0">
                          <a:effectLst/>
                        </a:rPr>
                        <a:t> </a:t>
                      </a:r>
                      <a:r>
                        <a:rPr lang="id-ID" sz="1100" dirty="0">
                          <a:effectLst/>
                        </a:rPr>
                        <a:t>VENTILASI</a:t>
                      </a:r>
                      <a:r>
                        <a:rPr lang="id-ID" sz="1100" spc="-10" dirty="0">
                          <a:effectLst/>
                        </a:rPr>
                        <a:t> </a:t>
                      </a:r>
                      <a:r>
                        <a:rPr lang="id-ID" sz="1100" dirty="0">
                          <a:effectLst/>
                        </a:rPr>
                        <a:t>MEKANIK</a:t>
                      </a:r>
                      <a:endParaRPr lang="en-ID" sz="1100" dirty="0">
                        <a:effectLst/>
                      </a:endParaRPr>
                    </a:p>
                    <a:p>
                      <a:pPr marL="154305">
                        <a:spcBef>
                          <a:spcPts val="875"/>
                        </a:spcBef>
                        <a:spcAft>
                          <a:spcPts val="0"/>
                        </a:spcAft>
                      </a:pPr>
                      <a:r>
                        <a:rPr lang="id-ID" sz="1100" dirty="0">
                          <a:effectLst/>
                        </a:rPr>
                        <a:t>Observasi:</a:t>
                      </a:r>
                      <a:endParaRPr lang="en-ID" sz="1100" dirty="0">
                        <a:effectLst/>
                      </a:endParaRPr>
                    </a:p>
                    <a:p>
                      <a:pPr>
                        <a:spcBef>
                          <a:spcPts val="5"/>
                        </a:spcBef>
                      </a:pPr>
                      <a:r>
                        <a:rPr lang="id-ID" sz="1100" dirty="0">
                          <a:effectLst/>
                        </a:rPr>
                        <a:t> </a:t>
                      </a:r>
                      <a:endParaRPr lang="en-ID" sz="1100" dirty="0">
                        <a:effectLst/>
                      </a:endParaRPr>
                    </a:p>
                    <a:p>
                      <a:pPr marL="342900" marR="452755" lvl="0" indent="-76200" algn="just">
                        <a:spcAft>
                          <a:spcPts val="0"/>
                        </a:spcAft>
                        <a:buSzPts val="1000"/>
                        <a:buFont typeface="Wingdings" panose="05000000000000000000" pitchFamily="2" charset="2"/>
                        <a:buChar char=""/>
                        <a:tabLst>
                          <a:tab pos="292100" algn="l"/>
                        </a:tabLst>
                      </a:pPr>
                      <a:r>
                        <a:rPr lang="id-ID" sz="1100" dirty="0">
                          <a:effectLst/>
                        </a:rPr>
                        <a:t>Periksa kemampuan untuk disapih (meliputi</a:t>
                      </a:r>
                      <a:r>
                        <a:rPr lang="id-ID" sz="1100" spc="-290" dirty="0">
                          <a:effectLst/>
                        </a:rPr>
                        <a:t> </a:t>
                      </a:r>
                      <a:r>
                        <a:rPr lang="id-ID" sz="1100" dirty="0">
                          <a:effectLst/>
                        </a:rPr>
                        <a:t>hemodinamik stabil, kondisi optimal, bebas</a:t>
                      </a:r>
                      <a:r>
                        <a:rPr lang="id-ID" sz="1100" spc="-285" dirty="0">
                          <a:effectLst/>
                        </a:rPr>
                        <a:t> </a:t>
                      </a:r>
                      <a:r>
                        <a:rPr lang="id-ID" sz="1100" dirty="0">
                          <a:effectLst/>
                        </a:rPr>
                        <a:t>infeksi)</a:t>
                      </a:r>
                      <a:endParaRPr lang="en-ID" sz="1100" dirty="0">
                        <a:effectLst/>
                      </a:endParaRPr>
                    </a:p>
                    <a:p>
                      <a:pPr marL="342900" marR="189865" lvl="0" indent="-76200">
                        <a:spcBef>
                          <a:spcPts val="5"/>
                        </a:spcBef>
                        <a:spcAft>
                          <a:spcPts val="0"/>
                        </a:spcAft>
                        <a:buSzPts val="1000"/>
                        <a:buFont typeface="Wingdings" panose="05000000000000000000" pitchFamily="2" charset="2"/>
                        <a:buChar char=""/>
                        <a:tabLst>
                          <a:tab pos="291465" algn="l"/>
                          <a:tab pos="292100" algn="l"/>
                        </a:tabLst>
                      </a:pPr>
                      <a:r>
                        <a:rPr lang="id-ID" sz="1100" dirty="0">
                          <a:effectLst/>
                        </a:rPr>
                        <a:t>Monitor predictor kemampuan untuk mentolelur</a:t>
                      </a:r>
                      <a:r>
                        <a:rPr lang="id-ID" sz="1100" spc="-290" dirty="0">
                          <a:effectLst/>
                        </a:rPr>
                        <a:t> </a:t>
                      </a:r>
                      <a:r>
                        <a:rPr lang="id-ID" sz="1100" dirty="0">
                          <a:effectLst/>
                        </a:rPr>
                        <a:t>penyapihan</a:t>
                      </a:r>
                      <a:endParaRPr lang="en-ID" sz="1100" dirty="0">
                        <a:effectLst/>
                      </a:endParaRPr>
                    </a:p>
                    <a:p>
                      <a:pPr marL="342900" lvl="0" indent="-76200">
                        <a:buSzPts val="1000"/>
                        <a:buFont typeface="Wingdings" panose="05000000000000000000" pitchFamily="2" charset="2"/>
                        <a:buChar char=""/>
                        <a:tabLst>
                          <a:tab pos="291465" algn="l"/>
                          <a:tab pos="292100" algn="l"/>
                        </a:tabLst>
                      </a:pPr>
                      <a:r>
                        <a:rPr lang="id-ID" sz="1100" dirty="0">
                          <a:effectLst/>
                        </a:rPr>
                        <a:t>Monitor</a:t>
                      </a:r>
                      <a:r>
                        <a:rPr lang="id-ID" sz="1100" spc="-5" dirty="0">
                          <a:effectLst/>
                        </a:rPr>
                        <a:t> </a:t>
                      </a:r>
                      <a:r>
                        <a:rPr lang="id-ID" sz="1100" dirty="0">
                          <a:effectLst/>
                        </a:rPr>
                        <a:t>tanda</a:t>
                      </a:r>
                      <a:r>
                        <a:rPr lang="id-ID" sz="1100" spc="-10" dirty="0">
                          <a:effectLst/>
                        </a:rPr>
                        <a:t> </a:t>
                      </a:r>
                      <a:r>
                        <a:rPr lang="id-ID" sz="1100" dirty="0">
                          <a:effectLst/>
                        </a:rPr>
                        <a:t>tanda</a:t>
                      </a:r>
                      <a:r>
                        <a:rPr lang="id-ID" sz="1100" spc="-15" dirty="0">
                          <a:effectLst/>
                        </a:rPr>
                        <a:t> </a:t>
                      </a:r>
                      <a:r>
                        <a:rPr lang="id-ID" sz="1100" dirty="0">
                          <a:effectLst/>
                        </a:rPr>
                        <a:t>kelelahan</a:t>
                      </a:r>
                      <a:r>
                        <a:rPr lang="id-ID" sz="1100" spc="-5" dirty="0">
                          <a:effectLst/>
                        </a:rPr>
                        <a:t> </a:t>
                      </a:r>
                      <a:r>
                        <a:rPr lang="id-ID" sz="1100" dirty="0">
                          <a:effectLst/>
                        </a:rPr>
                        <a:t>otot pernafasan</a:t>
                      </a:r>
                      <a:endParaRPr lang="en-ID" sz="1100" dirty="0">
                        <a:effectLst/>
                      </a:endParaRPr>
                    </a:p>
                    <a:p>
                      <a:pPr marL="342900" lvl="0" indent="-76200">
                        <a:buSzPts val="1000"/>
                        <a:buFont typeface="Wingdings" panose="05000000000000000000" pitchFamily="2" charset="2"/>
                        <a:buChar char=""/>
                        <a:tabLst>
                          <a:tab pos="291465" algn="l"/>
                          <a:tab pos="292100" algn="l"/>
                        </a:tabLst>
                      </a:pPr>
                      <a:r>
                        <a:rPr lang="id-ID" sz="1100" dirty="0">
                          <a:effectLst/>
                        </a:rPr>
                        <a:t>Monitor</a:t>
                      </a:r>
                      <a:r>
                        <a:rPr lang="id-ID" sz="1100" spc="-10" dirty="0">
                          <a:effectLst/>
                        </a:rPr>
                        <a:t> </a:t>
                      </a:r>
                      <a:r>
                        <a:rPr lang="id-ID" sz="1100" dirty="0">
                          <a:effectLst/>
                        </a:rPr>
                        <a:t>status</a:t>
                      </a:r>
                      <a:r>
                        <a:rPr lang="id-ID" sz="1100" spc="-5" dirty="0">
                          <a:effectLst/>
                        </a:rPr>
                        <a:t> </a:t>
                      </a:r>
                      <a:r>
                        <a:rPr lang="id-ID" sz="1100" dirty="0">
                          <a:effectLst/>
                        </a:rPr>
                        <a:t>cairan</a:t>
                      </a:r>
                      <a:r>
                        <a:rPr lang="id-ID" sz="1100" spc="-5" dirty="0">
                          <a:effectLst/>
                        </a:rPr>
                        <a:t> </a:t>
                      </a:r>
                      <a:r>
                        <a:rPr lang="id-ID" sz="1100" dirty="0">
                          <a:effectLst/>
                        </a:rPr>
                        <a:t>dan elektrolit</a:t>
                      </a:r>
                      <a:endParaRPr lang="en-ID" sz="1100" dirty="0">
                        <a:effectLst/>
                      </a:endParaRPr>
                    </a:p>
                    <a:p>
                      <a:pPr>
                        <a:spcBef>
                          <a:spcPts val="60"/>
                        </a:spcBef>
                      </a:pPr>
                      <a:r>
                        <a:rPr lang="id-ID" sz="1100" dirty="0">
                          <a:effectLst/>
                        </a:rPr>
                        <a:t> </a:t>
                      </a:r>
                      <a:endParaRPr lang="en-ID" sz="1100" dirty="0">
                        <a:effectLst/>
                      </a:endParaRPr>
                    </a:p>
                    <a:p>
                      <a:pPr marL="154305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id-ID" sz="1100" dirty="0">
                          <a:effectLst/>
                        </a:rPr>
                        <a:t>Terapeutik:</a:t>
                      </a:r>
                      <a:endParaRPr lang="en-ID" sz="1100" dirty="0">
                        <a:effectLst/>
                      </a:endParaRPr>
                    </a:p>
                    <a:p>
                      <a:pPr>
                        <a:spcBef>
                          <a:spcPts val="5"/>
                        </a:spcBef>
                      </a:pPr>
                      <a:r>
                        <a:rPr lang="id-ID" sz="1100" dirty="0">
                          <a:effectLst/>
                        </a:rPr>
                        <a:t> </a:t>
                      </a:r>
                      <a:endParaRPr lang="en-ID" sz="1100" dirty="0">
                        <a:effectLst/>
                      </a:endParaRPr>
                    </a:p>
                    <a:p>
                      <a:pPr marL="342900" lvl="0" indent="-76200">
                        <a:buSzPts val="1000"/>
                        <a:buFont typeface="Wingdings" panose="05000000000000000000" pitchFamily="2" charset="2"/>
                        <a:buChar char=""/>
                        <a:tabLst>
                          <a:tab pos="291465" algn="l"/>
                          <a:tab pos="292100" algn="l"/>
                        </a:tabLst>
                      </a:pPr>
                      <a:r>
                        <a:rPr lang="id-ID" sz="1100" dirty="0">
                          <a:effectLst/>
                        </a:rPr>
                        <a:t>Posisikan</a:t>
                      </a:r>
                      <a:r>
                        <a:rPr lang="id-ID" sz="1100" spc="-5" dirty="0">
                          <a:effectLst/>
                        </a:rPr>
                        <a:t> </a:t>
                      </a:r>
                      <a:r>
                        <a:rPr lang="id-ID" sz="1100" dirty="0">
                          <a:effectLst/>
                        </a:rPr>
                        <a:t>pasien</a:t>
                      </a:r>
                      <a:r>
                        <a:rPr lang="id-ID" sz="1100" spc="-5" dirty="0">
                          <a:effectLst/>
                        </a:rPr>
                        <a:t> </a:t>
                      </a:r>
                      <a:r>
                        <a:rPr lang="id-ID" sz="1100" dirty="0">
                          <a:effectLst/>
                        </a:rPr>
                        <a:t>semi</a:t>
                      </a:r>
                      <a:r>
                        <a:rPr lang="id-ID" sz="1100" spc="-5" dirty="0">
                          <a:effectLst/>
                        </a:rPr>
                        <a:t> </a:t>
                      </a:r>
                      <a:r>
                        <a:rPr lang="id-ID" sz="1100" dirty="0">
                          <a:effectLst/>
                        </a:rPr>
                        <a:t>fowler</a:t>
                      </a:r>
                      <a:r>
                        <a:rPr lang="id-ID" sz="1100" spc="-15" dirty="0">
                          <a:effectLst/>
                        </a:rPr>
                        <a:t> </a:t>
                      </a:r>
                      <a:r>
                        <a:rPr lang="id-ID" sz="1100" dirty="0">
                          <a:effectLst/>
                        </a:rPr>
                        <a:t>(30-45</a:t>
                      </a:r>
                      <a:r>
                        <a:rPr lang="id-ID" sz="1100" spc="-5" dirty="0">
                          <a:effectLst/>
                        </a:rPr>
                        <a:t> </a:t>
                      </a:r>
                      <a:r>
                        <a:rPr lang="id-ID" sz="1100" dirty="0">
                          <a:effectLst/>
                        </a:rPr>
                        <a:t>derajat)</a:t>
                      </a:r>
                      <a:endParaRPr lang="en-ID" sz="1100" dirty="0">
                        <a:effectLst/>
                      </a:endParaRPr>
                    </a:p>
                    <a:p>
                      <a:pPr marL="342900" lvl="0" indent="-76200">
                        <a:buSzPts val="1000"/>
                        <a:buFont typeface="Wingdings" panose="05000000000000000000" pitchFamily="2" charset="2"/>
                        <a:buChar char=""/>
                        <a:tabLst>
                          <a:tab pos="291465" algn="l"/>
                          <a:tab pos="292100" algn="l"/>
                        </a:tabLst>
                      </a:pPr>
                      <a:r>
                        <a:rPr lang="id-ID" sz="1100" dirty="0">
                          <a:effectLst/>
                        </a:rPr>
                        <a:t>Lakukan</a:t>
                      </a:r>
                      <a:r>
                        <a:rPr lang="id-ID" sz="1100" spc="-5" dirty="0">
                          <a:effectLst/>
                        </a:rPr>
                        <a:t> </a:t>
                      </a:r>
                      <a:r>
                        <a:rPr lang="id-ID" sz="1100" dirty="0">
                          <a:effectLst/>
                        </a:rPr>
                        <a:t>pengisapan</a:t>
                      </a:r>
                      <a:r>
                        <a:rPr lang="id-ID" sz="1100" spc="-5" dirty="0">
                          <a:effectLst/>
                        </a:rPr>
                        <a:t> </a:t>
                      </a:r>
                      <a:r>
                        <a:rPr lang="id-ID" sz="1100" dirty="0">
                          <a:effectLst/>
                        </a:rPr>
                        <a:t>jalan</a:t>
                      </a:r>
                      <a:r>
                        <a:rPr lang="id-ID" sz="1100" spc="-5" dirty="0">
                          <a:effectLst/>
                        </a:rPr>
                        <a:t> </a:t>
                      </a:r>
                      <a:r>
                        <a:rPr lang="id-ID" sz="1100" dirty="0">
                          <a:effectLst/>
                        </a:rPr>
                        <a:t>nafas,</a:t>
                      </a:r>
                      <a:r>
                        <a:rPr lang="id-ID" sz="1100" spc="-5" dirty="0">
                          <a:effectLst/>
                        </a:rPr>
                        <a:t> </a:t>
                      </a:r>
                      <a:r>
                        <a:rPr lang="id-ID" sz="1100" dirty="0">
                          <a:effectLst/>
                        </a:rPr>
                        <a:t>jika</a:t>
                      </a:r>
                      <a:r>
                        <a:rPr lang="id-ID" sz="1100" spc="-10" dirty="0">
                          <a:effectLst/>
                        </a:rPr>
                        <a:t> </a:t>
                      </a:r>
                      <a:r>
                        <a:rPr lang="id-ID" sz="1100" dirty="0">
                          <a:effectLst/>
                        </a:rPr>
                        <a:t>perlu</a:t>
                      </a:r>
                      <a:endParaRPr lang="en-ID" sz="1100" dirty="0">
                        <a:effectLst/>
                      </a:endParaRPr>
                    </a:p>
                    <a:p>
                      <a:pPr marL="342900" lvl="0" indent="-76200">
                        <a:buSzPts val="1000"/>
                        <a:buFont typeface="Wingdings" panose="05000000000000000000" pitchFamily="2" charset="2"/>
                        <a:buChar char=""/>
                        <a:tabLst>
                          <a:tab pos="291465" algn="l"/>
                          <a:tab pos="292100" algn="l"/>
                        </a:tabLst>
                      </a:pPr>
                      <a:r>
                        <a:rPr lang="id-ID" sz="1100" dirty="0">
                          <a:effectLst/>
                        </a:rPr>
                        <a:t>Berikan</a:t>
                      </a:r>
                      <a:r>
                        <a:rPr lang="id-ID" sz="1100" spc="-5" dirty="0">
                          <a:effectLst/>
                        </a:rPr>
                        <a:t> </a:t>
                      </a:r>
                      <a:r>
                        <a:rPr lang="id-ID" sz="1100" dirty="0">
                          <a:effectLst/>
                        </a:rPr>
                        <a:t>fisioterapi dada</a:t>
                      </a:r>
                      <a:r>
                        <a:rPr lang="id-ID" sz="1100" spc="-10" dirty="0">
                          <a:effectLst/>
                        </a:rPr>
                        <a:t> </a:t>
                      </a:r>
                      <a:r>
                        <a:rPr lang="id-ID" sz="1100" dirty="0">
                          <a:effectLst/>
                        </a:rPr>
                        <a:t>jika</a:t>
                      </a:r>
                      <a:r>
                        <a:rPr lang="id-ID" sz="1100" spc="-5" dirty="0">
                          <a:effectLst/>
                        </a:rPr>
                        <a:t> </a:t>
                      </a:r>
                      <a:r>
                        <a:rPr lang="id-ID" sz="1100" dirty="0">
                          <a:effectLst/>
                        </a:rPr>
                        <a:t>perlu</a:t>
                      </a:r>
                      <a:endParaRPr lang="en-ID" sz="1100" dirty="0">
                        <a:effectLst/>
                      </a:endParaRPr>
                    </a:p>
                    <a:p>
                      <a:pPr marL="342900" marR="285115" lvl="0" indent="-76200">
                        <a:spcAft>
                          <a:spcPts val="0"/>
                        </a:spcAft>
                        <a:buSzPts val="1000"/>
                        <a:buFont typeface="Wingdings" panose="05000000000000000000" pitchFamily="2" charset="2"/>
                        <a:buChar char=""/>
                        <a:tabLst>
                          <a:tab pos="291465" algn="l"/>
                          <a:tab pos="292100" algn="l"/>
                        </a:tabLst>
                      </a:pPr>
                      <a:r>
                        <a:rPr lang="id-ID" sz="1100" dirty="0">
                          <a:effectLst/>
                        </a:rPr>
                        <a:t>Hindari</a:t>
                      </a:r>
                      <a:r>
                        <a:rPr lang="id-ID" sz="1100" spc="-30" dirty="0">
                          <a:effectLst/>
                        </a:rPr>
                        <a:t> </a:t>
                      </a:r>
                      <a:r>
                        <a:rPr lang="id-ID" sz="1100" dirty="0">
                          <a:effectLst/>
                        </a:rPr>
                        <a:t>pemberian</a:t>
                      </a:r>
                      <a:r>
                        <a:rPr lang="id-ID" sz="1100" spc="-25" dirty="0">
                          <a:effectLst/>
                        </a:rPr>
                        <a:t> </a:t>
                      </a:r>
                      <a:r>
                        <a:rPr lang="id-ID" sz="1100" dirty="0">
                          <a:effectLst/>
                        </a:rPr>
                        <a:t>sedasi</a:t>
                      </a:r>
                      <a:r>
                        <a:rPr lang="id-ID" sz="1100" spc="-15" dirty="0">
                          <a:effectLst/>
                        </a:rPr>
                        <a:t> </a:t>
                      </a:r>
                      <a:r>
                        <a:rPr lang="id-ID" sz="1100" dirty="0">
                          <a:effectLst/>
                        </a:rPr>
                        <a:t>farmakologis</a:t>
                      </a:r>
                      <a:r>
                        <a:rPr lang="id-ID" sz="1100" spc="-25" dirty="0">
                          <a:effectLst/>
                        </a:rPr>
                        <a:t> </a:t>
                      </a:r>
                      <a:r>
                        <a:rPr lang="id-ID" sz="1100" dirty="0">
                          <a:effectLst/>
                        </a:rPr>
                        <a:t>selama</a:t>
                      </a:r>
                      <a:r>
                        <a:rPr lang="id-ID" sz="1100" spc="-285" dirty="0">
                          <a:effectLst/>
                        </a:rPr>
                        <a:t> </a:t>
                      </a:r>
                      <a:r>
                        <a:rPr lang="id-ID" sz="1100" dirty="0">
                          <a:effectLst/>
                        </a:rPr>
                        <a:t>percobaan</a:t>
                      </a:r>
                      <a:r>
                        <a:rPr lang="id-ID" sz="1100" spc="-5" dirty="0">
                          <a:effectLst/>
                        </a:rPr>
                        <a:t> </a:t>
                      </a:r>
                      <a:r>
                        <a:rPr lang="id-ID" sz="1100" dirty="0">
                          <a:effectLst/>
                        </a:rPr>
                        <a:t>penyapihan</a:t>
                      </a:r>
                      <a:endParaRPr lang="en-ID" sz="1100" dirty="0">
                        <a:effectLst/>
                      </a:endParaRPr>
                    </a:p>
                    <a:p>
                      <a:pPr marL="342900" lvl="0" indent="-76200">
                        <a:buSzPts val="1000"/>
                        <a:buFont typeface="Wingdings" panose="05000000000000000000" pitchFamily="2" charset="2"/>
                        <a:buChar char=""/>
                        <a:tabLst>
                          <a:tab pos="291465" algn="l"/>
                          <a:tab pos="292100" algn="l"/>
                        </a:tabLst>
                      </a:pPr>
                      <a:r>
                        <a:rPr lang="id-ID" sz="1100" dirty="0">
                          <a:effectLst/>
                        </a:rPr>
                        <a:t>Berikan</a:t>
                      </a:r>
                      <a:r>
                        <a:rPr lang="id-ID" sz="1100" spc="-15" dirty="0">
                          <a:effectLst/>
                        </a:rPr>
                        <a:t> </a:t>
                      </a:r>
                      <a:r>
                        <a:rPr lang="id-ID" sz="1100" dirty="0">
                          <a:effectLst/>
                        </a:rPr>
                        <a:t>dukungan</a:t>
                      </a:r>
                      <a:r>
                        <a:rPr lang="id-ID" sz="1100" spc="-10" dirty="0">
                          <a:effectLst/>
                        </a:rPr>
                        <a:t> </a:t>
                      </a:r>
                      <a:r>
                        <a:rPr lang="id-ID" sz="1100" dirty="0">
                          <a:effectLst/>
                        </a:rPr>
                        <a:t>psikologis</a:t>
                      </a:r>
                      <a:endParaRPr lang="en-ID" sz="1100" dirty="0">
                        <a:effectLst/>
                      </a:endParaRPr>
                    </a:p>
                    <a:p>
                      <a:pPr>
                        <a:spcBef>
                          <a:spcPts val="5"/>
                        </a:spcBef>
                      </a:pPr>
                      <a:r>
                        <a:rPr lang="id-ID" sz="1100" dirty="0">
                          <a:effectLst/>
                        </a:rPr>
                        <a:t> </a:t>
                      </a:r>
                      <a:endParaRPr lang="en-ID" sz="1100" dirty="0">
                        <a:effectLst/>
                      </a:endParaRPr>
                    </a:p>
                    <a:p>
                      <a:pPr marL="154305"/>
                      <a:r>
                        <a:rPr lang="id-ID" sz="1100" dirty="0">
                          <a:effectLst/>
                        </a:rPr>
                        <a:t>Edukasi:</a:t>
                      </a:r>
                      <a:endParaRPr lang="en-ID" sz="1100" dirty="0">
                        <a:effectLst/>
                      </a:endParaRPr>
                    </a:p>
                    <a:p>
                      <a:pPr>
                        <a:spcBef>
                          <a:spcPts val="10"/>
                        </a:spcBef>
                      </a:pPr>
                      <a:r>
                        <a:rPr lang="id-ID" sz="1100" dirty="0">
                          <a:effectLst/>
                        </a:rPr>
                        <a:t> </a:t>
                      </a:r>
                      <a:endParaRPr lang="en-ID" sz="1100" dirty="0">
                        <a:effectLst/>
                      </a:endParaRPr>
                    </a:p>
                    <a:p>
                      <a:pPr marL="153988" lvl="0" indent="112713">
                        <a:buSzPts val="1000"/>
                        <a:buFont typeface="Wingdings" panose="05000000000000000000" pitchFamily="2" charset="2"/>
                        <a:buChar char=""/>
                        <a:tabLst>
                          <a:tab pos="291465" algn="l"/>
                          <a:tab pos="292100" algn="l"/>
                        </a:tabLst>
                      </a:pPr>
                      <a:r>
                        <a:rPr lang="id-ID" sz="1100" dirty="0">
                          <a:effectLst/>
                        </a:rPr>
                        <a:t>Ajarkan</a:t>
                      </a:r>
                      <a:r>
                        <a:rPr lang="id-ID" sz="1100" spc="-10" dirty="0">
                          <a:effectLst/>
                        </a:rPr>
                        <a:t> </a:t>
                      </a:r>
                      <a:r>
                        <a:rPr lang="id-ID" sz="1100" dirty="0">
                          <a:effectLst/>
                        </a:rPr>
                        <a:t>cara</a:t>
                      </a:r>
                      <a:r>
                        <a:rPr lang="id-ID" sz="1100" spc="-10" dirty="0">
                          <a:effectLst/>
                        </a:rPr>
                        <a:t> </a:t>
                      </a:r>
                      <a:r>
                        <a:rPr lang="id-ID" sz="1100" dirty="0">
                          <a:effectLst/>
                        </a:rPr>
                        <a:t>pengontrolan</a:t>
                      </a:r>
                      <a:r>
                        <a:rPr lang="id-ID" sz="1100" spc="-5" dirty="0">
                          <a:effectLst/>
                        </a:rPr>
                        <a:t> </a:t>
                      </a:r>
                      <a:r>
                        <a:rPr lang="id-ID" sz="1100" dirty="0">
                          <a:effectLst/>
                        </a:rPr>
                        <a:t>nafas</a:t>
                      </a:r>
                      <a:r>
                        <a:rPr lang="id-ID" sz="1100" spc="-10" dirty="0">
                          <a:effectLst/>
                        </a:rPr>
                        <a:t> </a:t>
                      </a:r>
                      <a:r>
                        <a:rPr lang="id-ID" sz="1100" dirty="0">
                          <a:effectLst/>
                        </a:rPr>
                        <a:t>saat</a:t>
                      </a:r>
                      <a:r>
                        <a:rPr lang="id-ID" sz="1100" spc="-5" dirty="0">
                          <a:effectLst/>
                        </a:rPr>
                        <a:t> </a:t>
                      </a:r>
                      <a:r>
                        <a:rPr lang="id-ID" sz="1100" dirty="0">
                          <a:effectLst/>
                        </a:rPr>
                        <a:t>penyapihan</a:t>
                      </a:r>
                      <a:endParaRPr lang="en-ID" sz="1100" dirty="0">
                        <a:effectLst/>
                      </a:endParaRPr>
                    </a:p>
                    <a:p>
                      <a:pPr marL="153988" indent="112713">
                        <a:spcBef>
                          <a:spcPts val="65"/>
                        </a:spcBef>
                      </a:pPr>
                      <a:r>
                        <a:rPr lang="id-ID" sz="1100" dirty="0">
                          <a:effectLst/>
                        </a:rPr>
                        <a:t> </a:t>
                      </a:r>
                      <a:endParaRPr lang="en-ID" sz="1100" dirty="0">
                        <a:effectLst/>
                      </a:endParaRPr>
                    </a:p>
                    <a:p>
                      <a:pPr marL="153988" indent="112713"/>
                      <a:r>
                        <a:rPr lang="id-ID" sz="1100" dirty="0">
                          <a:effectLst/>
                        </a:rPr>
                        <a:t>Kolaborasi:</a:t>
                      </a:r>
                      <a:endParaRPr lang="en-US" sz="11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66700" indent="0"/>
                      <a:r>
                        <a:rPr lang="id-ID" sz="11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Kolaborasi pemberian obat yang meningkatkan kepatenan jalan nafas dan pertukaran gas</a:t>
                      </a:r>
                      <a:endParaRPr lang="en-ID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73024763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0981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CE7CB3-154A-B77C-7E80-59B79428B9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3297" y="2651135"/>
            <a:ext cx="11706045" cy="1045231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/>
              <a:t>KONDISI INI HARUS SEGERA MENDAPAT PERTOLONGAN</a:t>
            </a:r>
            <a:br>
              <a:rPr lang="en-US" dirty="0"/>
            </a:br>
            <a:r>
              <a:rPr lang="en-US" dirty="0"/>
              <a:t>KARENA AKAN MENGANCAM NYAWA PASIEN</a:t>
            </a:r>
            <a:endParaRPr lang="en-ID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63A5EE01-B656-EFD4-02D2-B5FA110B02F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0000" l="10000" r="9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4743809" y="3843015"/>
            <a:ext cx="2431212" cy="24312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49007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22C0A0-429A-8D2D-B53B-0D51E05256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TANDA EKSERBASI ASMA BERAT</a:t>
            </a:r>
            <a:endParaRPr lang="en-ID" dirty="0"/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414103C5-15FC-3581-EA70-2AEBA9F051B6}"/>
              </a:ext>
            </a:extLst>
          </p:cNvPr>
          <p:cNvSpPr/>
          <p:nvPr/>
        </p:nvSpPr>
        <p:spPr>
          <a:xfrm>
            <a:off x="364067" y="2160864"/>
            <a:ext cx="3112698" cy="1190446"/>
          </a:xfrm>
          <a:prstGeom prst="round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latin typeface="Bodoni MT" panose="02070603080606020203" pitchFamily="18" charset="0"/>
              </a:rPr>
              <a:t>SESAK NAFAS </a:t>
            </a:r>
          </a:p>
          <a:p>
            <a:pPr algn="ctr"/>
            <a:r>
              <a:rPr lang="en-US" sz="1600" dirty="0">
                <a:latin typeface="Bodoni MT" panose="02070603080606020203" pitchFamily="18" charset="0"/>
              </a:rPr>
              <a:t>SAAT ISTIRAHAT</a:t>
            </a:r>
            <a:endParaRPr lang="en-ID" sz="1600" dirty="0">
              <a:latin typeface="Bodoni MT" panose="02070603080606020203" pitchFamily="18" charset="0"/>
            </a:endParaRPr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4FECC771-0DFA-2599-9199-1E3432E8D453}"/>
              </a:ext>
            </a:extLst>
          </p:cNvPr>
          <p:cNvSpPr/>
          <p:nvPr/>
        </p:nvSpPr>
        <p:spPr>
          <a:xfrm>
            <a:off x="1481667" y="3650998"/>
            <a:ext cx="3112698" cy="1190446"/>
          </a:xfrm>
          <a:prstGeom prst="round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latin typeface="Bodoni MT" panose="02070603080606020203" pitchFamily="18" charset="0"/>
              </a:rPr>
              <a:t>POSISI</a:t>
            </a:r>
          </a:p>
          <a:p>
            <a:pPr algn="ctr"/>
            <a:r>
              <a:rPr lang="en-US" sz="1600" dirty="0">
                <a:latin typeface="Bodoni MT" panose="02070603080606020203" pitchFamily="18" charset="0"/>
              </a:rPr>
              <a:t>DUDUK MEMBUNGKUK</a:t>
            </a:r>
            <a:endParaRPr lang="en-ID" sz="1600" dirty="0">
              <a:latin typeface="Bodoni MT" panose="02070603080606020203" pitchFamily="18" charset="0"/>
            </a:endParaRPr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B8526FE6-B5F7-D38B-2425-0B80518730F7}"/>
              </a:ext>
            </a:extLst>
          </p:cNvPr>
          <p:cNvSpPr/>
          <p:nvPr/>
        </p:nvSpPr>
        <p:spPr>
          <a:xfrm>
            <a:off x="3158067" y="5141132"/>
            <a:ext cx="3112698" cy="1190446"/>
          </a:xfrm>
          <a:prstGeom prst="round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latin typeface="Bodoni MT" panose="02070603080606020203" pitchFamily="18" charset="0"/>
              </a:rPr>
              <a:t>CARA BERBICARA</a:t>
            </a:r>
          </a:p>
          <a:p>
            <a:pPr algn="ctr"/>
            <a:r>
              <a:rPr lang="en-US" sz="1600" b="1" dirty="0">
                <a:latin typeface="Bodoni MT" panose="02070603080606020203" pitchFamily="18" charset="0"/>
              </a:rPr>
              <a:t>KATA PERKATA</a:t>
            </a:r>
            <a:endParaRPr lang="en-ID" sz="1600" b="1" dirty="0">
              <a:latin typeface="Bodoni MT" panose="02070603080606020203" pitchFamily="18" charset="0"/>
            </a:endParaRP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21B833AA-5F35-3B76-A974-C264895210D3}"/>
              </a:ext>
            </a:extLst>
          </p:cNvPr>
          <p:cNvSpPr/>
          <p:nvPr/>
        </p:nvSpPr>
        <p:spPr>
          <a:xfrm>
            <a:off x="6493934" y="3650998"/>
            <a:ext cx="3112698" cy="1190446"/>
          </a:xfrm>
          <a:prstGeom prst="round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latin typeface="Bodoni MT" panose="02070603080606020203" pitchFamily="18" charset="0"/>
              </a:rPr>
              <a:t>KESADARAN</a:t>
            </a:r>
          </a:p>
          <a:p>
            <a:pPr algn="ctr"/>
            <a:r>
              <a:rPr lang="en-US" sz="1600" dirty="0">
                <a:latin typeface="Bodoni MT" panose="02070603080606020203" pitchFamily="18" charset="0"/>
              </a:rPr>
              <a:t>GELISAH</a:t>
            </a:r>
            <a:endParaRPr lang="en-ID" sz="1600" dirty="0">
              <a:latin typeface="Bodoni MT" panose="02070603080606020203" pitchFamily="18" charset="0"/>
            </a:endParaRPr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87D93FA9-CF3D-99EA-1E58-7472CDA530C9}"/>
              </a:ext>
            </a:extLst>
          </p:cNvPr>
          <p:cNvSpPr/>
          <p:nvPr/>
        </p:nvSpPr>
        <p:spPr>
          <a:xfrm>
            <a:off x="8847667" y="2160864"/>
            <a:ext cx="3112698" cy="1190446"/>
          </a:xfrm>
          <a:prstGeom prst="round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latin typeface="Bodoni MT" panose="02070603080606020203" pitchFamily="18" charset="0"/>
              </a:rPr>
              <a:t>FREKUENSI NAFAS</a:t>
            </a:r>
          </a:p>
          <a:p>
            <a:pPr algn="ctr"/>
            <a:r>
              <a:rPr lang="en-US" sz="1600" b="1" dirty="0">
                <a:latin typeface="Bodoni MT" panose="02070603080606020203" pitchFamily="18" charset="0"/>
              </a:rPr>
              <a:t>&gt;30X (DEWASA)</a:t>
            </a:r>
            <a:endParaRPr lang="en-ID" sz="1600" dirty="0">
              <a:latin typeface="Bodoni MT" panose="020706030806060202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997872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22C0A0-429A-8D2D-B53B-0D51E05256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TANDA EKSERBASI ASMA BERAT</a:t>
            </a:r>
            <a:endParaRPr lang="en-ID" dirty="0"/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414103C5-15FC-3581-EA70-2AEBA9F051B6}"/>
              </a:ext>
            </a:extLst>
          </p:cNvPr>
          <p:cNvSpPr/>
          <p:nvPr/>
        </p:nvSpPr>
        <p:spPr>
          <a:xfrm>
            <a:off x="364067" y="2160864"/>
            <a:ext cx="3112698" cy="1190446"/>
          </a:xfrm>
          <a:prstGeom prst="round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latin typeface="Bodoni MT" panose="02070603080606020203" pitchFamily="18" charset="0"/>
              </a:rPr>
              <a:t>FREKUENSI NADI</a:t>
            </a:r>
          </a:p>
          <a:p>
            <a:pPr algn="ctr"/>
            <a:r>
              <a:rPr lang="en-US" sz="1600" b="1" dirty="0">
                <a:latin typeface="Bodoni MT" panose="02070603080606020203" pitchFamily="18" charset="0"/>
              </a:rPr>
              <a:t>&gt;120X</a:t>
            </a:r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4FECC771-0DFA-2599-9199-1E3432E8D453}"/>
              </a:ext>
            </a:extLst>
          </p:cNvPr>
          <p:cNvSpPr/>
          <p:nvPr/>
        </p:nvSpPr>
        <p:spPr>
          <a:xfrm>
            <a:off x="1481667" y="3650998"/>
            <a:ext cx="3112698" cy="1190446"/>
          </a:xfrm>
          <a:prstGeom prst="round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>
                <a:latin typeface="Bodoni MT" panose="02070603080606020203" pitchFamily="18" charset="0"/>
              </a:rPr>
              <a:t>PULSUS PARDOKSUS</a:t>
            </a:r>
          </a:p>
          <a:p>
            <a:pPr algn="ctr"/>
            <a:r>
              <a:rPr lang="en-US" sz="1600" dirty="0">
                <a:latin typeface="Bodoni MT" panose="02070603080606020203" pitchFamily="18" charset="0"/>
              </a:rPr>
              <a:t>(+) &gt; 25 mmHg</a:t>
            </a:r>
            <a:endParaRPr lang="en-ID" sz="1600" dirty="0">
              <a:latin typeface="Bodoni MT" panose="02070603080606020203" pitchFamily="18" charset="0"/>
            </a:endParaRPr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B8526FE6-B5F7-D38B-2425-0B80518730F7}"/>
              </a:ext>
            </a:extLst>
          </p:cNvPr>
          <p:cNvSpPr/>
          <p:nvPr/>
        </p:nvSpPr>
        <p:spPr>
          <a:xfrm>
            <a:off x="3158067" y="5141132"/>
            <a:ext cx="3112698" cy="1190446"/>
          </a:xfrm>
          <a:prstGeom prst="round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latin typeface="Bodoni MT" panose="02070603080606020203" pitchFamily="18" charset="0"/>
              </a:rPr>
              <a:t>WHEEZING/MENGI</a:t>
            </a:r>
          </a:p>
          <a:p>
            <a:pPr algn="ctr"/>
            <a:r>
              <a:rPr lang="en-US" sz="1600" b="1" dirty="0">
                <a:latin typeface="Bodoni MT" panose="02070603080606020203" pitchFamily="18" charset="0"/>
              </a:rPr>
              <a:t>SAAT INSPIRASI &amp; EKSPIRASI</a:t>
            </a:r>
            <a:endParaRPr lang="en-ID" sz="1600" b="1" dirty="0">
              <a:latin typeface="Bodoni MT" panose="02070603080606020203" pitchFamily="18" charset="0"/>
            </a:endParaRP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21B833AA-5F35-3B76-A974-C264895210D3}"/>
              </a:ext>
            </a:extLst>
          </p:cNvPr>
          <p:cNvSpPr/>
          <p:nvPr/>
        </p:nvSpPr>
        <p:spPr>
          <a:xfrm>
            <a:off x="6493934" y="3650998"/>
            <a:ext cx="3112698" cy="1190446"/>
          </a:xfrm>
          <a:prstGeom prst="round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latin typeface="Bodoni MT" panose="02070603080606020203" pitchFamily="18" charset="0"/>
              </a:rPr>
              <a:t>PENGGUNAAN OTOT BANTU NAFAS (+)</a:t>
            </a:r>
            <a:endParaRPr lang="en-ID" sz="1600" dirty="0">
              <a:latin typeface="Bodoni MT" panose="02070603080606020203" pitchFamily="18" charset="0"/>
            </a:endParaRPr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87D93FA9-CF3D-99EA-1E58-7472CDA530C9}"/>
              </a:ext>
            </a:extLst>
          </p:cNvPr>
          <p:cNvSpPr/>
          <p:nvPr/>
        </p:nvSpPr>
        <p:spPr>
          <a:xfrm>
            <a:off x="8847667" y="2160864"/>
            <a:ext cx="3112698" cy="1190446"/>
          </a:xfrm>
          <a:prstGeom prst="round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latin typeface="Bodoni MT" panose="02070603080606020203" pitchFamily="18" charset="0"/>
              </a:rPr>
              <a:t>PaO2 &lt; 60%</a:t>
            </a:r>
          </a:p>
          <a:p>
            <a:pPr algn="ctr"/>
            <a:r>
              <a:rPr lang="en-US" sz="1600" b="1" dirty="0">
                <a:latin typeface="Bodoni MT" panose="02070603080606020203" pitchFamily="18" charset="0"/>
              </a:rPr>
              <a:t>PaCO2 &gt; 45 mmHg</a:t>
            </a:r>
          </a:p>
          <a:p>
            <a:pPr algn="ctr"/>
            <a:r>
              <a:rPr lang="en-US" sz="1600" b="1" dirty="0">
                <a:latin typeface="Bodoni MT" panose="02070603080606020203" pitchFamily="18" charset="0"/>
              </a:rPr>
              <a:t>SATURASI OKSIGEN &lt; 90%</a:t>
            </a:r>
            <a:endParaRPr lang="en-ID" sz="1600" dirty="0">
              <a:latin typeface="Bodoni MT" panose="020706030806060202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927210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22C0A0-429A-8D2D-B53B-0D51E05256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/>
              <a:t>TANDA EKSERBASI MENGANCAM NYAWA</a:t>
            </a:r>
            <a:endParaRPr lang="en-ID" dirty="0"/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414103C5-15FC-3581-EA70-2AEBA9F051B6}"/>
              </a:ext>
            </a:extLst>
          </p:cNvPr>
          <p:cNvSpPr/>
          <p:nvPr/>
        </p:nvSpPr>
        <p:spPr>
          <a:xfrm>
            <a:off x="364067" y="2160864"/>
            <a:ext cx="3112698" cy="1190446"/>
          </a:xfrm>
          <a:prstGeom prst="round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latin typeface="Bodoni MT" panose="02070603080606020203" pitchFamily="18" charset="0"/>
              </a:rPr>
              <a:t>POSISI </a:t>
            </a:r>
          </a:p>
          <a:p>
            <a:pPr algn="ctr"/>
            <a:r>
              <a:rPr lang="en-US" sz="1600" b="1" dirty="0">
                <a:latin typeface="Bodoni MT" panose="02070603080606020203" pitchFamily="18" charset="0"/>
              </a:rPr>
              <a:t>MENGANTUK DAN GELISAH</a:t>
            </a:r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4FECC771-0DFA-2599-9199-1E3432E8D453}"/>
              </a:ext>
            </a:extLst>
          </p:cNvPr>
          <p:cNvSpPr/>
          <p:nvPr/>
        </p:nvSpPr>
        <p:spPr>
          <a:xfrm>
            <a:off x="1481667" y="3650998"/>
            <a:ext cx="3112698" cy="1190446"/>
          </a:xfrm>
          <a:prstGeom prst="round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>
                <a:latin typeface="Bodoni MT" panose="02070603080606020203" pitchFamily="18" charset="0"/>
              </a:rPr>
              <a:t>KESADARA</a:t>
            </a:r>
            <a:r>
              <a:rPr lang="en-ID" sz="1600" dirty="0">
                <a:latin typeface="Bodoni MT" panose="02070603080606020203" pitchFamily="18" charset="0"/>
              </a:rPr>
              <a:t>N</a:t>
            </a:r>
          </a:p>
          <a:p>
            <a:pPr algn="ctr"/>
            <a:r>
              <a:rPr lang="en-ID" sz="1600" dirty="0">
                <a:latin typeface="Bodoni MT" panose="02070603080606020203" pitchFamily="18" charset="0"/>
              </a:rPr>
              <a:t>MENURUN</a:t>
            </a:r>
            <a:endParaRPr lang="en-US" sz="1600" dirty="0">
              <a:latin typeface="Bodoni MT" panose="02070603080606020203" pitchFamily="18" charset="0"/>
            </a:endParaRPr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B8526FE6-B5F7-D38B-2425-0B80518730F7}"/>
              </a:ext>
            </a:extLst>
          </p:cNvPr>
          <p:cNvSpPr/>
          <p:nvPr/>
        </p:nvSpPr>
        <p:spPr>
          <a:xfrm>
            <a:off x="3158067" y="5141132"/>
            <a:ext cx="3112698" cy="1190446"/>
          </a:xfrm>
          <a:prstGeom prst="round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latin typeface="Bodoni MT" panose="02070603080606020203" pitchFamily="18" charset="0"/>
              </a:rPr>
              <a:t>PULSUS PARADOKSUS</a:t>
            </a:r>
          </a:p>
          <a:p>
            <a:pPr algn="ctr"/>
            <a:r>
              <a:rPr lang="en-US" sz="1600" b="1" dirty="0">
                <a:latin typeface="Bodoni MT" panose="02070603080606020203" pitchFamily="18" charset="0"/>
              </a:rPr>
              <a:t>TIDAK ADA (-)</a:t>
            </a:r>
            <a:endParaRPr lang="en-ID" sz="1600" b="1" dirty="0">
              <a:latin typeface="Bodoni MT" panose="02070603080606020203" pitchFamily="18" charset="0"/>
            </a:endParaRP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21B833AA-5F35-3B76-A974-C264895210D3}"/>
              </a:ext>
            </a:extLst>
          </p:cNvPr>
          <p:cNvSpPr/>
          <p:nvPr/>
        </p:nvSpPr>
        <p:spPr>
          <a:xfrm>
            <a:off x="6493934" y="3650998"/>
            <a:ext cx="3112698" cy="1190446"/>
          </a:xfrm>
          <a:prstGeom prst="round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latin typeface="Bodoni MT" panose="02070603080606020203" pitchFamily="18" charset="0"/>
              </a:rPr>
              <a:t>PENGGUNAAN OTOT BANTU NAFAS </a:t>
            </a:r>
          </a:p>
          <a:p>
            <a:pPr algn="ctr"/>
            <a:r>
              <a:rPr lang="en-US" sz="1600" b="1" dirty="0">
                <a:latin typeface="Bodoni MT" panose="02070603080606020203" pitchFamily="18" charset="0"/>
              </a:rPr>
              <a:t>KELELAHAN</a:t>
            </a:r>
            <a:endParaRPr lang="en-ID" sz="1600" dirty="0">
              <a:latin typeface="Bodoni MT" panose="02070603080606020203" pitchFamily="18" charset="0"/>
            </a:endParaRPr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87D93FA9-CF3D-99EA-1E58-7472CDA530C9}"/>
              </a:ext>
            </a:extLst>
          </p:cNvPr>
          <p:cNvSpPr/>
          <p:nvPr/>
        </p:nvSpPr>
        <p:spPr>
          <a:xfrm>
            <a:off x="8847667" y="2160864"/>
            <a:ext cx="3112698" cy="1190446"/>
          </a:xfrm>
          <a:prstGeom prst="round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latin typeface="Bodoni MT" panose="02070603080606020203" pitchFamily="18" charset="0"/>
              </a:rPr>
              <a:t>WHEEZING/MENGI</a:t>
            </a:r>
          </a:p>
          <a:p>
            <a:pPr algn="ctr"/>
            <a:r>
              <a:rPr lang="en-US" sz="1600" b="1" dirty="0">
                <a:latin typeface="Bodoni MT" panose="02070603080606020203" pitchFamily="18" charset="0"/>
              </a:rPr>
              <a:t>SILENT CHEST</a:t>
            </a:r>
            <a:endParaRPr lang="en-ID" sz="1600" dirty="0">
              <a:latin typeface="Bodoni MT" panose="020706030806060202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683930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2CE630-23A6-C523-564B-F377C0180E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STATUS ASMATIKUS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10A252-9351-D7BA-4B6F-6BE66ADCC4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ID" dirty="0"/>
              <a:t>Status </a:t>
            </a:r>
            <a:r>
              <a:rPr lang="en-ID" dirty="0" err="1"/>
              <a:t>asmatikus</a:t>
            </a:r>
            <a:r>
              <a:rPr lang="en-ID" dirty="0"/>
              <a:t> </a:t>
            </a:r>
            <a:r>
              <a:rPr lang="en-ID" dirty="0" err="1"/>
              <a:t>didefinisikan</a:t>
            </a:r>
            <a:r>
              <a:rPr lang="en-ID" dirty="0"/>
              <a:t> </a:t>
            </a:r>
            <a:r>
              <a:rPr lang="en-ID" dirty="0" err="1"/>
              <a:t>sebagai</a:t>
            </a:r>
            <a:r>
              <a:rPr lang="en-ID" dirty="0"/>
              <a:t> </a:t>
            </a:r>
            <a:r>
              <a:rPr lang="en-ID" dirty="0" err="1"/>
              <a:t>suatu</a:t>
            </a:r>
            <a:r>
              <a:rPr lang="en-ID" dirty="0"/>
              <a:t> </a:t>
            </a:r>
            <a:r>
              <a:rPr lang="en-ID" dirty="0" err="1"/>
              <a:t>keadaan</a:t>
            </a:r>
            <a:r>
              <a:rPr lang="en-ID" dirty="0"/>
              <a:t> </a:t>
            </a:r>
            <a:r>
              <a:rPr lang="en-ID" dirty="0" err="1"/>
              <a:t>bronkospasme</a:t>
            </a:r>
            <a:r>
              <a:rPr lang="en-ID" dirty="0"/>
              <a:t> yang </a:t>
            </a:r>
            <a:r>
              <a:rPr lang="en-ID" dirty="0" err="1"/>
              <a:t>tidak</a:t>
            </a:r>
            <a:r>
              <a:rPr lang="en-ID" dirty="0"/>
              <a:t> </a:t>
            </a:r>
            <a:r>
              <a:rPr lang="en-ID" dirty="0" err="1"/>
              <a:t>ada</a:t>
            </a:r>
            <a:r>
              <a:rPr lang="en-ID" dirty="0"/>
              <a:t> </a:t>
            </a:r>
            <a:r>
              <a:rPr lang="en-ID" dirty="0" err="1"/>
              <a:t>perubahan</a:t>
            </a:r>
            <a:r>
              <a:rPr lang="en-ID" dirty="0"/>
              <a:t>, </a:t>
            </a:r>
            <a:r>
              <a:rPr lang="en-ID" dirty="0" err="1"/>
              <a:t>walaupun</a:t>
            </a:r>
            <a:r>
              <a:rPr lang="en-ID" dirty="0"/>
              <a:t> </a:t>
            </a:r>
            <a:r>
              <a:rPr lang="en-ID" dirty="0" err="1"/>
              <a:t>sudah</a:t>
            </a:r>
            <a:r>
              <a:rPr lang="en-ID" dirty="0"/>
              <a:t> </a:t>
            </a:r>
            <a:r>
              <a:rPr lang="en-ID" dirty="0" err="1"/>
              <a:t>diberikan</a:t>
            </a:r>
            <a:r>
              <a:rPr lang="en-ID" dirty="0"/>
              <a:t> </a:t>
            </a:r>
            <a:r>
              <a:rPr lang="en-ID" dirty="0" err="1"/>
              <a:t>terapi</a:t>
            </a:r>
            <a:r>
              <a:rPr lang="en-ID" dirty="0"/>
              <a:t> </a:t>
            </a:r>
            <a:r>
              <a:rPr lang="en-ID" dirty="0" err="1"/>
              <a:t>awal</a:t>
            </a:r>
            <a:r>
              <a:rPr lang="en-ID" dirty="0"/>
              <a:t>, </a:t>
            </a:r>
            <a:r>
              <a:rPr lang="en-ID" dirty="0" err="1"/>
              <a:t>mengancam</a:t>
            </a:r>
            <a:r>
              <a:rPr lang="en-ID" dirty="0"/>
              <a:t> </a:t>
            </a:r>
            <a:r>
              <a:rPr lang="en-ID" dirty="0" err="1"/>
              <a:t>keselamatan</a:t>
            </a:r>
            <a:r>
              <a:rPr lang="en-ID" dirty="0"/>
              <a:t> </a:t>
            </a:r>
            <a:r>
              <a:rPr lang="en-ID" dirty="0" err="1"/>
              <a:t>jiwa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114185678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3F10AD-4068-27D8-74FA-109C431A06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95362" y="2701546"/>
            <a:ext cx="10515600" cy="1045231"/>
          </a:xfrm>
        </p:spPr>
        <p:txBody>
          <a:bodyPr/>
          <a:lstStyle/>
          <a:p>
            <a:pPr algn="ctr"/>
            <a:r>
              <a:rPr lang="en-US" dirty="0"/>
              <a:t>APA YANG HARUS DILAKUKAN ???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138570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301</TotalTime>
  <Words>2794</Words>
  <Application>Microsoft Office PowerPoint</Application>
  <PresentationFormat>Widescreen</PresentationFormat>
  <Paragraphs>299</Paragraphs>
  <Slides>36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36</vt:i4>
      </vt:variant>
    </vt:vector>
  </HeadingPairs>
  <TitlesOfParts>
    <vt:vector size="46" baseType="lpstr">
      <vt:lpstr>Arial</vt:lpstr>
      <vt:lpstr>Bahnschrift Condensed</vt:lpstr>
      <vt:lpstr>Bodoni MT</vt:lpstr>
      <vt:lpstr>Calibri</vt:lpstr>
      <vt:lpstr>Calibri Light</vt:lpstr>
      <vt:lpstr>Comic Sans MS</vt:lpstr>
      <vt:lpstr>Times New Roman</vt:lpstr>
      <vt:lpstr>Wingdings</vt:lpstr>
      <vt:lpstr>Office Theme</vt:lpstr>
      <vt:lpstr>Custom Design</vt:lpstr>
      <vt:lpstr>EKSASERBASI ASMA</vt:lpstr>
      <vt:lpstr>APA ITU EKSASERBASI ASMA????</vt:lpstr>
      <vt:lpstr>PowerPoint Presentation</vt:lpstr>
      <vt:lpstr>KONDISI INI HARUS SEGERA MENDAPAT PERTOLONGAN KARENA AKAN MENGANCAM NYAWA PASIEN</vt:lpstr>
      <vt:lpstr>TANDA EKSERBASI ASMA BERAT</vt:lpstr>
      <vt:lpstr>TANDA EKSERBASI ASMA BERAT</vt:lpstr>
      <vt:lpstr>TANDA EKSERBASI MENGANCAM NYAWA</vt:lpstr>
      <vt:lpstr>STATUS ASMATIKUS</vt:lpstr>
      <vt:lpstr>APA YANG HARUS DILAKUKAN ???</vt:lpstr>
      <vt:lpstr>TINDAKAN</vt:lpstr>
      <vt:lpstr>TINDAKAN</vt:lpstr>
      <vt:lpstr>ASTHMA ACTION PLAN (AAP)</vt:lpstr>
      <vt:lpstr>PowerPoint Presentation</vt:lpstr>
      <vt:lpstr>APA YANG HARUS DILAKUKA PENDERITA ASMA???</vt:lpstr>
      <vt:lpstr>PowerPoint Presentation</vt:lpstr>
      <vt:lpstr>GAGAL NAFAS</vt:lpstr>
      <vt:lpstr>PENDAHULUAN</vt:lpstr>
      <vt:lpstr>Pengertian </vt:lpstr>
      <vt:lpstr>Gagal nafas tipe I</vt:lpstr>
      <vt:lpstr>Gagal nafas tipe II</vt:lpstr>
      <vt:lpstr>ETIOLOGI</vt:lpstr>
      <vt:lpstr>ETIOLOGI</vt:lpstr>
      <vt:lpstr>PowerPoint Presentation</vt:lpstr>
      <vt:lpstr>PowerPoint Presentation</vt:lpstr>
      <vt:lpstr>Manifestasi Klinis Gagal Nafas </vt:lpstr>
      <vt:lpstr>Manifestasi Klinis Gagal Nafas </vt:lpstr>
      <vt:lpstr>patofisiologi</vt:lpstr>
      <vt:lpstr>Pemeriksaan penunjang </vt:lpstr>
      <vt:lpstr>Pemeriksaan penunjang </vt:lpstr>
      <vt:lpstr>Pemeriksaan penunjang </vt:lpstr>
      <vt:lpstr>Pemeriksaan penunjang </vt:lpstr>
      <vt:lpstr>PENATALAKSANAAN GAGAL NAFAS</vt:lpstr>
      <vt:lpstr>PENATALAKSANAAN GAGAL NAFAS</vt:lpstr>
      <vt:lpstr>ASUHAN KEPERAWATAN 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zulmah astuti</dc:creator>
  <cp:lastModifiedBy>zulmah astuti</cp:lastModifiedBy>
  <cp:revision>6</cp:revision>
  <dcterms:created xsi:type="dcterms:W3CDTF">2023-08-20T08:06:49Z</dcterms:created>
  <dcterms:modified xsi:type="dcterms:W3CDTF">2023-09-02T13:36:56Z</dcterms:modified>
</cp:coreProperties>
</file>