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14"/>
  </p:notesMasterIdLst>
  <p:sldIdLst>
    <p:sldId id="283" r:id="rId2"/>
    <p:sldId id="286" r:id="rId3"/>
    <p:sldId id="289" r:id="rId4"/>
    <p:sldId id="259" r:id="rId5"/>
    <p:sldId id="297" r:id="rId6"/>
    <p:sldId id="263" r:id="rId7"/>
    <p:sldId id="295" r:id="rId8"/>
    <p:sldId id="301" r:id="rId9"/>
    <p:sldId id="303" r:id="rId10"/>
    <p:sldId id="274" r:id="rId11"/>
    <p:sldId id="275" r:id="rId12"/>
    <p:sldId id="305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CCFF33"/>
    <a:srgbClr val="FF99FF"/>
    <a:srgbClr val="FF3399"/>
    <a:srgbClr val="3399FF"/>
    <a:srgbClr val="FF9966"/>
    <a:srgbClr val="D2291C"/>
    <a:srgbClr val="F7C7C3"/>
    <a:srgbClr val="FBCDB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B18BA-8B3F-4CE5-98AC-37EB28C7B9BF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897F50-AA75-46B2-9422-EE04E9B796B7}">
      <dgm:prSet custT="1"/>
      <dgm:spPr/>
      <dgm:t>
        <a:bodyPr/>
        <a:lstStyle/>
        <a:p>
          <a:pPr rtl="0"/>
          <a:r>
            <a:rPr lang="id-ID" sz="1800" dirty="0" smtClean="0"/>
            <a:t>segala informasi </a:t>
          </a:r>
          <a:r>
            <a:rPr lang="en-US" sz="1800" dirty="0" smtClean="0"/>
            <a:t> yang</a:t>
          </a:r>
          <a:r>
            <a:rPr lang="id-ID" sz="1800" dirty="0" smtClean="0"/>
            <a:t> mendukung angka2 atau informasi lain y</a:t>
          </a:r>
          <a:r>
            <a:rPr lang="en-US" sz="1800" dirty="0" err="1" smtClean="0"/>
            <a:t>ang</a:t>
          </a:r>
          <a:r>
            <a:rPr lang="id-ID" sz="1800" dirty="0" smtClean="0"/>
            <a:t> disajikan dalam laporan keuangan</a:t>
          </a:r>
          <a:r>
            <a:rPr lang="id-ID" sz="1300" dirty="0" smtClean="0"/>
            <a:t>.</a:t>
          </a:r>
          <a:endParaRPr lang="en-US" sz="1300" dirty="0"/>
        </a:p>
      </dgm:t>
    </dgm:pt>
    <dgm:pt modelId="{3F8BFD96-EFD3-4E12-9FFF-3D641C20660B}" type="parTrans" cxnId="{ED63DD9E-E1C9-4192-8918-CC0526A2F833}">
      <dgm:prSet/>
      <dgm:spPr/>
      <dgm:t>
        <a:bodyPr/>
        <a:lstStyle/>
        <a:p>
          <a:endParaRPr lang="en-US"/>
        </a:p>
      </dgm:t>
    </dgm:pt>
    <dgm:pt modelId="{DC7EE7A3-803B-4981-83CE-76095D459280}" type="sibTrans" cxnId="{ED63DD9E-E1C9-4192-8918-CC0526A2F833}">
      <dgm:prSet/>
      <dgm:spPr/>
      <dgm:t>
        <a:bodyPr/>
        <a:lstStyle/>
        <a:p>
          <a:endParaRPr lang="en-US"/>
        </a:p>
      </dgm:t>
    </dgm:pt>
    <dgm:pt modelId="{65D79B4E-8294-4DC4-AD84-3686E55BDB03}">
      <dgm:prSet custT="1"/>
      <dgm:spPr/>
      <dgm:t>
        <a:bodyPr/>
        <a:lstStyle/>
        <a:p>
          <a:pPr algn="l" rtl="0"/>
          <a:r>
            <a:rPr lang="id-ID" sz="1600" dirty="0" smtClean="0"/>
            <a:t>Terdiri  atas data akuntansi (jurnal, buku besar, buku pembantu,memo, dsb ) serta informasi penguat (cek,faktur,surat kontrak,notulen, konfirmasi, dsb)</a:t>
          </a:r>
          <a:endParaRPr lang="en-US" sz="1600" dirty="0"/>
        </a:p>
      </dgm:t>
    </dgm:pt>
    <dgm:pt modelId="{8A019069-3933-43FB-852A-C6C5A2A06542}" type="parTrans" cxnId="{1D52FA9F-61E7-4A5D-A794-FE285D99499E}">
      <dgm:prSet/>
      <dgm:spPr/>
      <dgm:t>
        <a:bodyPr/>
        <a:lstStyle/>
        <a:p>
          <a:endParaRPr lang="en-US"/>
        </a:p>
      </dgm:t>
    </dgm:pt>
    <dgm:pt modelId="{C1D6442F-821F-4D65-BE97-A5FD6B94BA14}" type="sibTrans" cxnId="{1D52FA9F-61E7-4A5D-A794-FE285D99499E}">
      <dgm:prSet/>
      <dgm:spPr/>
      <dgm:t>
        <a:bodyPr/>
        <a:lstStyle/>
        <a:p>
          <a:endParaRPr lang="en-US"/>
        </a:p>
      </dgm:t>
    </dgm:pt>
    <dgm:pt modelId="{2507EA2C-64B9-48C6-9FCA-A66FCF515EB5}">
      <dgm:prSet custT="1"/>
      <dgm:spPr/>
      <dgm:t>
        <a:bodyPr/>
        <a:lstStyle/>
        <a:p>
          <a:pPr algn="r"/>
          <a:r>
            <a:rPr lang="en-US" sz="2800" dirty="0" smtClean="0">
              <a:latin typeface="Berlin Sans FB Demi" pitchFamily="34" charset="0"/>
            </a:rPr>
            <a:t>BUKTI AUDIT</a:t>
          </a:r>
          <a:endParaRPr lang="en-US" sz="2800" dirty="0">
            <a:latin typeface="Berlin Sans FB Demi" pitchFamily="34" charset="0"/>
          </a:endParaRPr>
        </a:p>
      </dgm:t>
    </dgm:pt>
    <dgm:pt modelId="{8269CE32-8102-4164-948D-46184CE63941}" type="parTrans" cxnId="{ED12A699-A926-4472-85EA-5CC8320FDF8D}">
      <dgm:prSet/>
      <dgm:spPr/>
      <dgm:t>
        <a:bodyPr/>
        <a:lstStyle/>
        <a:p>
          <a:endParaRPr lang="en-US"/>
        </a:p>
      </dgm:t>
    </dgm:pt>
    <dgm:pt modelId="{11A7B353-7F18-47D4-92DA-36CD39E60544}" type="sibTrans" cxnId="{ED12A699-A926-4472-85EA-5CC8320FDF8D}">
      <dgm:prSet/>
      <dgm:spPr/>
      <dgm:t>
        <a:bodyPr/>
        <a:lstStyle/>
        <a:p>
          <a:endParaRPr lang="en-US"/>
        </a:p>
      </dgm:t>
    </dgm:pt>
    <dgm:pt modelId="{943D9760-5405-471A-9A68-52F7C51A85F2}" type="pres">
      <dgm:prSet presAssocID="{2B6B18BA-8B3F-4CE5-98AC-37EB28C7B9B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9F0F8F-BCA7-46D2-8464-E98248085F30}" type="pres">
      <dgm:prSet presAssocID="{EF897F50-AA75-46B2-9422-EE04E9B796B7}" presName="circ1" presStyleLbl="vennNode1" presStyleIdx="0" presStyleCnt="3" custScaleX="117274" custLinFactNeighborX="49397"/>
      <dgm:spPr/>
      <dgm:t>
        <a:bodyPr/>
        <a:lstStyle/>
        <a:p>
          <a:endParaRPr lang="en-US"/>
        </a:p>
      </dgm:t>
    </dgm:pt>
    <dgm:pt modelId="{376EC179-6744-4D4A-92D6-228DAE6BFC16}" type="pres">
      <dgm:prSet presAssocID="{EF897F50-AA75-46B2-9422-EE04E9B796B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2BF635-46C6-403D-868D-5ED7955A0D3C}" type="pres">
      <dgm:prSet presAssocID="{65D79B4E-8294-4DC4-AD84-3686E55BDB03}" presName="circ2" presStyleLbl="vennNode1" presStyleIdx="1" presStyleCnt="3" custScaleX="117823" custScaleY="94242" custLinFactNeighborX="12199" custLinFactNeighborY="6322"/>
      <dgm:spPr/>
      <dgm:t>
        <a:bodyPr/>
        <a:lstStyle/>
        <a:p>
          <a:endParaRPr lang="en-US"/>
        </a:p>
      </dgm:t>
    </dgm:pt>
    <dgm:pt modelId="{8798B9BF-F11F-4327-ACF5-77124C476CAF}" type="pres">
      <dgm:prSet presAssocID="{65D79B4E-8294-4DC4-AD84-3686E55BDB0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7A047-16F2-42CC-A637-3EBA1069A370}" type="pres">
      <dgm:prSet presAssocID="{2507EA2C-64B9-48C6-9FCA-A66FCF515EB5}" presName="circ3" presStyleLbl="vennNode1" presStyleIdx="2" presStyleCnt="3" custScaleY="98112" custLinFactNeighborX="-61029" custLinFactNeighborY="-32654"/>
      <dgm:spPr/>
      <dgm:t>
        <a:bodyPr/>
        <a:lstStyle/>
        <a:p>
          <a:endParaRPr lang="en-US"/>
        </a:p>
      </dgm:t>
    </dgm:pt>
    <dgm:pt modelId="{B5CC67BE-1A15-490D-AD23-FB5B8669C032}" type="pres">
      <dgm:prSet presAssocID="{2507EA2C-64B9-48C6-9FCA-A66FCF515EB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876FA4-4F61-4849-94E4-83414A1EF73A}" type="presOf" srcId="{2507EA2C-64B9-48C6-9FCA-A66FCF515EB5}" destId="{B5CC67BE-1A15-490D-AD23-FB5B8669C032}" srcOrd="1" destOrd="0" presId="urn:microsoft.com/office/officeart/2005/8/layout/venn1"/>
    <dgm:cxn modelId="{1D52FA9F-61E7-4A5D-A794-FE285D99499E}" srcId="{2B6B18BA-8B3F-4CE5-98AC-37EB28C7B9BF}" destId="{65D79B4E-8294-4DC4-AD84-3686E55BDB03}" srcOrd="1" destOrd="0" parTransId="{8A019069-3933-43FB-852A-C6C5A2A06542}" sibTransId="{C1D6442F-821F-4D65-BE97-A5FD6B94BA14}"/>
    <dgm:cxn modelId="{ED63DD9E-E1C9-4192-8918-CC0526A2F833}" srcId="{2B6B18BA-8B3F-4CE5-98AC-37EB28C7B9BF}" destId="{EF897F50-AA75-46B2-9422-EE04E9B796B7}" srcOrd="0" destOrd="0" parTransId="{3F8BFD96-EFD3-4E12-9FFF-3D641C20660B}" sibTransId="{DC7EE7A3-803B-4981-83CE-76095D459280}"/>
    <dgm:cxn modelId="{5D644F30-25D5-4E6A-BDEE-DD2266CB973F}" type="presOf" srcId="{65D79B4E-8294-4DC4-AD84-3686E55BDB03}" destId="{8798B9BF-F11F-4327-ACF5-77124C476CAF}" srcOrd="1" destOrd="0" presId="urn:microsoft.com/office/officeart/2005/8/layout/venn1"/>
    <dgm:cxn modelId="{C1A97553-A19F-4838-8B72-E38BB8CCFB61}" type="presOf" srcId="{2B6B18BA-8B3F-4CE5-98AC-37EB28C7B9BF}" destId="{943D9760-5405-471A-9A68-52F7C51A85F2}" srcOrd="0" destOrd="0" presId="urn:microsoft.com/office/officeart/2005/8/layout/venn1"/>
    <dgm:cxn modelId="{E730889A-788F-4460-8732-26A316107E7E}" type="presOf" srcId="{EF897F50-AA75-46B2-9422-EE04E9B796B7}" destId="{376EC179-6744-4D4A-92D6-228DAE6BFC16}" srcOrd="1" destOrd="0" presId="urn:microsoft.com/office/officeart/2005/8/layout/venn1"/>
    <dgm:cxn modelId="{ED12A699-A926-4472-85EA-5CC8320FDF8D}" srcId="{2B6B18BA-8B3F-4CE5-98AC-37EB28C7B9BF}" destId="{2507EA2C-64B9-48C6-9FCA-A66FCF515EB5}" srcOrd="2" destOrd="0" parTransId="{8269CE32-8102-4164-948D-46184CE63941}" sibTransId="{11A7B353-7F18-47D4-92DA-36CD39E60544}"/>
    <dgm:cxn modelId="{1E431B55-5709-4392-9B7E-19AB6BA6FEDD}" type="presOf" srcId="{EF897F50-AA75-46B2-9422-EE04E9B796B7}" destId="{CA9F0F8F-BCA7-46D2-8464-E98248085F30}" srcOrd="0" destOrd="0" presId="urn:microsoft.com/office/officeart/2005/8/layout/venn1"/>
    <dgm:cxn modelId="{5757A1BE-A65D-470D-A833-17338A0E68D5}" type="presOf" srcId="{65D79B4E-8294-4DC4-AD84-3686E55BDB03}" destId="{7E2BF635-46C6-403D-868D-5ED7955A0D3C}" srcOrd="0" destOrd="0" presId="urn:microsoft.com/office/officeart/2005/8/layout/venn1"/>
    <dgm:cxn modelId="{7FF51B17-3EE3-40B1-9029-C513D212DE5E}" type="presOf" srcId="{2507EA2C-64B9-48C6-9FCA-A66FCF515EB5}" destId="{02F7A047-16F2-42CC-A637-3EBA1069A370}" srcOrd="0" destOrd="0" presId="urn:microsoft.com/office/officeart/2005/8/layout/venn1"/>
    <dgm:cxn modelId="{C273EFA4-B766-4FDD-B107-EC7EB38297E6}" type="presParOf" srcId="{943D9760-5405-471A-9A68-52F7C51A85F2}" destId="{CA9F0F8F-BCA7-46D2-8464-E98248085F30}" srcOrd="0" destOrd="0" presId="urn:microsoft.com/office/officeart/2005/8/layout/venn1"/>
    <dgm:cxn modelId="{91B907EE-A202-4652-913C-83B6CFC13430}" type="presParOf" srcId="{943D9760-5405-471A-9A68-52F7C51A85F2}" destId="{376EC179-6744-4D4A-92D6-228DAE6BFC16}" srcOrd="1" destOrd="0" presId="urn:microsoft.com/office/officeart/2005/8/layout/venn1"/>
    <dgm:cxn modelId="{AB9910C0-E7F0-4D43-9047-E2D7058A2F6B}" type="presParOf" srcId="{943D9760-5405-471A-9A68-52F7C51A85F2}" destId="{7E2BF635-46C6-403D-868D-5ED7955A0D3C}" srcOrd="2" destOrd="0" presId="urn:microsoft.com/office/officeart/2005/8/layout/venn1"/>
    <dgm:cxn modelId="{51FB8ABE-F271-4222-A090-A8FDF75D445C}" type="presParOf" srcId="{943D9760-5405-471A-9A68-52F7C51A85F2}" destId="{8798B9BF-F11F-4327-ACF5-77124C476CAF}" srcOrd="3" destOrd="0" presId="urn:microsoft.com/office/officeart/2005/8/layout/venn1"/>
    <dgm:cxn modelId="{C8D7B9CD-9736-4AD5-B824-B851C972FD5D}" type="presParOf" srcId="{943D9760-5405-471A-9A68-52F7C51A85F2}" destId="{02F7A047-16F2-42CC-A637-3EBA1069A370}" srcOrd="4" destOrd="0" presId="urn:microsoft.com/office/officeart/2005/8/layout/venn1"/>
    <dgm:cxn modelId="{AC3CD505-8113-4320-96A1-B84B4FBA4F02}" type="presParOf" srcId="{943D9760-5405-471A-9A68-52F7C51A85F2}" destId="{B5CC67BE-1A15-490D-AD23-FB5B8669C03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779B03-D51D-486B-BA3C-2E79A68B93C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3B13508-071D-4543-B6BB-20FA17AEA8C4}">
      <dgm:prSet custT="1"/>
      <dgm:spPr>
        <a:solidFill>
          <a:srgbClr val="00B050"/>
        </a:solidFill>
      </dgm:spPr>
      <dgm:t>
        <a:bodyPr/>
        <a:lstStyle/>
        <a:p>
          <a:pPr algn="l" rtl="0"/>
          <a:r>
            <a:rPr lang="id-ID" sz="2800" dirty="0" smtClean="0"/>
            <a:t>Evaluasi ini harus lebih teliti bila auditor menghadapi situasi audit yg mengandung risiko besar, seperti :</a:t>
          </a:r>
          <a:endParaRPr lang="en-US" sz="2800" dirty="0"/>
        </a:p>
      </dgm:t>
    </dgm:pt>
    <dgm:pt modelId="{3EB08293-C87E-4A8B-91F9-8A02078D9791}" type="parTrans" cxnId="{1BE88613-69E3-4D6A-9D28-1E5ED792CFEC}">
      <dgm:prSet/>
      <dgm:spPr/>
      <dgm:t>
        <a:bodyPr/>
        <a:lstStyle/>
        <a:p>
          <a:endParaRPr lang="en-US"/>
        </a:p>
      </dgm:t>
    </dgm:pt>
    <dgm:pt modelId="{ACC50A26-7B50-439C-9088-7639CE16351C}" type="sibTrans" cxnId="{1BE88613-69E3-4D6A-9D28-1E5ED792CFEC}">
      <dgm:prSet/>
      <dgm:spPr/>
      <dgm:t>
        <a:bodyPr/>
        <a:lstStyle/>
        <a:p>
          <a:endParaRPr lang="en-US"/>
        </a:p>
      </dgm:t>
    </dgm:pt>
    <dgm:pt modelId="{1F8B55D8-37FF-47C6-A5B1-4344AEFEC201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Pengawasan intern yang lemah</a:t>
          </a:r>
          <a:endParaRPr lang="en-US" dirty="0"/>
        </a:p>
      </dgm:t>
    </dgm:pt>
    <dgm:pt modelId="{033CBC3A-21A0-4290-92A6-DFAACDAF06DF}" type="parTrans" cxnId="{D9760FD5-0797-4FB6-9B06-C447E44159B2}">
      <dgm:prSet/>
      <dgm:spPr/>
      <dgm:t>
        <a:bodyPr/>
        <a:lstStyle/>
        <a:p>
          <a:endParaRPr lang="en-US"/>
        </a:p>
      </dgm:t>
    </dgm:pt>
    <dgm:pt modelId="{04383882-0525-4B76-BA97-2ED6509BEAE9}" type="sibTrans" cxnId="{D9760FD5-0797-4FB6-9B06-C447E44159B2}">
      <dgm:prSet/>
      <dgm:spPr/>
      <dgm:t>
        <a:bodyPr/>
        <a:lstStyle/>
        <a:p>
          <a:endParaRPr lang="en-US"/>
        </a:p>
      </dgm:t>
    </dgm:pt>
    <dgm:pt modelId="{7C989AF3-DA77-435B-BC9A-AFB3A6B6390F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Kondisi keuangan klien yg tidak sehat</a:t>
          </a:r>
          <a:endParaRPr lang="en-US" dirty="0"/>
        </a:p>
      </dgm:t>
    </dgm:pt>
    <dgm:pt modelId="{5189FD2E-49B2-46AA-9FA1-49E5B6FE5F5F}" type="parTrans" cxnId="{3CD5EE69-5BB8-4B44-8350-E1327A7AD515}">
      <dgm:prSet/>
      <dgm:spPr/>
      <dgm:t>
        <a:bodyPr/>
        <a:lstStyle/>
        <a:p>
          <a:endParaRPr lang="en-US"/>
        </a:p>
      </dgm:t>
    </dgm:pt>
    <dgm:pt modelId="{2A2B5BC9-448E-4B69-85F9-AF7CD21BAF02}" type="sibTrans" cxnId="{3CD5EE69-5BB8-4B44-8350-E1327A7AD515}">
      <dgm:prSet/>
      <dgm:spPr/>
      <dgm:t>
        <a:bodyPr/>
        <a:lstStyle/>
        <a:p>
          <a:endParaRPr lang="en-US"/>
        </a:p>
      </dgm:t>
    </dgm:pt>
    <dgm:pt modelId="{29D0EECA-2D9E-494E-A7CB-9D8E7EC6DFC4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Manajemen yg tidak dapat dipercaya</a:t>
          </a:r>
          <a:endParaRPr lang="en-US" dirty="0"/>
        </a:p>
      </dgm:t>
    </dgm:pt>
    <dgm:pt modelId="{B041F7DB-74F2-474F-93AD-A8BDD7BE2ADE}" type="parTrans" cxnId="{30B4A720-2DB5-4364-B9D9-586519796294}">
      <dgm:prSet/>
      <dgm:spPr/>
      <dgm:t>
        <a:bodyPr/>
        <a:lstStyle/>
        <a:p>
          <a:endParaRPr lang="en-US"/>
        </a:p>
      </dgm:t>
    </dgm:pt>
    <dgm:pt modelId="{DE92751A-E1BB-444F-85A3-43DAE7CC5280}" type="sibTrans" cxnId="{30B4A720-2DB5-4364-B9D9-586519796294}">
      <dgm:prSet/>
      <dgm:spPr/>
      <dgm:t>
        <a:bodyPr/>
        <a:lstStyle/>
        <a:p>
          <a:endParaRPr lang="en-US"/>
        </a:p>
      </dgm:t>
    </dgm:pt>
    <dgm:pt modelId="{4C592C09-25D8-4413-BCB1-A962C392F3CF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endParaRPr lang="en-US" dirty="0"/>
        </a:p>
      </dgm:t>
    </dgm:pt>
    <dgm:pt modelId="{B7B51FD1-48C4-42C5-8EB2-7BC2B7D274E4}" type="parTrans" cxnId="{F063633D-99BE-48C0-8C1D-F805798CAE9D}">
      <dgm:prSet/>
      <dgm:spPr/>
      <dgm:t>
        <a:bodyPr/>
        <a:lstStyle/>
        <a:p>
          <a:endParaRPr lang="en-US"/>
        </a:p>
      </dgm:t>
    </dgm:pt>
    <dgm:pt modelId="{B527AD94-9CC0-4461-938E-75198BD98212}" type="sibTrans" cxnId="{F063633D-99BE-48C0-8C1D-F805798CAE9D}">
      <dgm:prSet/>
      <dgm:spPr/>
      <dgm:t>
        <a:bodyPr/>
        <a:lstStyle/>
        <a:p>
          <a:endParaRPr lang="en-US"/>
        </a:p>
      </dgm:t>
    </dgm:pt>
    <dgm:pt modelId="{0367C2B4-23B7-4DB3-B1E1-56F83E137A4A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Penggantian KAP </a:t>
          </a:r>
          <a:endParaRPr lang="en-US" dirty="0"/>
        </a:p>
      </dgm:t>
    </dgm:pt>
    <dgm:pt modelId="{70394F8F-AB2D-4E01-9823-CBBED3A70671}" type="parTrans" cxnId="{EA232C1C-48E2-4659-80EE-D60FF2AB8EC3}">
      <dgm:prSet/>
      <dgm:spPr/>
      <dgm:t>
        <a:bodyPr/>
        <a:lstStyle/>
        <a:p>
          <a:endParaRPr lang="en-US"/>
        </a:p>
      </dgm:t>
    </dgm:pt>
    <dgm:pt modelId="{68546287-B0B4-4D64-BC15-8F6F3FB8E519}" type="sibTrans" cxnId="{EA232C1C-48E2-4659-80EE-D60FF2AB8EC3}">
      <dgm:prSet/>
      <dgm:spPr/>
      <dgm:t>
        <a:bodyPr/>
        <a:lstStyle/>
        <a:p>
          <a:endParaRPr lang="en-US"/>
        </a:p>
      </dgm:t>
    </dgm:pt>
    <dgm:pt modelId="{E2CC027C-F783-4659-9712-C54C768D6A8A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Perubahan peraturan perpajakan</a:t>
          </a:r>
          <a:endParaRPr lang="en-US" dirty="0"/>
        </a:p>
      </dgm:t>
    </dgm:pt>
    <dgm:pt modelId="{AFF6091A-5059-4E56-A39D-D01EF861A774}" type="parTrans" cxnId="{595EC466-86FF-4FD3-ADD7-789E1077E313}">
      <dgm:prSet/>
      <dgm:spPr/>
      <dgm:t>
        <a:bodyPr/>
        <a:lstStyle/>
        <a:p>
          <a:endParaRPr lang="en-US"/>
        </a:p>
      </dgm:t>
    </dgm:pt>
    <dgm:pt modelId="{F35770FA-0A9F-407F-82CC-55D184DC764E}" type="sibTrans" cxnId="{595EC466-86FF-4FD3-ADD7-789E1077E313}">
      <dgm:prSet/>
      <dgm:spPr/>
      <dgm:t>
        <a:bodyPr/>
        <a:lstStyle/>
        <a:p>
          <a:endParaRPr lang="en-US"/>
        </a:p>
      </dgm:t>
    </dgm:pt>
    <dgm:pt modelId="{1735FAC7-B85E-41DE-9F5B-6BD1C1C53564}">
      <dgm:prSet/>
      <dgm:spPr>
        <a:solidFill>
          <a:srgbClr val="D2291C">
            <a:alpha val="89804"/>
          </a:srgbClr>
        </a:solidFill>
      </dgm:spPr>
      <dgm:t>
        <a:bodyPr/>
        <a:lstStyle/>
        <a:p>
          <a:pPr rtl="0"/>
          <a:r>
            <a:rPr lang="id-ID" dirty="0" smtClean="0"/>
            <a:t>Usaha yg bersifat spekulatif</a:t>
          </a:r>
          <a:endParaRPr lang="en-US" dirty="0"/>
        </a:p>
      </dgm:t>
    </dgm:pt>
    <dgm:pt modelId="{3B12E1C5-8AB9-4AB8-B8CE-25D850A618AF}" type="parTrans" cxnId="{6A5AEC45-1364-496D-9BCD-2171E831D514}">
      <dgm:prSet/>
      <dgm:spPr/>
      <dgm:t>
        <a:bodyPr/>
        <a:lstStyle/>
        <a:p>
          <a:endParaRPr lang="en-US"/>
        </a:p>
      </dgm:t>
    </dgm:pt>
    <dgm:pt modelId="{2196874D-8791-4082-9B76-F3CD63672C2D}" type="sibTrans" cxnId="{6A5AEC45-1364-496D-9BCD-2171E831D514}">
      <dgm:prSet/>
      <dgm:spPr/>
      <dgm:t>
        <a:bodyPr/>
        <a:lstStyle/>
        <a:p>
          <a:endParaRPr lang="en-US"/>
        </a:p>
      </dgm:t>
    </dgm:pt>
    <dgm:pt modelId="{DDB8194B-104C-4B4C-AD61-E40E4FF853DC}" type="pres">
      <dgm:prSet presAssocID="{25779B03-D51D-486B-BA3C-2E79A68B93C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6CEC71-3837-4E7F-BDD6-0BAAE09E91BF}" type="pres">
      <dgm:prSet presAssocID="{03B13508-071D-4543-B6BB-20FA17AEA8C4}" presName="linNode" presStyleCnt="0"/>
      <dgm:spPr/>
      <dgm:t>
        <a:bodyPr/>
        <a:lstStyle/>
        <a:p>
          <a:endParaRPr lang="en-US"/>
        </a:p>
      </dgm:t>
    </dgm:pt>
    <dgm:pt modelId="{565F8A59-62D2-45C9-B25D-34F4190777B3}" type="pres">
      <dgm:prSet presAssocID="{03B13508-071D-4543-B6BB-20FA17AEA8C4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917927-AB52-4DF5-B493-BD75AC61D618}" type="pres">
      <dgm:prSet presAssocID="{03B13508-071D-4543-B6BB-20FA17AEA8C4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D5EE69-5BB8-4B44-8350-E1327A7AD515}" srcId="{03B13508-071D-4543-B6BB-20FA17AEA8C4}" destId="{7C989AF3-DA77-435B-BC9A-AFB3A6B6390F}" srcOrd="1" destOrd="0" parTransId="{5189FD2E-49B2-46AA-9FA1-49E5B6FE5F5F}" sibTransId="{2A2B5BC9-448E-4B69-85F9-AF7CD21BAF02}"/>
    <dgm:cxn modelId="{B762F797-BB7C-4DCE-9B0F-185650FFEDAE}" type="presOf" srcId="{0367C2B4-23B7-4DB3-B1E1-56F83E137A4A}" destId="{EC917927-AB52-4DF5-B493-BD75AC61D618}" srcOrd="0" destOrd="3" presId="urn:microsoft.com/office/officeart/2005/8/layout/vList5"/>
    <dgm:cxn modelId="{352BD01E-889E-4AFB-BEC5-CC163634591F}" type="presOf" srcId="{25779B03-D51D-486B-BA3C-2E79A68B93C3}" destId="{DDB8194B-104C-4B4C-AD61-E40E4FF853DC}" srcOrd="0" destOrd="0" presId="urn:microsoft.com/office/officeart/2005/8/layout/vList5"/>
    <dgm:cxn modelId="{47AF4566-F7FE-4803-A969-8D3F26868F25}" type="presOf" srcId="{4C592C09-25D8-4413-BCB1-A962C392F3CF}" destId="{EC917927-AB52-4DF5-B493-BD75AC61D618}" srcOrd="0" destOrd="6" presId="urn:microsoft.com/office/officeart/2005/8/layout/vList5"/>
    <dgm:cxn modelId="{6A5AEC45-1364-496D-9BCD-2171E831D514}" srcId="{03B13508-071D-4543-B6BB-20FA17AEA8C4}" destId="{1735FAC7-B85E-41DE-9F5B-6BD1C1C53564}" srcOrd="5" destOrd="0" parTransId="{3B12E1C5-8AB9-4AB8-B8CE-25D850A618AF}" sibTransId="{2196874D-8791-4082-9B76-F3CD63672C2D}"/>
    <dgm:cxn modelId="{B4C52F1C-2CE9-4F8A-B5AA-22DC92AF7F79}" type="presOf" srcId="{1F8B55D8-37FF-47C6-A5B1-4344AEFEC201}" destId="{EC917927-AB52-4DF5-B493-BD75AC61D618}" srcOrd="0" destOrd="0" presId="urn:microsoft.com/office/officeart/2005/8/layout/vList5"/>
    <dgm:cxn modelId="{EA232C1C-48E2-4659-80EE-D60FF2AB8EC3}" srcId="{03B13508-071D-4543-B6BB-20FA17AEA8C4}" destId="{0367C2B4-23B7-4DB3-B1E1-56F83E137A4A}" srcOrd="3" destOrd="0" parTransId="{70394F8F-AB2D-4E01-9823-CBBED3A70671}" sibTransId="{68546287-B0B4-4D64-BC15-8F6F3FB8E519}"/>
    <dgm:cxn modelId="{F063633D-99BE-48C0-8C1D-F805798CAE9D}" srcId="{03B13508-071D-4543-B6BB-20FA17AEA8C4}" destId="{4C592C09-25D8-4413-BCB1-A962C392F3CF}" srcOrd="6" destOrd="0" parTransId="{B7B51FD1-48C4-42C5-8EB2-7BC2B7D274E4}" sibTransId="{B527AD94-9CC0-4461-938E-75198BD98212}"/>
    <dgm:cxn modelId="{6D3F65ED-6878-46FE-B725-7919CD1B4384}" type="presOf" srcId="{29D0EECA-2D9E-494E-A7CB-9D8E7EC6DFC4}" destId="{EC917927-AB52-4DF5-B493-BD75AC61D618}" srcOrd="0" destOrd="2" presId="urn:microsoft.com/office/officeart/2005/8/layout/vList5"/>
    <dgm:cxn modelId="{44514AAB-AC2F-4313-9F4A-DC26E18D8A7F}" type="presOf" srcId="{E2CC027C-F783-4659-9712-C54C768D6A8A}" destId="{EC917927-AB52-4DF5-B493-BD75AC61D618}" srcOrd="0" destOrd="4" presId="urn:microsoft.com/office/officeart/2005/8/layout/vList5"/>
    <dgm:cxn modelId="{595EC466-86FF-4FD3-ADD7-789E1077E313}" srcId="{03B13508-071D-4543-B6BB-20FA17AEA8C4}" destId="{E2CC027C-F783-4659-9712-C54C768D6A8A}" srcOrd="4" destOrd="0" parTransId="{AFF6091A-5059-4E56-A39D-D01EF861A774}" sibTransId="{F35770FA-0A9F-407F-82CC-55D184DC764E}"/>
    <dgm:cxn modelId="{DE5350FA-E3B6-481E-95FD-78582902426E}" type="presOf" srcId="{7C989AF3-DA77-435B-BC9A-AFB3A6B6390F}" destId="{EC917927-AB52-4DF5-B493-BD75AC61D618}" srcOrd="0" destOrd="1" presId="urn:microsoft.com/office/officeart/2005/8/layout/vList5"/>
    <dgm:cxn modelId="{E9E6CB29-F3B1-4390-883D-B0A2DBB98B19}" type="presOf" srcId="{1735FAC7-B85E-41DE-9F5B-6BD1C1C53564}" destId="{EC917927-AB52-4DF5-B493-BD75AC61D618}" srcOrd="0" destOrd="5" presId="urn:microsoft.com/office/officeart/2005/8/layout/vList5"/>
    <dgm:cxn modelId="{3F79374C-BD7D-4EAE-9010-3B4F8E8F45B6}" type="presOf" srcId="{03B13508-071D-4543-B6BB-20FA17AEA8C4}" destId="{565F8A59-62D2-45C9-B25D-34F4190777B3}" srcOrd="0" destOrd="0" presId="urn:microsoft.com/office/officeart/2005/8/layout/vList5"/>
    <dgm:cxn modelId="{1BE88613-69E3-4D6A-9D28-1E5ED792CFEC}" srcId="{25779B03-D51D-486B-BA3C-2E79A68B93C3}" destId="{03B13508-071D-4543-B6BB-20FA17AEA8C4}" srcOrd="0" destOrd="0" parTransId="{3EB08293-C87E-4A8B-91F9-8A02078D9791}" sibTransId="{ACC50A26-7B50-439C-9088-7639CE16351C}"/>
    <dgm:cxn modelId="{30B4A720-2DB5-4364-B9D9-586519796294}" srcId="{03B13508-071D-4543-B6BB-20FA17AEA8C4}" destId="{29D0EECA-2D9E-494E-A7CB-9D8E7EC6DFC4}" srcOrd="2" destOrd="0" parTransId="{B041F7DB-74F2-474F-93AD-A8BDD7BE2ADE}" sibTransId="{DE92751A-E1BB-444F-85A3-43DAE7CC5280}"/>
    <dgm:cxn modelId="{D9760FD5-0797-4FB6-9B06-C447E44159B2}" srcId="{03B13508-071D-4543-B6BB-20FA17AEA8C4}" destId="{1F8B55D8-37FF-47C6-A5B1-4344AEFEC201}" srcOrd="0" destOrd="0" parTransId="{033CBC3A-21A0-4290-92A6-DFAACDAF06DF}" sibTransId="{04383882-0525-4B76-BA97-2ED6509BEAE9}"/>
    <dgm:cxn modelId="{7B8F7A56-E111-4087-96D4-BBE6B1927765}" type="presParOf" srcId="{DDB8194B-104C-4B4C-AD61-E40E4FF853DC}" destId="{696CEC71-3837-4E7F-BDD6-0BAAE09E91BF}" srcOrd="0" destOrd="0" presId="urn:microsoft.com/office/officeart/2005/8/layout/vList5"/>
    <dgm:cxn modelId="{BB78F4F2-D514-4F74-B0A2-E6BEC587112B}" type="presParOf" srcId="{696CEC71-3837-4E7F-BDD6-0BAAE09E91BF}" destId="{565F8A59-62D2-45C9-B25D-34F4190777B3}" srcOrd="0" destOrd="0" presId="urn:microsoft.com/office/officeart/2005/8/layout/vList5"/>
    <dgm:cxn modelId="{F1003161-8BFA-412E-92DB-CF32C55579FE}" type="presParOf" srcId="{696CEC71-3837-4E7F-BDD6-0BAAE09E91BF}" destId="{EC917927-AB52-4DF5-B493-BD75AC61D61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F0F8F-BCA7-46D2-8464-E98248085F30}">
      <dsp:nvSpPr>
        <dsp:cNvPr id="0" name=""/>
        <dsp:cNvSpPr/>
      </dsp:nvSpPr>
      <dsp:spPr>
        <a:xfrm>
          <a:off x="3754762" y="139468"/>
          <a:ext cx="3082930" cy="262882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segala informasi </a:t>
          </a:r>
          <a:r>
            <a:rPr lang="en-US" sz="1800" kern="1200" dirty="0" smtClean="0"/>
            <a:t> yang</a:t>
          </a:r>
          <a:r>
            <a:rPr lang="id-ID" sz="1800" kern="1200" dirty="0" smtClean="0"/>
            <a:t> mendukung angka2 atau informasi lain y</a:t>
          </a:r>
          <a:r>
            <a:rPr lang="en-US" sz="1800" kern="1200" dirty="0" err="1" smtClean="0"/>
            <a:t>ang</a:t>
          </a:r>
          <a:r>
            <a:rPr lang="id-ID" sz="1800" kern="1200" dirty="0" smtClean="0"/>
            <a:t> disajikan dalam laporan keuangan</a:t>
          </a:r>
          <a:r>
            <a:rPr lang="id-ID" sz="1300" kern="1200" dirty="0" smtClean="0"/>
            <a:t>.</a:t>
          </a:r>
          <a:endParaRPr lang="en-US" sz="1300" kern="1200" dirty="0"/>
        </a:p>
      </dsp:txBody>
      <dsp:txXfrm>
        <a:off x="4165819" y="599512"/>
        <a:ext cx="2260815" cy="1182971"/>
      </dsp:txXfrm>
    </dsp:sp>
    <dsp:sp modelId="{7E2BF635-46C6-403D-868D-5ED7955A0D3C}">
      <dsp:nvSpPr>
        <dsp:cNvPr id="0" name=""/>
        <dsp:cNvSpPr/>
      </dsp:nvSpPr>
      <dsp:spPr>
        <a:xfrm>
          <a:off x="3718243" y="2024362"/>
          <a:ext cx="3097362" cy="2477458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Terdiri  atas data akuntansi (jurnal, buku besar, buku pembantu,memo, dsb ) serta informasi penguat (cek,faktur,surat kontrak,notulen, konfirmasi, dsb)</a:t>
          </a:r>
          <a:endParaRPr lang="en-US" sz="1600" kern="1200" dirty="0"/>
        </a:p>
      </dsp:txBody>
      <dsp:txXfrm>
        <a:off x="4665520" y="2664373"/>
        <a:ext cx="1858417" cy="1362602"/>
      </dsp:txXfrm>
    </dsp:sp>
    <dsp:sp modelId="{02F7A047-16F2-42CC-A637-3EBA1069A370}">
      <dsp:nvSpPr>
        <dsp:cNvPr id="0" name=""/>
        <dsp:cNvSpPr/>
      </dsp:nvSpPr>
      <dsp:spPr>
        <a:xfrm>
          <a:off x="130338" y="948883"/>
          <a:ext cx="2628826" cy="2579194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Berlin Sans FB Demi" pitchFamily="34" charset="0"/>
            </a:rPr>
            <a:t>BUKTI AUDIT</a:t>
          </a:r>
          <a:endParaRPr lang="en-US" sz="2800" kern="1200" dirty="0">
            <a:latin typeface="Berlin Sans FB Demi" pitchFamily="34" charset="0"/>
          </a:endParaRPr>
        </a:p>
      </dsp:txBody>
      <dsp:txXfrm>
        <a:off x="377885" y="1615175"/>
        <a:ext cx="1577295" cy="14185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17927-AB52-4DF5-B493-BD75AC61D618}">
      <dsp:nvSpPr>
        <dsp:cNvPr id="0" name=""/>
        <dsp:cNvSpPr/>
      </dsp:nvSpPr>
      <dsp:spPr>
        <a:xfrm rot="5400000">
          <a:off x="3847719" y="-306440"/>
          <a:ext cx="3859966" cy="5437838"/>
        </a:xfrm>
        <a:prstGeom prst="round2SameRect">
          <a:avLst/>
        </a:prstGeom>
        <a:solidFill>
          <a:srgbClr val="D2291C">
            <a:alpha val="89804"/>
          </a:srgb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Pengawasan intern yang lemah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Kondisi keuangan klien yg tidak sehat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Manajemen yg tidak dapat dipercaya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Penggantian KAP 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Perubahan peraturan perpajakan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500" kern="1200" dirty="0" smtClean="0"/>
            <a:t>Usaha yg bersifat spekulatif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500" kern="1200" dirty="0"/>
        </a:p>
      </dsp:txBody>
      <dsp:txXfrm rot="-5400000">
        <a:off x="3058783" y="670924"/>
        <a:ext cx="5249410" cy="3483110"/>
      </dsp:txXfrm>
    </dsp:sp>
    <dsp:sp modelId="{565F8A59-62D2-45C9-B25D-34F4190777B3}">
      <dsp:nvSpPr>
        <dsp:cNvPr id="0" name=""/>
        <dsp:cNvSpPr/>
      </dsp:nvSpPr>
      <dsp:spPr>
        <a:xfrm>
          <a:off x="0" y="0"/>
          <a:ext cx="3058783" cy="4824958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Evaluasi ini harus lebih teliti bila auditor menghadapi situasi audit yg mengandung risiko besar, seperti :</a:t>
          </a:r>
          <a:endParaRPr lang="en-US" sz="2800" kern="1200" dirty="0"/>
        </a:p>
      </dsp:txBody>
      <dsp:txXfrm>
        <a:off x="149317" y="149317"/>
        <a:ext cx="2760149" cy="4526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F1F4D-6564-4537-83C7-5C9981B4B5AD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E01BF-5D69-47BB-B514-75F946D05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01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77D96E8-DC1A-47EB-8759-0B2B08F8C7AF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E01BF-5D69-47BB-B514-75F946D05B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94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E01BF-5D69-47BB-B514-75F946D05B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8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E01BF-5D69-47BB-B514-75F946D05B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45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234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9393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41">
            <a:extLst>
              <a:ext uri="{FF2B5EF4-FFF2-40B4-BE49-F238E27FC236}"/>
            </a:extLst>
          </p:cNvPr>
          <p:cNvSpPr/>
          <p:nvPr/>
        </p:nvSpPr>
        <p:spPr>
          <a:xfrm>
            <a:off x="0" y="11113"/>
            <a:ext cx="9148763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sp>
        <p:nvSpPr>
          <p:cNvPr id="3" name="Rectangle 2">
            <a:extLst>
              <a:ext uri="{FF2B5EF4-FFF2-40B4-BE49-F238E27FC236}"/>
            </a:extLst>
          </p:cNvPr>
          <p:cNvSpPr/>
          <p:nvPr userDrawn="1"/>
        </p:nvSpPr>
        <p:spPr>
          <a:xfrm>
            <a:off x="0" y="5670550"/>
            <a:ext cx="9144000" cy="11874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83164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2647" y="287256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999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902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383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438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39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544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749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148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252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12B1-1961-460B-A7DA-E06D9D45E269}" type="datetimeFigureOut">
              <a:rPr lang="id-ID" smtClean="0"/>
              <a:pPr/>
              <a:t>03/12/2019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ED55C-38B3-4AA8-AE9E-A5CFB13EB5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86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2"/>
          <p:cNvSpPr txBox="1">
            <a:spLocks noChangeArrowheads="1"/>
          </p:cNvSpPr>
          <p:nvPr/>
        </p:nvSpPr>
        <p:spPr bwMode="auto">
          <a:xfrm>
            <a:off x="5219700" y="1836738"/>
            <a:ext cx="3473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4400">
                <a:solidFill>
                  <a:srgbClr val="FFFF00"/>
                </a:solidFill>
                <a:latin typeface="MV Boli" pitchFamily="2" charset="0"/>
                <a:cs typeface="MV Boli" pitchFamily="2" charset="0"/>
              </a:rPr>
              <a:t>AUDITING I</a:t>
            </a:r>
            <a:endParaRPr lang="ko-KR" altLang="en-US" sz="4400">
              <a:solidFill>
                <a:srgbClr val="FFFF00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4099" name="TextBox 13"/>
          <p:cNvSpPr txBox="1">
            <a:spLocks noChangeArrowheads="1"/>
          </p:cNvSpPr>
          <p:nvPr/>
        </p:nvSpPr>
        <p:spPr bwMode="auto">
          <a:xfrm>
            <a:off x="3849688" y="3189288"/>
            <a:ext cx="5475287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ko-KR" sz="2000" b="1">
              <a:solidFill>
                <a:srgbClr val="FFFF00"/>
              </a:solidFill>
              <a:latin typeface="Segoe Print" pitchFamily="2" charset="0"/>
            </a:endParaRPr>
          </a:p>
          <a:p>
            <a:pPr eaLnBrk="1" hangingPunct="1"/>
            <a:endParaRPr lang="en-US" altLang="ko-KR" sz="2000" b="1">
              <a:solidFill>
                <a:srgbClr val="FFFF00"/>
              </a:solidFill>
              <a:latin typeface="Segoe Print" pitchFamily="2" charset="0"/>
            </a:endParaRP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</a:t>
            </a: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 </a:t>
            </a: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 Audry Leiwakabessy, SE, M.Si, Akt</a:t>
            </a:r>
          </a:p>
          <a:p>
            <a:pPr eaLnBrk="1" hangingPunct="1"/>
            <a:endParaRPr lang="en-US" altLang="ko-KR" sz="2000" b="1">
              <a:solidFill>
                <a:srgbClr val="FFFF00"/>
              </a:solidFill>
              <a:latin typeface="Segoe Print" pitchFamily="2" charset="0"/>
            </a:endParaRP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        audryleiwakabessy@gmail.com</a:t>
            </a:r>
          </a:p>
          <a:p>
            <a:pPr eaLnBrk="1" hangingPunct="1"/>
            <a:endParaRPr lang="en-US" altLang="ko-KR" sz="2000" b="1">
              <a:solidFill>
                <a:srgbClr val="FFFF00"/>
              </a:solidFill>
              <a:latin typeface="Segoe Print" pitchFamily="2" charset="0"/>
            </a:endParaRP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        </a:t>
            </a:r>
            <a:r>
              <a:rPr lang="en-US" altLang="ko-KR" b="1">
                <a:solidFill>
                  <a:srgbClr val="FFFF00"/>
                </a:solidFill>
                <a:latin typeface="Segoe Print" pitchFamily="2" charset="0"/>
              </a:rPr>
              <a:t>08114704665</a:t>
            </a:r>
          </a:p>
          <a:p>
            <a:pPr eaLnBrk="1" hangingPunct="1"/>
            <a:endParaRPr lang="en-US" altLang="ko-KR" sz="2000" b="1">
              <a:solidFill>
                <a:srgbClr val="FFFF00"/>
              </a:solidFill>
              <a:latin typeface="Segoe Print" pitchFamily="2" charset="0"/>
            </a:endParaRPr>
          </a:p>
          <a:p>
            <a:pPr eaLnBrk="1" hangingPunct="1"/>
            <a:r>
              <a:rPr lang="en-US" altLang="ko-KR" sz="2000" b="1">
                <a:solidFill>
                  <a:srgbClr val="FFFF00"/>
                </a:solidFill>
                <a:latin typeface="Segoe Print" pitchFamily="2" charset="0"/>
              </a:rPr>
              <a:t>             </a:t>
            </a:r>
            <a:endParaRPr lang="ko-KR" altLang="en-US" sz="2000" b="1">
              <a:solidFill>
                <a:srgbClr val="FFFF00"/>
              </a:solidFill>
              <a:latin typeface="Segoe Print" pitchFamily="2" charset="0"/>
            </a:endParaRPr>
          </a:p>
        </p:txBody>
      </p:sp>
      <p:sp>
        <p:nvSpPr>
          <p:cNvPr id="119" name="Freeform: Shape 118">
            <a:extLst>
              <a:ext uri="{FF2B5EF4-FFF2-40B4-BE49-F238E27FC236}"/>
            </a:extLst>
          </p:cNvPr>
          <p:cNvSpPr/>
          <p:nvPr/>
        </p:nvSpPr>
        <p:spPr>
          <a:xfrm>
            <a:off x="2811463" y="622300"/>
            <a:ext cx="5884862" cy="362267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4101" name="Group 15"/>
          <p:cNvGrpSpPr>
            <a:grpSpLocks/>
          </p:cNvGrpSpPr>
          <p:nvPr/>
        </p:nvGrpSpPr>
        <p:grpSpPr bwMode="auto">
          <a:xfrm>
            <a:off x="179388" y="1581150"/>
            <a:ext cx="2433637" cy="3000375"/>
            <a:chOff x="8479089" y="1262387"/>
            <a:chExt cx="6147593" cy="5684813"/>
          </a:xfrm>
        </p:grpSpPr>
        <p:grpSp>
          <p:nvGrpSpPr>
            <p:cNvPr id="4110" name="Group 16"/>
            <p:cNvGrpSpPr>
              <a:grpSpLocks/>
            </p:cNvGrpSpPr>
            <p:nvPr/>
          </p:nvGrpSpPr>
          <p:grpSpPr bwMode="auto"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76572" y="8253820"/>
                <a:ext cx="764651" cy="126173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39379" y="6861365"/>
                <a:ext cx="3364423" cy="1605858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789066" y="5507994"/>
                <a:ext cx="795227" cy="596462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13854" y="5159993"/>
                <a:ext cx="1559859" cy="2385846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0139628" y="2410168"/>
                <a:ext cx="2936223" cy="401463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17911" y="3267266"/>
                <a:ext cx="2660943" cy="4611114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30671" y="716720"/>
                <a:ext cx="2538600" cy="623990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1" name="Group 17"/>
            <p:cNvGrpSpPr>
              <a:grpSpLocks/>
            </p:cNvGrpSpPr>
            <p:nvPr/>
          </p:nvGrpSpPr>
          <p:grpSpPr bwMode="auto"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68409" y="8225282"/>
                <a:ext cx="1046438" cy="1313832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098761" y="6828343"/>
                <a:ext cx="3344045" cy="1620960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72430" y="5544045"/>
                <a:ext cx="1137433" cy="443630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58348" y="5183190"/>
                <a:ext cx="1592406" cy="2371718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908648" y="2518469"/>
                <a:ext cx="3526048" cy="3856166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93733" y="3273820"/>
                <a:ext cx="2661599" cy="4623992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67569" y="440199"/>
                <a:ext cx="2547849" cy="650088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2" name="Group 18"/>
            <p:cNvGrpSpPr>
              <a:grpSpLocks/>
            </p:cNvGrpSpPr>
            <p:nvPr/>
          </p:nvGrpSpPr>
          <p:grpSpPr bwMode="auto"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60363" y="8162089"/>
                <a:ext cx="1070906" cy="129411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43218" y="6729036"/>
                <a:ext cx="3272230" cy="1651084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87129" y="5479605"/>
                <a:ext cx="1070906" cy="446243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93766" y="5150525"/>
                <a:ext cx="1487350" cy="2365100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38398" y="3452531"/>
                <a:ext cx="1903832" cy="290059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40378" y="3259130"/>
                <a:ext cx="2617769" cy="4551675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92176" y="1945029"/>
                <a:ext cx="2498780" cy="490867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3" name="Group 19"/>
            <p:cNvGrpSpPr>
              <a:grpSpLocks/>
            </p:cNvGrpSpPr>
            <p:nvPr/>
          </p:nvGrpSpPr>
          <p:grpSpPr bwMode="auto"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733642" y="8214713"/>
                <a:ext cx="1048107" cy="1330394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28998" y="6843517"/>
                <a:ext cx="3332469" cy="1612598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32974" y="5516550"/>
                <a:ext cx="1128740" cy="463628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08900" y="5156307"/>
                <a:ext cx="1585602" cy="2378582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95648" y="2515704"/>
                <a:ext cx="3520584" cy="385007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18042" y="3263054"/>
                <a:ext cx="2660609" cy="4676535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59509" y="436121"/>
                <a:ext cx="2553093" cy="6470557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4" name="Group 20"/>
            <p:cNvGrpSpPr>
              <a:grpSpLocks/>
            </p:cNvGrpSpPr>
            <p:nvPr/>
          </p:nvGrpSpPr>
          <p:grpSpPr bwMode="auto"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50521" y="2536342"/>
                <a:ext cx="2073531" cy="1088680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610817" y="2538502"/>
                <a:ext cx="1990590" cy="979817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73970" y="1685959"/>
                <a:ext cx="1119707" cy="730976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699168" y="3178313"/>
                <a:ext cx="1617354" cy="4090331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02920" y="1656362"/>
                <a:ext cx="1928378" cy="1912971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34684" y="2082935"/>
                <a:ext cx="2197943" cy="1430837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20091" y="1678193"/>
                <a:ext cx="2177214" cy="5552273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 dirty="0"/>
              </a:p>
            </p:txBody>
          </p:sp>
        </p:grpSp>
        <p:grpSp>
          <p:nvGrpSpPr>
            <p:cNvPr id="4115" name="Group 21"/>
            <p:cNvGrpSpPr>
              <a:grpSpLocks/>
            </p:cNvGrpSpPr>
            <p:nvPr/>
          </p:nvGrpSpPr>
          <p:grpSpPr bwMode="auto"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29577" y="2495205"/>
                <a:ext cx="2054194" cy="1093438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587752" y="2500788"/>
                <a:ext cx="1954808" cy="969176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737047" y="1641137"/>
                <a:ext cx="1126494" cy="720683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32030" y="3115987"/>
                <a:ext cx="1623487" cy="4125242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33531" y="1631653"/>
                <a:ext cx="1888523" cy="191352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24171" y="2016988"/>
                <a:ext cx="2153580" cy="1441350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23329" y="1653612"/>
                <a:ext cx="2153601" cy="5566592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6" name="Group 22"/>
            <p:cNvGrpSpPr>
              <a:grpSpLocks/>
            </p:cNvGrpSpPr>
            <p:nvPr/>
          </p:nvGrpSpPr>
          <p:grpSpPr bwMode="auto"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61825" y="8273611"/>
                <a:ext cx="1023682" cy="1313821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091329" y="6873467"/>
                <a:ext cx="3344059" cy="1620949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68988" y="5551123"/>
                <a:ext cx="1137433" cy="443630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38110" y="5196062"/>
                <a:ext cx="1592406" cy="238877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71594" y="2554187"/>
                <a:ext cx="3526048" cy="3856166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95403" y="3283489"/>
                <a:ext cx="2638844" cy="4641049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72678" y="463094"/>
                <a:ext cx="2547849" cy="650088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7" name="Group 23"/>
            <p:cNvGrpSpPr>
              <a:grpSpLocks/>
            </p:cNvGrpSpPr>
            <p:nvPr/>
          </p:nvGrpSpPr>
          <p:grpSpPr bwMode="auto"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743109" y="8221759"/>
                <a:ext cx="1080299" cy="1327965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51705" y="6828779"/>
                <a:ext cx="3360929" cy="1620559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18452" y="5462470"/>
                <a:ext cx="1140315" cy="45015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08879" y="5156411"/>
                <a:ext cx="1590430" cy="2363322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72087" y="2541530"/>
                <a:ext cx="3540979" cy="3848835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47685" y="3259175"/>
                <a:ext cx="2670729" cy="4614085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68073" y="400168"/>
                <a:ext cx="2550696" cy="648223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8" name="Group 24"/>
            <p:cNvGrpSpPr>
              <a:grpSpLocks/>
            </p:cNvGrpSpPr>
            <p:nvPr/>
          </p:nvGrpSpPr>
          <p:grpSpPr bwMode="auto"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98436" y="2528404"/>
                <a:ext cx="2129789" cy="1074156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601097" y="2503568"/>
                <a:ext cx="1982907" cy="963987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52041" y="1624657"/>
                <a:ext cx="1138347" cy="716098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691997" y="3113178"/>
                <a:ext cx="1652411" cy="4103803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289692" y="1702747"/>
                <a:ext cx="1909466" cy="1927957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471760" y="2017674"/>
                <a:ext cx="2203230" cy="1459748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03945" y="1652983"/>
                <a:ext cx="2166521" cy="5563534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19" name="Group 25"/>
            <p:cNvGrpSpPr>
              <a:grpSpLocks/>
            </p:cNvGrpSpPr>
            <p:nvPr/>
          </p:nvGrpSpPr>
          <p:grpSpPr bwMode="auto"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01082" y="2468635"/>
                <a:ext cx="2063229" cy="1086581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679323" y="2474552"/>
                <a:ext cx="2019344" cy="987791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73541" y="1704832"/>
                <a:ext cx="1141368" cy="724380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99366" y="3149500"/>
                <a:ext cx="1624241" cy="4049954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22647" y="1618190"/>
                <a:ext cx="1931546" cy="1909729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64114" y="2036021"/>
                <a:ext cx="2194939" cy="1415824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023186" y="1720363"/>
                <a:ext cx="2151026" cy="5465777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20" name="Group 26"/>
            <p:cNvGrpSpPr>
              <a:grpSpLocks/>
            </p:cNvGrpSpPr>
            <p:nvPr/>
          </p:nvGrpSpPr>
          <p:grpSpPr bwMode="auto"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99872" y="8220744"/>
                <a:ext cx="1049715" cy="132215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09890" y="6877833"/>
                <a:ext cx="3327418" cy="1604401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76905" y="5496308"/>
                <a:ext cx="1128939" cy="44566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57747" y="5195191"/>
                <a:ext cx="1624097" cy="2362030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90950" y="2512547"/>
                <a:ext cx="3545290" cy="3862447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90377" y="3311138"/>
                <a:ext cx="2673824" cy="4634936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29526" y="442212"/>
                <a:ext cx="2554988" cy="647702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4121" name="Group 27"/>
            <p:cNvGrpSpPr>
              <a:grpSpLocks/>
            </p:cNvGrpSpPr>
            <p:nvPr/>
          </p:nvGrpSpPr>
          <p:grpSpPr bwMode="auto"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73479" y="2553087"/>
                <a:ext cx="2087721" cy="1093173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584862" y="2476789"/>
                <a:ext cx="2008964" cy="975010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98532" y="1668170"/>
                <a:ext cx="1102954" cy="709091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48273" y="3150287"/>
                <a:ext cx="1615052" cy="4106831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279401" y="1627056"/>
                <a:ext cx="1930157" cy="1920447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491936" y="2065870"/>
                <a:ext cx="2205907" cy="1447738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874641" y="1735384"/>
                <a:ext cx="2205907" cy="5554550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</p:grpSp>
      <p:grpSp>
        <p:nvGrpSpPr>
          <p:cNvPr id="4102" name="Group 112"/>
          <p:cNvGrpSpPr>
            <a:grpSpLocks/>
          </p:cNvGrpSpPr>
          <p:nvPr/>
        </p:nvGrpSpPr>
        <p:grpSpPr bwMode="auto">
          <a:xfrm>
            <a:off x="-36513" y="4797425"/>
            <a:ext cx="4232276" cy="1501775"/>
            <a:chOff x="3960971" y="2767117"/>
            <a:chExt cx="4267200" cy="1321489"/>
          </a:xfrm>
        </p:grpSpPr>
        <p:sp>
          <p:nvSpPr>
            <p:cNvPr id="4106" name="Freeform: Shape 113"/>
            <p:cNvSpPr>
              <a:spLocks/>
            </p:cNvSpPr>
            <p:nvPr/>
          </p:nvSpPr>
          <p:spPr bwMode="auto">
            <a:xfrm>
              <a:off x="4049553" y="3359522"/>
              <a:ext cx="4086225" cy="657225"/>
            </a:xfrm>
            <a:custGeom>
              <a:avLst/>
              <a:gdLst>
                <a:gd name="T0" fmla="*/ 3881914 w 4086225"/>
                <a:gd name="T1" fmla="*/ 86622 h 657225"/>
                <a:gd name="T2" fmla="*/ 2049304 w 4086225"/>
                <a:gd name="T3" fmla="*/ 319032 h 657225"/>
                <a:gd name="T4" fmla="*/ 2049304 w 4086225"/>
                <a:gd name="T5" fmla="*/ 313317 h 657225"/>
                <a:gd name="T6" fmla="*/ 210979 w 4086225"/>
                <a:gd name="T7" fmla="*/ 78050 h 657225"/>
                <a:gd name="T8" fmla="*/ 7144 w 4086225"/>
                <a:gd name="T9" fmla="*/ 603830 h 657225"/>
                <a:gd name="T10" fmla="*/ 1779746 w 4086225"/>
                <a:gd name="T11" fmla="*/ 375230 h 657225"/>
                <a:gd name="T12" fmla="*/ 2043589 w 4086225"/>
                <a:gd name="T13" fmla="*/ 643835 h 657225"/>
                <a:gd name="T14" fmla="*/ 2043589 w 4086225"/>
                <a:gd name="T15" fmla="*/ 652407 h 657225"/>
                <a:gd name="T16" fmla="*/ 2312194 w 4086225"/>
                <a:gd name="T17" fmla="*/ 383802 h 657225"/>
                <a:gd name="T18" fmla="*/ 4084796 w 4086225"/>
                <a:gd name="T19" fmla="*/ 612402 h 657225"/>
                <a:gd name="T20" fmla="*/ 3881914 w 4086225"/>
                <a:gd name="T21" fmla="*/ 86622 h 6572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960971" y="3697468"/>
              <a:ext cx="4267200" cy="391138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anchor="ctr"/>
            <a:lstStyle/>
            <a:p>
              <a:pPr>
                <a:defRPr/>
              </a:pPr>
              <a:endParaRPr lang="en-US" sz="1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8" name="Freeform: Shape 115"/>
            <p:cNvSpPr>
              <a:spLocks/>
            </p:cNvSpPr>
            <p:nvPr/>
          </p:nvSpPr>
          <p:spPr bwMode="auto">
            <a:xfrm>
              <a:off x="6068849" y="2857621"/>
              <a:ext cx="1809750" cy="857250"/>
            </a:xfrm>
            <a:custGeom>
              <a:avLst/>
              <a:gdLst>
                <a:gd name="T0" fmla="*/ 1806416 w 1809750"/>
                <a:gd name="T1" fmla="*/ 463748 h 857250"/>
                <a:gd name="T2" fmla="*/ 423386 w 1809750"/>
                <a:gd name="T3" fmla="*/ 638056 h 857250"/>
                <a:gd name="T4" fmla="*/ 437674 w 1809750"/>
                <a:gd name="T5" fmla="*/ 632341 h 857250"/>
                <a:gd name="T6" fmla="*/ 1751171 w 1809750"/>
                <a:gd name="T7" fmla="*/ 395168 h 857250"/>
                <a:gd name="T8" fmla="*/ 1769269 w 1809750"/>
                <a:gd name="T9" fmla="*/ 375166 h 857250"/>
                <a:gd name="T10" fmla="*/ 1749266 w 1809750"/>
                <a:gd name="T11" fmla="*/ 357068 h 857250"/>
                <a:gd name="T12" fmla="*/ 421481 w 1809750"/>
                <a:gd name="T13" fmla="*/ 598051 h 857250"/>
                <a:gd name="T14" fmla="*/ 343376 w 1809750"/>
                <a:gd name="T15" fmla="*/ 631388 h 857250"/>
                <a:gd name="T16" fmla="*/ 1721644 w 1809750"/>
                <a:gd name="T17" fmla="*/ 305633 h 857250"/>
                <a:gd name="T18" fmla="*/ 1726406 w 1809750"/>
                <a:gd name="T19" fmla="*/ 300871 h 857250"/>
                <a:gd name="T20" fmla="*/ 1721644 w 1809750"/>
                <a:gd name="T21" fmla="*/ 296108 h 857250"/>
                <a:gd name="T22" fmla="*/ 381476 w 1809750"/>
                <a:gd name="T23" fmla="*/ 603766 h 857250"/>
                <a:gd name="T24" fmla="*/ 454819 w 1809750"/>
                <a:gd name="T25" fmla="*/ 566618 h 857250"/>
                <a:gd name="T26" fmla="*/ 1654016 w 1809750"/>
                <a:gd name="T27" fmla="*/ 252293 h 857250"/>
                <a:gd name="T28" fmla="*/ 1671161 w 1809750"/>
                <a:gd name="T29" fmla="*/ 232291 h 857250"/>
                <a:gd name="T30" fmla="*/ 1650206 w 1809750"/>
                <a:gd name="T31" fmla="*/ 214193 h 857250"/>
                <a:gd name="T32" fmla="*/ 435769 w 1809750"/>
                <a:gd name="T33" fmla="*/ 532328 h 857250"/>
                <a:gd name="T34" fmla="*/ 104299 w 1809750"/>
                <a:gd name="T35" fmla="*/ 725686 h 857250"/>
                <a:gd name="T36" fmla="*/ 1428274 w 1809750"/>
                <a:gd name="T37" fmla="*/ 17026 h 857250"/>
                <a:gd name="T38" fmla="*/ 1431131 w 1809750"/>
                <a:gd name="T39" fmla="*/ 10358 h 857250"/>
                <a:gd name="T40" fmla="*/ 1424464 w 1809750"/>
                <a:gd name="T41" fmla="*/ 7501 h 857250"/>
                <a:gd name="T42" fmla="*/ 57626 w 1809750"/>
                <a:gd name="T43" fmla="*/ 759023 h 857250"/>
                <a:gd name="T44" fmla="*/ 9049 w 1809750"/>
                <a:gd name="T45" fmla="*/ 799028 h 857250"/>
                <a:gd name="T46" fmla="*/ 21431 w 1809750"/>
                <a:gd name="T47" fmla="*/ 812363 h 857250"/>
                <a:gd name="T48" fmla="*/ 7144 w 1809750"/>
                <a:gd name="T49" fmla="*/ 823793 h 857250"/>
                <a:gd name="T50" fmla="*/ 31909 w 1809750"/>
                <a:gd name="T51" fmla="*/ 852368 h 857250"/>
                <a:gd name="T52" fmla="*/ 327184 w 1809750"/>
                <a:gd name="T53" fmla="*/ 679013 h 857250"/>
                <a:gd name="T54" fmla="*/ 330994 w 1809750"/>
                <a:gd name="T55" fmla="*/ 681871 h 857250"/>
                <a:gd name="T56" fmla="*/ 332899 w 1809750"/>
                <a:gd name="T57" fmla="*/ 681871 h 857250"/>
                <a:gd name="T58" fmla="*/ 1805464 w 1809750"/>
                <a:gd name="T59" fmla="*/ 472321 h 857250"/>
                <a:gd name="T60" fmla="*/ 1810226 w 1809750"/>
                <a:gd name="T61" fmla="*/ 467558 h 857250"/>
                <a:gd name="T62" fmla="*/ 1806416 w 1809750"/>
                <a:gd name="T63" fmla="*/ 463748 h 85725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109" name="Freeform: Shape 116"/>
            <p:cNvSpPr>
              <a:spLocks/>
            </p:cNvSpPr>
            <p:nvPr/>
          </p:nvSpPr>
          <p:spPr bwMode="auto">
            <a:xfrm>
              <a:off x="4297199" y="2767117"/>
              <a:ext cx="1809750" cy="942975"/>
            </a:xfrm>
            <a:custGeom>
              <a:avLst/>
              <a:gdLst>
                <a:gd name="T0" fmla="*/ 1811179 w 1809750"/>
                <a:gd name="T1" fmla="*/ 915250 h 942975"/>
                <a:gd name="T2" fmla="*/ 1796891 w 1809750"/>
                <a:gd name="T3" fmla="*/ 903820 h 942975"/>
                <a:gd name="T4" fmla="*/ 1809274 w 1809750"/>
                <a:gd name="T5" fmla="*/ 890485 h 942975"/>
                <a:gd name="T6" fmla="*/ 1779746 w 1809750"/>
                <a:gd name="T7" fmla="*/ 865720 h 942975"/>
                <a:gd name="T8" fmla="*/ 451009 w 1809750"/>
                <a:gd name="T9" fmla="*/ 7517 h 942975"/>
                <a:gd name="T10" fmla="*/ 444341 w 1809750"/>
                <a:gd name="T11" fmla="*/ 9422 h 942975"/>
                <a:gd name="T12" fmla="*/ 446246 w 1809750"/>
                <a:gd name="T13" fmla="*/ 16090 h 942975"/>
                <a:gd name="T14" fmla="*/ 1745456 w 1809750"/>
                <a:gd name="T15" fmla="*/ 839050 h 942975"/>
                <a:gd name="T16" fmla="*/ 1381601 w 1809750"/>
                <a:gd name="T17" fmla="*/ 621880 h 942975"/>
                <a:gd name="T18" fmla="*/ 168116 w 1809750"/>
                <a:gd name="T19" fmla="*/ 304697 h 942975"/>
                <a:gd name="T20" fmla="*/ 147161 w 1809750"/>
                <a:gd name="T21" fmla="*/ 322795 h 942975"/>
                <a:gd name="T22" fmla="*/ 164306 w 1809750"/>
                <a:gd name="T23" fmla="*/ 342797 h 942975"/>
                <a:gd name="T24" fmla="*/ 1363504 w 1809750"/>
                <a:gd name="T25" fmla="*/ 657122 h 942975"/>
                <a:gd name="T26" fmla="*/ 1436846 w 1809750"/>
                <a:gd name="T27" fmla="*/ 694270 h 942975"/>
                <a:gd name="T28" fmla="*/ 97631 w 1809750"/>
                <a:gd name="T29" fmla="*/ 385660 h 942975"/>
                <a:gd name="T30" fmla="*/ 92869 w 1809750"/>
                <a:gd name="T31" fmla="*/ 390422 h 942975"/>
                <a:gd name="T32" fmla="*/ 97631 w 1809750"/>
                <a:gd name="T33" fmla="*/ 395185 h 942975"/>
                <a:gd name="T34" fmla="*/ 1475899 w 1809750"/>
                <a:gd name="T35" fmla="*/ 720940 h 942975"/>
                <a:gd name="T36" fmla="*/ 1397794 w 1809750"/>
                <a:gd name="T37" fmla="*/ 687602 h 942975"/>
                <a:gd name="T38" fmla="*/ 70009 w 1809750"/>
                <a:gd name="T39" fmla="*/ 446620 h 942975"/>
                <a:gd name="T40" fmla="*/ 50006 w 1809750"/>
                <a:gd name="T41" fmla="*/ 464717 h 942975"/>
                <a:gd name="T42" fmla="*/ 68104 w 1809750"/>
                <a:gd name="T43" fmla="*/ 484720 h 942975"/>
                <a:gd name="T44" fmla="*/ 1381601 w 1809750"/>
                <a:gd name="T45" fmla="*/ 721892 h 942975"/>
                <a:gd name="T46" fmla="*/ 1395889 w 1809750"/>
                <a:gd name="T47" fmla="*/ 727607 h 942975"/>
                <a:gd name="T48" fmla="*/ 11906 w 1809750"/>
                <a:gd name="T49" fmla="*/ 554252 h 942975"/>
                <a:gd name="T50" fmla="*/ 7144 w 1809750"/>
                <a:gd name="T51" fmla="*/ 559015 h 942975"/>
                <a:gd name="T52" fmla="*/ 11906 w 1809750"/>
                <a:gd name="T53" fmla="*/ 563777 h 942975"/>
                <a:gd name="T54" fmla="*/ 1484471 w 1809750"/>
                <a:gd name="T55" fmla="*/ 773327 h 942975"/>
                <a:gd name="T56" fmla="*/ 1486376 w 1809750"/>
                <a:gd name="T57" fmla="*/ 773327 h 942975"/>
                <a:gd name="T58" fmla="*/ 1490186 w 1809750"/>
                <a:gd name="T59" fmla="*/ 770470 h 942975"/>
                <a:gd name="T60" fmla="*/ 1785461 w 1809750"/>
                <a:gd name="T61" fmla="*/ 943825 h 942975"/>
                <a:gd name="T62" fmla="*/ 1811179 w 1809750"/>
                <a:gd name="T63" fmla="*/ 915250 h 94297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pic>
        <p:nvPicPr>
          <p:cNvPr id="41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804863"/>
            <a:ext cx="2098675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4941888"/>
            <a:ext cx="539750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5664200"/>
            <a:ext cx="53975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093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585899"/>
              </p:ext>
            </p:extLst>
          </p:nvPr>
        </p:nvGraphicFramePr>
        <p:xfrm>
          <a:off x="251521" y="332656"/>
          <a:ext cx="8640960" cy="593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193"/>
                <a:gridCol w="4590542"/>
                <a:gridCol w="2160225"/>
              </a:tblGrid>
              <a:tr h="64341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PROSEDUR AUDIT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CONTOH PENERAPAN</a:t>
                      </a:r>
                      <a:r>
                        <a:rPr lang="id-ID" baseline="0" dirty="0" smtClean="0"/>
                        <a:t> (ASERSI)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JENIS BUKTI</a:t>
                      </a:r>
                      <a:endParaRPr lang="id-ID" dirty="0"/>
                    </a:p>
                  </a:txBody>
                  <a:tcPr/>
                </a:tc>
              </a:tr>
              <a:tr h="94769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Inspeksi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Pemeriksaan fisik secara rinci terhadap dokumen atau</a:t>
                      </a:r>
                      <a:r>
                        <a:rPr lang="id-ID" baseline="0" dirty="0" smtClean="0"/>
                        <a:t> kondisi aset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dokumenter atau bukti fisik</a:t>
                      </a:r>
                      <a:endParaRPr lang="id-ID" dirty="0"/>
                    </a:p>
                  </a:txBody>
                  <a:tcPr/>
                </a:tc>
              </a:tr>
              <a:tr h="94769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Observasi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Mengamati pelaksanaan  aktivitas penyimpanan kas atau pembuatan dan persetujuan voucher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fisik atau</a:t>
                      </a:r>
                      <a:r>
                        <a:rPr lang="id-ID" baseline="0" dirty="0" smtClean="0"/>
                        <a:t> visual</a:t>
                      </a:r>
                      <a:endParaRPr lang="id-ID" dirty="0"/>
                    </a:p>
                  </a:txBody>
                  <a:tcPr/>
                </a:tc>
              </a:tr>
              <a:tr h="66338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Konfirmasi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Mengirimkan surat konfirmasi pada pihak ketiga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konfirmasi</a:t>
                      </a:r>
                      <a:endParaRPr lang="id-ID" dirty="0"/>
                    </a:p>
                  </a:txBody>
                  <a:tcPr/>
                </a:tc>
              </a:tr>
              <a:tr h="902276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Wawancara</a:t>
                      </a:r>
                      <a:r>
                        <a:rPr lang="id-ID" baseline="0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Mengajukan</a:t>
                      </a:r>
                      <a:r>
                        <a:rPr lang="id-ID" baseline="0" dirty="0" smtClean="0"/>
                        <a:t> pertanyaan baik lisan maupun tertulis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lisan</a:t>
                      </a:r>
                      <a:r>
                        <a:rPr lang="id-ID" baseline="0" dirty="0" smtClean="0"/>
                        <a:t> atau bukti representasi tertulis</a:t>
                      </a:r>
                      <a:endParaRPr lang="id-ID" dirty="0"/>
                    </a:p>
                  </a:txBody>
                  <a:tcPr/>
                </a:tc>
              </a:tr>
              <a:tr h="66338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Pengusutan</a:t>
                      </a:r>
                      <a:r>
                        <a:rPr lang="id-ID" baseline="0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Mengusut dari dokumen sumber sampai ke buku besar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dokumenter</a:t>
                      </a:r>
                      <a:endParaRPr lang="id-ID" dirty="0"/>
                    </a:p>
                  </a:txBody>
                  <a:tcPr/>
                </a:tc>
              </a:tr>
              <a:tr h="66338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Penelusuran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Menelusuri dari pencatatan di buku besar sampai ke dokumen sumber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</a:t>
                      </a:r>
                      <a:r>
                        <a:rPr lang="id-ID" baseline="0" dirty="0" smtClean="0"/>
                        <a:t> dokumenter</a:t>
                      </a:r>
                      <a:endParaRPr lang="id-ID" dirty="0"/>
                    </a:p>
                  </a:txBody>
                  <a:tcPr/>
                </a:tc>
              </a:tr>
              <a:tr h="50375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557029"/>
              </p:ext>
            </p:extLst>
          </p:nvPr>
        </p:nvGraphicFramePr>
        <p:xfrm>
          <a:off x="285719" y="928668"/>
          <a:ext cx="8572561" cy="3489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817"/>
                <a:gridCol w="3871493"/>
                <a:gridCol w="2212251"/>
              </a:tblGrid>
              <a:tr h="87225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PROSEDUR AUDIT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CONTOH PENERAPAN (ASERSI)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JENIS BUKTI</a:t>
                      </a:r>
                      <a:endParaRPr lang="id-ID" dirty="0"/>
                    </a:p>
                  </a:txBody>
                  <a:tcPr/>
                </a:tc>
              </a:tr>
              <a:tr h="87225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Penghitungan Kembali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Mengulang kembali penghitungan klien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matematis</a:t>
                      </a:r>
                      <a:endParaRPr lang="id-ID" dirty="0"/>
                    </a:p>
                  </a:txBody>
                  <a:tcPr/>
                </a:tc>
              </a:tr>
              <a:tr h="87225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Penghitungan (counting)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Menghitung fisik kas di perusahaan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fisik atau bukti dokumenter</a:t>
                      </a:r>
                      <a:endParaRPr lang="id-ID" dirty="0"/>
                    </a:p>
                  </a:txBody>
                  <a:tcPr/>
                </a:tc>
              </a:tr>
              <a:tr h="87225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Analisis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Melakukan prosedur analitis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Bukti analitis 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075240" cy="63408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latin typeface="Bahnschrift" pitchFamily="34" charset="0"/>
              </a:rPr>
              <a:t>Evaluasi</a:t>
            </a:r>
            <a:r>
              <a:rPr lang="en-US" sz="3600" dirty="0" smtClean="0">
                <a:latin typeface="Bahnschrift" pitchFamily="34" charset="0"/>
              </a:rPr>
              <a:t> </a:t>
            </a:r>
            <a:r>
              <a:rPr lang="en-US" sz="3600" dirty="0" err="1" smtClean="0">
                <a:latin typeface="Bahnschrift" pitchFamily="34" charset="0"/>
              </a:rPr>
              <a:t>Bukti</a:t>
            </a:r>
            <a:r>
              <a:rPr lang="en-US" sz="3600" dirty="0" smtClean="0">
                <a:latin typeface="Bahnschrift" pitchFamily="34" charset="0"/>
              </a:rPr>
              <a:t> Audit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161830"/>
              </p:ext>
            </p:extLst>
          </p:nvPr>
        </p:nvGraphicFramePr>
        <p:xfrm>
          <a:off x="323528" y="1556792"/>
          <a:ext cx="8496622" cy="4824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129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>
            <a:extLst>
              <a:ext uri="{FF2B5EF4-FFF2-40B4-BE49-F238E27FC236}"/>
            </a:extLst>
          </p:cNvPr>
          <p:cNvSpPr/>
          <p:nvPr/>
        </p:nvSpPr>
        <p:spPr>
          <a:xfrm>
            <a:off x="8686800" y="0"/>
            <a:ext cx="457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sp>
        <p:nvSpPr>
          <p:cNvPr id="160" name="Freeform: Shape 159">
            <a:extLst>
              <a:ext uri="{FF2B5EF4-FFF2-40B4-BE49-F238E27FC236}"/>
            </a:extLst>
          </p:cNvPr>
          <p:cNvSpPr/>
          <p:nvPr/>
        </p:nvSpPr>
        <p:spPr>
          <a:xfrm rot="2082592">
            <a:off x="-336550" y="619125"/>
            <a:ext cx="3681413" cy="5645150"/>
          </a:xfrm>
          <a:custGeom>
            <a:avLst/>
            <a:gdLst>
              <a:gd name="connsiteX0" fmla="*/ 7329514 w 7361511"/>
              <a:gd name="connsiteY0" fmla="*/ 6454811 h 8467631"/>
              <a:gd name="connsiteX1" fmla="*/ 7361511 w 7361511"/>
              <a:gd name="connsiteY1" fmla="*/ 6501004 h 8467631"/>
              <a:gd name="connsiteX2" fmla="*/ 7329514 w 7361511"/>
              <a:gd name="connsiteY2" fmla="*/ 6523168 h 8467631"/>
              <a:gd name="connsiteX3" fmla="*/ 6718721 w 7361511"/>
              <a:gd name="connsiteY3" fmla="*/ 5573039 h 8467631"/>
              <a:gd name="connsiteX4" fmla="*/ 7003911 w 7361511"/>
              <a:gd name="connsiteY4" fmla="*/ 5984755 h 8467631"/>
              <a:gd name="connsiteX5" fmla="*/ 7003911 w 7361511"/>
              <a:gd name="connsiteY5" fmla="*/ 6748710 h 8467631"/>
              <a:gd name="connsiteX6" fmla="*/ 6718721 w 7361511"/>
              <a:gd name="connsiteY6" fmla="*/ 6946257 h 8467631"/>
              <a:gd name="connsiteX7" fmla="*/ 6107928 w 7361511"/>
              <a:gd name="connsiteY7" fmla="*/ 4691266 h 8467631"/>
              <a:gd name="connsiteX8" fmla="*/ 6393118 w 7361511"/>
              <a:gd name="connsiteY8" fmla="*/ 5102982 h 8467631"/>
              <a:gd name="connsiteX9" fmla="*/ 6393118 w 7361511"/>
              <a:gd name="connsiteY9" fmla="*/ 7171798 h 8467631"/>
              <a:gd name="connsiteX10" fmla="*/ 6107927 w 7361511"/>
              <a:gd name="connsiteY10" fmla="*/ 7369346 h 8467631"/>
              <a:gd name="connsiteX11" fmla="*/ 5497135 w 7361511"/>
              <a:gd name="connsiteY11" fmla="*/ 3809494 h 8467631"/>
              <a:gd name="connsiteX12" fmla="*/ 5782325 w 7361511"/>
              <a:gd name="connsiteY12" fmla="*/ 4221209 h 8467631"/>
              <a:gd name="connsiteX13" fmla="*/ 5782325 w 7361511"/>
              <a:gd name="connsiteY13" fmla="*/ 7594887 h 8467631"/>
              <a:gd name="connsiteX14" fmla="*/ 5497135 w 7361511"/>
              <a:gd name="connsiteY14" fmla="*/ 7792435 h 8467631"/>
              <a:gd name="connsiteX15" fmla="*/ 4886343 w 7361511"/>
              <a:gd name="connsiteY15" fmla="*/ 2927723 h 8467631"/>
              <a:gd name="connsiteX16" fmla="*/ 5171533 w 7361511"/>
              <a:gd name="connsiteY16" fmla="*/ 3339438 h 8467631"/>
              <a:gd name="connsiteX17" fmla="*/ 5171533 w 7361511"/>
              <a:gd name="connsiteY17" fmla="*/ 8017975 h 8467631"/>
              <a:gd name="connsiteX18" fmla="*/ 4886344 w 7361511"/>
              <a:gd name="connsiteY18" fmla="*/ 8215522 h 8467631"/>
              <a:gd name="connsiteX19" fmla="*/ 4275550 w 7361511"/>
              <a:gd name="connsiteY19" fmla="*/ 2045951 h 8467631"/>
              <a:gd name="connsiteX20" fmla="*/ 4560740 w 7361511"/>
              <a:gd name="connsiteY20" fmla="*/ 2457665 h 8467631"/>
              <a:gd name="connsiteX21" fmla="*/ 4560740 w 7361511"/>
              <a:gd name="connsiteY21" fmla="*/ 8441064 h 8467631"/>
              <a:gd name="connsiteX22" fmla="*/ 4522386 w 7361511"/>
              <a:gd name="connsiteY22" fmla="*/ 8467631 h 8467631"/>
              <a:gd name="connsiteX23" fmla="*/ 4275550 w 7361511"/>
              <a:gd name="connsiteY23" fmla="*/ 8111286 h 8467631"/>
              <a:gd name="connsiteX24" fmla="*/ 3664757 w 7361511"/>
              <a:gd name="connsiteY24" fmla="*/ 1164178 h 8467631"/>
              <a:gd name="connsiteX25" fmla="*/ 3949947 w 7361511"/>
              <a:gd name="connsiteY25" fmla="*/ 1575893 h 8467631"/>
              <a:gd name="connsiteX26" fmla="*/ 3949947 w 7361511"/>
              <a:gd name="connsiteY26" fmla="*/ 7641229 h 8467631"/>
              <a:gd name="connsiteX27" fmla="*/ 3664757 w 7361511"/>
              <a:gd name="connsiteY27" fmla="*/ 7229513 h 8467631"/>
              <a:gd name="connsiteX28" fmla="*/ 3053964 w 7361511"/>
              <a:gd name="connsiteY28" fmla="*/ 282405 h 8467631"/>
              <a:gd name="connsiteX29" fmla="*/ 3339155 w 7361511"/>
              <a:gd name="connsiteY29" fmla="*/ 694122 h 8467631"/>
              <a:gd name="connsiteX30" fmla="*/ 3339154 w 7361511"/>
              <a:gd name="connsiteY30" fmla="*/ 6759456 h 8467631"/>
              <a:gd name="connsiteX31" fmla="*/ 3053964 w 7361511"/>
              <a:gd name="connsiteY31" fmla="*/ 6347740 h 8467631"/>
              <a:gd name="connsiteX32" fmla="*/ 895983 w 7361511"/>
              <a:gd name="connsiteY32" fmla="*/ 1269266 h 8467631"/>
              <a:gd name="connsiteX33" fmla="*/ 895983 w 7361511"/>
              <a:gd name="connsiteY33" fmla="*/ 3232367 h 8467631"/>
              <a:gd name="connsiteX34" fmla="*/ 610794 w 7361511"/>
              <a:gd name="connsiteY34" fmla="*/ 2820653 h 8467631"/>
              <a:gd name="connsiteX35" fmla="*/ 610794 w 7361511"/>
              <a:gd name="connsiteY35" fmla="*/ 1466813 h 8467631"/>
              <a:gd name="connsiteX36" fmla="*/ 2728361 w 7361511"/>
              <a:gd name="connsiteY36" fmla="*/ 0 h 8467631"/>
              <a:gd name="connsiteX37" fmla="*/ 2728361 w 7361511"/>
              <a:gd name="connsiteY37" fmla="*/ 5877683 h 8467631"/>
              <a:gd name="connsiteX38" fmla="*/ 2443171 w 7361511"/>
              <a:gd name="connsiteY38" fmla="*/ 5465968 h 8467631"/>
              <a:gd name="connsiteX39" fmla="*/ 2443171 w 7361511"/>
              <a:gd name="connsiteY39" fmla="*/ 197548 h 8467631"/>
              <a:gd name="connsiteX40" fmla="*/ 0 w 7361511"/>
              <a:gd name="connsiteY40" fmla="*/ 1889902 h 8467631"/>
              <a:gd name="connsiteX41" fmla="*/ 285190 w 7361511"/>
              <a:gd name="connsiteY41" fmla="*/ 1692355 h 8467631"/>
              <a:gd name="connsiteX42" fmla="*/ 285190 w 7361511"/>
              <a:gd name="connsiteY42" fmla="*/ 2350594 h 8467631"/>
              <a:gd name="connsiteX43" fmla="*/ 0 w 7361511"/>
              <a:gd name="connsiteY43" fmla="*/ 1938879 h 8467631"/>
              <a:gd name="connsiteX44" fmla="*/ 2117569 w 7361511"/>
              <a:gd name="connsiteY44" fmla="*/ 423088 h 8467631"/>
              <a:gd name="connsiteX45" fmla="*/ 2117569 w 7361511"/>
              <a:gd name="connsiteY45" fmla="*/ 4995912 h 8467631"/>
              <a:gd name="connsiteX46" fmla="*/ 1832379 w 7361511"/>
              <a:gd name="connsiteY46" fmla="*/ 4584197 h 8467631"/>
              <a:gd name="connsiteX47" fmla="*/ 1832379 w 7361511"/>
              <a:gd name="connsiteY47" fmla="*/ 620636 h 8467631"/>
              <a:gd name="connsiteX48" fmla="*/ 1506777 w 7361511"/>
              <a:gd name="connsiteY48" fmla="*/ 846176 h 8467631"/>
              <a:gd name="connsiteX49" fmla="*/ 1506777 w 7361511"/>
              <a:gd name="connsiteY49" fmla="*/ 4114141 h 8467631"/>
              <a:gd name="connsiteX50" fmla="*/ 1221587 w 7361511"/>
              <a:gd name="connsiteY50" fmla="*/ 3702425 h 8467631"/>
              <a:gd name="connsiteX51" fmla="*/ 1221587 w 7361511"/>
              <a:gd name="connsiteY51" fmla="*/ 1043724 h 846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361511" h="8467631">
                <a:moveTo>
                  <a:pt x="7329514" y="6454811"/>
                </a:moveTo>
                <a:lnTo>
                  <a:pt x="7361511" y="6501004"/>
                </a:lnTo>
                <a:lnTo>
                  <a:pt x="7329514" y="6523168"/>
                </a:lnTo>
                <a:close/>
                <a:moveTo>
                  <a:pt x="6718721" y="5573039"/>
                </a:moveTo>
                <a:lnTo>
                  <a:pt x="7003911" y="5984755"/>
                </a:lnTo>
                <a:lnTo>
                  <a:pt x="7003911" y="6748710"/>
                </a:lnTo>
                <a:lnTo>
                  <a:pt x="6718721" y="6946257"/>
                </a:lnTo>
                <a:close/>
                <a:moveTo>
                  <a:pt x="6107928" y="4691266"/>
                </a:moveTo>
                <a:lnTo>
                  <a:pt x="6393118" y="5102982"/>
                </a:lnTo>
                <a:lnTo>
                  <a:pt x="6393118" y="7171798"/>
                </a:lnTo>
                <a:lnTo>
                  <a:pt x="6107927" y="7369346"/>
                </a:lnTo>
                <a:close/>
                <a:moveTo>
                  <a:pt x="5497135" y="3809494"/>
                </a:moveTo>
                <a:lnTo>
                  <a:pt x="5782325" y="4221209"/>
                </a:lnTo>
                <a:lnTo>
                  <a:pt x="5782325" y="7594887"/>
                </a:lnTo>
                <a:lnTo>
                  <a:pt x="5497135" y="7792435"/>
                </a:lnTo>
                <a:close/>
                <a:moveTo>
                  <a:pt x="4886343" y="2927723"/>
                </a:moveTo>
                <a:lnTo>
                  <a:pt x="5171533" y="3339438"/>
                </a:lnTo>
                <a:lnTo>
                  <a:pt x="5171533" y="8017975"/>
                </a:lnTo>
                <a:lnTo>
                  <a:pt x="4886344" y="8215522"/>
                </a:lnTo>
                <a:close/>
                <a:moveTo>
                  <a:pt x="4275550" y="2045951"/>
                </a:moveTo>
                <a:lnTo>
                  <a:pt x="4560740" y="2457665"/>
                </a:lnTo>
                <a:lnTo>
                  <a:pt x="4560740" y="8441064"/>
                </a:lnTo>
                <a:lnTo>
                  <a:pt x="4522386" y="8467631"/>
                </a:lnTo>
                <a:lnTo>
                  <a:pt x="4275550" y="8111286"/>
                </a:lnTo>
                <a:close/>
                <a:moveTo>
                  <a:pt x="3664757" y="1164178"/>
                </a:moveTo>
                <a:lnTo>
                  <a:pt x="3949947" y="1575893"/>
                </a:lnTo>
                <a:lnTo>
                  <a:pt x="3949947" y="7641229"/>
                </a:lnTo>
                <a:lnTo>
                  <a:pt x="3664757" y="7229513"/>
                </a:lnTo>
                <a:close/>
                <a:moveTo>
                  <a:pt x="3053964" y="282405"/>
                </a:moveTo>
                <a:lnTo>
                  <a:pt x="3339155" y="694122"/>
                </a:lnTo>
                <a:lnTo>
                  <a:pt x="3339154" y="6759456"/>
                </a:lnTo>
                <a:lnTo>
                  <a:pt x="3053964" y="6347740"/>
                </a:lnTo>
                <a:close/>
                <a:moveTo>
                  <a:pt x="895983" y="1269266"/>
                </a:moveTo>
                <a:lnTo>
                  <a:pt x="895983" y="3232367"/>
                </a:lnTo>
                <a:lnTo>
                  <a:pt x="610794" y="2820653"/>
                </a:lnTo>
                <a:lnTo>
                  <a:pt x="610794" y="1466813"/>
                </a:lnTo>
                <a:close/>
                <a:moveTo>
                  <a:pt x="2728361" y="0"/>
                </a:moveTo>
                <a:lnTo>
                  <a:pt x="2728361" y="5877683"/>
                </a:lnTo>
                <a:lnTo>
                  <a:pt x="2443171" y="5465968"/>
                </a:lnTo>
                <a:lnTo>
                  <a:pt x="2443171" y="197548"/>
                </a:lnTo>
                <a:close/>
                <a:moveTo>
                  <a:pt x="0" y="1889902"/>
                </a:moveTo>
                <a:lnTo>
                  <a:pt x="285190" y="1692355"/>
                </a:lnTo>
                <a:lnTo>
                  <a:pt x="285190" y="2350594"/>
                </a:lnTo>
                <a:lnTo>
                  <a:pt x="0" y="1938879"/>
                </a:lnTo>
                <a:close/>
                <a:moveTo>
                  <a:pt x="2117569" y="423088"/>
                </a:moveTo>
                <a:lnTo>
                  <a:pt x="2117569" y="4995912"/>
                </a:lnTo>
                <a:lnTo>
                  <a:pt x="1832379" y="4584197"/>
                </a:lnTo>
                <a:lnTo>
                  <a:pt x="1832379" y="620636"/>
                </a:lnTo>
                <a:close/>
                <a:moveTo>
                  <a:pt x="1506777" y="846176"/>
                </a:moveTo>
                <a:lnTo>
                  <a:pt x="1506777" y="4114141"/>
                </a:lnTo>
                <a:lnTo>
                  <a:pt x="1221587" y="3702425"/>
                </a:lnTo>
                <a:lnTo>
                  <a:pt x="1221587" y="1043724"/>
                </a:lnTo>
                <a:close/>
              </a:path>
            </a:pathLst>
          </a:custGeom>
          <a:solidFill>
            <a:schemeClr val="accent1">
              <a:lumMod val="9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sp>
        <p:nvSpPr>
          <p:cNvPr id="5232" name="TextBox 8"/>
          <p:cNvSpPr txBox="1">
            <a:spLocks noChangeArrowheads="1"/>
          </p:cNvSpPr>
          <p:nvPr/>
        </p:nvSpPr>
        <p:spPr bwMode="auto">
          <a:xfrm>
            <a:off x="4480138" y="2420139"/>
            <a:ext cx="4220951" cy="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rIns="108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2800" b="1" dirty="0" smtClean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BUKTI AUDIT</a:t>
            </a:r>
            <a:endParaRPr lang="ko-KR" altLang="en-US" sz="2800" b="1" dirty="0">
              <a:solidFill>
                <a:schemeClr val="bg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168" name="Freeform: Shape 167">
            <a:extLst>
              <a:ext uri="{FF2B5EF4-FFF2-40B4-BE49-F238E27FC236}"/>
            </a:extLst>
          </p:cNvPr>
          <p:cNvSpPr/>
          <p:nvPr/>
        </p:nvSpPr>
        <p:spPr>
          <a:xfrm>
            <a:off x="609600" y="711200"/>
            <a:ext cx="1792288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5126" name="TextBox 1"/>
          <p:cNvSpPr txBox="1">
            <a:spLocks noChangeArrowheads="1"/>
          </p:cNvSpPr>
          <p:nvPr/>
        </p:nvSpPr>
        <p:spPr bwMode="auto">
          <a:xfrm>
            <a:off x="2897188" y="671513"/>
            <a:ext cx="46434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4800">
                <a:solidFill>
                  <a:srgbClr val="FFFF00"/>
                </a:solidFill>
                <a:latin typeface="Berlin Sans FB" pitchFamily="34" charset="0"/>
              </a:rPr>
              <a:t>Pokok Bahasan</a:t>
            </a:r>
            <a:endParaRPr lang="ko-KR" altLang="en-US" sz="4800">
              <a:solidFill>
                <a:srgbClr val="FFFF00"/>
              </a:solidFill>
              <a:latin typeface="Berlin Sans FB" pitchFamily="34" charset="0"/>
            </a:endParaRPr>
          </a:p>
        </p:txBody>
      </p:sp>
      <p:grpSp>
        <p:nvGrpSpPr>
          <p:cNvPr id="5127" name="Group 48"/>
          <p:cNvGrpSpPr>
            <a:grpSpLocks/>
          </p:cNvGrpSpPr>
          <p:nvPr/>
        </p:nvGrpSpPr>
        <p:grpSpPr bwMode="auto">
          <a:xfrm rot="-811757">
            <a:off x="1701800" y="3181350"/>
            <a:ext cx="1736725" cy="2141538"/>
            <a:chOff x="8479089" y="1262387"/>
            <a:chExt cx="6147593" cy="5684813"/>
          </a:xfrm>
        </p:grpSpPr>
        <p:grpSp>
          <p:nvGrpSpPr>
            <p:cNvPr id="5136" name="Group 49"/>
            <p:cNvGrpSpPr>
              <a:grpSpLocks/>
            </p:cNvGrpSpPr>
            <p:nvPr/>
          </p:nvGrpSpPr>
          <p:grpSpPr bwMode="auto"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39" name="Freeform: Shape 13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33244" y="8181938"/>
                <a:ext cx="771464" cy="125350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02562" y="6756391"/>
                <a:ext cx="3343009" cy="1607049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688369" y="5434339"/>
                <a:ext cx="814336" cy="57853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35486" y="5075484"/>
                <a:ext cx="1585773" cy="2378432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0159101" y="2308420"/>
                <a:ext cx="2914419" cy="3985481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94029" y="3196044"/>
                <a:ext cx="2657264" cy="46283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03037" y="589709"/>
                <a:ext cx="2528673" cy="6235349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37" name="Group 50"/>
            <p:cNvGrpSpPr>
              <a:grpSpLocks/>
            </p:cNvGrpSpPr>
            <p:nvPr/>
          </p:nvGrpSpPr>
          <p:grpSpPr bwMode="auto"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132" name="Freeform: Shape 13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735158" y="8151623"/>
                <a:ext cx="1051940" cy="1314792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88768" y="6789368"/>
                <a:ext cx="3347104" cy="1601672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40615" y="5467663"/>
                <a:ext cx="1147582" cy="454196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62554" y="5076117"/>
                <a:ext cx="1561997" cy="236663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914834" y="2461015"/>
                <a:ext cx="3538368" cy="384876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03918" y="3184493"/>
                <a:ext cx="2645824" cy="4637655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78645" y="382762"/>
                <a:ext cx="2550182" cy="6478382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38" name="Group 51"/>
            <p:cNvGrpSpPr>
              <a:grpSpLocks/>
            </p:cNvGrpSpPr>
            <p:nvPr/>
          </p:nvGrpSpPr>
          <p:grpSpPr bwMode="auto"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125" name="Freeform: Shape 12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878160" y="7914382"/>
                <a:ext cx="1083823" cy="1312902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245847" y="6576815"/>
                <a:ext cx="3418101" cy="156298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72686" y="5286655"/>
                <a:ext cx="1167165" cy="437621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45948" y="4959967"/>
                <a:ext cx="1667379" cy="2375764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0027953" y="3088723"/>
                <a:ext cx="2000855" cy="3000965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38073" y="2980393"/>
                <a:ext cx="2751149" cy="468902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898980" y="1613874"/>
                <a:ext cx="2584411" cy="5001608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39" name="Group 52"/>
            <p:cNvGrpSpPr>
              <a:grpSpLocks/>
            </p:cNvGrpSpPr>
            <p:nvPr/>
          </p:nvGrpSpPr>
          <p:grpSpPr bwMode="auto"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118" name="Freeform: Shape 11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99325" y="8177269"/>
                <a:ext cx="1016807" cy="1327353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16007" y="6747005"/>
                <a:ext cx="3351645" cy="1609767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27453" y="5418214"/>
                <a:ext cx="1092125" cy="480094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07976" y="5085206"/>
                <a:ext cx="1581681" cy="237227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79679" y="2450856"/>
                <a:ext cx="3539952" cy="3897309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39558" y="3174877"/>
                <a:ext cx="2673781" cy="465981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806169" y="315059"/>
                <a:ext cx="2523145" cy="649551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0" name="Group 53"/>
            <p:cNvGrpSpPr>
              <a:grpSpLocks/>
            </p:cNvGrpSpPr>
            <p:nvPr/>
          </p:nvGrpSpPr>
          <p:grpSpPr bwMode="auto"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111" name="Freeform: Shape 11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50883" y="2513610"/>
                <a:ext cx="2062985" cy="1089485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590578" y="2515638"/>
                <a:ext cx="2004855" cy="958747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60221" y="1644397"/>
                <a:ext cx="1133175" cy="719067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36904" y="3135220"/>
                <a:ext cx="1627136" cy="4074682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40843" y="1641557"/>
                <a:ext cx="1917696" cy="191749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18460" y="2051806"/>
                <a:ext cx="2208256" cy="1438121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22569" y="1680861"/>
                <a:ext cx="2179191" cy="5534585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 dirty="0"/>
              </a:p>
            </p:txBody>
          </p:sp>
        </p:grpSp>
        <p:grpSp>
          <p:nvGrpSpPr>
            <p:cNvPr id="5141" name="Group 54"/>
            <p:cNvGrpSpPr>
              <a:grpSpLocks/>
            </p:cNvGrpSpPr>
            <p:nvPr/>
          </p:nvGrpSpPr>
          <p:grpSpPr bwMode="auto"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104" name="Freeform: Shape 10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14927" y="2313332"/>
                <a:ext cx="2089248" cy="1114144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661672" y="2316822"/>
                <a:ext cx="1903538" cy="974876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709397" y="1494755"/>
                <a:ext cx="1114258" cy="731168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685090" y="2978617"/>
                <a:ext cx="1624944" cy="4143235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409863" y="1412901"/>
                <a:ext cx="1903538" cy="1984559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34512" y="1821461"/>
                <a:ext cx="2182073" cy="1462315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42217" y="1473452"/>
                <a:ext cx="2135660" cy="5640356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2" name="Group 55"/>
            <p:cNvGrpSpPr>
              <a:grpSpLocks/>
            </p:cNvGrpSpPr>
            <p:nvPr/>
          </p:nvGrpSpPr>
          <p:grpSpPr bwMode="auto"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97" name="Freeform: Shape 9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737691" y="8097848"/>
                <a:ext cx="1051960" cy="1314807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91301" y="6735608"/>
                <a:ext cx="3347124" cy="1601657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469077" y="5399972"/>
                <a:ext cx="1147582" cy="454211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213269" y="5050174"/>
                <a:ext cx="1561977" cy="2366646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943296" y="2393324"/>
                <a:ext cx="3538368" cy="3848783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687915" y="3111288"/>
                <a:ext cx="2645804" cy="4637655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81196" y="328998"/>
                <a:ext cx="2550182" cy="6478367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3" name="Group 56"/>
            <p:cNvGrpSpPr>
              <a:grpSpLocks/>
            </p:cNvGrpSpPr>
            <p:nvPr/>
          </p:nvGrpSpPr>
          <p:grpSpPr bwMode="auto"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90" name="Freeform: Shape 8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826397" y="8194908"/>
                <a:ext cx="1051235" cy="132443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094283" y="6862904"/>
                <a:ext cx="3363996" cy="1608254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96695" y="5461532"/>
                <a:ext cx="1177398" cy="44147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80682" y="5141151"/>
                <a:ext cx="1639935" cy="2396599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0019714" y="2467241"/>
                <a:ext cx="3532195" cy="384717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89751" y="3312596"/>
                <a:ext cx="2691197" cy="463553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54952" y="365350"/>
                <a:ext cx="2565060" cy="6464521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4" name="Group 57"/>
            <p:cNvGrpSpPr>
              <a:grpSpLocks/>
            </p:cNvGrpSpPr>
            <p:nvPr/>
          </p:nvGrpSpPr>
          <p:grpSpPr bwMode="auto"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83" name="Freeform: Shape 8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30082" y="2465884"/>
                <a:ext cx="2058230" cy="1080459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576028" y="2464255"/>
                <a:ext cx="1955319" cy="964707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746917" y="1594993"/>
                <a:ext cx="1132027" cy="733180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46801" y="3138286"/>
                <a:ext cx="1646584" cy="4090308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82621" y="1574786"/>
                <a:ext cx="1903879" cy="1929390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30260" y="1982593"/>
                <a:ext cx="2212614" cy="1543512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013390" y="1635974"/>
                <a:ext cx="2161142" cy="5595220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5" name="Group 58"/>
            <p:cNvGrpSpPr>
              <a:grpSpLocks/>
            </p:cNvGrpSpPr>
            <p:nvPr/>
          </p:nvGrpSpPr>
          <p:grpSpPr bwMode="auto"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76" name="Freeform: Shape 7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753085" y="2425825"/>
                <a:ext cx="2091488" cy="1061028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657460" y="2426711"/>
                <a:ext cx="2029993" cy="968737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732206" y="1562869"/>
                <a:ext cx="1107258" cy="738096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21742" y="3027863"/>
                <a:ext cx="1660868" cy="4105647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356876" y="1540961"/>
                <a:ext cx="1906926" cy="1937503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478309" y="1978530"/>
                <a:ext cx="2276051" cy="1430047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42708" y="1595414"/>
                <a:ext cx="2214517" cy="5535723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6" name="Group 59"/>
            <p:cNvGrpSpPr>
              <a:grpSpLocks/>
            </p:cNvGrpSpPr>
            <p:nvPr/>
          </p:nvGrpSpPr>
          <p:grpSpPr bwMode="auto"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69" name="Freeform: Shape 6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11678399" y="8209099"/>
                <a:ext cx="1082408" cy="1311225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106185" y="6811287"/>
                <a:ext cx="3358221" cy="1602609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353750" y="5468958"/>
                <a:ext cx="1165661" cy="457890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184425" y="5149443"/>
                <a:ext cx="1609722" cy="2372704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97441" y="2481315"/>
                <a:ext cx="3524744" cy="387125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548212" y="3242964"/>
                <a:ext cx="2664367" cy="4641348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727690" y="376258"/>
                <a:ext cx="2525607" cy="6493716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5147" name="Group 60"/>
            <p:cNvGrpSpPr>
              <a:grpSpLocks/>
            </p:cNvGrpSpPr>
            <p:nvPr/>
          </p:nvGrpSpPr>
          <p:grpSpPr bwMode="auto"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62" name="Freeform: Shape 61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806547" y="2481229"/>
                <a:ext cx="2097528" cy="1076255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8723821" y="2521579"/>
                <a:ext cx="1987132" cy="993466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676787" y="1689545"/>
                <a:ext cx="1103962" cy="703718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6732698" y="3078609"/>
                <a:ext cx="1600762" cy="4098034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4192421" y="1577105"/>
                <a:ext cx="1931951" cy="1904143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486500" y="2106742"/>
                <a:ext cx="2207924" cy="1407410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5984392" y="1682130"/>
                <a:ext cx="2207924" cy="5546852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</p:grpSp>
      <p:grpSp>
        <p:nvGrpSpPr>
          <p:cNvPr id="5128" name="Group 145"/>
          <p:cNvGrpSpPr>
            <a:grpSpLocks/>
          </p:cNvGrpSpPr>
          <p:nvPr/>
        </p:nvGrpSpPr>
        <p:grpSpPr bwMode="auto">
          <a:xfrm>
            <a:off x="884238" y="5153025"/>
            <a:ext cx="2971800" cy="1054100"/>
            <a:chOff x="3960971" y="2767117"/>
            <a:chExt cx="4267200" cy="1321489"/>
          </a:xfrm>
        </p:grpSpPr>
        <p:sp>
          <p:nvSpPr>
            <p:cNvPr id="5132" name="Freeform: Shape 146"/>
            <p:cNvSpPr>
              <a:spLocks/>
            </p:cNvSpPr>
            <p:nvPr/>
          </p:nvSpPr>
          <p:spPr bwMode="auto">
            <a:xfrm>
              <a:off x="4049553" y="3359522"/>
              <a:ext cx="4086225" cy="657225"/>
            </a:xfrm>
            <a:custGeom>
              <a:avLst/>
              <a:gdLst>
                <a:gd name="T0" fmla="*/ 3881914 w 4086225"/>
                <a:gd name="T1" fmla="*/ 86622 h 657225"/>
                <a:gd name="T2" fmla="*/ 2049304 w 4086225"/>
                <a:gd name="T3" fmla="*/ 319032 h 657225"/>
                <a:gd name="T4" fmla="*/ 2049304 w 4086225"/>
                <a:gd name="T5" fmla="*/ 313317 h 657225"/>
                <a:gd name="T6" fmla="*/ 210979 w 4086225"/>
                <a:gd name="T7" fmla="*/ 78050 h 657225"/>
                <a:gd name="T8" fmla="*/ 7144 w 4086225"/>
                <a:gd name="T9" fmla="*/ 603830 h 657225"/>
                <a:gd name="T10" fmla="*/ 1779746 w 4086225"/>
                <a:gd name="T11" fmla="*/ 375230 h 657225"/>
                <a:gd name="T12" fmla="*/ 2043589 w 4086225"/>
                <a:gd name="T13" fmla="*/ 643835 h 657225"/>
                <a:gd name="T14" fmla="*/ 2043589 w 4086225"/>
                <a:gd name="T15" fmla="*/ 652407 h 657225"/>
                <a:gd name="T16" fmla="*/ 2312194 w 4086225"/>
                <a:gd name="T17" fmla="*/ 383802 h 657225"/>
                <a:gd name="T18" fmla="*/ 4084796 w 4086225"/>
                <a:gd name="T19" fmla="*/ 612402 h 657225"/>
                <a:gd name="T20" fmla="*/ 3881914 w 4086225"/>
                <a:gd name="T21" fmla="*/ 86622 h 6572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960971" y="3698528"/>
              <a:ext cx="4267200" cy="390078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anchor="ctr"/>
            <a:lstStyle/>
            <a:p>
              <a:pPr>
                <a:defRPr/>
              </a:pPr>
              <a:endParaRPr lang="en-US" sz="1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34" name="Freeform: Shape 148"/>
            <p:cNvSpPr>
              <a:spLocks/>
            </p:cNvSpPr>
            <p:nvPr/>
          </p:nvSpPr>
          <p:spPr bwMode="auto">
            <a:xfrm>
              <a:off x="6068849" y="2857621"/>
              <a:ext cx="1809750" cy="857250"/>
            </a:xfrm>
            <a:custGeom>
              <a:avLst/>
              <a:gdLst>
                <a:gd name="T0" fmla="*/ 1806416 w 1809750"/>
                <a:gd name="T1" fmla="*/ 463748 h 857250"/>
                <a:gd name="T2" fmla="*/ 423386 w 1809750"/>
                <a:gd name="T3" fmla="*/ 638056 h 857250"/>
                <a:gd name="T4" fmla="*/ 437674 w 1809750"/>
                <a:gd name="T5" fmla="*/ 632341 h 857250"/>
                <a:gd name="T6" fmla="*/ 1751171 w 1809750"/>
                <a:gd name="T7" fmla="*/ 395168 h 857250"/>
                <a:gd name="T8" fmla="*/ 1769269 w 1809750"/>
                <a:gd name="T9" fmla="*/ 375166 h 857250"/>
                <a:gd name="T10" fmla="*/ 1749266 w 1809750"/>
                <a:gd name="T11" fmla="*/ 357068 h 857250"/>
                <a:gd name="T12" fmla="*/ 421481 w 1809750"/>
                <a:gd name="T13" fmla="*/ 598051 h 857250"/>
                <a:gd name="T14" fmla="*/ 343376 w 1809750"/>
                <a:gd name="T15" fmla="*/ 631388 h 857250"/>
                <a:gd name="T16" fmla="*/ 1721644 w 1809750"/>
                <a:gd name="T17" fmla="*/ 305633 h 857250"/>
                <a:gd name="T18" fmla="*/ 1726406 w 1809750"/>
                <a:gd name="T19" fmla="*/ 300871 h 857250"/>
                <a:gd name="T20" fmla="*/ 1721644 w 1809750"/>
                <a:gd name="T21" fmla="*/ 296108 h 857250"/>
                <a:gd name="T22" fmla="*/ 381476 w 1809750"/>
                <a:gd name="T23" fmla="*/ 603766 h 857250"/>
                <a:gd name="T24" fmla="*/ 454819 w 1809750"/>
                <a:gd name="T25" fmla="*/ 566618 h 857250"/>
                <a:gd name="T26" fmla="*/ 1654016 w 1809750"/>
                <a:gd name="T27" fmla="*/ 252293 h 857250"/>
                <a:gd name="T28" fmla="*/ 1671161 w 1809750"/>
                <a:gd name="T29" fmla="*/ 232291 h 857250"/>
                <a:gd name="T30" fmla="*/ 1650206 w 1809750"/>
                <a:gd name="T31" fmla="*/ 214193 h 857250"/>
                <a:gd name="T32" fmla="*/ 435769 w 1809750"/>
                <a:gd name="T33" fmla="*/ 532328 h 857250"/>
                <a:gd name="T34" fmla="*/ 104299 w 1809750"/>
                <a:gd name="T35" fmla="*/ 725686 h 857250"/>
                <a:gd name="T36" fmla="*/ 1428274 w 1809750"/>
                <a:gd name="T37" fmla="*/ 17026 h 857250"/>
                <a:gd name="T38" fmla="*/ 1431131 w 1809750"/>
                <a:gd name="T39" fmla="*/ 10358 h 857250"/>
                <a:gd name="T40" fmla="*/ 1424464 w 1809750"/>
                <a:gd name="T41" fmla="*/ 7501 h 857250"/>
                <a:gd name="T42" fmla="*/ 57626 w 1809750"/>
                <a:gd name="T43" fmla="*/ 759023 h 857250"/>
                <a:gd name="T44" fmla="*/ 9049 w 1809750"/>
                <a:gd name="T45" fmla="*/ 799028 h 857250"/>
                <a:gd name="T46" fmla="*/ 21431 w 1809750"/>
                <a:gd name="T47" fmla="*/ 812363 h 857250"/>
                <a:gd name="T48" fmla="*/ 7144 w 1809750"/>
                <a:gd name="T49" fmla="*/ 823793 h 857250"/>
                <a:gd name="T50" fmla="*/ 31909 w 1809750"/>
                <a:gd name="T51" fmla="*/ 852368 h 857250"/>
                <a:gd name="T52" fmla="*/ 327184 w 1809750"/>
                <a:gd name="T53" fmla="*/ 679013 h 857250"/>
                <a:gd name="T54" fmla="*/ 330994 w 1809750"/>
                <a:gd name="T55" fmla="*/ 681871 h 857250"/>
                <a:gd name="T56" fmla="*/ 332899 w 1809750"/>
                <a:gd name="T57" fmla="*/ 681871 h 857250"/>
                <a:gd name="T58" fmla="*/ 1805464 w 1809750"/>
                <a:gd name="T59" fmla="*/ 472321 h 857250"/>
                <a:gd name="T60" fmla="*/ 1810226 w 1809750"/>
                <a:gd name="T61" fmla="*/ 467558 h 857250"/>
                <a:gd name="T62" fmla="*/ 1806416 w 1809750"/>
                <a:gd name="T63" fmla="*/ 463748 h 85725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35" name="Freeform: Shape 149"/>
            <p:cNvSpPr>
              <a:spLocks/>
            </p:cNvSpPr>
            <p:nvPr/>
          </p:nvSpPr>
          <p:spPr bwMode="auto">
            <a:xfrm>
              <a:off x="4297199" y="2767117"/>
              <a:ext cx="1809750" cy="942975"/>
            </a:xfrm>
            <a:custGeom>
              <a:avLst/>
              <a:gdLst>
                <a:gd name="T0" fmla="*/ 1811179 w 1809750"/>
                <a:gd name="T1" fmla="*/ 915250 h 942975"/>
                <a:gd name="T2" fmla="*/ 1796891 w 1809750"/>
                <a:gd name="T3" fmla="*/ 903820 h 942975"/>
                <a:gd name="T4" fmla="*/ 1809274 w 1809750"/>
                <a:gd name="T5" fmla="*/ 890485 h 942975"/>
                <a:gd name="T6" fmla="*/ 1779746 w 1809750"/>
                <a:gd name="T7" fmla="*/ 865720 h 942975"/>
                <a:gd name="T8" fmla="*/ 451009 w 1809750"/>
                <a:gd name="T9" fmla="*/ 7517 h 942975"/>
                <a:gd name="T10" fmla="*/ 444341 w 1809750"/>
                <a:gd name="T11" fmla="*/ 9422 h 942975"/>
                <a:gd name="T12" fmla="*/ 446246 w 1809750"/>
                <a:gd name="T13" fmla="*/ 16090 h 942975"/>
                <a:gd name="T14" fmla="*/ 1745456 w 1809750"/>
                <a:gd name="T15" fmla="*/ 839050 h 942975"/>
                <a:gd name="T16" fmla="*/ 1381601 w 1809750"/>
                <a:gd name="T17" fmla="*/ 621880 h 942975"/>
                <a:gd name="T18" fmla="*/ 168116 w 1809750"/>
                <a:gd name="T19" fmla="*/ 304697 h 942975"/>
                <a:gd name="T20" fmla="*/ 147161 w 1809750"/>
                <a:gd name="T21" fmla="*/ 322795 h 942975"/>
                <a:gd name="T22" fmla="*/ 164306 w 1809750"/>
                <a:gd name="T23" fmla="*/ 342797 h 942975"/>
                <a:gd name="T24" fmla="*/ 1363504 w 1809750"/>
                <a:gd name="T25" fmla="*/ 657122 h 942975"/>
                <a:gd name="T26" fmla="*/ 1436846 w 1809750"/>
                <a:gd name="T27" fmla="*/ 694270 h 942975"/>
                <a:gd name="T28" fmla="*/ 97631 w 1809750"/>
                <a:gd name="T29" fmla="*/ 385660 h 942975"/>
                <a:gd name="T30" fmla="*/ 92869 w 1809750"/>
                <a:gd name="T31" fmla="*/ 390422 h 942975"/>
                <a:gd name="T32" fmla="*/ 97631 w 1809750"/>
                <a:gd name="T33" fmla="*/ 395185 h 942975"/>
                <a:gd name="T34" fmla="*/ 1475899 w 1809750"/>
                <a:gd name="T35" fmla="*/ 720940 h 942975"/>
                <a:gd name="T36" fmla="*/ 1397794 w 1809750"/>
                <a:gd name="T37" fmla="*/ 687602 h 942975"/>
                <a:gd name="T38" fmla="*/ 70009 w 1809750"/>
                <a:gd name="T39" fmla="*/ 446620 h 942975"/>
                <a:gd name="T40" fmla="*/ 50006 w 1809750"/>
                <a:gd name="T41" fmla="*/ 464717 h 942975"/>
                <a:gd name="T42" fmla="*/ 68104 w 1809750"/>
                <a:gd name="T43" fmla="*/ 484720 h 942975"/>
                <a:gd name="T44" fmla="*/ 1381601 w 1809750"/>
                <a:gd name="T45" fmla="*/ 721892 h 942975"/>
                <a:gd name="T46" fmla="*/ 1395889 w 1809750"/>
                <a:gd name="T47" fmla="*/ 727607 h 942975"/>
                <a:gd name="T48" fmla="*/ 11906 w 1809750"/>
                <a:gd name="T49" fmla="*/ 554252 h 942975"/>
                <a:gd name="T50" fmla="*/ 7144 w 1809750"/>
                <a:gd name="T51" fmla="*/ 559015 h 942975"/>
                <a:gd name="T52" fmla="*/ 11906 w 1809750"/>
                <a:gd name="T53" fmla="*/ 563777 h 942975"/>
                <a:gd name="T54" fmla="*/ 1484471 w 1809750"/>
                <a:gd name="T55" fmla="*/ 773327 h 942975"/>
                <a:gd name="T56" fmla="*/ 1486376 w 1809750"/>
                <a:gd name="T57" fmla="*/ 773327 h 942975"/>
                <a:gd name="T58" fmla="*/ 1490186 w 1809750"/>
                <a:gd name="T59" fmla="*/ 770470 h 942975"/>
                <a:gd name="T60" fmla="*/ 1785461 w 1809750"/>
                <a:gd name="T61" fmla="*/ 943825 h 942975"/>
                <a:gd name="T62" fmla="*/ 1811179 w 1809750"/>
                <a:gd name="T63" fmla="*/ 915250 h 94297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890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631741"/>
              </p:ext>
            </p:extLst>
          </p:nvPr>
        </p:nvGraphicFramePr>
        <p:xfrm>
          <a:off x="45720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ight Arrow 4"/>
          <p:cNvSpPr/>
          <p:nvPr/>
        </p:nvSpPr>
        <p:spPr>
          <a:xfrm>
            <a:off x="3203848" y="3356992"/>
            <a:ext cx="144016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541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514350" indent="-514350" algn="just">
              <a:buNone/>
            </a:pPr>
            <a:r>
              <a:rPr lang="id-ID" dirty="0"/>
              <a:t>		</a:t>
            </a:r>
          </a:p>
        </p:txBody>
      </p:sp>
      <p:sp>
        <p:nvSpPr>
          <p:cNvPr id="6" name="Oval 5"/>
          <p:cNvSpPr/>
          <p:nvPr/>
        </p:nvSpPr>
        <p:spPr>
          <a:xfrm>
            <a:off x="899592" y="2132856"/>
            <a:ext cx="2088232" cy="1152128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Materialitas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39952" y="1700808"/>
            <a:ext cx="4536504" cy="152646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semakin rendah tingkat materialitas semakin banyak kuantitas bukti audit yg diperlukan dan sebaliknya jika tingkat materialitas tinggi, kuantitas bukti audit  yg diperlukan sedikit.</a:t>
            </a:r>
          </a:p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899592" y="3717032"/>
            <a:ext cx="2088232" cy="1080120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Faktor Ekonomi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39952" y="3429000"/>
            <a:ext cx="4536504" cy="152646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id-ID" dirty="0" smtClean="0"/>
              <a:t>Auditor </a:t>
            </a:r>
            <a:r>
              <a:rPr lang="id-ID" dirty="0"/>
              <a:t>harus memperhitungkan apakah setiap tambahan biaya dan waktu untuk menghimpun bukti seimbang dengan keuntungan atau manfaat yg diperoleh melalui kuantitas dan kualitas bukti yg dihimpun.</a:t>
            </a:r>
          </a:p>
          <a:p>
            <a:pPr algn="just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99592" y="5229200"/>
            <a:ext cx="2160240" cy="1224136"/>
          </a:xfrm>
          <a:prstGeom prst="ellipse">
            <a:avLst/>
          </a:prstGeom>
          <a:ln>
            <a:solidFill>
              <a:srgbClr val="FF339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139952" y="5157192"/>
            <a:ext cx="4536504" cy="1526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 smtClean="0"/>
              <a:t>Dalam </a:t>
            </a:r>
            <a:r>
              <a:rPr lang="id-ID" dirty="0"/>
              <a:t>sampling audit,auditor memilih acak sebagian anggota populasi untuk diperiksa karakteristiknya. Umumnya, semakin besar populasi semakin banyak jumlah bukti audit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796136" y="116632"/>
            <a:ext cx="3168352" cy="1115943"/>
          </a:xfrm>
          <a:prstGeom prst="ellipse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41036" y="467380"/>
            <a:ext cx="2823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latin typeface="Comic Sans MS" pitchFamily="66" charset="0"/>
              </a:rPr>
              <a:t>Kecukupan Bukti Audit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3528" y="188640"/>
            <a:ext cx="3604194" cy="93610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Berlin Sans FB" pitchFamily="34" charset="0"/>
              </a:rPr>
              <a:t>Faktor </a:t>
            </a:r>
            <a:r>
              <a:rPr lang="id-ID" dirty="0" smtClean="0">
                <a:solidFill>
                  <a:schemeClr val="tx1"/>
                </a:solidFill>
                <a:latin typeface="Berlin Sans FB" pitchFamily="34" charset="0"/>
              </a:rPr>
              <a:t>y</a:t>
            </a:r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an</a:t>
            </a:r>
            <a:r>
              <a:rPr lang="id-ID" dirty="0" smtClean="0">
                <a:solidFill>
                  <a:schemeClr val="tx1"/>
                </a:solidFill>
                <a:latin typeface="Berlin Sans FB" pitchFamily="34" charset="0"/>
              </a:rPr>
              <a:t>g </a:t>
            </a:r>
            <a:r>
              <a:rPr lang="id-ID" dirty="0">
                <a:solidFill>
                  <a:schemeClr val="tx1"/>
                </a:solidFill>
                <a:latin typeface="Berlin Sans FB" pitchFamily="34" charset="0"/>
              </a:rPr>
              <a:t>mempengaruhi </a:t>
            </a:r>
            <a:endParaRPr lang="en-US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ctr"/>
            <a:r>
              <a:rPr lang="id-ID" dirty="0" smtClean="0">
                <a:solidFill>
                  <a:schemeClr val="tx1"/>
                </a:solidFill>
                <a:latin typeface="Berlin Sans FB" pitchFamily="34" charset="0"/>
              </a:rPr>
              <a:t>kecukupan </a:t>
            </a:r>
            <a:r>
              <a:rPr lang="id-ID" dirty="0">
                <a:solidFill>
                  <a:schemeClr val="tx1"/>
                </a:solidFill>
                <a:latin typeface="Berlin Sans FB" pitchFamily="34" charset="0"/>
              </a:rPr>
              <a:t>bukti audit </a:t>
            </a:r>
            <a:r>
              <a:rPr lang="id-ID" dirty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1711104" y="1124744"/>
            <a:ext cx="484632" cy="828273"/>
          </a:xfrm>
          <a:prstGeom prst="downArrow">
            <a:avLst/>
          </a:prstGeom>
          <a:solidFill>
            <a:srgbClr val="EA69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987824" y="2636912"/>
            <a:ext cx="11521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987824" y="4149080"/>
            <a:ext cx="115212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6"/>
          </p:cNvCxnSpPr>
          <p:nvPr/>
        </p:nvCxnSpPr>
        <p:spPr>
          <a:xfrm>
            <a:off x="3059832" y="5841268"/>
            <a:ext cx="108012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541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514350" indent="-514350" algn="just">
              <a:buNone/>
            </a:pPr>
            <a:r>
              <a:rPr lang="id-ID" dirty="0" smtClean="0"/>
              <a:t>		</a:t>
            </a:r>
            <a:endParaRPr lang="id-ID" dirty="0"/>
          </a:p>
        </p:txBody>
      </p:sp>
      <p:sp>
        <p:nvSpPr>
          <p:cNvPr id="6" name="Oval 5"/>
          <p:cNvSpPr/>
          <p:nvPr/>
        </p:nvSpPr>
        <p:spPr>
          <a:xfrm>
            <a:off x="1043608" y="2060848"/>
            <a:ext cx="1944216" cy="936104"/>
          </a:xfrm>
          <a:prstGeom prst="ellipse">
            <a:avLst/>
          </a:prstGeom>
          <a:ln>
            <a:solidFill>
              <a:srgbClr val="7257BD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Relevansi</a:t>
            </a:r>
          </a:p>
        </p:txBody>
      </p:sp>
      <p:sp>
        <p:nvSpPr>
          <p:cNvPr id="9" name="Oval 8"/>
          <p:cNvSpPr/>
          <p:nvPr/>
        </p:nvSpPr>
        <p:spPr>
          <a:xfrm>
            <a:off x="1043608" y="3429000"/>
            <a:ext cx="1944216" cy="792088"/>
          </a:xfrm>
          <a:prstGeom prst="ellipse">
            <a:avLst/>
          </a:prstGeom>
          <a:ln>
            <a:solidFill>
              <a:srgbClr val="BBCF45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id-ID" dirty="0" smtClean="0"/>
              <a:t>Sumber </a:t>
            </a:r>
            <a:endParaRPr lang="id-ID" dirty="0"/>
          </a:p>
        </p:txBody>
      </p:sp>
      <p:sp>
        <p:nvSpPr>
          <p:cNvPr id="12" name="Oval 11"/>
          <p:cNvSpPr/>
          <p:nvPr/>
        </p:nvSpPr>
        <p:spPr>
          <a:xfrm>
            <a:off x="1043608" y="4581128"/>
            <a:ext cx="1944216" cy="864096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Ketepatan Waktu</a:t>
            </a:r>
          </a:p>
        </p:txBody>
      </p:sp>
      <p:sp>
        <p:nvSpPr>
          <p:cNvPr id="15" name="Oval 14"/>
          <p:cNvSpPr/>
          <p:nvPr/>
        </p:nvSpPr>
        <p:spPr>
          <a:xfrm>
            <a:off x="5796136" y="116632"/>
            <a:ext cx="3168352" cy="1115943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12160" y="467380"/>
            <a:ext cx="2823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Berlin Sans FB" pitchFamily="34" charset="0"/>
              </a:rPr>
              <a:t>Kompetensi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Bukti</a:t>
            </a:r>
            <a:r>
              <a:rPr lang="en-US" sz="2000" dirty="0" smtClean="0">
                <a:latin typeface="Berlin Sans FB" pitchFamily="34" charset="0"/>
              </a:rPr>
              <a:t> Audit</a:t>
            </a:r>
            <a:endParaRPr lang="en-US" sz="2000" dirty="0">
              <a:latin typeface="Berlin Sans FB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3528" y="188640"/>
            <a:ext cx="3604194" cy="9361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bg1"/>
                </a:solidFill>
                <a:latin typeface="Comic Sans MS" pitchFamily="66" charset="0"/>
              </a:rPr>
              <a:t>Kompetensi bukti audit yg berupa informasi penguat tergantung pada beberapa faktor :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711104" y="1124744"/>
            <a:ext cx="484632" cy="82827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43608" y="5778000"/>
            <a:ext cx="1944216" cy="963368"/>
          </a:xfrm>
          <a:prstGeom prst="ellipse">
            <a:avLst/>
          </a:prstGeom>
          <a:ln>
            <a:solidFill>
              <a:srgbClr val="FF339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Objektivitas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39952" y="3356992"/>
            <a:ext cx="4608512" cy="864096"/>
          </a:xfrm>
          <a:prstGeom prst="rect">
            <a:avLst/>
          </a:prstGeom>
          <a:solidFill>
            <a:srgbClr val="FF66CC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just"/>
            <a:r>
              <a:rPr lang="id-ID" dirty="0" smtClean="0">
                <a:solidFill>
                  <a:schemeClr val="tx1"/>
                </a:solidFill>
              </a:rPr>
              <a:t>bukti </a:t>
            </a:r>
            <a:r>
              <a:rPr lang="id-ID" dirty="0">
                <a:solidFill>
                  <a:schemeClr val="tx1"/>
                </a:solidFill>
              </a:rPr>
              <a:t>yg diperoleh auditor secara langsung dari pihak di luar perusahaan yg independen merupakan bukti yg paling dapat dipercaya.</a:t>
            </a:r>
          </a:p>
          <a:p>
            <a:pPr algn="ctr"/>
            <a:r>
              <a:rPr lang="id-ID" dirty="0" smtClean="0"/>
              <a:t>.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139952" y="4581128"/>
            <a:ext cx="4608512" cy="86409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just">
              <a:buNone/>
            </a:pPr>
            <a:r>
              <a:rPr lang="id-ID" dirty="0">
                <a:solidFill>
                  <a:schemeClr val="tx1"/>
                </a:solidFill>
              </a:rPr>
              <a:t>bukti yg diperoleh dekat dengan tanggal neraca lebih kompeten daripada bukti yg diperoleh jauh hari sebelumnya</a:t>
            </a:r>
          </a:p>
          <a:p>
            <a:pPr algn="ctr"/>
            <a:r>
              <a:rPr lang="id-ID" dirty="0" smtClean="0"/>
              <a:t>.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139952" y="5805264"/>
            <a:ext cx="4608512" cy="864096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 smtClean="0"/>
              <a:t>Bukti  </a:t>
            </a:r>
            <a:r>
              <a:rPr lang="id-ID" dirty="0"/>
              <a:t>yg objektif lebih dapat dipercaya (reliabel) dan kompeten daripada bukti subjektif.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39952" y="2060848"/>
            <a:ext cx="4608512" cy="864096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just"/>
            <a:r>
              <a:rPr lang="id-ID" dirty="0">
                <a:solidFill>
                  <a:schemeClr val="tx1"/>
                </a:solidFill>
              </a:rPr>
              <a:t>bukti yg relevan adalah bukti yg tepat digunakan untuk suatu maksud tertentu.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endCxn id="18" idx="1"/>
          </p:cNvCxnSpPr>
          <p:nvPr/>
        </p:nvCxnSpPr>
        <p:spPr>
          <a:xfrm>
            <a:off x="2987824" y="3788357"/>
            <a:ext cx="1152128" cy="683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87824" y="2492896"/>
            <a:ext cx="115212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87824" y="5013176"/>
            <a:ext cx="11521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987824" y="6309320"/>
            <a:ext cx="1152128" cy="0"/>
          </a:xfrm>
          <a:prstGeom prst="straightConnector1">
            <a:avLst/>
          </a:prstGeom>
          <a:ln>
            <a:solidFill>
              <a:srgbClr val="99FF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3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329642" cy="57148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Faktor2 Penentu Kompetensi Bukti Audit</a:t>
            </a: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14356"/>
          <a:ext cx="9144000" cy="614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24827"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KOMPETENSI RENDAH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FAKTOR KOMPETENSI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KOMPETENSI TINGGI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  <a:tr h="1078405"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Tidak relevan utk mendukung pemberian pendapat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+mn-lt"/>
                        </a:rPr>
                        <a:t>RELEVANSI</a:t>
                      </a:r>
                      <a:endParaRPr lang="id-ID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Relevan utk mendukung pemberian pendapat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  <a:tr h="2712353"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Berasal dari dalam perusahaan</a:t>
                      </a:r>
                    </a:p>
                    <a:p>
                      <a:endParaRPr lang="id-ID" sz="2000" dirty="0" smtClean="0">
                        <a:latin typeface="+mn-lt"/>
                      </a:endParaRPr>
                    </a:p>
                    <a:p>
                      <a:r>
                        <a:rPr lang="id-ID" sz="2000" dirty="0" smtClean="0">
                          <a:latin typeface="+mn-lt"/>
                        </a:rPr>
                        <a:t>Pengendalian internal yg tidak memuaskan</a:t>
                      </a:r>
                    </a:p>
                    <a:p>
                      <a:endParaRPr lang="id-ID" sz="2000" dirty="0" smtClean="0">
                        <a:latin typeface="+mn-lt"/>
                      </a:endParaRPr>
                    </a:p>
                    <a:p>
                      <a:r>
                        <a:rPr lang="id-ID" sz="2000" dirty="0" smtClean="0">
                          <a:latin typeface="+mn-lt"/>
                        </a:rPr>
                        <a:t>Pengetahuan tidak langsung oleh auditor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+mn-lt"/>
                        </a:rPr>
                        <a:t>SUMBER</a:t>
                      </a:r>
                      <a:endParaRPr lang="id-ID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Berasal dari luar perusahaan</a:t>
                      </a:r>
                    </a:p>
                    <a:p>
                      <a:endParaRPr lang="id-ID" sz="2000" dirty="0" smtClean="0">
                        <a:latin typeface="+mn-lt"/>
                      </a:endParaRPr>
                    </a:p>
                    <a:p>
                      <a:r>
                        <a:rPr lang="id-ID" sz="2000" dirty="0" smtClean="0">
                          <a:latin typeface="+mn-lt"/>
                        </a:rPr>
                        <a:t>Pengendalian internal yg memuaskan</a:t>
                      </a:r>
                    </a:p>
                    <a:p>
                      <a:endParaRPr lang="id-ID" sz="2000" dirty="0" smtClean="0">
                        <a:latin typeface="+mn-lt"/>
                      </a:endParaRPr>
                    </a:p>
                    <a:p>
                      <a:r>
                        <a:rPr lang="id-ID" sz="2000" dirty="0" smtClean="0">
                          <a:latin typeface="+mn-lt"/>
                        </a:rPr>
                        <a:t>Pengetahuan langsung oleh auditor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  <a:tr h="1078405"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Bukti-bukti yg dapat dipakai selain pada tanggal neraca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+mn-lt"/>
                        </a:rPr>
                        <a:t>WAKTU</a:t>
                      </a:r>
                      <a:endParaRPr lang="id-ID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Bukti-bukti yang hanya dapat dipakai pada tanggal neraa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  <a:tr h="424827"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Subjektif 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+mn-lt"/>
                        </a:rPr>
                        <a:t>OBJEKTIVITAS</a:t>
                      </a:r>
                      <a:endParaRPr lang="id-ID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latin typeface="+mn-lt"/>
                        </a:rPr>
                        <a:t>Objektif</a:t>
                      </a:r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  <a:tr h="424827">
                <a:tc>
                  <a:txBody>
                    <a:bodyPr/>
                    <a:lstStyle/>
                    <a:p>
                      <a:endParaRPr lang="id-ID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541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514350" indent="-514350" algn="just">
              <a:buNone/>
            </a:pPr>
            <a:r>
              <a:rPr lang="id-ID" dirty="0" smtClean="0"/>
              <a:t>		</a:t>
            </a:r>
            <a:endParaRPr lang="id-ID" dirty="0"/>
          </a:p>
        </p:txBody>
      </p:sp>
      <p:sp>
        <p:nvSpPr>
          <p:cNvPr id="6" name="Oval 5"/>
          <p:cNvSpPr/>
          <p:nvPr/>
        </p:nvSpPr>
        <p:spPr>
          <a:xfrm>
            <a:off x="1043608" y="2924944"/>
            <a:ext cx="1944216" cy="792088"/>
          </a:xfrm>
          <a:prstGeom prst="ellipse">
            <a:avLst/>
          </a:prstGeom>
          <a:ln>
            <a:solidFill>
              <a:srgbClr val="7257BD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Integritas Manajemen</a:t>
            </a:r>
          </a:p>
        </p:txBody>
      </p:sp>
      <p:sp>
        <p:nvSpPr>
          <p:cNvPr id="9" name="Oval 8"/>
          <p:cNvSpPr/>
          <p:nvPr/>
        </p:nvSpPr>
        <p:spPr>
          <a:xfrm>
            <a:off x="1043608" y="4005064"/>
            <a:ext cx="1944216" cy="792088"/>
          </a:xfrm>
          <a:prstGeom prst="ellipse">
            <a:avLst/>
          </a:prstGeom>
          <a:ln>
            <a:solidFill>
              <a:srgbClr val="BBCF45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r>
              <a:rPr lang="id-ID" sz="1400" dirty="0"/>
              <a:t>Transaksi yg terjadi di perusahaan</a:t>
            </a:r>
          </a:p>
        </p:txBody>
      </p:sp>
      <p:sp>
        <p:nvSpPr>
          <p:cNvPr id="12" name="Oval 11"/>
          <p:cNvSpPr/>
          <p:nvPr/>
        </p:nvSpPr>
        <p:spPr>
          <a:xfrm>
            <a:off x="1043608" y="5013176"/>
            <a:ext cx="1944216" cy="792088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dirty="0"/>
              <a:t>Jenis Kepemilikan Perusahaan</a:t>
            </a:r>
          </a:p>
        </p:txBody>
      </p:sp>
      <p:sp>
        <p:nvSpPr>
          <p:cNvPr id="15" name="Oval 14"/>
          <p:cNvSpPr/>
          <p:nvPr/>
        </p:nvSpPr>
        <p:spPr>
          <a:xfrm>
            <a:off x="5796136" y="116632"/>
            <a:ext cx="3168352" cy="1115943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41036" y="467380"/>
            <a:ext cx="2823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Dasar yang Memadai</a:t>
            </a:r>
            <a:endParaRPr lang="en-US" sz="2000" dirty="0">
              <a:latin typeface="Berlin Sans FB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043608" y="6021288"/>
            <a:ext cx="1944216" cy="720080"/>
          </a:xfrm>
          <a:prstGeom prst="ellipse">
            <a:avLst/>
          </a:prstGeom>
          <a:ln>
            <a:solidFill>
              <a:srgbClr val="FF339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Kondisi Keuangan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83968" y="5877272"/>
            <a:ext cx="4608512" cy="864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/>
              <a:t>kondisi perusahaan klien yg terancam bangkrut cenderung meningkatkan evaluasi subjektif dan kehati-hatian auditor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987824" y="4293096"/>
            <a:ext cx="1296144" cy="683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7" idx="6"/>
          </p:cNvCxnSpPr>
          <p:nvPr/>
        </p:nvCxnSpPr>
        <p:spPr>
          <a:xfrm>
            <a:off x="2987824" y="2276872"/>
            <a:ext cx="1296144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87824" y="5373216"/>
            <a:ext cx="129614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987824" y="6309320"/>
            <a:ext cx="1296144" cy="0"/>
          </a:xfrm>
          <a:prstGeom prst="straightConnector1">
            <a:avLst/>
          </a:prstGeom>
          <a:ln>
            <a:solidFill>
              <a:srgbClr val="99FF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51520" y="116632"/>
            <a:ext cx="3744416" cy="1008112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Judgement atau pertimbangan yg dilakukan auditor dipengaruhi </a:t>
            </a:r>
            <a:r>
              <a:rPr lang="en-US" dirty="0" smtClean="0"/>
              <a:t>5 </a:t>
            </a:r>
            <a:r>
              <a:rPr lang="en-US" dirty="0" err="1" smtClean="0"/>
              <a:t>faktor</a:t>
            </a:r>
            <a:r>
              <a:rPr lang="en-US" dirty="0" smtClean="0"/>
              <a:t> :</a:t>
            </a:r>
            <a:endParaRPr lang="id-ID" dirty="0"/>
          </a:p>
        </p:txBody>
      </p:sp>
      <p:sp>
        <p:nvSpPr>
          <p:cNvPr id="27" name="Oval 26"/>
          <p:cNvSpPr/>
          <p:nvPr/>
        </p:nvSpPr>
        <p:spPr>
          <a:xfrm>
            <a:off x="1043608" y="1916832"/>
            <a:ext cx="1944216" cy="720080"/>
          </a:xfrm>
          <a:prstGeom prst="ellipse">
            <a:avLst/>
          </a:prstGeom>
          <a:noFill/>
          <a:ln>
            <a:solidFill>
              <a:srgbClr val="48C9CC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dirty="0"/>
              <a:t>Pertimbangan Profesional Auditor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1711104" y="1124745"/>
            <a:ext cx="484632" cy="414136"/>
          </a:xfrm>
          <a:prstGeom prst="down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92352" y="1700808"/>
            <a:ext cx="4608512" cy="8640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/>
              <a:t>memberi kontribusi pada penerapan secara wajar jumlah dan kualitas bukti yg disyaratkan.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92352" y="2708920"/>
            <a:ext cx="4608512" cy="864096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sz="1600" dirty="0"/>
              <a:t>bertanggungjawab atas asersi laporan keuangan, dan mengendalikan banyak bukti penguat dan data akuntansi yg mendukung laporan keuangan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92352" y="3789040"/>
            <a:ext cx="4608512" cy="864096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/>
              <a:t>jenis dan banyaknya transaksi sangat mempengaruhi informasi akuntansi yg dihasilkan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292352" y="4869160"/>
            <a:ext cx="4608512" cy="86409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id-ID" dirty="0"/>
              <a:t>audit terhadap perusahaan publik lebih memerlukan tingkat keyakinan yg lebih tinggi daripada perusahaan perseorangan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987824" y="3284984"/>
            <a:ext cx="1304528" cy="0"/>
          </a:xfrm>
          <a:prstGeom prst="straightConnector1">
            <a:avLst/>
          </a:prstGeom>
          <a:ln>
            <a:solidFill>
              <a:srgbClr val="FF99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6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18122" y="913502"/>
            <a:ext cx="1909662" cy="1219354"/>
            <a:chOff x="1991513" y="626362"/>
            <a:chExt cx="1219354" cy="1219354"/>
          </a:xfrm>
        </p:grpSpPr>
        <p:sp>
          <p:nvSpPr>
            <p:cNvPr id="5" name="Oval 4"/>
            <p:cNvSpPr/>
            <p:nvPr/>
          </p:nvSpPr>
          <p:spPr>
            <a:xfrm>
              <a:off x="1991513" y="626362"/>
              <a:ext cx="1219354" cy="121935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2170083" y="804932"/>
              <a:ext cx="862214" cy="8622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Bukti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Analitis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dan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Perbandingan</a:t>
              </a:r>
              <a:endParaRPr lang="en-US" sz="16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347864" y="188640"/>
            <a:ext cx="2016224" cy="1219354"/>
            <a:chOff x="3710802" y="591"/>
            <a:chExt cx="1219354" cy="1219354"/>
          </a:xfrm>
        </p:grpSpPr>
        <p:sp>
          <p:nvSpPr>
            <p:cNvPr id="8" name="Oval 7"/>
            <p:cNvSpPr/>
            <p:nvPr/>
          </p:nvSpPr>
          <p:spPr>
            <a:xfrm>
              <a:off x="3710802" y="591"/>
              <a:ext cx="1219354" cy="121935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3889372" y="179161"/>
              <a:ext cx="862214" cy="8622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Pengendalian</a:t>
              </a:r>
              <a:r>
                <a:rPr lang="en-US" kern="1200" dirty="0" smtClean="0"/>
                <a:t> Intern</a:t>
              </a:r>
              <a:endParaRPr lang="en-US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088949" y="548680"/>
            <a:ext cx="1761805" cy="1435378"/>
            <a:chOff x="5430092" y="626362"/>
            <a:chExt cx="1219354" cy="1219354"/>
          </a:xfrm>
          <a:solidFill>
            <a:srgbClr val="FF3399"/>
          </a:solidFill>
        </p:grpSpPr>
        <p:sp>
          <p:nvSpPr>
            <p:cNvPr id="11" name="Oval 10"/>
            <p:cNvSpPr/>
            <p:nvPr/>
          </p:nvSpPr>
          <p:spPr>
            <a:xfrm>
              <a:off x="5430092" y="626362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241735"/>
                <a:satOff val="4976"/>
                <a:lumOff val="1078"/>
                <a:alphaOff val="0"/>
              </a:schemeClr>
            </a:fillRef>
            <a:effectRef idx="0">
              <a:schemeClr val="accent5">
                <a:hueOff val="-1241735"/>
                <a:satOff val="4976"/>
                <a:lumOff val="10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4"/>
            <p:cNvSpPr/>
            <p:nvPr/>
          </p:nvSpPr>
          <p:spPr>
            <a:xfrm>
              <a:off x="5608662" y="804932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Bukti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Fisik</a:t>
              </a:r>
              <a:endParaRPr lang="en-US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241078" y="2420888"/>
            <a:ext cx="1507386" cy="1219354"/>
            <a:chOff x="6344907" y="2210868"/>
            <a:chExt cx="1219354" cy="1219354"/>
          </a:xfrm>
          <a:solidFill>
            <a:srgbClr val="FFFF00"/>
          </a:solidFill>
        </p:grpSpPr>
        <p:sp>
          <p:nvSpPr>
            <p:cNvPr id="14" name="Oval 13"/>
            <p:cNvSpPr/>
            <p:nvPr/>
          </p:nvSpPr>
          <p:spPr>
            <a:xfrm>
              <a:off x="6344907" y="2210868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483469"/>
                <a:satOff val="9953"/>
                <a:lumOff val="2157"/>
                <a:alphaOff val="0"/>
              </a:schemeClr>
            </a:fillRef>
            <a:effectRef idx="0">
              <a:schemeClr val="accent5">
                <a:hueOff val="-2483469"/>
                <a:satOff val="9953"/>
                <a:lumOff val="2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6523477" y="2389438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Catatan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Akuntansi</a:t>
              </a:r>
              <a:endParaRPr lang="en-US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20272" y="4221088"/>
            <a:ext cx="1584176" cy="1219354"/>
            <a:chOff x="6027195" y="4012702"/>
            <a:chExt cx="1219354" cy="1219354"/>
          </a:xfrm>
        </p:grpSpPr>
        <p:sp>
          <p:nvSpPr>
            <p:cNvPr id="17" name="Oval 16"/>
            <p:cNvSpPr/>
            <p:nvPr/>
          </p:nvSpPr>
          <p:spPr>
            <a:xfrm>
              <a:off x="6027195" y="4012702"/>
              <a:ext cx="1219354" cy="121935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725204"/>
                <a:satOff val="14929"/>
                <a:lumOff val="3235"/>
                <a:alphaOff val="0"/>
              </a:schemeClr>
            </a:fillRef>
            <a:effectRef idx="0">
              <a:schemeClr val="accent5">
                <a:hueOff val="-3725204"/>
                <a:satOff val="14929"/>
                <a:lumOff val="32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6205765" y="4191272"/>
              <a:ext cx="862214" cy="8622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Konfirmasi</a:t>
              </a:r>
              <a:endParaRPr lang="en-US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652118" y="5589240"/>
            <a:ext cx="1944218" cy="1219354"/>
            <a:chOff x="4625617" y="5297287"/>
            <a:chExt cx="1219354" cy="1219354"/>
          </a:xfrm>
          <a:solidFill>
            <a:schemeClr val="accent2"/>
          </a:solidFill>
        </p:grpSpPr>
        <p:sp>
          <p:nvSpPr>
            <p:cNvPr id="20" name="Oval 19"/>
            <p:cNvSpPr/>
            <p:nvPr/>
          </p:nvSpPr>
          <p:spPr>
            <a:xfrm>
              <a:off x="4625617" y="5297287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0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4806263" y="5585319"/>
              <a:ext cx="864027" cy="71819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Bukti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Dokumenter</a:t>
              </a:r>
              <a:endParaRPr lang="en-US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275856" y="5594022"/>
            <a:ext cx="1872208" cy="1219354"/>
            <a:chOff x="2795987" y="5188765"/>
            <a:chExt cx="1219354" cy="1219354"/>
          </a:xfrm>
          <a:solidFill>
            <a:srgbClr val="FF9900"/>
          </a:solidFill>
        </p:grpSpPr>
        <p:sp>
          <p:nvSpPr>
            <p:cNvPr id="23" name="Oval 22"/>
            <p:cNvSpPr/>
            <p:nvPr/>
          </p:nvSpPr>
          <p:spPr>
            <a:xfrm>
              <a:off x="2795987" y="5188765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208672"/>
                <a:satOff val="24882"/>
                <a:lumOff val="5392"/>
                <a:alphaOff val="0"/>
              </a:schemeClr>
            </a:fillRef>
            <a:effectRef idx="0">
              <a:schemeClr val="accent5">
                <a:hueOff val="-6208672"/>
                <a:satOff val="24882"/>
                <a:lumOff val="539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2974557" y="5367335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Bukti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Surat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Pernyataan</a:t>
              </a:r>
              <a:r>
                <a:rPr lang="en-US" sz="1600" kern="1200" dirty="0" smtClean="0"/>
                <a:t> </a:t>
              </a:r>
              <a:r>
                <a:rPr lang="en-US" sz="1600" kern="1200" dirty="0" err="1" smtClean="0"/>
                <a:t>Tertulis</a:t>
              </a:r>
              <a:endParaRPr lang="en-US" sz="160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55576" y="5089966"/>
            <a:ext cx="1651402" cy="1219354"/>
            <a:chOff x="1394409" y="4012702"/>
            <a:chExt cx="1219354" cy="1219354"/>
          </a:xfrm>
          <a:solidFill>
            <a:srgbClr val="3399FF"/>
          </a:solidFill>
        </p:grpSpPr>
        <p:sp>
          <p:nvSpPr>
            <p:cNvPr id="26" name="Oval 25"/>
            <p:cNvSpPr/>
            <p:nvPr/>
          </p:nvSpPr>
          <p:spPr>
            <a:xfrm>
              <a:off x="1394409" y="4012702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450407"/>
                <a:satOff val="29858"/>
                <a:lumOff val="6471"/>
                <a:alphaOff val="0"/>
              </a:schemeClr>
            </a:fillRef>
            <a:effectRef idx="0">
              <a:schemeClr val="accent5">
                <a:hueOff val="-7450407"/>
                <a:satOff val="29858"/>
                <a:lumOff val="647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1572979" y="4191272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Perhitungan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Kembali</a:t>
              </a:r>
              <a:endParaRPr lang="en-US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9512" y="2780928"/>
            <a:ext cx="1579394" cy="1219354"/>
            <a:chOff x="1076698" y="2210868"/>
            <a:chExt cx="1219354" cy="1219354"/>
          </a:xfrm>
          <a:solidFill>
            <a:srgbClr val="7030A0"/>
          </a:solidFill>
        </p:grpSpPr>
        <p:sp>
          <p:nvSpPr>
            <p:cNvPr id="29" name="Oval 28"/>
            <p:cNvSpPr/>
            <p:nvPr/>
          </p:nvSpPr>
          <p:spPr>
            <a:xfrm>
              <a:off x="1076698" y="2210868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8692142"/>
                <a:satOff val="34835"/>
                <a:lumOff val="7549"/>
                <a:alphaOff val="0"/>
              </a:schemeClr>
            </a:fillRef>
            <a:effectRef idx="0">
              <a:schemeClr val="accent5">
                <a:hueOff val="-8692142"/>
                <a:satOff val="34835"/>
                <a:lumOff val="75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4"/>
            <p:cNvSpPr/>
            <p:nvPr/>
          </p:nvSpPr>
          <p:spPr>
            <a:xfrm>
              <a:off x="1255268" y="2389438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err="1" smtClean="0"/>
                <a:t>Bukti</a:t>
              </a:r>
              <a:r>
                <a:rPr lang="en-US" sz="2000" kern="1200" dirty="0" smtClean="0"/>
                <a:t> </a:t>
              </a:r>
              <a:r>
                <a:rPr lang="en-US" sz="2000" kern="1200" dirty="0" err="1" smtClean="0"/>
                <a:t>Lisan</a:t>
              </a:r>
              <a:endParaRPr lang="en-US" sz="2000" kern="1200" dirty="0"/>
            </a:p>
          </p:txBody>
        </p:sp>
      </p:grp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3347864" y="2286435"/>
            <a:ext cx="2089174" cy="2006661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2000" dirty="0" err="1" smtClean="0">
                <a:latin typeface="Copperplate Gothic Bold" pitchFamily="34" charset="0"/>
              </a:rPr>
              <a:t>Jenis</a:t>
            </a:r>
            <a:r>
              <a:rPr lang="en-US" sz="2000" dirty="0" smtClean="0">
                <a:latin typeface="Copperplate Gothic Bold" pitchFamily="34" charset="0"/>
              </a:rPr>
              <a:t> </a:t>
            </a:r>
            <a:r>
              <a:rPr lang="en-US" sz="2000" dirty="0" err="1" smtClean="0">
                <a:latin typeface="Copperplate Gothic Bold" pitchFamily="34" charset="0"/>
              </a:rPr>
              <a:t>Bukti</a:t>
            </a:r>
            <a:r>
              <a:rPr lang="en-US" sz="2000" dirty="0" smtClean="0">
                <a:latin typeface="Copperplate Gothic Bold" pitchFamily="34" charset="0"/>
              </a:rPr>
              <a:t> Audit</a:t>
            </a:r>
            <a:endParaRPr lang="en-US" sz="2000" dirty="0">
              <a:latin typeface="Copperplate Gothic Bold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355976" y="1407994"/>
            <a:ext cx="0" cy="878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1" idx="3"/>
          </p:cNvCxnSpPr>
          <p:nvPr/>
        </p:nvCxnSpPr>
        <p:spPr>
          <a:xfrm flipV="1">
            <a:off x="5220072" y="1773852"/>
            <a:ext cx="1126887" cy="93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2361974" y="1882278"/>
            <a:ext cx="1201914" cy="826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283968" y="4293096"/>
            <a:ext cx="724" cy="1300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5437038" y="3212976"/>
            <a:ext cx="1804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17" idx="1"/>
          </p:cNvCxnSpPr>
          <p:nvPr/>
        </p:nvCxnSpPr>
        <p:spPr>
          <a:xfrm>
            <a:off x="5364088" y="3640242"/>
            <a:ext cx="1888181" cy="759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31" idx="5"/>
          </p:cNvCxnSpPr>
          <p:nvPr/>
        </p:nvCxnSpPr>
        <p:spPr>
          <a:xfrm>
            <a:off x="5131086" y="3999227"/>
            <a:ext cx="1177092" cy="1594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31" idx="3"/>
          </p:cNvCxnSpPr>
          <p:nvPr/>
        </p:nvCxnSpPr>
        <p:spPr>
          <a:xfrm flipH="1">
            <a:off x="2165136" y="3999227"/>
            <a:ext cx="1488680" cy="1269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>
            <a:off x="1758906" y="3390605"/>
            <a:ext cx="15889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63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18122" y="913502"/>
            <a:ext cx="1909662" cy="1219354"/>
            <a:chOff x="1991513" y="626362"/>
            <a:chExt cx="1219354" cy="1219354"/>
          </a:xfrm>
          <a:solidFill>
            <a:schemeClr val="accent3"/>
          </a:solidFill>
        </p:grpSpPr>
        <p:sp>
          <p:nvSpPr>
            <p:cNvPr id="5" name="Oval 4"/>
            <p:cNvSpPr/>
            <p:nvPr/>
          </p:nvSpPr>
          <p:spPr>
            <a:xfrm>
              <a:off x="1991513" y="626362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2170083" y="804932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Analisis</a:t>
              </a:r>
              <a:endParaRPr lang="en-US" sz="16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347864" y="188640"/>
            <a:ext cx="2016224" cy="1219354"/>
            <a:chOff x="3710802" y="591"/>
            <a:chExt cx="1219354" cy="1219354"/>
          </a:xfrm>
          <a:solidFill>
            <a:srgbClr val="FF9966"/>
          </a:solidFill>
        </p:grpSpPr>
        <p:sp>
          <p:nvSpPr>
            <p:cNvPr id="8" name="Oval 7"/>
            <p:cNvSpPr/>
            <p:nvPr/>
          </p:nvSpPr>
          <p:spPr>
            <a:xfrm>
              <a:off x="3710802" y="591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3889372" y="179161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Inspeksi</a:t>
              </a:r>
              <a:endParaRPr lang="en-US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088949" y="548680"/>
            <a:ext cx="1761805" cy="1435378"/>
            <a:chOff x="5430092" y="626362"/>
            <a:chExt cx="1219354" cy="1219354"/>
          </a:xfrm>
          <a:solidFill>
            <a:srgbClr val="FF3399"/>
          </a:solidFill>
        </p:grpSpPr>
        <p:sp>
          <p:nvSpPr>
            <p:cNvPr id="11" name="Oval 10"/>
            <p:cNvSpPr/>
            <p:nvPr/>
          </p:nvSpPr>
          <p:spPr>
            <a:xfrm>
              <a:off x="5430092" y="626362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241735"/>
                <a:satOff val="4976"/>
                <a:lumOff val="1078"/>
                <a:alphaOff val="0"/>
              </a:schemeClr>
            </a:fillRef>
            <a:effectRef idx="0">
              <a:schemeClr val="accent5">
                <a:hueOff val="-1241735"/>
                <a:satOff val="4976"/>
                <a:lumOff val="10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4"/>
            <p:cNvSpPr/>
            <p:nvPr/>
          </p:nvSpPr>
          <p:spPr>
            <a:xfrm>
              <a:off x="5608662" y="804932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Observasi</a:t>
              </a:r>
              <a:endParaRPr lang="en-US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236296" y="2569686"/>
            <a:ext cx="1728192" cy="1219354"/>
            <a:chOff x="6344907" y="2210868"/>
            <a:chExt cx="1219354" cy="1219354"/>
          </a:xfrm>
          <a:solidFill>
            <a:srgbClr val="7030A0"/>
          </a:solidFill>
        </p:grpSpPr>
        <p:sp>
          <p:nvSpPr>
            <p:cNvPr id="14" name="Oval 13"/>
            <p:cNvSpPr/>
            <p:nvPr/>
          </p:nvSpPr>
          <p:spPr>
            <a:xfrm>
              <a:off x="6344907" y="2210868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483469"/>
                <a:satOff val="9953"/>
                <a:lumOff val="2157"/>
                <a:alphaOff val="0"/>
              </a:schemeClr>
            </a:fillRef>
            <a:effectRef idx="0">
              <a:schemeClr val="accent5">
                <a:hueOff val="-2483469"/>
                <a:satOff val="9953"/>
                <a:lumOff val="2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6523477" y="2389438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Pengiriman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Konfirmasi</a:t>
              </a:r>
              <a:endParaRPr lang="en-US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20272" y="4221088"/>
            <a:ext cx="1584176" cy="1219354"/>
            <a:chOff x="6027195" y="4012702"/>
            <a:chExt cx="1219354" cy="1219354"/>
          </a:xfrm>
        </p:grpSpPr>
        <p:sp>
          <p:nvSpPr>
            <p:cNvPr id="17" name="Oval 16"/>
            <p:cNvSpPr/>
            <p:nvPr/>
          </p:nvSpPr>
          <p:spPr>
            <a:xfrm>
              <a:off x="6027195" y="4012702"/>
              <a:ext cx="1219354" cy="121935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725204"/>
                <a:satOff val="14929"/>
                <a:lumOff val="3235"/>
                <a:alphaOff val="0"/>
              </a:schemeClr>
            </a:fillRef>
            <a:effectRef idx="0">
              <a:schemeClr val="accent5">
                <a:hueOff val="-3725204"/>
                <a:satOff val="14929"/>
                <a:lumOff val="32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6205765" y="4191272"/>
              <a:ext cx="862214" cy="8622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Wawancara</a:t>
              </a:r>
              <a:endParaRPr lang="en-US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652118" y="5589240"/>
            <a:ext cx="1944218" cy="1219354"/>
            <a:chOff x="4625617" y="5297287"/>
            <a:chExt cx="1219354" cy="1219354"/>
          </a:xfrm>
          <a:solidFill>
            <a:schemeClr val="accent2"/>
          </a:solidFill>
        </p:grpSpPr>
        <p:sp>
          <p:nvSpPr>
            <p:cNvPr id="20" name="Oval 19"/>
            <p:cNvSpPr/>
            <p:nvPr/>
          </p:nvSpPr>
          <p:spPr>
            <a:xfrm>
              <a:off x="4625617" y="5297287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0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4806263" y="5585319"/>
              <a:ext cx="864027" cy="71819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Pengusutan</a:t>
              </a:r>
              <a:endParaRPr lang="en-US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275856" y="5594022"/>
            <a:ext cx="1872208" cy="1219354"/>
            <a:chOff x="2795987" y="5188765"/>
            <a:chExt cx="1219354" cy="1219354"/>
          </a:xfrm>
          <a:solidFill>
            <a:srgbClr val="CCFF33"/>
          </a:solidFill>
        </p:grpSpPr>
        <p:sp>
          <p:nvSpPr>
            <p:cNvPr id="23" name="Oval 22"/>
            <p:cNvSpPr/>
            <p:nvPr/>
          </p:nvSpPr>
          <p:spPr>
            <a:xfrm>
              <a:off x="2795987" y="5188765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208672"/>
                <a:satOff val="24882"/>
                <a:lumOff val="5392"/>
                <a:alphaOff val="0"/>
              </a:schemeClr>
            </a:fillRef>
            <a:effectRef idx="0">
              <a:schemeClr val="accent5">
                <a:hueOff val="-6208672"/>
                <a:satOff val="24882"/>
                <a:lumOff val="539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2974557" y="5367335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/>
                <a:t>Penelusuran</a:t>
              </a:r>
              <a:endParaRPr lang="en-US" sz="160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10809" y="5089966"/>
            <a:ext cx="1996169" cy="1219354"/>
            <a:chOff x="1394409" y="4012702"/>
            <a:chExt cx="1219354" cy="1219354"/>
          </a:xfrm>
          <a:solidFill>
            <a:srgbClr val="FF99FF"/>
          </a:solidFill>
        </p:grpSpPr>
        <p:sp>
          <p:nvSpPr>
            <p:cNvPr id="26" name="Oval 25"/>
            <p:cNvSpPr/>
            <p:nvPr/>
          </p:nvSpPr>
          <p:spPr>
            <a:xfrm>
              <a:off x="1394409" y="4012702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450407"/>
                <a:satOff val="29858"/>
                <a:lumOff val="6471"/>
                <a:alphaOff val="0"/>
              </a:schemeClr>
            </a:fillRef>
            <a:effectRef idx="0">
              <a:schemeClr val="accent5">
                <a:hueOff val="-7450407"/>
                <a:satOff val="29858"/>
                <a:lumOff val="647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1572979" y="4191272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Penghitungan</a:t>
              </a:r>
              <a:r>
                <a:rPr lang="en-US" kern="1200" dirty="0" smtClean="0"/>
                <a:t> </a:t>
              </a:r>
              <a:r>
                <a:rPr lang="en-US" kern="1200" dirty="0" err="1" smtClean="0"/>
                <a:t>Kembali</a:t>
              </a:r>
              <a:endParaRPr lang="en-US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0" y="2780928"/>
            <a:ext cx="1907704" cy="1219354"/>
            <a:chOff x="1076698" y="2210868"/>
            <a:chExt cx="1219354" cy="1219354"/>
          </a:xfrm>
          <a:solidFill>
            <a:srgbClr val="FFFF00"/>
          </a:solidFill>
        </p:grpSpPr>
        <p:sp>
          <p:nvSpPr>
            <p:cNvPr id="29" name="Oval 28"/>
            <p:cNvSpPr/>
            <p:nvPr/>
          </p:nvSpPr>
          <p:spPr>
            <a:xfrm>
              <a:off x="1076698" y="2210868"/>
              <a:ext cx="1219354" cy="1219354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8692142"/>
                <a:satOff val="34835"/>
                <a:lumOff val="7549"/>
                <a:alphaOff val="0"/>
              </a:schemeClr>
            </a:fillRef>
            <a:effectRef idx="0">
              <a:schemeClr val="accent5">
                <a:hueOff val="-8692142"/>
                <a:satOff val="34835"/>
                <a:lumOff val="75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4"/>
            <p:cNvSpPr/>
            <p:nvPr/>
          </p:nvSpPr>
          <p:spPr>
            <a:xfrm>
              <a:off x="1255268" y="2389438"/>
              <a:ext cx="862214" cy="862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kern="1200" dirty="0" err="1" smtClean="0"/>
                <a:t>Penghitungan</a:t>
              </a:r>
              <a:endParaRPr lang="en-US" kern="1200" dirty="0"/>
            </a:p>
          </p:txBody>
        </p:sp>
      </p:grp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3203848" y="2286435"/>
            <a:ext cx="2448270" cy="2006661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id-ID" sz="1800" dirty="0">
                <a:latin typeface="Berlin Sans FB" pitchFamily="34" charset="0"/>
              </a:rPr>
              <a:t>Prosedur Auditing Untuk Memperoleh Bukti Penguat</a:t>
            </a:r>
            <a:endParaRPr lang="en-US" sz="1800" dirty="0">
              <a:latin typeface="Berlin Sans FB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355976" y="1407994"/>
            <a:ext cx="0" cy="878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1" idx="7"/>
            <a:endCxn id="11" idx="3"/>
          </p:cNvCxnSpPr>
          <p:nvPr/>
        </p:nvCxnSpPr>
        <p:spPr>
          <a:xfrm flipV="1">
            <a:off x="5293577" y="1773852"/>
            <a:ext cx="1053382" cy="8064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2361974" y="1882278"/>
            <a:ext cx="1188060" cy="698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284692" y="4221088"/>
            <a:ext cx="0" cy="1372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5652118" y="3179363"/>
            <a:ext cx="1588960" cy="33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508104" y="3717032"/>
            <a:ext cx="165618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31" idx="5"/>
          </p:cNvCxnSpPr>
          <p:nvPr/>
        </p:nvCxnSpPr>
        <p:spPr>
          <a:xfrm>
            <a:off x="5293577" y="3999227"/>
            <a:ext cx="1053382" cy="1594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31" idx="3"/>
          </p:cNvCxnSpPr>
          <p:nvPr/>
        </p:nvCxnSpPr>
        <p:spPr>
          <a:xfrm flipH="1">
            <a:off x="2165137" y="3999227"/>
            <a:ext cx="1397252" cy="1269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>
            <a:off x="1902922" y="3390605"/>
            <a:ext cx="13009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626</Words>
  <Application>Microsoft Office PowerPoint</Application>
  <PresentationFormat>On-screen Show (4:3)</PresentationFormat>
  <Paragraphs>162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Faktor2 Penentu Kompetensi Bukti Audit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Evaluasi Bukti Audit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BUKTI AUDIT</dc:title>
  <dc:creator>User</dc:creator>
  <cp:lastModifiedBy>ASUS</cp:lastModifiedBy>
  <cp:revision>70</cp:revision>
  <dcterms:created xsi:type="dcterms:W3CDTF">2012-11-04T10:23:49Z</dcterms:created>
  <dcterms:modified xsi:type="dcterms:W3CDTF">2019-12-03T11:26:58Z</dcterms:modified>
</cp:coreProperties>
</file>