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522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68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1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245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9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77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527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94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822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563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314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95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21" Type="http://schemas.openxmlformats.org/officeDocument/2006/relationships/image" Target="../media/image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18" Type="http://schemas.openxmlformats.org/officeDocument/2006/relationships/image" Target="../media/image39.png"/><Relationship Id="rId3" Type="http://schemas.openxmlformats.org/officeDocument/2006/relationships/image" Target="../media/image24.png"/><Relationship Id="rId21" Type="http://schemas.openxmlformats.org/officeDocument/2006/relationships/image" Target="../media/image42.pn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17" Type="http://schemas.openxmlformats.org/officeDocument/2006/relationships/image" Target="../media/image38.png"/><Relationship Id="rId2" Type="http://schemas.openxmlformats.org/officeDocument/2006/relationships/image" Target="../media/image23.png"/><Relationship Id="rId16" Type="http://schemas.openxmlformats.org/officeDocument/2006/relationships/image" Target="../media/image37.png"/><Relationship Id="rId20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26.png"/><Relationship Id="rId15" Type="http://schemas.openxmlformats.org/officeDocument/2006/relationships/image" Target="../media/image36.png"/><Relationship Id="rId10" Type="http://schemas.openxmlformats.org/officeDocument/2006/relationships/image" Target="../media/image31.png"/><Relationship Id="rId19" Type="http://schemas.openxmlformats.org/officeDocument/2006/relationships/image" Target="../media/image40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Relationship Id="rId14" Type="http://schemas.openxmlformats.org/officeDocument/2006/relationships/image" Target="../media/image35.png"/><Relationship Id="rId22" Type="http://schemas.openxmlformats.org/officeDocument/2006/relationships/image" Target="../media/image4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64.png"/><Relationship Id="rId18" Type="http://schemas.openxmlformats.org/officeDocument/2006/relationships/image" Target="../media/image6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17" Type="http://schemas.openxmlformats.org/officeDocument/2006/relationships/image" Target="../media/image68.png"/><Relationship Id="rId2" Type="http://schemas.openxmlformats.org/officeDocument/2006/relationships/image" Target="../media/image53.png"/><Relationship Id="rId16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11" Type="http://schemas.openxmlformats.org/officeDocument/2006/relationships/image" Target="../media/image62.png"/><Relationship Id="rId5" Type="http://schemas.openxmlformats.org/officeDocument/2006/relationships/image" Target="../media/image56.png"/><Relationship Id="rId15" Type="http://schemas.openxmlformats.org/officeDocument/2006/relationships/image" Target="../media/image6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Relationship Id="rId14" Type="http://schemas.openxmlformats.org/officeDocument/2006/relationships/image" Target="../media/image6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png"/><Relationship Id="rId13" Type="http://schemas.openxmlformats.org/officeDocument/2006/relationships/image" Target="../media/image81.png"/><Relationship Id="rId18" Type="http://schemas.openxmlformats.org/officeDocument/2006/relationships/image" Target="../media/image86.png"/><Relationship Id="rId3" Type="http://schemas.openxmlformats.org/officeDocument/2006/relationships/image" Target="../media/image71.png"/><Relationship Id="rId7" Type="http://schemas.openxmlformats.org/officeDocument/2006/relationships/image" Target="../media/image75.png"/><Relationship Id="rId12" Type="http://schemas.openxmlformats.org/officeDocument/2006/relationships/image" Target="../media/image80.png"/><Relationship Id="rId17" Type="http://schemas.openxmlformats.org/officeDocument/2006/relationships/image" Target="../media/image85.png"/><Relationship Id="rId2" Type="http://schemas.openxmlformats.org/officeDocument/2006/relationships/image" Target="../media/image70.png"/><Relationship Id="rId16" Type="http://schemas.openxmlformats.org/officeDocument/2006/relationships/image" Target="../media/image8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4.png"/><Relationship Id="rId11" Type="http://schemas.openxmlformats.org/officeDocument/2006/relationships/image" Target="../media/image79.png"/><Relationship Id="rId5" Type="http://schemas.openxmlformats.org/officeDocument/2006/relationships/image" Target="../media/image73.png"/><Relationship Id="rId15" Type="http://schemas.openxmlformats.org/officeDocument/2006/relationships/image" Target="../media/image83.png"/><Relationship Id="rId10" Type="http://schemas.openxmlformats.org/officeDocument/2006/relationships/image" Target="../media/image78.png"/><Relationship Id="rId19" Type="http://schemas.openxmlformats.org/officeDocument/2006/relationships/image" Target="../media/image87.png"/><Relationship Id="rId4" Type="http://schemas.openxmlformats.org/officeDocument/2006/relationships/image" Target="../media/image72.png"/><Relationship Id="rId9" Type="http://schemas.openxmlformats.org/officeDocument/2006/relationships/image" Target="../media/image77.png"/><Relationship Id="rId14" Type="http://schemas.openxmlformats.org/officeDocument/2006/relationships/image" Target="../media/image8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3.png"/><Relationship Id="rId13" Type="http://schemas.openxmlformats.org/officeDocument/2006/relationships/image" Target="../media/image98.png"/><Relationship Id="rId18" Type="http://schemas.openxmlformats.org/officeDocument/2006/relationships/image" Target="../media/image103.png"/><Relationship Id="rId3" Type="http://schemas.openxmlformats.org/officeDocument/2006/relationships/image" Target="../media/image88.png"/><Relationship Id="rId21" Type="http://schemas.openxmlformats.org/officeDocument/2006/relationships/image" Target="../media/image106.png"/><Relationship Id="rId7" Type="http://schemas.openxmlformats.org/officeDocument/2006/relationships/image" Target="../media/image92.png"/><Relationship Id="rId12" Type="http://schemas.openxmlformats.org/officeDocument/2006/relationships/image" Target="../media/image97.png"/><Relationship Id="rId17" Type="http://schemas.openxmlformats.org/officeDocument/2006/relationships/image" Target="../media/image102.png"/><Relationship Id="rId2" Type="http://schemas.openxmlformats.org/officeDocument/2006/relationships/image" Target="../media/image41.png"/><Relationship Id="rId16" Type="http://schemas.openxmlformats.org/officeDocument/2006/relationships/image" Target="../media/image101.png"/><Relationship Id="rId20" Type="http://schemas.openxmlformats.org/officeDocument/2006/relationships/image" Target="../media/image10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11" Type="http://schemas.openxmlformats.org/officeDocument/2006/relationships/image" Target="../media/image96.png"/><Relationship Id="rId5" Type="http://schemas.openxmlformats.org/officeDocument/2006/relationships/image" Target="../media/image90.png"/><Relationship Id="rId15" Type="http://schemas.openxmlformats.org/officeDocument/2006/relationships/image" Target="../media/image100.png"/><Relationship Id="rId10" Type="http://schemas.openxmlformats.org/officeDocument/2006/relationships/image" Target="../media/image95.png"/><Relationship Id="rId19" Type="http://schemas.openxmlformats.org/officeDocument/2006/relationships/image" Target="../media/image104.png"/><Relationship Id="rId4" Type="http://schemas.openxmlformats.org/officeDocument/2006/relationships/image" Target="../media/image89.png"/><Relationship Id="rId9" Type="http://schemas.openxmlformats.org/officeDocument/2006/relationships/image" Target="../media/image94.png"/><Relationship Id="rId14" Type="http://schemas.openxmlformats.org/officeDocument/2006/relationships/image" Target="../media/image9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png"/><Relationship Id="rId13" Type="http://schemas.openxmlformats.org/officeDocument/2006/relationships/image" Target="../media/image117.png"/><Relationship Id="rId18" Type="http://schemas.openxmlformats.org/officeDocument/2006/relationships/image" Target="../media/image122.png"/><Relationship Id="rId3" Type="http://schemas.openxmlformats.org/officeDocument/2006/relationships/image" Target="../media/image108.png"/><Relationship Id="rId21" Type="http://schemas.openxmlformats.org/officeDocument/2006/relationships/image" Target="../media/image125.png"/><Relationship Id="rId7" Type="http://schemas.openxmlformats.org/officeDocument/2006/relationships/image" Target="../media/image112.png"/><Relationship Id="rId12" Type="http://schemas.openxmlformats.org/officeDocument/2006/relationships/image" Target="../media/image116.png"/><Relationship Id="rId17" Type="http://schemas.openxmlformats.org/officeDocument/2006/relationships/image" Target="../media/image121.png"/><Relationship Id="rId2" Type="http://schemas.openxmlformats.org/officeDocument/2006/relationships/image" Target="../media/image107.png"/><Relationship Id="rId16" Type="http://schemas.openxmlformats.org/officeDocument/2006/relationships/image" Target="../media/image120.png"/><Relationship Id="rId20" Type="http://schemas.openxmlformats.org/officeDocument/2006/relationships/image" Target="../media/image1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1.png"/><Relationship Id="rId11" Type="http://schemas.openxmlformats.org/officeDocument/2006/relationships/image" Target="../media/image115.png"/><Relationship Id="rId5" Type="http://schemas.openxmlformats.org/officeDocument/2006/relationships/image" Target="../media/image110.png"/><Relationship Id="rId15" Type="http://schemas.openxmlformats.org/officeDocument/2006/relationships/image" Target="../media/image119.png"/><Relationship Id="rId10" Type="http://schemas.openxmlformats.org/officeDocument/2006/relationships/image" Target="../media/image68.png"/><Relationship Id="rId19" Type="http://schemas.openxmlformats.org/officeDocument/2006/relationships/image" Target="../media/image123.png"/><Relationship Id="rId4" Type="http://schemas.openxmlformats.org/officeDocument/2006/relationships/image" Target="../media/image109.png"/><Relationship Id="rId9" Type="http://schemas.openxmlformats.org/officeDocument/2006/relationships/image" Target="../media/image114.png"/><Relationship Id="rId14" Type="http://schemas.openxmlformats.org/officeDocument/2006/relationships/image" Target="../media/image118.png"/><Relationship Id="rId22" Type="http://schemas.openxmlformats.org/officeDocument/2006/relationships/image" Target="../media/image12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85800" y="2438400"/>
            <a:ext cx="7886700" cy="63491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ts val="5270"/>
              </a:lnSpc>
              <a:spcBef>
                <a:spcPts val="105"/>
              </a:spcBef>
            </a:pPr>
            <a:r>
              <a:rPr lang="en-US" spc="55" dirty="0"/>
              <a:t>ARITMATIKA BILANGAN BINER</a:t>
            </a:r>
            <a:endParaRPr spc="11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24580" y="596404"/>
            <a:ext cx="4266820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10" dirty="0">
                <a:solidFill>
                  <a:srgbClr val="000000"/>
                </a:solidFill>
                <a:latin typeface="Carlito"/>
                <a:cs typeface="Carlito"/>
              </a:rPr>
              <a:t>Komplemen</a:t>
            </a:r>
            <a:r>
              <a:rPr sz="2800" b="0" spc="-7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800" b="0" dirty="0">
                <a:solidFill>
                  <a:srgbClr val="000000"/>
                </a:solidFill>
                <a:latin typeface="Carlito"/>
                <a:cs typeface="Carlito"/>
              </a:rPr>
              <a:t>1</a:t>
            </a:r>
            <a:endParaRPr sz="2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68" y="1255877"/>
            <a:ext cx="2845435" cy="93980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248920" indent="-236220">
              <a:lnSpc>
                <a:spcPct val="100000"/>
              </a:lnSpc>
              <a:spcBef>
                <a:spcPts val="1300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2000" dirty="0">
                <a:latin typeface="Carlito"/>
                <a:cs typeface="Carlito"/>
              </a:rPr>
              <a:t>Biner 0 </a:t>
            </a:r>
            <a:r>
              <a:rPr sz="2000" spc="-5" dirty="0">
                <a:latin typeface="Carlito"/>
                <a:cs typeface="Carlito"/>
              </a:rPr>
              <a:t>diubah menjadi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1</a:t>
            </a:r>
            <a:endParaRPr sz="2000">
              <a:latin typeface="Carlito"/>
              <a:cs typeface="Carlito"/>
            </a:endParaRPr>
          </a:p>
          <a:p>
            <a:pPr marL="248920" indent="-236220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2000" dirty="0">
                <a:latin typeface="Carlito"/>
                <a:cs typeface="Carlito"/>
              </a:rPr>
              <a:t>Biner 1 </a:t>
            </a:r>
            <a:r>
              <a:rPr sz="2000" spc="-5" dirty="0">
                <a:latin typeface="Carlito"/>
                <a:cs typeface="Carlito"/>
              </a:rPr>
              <a:t>diubah menjadi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0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21868" y="2623565"/>
            <a:ext cx="760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920" indent="-2362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5" dirty="0">
                <a:latin typeface="Carlito"/>
                <a:cs typeface="Carlito"/>
              </a:rPr>
              <a:t>Mis</a:t>
            </a:r>
            <a:r>
              <a:rPr sz="1800" dirty="0">
                <a:latin typeface="Carlito"/>
                <a:cs typeface="Carlito"/>
              </a:rPr>
              <a:t>al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344826" y="2623565"/>
            <a:ext cx="869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Carlito"/>
                <a:cs typeface="Carlito"/>
              </a:rPr>
              <a:t>:</a:t>
            </a:r>
            <a:endParaRPr sz="1800">
              <a:latin typeface="Carlito"/>
              <a:cs typeface="Carlito"/>
            </a:endParaRP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377696" y="3247644"/>
          <a:ext cx="3973829" cy="14608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9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4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42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16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167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3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797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797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797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797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797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41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797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4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52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5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5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5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5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138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1752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object 7"/>
          <p:cNvSpPr txBox="1"/>
          <p:nvPr/>
        </p:nvSpPr>
        <p:spPr>
          <a:xfrm>
            <a:off x="6442328" y="3488816"/>
            <a:ext cx="1894205" cy="9664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Arial"/>
                <a:cs typeface="Arial"/>
              </a:rPr>
              <a:t>Biner </a:t>
            </a:r>
            <a:r>
              <a:rPr sz="2000" b="1" spc="-5" dirty="0">
                <a:latin typeface="Arial"/>
                <a:cs typeface="Arial"/>
              </a:rPr>
              <a:t>Awal </a:t>
            </a:r>
            <a:r>
              <a:rPr sz="2000" b="1" dirty="0">
                <a:latin typeface="Arial"/>
                <a:cs typeface="Arial"/>
              </a:rPr>
              <a:t>=</a:t>
            </a:r>
            <a:r>
              <a:rPr sz="2000" b="1" spc="-22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45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250">
              <a:latin typeface="Arial"/>
              <a:cs typeface="Arial"/>
            </a:endParaRPr>
          </a:p>
          <a:p>
            <a:pPr marL="150495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Komplemen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dirty="0">
                <a:latin typeface="Carlito"/>
                <a:cs typeface="Carlito"/>
              </a:rPr>
              <a:t>1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5707379" y="3349739"/>
            <a:ext cx="294932" cy="5890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710428" y="4064495"/>
            <a:ext cx="296443" cy="5890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1517" y="188721"/>
            <a:ext cx="21482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Komplemen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2</a:t>
            </a:r>
            <a:r>
              <a:rPr sz="2400" b="0" spc="-9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Carlito"/>
                <a:cs typeface="Carlito"/>
              </a:rPr>
              <a:t>(1)</a:t>
            </a:r>
            <a:endParaRPr sz="2400">
              <a:latin typeface="Carlito"/>
              <a:cs typeface="Carlito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018032" y="3281171"/>
            <a:ext cx="596900" cy="1374140"/>
            <a:chOff x="1018032" y="3281171"/>
            <a:chExt cx="596900" cy="1374140"/>
          </a:xfrm>
        </p:grpSpPr>
        <p:sp>
          <p:nvSpPr>
            <p:cNvPr id="4" name="object 4"/>
            <p:cNvSpPr/>
            <p:nvPr/>
          </p:nvSpPr>
          <p:spPr>
            <a:xfrm>
              <a:off x="1031748" y="3281171"/>
              <a:ext cx="569214" cy="67741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18032" y="3977639"/>
              <a:ext cx="596645" cy="67741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1819655" y="3281171"/>
            <a:ext cx="596900" cy="1374140"/>
            <a:chOff x="1819655" y="3281171"/>
            <a:chExt cx="596900" cy="1374140"/>
          </a:xfrm>
        </p:grpSpPr>
        <p:sp>
          <p:nvSpPr>
            <p:cNvPr id="7" name="object 7"/>
            <p:cNvSpPr/>
            <p:nvPr/>
          </p:nvSpPr>
          <p:spPr>
            <a:xfrm>
              <a:off x="1833371" y="3281171"/>
              <a:ext cx="569213" cy="67741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819655" y="3977639"/>
              <a:ext cx="596645" cy="67741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2621279" y="3281171"/>
            <a:ext cx="596900" cy="1374140"/>
            <a:chOff x="2621279" y="3281171"/>
            <a:chExt cx="596900" cy="1374140"/>
          </a:xfrm>
        </p:grpSpPr>
        <p:sp>
          <p:nvSpPr>
            <p:cNvPr id="10" name="object 10"/>
            <p:cNvSpPr/>
            <p:nvPr/>
          </p:nvSpPr>
          <p:spPr>
            <a:xfrm>
              <a:off x="2634995" y="3281171"/>
              <a:ext cx="569213" cy="677417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621279" y="3977639"/>
              <a:ext cx="596645" cy="67741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3422903" y="3281171"/>
            <a:ext cx="596900" cy="1374140"/>
            <a:chOff x="3422903" y="3281171"/>
            <a:chExt cx="596900" cy="1374140"/>
          </a:xfrm>
        </p:grpSpPr>
        <p:sp>
          <p:nvSpPr>
            <p:cNvPr id="13" name="object 13"/>
            <p:cNvSpPr/>
            <p:nvPr/>
          </p:nvSpPr>
          <p:spPr>
            <a:xfrm>
              <a:off x="3436619" y="3281171"/>
              <a:ext cx="569213" cy="677417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422903" y="3977639"/>
              <a:ext cx="596646" cy="677418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4224528" y="3281171"/>
            <a:ext cx="596900" cy="1374140"/>
            <a:chOff x="4224528" y="3281171"/>
            <a:chExt cx="596900" cy="1374140"/>
          </a:xfrm>
        </p:grpSpPr>
        <p:sp>
          <p:nvSpPr>
            <p:cNvPr id="16" name="object 16"/>
            <p:cNvSpPr/>
            <p:nvPr/>
          </p:nvSpPr>
          <p:spPr>
            <a:xfrm>
              <a:off x="4238244" y="3281171"/>
              <a:ext cx="569213" cy="677417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224528" y="3977639"/>
              <a:ext cx="596646" cy="677418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/>
          <p:nvPr/>
        </p:nvSpPr>
        <p:spPr>
          <a:xfrm>
            <a:off x="1031747" y="5370576"/>
            <a:ext cx="569214" cy="67741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833372" y="5370576"/>
            <a:ext cx="569213" cy="67741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634995" y="5370576"/>
            <a:ext cx="569213" cy="67741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436620" y="5370576"/>
            <a:ext cx="569213" cy="677418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238244" y="5370576"/>
            <a:ext cx="569213" cy="677418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3" name="object 23"/>
          <p:cNvGrpSpPr/>
          <p:nvPr/>
        </p:nvGrpSpPr>
        <p:grpSpPr>
          <a:xfrm>
            <a:off x="5027676" y="3281171"/>
            <a:ext cx="596900" cy="2767330"/>
            <a:chOff x="5027676" y="3281171"/>
            <a:chExt cx="596900" cy="2767330"/>
          </a:xfrm>
        </p:grpSpPr>
        <p:sp>
          <p:nvSpPr>
            <p:cNvPr id="24" name="object 24"/>
            <p:cNvSpPr/>
            <p:nvPr/>
          </p:nvSpPr>
          <p:spPr>
            <a:xfrm>
              <a:off x="5041392" y="3281171"/>
              <a:ext cx="569213" cy="677417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027676" y="3977639"/>
              <a:ext cx="596646" cy="677418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041392" y="4674107"/>
              <a:ext cx="569213" cy="677418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5041392" y="5370575"/>
              <a:ext cx="569213" cy="677418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28" name="object 28"/>
          <p:cNvGraphicFramePr>
            <a:graphicFrameLocks noGrp="1"/>
          </p:cNvGraphicFramePr>
          <p:nvPr/>
        </p:nvGraphicFramePr>
        <p:xfrm>
          <a:off x="902208" y="3212592"/>
          <a:ext cx="4806948" cy="27816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994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2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2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20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020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94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94118">
                <a:tc>
                  <a:txBody>
                    <a:bodyPr/>
                    <a:lstStyle/>
                    <a:p>
                      <a:pPr marL="314960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19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1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1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1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135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1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192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6849">
                <a:tc>
                  <a:txBody>
                    <a:bodyPr/>
                    <a:lstStyle/>
                    <a:p>
                      <a:pPr marL="301625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2400" b="1" dirty="0">
                          <a:solidFill>
                            <a:srgbClr val="339933"/>
                          </a:solidFill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44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2400" b="1" dirty="0">
                          <a:solidFill>
                            <a:srgbClr val="339933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4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2400" b="1" dirty="0">
                          <a:solidFill>
                            <a:srgbClr val="339933"/>
                          </a:solidFill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4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2400" b="1" dirty="0">
                          <a:solidFill>
                            <a:srgbClr val="339933"/>
                          </a:solidFill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4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0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2400" b="1" dirty="0">
                          <a:solidFill>
                            <a:srgbClr val="339933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4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295"/>
                        </a:spcBef>
                      </a:pPr>
                      <a:r>
                        <a:rPr sz="2400" b="1" dirty="0">
                          <a:solidFill>
                            <a:srgbClr val="339933"/>
                          </a:solidFill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4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672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5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3934">
                <a:tc>
                  <a:txBody>
                    <a:bodyPr/>
                    <a:lstStyle/>
                    <a:p>
                      <a:pPr marL="314960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51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5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5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5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8135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5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130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6510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9" name="object 29"/>
          <p:cNvSpPr txBox="1"/>
          <p:nvPr/>
        </p:nvSpPr>
        <p:spPr>
          <a:xfrm>
            <a:off x="721868" y="1255877"/>
            <a:ext cx="7966709" cy="456311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248920" indent="-236220">
              <a:lnSpc>
                <a:spcPct val="100000"/>
              </a:lnSpc>
              <a:spcBef>
                <a:spcPts val="1300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2000" dirty="0">
                <a:latin typeface="Carlito"/>
                <a:cs typeface="Carlito"/>
              </a:rPr>
              <a:t>Ubah </a:t>
            </a:r>
            <a:r>
              <a:rPr sz="2000" spc="-5" dirty="0">
                <a:latin typeface="Carlito"/>
                <a:cs typeface="Carlito"/>
              </a:rPr>
              <a:t>bit </a:t>
            </a:r>
            <a:r>
              <a:rPr sz="2000" spc="-10" dirty="0">
                <a:latin typeface="Carlito"/>
                <a:cs typeface="Carlito"/>
              </a:rPr>
              <a:t>awal </a:t>
            </a:r>
            <a:r>
              <a:rPr sz="2000" dirty="0">
                <a:latin typeface="Carlito"/>
                <a:cs typeface="Carlito"/>
              </a:rPr>
              <a:t>menjadi </a:t>
            </a:r>
            <a:r>
              <a:rPr sz="2000" spc="-15" dirty="0">
                <a:latin typeface="Carlito"/>
                <a:cs typeface="Carlito"/>
              </a:rPr>
              <a:t>komplemen</a:t>
            </a:r>
            <a:r>
              <a:rPr sz="2000" spc="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pertama</a:t>
            </a:r>
            <a:endParaRPr sz="2000">
              <a:latin typeface="Carlito"/>
              <a:cs typeface="Carlito"/>
            </a:endParaRPr>
          </a:p>
          <a:p>
            <a:pPr marL="248920" indent="-236220">
              <a:lnSpc>
                <a:spcPct val="100000"/>
              </a:lnSpc>
              <a:spcBef>
                <a:spcPts val="1200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2000" spc="-25" dirty="0">
                <a:latin typeface="Carlito"/>
                <a:cs typeface="Carlito"/>
              </a:rPr>
              <a:t>Tambahkan </a:t>
            </a:r>
            <a:r>
              <a:rPr sz="2000" dirty="0">
                <a:latin typeface="Carlito"/>
                <a:cs typeface="Carlito"/>
              </a:rPr>
              <a:t>1 pada </a:t>
            </a:r>
            <a:r>
              <a:rPr sz="2000" spc="-5" dirty="0">
                <a:latin typeface="Carlito"/>
                <a:cs typeface="Carlito"/>
              </a:rPr>
              <a:t>bit </a:t>
            </a:r>
            <a:r>
              <a:rPr sz="2000" spc="-10" dirty="0">
                <a:latin typeface="Carlito"/>
                <a:cs typeface="Carlito"/>
              </a:rPr>
              <a:t>terakhir</a:t>
            </a:r>
            <a:r>
              <a:rPr sz="2000" spc="1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(LSB)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har char="•"/>
            </a:pPr>
            <a:endParaRPr sz="2300">
              <a:latin typeface="Carlito"/>
              <a:cs typeface="Carlito"/>
            </a:endParaRPr>
          </a:p>
          <a:p>
            <a:pPr marL="248920" indent="-2362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248285" algn="l"/>
                <a:tab pos="248920" algn="l"/>
                <a:tab pos="1635125" algn="l"/>
              </a:tabLst>
            </a:pPr>
            <a:r>
              <a:rPr sz="1800" spc="-5" dirty="0">
                <a:latin typeface="Carlito"/>
                <a:cs typeface="Carlito"/>
              </a:rPr>
              <a:t>Misal	</a:t>
            </a:r>
            <a:r>
              <a:rPr sz="1800" dirty="0">
                <a:latin typeface="Carlito"/>
                <a:cs typeface="Carlito"/>
              </a:rPr>
              <a:t>: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2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>
              <a:latin typeface="Carlito"/>
              <a:cs typeface="Carlito"/>
            </a:endParaRPr>
          </a:p>
          <a:p>
            <a:pPr marL="5734685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Biner </a:t>
            </a:r>
            <a:r>
              <a:rPr sz="2000" b="1" spc="-5" dirty="0">
                <a:latin typeface="Arial"/>
                <a:cs typeface="Arial"/>
              </a:rPr>
              <a:t>Awal </a:t>
            </a:r>
            <a:r>
              <a:rPr sz="2000" b="1" dirty="0">
                <a:latin typeface="Arial"/>
                <a:cs typeface="Arial"/>
              </a:rPr>
              <a:t>=</a:t>
            </a:r>
            <a:r>
              <a:rPr sz="2000" b="1" spc="-18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45</a:t>
            </a:r>
            <a:endParaRPr sz="2000">
              <a:latin typeface="Arial"/>
              <a:cs typeface="Arial"/>
            </a:endParaRPr>
          </a:p>
          <a:p>
            <a:pPr marL="5544185" marR="5080" indent="255270">
              <a:lnSpc>
                <a:spcPct val="211000"/>
              </a:lnSpc>
              <a:spcBef>
                <a:spcPts val="565"/>
              </a:spcBef>
            </a:pPr>
            <a:r>
              <a:rPr sz="2000" b="1" dirty="0">
                <a:latin typeface="Arial"/>
                <a:cs typeface="Arial"/>
              </a:rPr>
              <a:t>Komplemen 1  </a:t>
            </a:r>
            <a:r>
              <a:rPr sz="2000" b="1" spc="-25" dirty="0">
                <a:latin typeface="Arial"/>
                <a:cs typeface="Arial"/>
              </a:rPr>
              <a:t>Tambah </a:t>
            </a:r>
            <a:r>
              <a:rPr sz="2000" b="1" dirty="0">
                <a:latin typeface="Arial"/>
                <a:cs typeface="Arial"/>
              </a:rPr>
              <a:t>1 pada</a:t>
            </a:r>
            <a:r>
              <a:rPr sz="2000" b="1" spc="-7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LSB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00">
              <a:latin typeface="Arial"/>
              <a:cs typeface="Arial"/>
            </a:endParaRPr>
          </a:p>
          <a:p>
            <a:pPr marL="5807710">
              <a:lnSpc>
                <a:spcPct val="100000"/>
              </a:lnSpc>
            </a:pPr>
            <a:r>
              <a:rPr sz="2000" b="1" dirty="0">
                <a:latin typeface="Arial"/>
                <a:cs typeface="Arial"/>
              </a:rPr>
              <a:t>Komplemen</a:t>
            </a:r>
            <a:r>
              <a:rPr sz="2000" b="1" spc="-35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2</a:t>
            </a:r>
            <a:endParaRPr sz="2000">
              <a:latin typeface="Arial"/>
              <a:cs typeface="Arial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850635" y="3278123"/>
            <a:ext cx="294932" cy="590550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850635" y="3992867"/>
            <a:ext cx="294932" cy="58903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850635" y="4707623"/>
            <a:ext cx="294932" cy="589038"/>
          </a:xfrm>
          <a:prstGeom prst="rect">
            <a:avLst/>
          </a:prstGeom>
          <a:blipFill>
            <a:blip r:embed="rId2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850635" y="5420867"/>
            <a:ext cx="294932" cy="590575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1517" y="188721"/>
            <a:ext cx="21482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Komplemen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2</a:t>
            </a:r>
            <a:r>
              <a:rPr sz="2400" b="0" spc="-9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Carlito"/>
                <a:cs typeface="Carlito"/>
              </a:rPr>
              <a:t>(2)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68" y="1335735"/>
            <a:ext cx="7731125" cy="19005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20" dirty="0">
                <a:latin typeface="Carlito"/>
                <a:cs typeface="Carlito"/>
              </a:rPr>
              <a:t>Menyatakan </a:t>
            </a:r>
            <a:r>
              <a:rPr sz="2000" b="1" spc="-5" dirty="0">
                <a:latin typeface="Carlito"/>
                <a:cs typeface="Carlito"/>
              </a:rPr>
              <a:t>Bilangan Bertanda dengan Komplemen </a:t>
            </a:r>
            <a:r>
              <a:rPr sz="2000" b="1" spc="-30" dirty="0">
                <a:latin typeface="Carlito"/>
                <a:cs typeface="Carlito"/>
              </a:rPr>
              <a:t>ke</a:t>
            </a:r>
            <a:r>
              <a:rPr sz="2000" b="1" spc="20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2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600">
              <a:latin typeface="Carlito"/>
              <a:cs typeface="Carlito"/>
            </a:endParaRPr>
          </a:p>
          <a:p>
            <a:pPr marL="248285" marR="151130" indent="-236220">
              <a:lnSpc>
                <a:spcPct val="100000"/>
              </a:lnSpc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5" dirty="0">
                <a:latin typeface="Carlito"/>
                <a:cs typeface="Carlito"/>
              </a:rPr>
              <a:t>Apabila </a:t>
            </a:r>
            <a:r>
              <a:rPr sz="1800" spc="-10" dirty="0">
                <a:latin typeface="Carlito"/>
                <a:cs typeface="Carlito"/>
              </a:rPr>
              <a:t>bilangannya </a:t>
            </a:r>
            <a:r>
              <a:rPr sz="1800" spc="-20" dirty="0">
                <a:latin typeface="Carlito"/>
                <a:cs typeface="Carlito"/>
              </a:rPr>
              <a:t>positif, </a:t>
            </a:r>
            <a:r>
              <a:rPr sz="1800" spc="-5" dirty="0">
                <a:latin typeface="Carlito"/>
                <a:cs typeface="Carlito"/>
              </a:rPr>
              <a:t>magnitude </a:t>
            </a:r>
            <a:r>
              <a:rPr sz="1800" spc="-15" dirty="0">
                <a:latin typeface="Carlito"/>
                <a:cs typeface="Carlito"/>
              </a:rPr>
              <a:t>dinyatakan </a:t>
            </a:r>
            <a:r>
              <a:rPr sz="1800" spc="-10" dirty="0">
                <a:latin typeface="Carlito"/>
                <a:cs typeface="Carlito"/>
              </a:rPr>
              <a:t>dengan </a:t>
            </a:r>
            <a:r>
              <a:rPr sz="1800" spc="-5" dirty="0">
                <a:latin typeface="Carlito"/>
                <a:cs typeface="Carlito"/>
              </a:rPr>
              <a:t>biner </a:t>
            </a:r>
            <a:r>
              <a:rPr sz="1800" spc="-10" dirty="0">
                <a:latin typeface="Carlito"/>
                <a:cs typeface="Carlito"/>
              </a:rPr>
              <a:t>aslinya </a:t>
            </a:r>
            <a:r>
              <a:rPr sz="1800" dirty="0">
                <a:latin typeface="Carlito"/>
                <a:cs typeface="Carlito"/>
              </a:rPr>
              <a:t>dan </a:t>
            </a:r>
            <a:r>
              <a:rPr sz="1800" spc="-5" dirty="0">
                <a:latin typeface="Carlito"/>
                <a:cs typeface="Carlito"/>
              </a:rPr>
              <a:t>bit  tanda (0) </a:t>
            </a:r>
            <a:r>
              <a:rPr sz="1800" spc="-10" dirty="0">
                <a:latin typeface="Carlito"/>
                <a:cs typeface="Carlito"/>
              </a:rPr>
              <a:t>diletakkan </a:t>
            </a:r>
            <a:r>
              <a:rPr sz="1800" spc="-5" dirty="0">
                <a:latin typeface="Carlito"/>
                <a:cs typeface="Carlito"/>
              </a:rPr>
              <a:t>di depan</a:t>
            </a:r>
            <a:r>
              <a:rPr sz="1800" spc="75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MSB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1400">
              <a:latin typeface="Carlito"/>
              <a:cs typeface="Carlito"/>
            </a:endParaRPr>
          </a:p>
          <a:p>
            <a:pPr marL="248285" marR="5080" indent="-236220">
              <a:lnSpc>
                <a:spcPct val="100000"/>
              </a:lnSpc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5" dirty="0">
                <a:latin typeface="Carlito"/>
                <a:cs typeface="Carlito"/>
              </a:rPr>
              <a:t>Apabila </a:t>
            </a:r>
            <a:r>
              <a:rPr sz="1800" spc="-10" dirty="0">
                <a:latin typeface="Carlito"/>
                <a:cs typeface="Carlito"/>
              </a:rPr>
              <a:t>bilangannya </a:t>
            </a:r>
            <a:r>
              <a:rPr sz="1800" spc="-25" dirty="0">
                <a:latin typeface="Carlito"/>
                <a:cs typeface="Carlito"/>
              </a:rPr>
              <a:t>negatif, </a:t>
            </a:r>
            <a:r>
              <a:rPr sz="1800" spc="-5" dirty="0">
                <a:latin typeface="Carlito"/>
                <a:cs typeface="Carlito"/>
              </a:rPr>
              <a:t>magnitude </a:t>
            </a:r>
            <a:r>
              <a:rPr sz="1800" spc="-20" dirty="0">
                <a:latin typeface="Carlito"/>
                <a:cs typeface="Carlito"/>
              </a:rPr>
              <a:t>dinyatakan </a:t>
            </a:r>
            <a:r>
              <a:rPr sz="1800" spc="-5" dirty="0">
                <a:latin typeface="Carlito"/>
                <a:cs typeface="Carlito"/>
              </a:rPr>
              <a:t>dalam bentuk </a:t>
            </a:r>
            <a:r>
              <a:rPr sz="1800" spc="-15" dirty="0">
                <a:latin typeface="Carlito"/>
                <a:cs typeface="Carlito"/>
              </a:rPr>
              <a:t>komplemen </a:t>
            </a:r>
            <a:r>
              <a:rPr sz="1800" spc="-35" dirty="0">
                <a:latin typeface="Carlito"/>
                <a:cs typeface="Carlito"/>
              </a:rPr>
              <a:t>ke  </a:t>
            </a:r>
            <a:r>
              <a:rPr sz="1800" dirty="0">
                <a:latin typeface="Carlito"/>
                <a:cs typeface="Carlito"/>
              </a:rPr>
              <a:t>2 </a:t>
            </a:r>
            <a:r>
              <a:rPr sz="1800" spc="-5" dirty="0">
                <a:latin typeface="Carlito"/>
                <a:cs typeface="Carlito"/>
              </a:rPr>
              <a:t>dan bit tanda (1) </a:t>
            </a:r>
            <a:r>
              <a:rPr sz="1800" spc="-10" dirty="0">
                <a:latin typeface="Carlito"/>
                <a:cs typeface="Carlito"/>
              </a:rPr>
              <a:t>diletakkan </a:t>
            </a:r>
            <a:r>
              <a:rPr sz="1800" spc="-5" dirty="0">
                <a:latin typeface="Carlito"/>
                <a:cs typeface="Carlito"/>
              </a:rPr>
              <a:t>di depan</a:t>
            </a:r>
            <a:r>
              <a:rPr sz="1800" spc="95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MSB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52272" y="3604259"/>
            <a:ext cx="596646" cy="6774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505711" y="3604259"/>
            <a:ext cx="4769485" cy="677545"/>
            <a:chOff x="1505711" y="3604259"/>
            <a:chExt cx="4769485" cy="677545"/>
          </a:xfrm>
        </p:grpSpPr>
        <p:sp>
          <p:nvSpPr>
            <p:cNvPr id="6" name="object 6"/>
            <p:cNvSpPr/>
            <p:nvPr/>
          </p:nvSpPr>
          <p:spPr>
            <a:xfrm>
              <a:off x="1505711" y="3604259"/>
              <a:ext cx="569213" cy="67741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346959" y="3604259"/>
              <a:ext cx="569213" cy="67741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186683" y="3604259"/>
              <a:ext cx="569214" cy="67741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026407" y="3604259"/>
              <a:ext cx="569213" cy="67741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864608" y="3604259"/>
              <a:ext cx="569213" cy="67741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5705855" y="3604259"/>
              <a:ext cx="569213" cy="67741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6455664" y="3604259"/>
            <a:ext cx="2155825" cy="677545"/>
            <a:chOff x="6455664" y="3604259"/>
            <a:chExt cx="2155825" cy="677545"/>
          </a:xfrm>
        </p:grpSpPr>
        <p:sp>
          <p:nvSpPr>
            <p:cNvPr id="13" name="object 13"/>
            <p:cNvSpPr/>
            <p:nvPr/>
          </p:nvSpPr>
          <p:spPr>
            <a:xfrm>
              <a:off x="6455664" y="3604259"/>
              <a:ext cx="1094993" cy="677418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242048" y="3604259"/>
              <a:ext cx="1369313" cy="677418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518159" y="3604259"/>
          <a:ext cx="8117839" cy="6774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75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0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0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0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01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13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402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6515"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6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Biner </a:t>
                      </a:r>
                      <a:r>
                        <a:rPr sz="2400" spc="-5" dirty="0">
                          <a:latin typeface="Tahoma"/>
                          <a:cs typeface="Tahoma"/>
                        </a:rPr>
                        <a:t>= +</a:t>
                      </a:r>
                      <a:r>
                        <a:rPr sz="2400" spc="-50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400" spc="-5" dirty="0">
                          <a:latin typeface="Tahoma"/>
                          <a:cs typeface="Tahoma"/>
                        </a:rPr>
                        <a:t>45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290"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object 16"/>
          <p:cNvSpPr/>
          <p:nvPr/>
        </p:nvSpPr>
        <p:spPr>
          <a:xfrm>
            <a:off x="637031" y="5096255"/>
            <a:ext cx="596645" cy="67741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" name="object 17"/>
          <p:cNvGrpSpPr/>
          <p:nvPr/>
        </p:nvGrpSpPr>
        <p:grpSpPr>
          <a:xfrm>
            <a:off x="1498091" y="5096255"/>
            <a:ext cx="4806315" cy="677545"/>
            <a:chOff x="1498091" y="5096255"/>
            <a:chExt cx="4806315" cy="677545"/>
          </a:xfrm>
        </p:grpSpPr>
        <p:sp>
          <p:nvSpPr>
            <p:cNvPr id="18" name="object 18"/>
            <p:cNvSpPr/>
            <p:nvPr/>
          </p:nvSpPr>
          <p:spPr>
            <a:xfrm>
              <a:off x="1498091" y="5096255"/>
              <a:ext cx="569214" cy="677418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345436" y="5096255"/>
              <a:ext cx="569213" cy="677418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192780" y="5096255"/>
              <a:ext cx="569214" cy="677418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40124" y="5096255"/>
              <a:ext cx="569213" cy="677418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885944" y="5096255"/>
              <a:ext cx="569213" cy="677418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734812" y="5096255"/>
              <a:ext cx="569213" cy="677418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" name="object 24"/>
          <p:cNvGrpSpPr/>
          <p:nvPr/>
        </p:nvGrpSpPr>
        <p:grpSpPr>
          <a:xfrm>
            <a:off x="6547104" y="5096255"/>
            <a:ext cx="2044700" cy="677545"/>
            <a:chOff x="6547104" y="5096255"/>
            <a:chExt cx="2044700" cy="677545"/>
          </a:xfrm>
        </p:grpSpPr>
        <p:sp>
          <p:nvSpPr>
            <p:cNvPr id="25" name="object 25"/>
            <p:cNvSpPr/>
            <p:nvPr/>
          </p:nvSpPr>
          <p:spPr>
            <a:xfrm>
              <a:off x="6547104" y="5096255"/>
              <a:ext cx="1094994" cy="677418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333488" y="5096255"/>
              <a:ext cx="720090" cy="677418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7650480" y="5096255"/>
              <a:ext cx="514350" cy="677418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856220" y="5096255"/>
              <a:ext cx="735329" cy="677418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29" name="object 29"/>
          <p:cNvGraphicFramePr>
            <a:graphicFrameLocks noGrp="1"/>
          </p:cNvGraphicFramePr>
          <p:nvPr/>
        </p:nvGraphicFramePr>
        <p:xfrm>
          <a:off x="499872" y="5096255"/>
          <a:ext cx="8180067" cy="6774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4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64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4962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4853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6642"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6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254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480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Biner </a:t>
                      </a:r>
                      <a:r>
                        <a:rPr sz="2400" spc="-5" dirty="0">
                          <a:latin typeface="Tahoma"/>
                          <a:cs typeface="Tahoma"/>
                        </a:rPr>
                        <a:t>= </a:t>
                      </a:r>
                      <a:r>
                        <a:rPr sz="2400" dirty="0">
                          <a:latin typeface="Tahoma"/>
                          <a:cs typeface="Tahoma"/>
                        </a:rPr>
                        <a:t>-</a:t>
                      </a:r>
                      <a:r>
                        <a:rPr sz="2400" spc="-45" dirty="0">
                          <a:latin typeface="Tahoma"/>
                          <a:cs typeface="Tahoma"/>
                        </a:rPr>
                        <a:t> </a:t>
                      </a:r>
                      <a:r>
                        <a:rPr sz="2400" spc="-5" dirty="0">
                          <a:latin typeface="Tahoma"/>
                          <a:cs typeface="Tahoma"/>
                        </a:rPr>
                        <a:t>45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2544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164"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0" name="object 30"/>
          <p:cNvSpPr txBox="1"/>
          <p:nvPr/>
        </p:nvSpPr>
        <p:spPr>
          <a:xfrm>
            <a:off x="507288" y="6022949"/>
            <a:ext cx="11855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Bit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spc="-50" dirty="0">
                <a:latin typeface="Arial"/>
                <a:cs typeface="Arial"/>
              </a:rPr>
              <a:t>Tanda</a:t>
            </a:r>
            <a:endParaRPr sz="2200">
              <a:latin typeface="Arial"/>
              <a:cs typeface="Arial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890016" y="5715000"/>
            <a:ext cx="76200" cy="22860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07288" y="4455667"/>
            <a:ext cx="118554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Bit</a:t>
            </a:r>
            <a:r>
              <a:rPr sz="2200" spc="-114" dirty="0">
                <a:latin typeface="Arial"/>
                <a:cs typeface="Arial"/>
              </a:rPr>
              <a:t> </a:t>
            </a:r>
            <a:r>
              <a:rPr sz="2200" spc="-50" dirty="0">
                <a:latin typeface="Arial"/>
                <a:cs typeface="Arial"/>
              </a:rPr>
              <a:t>Tanda</a:t>
            </a:r>
            <a:endParaRPr sz="22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890016" y="4215384"/>
            <a:ext cx="76200" cy="228600"/>
          </a:xfrm>
          <a:prstGeom prst="rect">
            <a:avLst/>
          </a:prstGeom>
          <a:blipFill>
            <a:blip r:embed="rId2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450594" y="4237482"/>
            <a:ext cx="4876800" cy="414020"/>
          </a:xfrm>
          <a:custGeom>
            <a:avLst/>
            <a:gdLst/>
            <a:ahLst/>
            <a:cxnLst/>
            <a:rect l="l" t="t" r="r" b="b"/>
            <a:pathLst>
              <a:path w="4876800" h="414020">
                <a:moveTo>
                  <a:pt x="0" y="0"/>
                </a:moveTo>
                <a:lnTo>
                  <a:pt x="19908" y="60467"/>
                </a:lnTo>
                <a:lnTo>
                  <a:pt x="76880" y="113527"/>
                </a:lnTo>
                <a:lnTo>
                  <a:pt x="117189" y="136271"/>
                </a:lnTo>
                <a:lnTo>
                  <a:pt x="164271" y="155950"/>
                </a:lnTo>
                <a:lnTo>
                  <a:pt x="217298" y="172163"/>
                </a:lnTo>
                <a:lnTo>
                  <a:pt x="275437" y="184505"/>
                </a:lnTo>
                <a:lnTo>
                  <a:pt x="337859" y="192572"/>
                </a:lnTo>
                <a:lnTo>
                  <a:pt x="403732" y="195961"/>
                </a:lnTo>
                <a:lnTo>
                  <a:pt x="2029206" y="217932"/>
                </a:lnTo>
                <a:lnTo>
                  <a:pt x="2095083" y="221316"/>
                </a:lnTo>
                <a:lnTo>
                  <a:pt x="2157514" y="229375"/>
                </a:lnTo>
                <a:lnTo>
                  <a:pt x="2215668" y="241705"/>
                </a:lnTo>
                <a:lnTo>
                  <a:pt x="2268711" y="257905"/>
                </a:lnTo>
                <a:lnTo>
                  <a:pt x="2315813" y="277574"/>
                </a:lnTo>
                <a:lnTo>
                  <a:pt x="2356140" y="300310"/>
                </a:lnTo>
                <a:lnTo>
                  <a:pt x="2388861" y="325711"/>
                </a:lnTo>
                <a:lnTo>
                  <a:pt x="2428156" y="382904"/>
                </a:lnTo>
                <a:lnTo>
                  <a:pt x="2433066" y="413893"/>
                </a:lnTo>
                <a:lnTo>
                  <a:pt x="2438796" y="383045"/>
                </a:lnTo>
                <a:lnTo>
                  <a:pt x="2479599" y="326918"/>
                </a:lnTo>
                <a:lnTo>
                  <a:pt x="2512986" y="302399"/>
                </a:lnTo>
                <a:lnTo>
                  <a:pt x="2553906" y="280749"/>
                </a:lnTo>
                <a:lnTo>
                  <a:pt x="2601516" y="262349"/>
                </a:lnTo>
                <a:lnTo>
                  <a:pt x="2654974" y="247579"/>
                </a:lnTo>
                <a:lnTo>
                  <a:pt x="2713437" y="236820"/>
                </a:lnTo>
                <a:lnTo>
                  <a:pt x="2776062" y="230451"/>
                </a:lnTo>
                <a:lnTo>
                  <a:pt x="2842006" y="228854"/>
                </a:lnTo>
                <a:lnTo>
                  <a:pt x="4467479" y="250825"/>
                </a:lnTo>
                <a:lnTo>
                  <a:pt x="4533419" y="249227"/>
                </a:lnTo>
                <a:lnTo>
                  <a:pt x="4596034" y="242858"/>
                </a:lnTo>
                <a:lnTo>
                  <a:pt x="4654482" y="232099"/>
                </a:lnTo>
                <a:lnTo>
                  <a:pt x="4707923" y="217329"/>
                </a:lnTo>
                <a:lnTo>
                  <a:pt x="4755515" y="198929"/>
                </a:lnTo>
                <a:lnTo>
                  <a:pt x="4796416" y="177279"/>
                </a:lnTo>
                <a:lnTo>
                  <a:pt x="4829785" y="152760"/>
                </a:lnTo>
                <a:lnTo>
                  <a:pt x="4870564" y="96633"/>
                </a:lnTo>
                <a:lnTo>
                  <a:pt x="4876292" y="65786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3355975" y="4598670"/>
            <a:ext cx="117475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Biner</a:t>
            </a:r>
            <a:r>
              <a:rPr sz="2200" spc="-7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asli</a:t>
            </a:r>
            <a:endParaRPr sz="22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1410208" y="5758294"/>
            <a:ext cx="4876800" cy="414020"/>
          </a:xfrm>
          <a:custGeom>
            <a:avLst/>
            <a:gdLst/>
            <a:ahLst/>
            <a:cxnLst/>
            <a:rect l="l" t="t" r="r" b="b"/>
            <a:pathLst>
              <a:path w="4876800" h="414020">
                <a:moveTo>
                  <a:pt x="0" y="0"/>
                </a:moveTo>
                <a:lnTo>
                  <a:pt x="19859" y="60490"/>
                </a:lnTo>
                <a:lnTo>
                  <a:pt x="76825" y="113561"/>
                </a:lnTo>
                <a:lnTo>
                  <a:pt x="117141" y="136305"/>
                </a:lnTo>
                <a:lnTo>
                  <a:pt x="164235" y="155984"/>
                </a:lnTo>
                <a:lnTo>
                  <a:pt x="217274" y="172194"/>
                </a:lnTo>
                <a:lnTo>
                  <a:pt x="275425" y="184531"/>
                </a:lnTo>
                <a:lnTo>
                  <a:pt x="337855" y="192592"/>
                </a:lnTo>
                <a:lnTo>
                  <a:pt x="403733" y="195973"/>
                </a:lnTo>
                <a:lnTo>
                  <a:pt x="2029205" y="217919"/>
                </a:lnTo>
                <a:lnTo>
                  <a:pt x="2095083" y="221300"/>
                </a:lnTo>
                <a:lnTo>
                  <a:pt x="2157513" y="229361"/>
                </a:lnTo>
                <a:lnTo>
                  <a:pt x="2215664" y="241698"/>
                </a:lnTo>
                <a:lnTo>
                  <a:pt x="2268703" y="257908"/>
                </a:lnTo>
                <a:lnTo>
                  <a:pt x="2315797" y="277587"/>
                </a:lnTo>
                <a:lnTo>
                  <a:pt x="2356113" y="300331"/>
                </a:lnTo>
                <a:lnTo>
                  <a:pt x="2388818" y="325737"/>
                </a:lnTo>
                <a:lnTo>
                  <a:pt x="2428063" y="382922"/>
                </a:lnTo>
                <a:lnTo>
                  <a:pt x="2432939" y="413893"/>
                </a:lnTo>
                <a:lnTo>
                  <a:pt x="2438700" y="383065"/>
                </a:lnTo>
                <a:lnTo>
                  <a:pt x="2479528" y="326962"/>
                </a:lnTo>
                <a:lnTo>
                  <a:pt x="2512914" y="302449"/>
                </a:lnTo>
                <a:lnTo>
                  <a:pt x="2553827" y="280801"/>
                </a:lnTo>
                <a:lnTo>
                  <a:pt x="2601426" y="262401"/>
                </a:lnTo>
                <a:lnTo>
                  <a:pt x="2654871" y="247629"/>
                </a:lnTo>
                <a:lnTo>
                  <a:pt x="2713322" y="236866"/>
                </a:lnTo>
                <a:lnTo>
                  <a:pt x="2775938" y="230493"/>
                </a:lnTo>
                <a:lnTo>
                  <a:pt x="2841879" y="228892"/>
                </a:lnTo>
                <a:lnTo>
                  <a:pt x="4467352" y="250837"/>
                </a:lnTo>
                <a:lnTo>
                  <a:pt x="4533295" y="249232"/>
                </a:lnTo>
                <a:lnTo>
                  <a:pt x="4595920" y="242856"/>
                </a:lnTo>
                <a:lnTo>
                  <a:pt x="4654383" y="232092"/>
                </a:lnTo>
                <a:lnTo>
                  <a:pt x="4707841" y="217319"/>
                </a:lnTo>
                <a:lnTo>
                  <a:pt x="4755451" y="198918"/>
                </a:lnTo>
                <a:lnTo>
                  <a:pt x="4796371" y="177271"/>
                </a:lnTo>
                <a:lnTo>
                  <a:pt x="4829758" y="152758"/>
                </a:lnTo>
                <a:lnTo>
                  <a:pt x="4870561" y="96660"/>
                </a:lnTo>
                <a:lnTo>
                  <a:pt x="4876292" y="65836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3127375" y="6199123"/>
            <a:ext cx="212280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200" spc="-5" dirty="0">
                <a:latin typeface="Arial"/>
                <a:cs typeface="Arial"/>
              </a:rPr>
              <a:t>Komplemen ke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2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31642" y="188721"/>
            <a:ext cx="169163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5" dirty="0">
                <a:solidFill>
                  <a:srgbClr val="000000"/>
                </a:solidFill>
                <a:latin typeface="Carlito"/>
                <a:cs typeface="Carlito"/>
              </a:rPr>
              <a:t>Contoh</a:t>
            </a:r>
            <a:r>
              <a:rPr sz="2400" b="0" spc="-6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Kasus</a:t>
            </a:r>
            <a:endParaRPr sz="2400">
              <a:latin typeface="Carlito"/>
              <a:cs typeface="Carlito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23900" y="1661160"/>
            <a:ext cx="4072890" cy="1591945"/>
            <a:chOff x="723900" y="1661160"/>
            <a:chExt cx="4072890" cy="1591945"/>
          </a:xfrm>
        </p:grpSpPr>
        <p:sp>
          <p:nvSpPr>
            <p:cNvPr id="4" name="object 4"/>
            <p:cNvSpPr/>
            <p:nvPr/>
          </p:nvSpPr>
          <p:spPr>
            <a:xfrm>
              <a:off x="723900" y="1661160"/>
              <a:ext cx="572262" cy="67741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31976" y="1661160"/>
              <a:ext cx="572262" cy="67741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938527" y="1661160"/>
              <a:ext cx="572262" cy="67741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510027" y="1661160"/>
              <a:ext cx="572262" cy="67741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081527" y="1661160"/>
              <a:ext cx="572262" cy="67741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653027" y="1661160"/>
              <a:ext cx="572262" cy="67741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224528" y="1661160"/>
              <a:ext cx="572262" cy="67741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23900" y="2118360"/>
              <a:ext cx="572262" cy="67741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331976" y="2118360"/>
              <a:ext cx="572262" cy="67741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938527" y="2118360"/>
              <a:ext cx="572262" cy="67741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510027" y="2118360"/>
              <a:ext cx="572262" cy="67741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081527" y="2118360"/>
              <a:ext cx="572262" cy="67741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653027" y="2118360"/>
              <a:ext cx="572262" cy="67741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224528" y="2118360"/>
              <a:ext cx="572262" cy="677418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23900" y="2575560"/>
              <a:ext cx="572262" cy="67741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331976" y="2575560"/>
              <a:ext cx="572262" cy="677418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938527" y="2575560"/>
              <a:ext cx="572262" cy="67741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2510027" y="2575560"/>
              <a:ext cx="572262" cy="67741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081527" y="2575560"/>
              <a:ext cx="572262" cy="67741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3653027" y="2575560"/>
              <a:ext cx="572262" cy="67741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224528" y="2575560"/>
              <a:ext cx="572262" cy="67741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25" name="object 25"/>
          <p:cNvGraphicFramePr>
            <a:graphicFrameLocks noGrp="1"/>
          </p:cNvGraphicFramePr>
          <p:nvPr/>
        </p:nvGraphicFramePr>
        <p:xfrm>
          <a:off x="713231" y="1661160"/>
          <a:ext cx="7423783" cy="159181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68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149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71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3547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5753"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478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0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0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2400" dirty="0"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sz="2000" spc="-30" dirty="0">
                          <a:latin typeface="Carlito"/>
                          <a:cs typeface="Carlito"/>
                        </a:rPr>
                        <a:t>True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Magnitude</a:t>
                      </a:r>
                      <a:r>
                        <a:rPr sz="20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spc="-10" dirty="0">
                          <a:latin typeface="Carlito"/>
                          <a:cs typeface="Carlito"/>
                        </a:rPr>
                        <a:t>Form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b="1" dirty="0">
                          <a:solidFill>
                            <a:srgbClr val="339933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b="1" dirty="0">
                          <a:solidFill>
                            <a:srgbClr val="339933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b="1" dirty="0">
                          <a:solidFill>
                            <a:srgbClr val="339933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b="1" dirty="0">
                          <a:solidFill>
                            <a:srgbClr val="339933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b="1" dirty="0">
                          <a:solidFill>
                            <a:srgbClr val="339933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b="1" dirty="0">
                          <a:solidFill>
                            <a:srgbClr val="339933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b="1" dirty="0">
                          <a:solidFill>
                            <a:srgbClr val="339933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000" spc="-10" dirty="0">
                          <a:latin typeface="Carlito"/>
                          <a:cs typeface="Carlito"/>
                        </a:rPr>
                        <a:t>Komplemen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1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40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3040" algn="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40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sz="2000" spc="-10" dirty="0">
                          <a:latin typeface="Carlito"/>
                          <a:cs typeface="Carlito"/>
                        </a:rPr>
                        <a:t>Komplemen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2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302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0052"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6" name="object 26"/>
          <p:cNvSpPr txBox="1"/>
          <p:nvPr/>
        </p:nvSpPr>
        <p:spPr>
          <a:xfrm>
            <a:off x="721868" y="1088263"/>
            <a:ext cx="521589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arlito"/>
                <a:cs typeface="Carlito"/>
              </a:rPr>
              <a:t>Berikut </a:t>
            </a:r>
            <a:r>
              <a:rPr sz="2000" b="1" dirty="0">
                <a:latin typeface="Carlito"/>
                <a:cs typeface="Carlito"/>
              </a:rPr>
              <a:t>ini </a:t>
            </a:r>
            <a:r>
              <a:rPr sz="2000" b="1" spc="-5" dirty="0">
                <a:latin typeface="Carlito"/>
                <a:cs typeface="Carlito"/>
              </a:rPr>
              <a:t>adalah </a:t>
            </a:r>
            <a:r>
              <a:rPr sz="2000" b="1" spc="-20" dirty="0">
                <a:latin typeface="Carlito"/>
                <a:cs typeface="Carlito"/>
              </a:rPr>
              <a:t>cara menyatakan </a:t>
            </a:r>
            <a:r>
              <a:rPr sz="2000" b="1" spc="-5" dirty="0">
                <a:latin typeface="Carlito"/>
                <a:cs typeface="Carlito"/>
              </a:rPr>
              <a:t>Bilangan </a:t>
            </a:r>
            <a:r>
              <a:rPr sz="2000" b="1" dirty="0">
                <a:latin typeface="Carlito"/>
                <a:cs typeface="Carlito"/>
              </a:rPr>
              <a:t>-57</a:t>
            </a:r>
            <a:r>
              <a:rPr sz="2000" b="1" spc="15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: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21868" y="3312413"/>
            <a:ext cx="6538595" cy="3074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Arial"/>
                <a:cs typeface="Arial"/>
              </a:rPr>
              <a:t>Mengubah komplemen 2 menjadi biner bentuk awal :  Komplemenkan tiap bit kemudian tambahkan 1 pada LSB  Contoh: -57 dalam bentuk komplemen 2 adalah: 1</a:t>
            </a:r>
            <a:r>
              <a:rPr sz="2000" spc="-15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000111  </a:t>
            </a:r>
            <a:r>
              <a:rPr sz="2000" dirty="0">
                <a:latin typeface="Arial"/>
                <a:cs typeface="Arial"/>
              </a:rPr>
              <a:t>Jika diubah kembali ke bentuk awal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menjadi:</a:t>
            </a:r>
            <a:endParaRPr sz="2000">
              <a:latin typeface="Arial"/>
              <a:cs typeface="Arial"/>
            </a:endParaRPr>
          </a:p>
          <a:p>
            <a:pPr marL="12700" marR="287655">
              <a:lnSpc>
                <a:spcPct val="100000"/>
              </a:lnSpc>
            </a:pPr>
            <a:r>
              <a:rPr sz="2000" spc="-50" dirty="0">
                <a:latin typeface="Arial"/>
                <a:cs typeface="Arial"/>
              </a:rPr>
              <a:t>000111 </a:t>
            </a:r>
            <a:r>
              <a:rPr sz="2000" dirty="0">
                <a:latin typeface="Arial"/>
                <a:cs typeface="Arial"/>
              </a:rPr>
              <a:t>(tanpa sign bit)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dikomplemenkan </a:t>
            </a:r>
            <a:r>
              <a:rPr sz="2000" spc="-5" dirty="0">
                <a:latin typeface="Arial"/>
                <a:cs typeface="Arial"/>
              </a:rPr>
              <a:t>mjd </a:t>
            </a:r>
            <a:r>
              <a:rPr sz="2000" spc="-50" dirty="0">
                <a:latin typeface="Arial"/>
                <a:cs typeface="Arial"/>
              </a:rPr>
              <a:t>111000  </a:t>
            </a:r>
            <a:r>
              <a:rPr sz="2000" dirty="0">
                <a:latin typeface="Arial"/>
                <a:cs typeface="Arial"/>
              </a:rPr>
              <a:t>Kemudian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  <a:p>
            <a:pPr marR="4370070" algn="r">
              <a:lnSpc>
                <a:spcPct val="100000"/>
              </a:lnSpc>
            </a:pPr>
            <a:r>
              <a:rPr sz="2000" spc="-145" dirty="0">
                <a:latin typeface="Arial"/>
                <a:cs typeface="Arial"/>
              </a:rPr>
              <a:t>11</a:t>
            </a:r>
            <a:r>
              <a:rPr sz="2000" dirty="0">
                <a:latin typeface="Arial"/>
                <a:cs typeface="Arial"/>
              </a:rPr>
              <a:t>1</a:t>
            </a:r>
            <a:r>
              <a:rPr sz="2000" spc="5" dirty="0">
                <a:latin typeface="Arial"/>
                <a:cs typeface="Arial"/>
              </a:rPr>
              <a:t>0</a:t>
            </a:r>
            <a:r>
              <a:rPr sz="2000" dirty="0">
                <a:latin typeface="Arial"/>
                <a:cs typeface="Arial"/>
              </a:rPr>
              <a:t>00</a:t>
            </a:r>
            <a:endParaRPr sz="2000">
              <a:latin typeface="Arial"/>
              <a:cs typeface="Arial"/>
            </a:endParaRPr>
          </a:p>
          <a:p>
            <a:pPr marR="4414520" algn="r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1</a:t>
            </a:r>
            <a:endParaRPr sz="2000">
              <a:latin typeface="Arial"/>
              <a:cs typeface="Arial"/>
            </a:endParaRPr>
          </a:p>
          <a:p>
            <a:pPr marL="1275715">
              <a:lnSpc>
                <a:spcPct val="100000"/>
              </a:lnSpc>
              <a:tabLst>
                <a:tab pos="2273300" algn="l"/>
              </a:tabLst>
            </a:pPr>
            <a:r>
              <a:rPr sz="20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	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+</a:t>
            </a:r>
            <a:endParaRPr sz="2000">
              <a:latin typeface="Arial"/>
              <a:cs typeface="Arial"/>
            </a:endParaRPr>
          </a:p>
          <a:p>
            <a:pPr marL="1346200">
              <a:lnSpc>
                <a:spcPct val="100000"/>
              </a:lnSpc>
            </a:pPr>
            <a:r>
              <a:rPr sz="2000" spc="-50" dirty="0">
                <a:latin typeface="Arial"/>
                <a:cs typeface="Arial"/>
              </a:rPr>
              <a:t>111001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bentuk awal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1 </a:t>
            </a:r>
            <a:r>
              <a:rPr sz="2000" spc="-50" dirty="0">
                <a:latin typeface="Arial"/>
                <a:cs typeface="Arial"/>
              </a:rPr>
              <a:t>111001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spc="1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Arial"/>
                <a:cs typeface="Arial"/>
              </a:rPr>
              <a:t>-57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53790" y="188721"/>
            <a:ext cx="8470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Ne</a:t>
            </a:r>
            <a:r>
              <a:rPr sz="2400" b="0" spc="-50" dirty="0">
                <a:solidFill>
                  <a:srgbClr val="000000"/>
                </a:solidFill>
                <a:latin typeface="Carlito"/>
                <a:cs typeface="Carlito"/>
              </a:rPr>
              <a:t>g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asi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3191" y="1251584"/>
            <a:ext cx="7034530" cy="2239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285" marR="234315" indent="-2362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10" dirty="0">
                <a:latin typeface="Carlito"/>
                <a:cs typeface="Carlito"/>
              </a:rPr>
              <a:t>Operasi </a:t>
            </a:r>
            <a:r>
              <a:rPr sz="1800" spc="-5" dirty="0">
                <a:latin typeface="Carlito"/>
                <a:cs typeface="Carlito"/>
              </a:rPr>
              <a:t>mengubah sebuah </a:t>
            </a:r>
            <a:r>
              <a:rPr sz="1800" spc="-10" dirty="0">
                <a:latin typeface="Carlito"/>
                <a:cs typeface="Carlito"/>
              </a:rPr>
              <a:t>bilangan negatif </a:t>
            </a:r>
            <a:r>
              <a:rPr sz="1800" spc="-5" dirty="0">
                <a:latin typeface="Carlito"/>
                <a:cs typeface="Carlito"/>
              </a:rPr>
              <a:t>menjadi </a:t>
            </a:r>
            <a:r>
              <a:rPr sz="1800" spc="-10" dirty="0">
                <a:latin typeface="Carlito"/>
                <a:cs typeface="Carlito"/>
              </a:rPr>
              <a:t>bilangan </a:t>
            </a:r>
            <a:r>
              <a:rPr sz="1800" spc="-5" dirty="0">
                <a:latin typeface="Carlito"/>
                <a:cs typeface="Carlito"/>
              </a:rPr>
              <a:t>positif  </a:t>
            </a:r>
            <a:r>
              <a:rPr sz="1800" spc="-10" dirty="0">
                <a:latin typeface="Carlito"/>
                <a:cs typeface="Carlito"/>
              </a:rPr>
              <a:t>ekuivalennya, </a:t>
            </a:r>
            <a:r>
              <a:rPr sz="1800" spc="-15" dirty="0">
                <a:latin typeface="Carlito"/>
                <a:cs typeface="Carlito"/>
              </a:rPr>
              <a:t>atau </a:t>
            </a:r>
            <a:r>
              <a:rPr sz="1800" dirty="0">
                <a:latin typeface="Carlito"/>
                <a:cs typeface="Carlito"/>
              </a:rPr>
              <a:t>mengubah </a:t>
            </a:r>
            <a:r>
              <a:rPr sz="1800" spc="-10" dirty="0">
                <a:latin typeface="Carlito"/>
                <a:cs typeface="Carlito"/>
              </a:rPr>
              <a:t>bilangan </a:t>
            </a:r>
            <a:r>
              <a:rPr sz="1800" spc="-5" dirty="0">
                <a:latin typeface="Carlito"/>
                <a:cs typeface="Carlito"/>
              </a:rPr>
              <a:t>positif </a:t>
            </a:r>
            <a:r>
              <a:rPr sz="1800" dirty="0">
                <a:latin typeface="Carlito"/>
                <a:cs typeface="Carlito"/>
              </a:rPr>
              <a:t>menadi </a:t>
            </a:r>
            <a:r>
              <a:rPr sz="1800" spc="-10" dirty="0">
                <a:latin typeface="Carlito"/>
                <a:cs typeface="Carlito"/>
              </a:rPr>
              <a:t>bilangan negatif  </a:t>
            </a:r>
            <a:r>
              <a:rPr sz="1800" spc="-15" dirty="0">
                <a:latin typeface="Carlito"/>
                <a:cs typeface="Carlito"/>
              </a:rPr>
              <a:t>ekuivalennya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1600">
              <a:latin typeface="Carlito"/>
              <a:cs typeface="Carlito"/>
            </a:endParaRPr>
          </a:p>
          <a:p>
            <a:pPr marL="248920" indent="-236220">
              <a:lnSpc>
                <a:spcPct val="100000"/>
              </a:lnSpc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5" dirty="0">
                <a:latin typeface="Carlito"/>
                <a:cs typeface="Carlito"/>
              </a:rPr>
              <a:t>Hal </a:t>
            </a:r>
            <a:r>
              <a:rPr sz="1800" spc="-10" dirty="0">
                <a:latin typeface="Carlito"/>
                <a:cs typeface="Carlito"/>
              </a:rPr>
              <a:t>tersebut </a:t>
            </a:r>
            <a:r>
              <a:rPr sz="1800" spc="-15" dirty="0">
                <a:latin typeface="Carlito"/>
                <a:cs typeface="Carlito"/>
              </a:rPr>
              <a:t>dilakukan </a:t>
            </a:r>
            <a:r>
              <a:rPr sz="1800" spc="-10" dirty="0">
                <a:latin typeface="Carlito"/>
                <a:cs typeface="Carlito"/>
              </a:rPr>
              <a:t>dengan meng-komplemenkan </a:t>
            </a:r>
            <a:r>
              <a:rPr sz="1800" spc="-35" dirty="0">
                <a:latin typeface="Carlito"/>
                <a:cs typeface="Carlito"/>
              </a:rPr>
              <a:t>ke </a:t>
            </a:r>
            <a:r>
              <a:rPr sz="1800" dirty="0">
                <a:latin typeface="Carlito"/>
                <a:cs typeface="Carlito"/>
              </a:rPr>
              <a:t>2 </a:t>
            </a:r>
            <a:r>
              <a:rPr sz="1800" spc="-5" dirty="0">
                <a:latin typeface="Carlito"/>
                <a:cs typeface="Carlito"/>
              </a:rPr>
              <a:t>dari biner</a:t>
            </a:r>
            <a:r>
              <a:rPr sz="1800" spc="204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yang</a:t>
            </a:r>
            <a:endParaRPr sz="1800">
              <a:latin typeface="Carlito"/>
              <a:cs typeface="Carlito"/>
            </a:endParaRPr>
          </a:p>
          <a:p>
            <a:pPr marL="248285">
              <a:lnSpc>
                <a:spcPct val="100000"/>
              </a:lnSpc>
            </a:pPr>
            <a:r>
              <a:rPr sz="1800" spc="-10" dirty="0">
                <a:latin typeface="Carlito"/>
                <a:cs typeface="Carlito"/>
              </a:rPr>
              <a:t>dikehendaki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Carlito"/>
              <a:cs typeface="Carlito"/>
            </a:endParaRPr>
          </a:p>
          <a:p>
            <a:pPr marL="226695">
              <a:lnSpc>
                <a:spcPct val="100000"/>
              </a:lnSpc>
            </a:pPr>
            <a:r>
              <a:rPr sz="2000" dirty="0">
                <a:latin typeface="Carlito"/>
                <a:cs typeface="Carlito"/>
              </a:rPr>
              <a:t>Misal : </a:t>
            </a:r>
            <a:r>
              <a:rPr sz="2000" spc="-10" dirty="0">
                <a:latin typeface="Carlito"/>
                <a:cs typeface="Carlito"/>
              </a:rPr>
              <a:t>negasi </a:t>
            </a:r>
            <a:r>
              <a:rPr sz="2000" spc="-5" dirty="0">
                <a:latin typeface="Carlito"/>
                <a:cs typeface="Carlito"/>
              </a:rPr>
              <a:t>dari </a:t>
            </a:r>
            <a:r>
              <a:rPr sz="2000" dirty="0">
                <a:latin typeface="Carlito"/>
                <a:cs typeface="Carlito"/>
              </a:rPr>
              <a:t>+ 9 adalah –</a:t>
            </a:r>
            <a:r>
              <a:rPr sz="2000" spc="-1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9</a:t>
            </a:r>
            <a:endParaRPr sz="20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903095" y="3541395"/>
          <a:ext cx="4514850" cy="864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63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7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4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9653">
                <a:tc>
                  <a:txBody>
                    <a:bodyPr/>
                    <a:lstStyle/>
                    <a:p>
                      <a:pPr marL="31750">
                        <a:lnSpc>
                          <a:spcPts val="1905"/>
                        </a:lnSpc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+</a:t>
                      </a:r>
                      <a:r>
                        <a:rPr sz="20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9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05"/>
                        </a:lnSpc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=</a:t>
                      </a:r>
                      <a:r>
                        <a:rPr sz="20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01001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9725">
                        <a:lnSpc>
                          <a:spcPts val="1905"/>
                        </a:lnSpc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Biner</a:t>
                      </a:r>
                      <a:r>
                        <a:rPr sz="2000" spc="-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spc="-10" dirty="0">
                          <a:latin typeface="Carlito"/>
                          <a:cs typeface="Carlito"/>
                        </a:rPr>
                        <a:t>awal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926">
                <a:tc>
                  <a:txBody>
                    <a:bodyPr/>
                    <a:lstStyle/>
                    <a:p>
                      <a:pPr marL="31750">
                        <a:lnSpc>
                          <a:spcPts val="2100"/>
                        </a:lnSpc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-</a:t>
                      </a:r>
                      <a:r>
                        <a:rPr sz="2000" spc="39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9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ts val="2100"/>
                        </a:lnSpc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=</a:t>
                      </a:r>
                      <a:r>
                        <a:rPr sz="20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10111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39725">
                        <a:lnSpc>
                          <a:spcPts val="2100"/>
                        </a:lnSpc>
                      </a:pPr>
                      <a:r>
                        <a:rPr sz="2000" spc="-5" dirty="0">
                          <a:latin typeface="Carlito"/>
                          <a:cs typeface="Carlito"/>
                        </a:rPr>
                        <a:t>Negasi </a:t>
                      </a:r>
                      <a:r>
                        <a:rPr sz="2000" spc="-10" dirty="0">
                          <a:latin typeface="Carlito"/>
                          <a:cs typeface="Carlito"/>
                        </a:rPr>
                        <a:t>(Komplemen </a:t>
                      </a:r>
                      <a:r>
                        <a:rPr sz="2000" spc="-30" dirty="0">
                          <a:latin typeface="Carlito"/>
                          <a:cs typeface="Carlito"/>
                        </a:rPr>
                        <a:t>ke</a:t>
                      </a:r>
                      <a:r>
                        <a:rPr sz="2000" spc="-4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2)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781">
                <a:tc>
                  <a:txBody>
                    <a:bodyPr/>
                    <a:lstStyle/>
                    <a:p>
                      <a:pPr marL="31750">
                        <a:lnSpc>
                          <a:spcPts val="2100"/>
                        </a:lnSpc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+</a:t>
                      </a:r>
                      <a:r>
                        <a:rPr sz="20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9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00"/>
                        </a:lnSpc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=</a:t>
                      </a:r>
                      <a:r>
                        <a:rPr sz="20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01001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2100"/>
                        </a:lnSpc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Di </a:t>
                      </a:r>
                      <a:r>
                        <a:rPr sz="2000" spc="-10" dirty="0">
                          <a:latin typeface="Carlito"/>
                          <a:cs typeface="Carlito"/>
                        </a:rPr>
                        <a:t>negasi</a:t>
                      </a:r>
                      <a:r>
                        <a:rPr sz="20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lagi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6717" y="188721"/>
            <a:ext cx="42964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Aritmatika </a:t>
            </a:r>
            <a:r>
              <a:rPr sz="2400" b="0" spc="-15" dirty="0">
                <a:solidFill>
                  <a:srgbClr val="000000"/>
                </a:solidFill>
                <a:latin typeface="Carlito"/>
                <a:cs typeface="Carlito"/>
              </a:rPr>
              <a:t>Dengan </a:t>
            </a: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Komplemen</a:t>
            </a:r>
            <a:r>
              <a:rPr sz="2400" b="0" spc="-6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Carlito"/>
                <a:cs typeface="Carlito"/>
              </a:rPr>
              <a:t>(1)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68" y="1335735"/>
            <a:ext cx="5545455" cy="1133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arlito"/>
                <a:cs typeface="Carlito"/>
              </a:rPr>
              <a:t>Penjumlahan </a:t>
            </a:r>
            <a:r>
              <a:rPr sz="2000" b="1" dirty="0">
                <a:latin typeface="Carlito"/>
                <a:cs typeface="Carlito"/>
              </a:rPr>
              <a:t>di </a:t>
            </a:r>
            <a:r>
              <a:rPr sz="2000" b="1" spc="-10" dirty="0">
                <a:latin typeface="Carlito"/>
                <a:cs typeface="Carlito"/>
              </a:rPr>
              <a:t>Sistem </a:t>
            </a:r>
            <a:r>
              <a:rPr sz="2000" b="1" spc="-5" dirty="0">
                <a:latin typeface="Carlito"/>
                <a:cs typeface="Carlito"/>
              </a:rPr>
              <a:t>Komplemen </a:t>
            </a:r>
            <a:r>
              <a:rPr sz="2000" b="1" spc="-30" dirty="0">
                <a:latin typeface="Carlito"/>
                <a:cs typeface="Carlito"/>
              </a:rPr>
              <a:t>ke</a:t>
            </a:r>
            <a:r>
              <a:rPr sz="2000" b="1" spc="-65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2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600">
              <a:latin typeface="Carlito"/>
              <a:cs typeface="Carlito"/>
            </a:endParaRPr>
          </a:p>
          <a:p>
            <a:pPr marL="248920" indent="-236220">
              <a:lnSpc>
                <a:spcPct val="100000"/>
              </a:lnSpc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b="1" dirty="0">
                <a:solidFill>
                  <a:srgbClr val="1F487C"/>
                </a:solidFill>
                <a:latin typeface="Carlito"/>
                <a:cs typeface="Carlito"/>
              </a:rPr>
              <a:t>Dua </a:t>
            </a:r>
            <a:r>
              <a:rPr sz="1800" b="1" spc="-5" dirty="0">
                <a:solidFill>
                  <a:srgbClr val="1F487C"/>
                </a:solidFill>
                <a:latin typeface="Carlito"/>
                <a:cs typeface="Carlito"/>
              </a:rPr>
              <a:t>bilangan</a:t>
            </a:r>
            <a:r>
              <a:rPr sz="1800" b="1" spc="-50" dirty="0">
                <a:solidFill>
                  <a:srgbClr val="1F487C"/>
                </a:solidFill>
                <a:latin typeface="Carlito"/>
                <a:cs typeface="Carlito"/>
              </a:rPr>
              <a:t> </a:t>
            </a:r>
            <a:r>
              <a:rPr sz="1800" b="1" dirty="0">
                <a:solidFill>
                  <a:srgbClr val="1F487C"/>
                </a:solidFill>
                <a:latin typeface="Carlito"/>
                <a:cs typeface="Carlito"/>
              </a:rPr>
              <a:t>positif</a:t>
            </a:r>
            <a:endParaRPr sz="1800">
              <a:latin typeface="Carlito"/>
              <a:cs typeface="Carlito"/>
            </a:endParaRPr>
          </a:p>
          <a:p>
            <a:pPr marL="248285">
              <a:lnSpc>
                <a:spcPct val="100000"/>
              </a:lnSpc>
            </a:pPr>
            <a:r>
              <a:rPr sz="1800" spc="-15" dirty="0">
                <a:latin typeface="Carlito"/>
                <a:cs typeface="Carlito"/>
              </a:rPr>
              <a:t>Dilakukan </a:t>
            </a:r>
            <a:r>
              <a:rPr sz="1800" spc="-10" dirty="0">
                <a:latin typeface="Carlito"/>
                <a:cs typeface="Carlito"/>
              </a:rPr>
              <a:t>secara </a:t>
            </a:r>
            <a:r>
              <a:rPr sz="1800" dirty="0">
                <a:latin typeface="Carlito"/>
                <a:cs typeface="Carlito"/>
              </a:rPr>
              <a:t>langsung. </a:t>
            </a:r>
            <a:r>
              <a:rPr sz="1800" spc="-5" dirty="0">
                <a:latin typeface="Carlito"/>
                <a:cs typeface="Carlito"/>
              </a:rPr>
              <a:t>Misal penjumlahan +9 dan</a:t>
            </a:r>
            <a:r>
              <a:rPr sz="1800" spc="85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+4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10768" y="2985516"/>
            <a:ext cx="791718" cy="6774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74876" y="2985516"/>
            <a:ext cx="701801" cy="67741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46604" y="2985516"/>
            <a:ext cx="596645" cy="6774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80232" y="2985516"/>
            <a:ext cx="569213" cy="67741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98620" y="2985516"/>
            <a:ext cx="569213" cy="67741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018532" y="2985516"/>
            <a:ext cx="569213" cy="67741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36920" y="2985516"/>
            <a:ext cx="569213" cy="67741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10768" y="3720084"/>
            <a:ext cx="791718" cy="67741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74876" y="3720084"/>
            <a:ext cx="701801" cy="677418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546604" y="3720084"/>
            <a:ext cx="596645" cy="677418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380232" y="3720084"/>
            <a:ext cx="569213" cy="67741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98620" y="3720084"/>
            <a:ext cx="569213" cy="67741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018532" y="3720084"/>
            <a:ext cx="569213" cy="677418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36920" y="3720084"/>
            <a:ext cx="569213" cy="677418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8" name="object 18"/>
          <p:cNvGrpSpPr/>
          <p:nvPr/>
        </p:nvGrpSpPr>
        <p:grpSpPr>
          <a:xfrm>
            <a:off x="779437" y="4460747"/>
            <a:ext cx="5746750" cy="677545"/>
            <a:chOff x="779437" y="4460747"/>
            <a:chExt cx="5746750" cy="677545"/>
          </a:xfrm>
        </p:grpSpPr>
        <p:sp>
          <p:nvSpPr>
            <p:cNvPr id="19" name="object 19"/>
            <p:cNvSpPr/>
            <p:nvPr/>
          </p:nvSpPr>
          <p:spPr>
            <a:xfrm>
              <a:off x="785787" y="4513325"/>
              <a:ext cx="5734050" cy="0"/>
            </a:xfrm>
            <a:custGeom>
              <a:avLst/>
              <a:gdLst/>
              <a:ahLst/>
              <a:cxnLst/>
              <a:rect l="l" t="t" r="r" b="b"/>
              <a:pathLst>
                <a:path w="5734050">
                  <a:moveTo>
                    <a:pt x="0" y="0"/>
                  </a:moveTo>
                  <a:lnTo>
                    <a:pt x="5734011" y="0"/>
                  </a:lnTo>
                </a:path>
              </a:pathLst>
            </a:custGeom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546604" y="4460747"/>
              <a:ext cx="596645" cy="677418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380232" y="4460747"/>
              <a:ext cx="569213" cy="677418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198619" y="4460747"/>
              <a:ext cx="569213" cy="677418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018531" y="4460747"/>
              <a:ext cx="569213" cy="677418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836919" y="4460747"/>
              <a:ext cx="569213" cy="677418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25" name="object 25"/>
          <p:cNvGraphicFramePr>
            <a:graphicFrameLocks noGrp="1"/>
          </p:cNvGraphicFramePr>
          <p:nvPr/>
        </p:nvGraphicFramePr>
        <p:xfrm>
          <a:off x="658787" y="2985516"/>
          <a:ext cx="5988048" cy="215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9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2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1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47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05993">
                <a:tc>
                  <a:txBody>
                    <a:bodyPr/>
                    <a:lstStyle/>
                    <a:p>
                      <a:pPr marR="239395" algn="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2400" spc="5" dirty="0">
                          <a:latin typeface="Tahoma"/>
                          <a:cs typeface="Tahoma"/>
                        </a:rPr>
                        <a:t>+9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7790" marB="0"/>
                </a:tc>
                <a:tc>
                  <a:txBody>
                    <a:bodyPr/>
                    <a:lstStyle/>
                    <a:p>
                      <a:pPr marR="63500" algn="ctr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2400" dirty="0">
                          <a:latin typeface="Wingdings"/>
                          <a:cs typeface="Wingdings"/>
                        </a:rPr>
                        <a:t></a:t>
                      </a:r>
                      <a:endParaRPr sz="2400">
                        <a:latin typeface="Wingdings"/>
                        <a:cs typeface="Wingdings"/>
                      </a:endParaRPr>
                    </a:p>
                  </a:txBody>
                  <a:tcPr marL="0" marR="0" marT="91440" marB="0"/>
                </a:tc>
                <a:tc>
                  <a:txBody>
                    <a:bodyPr/>
                    <a:lstStyle/>
                    <a:p>
                      <a:pPr marR="45720"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7790" marB="0"/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779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7790" marB="0"/>
                </a:tc>
                <a:tc>
                  <a:txBody>
                    <a:bodyPr/>
                    <a:lstStyle/>
                    <a:p>
                      <a:pPr marR="328930" algn="r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779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779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7616">
                <a:tc>
                  <a:txBody>
                    <a:bodyPr/>
                    <a:lstStyle/>
                    <a:p>
                      <a:pPr marR="239395" algn="r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2400" spc="5" dirty="0">
                          <a:latin typeface="Tahoma"/>
                          <a:cs typeface="Tahoma"/>
                        </a:rPr>
                        <a:t>+4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R="63500" algn="ctr">
                        <a:lnSpc>
                          <a:spcPct val="100000"/>
                        </a:lnSpc>
                        <a:spcBef>
                          <a:spcPts val="950"/>
                        </a:spcBef>
                      </a:pPr>
                      <a:r>
                        <a:rPr sz="2400" dirty="0">
                          <a:latin typeface="Wingdings"/>
                          <a:cs typeface="Wingdings"/>
                        </a:rPr>
                        <a:t></a:t>
                      </a:r>
                      <a:endParaRPr sz="2400">
                        <a:latin typeface="Wingdings"/>
                        <a:cs typeface="Wingdings"/>
                      </a:endParaRPr>
                    </a:p>
                  </a:txBody>
                  <a:tcPr marL="0" marR="0" marT="120650" marB="0"/>
                </a:tc>
                <a:tc>
                  <a:txBody>
                    <a:bodyPr/>
                    <a:lstStyle/>
                    <a:p>
                      <a:pPr marR="45720" algn="ctr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R="328930" algn="r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2700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2700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904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45720" algn="ctr">
                        <a:lnSpc>
                          <a:spcPct val="100000"/>
                        </a:lnSpc>
                        <a:spcBef>
                          <a:spcPts val="1020"/>
                        </a:spcBef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29540" marB="0"/>
                </a:tc>
                <a:tc>
                  <a:txBody>
                    <a:bodyPr/>
                    <a:lstStyle/>
                    <a:p>
                      <a:pPr marR="19685" algn="ctr">
                        <a:lnSpc>
                          <a:spcPct val="100000"/>
                        </a:lnSpc>
                        <a:spcBef>
                          <a:spcPts val="102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29540" marB="0"/>
                </a:tc>
                <a:tc>
                  <a:txBody>
                    <a:bodyPr/>
                    <a:lstStyle/>
                    <a:p>
                      <a:pPr marR="12700" algn="ctr">
                        <a:lnSpc>
                          <a:spcPct val="100000"/>
                        </a:lnSpc>
                        <a:spcBef>
                          <a:spcPts val="102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29540" marB="0"/>
                </a:tc>
                <a:tc>
                  <a:txBody>
                    <a:bodyPr/>
                    <a:lstStyle/>
                    <a:p>
                      <a:pPr marR="328930" algn="r">
                        <a:lnSpc>
                          <a:spcPct val="100000"/>
                        </a:lnSpc>
                        <a:spcBef>
                          <a:spcPts val="102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29540" marB="0"/>
                </a:tc>
                <a:tc>
                  <a:txBody>
                    <a:bodyPr/>
                    <a:lstStyle/>
                    <a:p>
                      <a:pPr marL="315595">
                        <a:lnSpc>
                          <a:spcPct val="100000"/>
                        </a:lnSpc>
                        <a:spcBef>
                          <a:spcPts val="102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12954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6" name="object 26"/>
          <p:cNvSpPr txBox="1"/>
          <p:nvPr/>
        </p:nvSpPr>
        <p:spPr>
          <a:xfrm>
            <a:off x="2160270" y="5429199"/>
            <a:ext cx="46837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Bit tanda ikut dalam operasi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penjumlahan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805683" y="4943855"/>
            <a:ext cx="76200" cy="457200"/>
          </a:xfrm>
          <a:custGeom>
            <a:avLst/>
            <a:gdLst/>
            <a:ahLst/>
            <a:cxnLst/>
            <a:rect l="l" t="t" r="r" b="b"/>
            <a:pathLst>
              <a:path w="76200" h="457200">
                <a:moveTo>
                  <a:pt x="44450" y="63500"/>
                </a:moveTo>
                <a:lnTo>
                  <a:pt x="31750" y="63500"/>
                </a:lnTo>
                <a:lnTo>
                  <a:pt x="31750" y="457200"/>
                </a:lnTo>
                <a:lnTo>
                  <a:pt x="44450" y="457200"/>
                </a:lnTo>
                <a:lnTo>
                  <a:pt x="44450" y="63500"/>
                </a:lnTo>
                <a:close/>
              </a:path>
              <a:path w="76200" h="457200">
                <a:moveTo>
                  <a:pt x="38100" y="0"/>
                </a:moveTo>
                <a:lnTo>
                  <a:pt x="0" y="76200"/>
                </a:lnTo>
                <a:lnTo>
                  <a:pt x="31750" y="76200"/>
                </a:lnTo>
                <a:lnTo>
                  <a:pt x="3175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457200">
                <a:moveTo>
                  <a:pt x="69850" y="63500"/>
                </a:moveTo>
                <a:lnTo>
                  <a:pt x="44450" y="63500"/>
                </a:lnTo>
                <a:lnTo>
                  <a:pt x="44450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6717" y="188721"/>
            <a:ext cx="42964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Aritmatika </a:t>
            </a:r>
            <a:r>
              <a:rPr sz="2400" b="0" spc="-15" dirty="0">
                <a:solidFill>
                  <a:srgbClr val="000000"/>
                </a:solidFill>
                <a:latin typeface="Carlito"/>
                <a:cs typeface="Carlito"/>
              </a:rPr>
              <a:t>Dengan </a:t>
            </a: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Komplemen</a:t>
            </a:r>
            <a:r>
              <a:rPr sz="2400" b="0" spc="-6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Carlito"/>
                <a:cs typeface="Carlito"/>
              </a:rPr>
              <a:t>(2)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68" y="1335735"/>
            <a:ext cx="7693025" cy="1407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arlito"/>
                <a:cs typeface="Carlito"/>
              </a:rPr>
              <a:t>Penjumlahan </a:t>
            </a:r>
            <a:r>
              <a:rPr sz="2000" b="1" dirty="0">
                <a:latin typeface="Carlito"/>
                <a:cs typeface="Carlito"/>
              </a:rPr>
              <a:t>di </a:t>
            </a:r>
            <a:r>
              <a:rPr sz="2000" b="1" spc="-10" dirty="0">
                <a:latin typeface="Carlito"/>
                <a:cs typeface="Carlito"/>
              </a:rPr>
              <a:t>Sistem </a:t>
            </a:r>
            <a:r>
              <a:rPr sz="2000" b="1" spc="-5" dirty="0">
                <a:latin typeface="Carlito"/>
                <a:cs typeface="Carlito"/>
              </a:rPr>
              <a:t>Komplemen </a:t>
            </a:r>
            <a:r>
              <a:rPr sz="2000" b="1" spc="-30" dirty="0">
                <a:latin typeface="Carlito"/>
                <a:cs typeface="Carlito"/>
              </a:rPr>
              <a:t>ke</a:t>
            </a:r>
            <a:r>
              <a:rPr sz="2000" b="1" spc="-65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2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600">
              <a:latin typeface="Carlito"/>
              <a:cs typeface="Carlito"/>
            </a:endParaRPr>
          </a:p>
          <a:p>
            <a:pPr marL="248920" indent="-236220">
              <a:lnSpc>
                <a:spcPct val="100000"/>
              </a:lnSpc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b="1" spc="-5" dirty="0">
                <a:solidFill>
                  <a:srgbClr val="1F487C"/>
                </a:solidFill>
                <a:latin typeface="Carlito"/>
                <a:cs typeface="Carlito"/>
              </a:rPr>
              <a:t>Bilangan </a:t>
            </a:r>
            <a:r>
              <a:rPr sz="1800" b="1" dirty="0">
                <a:solidFill>
                  <a:srgbClr val="1F487C"/>
                </a:solidFill>
                <a:latin typeface="Carlito"/>
                <a:cs typeface="Carlito"/>
              </a:rPr>
              <a:t>positif dan sebuah </a:t>
            </a:r>
            <a:r>
              <a:rPr sz="1800" b="1" spc="-5" dirty="0">
                <a:solidFill>
                  <a:srgbClr val="1F487C"/>
                </a:solidFill>
                <a:latin typeface="Carlito"/>
                <a:cs typeface="Carlito"/>
              </a:rPr>
              <a:t>bilangan </a:t>
            </a:r>
            <a:r>
              <a:rPr sz="1800" b="1" spc="-10" dirty="0">
                <a:solidFill>
                  <a:srgbClr val="1F487C"/>
                </a:solidFill>
                <a:latin typeface="Carlito"/>
                <a:cs typeface="Carlito"/>
              </a:rPr>
              <a:t>negatif yang </a:t>
            </a:r>
            <a:r>
              <a:rPr sz="1800" b="1" dirty="0">
                <a:solidFill>
                  <a:srgbClr val="1F487C"/>
                </a:solidFill>
                <a:latin typeface="Carlito"/>
                <a:cs typeface="Carlito"/>
              </a:rPr>
              <a:t>lebih</a:t>
            </a:r>
            <a:r>
              <a:rPr sz="1800" b="1" spc="-170" dirty="0">
                <a:solidFill>
                  <a:srgbClr val="1F487C"/>
                </a:solidFill>
                <a:latin typeface="Carlito"/>
                <a:cs typeface="Carlito"/>
              </a:rPr>
              <a:t> </a:t>
            </a:r>
            <a:r>
              <a:rPr sz="1800" b="1" spc="-15" dirty="0">
                <a:solidFill>
                  <a:srgbClr val="1F487C"/>
                </a:solidFill>
                <a:latin typeface="Carlito"/>
                <a:cs typeface="Carlito"/>
              </a:rPr>
              <a:t>kecil</a:t>
            </a:r>
            <a:endParaRPr sz="1800">
              <a:latin typeface="Carlito"/>
              <a:cs typeface="Carlito"/>
            </a:endParaRPr>
          </a:p>
          <a:p>
            <a:pPr marL="248285">
              <a:lnSpc>
                <a:spcPct val="100000"/>
              </a:lnSpc>
            </a:pPr>
            <a:r>
              <a:rPr sz="1800" spc="-5" dirty="0">
                <a:latin typeface="Carlito"/>
                <a:cs typeface="Carlito"/>
              </a:rPr>
              <a:t>Misal penjumlahan +9 </a:t>
            </a:r>
            <a:r>
              <a:rPr sz="1800" dirty="0">
                <a:latin typeface="Carlito"/>
                <a:cs typeface="Carlito"/>
              </a:rPr>
              <a:t>dan -4. </a:t>
            </a:r>
            <a:r>
              <a:rPr sz="1800" spc="-5" dirty="0">
                <a:latin typeface="Carlito"/>
                <a:cs typeface="Carlito"/>
              </a:rPr>
              <a:t>Bilangan </a:t>
            </a:r>
            <a:r>
              <a:rPr sz="1800" dirty="0">
                <a:latin typeface="Carlito"/>
                <a:cs typeface="Carlito"/>
              </a:rPr>
              <a:t>-4 </a:t>
            </a:r>
            <a:r>
              <a:rPr sz="1800" spc="-10" dirty="0">
                <a:latin typeface="Carlito"/>
                <a:cs typeface="Carlito"/>
              </a:rPr>
              <a:t>diperoleh </a:t>
            </a:r>
            <a:r>
              <a:rPr sz="1800" spc="-5" dirty="0">
                <a:latin typeface="Carlito"/>
                <a:cs typeface="Carlito"/>
              </a:rPr>
              <a:t>dari </a:t>
            </a:r>
            <a:r>
              <a:rPr sz="1800" spc="-15" dirty="0">
                <a:latin typeface="Carlito"/>
                <a:cs typeface="Carlito"/>
              </a:rPr>
              <a:t>komplemen </a:t>
            </a:r>
            <a:r>
              <a:rPr sz="1800" spc="-30" dirty="0">
                <a:latin typeface="Carlito"/>
                <a:cs typeface="Carlito"/>
              </a:rPr>
              <a:t>ke </a:t>
            </a:r>
            <a:r>
              <a:rPr sz="1800" spc="-5" dirty="0">
                <a:latin typeface="Carlito"/>
                <a:cs typeface="Carlito"/>
              </a:rPr>
              <a:t>dua</a:t>
            </a:r>
            <a:r>
              <a:rPr sz="1800" spc="180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dari</a:t>
            </a:r>
            <a:endParaRPr sz="1800">
              <a:latin typeface="Carlito"/>
              <a:cs typeface="Carlito"/>
            </a:endParaRPr>
          </a:p>
          <a:p>
            <a:pPr marL="248285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+4</a:t>
            </a:r>
            <a:endParaRPr sz="180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926591" y="3147060"/>
            <a:ext cx="1527810" cy="677545"/>
            <a:chOff x="926591" y="3147060"/>
            <a:chExt cx="1527810" cy="677545"/>
          </a:xfrm>
        </p:grpSpPr>
        <p:sp>
          <p:nvSpPr>
            <p:cNvPr id="5" name="object 5"/>
            <p:cNvSpPr/>
            <p:nvPr/>
          </p:nvSpPr>
          <p:spPr>
            <a:xfrm>
              <a:off x="926591" y="3147060"/>
              <a:ext cx="791718" cy="67741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752600" y="3147060"/>
              <a:ext cx="701801" cy="67741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2586227" y="3147060"/>
            <a:ext cx="596645" cy="6774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80232" y="3147060"/>
            <a:ext cx="569213" cy="67741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62044" y="3147060"/>
            <a:ext cx="569213" cy="677418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942332" y="3147060"/>
            <a:ext cx="569213" cy="67741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724144" y="3147060"/>
            <a:ext cx="569213" cy="67741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2" name="object 12"/>
          <p:cNvGrpSpPr/>
          <p:nvPr/>
        </p:nvGrpSpPr>
        <p:grpSpPr>
          <a:xfrm>
            <a:off x="982980" y="3656076"/>
            <a:ext cx="680720" cy="677545"/>
            <a:chOff x="982980" y="3656076"/>
            <a:chExt cx="680720" cy="677545"/>
          </a:xfrm>
        </p:grpSpPr>
        <p:sp>
          <p:nvSpPr>
            <p:cNvPr id="13" name="object 13"/>
            <p:cNvSpPr/>
            <p:nvPr/>
          </p:nvSpPr>
          <p:spPr>
            <a:xfrm>
              <a:off x="982980" y="3656076"/>
              <a:ext cx="514350" cy="677418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94232" y="3656076"/>
              <a:ext cx="569213" cy="677418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1752600" y="3656076"/>
            <a:ext cx="1430655" cy="1184910"/>
            <a:chOff x="1752600" y="3656076"/>
            <a:chExt cx="1430655" cy="1184910"/>
          </a:xfrm>
        </p:grpSpPr>
        <p:sp>
          <p:nvSpPr>
            <p:cNvPr id="16" name="object 16"/>
            <p:cNvSpPr/>
            <p:nvPr/>
          </p:nvSpPr>
          <p:spPr>
            <a:xfrm>
              <a:off x="1752600" y="3656076"/>
              <a:ext cx="701801" cy="677418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586227" y="3656076"/>
              <a:ext cx="596645" cy="677418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586227" y="4163568"/>
              <a:ext cx="596645" cy="677418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3380232" y="3656076"/>
            <a:ext cx="569595" cy="1184910"/>
            <a:chOff x="3380232" y="3656076"/>
            <a:chExt cx="569595" cy="1184910"/>
          </a:xfrm>
        </p:grpSpPr>
        <p:sp>
          <p:nvSpPr>
            <p:cNvPr id="20" name="object 20"/>
            <p:cNvSpPr/>
            <p:nvPr/>
          </p:nvSpPr>
          <p:spPr>
            <a:xfrm>
              <a:off x="3380232" y="3656076"/>
              <a:ext cx="569213" cy="677418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380232" y="4163568"/>
              <a:ext cx="569213" cy="677418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4162044" y="3656076"/>
            <a:ext cx="569595" cy="1184910"/>
            <a:chOff x="4162044" y="3656076"/>
            <a:chExt cx="569595" cy="1184910"/>
          </a:xfrm>
        </p:grpSpPr>
        <p:sp>
          <p:nvSpPr>
            <p:cNvPr id="23" name="object 23"/>
            <p:cNvSpPr/>
            <p:nvPr/>
          </p:nvSpPr>
          <p:spPr>
            <a:xfrm>
              <a:off x="4162044" y="3656076"/>
              <a:ext cx="569213" cy="677418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162044" y="4163568"/>
              <a:ext cx="569213" cy="677418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4942332" y="3656076"/>
            <a:ext cx="569595" cy="1184910"/>
            <a:chOff x="4942332" y="3656076"/>
            <a:chExt cx="569595" cy="1184910"/>
          </a:xfrm>
        </p:grpSpPr>
        <p:sp>
          <p:nvSpPr>
            <p:cNvPr id="26" name="object 26"/>
            <p:cNvSpPr/>
            <p:nvPr/>
          </p:nvSpPr>
          <p:spPr>
            <a:xfrm>
              <a:off x="4942332" y="3656076"/>
              <a:ext cx="569213" cy="677418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4942332" y="4163568"/>
              <a:ext cx="569213" cy="677418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5724144" y="3656076"/>
            <a:ext cx="569595" cy="1184910"/>
            <a:chOff x="5724144" y="3656076"/>
            <a:chExt cx="569595" cy="1184910"/>
          </a:xfrm>
        </p:grpSpPr>
        <p:sp>
          <p:nvSpPr>
            <p:cNvPr id="29" name="object 29"/>
            <p:cNvSpPr/>
            <p:nvPr/>
          </p:nvSpPr>
          <p:spPr>
            <a:xfrm>
              <a:off x="5724144" y="3656076"/>
              <a:ext cx="569213" cy="677418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724144" y="4163568"/>
              <a:ext cx="569213" cy="677418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31" name="object 31"/>
          <p:cNvGraphicFramePr>
            <a:graphicFrameLocks noGrp="1"/>
          </p:cNvGraphicFramePr>
          <p:nvPr/>
        </p:nvGraphicFramePr>
        <p:xfrm>
          <a:off x="920775" y="3245336"/>
          <a:ext cx="5470524" cy="138585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045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26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16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16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810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38015">
                <a:tc>
                  <a:txBody>
                    <a:bodyPr/>
                    <a:lstStyle/>
                    <a:p>
                      <a:pPr marR="14604"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+9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8440">
                        <a:lnSpc>
                          <a:spcPts val="2835"/>
                        </a:lnSpc>
                      </a:pPr>
                      <a:r>
                        <a:rPr sz="2400" dirty="0">
                          <a:latin typeface="Wingdings"/>
                          <a:cs typeface="Wingdings"/>
                        </a:rPr>
                        <a:t></a:t>
                      </a:r>
                      <a:endParaRPr sz="2400">
                        <a:latin typeface="Wingdings"/>
                        <a:cs typeface="Wingding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048">
                <a:tc>
                  <a:txBody>
                    <a:bodyPr/>
                    <a:lstStyle/>
                    <a:p>
                      <a:pPr marR="13970"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-4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985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18440"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r>
                        <a:rPr sz="2400" dirty="0">
                          <a:latin typeface="Wingdings"/>
                          <a:cs typeface="Wingdings"/>
                        </a:rPr>
                        <a:t></a:t>
                      </a:r>
                      <a:endParaRPr sz="2400">
                        <a:latin typeface="Wingdings"/>
                        <a:cs typeface="Wingdings"/>
                      </a:endParaRPr>
                    </a:p>
                  </a:txBody>
                  <a:tcPr marL="0" marR="0" marT="6413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985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985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985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985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985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7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506095">
                        <a:lnSpc>
                          <a:spcPts val="2810"/>
                        </a:lnSpc>
                        <a:spcBef>
                          <a:spcPts val="355"/>
                        </a:spcBef>
                      </a:pPr>
                      <a:r>
                        <a:rPr sz="2400" b="1" dirty="0"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87325">
                        <a:lnSpc>
                          <a:spcPts val="2810"/>
                        </a:lnSpc>
                        <a:spcBef>
                          <a:spcPts val="355"/>
                        </a:spcBef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10"/>
                        </a:lnSpc>
                        <a:spcBef>
                          <a:spcPts val="35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10"/>
                        </a:lnSpc>
                        <a:spcBef>
                          <a:spcPts val="35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10"/>
                        </a:lnSpc>
                        <a:spcBef>
                          <a:spcPts val="35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10"/>
                        </a:lnSpc>
                        <a:spcBef>
                          <a:spcPts val="35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" name="object 32"/>
          <p:cNvSpPr/>
          <p:nvPr/>
        </p:nvSpPr>
        <p:spPr>
          <a:xfrm>
            <a:off x="2092451" y="4191000"/>
            <a:ext cx="533400" cy="533400"/>
          </a:xfrm>
          <a:custGeom>
            <a:avLst/>
            <a:gdLst/>
            <a:ahLst/>
            <a:cxnLst/>
            <a:rect l="l" t="t" r="r" b="b"/>
            <a:pathLst>
              <a:path w="533400" h="533400">
                <a:moveTo>
                  <a:pt x="0" y="266700"/>
                </a:moveTo>
                <a:lnTo>
                  <a:pt x="4296" y="218753"/>
                </a:lnTo>
                <a:lnTo>
                  <a:pt x="16682" y="173629"/>
                </a:lnTo>
                <a:lnTo>
                  <a:pt x="36406" y="132080"/>
                </a:lnTo>
                <a:lnTo>
                  <a:pt x="62716" y="94858"/>
                </a:lnTo>
                <a:lnTo>
                  <a:pt x="94858" y="62716"/>
                </a:lnTo>
                <a:lnTo>
                  <a:pt x="132080" y="36406"/>
                </a:lnTo>
                <a:lnTo>
                  <a:pt x="173629" y="16682"/>
                </a:lnTo>
                <a:lnTo>
                  <a:pt x="218753" y="4296"/>
                </a:lnTo>
                <a:lnTo>
                  <a:pt x="266700" y="0"/>
                </a:lnTo>
                <a:lnTo>
                  <a:pt x="314646" y="4296"/>
                </a:lnTo>
                <a:lnTo>
                  <a:pt x="359770" y="16682"/>
                </a:lnTo>
                <a:lnTo>
                  <a:pt x="401319" y="36406"/>
                </a:lnTo>
                <a:lnTo>
                  <a:pt x="438541" y="62716"/>
                </a:lnTo>
                <a:lnTo>
                  <a:pt x="470683" y="94858"/>
                </a:lnTo>
                <a:lnTo>
                  <a:pt x="496993" y="132080"/>
                </a:lnTo>
                <a:lnTo>
                  <a:pt x="516717" y="173629"/>
                </a:lnTo>
                <a:lnTo>
                  <a:pt x="529103" y="218753"/>
                </a:lnTo>
                <a:lnTo>
                  <a:pt x="533400" y="266700"/>
                </a:lnTo>
                <a:lnTo>
                  <a:pt x="529103" y="314646"/>
                </a:lnTo>
                <a:lnTo>
                  <a:pt x="516717" y="359770"/>
                </a:lnTo>
                <a:lnTo>
                  <a:pt x="496993" y="401319"/>
                </a:lnTo>
                <a:lnTo>
                  <a:pt x="470683" y="438541"/>
                </a:lnTo>
                <a:lnTo>
                  <a:pt x="438541" y="470683"/>
                </a:lnTo>
                <a:lnTo>
                  <a:pt x="401320" y="496993"/>
                </a:lnTo>
                <a:lnTo>
                  <a:pt x="359770" y="516717"/>
                </a:lnTo>
                <a:lnTo>
                  <a:pt x="314646" y="529103"/>
                </a:lnTo>
                <a:lnTo>
                  <a:pt x="266700" y="533400"/>
                </a:lnTo>
                <a:lnTo>
                  <a:pt x="218753" y="529103"/>
                </a:lnTo>
                <a:lnTo>
                  <a:pt x="173629" y="516717"/>
                </a:lnTo>
                <a:lnTo>
                  <a:pt x="132080" y="496993"/>
                </a:lnTo>
                <a:lnTo>
                  <a:pt x="94858" y="470683"/>
                </a:lnTo>
                <a:lnTo>
                  <a:pt x="62716" y="438541"/>
                </a:lnTo>
                <a:lnTo>
                  <a:pt x="36406" y="401319"/>
                </a:lnTo>
                <a:lnTo>
                  <a:pt x="16682" y="359770"/>
                </a:lnTo>
                <a:lnTo>
                  <a:pt x="4296" y="314646"/>
                </a:lnTo>
                <a:lnTo>
                  <a:pt x="0" y="266700"/>
                </a:lnTo>
                <a:close/>
              </a:path>
            </a:pathLst>
          </a:custGeom>
          <a:ln w="9144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1838070" y="5286247"/>
            <a:ext cx="53035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Carry diabaikan, hasilnya adalah 00101 ( =</a:t>
            </a:r>
            <a:r>
              <a:rPr sz="2000" spc="-1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+5)</a:t>
            </a:r>
            <a:endParaRPr sz="2000">
              <a:latin typeface="Arial"/>
              <a:cs typeface="Arial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330195" y="4800600"/>
            <a:ext cx="76200" cy="533400"/>
          </a:xfrm>
          <a:custGeom>
            <a:avLst/>
            <a:gdLst/>
            <a:ahLst/>
            <a:cxnLst/>
            <a:rect l="l" t="t" r="r" b="b"/>
            <a:pathLst>
              <a:path w="76200" h="533400">
                <a:moveTo>
                  <a:pt x="44450" y="63500"/>
                </a:moveTo>
                <a:lnTo>
                  <a:pt x="31750" y="63500"/>
                </a:lnTo>
                <a:lnTo>
                  <a:pt x="31750" y="533400"/>
                </a:lnTo>
                <a:lnTo>
                  <a:pt x="44450" y="533400"/>
                </a:lnTo>
                <a:lnTo>
                  <a:pt x="44450" y="63500"/>
                </a:lnTo>
                <a:close/>
              </a:path>
              <a:path w="76200" h="533400">
                <a:moveTo>
                  <a:pt x="38100" y="0"/>
                </a:moveTo>
                <a:lnTo>
                  <a:pt x="0" y="76200"/>
                </a:lnTo>
                <a:lnTo>
                  <a:pt x="31750" y="76200"/>
                </a:lnTo>
                <a:lnTo>
                  <a:pt x="3175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533400">
                <a:moveTo>
                  <a:pt x="69850" y="63500"/>
                </a:moveTo>
                <a:lnTo>
                  <a:pt x="44450" y="63500"/>
                </a:lnTo>
                <a:lnTo>
                  <a:pt x="44450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6717" y="188721"/>
            <a:ext cx="42964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Aritmatika </a:t>
            </a:r>
            <a:r>
              <a:rPr sz="2400" b="0" spc="-15" dirty="0">
                <a:solidFill>
                  <a:srgbClr val="000000"/>
                </a:solidFill>
                <a:latin typeface="Carlito"/>
                <a:cs typeface="Carlito"/>
              </a:rPr>
              <a:t>Dengan </a:t>
            </a: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Komplemen</a:t>
            </a:r>
            <a:r>
              <a:rPr sz="2400" b="0" spc="-6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Carlito"/>
                <a:cs typeface="Carlito"/>
              </a:rPr>
              <a:t>(3)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68" y="1335735"/>
            <a:ext cx="7693025" cy="14077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arlito"/>
                <a:cs typeface="Carlito"/>
              </a:rPr>
              <a:t>Penjumlahan </a:t>
            </a:r>
            <a:r>
              <a:rPr sz="2000" b="1" dirty="0">
                <a:latin typeface="Carlito"/>
                <a:cs typeface="Carlito"/>
              </a:rPr>
              <a:t>di </a:t>
            </a:r>
            <a:r>
              <a:rPr sz="2000" b="1" spc="-10" dirty="0">
                <a:latin typeface="Carlito"/>
                <a:cs typeface="Carlito"/>
              </a:rPr>
              <a:t>Sistem </a:t>
            </a:r>
            <a:r>
              <a:rPr sz="2000" b="1" spc="-5" dirty="0">
                <a:latin typeface="Carlito"/>
                <a:cs typeface="Carlito"/>
              </a:rPr>
              <a:t>Komplemen </a:t>
            </a:r>
            <a:r>
              <a:rPr sz="2000" b="1" spc="-30" dirty="0">
                <a:latin typeface="Carlito"/>
                <a:cs typeface="Carlito"/>
              </a:rPr>
              <a:t>ke</a:t>
            </a:r>
            <a:r>
              <a:rPr sz="2000" b="1" spc="-65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2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600">
              <a:latin typeface="Carlito"/>
              <a:cs typeface="Carlito"/>
            </a:endParaRPr>
          </a:p>
          <a:p>
            <a:pPr marL="248920" indent="-236220">
              <a:lnSpc>
                <a:spcPct val="100000"/>
              </a:lnSpc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b="1" spc="-5" dirty="0">
                <a:solidFill>
                  <a:srgbClr val="1F487C"/>
                </a:solidFill>
                <a:latin typeface="Carlito"/>
                <a:cs typeface="Carlito"/>
              </a:rPr>
              <a:t>Bilangan </a:t>
            </a:r>
            <a:r>
              <a:rPr sz="1800" b="1" dirty="0">
                <a:solidFill>
                  <a:srgbClr val="1F487C"/>
                </a:solidFill>
                <a:latin typeface="Carlito"/>
                <a:cs typeface="Carlito"/>
              </a:rPr>
              <a:t>positif dan sebuah </a:t>
            </a:r>
            <a:r>
              <a:rPr sz="1800" b="1" spc="-5" dirty="0">
                <a:solidFill>
                  <a:srgbClr val="1F487C"/>
                </a:solidFill>
                <a:latin typeface="Carlito"/>
                <a:cs typeface="Carlito"/>
              </a:rPr>
              <a:t>bilangan </a:t>
            </a:r>
            <a:r>
              <a:rPr sz="1800" b="1" spc="-10" dirty="0">
                <a:solidFill>
                  <a:srgbClr val="1F487C"/>
                </a:solidFill>
                <a:latin typeface="Carlito"/>
                <a:cs typeface="Carlito"/>
              </a:rPr>
              <a:t>negatif yang </a:t>
            </a:r>
            <a:r>
              <a:rPr sz="1800" b="1" dirty="0">
                <a:solidFill>
                  <a:srgbClr val="1F487C"/>
                </a:solidFill>
                <a:latin typeface="Carlito"/>
                <a:cs typeface="Carlito"/>
              </a:rPr>
              <a:t>lebih</a:t>
            </a:r>
            <a:r>
              <a:rPr sz="1800" b="1" spc="-165" dirty="0">
                <a:solidFill>
                  <a:srgbClr val="1F487C"/>
                </a:solidFill>
                <a:latin typeface="Carlito"/>
                <a:cs typeface="Carlito"/>
              </a:rPr>
              <a:t> </a:t>
            </a:r>
            <a:r>
              <a:rPr sz="1800" b="1" dirty="0">
                <a:solidFill>
                  <a:srgbClr val="1F487C"/>
                </a:solidFill>
                <a:latin typeface="Carlito"/>
                <a:cs typeface="Carlito"/>
              </a:rPr>
              <a:t>besar</a:t>
            </a:r>
            <a:endParaRPr sz="1800">
              <a:latin typeface="Carlito"/>
              <a:cs typeface="Carlito"/>
            </a:endParaRPr>
          </a:p>
          <a:p>
            <a:pPr marL="248285">
              <a:lnSpc>
                <a:spcPct val="100000"/>
              </a:lnSpc>
            </a:pPr>
            <a:r>
              <a:rPr sz="1800" spc="-5" dirty="0">
                <a:latin typeface="Carlito"/>
                <a:cs typeface="Carlito"/>
              </a:rPr>
              <a:t>Misal penjumlahan </a:t>
            </a:r>
            <a:r>
              <a:rPr sz="1800" dirty="0">
                <a:latin typeface="Carlito"/>
                <a:cs typeface="Carlito"/>
              </a:rPr>
              <a:t>-9 </a:t>
            </a:r>
            <a:r>
              <a:rPr sz="1800" spc="-5" dirty="0">
                <a:latin typeface="Carlito"/>
                <a:cs typeface="Carlito"/>
              </a:rPr>
              <a:t>dan +4. Bilangan </a:t>
            </a:r>
            <a:r>
              <a:rPr sz="1800" dirty="0">
                <a:latin typeface="Carlito"/>
                <a:cs typeface="Carlito"/>
              </a:rPr>
              <a:t>-9 </a:t>
            </a:r>
            <a:r>
              <a:rPr sz="1800" spc="-10" dirty="0">
                <a:latin typeface="Carlito"/>
                <a:cs typeface="Carlito"/>
              </a:rPr>
              <a:t>diperoleh </a:t>
            </a:r>
            <a:r>
              <a:rPr sz="1800" spc="-5" dirty="0">
                <a:latin typeface="Carlito"/>
                <a:cs typeface="Carlito"/>
              </a:rPr>
              <a:t>dari </a:t>
            </a:r>
            <a:r>
              <a:rPr sz="1800" spc="-15" dirty="0">
                <a:latin typeface="Carlito"/>
                <a:cs typeface="Carlito"/>
              </a:rPr>
              <a:t>komplemen </a:t>
            </a:r>
            <a:r>
              <a:rPr sz="1800" spc="-30" dirty="0">
                <a:latin typeface="Carlito"/>
                <a:cs typeface="Carlito"/>
              </a:rPr>
              <a:t>ke </a:t>
            </a:r>
            <a:r>
              <a:rPr sz="1800" spc="-5" dirty="0">
                <a:latin typeface="Carlito"/>
                <a:cs typeface="Carlito"/>
              </a:rPr>
              <a:t>dua</a:t>
            </a:r>
            <a:r>
              <a:rPr sz="1800" spc="200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dari</a:t>
            </a:r>
            <a:endParaRPr sz="1800">
              <a:latin typeface="Carlito"/>
              <a:cs typeface="Carlito"/>
            </a:endParaRPr>
          </a:p>
          <a:p>
            <a:pPr marL="248285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+9</a:t>
            </a:r>
            <a:endParaRPr sz="180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92480" y="2919983"/>
            <a:ext cx="791845" cy="1297940"/>
            <a:chOff x="792480" y="2919983"/>
            <a:chExt cx="791845" cy="1297940"/>
          </a:xfrm>
        </p:grpSpPr>
        <p:sp>
          <p:nvSpPr>
            <p:cNvPr id="5" name="object 5"/>
            <p:cNvSpPr/>
            <p:nvPr/>
          </p:nvSpPr>
          <p:spPr>
            <a:xfrm>
              <a:off x="847344" y="2919983"/>
              <a:ext cx="514350" cy="67741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58596" y="2919983"/>
              <a:ext cx="569214" cy="67741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92480" y="3540251"/>
              <a:ext cx="791718" cy="67741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664207" y="2919983"/>
            <a:ext cx="702310" cy="1296670"/>
            <a:chOff x="1664207" y="2919983"/>
            <a:chExt cx="702310" cy="1296670"/>
          </a:xfrm>
        </p:grpSpPr>
        <p:sp>
          <p:nvSpPr>
            <p:cNvPr id="9" name="object 9"/>
            <p:cNvSpPr/>
            <p:nvPr/>
          </p:nvSpPr>
          <p:spPr>
            <a:xfrm>
              <a:off x="1664207" y="2919983"/>
              <a:ext cx="701801" cy="67741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664207" y="3538727"/>
              <a:ext cx="701801" cy="67741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1" name="object 11"/>
          <p:cNvGrpSpPr/>
          <p:nvPr/>
        </p:nvGrpSpPr>
        <p:grpSpPr>
          <a:xfrm>
            <a:off x="2546604" y="2919983"/>
            <a:ext cx="596900" cy="1918335"/>
            <a:chOff x="2546604" y="2919983"/>
            <a:chExt cx="596900" cy="1918335"/>
          </a:xfrm>
        </p:grpSpPr>
        <p:sp>
          <p:nvSpPr>
            <p:cNvPr id="12" name="object 12"/>
            <p:cNvSpPr/>
            <p:nvPr/>
          </p:nvSpPr>
          <p:spPr>
            <a:xfrm>
              <a:off x="2546604" y="2919983"/>
              <a:ext cx="596645" cy="67741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546604" y="3540251"/>
              <a:ext cx="596645" cy="67741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546604" y="4160519"/>
              <a:ext cx="596645" cy="677418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3389376" y="2919983"/>
            <a:ext cx="569595" cy="1918335"/>
            <a:chOff x="3389376" y="2919983"/>
            <a:chExt cx="569595" cy="1918335"/>
          </a:xfrm>
        </p:grpSpPr>
        <p:sp>
          <p:nvSpPr>
            <p:cNvPr id="16" name="object 16"/>
            <p:cNvSpPr/>
            <p:nvPr/>
          </p:nvSpPr>
          <p:spPr>
            <a:xfrm>
              <a:off x="3389376" y="2919983"/>
              <a:ext cx="569213" cy="677418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389376" y="3540251"/>
              <a:ext cx="569213" cy="677418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89376" y="4160519"/>
              <a:ext cx="569213" cy="677418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4218432" y="2919983"/>
            <a:ext cx="616585" cy="1918335"/>
            <a:chOff x="4218432" y="2919983"/>
            <a:chExt cx="616585" cy="1918335"/>
          </a:xfrm>
        </p:grpSpPr>
        <p:sp>
          <p:nvSpPr>
            <p:cNvPr id="20" name="object 20"/>
            <p:cNvSpPr/>
            <p:nvPr/>
          </p:nvSpPr>
          <p:spPr>
            <a:xfrm>
              <a:off x="4218432" y="2919983"/>
              <a:ext cx="569213" cy="677418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265676" y="3540251"/>
              <a:ext cx="569213" cy="677418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218432" y="4160519"/>
              <a:ext cx="569213" cy="677418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5047488" y="2919983"/>
            <a:ext cx="569595" cy="1918335"/>
            <a:chOff x="5047488" y="2919983"/>
            <a:chExt cx="569595" cy="1918335"/>
          </a:xfrm>
        </p:grpSpPr>
        <p:sp>
          <p:nvSpPr>
            <p:cNvPr id="24" name="object 24"/>
            <p:cNvSpPr/>
            <p:nvPr/>
          </p:nvSpPr>
          <p:spPr>
            <a:xfrm>
              <a:off x="5047488" y="2919983"/>
              <a:ext cx="569213" cy="677418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047488" y="3540251"/>
              <a:ext cx="569213" cy="677418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5047488" y="4160519"/>
              <a:ext cx="569213" cy="677418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" name="object 27"/>
          <p:cNvGrpSpPr/>
          <p:nvPr/>
        </p:nvGrpSpPr>
        <p:grpSpPr>
          <a:xfrm>
            <a:off x="5875020" y="2919983"/>
            <a:ext cx="569595" cy="1918335"/>
            <a:chOff x="5875020" y="2919983"/>
            <a:chExt cx="569595" cy="1918335"/>
          </a:xfrm>
        </p:grpSpPr>
        <p:sp>
          <p:nvSpPr>
            <p:cNvPr id="28" name="object 28"/>
            <p:cNvSpPr/>
            <p:nvPr/>
          </p:nvSpPr>
          <p:spPr>
            <a:xfrm>
              <a:off x="5875020" y="2919983"/>
              <a:ext cx="569213" cy="677418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5875020" y="3540251"/>
              <a:ext cx="569213" cy="677418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5875020" y="4160519"/>
              <a:ext cx="569213" cy="677418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31" name="object 31"/>
          <p:cNvGraphicFramePr>
            <a:graphicFrameLocks noGrp="1"/>
          </p:cNvGraphicFramePr>
          <p:nvPr/>
        </p:nvGraphicFramePr>
        <p:xfrm>
          <a:off x="762025" y="2919983"/>
          <a:ext cx="5801358" cy="19179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2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2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23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28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45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661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8271">
                <a:tc>
                  <a:txBody>
                    <a:bodyPr/>
                    <a:lstStyle/>
                    <a:p>
                      <a:pPr marR="26034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-9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8425" marB="0"/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2400" dirty="0">
                          <a:latin typeface="Wingdings"/>
                          <a:cs typeface="Wingdings"/>
                        </a:rPr>
                        <a:t></a:t>
                      </a:r>
                      <a:endParaRPr sz="2400">
                        <a:latin typeface="Wingdings"/>
                        <a:cs typeface="Wingdings"/>
                      </a:endParaRPr>
                    </a:p>
                  </a:txBody>
                  <a:tcPr marL="0" marR="0" marT="92075" marB="0"/>
                </a:tc>
                <a:tc>
                  <a:txBody>
                    <a:bodyPr/>
                    <a:lstStyle/>
                    <a:p>
                      <a:pPr marR="4572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8425" marB="0"/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8425" marB="0"/>
                </a:tc>
                <a:tc>
                  <a:txBody>
                    <a:bodyPr/>
                    <a:lstStyle/>
                    <a:p>
                      <a:pPr marR="358140" algn="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8425" marB="0"/>
                </a:tc>
                <a:tc>
                  <a:txBody>
                    <a:bodyPr/>
                    <a:lstStyle/>
                    <a:p>
                      <a:pPr marL="29654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8425" marB="0"/>
                </a:tc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84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364">
                <a:tc>
                  <a:txBody>
                    <a:bodyPr/>
                    <a:lstStyle/>
                    <a:p>
                      <a:pPr marR="24130"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+4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114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2400" dirty="0">
                          <a:latin typeface="Wingdings"/>
                          <a:cs typeface="Wingdings"/>
                        </a:rPr>
                        <a:t></a:t>
                      </a:r>
                      <a:endParaRPr sz="2400">
                        <a:latin typeface="Wingdings"/>
                        <a:cs typeface="Wingdings"/>
                      </a:endParaRPr>
                    </a:p>
                  </a:txBody>
                  <a:tcPr marL="0" marR="0" marT="6286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5720"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10515" algn="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654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921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83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4572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58140" algn="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9654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270" algn="ct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2" name="object 32"/>
          <p:cNvSpPr txBox="1"/>
          <p:nvPr/>
        </p:nvSpPr>
        <p:spPr>
          <a:xfrm>
            <a:off x="2441194" y="5071998"/>
            <a:ext cx="46837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"/>
                <a:cs typeface="Arial"/>
              </a:rPr>
              <a:t>Bit tanda ikut dalam operasi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penjumlahan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2796539" y="4700015"/>
            <a:ext cx="76200" cy="381000"/>
          </a:xfrm>
          <a:custGeom>
            <a:avLst/>
            <a:gdLst/>
            <a:ahLst/>
            <a:cxnLst/>
            <a:rect l="l" t="t" r="r" b="b"/>
            <a:pathLst>
              <a:path w="76200" h="381000">
                <a:moveTo>
                  <a:pt x="44450" y="63499"/>
                </a:moveTo>
                <a:lnTo>
                  <a:pt x="31750" y="63499"/>
                </a:lnTo>
                <a:lnTo>
                  <a:pt x="31750" y="380999"/>
                </a:lnTo>
                <a:lnTo>
                  <a:pt x="44450" y="380999"/>
                </a:lnTo>
                <a:lnTo>
                  <a:pt x="44450" y="63499"/>
                </a:lnTo>
                <a:close/>
              </a:path>
              <a:path w="76200" h="381000">
                <a:moveTo>
                  <a:pt x="38100" y="0"/>
                </a:moveTo>
                <a:lnTo>
                  <a:pt x="0" y="76199"/>
                </a:lnTo>
                <a:lnTo>
                  <a:pt x="31750" y="76199"/>
                </a:lnTo>
                <a:lnTo>
                  <a:pt x="31750" y="63499"/>
                </a:lnTo>
                <a:lnTo>
                  <a:pt x="69850" y="63499"/>
                </a:lnTo>
                <a:lnTo>
                  <a:pt x="38100" y="0"/>
                </a:lnTo>
                <a:close/>
              </a:path>
              <a:path w="76200" h="381000">
                <a:moveTo>
                  <a:pt x="69850" y="63499"/>
                </a:moveTo>
                <a:lnTo>
                  <a:pt x="44450" y="63499"/>
                </a:lnTo>
                <a:lnTo>
                  <a:pt x="44450" y="76199"/>
                </a:lnTo>
                <a:lnTo>
                  <a:pt x="76200" y="76199"/>
                </a:lnTo>
                <a:lnTo>
                  <a:pt x="69850" y="634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6717" y="188721"/>
            <a:ext cx="42964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Aritmatika </a:t>
            </a:r>
            <a:r>
              <a:rPr sz="2400" b="0" spc="-15" dirty="0">
                <a:solidFill>
                  <a:srgbClr val="000000"/>
                </a:solidFill>
                <a:latin typeface="Carlito"/>
                <a:cs typeface="Carlito"/>
              </a:rPr>
              <a:t>Dengan </a:t>
            </a: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Komplemen</a:t>
            </a:r>
            <a:r>
              <a:rPr sz="2400" b="0" spc="-6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spc="-5" dirty="0">
                <a:solidFill>
                  <a:srgbClr val="000000"/>
                </a:solidFill>
                <a:latin typeface="Carlito"/>
                <a:cs typeface="Carlito"/>
              </a:rPr>
              <a:t>(4)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xfrm>
            <a:off x="582547" y="1462881"/>
            <a:ext cx="7886700" cy="435133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651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Penjumlahan </a:t>
            </a:r>
            <a:r>
              <a:rPr dirty="0"/>
              <a:t>di </a:t>
            </a:r>
            <a:r>
              <a:rPr spc="-10" dirty="0"/>
              <a:t>Sistem </a:t>
            </a:r>
            <a:r>
              <a:rPr spc="-5" dirty="0"/>
              <a:t>Komplemen </a:t>
            </a:r>
            <a:r>
              <a:rPr spc="-30" dirty="0"/>
              <a:t>ke</a:t>
            </a:r>
            <a:r>
              <a:rPr spc="-65" dirty="0"/>
              <a:t> </a:t>
            </a:r>
            <a:r>
              <a:rPr dirty="0"/>
              <a:t>2</a:t>
            </a:r>
          </a:p>
          <a:p>
            <a:pPr marL="3810">
              <a:lnSpc>
                <a:spcPct val="100000"/>
              </a:lnSpc>
              <a:spcBef>
                <a:spcPts val="40"/>
              </a:spcBef>
            </a:pPr>
            <a:endParaRPr sz="1600" dirty="0"/>
          </a:p>
          <a:p>
            <a:pPr marL="252729" indent="-236220">
              <a:lnSpc>
                <a:spcPct val="100000"/>
              </a:lnSpc>
              <a:buFont typeface="Arial"/>
              <a:buChar char="•"/>
              <a:tabLst>
                <a:tab pos="252729" algn="l"/>
                <a:tab pos="253365" algn="l"/>
              </a:tabLst>
            </a:pPr>
            <a:r>
              <a:rPr sz="1800" dirty="0">
                <a:solidFill>
                  <a:srgbClr val="1F487C"/>
                </a:solidFill>
              </a:rPr>
              <a:t>Dua </a:t>
            </a:r>
            <a:r>
              <a:rPr sz="1800" spc="-5" dirty="0">
                <a:solidFill>
                  <a:srgbClr val="1F487C"/>
                </a:solidFill>
              </a:rPr>
              <a:t>Bilangan</a:t>
            </a:r>
            <a:r>
              <a:rPr sz="1800" spc="-30" dirty="0">
                <a:solidFill>
                  <a:srgbClr val="1F487C"/>
                </a:solidFill>
              </a:rPr>
              <a:t> </a:t>
            </a:r>
            <a:r>
              <a:rPr sz="1800" spc="-10" dirty="0">
                <a:solidFill>
                  <a:srgbClr val="1F487C"/>
                </a:solidFill>
              </a:rPr>
              <a:t>Negatif</a:t>
            </a:r>
            <a:endParaRPr sz="1800" dirty="0"/>
          </a:p>
          <a:p>
            <a:pPr marL="252095" marR="5080">
              <a:lnSpc>
                <a:spcPct val="100000"/>
              </a:lnSpc>
            </a:pPr>
            <a:r>
              <a:rPr sz="1800" b="0" spc="-5" dirty="0">
                <a:latin typeface="Carlito"/>
                <a:cs typeface="Carlito"/>
              </a:rPr>
              <a:t>Misal penjumlahan </a:t>
            </a:r>
            <a:r>
              <a:rPr sz="1800" b="0" dirty="0">
                <a:latin typeface="Carlito"/>
                <a:cs typeface="Carlito"/>
              </a:rPr>
              <a:t>-9 </a:t>
            </a:r>
            <a:r>
              <a:rPr sz="1800" b="0" spc="-5" dirty="0">
                <a:latin typeface="Carlito"/>
                <a:cs typeface="Carlito"/>
              </a:rPr>
              <a:t>dan </a:t>
            </a:r>
            <a:r>
              <a:rPr sz="1800" b="0" dirty="0">
                <a:latin typeface="Carlito"/>
                <a:cs typeface="Carlito"/>
              </a:rPr>
              <a:t>-4. </a:t>
            </a:r>
            <a:r>
              <a:rPr sz="1800" b="0" spc="-5" dirty="0">
                <a:latin typeface="Carlito"/>
                <a:cs typeface="Carlito"/>
              </a:rPr>
              <a:t>Bilangan </a:t>
            </a:r>
            <a:r>
              <a:rPr sz="1800" b="0" dirty="0">
                <a:latin typeface="Carlito"/>
                <a:cs typeface="Carlito"/>
              </a:rPr>
              <a:t>-9 </a:t>
            </a:r>
            <a:r>
              <a:rPr sz="1800" b="0" spc="-5" dirty="0">
                <a:latin typeface="Carlito"/>
                <a:cs typeface="Carlito"/>
              </a:rPr>
              <a:t>dan </a:t>
            </a:r>
            <a:r>
              <a:rPr sz="1800" b="0" dirty="0">
                <a:latin typeface="Carlito"/>
                <a:cs typeface="Carlito"/>
              </a:rPr>
              <a:t>- 4 </a:t>
            </a:r>
            <a:r>
              <a:rPr sz="1800" b="0" spc="-5" dirty="0">
                <a:latin typeface="Carlito"/>
                <a:cs typeface="Carlito"/>
              </a:rPr>
              <a:t>masing </a:t>
            </a:r>
            <a:r>
              <a:rPr sz="1800" b="0" dirty="0">
                <a:latin typeface="Carlito"/>
                <a:cs typeface="Carlito"/>
              </a:rPr>
              <a:t>– </a:t>
            </a:r>
            <a:r>
              <a:rPr sz="1800" b="0" spc="-5" dirty="0">
                <a:latin typeface="Carlito"/>
                <a:cs typeface="Carlito"/>
              </a:rPr>
              <a:t>masing </a:t>
            </a:r>
            <a:r>
              <a:rPr sz="1800" b="0" spc="-10" dirty="0">
                <a:latin typeface="Carlito"/>
                <a:cs typeface="Carlito"/>
              </a:rPr>
              <a:t>diperoleh </a:t>
            </a:r>
            <a:r>
              <a:rPr sz="1800" b="0" spc="-5" dirty="0">
                <a:latin typeface="Carlito"/>
                <a:cs typeface="Carlito"/>
              </a:rPr>
              <a:t>dari  </a:t>
            </a:r>
            <a:r>
              <a:rPr sz="1800" b="0" spc="-15" dirty="0">
                <a:latin typeface="Carlito"/>
                <a:cs typeface="Carlito"/>
              </a:rPr>
              <a:t>komplemen </a:t>
            </a:r>
            <a:r>
              <a:rPr sz="1800" b="0" spc="-30" dirty="0">
                <a:latin typeface="Carlito"/>
                <a:cs typeface="Carlito"/>
              </a:rPr>
              <a:t>ke </a:t>
            </a:r>
            <a:r>
              <a:rPr sz="1800" b="0" spc="-5" dirty="0">
                <a:latin typeface="Carlito"/>
                <a:cs typeface="Carlito"/>
              </a:rPr>
              <a:t>dua </a:t>
            </a:r>
            <a:r>
              <a:rPr sz="1800" b="0" dirty="0">
                <a:latin typeface="Carlito"/>
                <a:cs typeface="Carlito"/>
              </a:rPr>
              <a:t>dari </a:t>
            </a:r>
            <a:r>
              <a:rPr sz="1800" b="0" spc="-5" dirty="0">
                <a:latin typeface="Carlito"/>
                <a:cs typeface="Carlito"/>
              </a:rPr>
              <a:t>+9 dan</a:t>
            </a:r>
            <a:r>
              <a:rPr sz="1800" b="0" spc="95" dirty="0">
                <a:latin typeface="Carlito"/>
                <a:cs typeface="Carlito"/>
              </a:rPr>
              <a:t> </a:t>
            </a:r>
            <a:r>
              <a:rPr sz="1800" b="0" dirty="0">
                <a:latin typeface="Carlito"/>
                <a:cs typeface="Carlito"/>
              </a:rPr>
              <a:t>-4</a:t>
            </a:r>
            <a:endParaRPr sz="1800" dirty="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870203" y="2961132"/>
            <a:ext cx="680720" cy="1297940"/>
            <a:chOff x="870203" y="2961132"/>
            <a:chExt cx="680720" cy="1297940"/>
          </a:xfrm>
        </p:grpSpPr>
        <p:sp>
          <p:nvSpPr>
            <p:cNvPr id="5" name="object 5"/>
            <p:cNvSpPr/>
            <p:nvPr/>
          </p:nvSpPr>
          <p:spPr>
            <a:xfrm>
              <a:off x="870203" y="2961132"/>
              <a:ext cx="514350" cy="67741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81455" y="2961132"/>
              <a:ext cx="569213" cy="67741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70203" y="3581400"/>
              <a:ext cx="514350" cy="67741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981455" y="3581400"/>
              <a:ext cx="569213" cy="67741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3413759" y="2961132"/>
            <a:ext cx="569595" cy="1918335"/>
            <a:chOff x="3413759" y="2961132"/>
            <a:chExt cx="569595" cy="1918335"/>
          </a:xfrm>
        </p:grpSpPr>
        <p:sp>
          <p:nvSpPr>
            <p:cNvPr id="10" name="object 10"/>
            <p:cNvSpPr/>
            <p:nvPr/>
          </p:nvSpPr>
          <p:spPr>
            <a:xfrm>
              <a:off x="3413759" y="2961132"/>
              <a:ext cx="569213" cy="677418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13759" y="3581400"/>
              <a:ext cx="569213" cy="67741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413759" y="4201668"/>
              <a:ext cx="569213" cy="677418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4241291" y="2961132"/>
            <a:ext cx="616585" cy="1918335"/>
            <a:chOff x="4241291" y="2961132"/>
            <a:chExt cx="616585" cy="1918335"/>
          </a:xfrm>
        </p:grpSpPr>
        <p:sp>
          <p:nvSpPr>
            <p:cNvPr id="14" name="object 14"/>
            <p:cNvSpPr/>
            <p:nvPr/>
          </p:nvSpPr>
          <p:spPr>
            <a:xfrm>
              <a:off x="4241291" y="2961132"/>
              <a:ext cx="569213" cy="677418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288535" y="3581400"/>
              <a:ext cx="569213" cy="677418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4241291" y="4201668"/>
              <a:ext cx="569213" cy="677418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7" name="object 17"/>
          <p:cNvGrpSpPr/>
          <p:nvPr/>
        </p:nvGrpSpPr>
        <p:grpSpPr>
          <a:xfrm>
            <a:off x="5070347" y="2961132"/>
            <a:ext cx="569595" cy="1918335"/>
            <a:chOff x="5070347" y="2961132"/>
            <a:chExt cx="569595" cy="1918335"/>
          </a:xfrm>
        </p:grpSpPr>
        <p:sp>
          <p:nvSpPr>
            <p:cNvPr id="18" name="object 18"/>
            <p:cNvSpPr/>
            <p:nvPr/>
          </p:nvSpPr>
          <p:spPr>
            <a:xfrm>
              <a:off x="5070347" y="2961132"/>
              <a:ext cx="569213" cy="677418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5070347" y="3581400"/>
              <a:ext cx="569213" cy="677418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5070347" y="4201668"/>
              <a:ext cx="569213" cy="677418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" name="object 21"/>
          <p:cNvGrpSpPr/>
          <p:nvPr/>
        </p:nvGrpSpPr>
        <p:grpSpPr>
          <a:xfrm>
            <a:off x="5899403" y="2961132"/>
            <a:ext cx="569595" cy="1918335"/>
            <a:chOff x="5899403" y="2961132"/>
            <a:chExt cx="569595" cy="1918335"/>
          </a:xfrm>
        </p:grpSpPr>
        <p:sp>
          <p:nvSpPr>
            <p:cNvPr id="22" name="object 22"/>
            <p:cNvSpPr/>
            <p:nvPr/>
          </p:nvSpPr>
          <p:spPr>
            <a:xfrm>
              <a:off x="5899403" y="2961132"/>
              <a:ext cx="569213" cy="677418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899403" y="3581400"/>
              <a:ext cx="569213" cy="677418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899403" y="4201668"/>
              <a:ext cx="569213" cy="677418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2570988" y="2961132"/>
            <a:ext cx="596900" cy="2161540"/>
            <a:chOff x="2570988" y="2961132"/>
            <a:chExt cx="596900" cy="2161540"/>
          </a:xfrm>
        </p:grpSpPr>
        <p:sp>
          <p:nvSpPr>
            <p:cNvPr id="26" name="object 26"/>
            <p:cNvSpPr/>
            <p:nvPr/>
          </p:nvSpPr>
          <p:spPr>
            <a:xfrm>
              <a:off x="2570988" y="2961132"/>
              <a:ext cx="596645" cy="677418"/>
            </a:xfrm>
            <a:prstGeom prst="rect">
              <a:avLst/>
            </a:prstGeom>
            <a:blipFill>
              <a:blip r:embed="rId1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2570988" y="3581400"/>
              <a:ext cx="596645" cy="677418"/>
            </a:xfrm>
            <a:prstGeom prst="rect">
              <a:avLst/>
            </a:prstGeom>
            <a:blipFill>
              <a:blip r:embed="rId1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2570988" y="4201668"/>
              <a:ext cx="596645" cy="677418"/>
            </a:xfrm>
            <a:prstGeom prst="rect">
              <a:avLst/>
            </a:prstGeom>
            <a:blipFill>
              <a:blip r:embed="rId2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820924" y="4741164"/>
              <a:ext cx="76200" cy="381000"/>
            </a:xfrm>
            <a:custGeom>
              <a:avLst/>
              <a:gdLst/>
              <a:ahLst/>
              <a:cxnLst/>
              <a:rect l="l" t="t" r="r" b="b"/>
              <a:pathLst>
                <a:path w="76200" h="381000">
                  <a:moveTo>
                    <a:pt x="44450" y="63500"/>
                  </a:moveTo>
                  <a:lnTo>
                    <a:pt x="31750" y="63500"/>
                  </a:lnTo>
                  <a:lnTo>
                    <a:pt x="31750" y="381000"/>
                  </a:lnTo>
                  <a:lnTo>
                    <a:pt x="44450" y="381000"/>
                  </a:lnTo>
                  <a:lnTo>
                    <a:pt x="44450" y="63500"/>
                  </a:lnTo>
                  <a:close/>
                </a:path>
                <a:path w="76200" h="381000">
                  <a:moveTo>
                    <a:pt x="38100" y="0"/>
                  </a:moveTo>
                  <a:lnTo>
                    <a:pt x="0" y="76200"/>
                  </a:lnTo>
                  <a:lnTo>
                    <a:pt x="31750" y="76200"/>
                  </a:lnTo>
                  <a:lnTo>
                    <a:pt x="31750" y="63500"/>
                  </a:lnTo>
                  <a:lnTo>
                    <a:pt x="69850" y="63500"/>
                  </a:lnTo>
                  <a:lnTo>
                    <a:pt x="38100" y="0"/>
                  </a:lnTo>
                  <a:close/>
                </a:path>
                <a:path w="76200" h="381000">
                  <a:moveTo>
                    <a:pt x="69850" y="63500"/>
                  </a:moveTo>
                  <a:lnTo>
                    <a:pt x="44450" y="63500"/>
                  </a:lnTo>
                  <a:lnTo>
                    <a:pt x="44450" y="76200"/>
                  </a:lnTo>
                  <a:lnTo>
                    <a:pt x="76200" y="76200"/>
                  </a:lnTo>
                  <a:lnTo>
                    <a:pt x="69850" y="635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0" name="object 30"/>
          <p:cNvGrpSpPr/>
          <p:nvPr/>
        </p:nvGrpSpPr>
        <p:grpSpPr>
          <a:xfrm>
            <a:off x="1688592" y="2961132"/>
            <a:ext cx="806450" cy="1811020"/>
            <a:chOff x="1688592" y="2961132"/>
            <a:chExt cx="806450" cy="1811020"/>
          </a:xfrm>
        </p:grpSpPr>
        <p:sp>
          <p:nvSpPr>
            <p:cNvPr id="31" name="object 31"/>
            <p:cNvSpPr/>
            <p:nvPr/>
          </p:nvSpPr>
          <p:spPr>
            <a:xfrm>
              <a:off x="1688592" y="2961132"/>
              <a:ext cx="701801" cy="677418"/>
            </a:xfrm>
            <a:prstGeom prst="rect">
              <a:avLst/>
            </a:prstGeom>
            <a:blipFill>
              <a:blip r:embed="rId2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688592" y="3581400"/>
              <a:ext cx="701801" cy="677418"/>
            </a:xfrm>
            <a:prstGeom prst="rect">
              <a:avLst/>
            </a:prstGeom>
            <a:blipFill>
              <a:blip r:embed="rId2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956816" y="4233672"/>
              <a:ext cx="533400" cy="533400"/>
            </a:xfrm>
            <a:custGeom>
              <a:avLst/>
              <a:gdLst/>
              <a:ahLst/>
              <a:cxnLst/>
              <a:rect l="l" t="t" r="r" b="b"/>
              <a:pathLst>
                <a:path w="533400" h="533400">
                  <a:moveTo>
                    <a:pt x="0" y="266700"/>
                  </a:moveTo>
                  <a:lnTo>
                    <a:pt x="4296" y="218753"/>
                  </a:lnTo>
                  <a:lnTo>
                    <a:pt x="16682" y="173629"/>
                  </a:lnTo>
                  <a:lnTo>
                    <a:pt x="36406" y="132080"/>
                  </a:lnTo>
                  <a:lnTo>
                    <a:pt x="62716" y="94858"/>
                  </a:lnTo>
                  <a:lnTo>
                    <a:pt x="94858" y="62716"/>
                  </a:lnTo>
                  <a:lnTo>
                    <a:pt x="132080" y="36406"/>
                  </a:lnTo>
                  <a:lnTo>
                    <a:pt x="173629" y="16682"/>
                  </a:lnTo>
                  <a:lnTo>
                    <a:pt x="218753" y="4296"/>
                  </a:lnTo>
                  <a:lnTo>
                    <a:pt x="266700" y="0"/>
                  </a:lnTo>
                  <a:lnTo>
                    <a:pt x="314646" y="4296"/>
                  </a:lnTo>
                  <a:lnTo>
                    <a:pt x="359770" y="16682"/>
                  </a:lnTo>
                  <a:lnTo>
                    <a:pt x="401319" y="36406"/>
                  </a:lnTo>
                  <a:lnTo>
                    <a:pt x="438541" y="62716"/>
                  </a:lnTo>
                  <a:lnTo>
                    <a:pt x="470683" y="94858"/>
                  </a:lnTo>
                  <a:lnTo>
                    <a:pt x="496993" y="132079"/>
                  </a:lnTo>
                  <a:lnTo>
                    <a:pt x="516717" y="173629"/>
                  </a:lnTo>
                  <a:lnTo>
                    <a:pt x="529103" y="218753"/>
                  </a:lnTo>
                  <a:lnTo>
                    <a:pt x="533400" y="266700"/>
                  </a:lnTo>
                  <a:lnTo>
                    <a:pt x="529103" y="314646"/>
                  </a:lnTo>
                  <a:lnTo>
                    <a:pt x="516717" y="359770"/>
                  </a:lnTo>
                  <a:lnTo>
                    <a:pt x="496993" y="401319"/>
                  </a:lnTo>
                  <a:lnTo>
                    <a:pt x="470683" y="438541"/>
                  </a:lnTo>
                  <a:lnTo>
                    <a:pt x="438541" y="470683"/>
                  </a:lnTo>
                  <a:lnTo>
                    <a:pt x="401319" y="496993"/>
                  </a:lnTo>
                  <a:lnTo>
                    <a:pt x="359770" y="516717"/>
                  </a:lnTo>
                  <a:lnTo>
                    <a:pt x="314646" y="529103"/>
                  </a:lnTo>
                  <a:lnTo>
                    <a:pt x="266700" y="533400"/>
                  </a:lnTo>
                  <a:lnTo>
                    <a:pt x="218753" y="529103"/>
                  </a:lnTo>
                  <a:lnTo>
                    <a:pt x="173629" y="516717"/>
                  </a:lnTo>
                  <a:lnTo>
                    <a:pt x="132079" y="496993"/>
                  </a:lnTo>
                  <a:lnTo>
                    <a:pt x="94858" y="470683"/>
                  </a:lnTo>
                  <a:lnTo>
                    <a:pt x="62716" y="438541"/>
                  </a:lnTo>
                  <a:lnTo>
                    <a:pt x="36406" y="401319"/>
                  </a:lnTo>
                  <a:lnTo>
                    <a:pt x="16682" y="359770"/>
                  </a:lnTo>
                  <a:lnTo>
                    <a:pt x="4296" y="314646"/>
                  </a:lnTo>
                  <a:lnTo>
                    <a:pt x="0" y="266700"/>
                  </a:lnTo>
                  <a:close/>
                </a:path>
              </a:pathLst>
            </a:custGeom>
            <a:ln w="9144">
              <a:solidFill>
                <a:srgbClr val="FF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34" name="object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8315766"/>
              </p:ext>
            </p:extLst>
          </p:nvPr>
        </p:nvGraphicFramePr>
        <p:xfrm>
          <a:off x="797370" y="2989708"/>
          <a:ext cx="5801990" cy="19179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37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10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16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521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581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72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88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-9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8425" marB="0"/>
                </a:tc>
                <a:tc>
                  <a:txBody>
                    <a:bodyPr/>
                    <a:lstStyle/>
                    <a:p>
                      <a:pPr marL="259079">
                        <a:lnSpc>
                          <a:spcPct val="100000"/>
                        </a:lnSpc>
                        <a:spcBef>
                          <a:spcPts val="725"/>
                        </a:spcBef>
                      </a:pPr>
                      <a:r>
                        <a:rPr sz="2400" dirty="0">
                          <a:latin typeface="Wingdings"/>
                          <a:cs typeface="Wingdings"/>
                        </a:rPr>
                        <a:t></a:t>
                      </a:r>
                      <a:endParaRPr sz="2400">
                        <a:latin typeface="Wingdings"/>
                        <a:cs typeface="Wingdings"/>
                      </a:endParaRPr>
                    </a:p>
                  </a:txBody>
                  <a:tcPr marL="0" marR="0" marT="92075" marB="0"/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8425" marB="0"/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8425" marB="0"/>
                </a:tc>
                <a:tc>
                  <a:txBody>
                    <a:bodyPr/>
                    <a:lstStyle/>
                    <a:p>
                      <a:pPr marR="356870" algn="r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</a:p>
                  </a:txBody>
                  <a:tcPr marL="0" marR="0" marT="98425" marB="0"/>
                </a:tc>
                <a:tc>
                  <a:txBody>
                    <a:bodyPr/>
                    <a:lstStyle/>
                    <a:p>
                      <a:pPr marL="297180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8425" marB="0"/>
                </a:tc>
                <a:tc>
                  <a:txBody>
                    <a:bodyPr/>
                    <a:lstStyle/>
                    <a:p>
                      <a:pPr marL="320675">
                        <a:lnSpc>
                          <a:spcPct val="100000"/>
                        </a:lnSpc>
                        <a:spcBef>
                          <a:spcPts val="77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984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74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-4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9079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2400" dirty="0">
                          <a:latin typeface="Wingdings"/>
                          <a:cs typeface="Wingdings"/>
                        </a:rPr>
                        <a:t></a:t>
                      </a:r>
                      <a:endParaRPr sz="2400">
                        <a:latin typeface="Wingdings"/>
                        <a:cs typeface="Wingdings"/>
                      </a:endParaRPr>
                    </a:p>
                  </a:txBody>
                  <a:tcPr marL="0" marR="0" marT="6286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</a:p>
                  </a:txBody>
                  <a:tcPr marL="0" marR="0" marT="6858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309880" algn="r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</a:p>
                  </a:txBody>
                  <a:tcPr marL="0" marR="0" marT="6858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97180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2067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6858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6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76884">
                        <a:lnSpc>
                          <a:spcPct val="100000"/>
                        </a:lnSpc>
                        <a:spcBef>
                          <a:spcPts val="395"/>
                        </a:spcBef>
                      </a:pPr>
                      <a:r>
                        <a:rPr sz="2400" b="1" dirty="0">
                          <a:latin typeface="Arial"/>
                          <a:cs typeface="Arial"/>
                        </a:rPr>
                        <a:t>1</a:t>
                      </a:r>
                      <a:endParaRPr sz="2400">
                        <a:latin typeface="Arial"/>
                        <a:cs typeface="Arial"/>
                      </a:endParaRPr>
                    </a:p>
                  </a:txBody>
                  <a:tcPr marL="0" marR="0" marT="5016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8003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400" b="1" dirty="0">
                          <a:solidFill>
                            <a:srgbClr val="FF3300"/>
                          </a:solidFill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124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356870" algn="r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0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9718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  <a:endParaRPr sz="2400">
                        <a:latin typeface="Tahoma"/>
                        <a:cs typeface="Tahoma"/>
                      </a:endParaRP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32067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2400" dirty="0">
                          <a:latin typeface="Tahoma"/>
                          <a:cs typeface="Tahoma"/>
                        </a:rPr>
                        <a:t>1</a:t>
                      </a:r>
                    </a:p>
                  </a:txBody>
                  <a:tcPr marL="0" marR="0" marT="45085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5" name="object 35"/>
          <p:cNvSpPr txBox="1"/>
          <p:nvPr/>
        </p:nvSpPr>
        <p:spPr>
          <a:xfrm>
            <a:off x="1626870" y="5112842"/>
            <a:ext cx="5523865" cy="10045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509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Bit </a:t>
            </a:r>
            <a:r>
              <a:rPr sz="2000" dirty="0">
                <a:latin typeface="Arial"/>
                <a:cs typeface="Arial"/>
              </a:rPr>
              <a:t>tanda ikut dalam operasi</a:t>
            </a:r>
            <a:r>
              <a:rPr sz="2000" spc="-9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penjumlahan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5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Carry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diabaikan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196083" y="4843271"/>
            <a:ext cx="76200" cy="838200"/>
          </a:xfrm>
          <a:custGeom>
            <a:avLst/>
            <a:gdLst/>
            <a:ahLst/>
            <a:cxnLst/>
            <a:rect l="l" t="t" r="r" b="b"/>
            <a:pathLst>
              <a:path w="76200" h="838200">
                <a:moveTo>
                  <a:pt x="44450" y="63500"/>
                </a:moveTo>
                <a:lnTo>
                  <a:pt x="31750" y="63500"/>
                </a:lnTo>
                <a:lnTo>
                  <a:pt x="31750" y="838199"/>
                </a:lnTo>
                <a:lnTo>
                  <a:pt x="44450" y="838199"/>
                </a:lnTo>
                <a:lnTo>
                  <a:pt x="44450" y="63500"/>
                </a:lnTo>
                <a:close/>
              </a:path>
              <a:path w="76200" h="838200">
                <a:moveTo>
                  <a:pt x="38100" y="0"/>
                </a:moveTo>
                <a:lnTo>
                  <a:pt x="0" y="76200"/>
                </a:lnTo>
                <a:lnTo>
                  <a:pt x="31750" y="76200"/>
                </a:lnTo>
                <a:lnTo>
                  <a:pt x="3175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838200">
                <a:moveTo>
                  <a:pt x="69850" y="63500"/>
                </a:moveTo>
                <a:lnTo>
                  <a:pt x="44450" y="63500"/>
                </a:lnTo>
                <a:lnTo>
                  <a:pt x="44450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2557" y="188721"/>
            <a:ext cx="21266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5" dirty="0">
                <a:solidFill>
                  <a:srgbClr val="000000"/>
                </a:solidFill>
                <a:latin typeface="Carlito"/>
                <a:cs typeface="Carlito"/>
              </a:rPr>
              <a:t>Contoh </a:t>
            </a:r>
            <a:r>
              <a:rPr sz="2400" b="0" spc="-5" dirty="0">
                <a:solidFill>
                  <a:srgbClr val="000000"/>
                </a:solidFill>
                <a:latin typeface="Carlito"/>
                <a:cs typeface="Carlito"/>
              </a:rPr>
              <a:t>Latihan</a:t>
            </a:r>
            <a:r>
              <a:rPr sz="2400" b="0" spc="-6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1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68" y="1335735"/>
            <a:ext cx="3909695" cy="25819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5" dirty="0">
                <a:latin typeface="Carlito"/>
                <a:cs typeface="Carlito"/>
              </a:rPr>
              <a:t>Kerjakan </a:t>
            </a:r>
            <a:r>
              <a:rPr sz="2000" b="1" spc="-10" dirty="0">
                <a:latin typeface="Carlito"/>
                <a:cs typeface="Carlito"/>
              </a:rPr>
              <a:t>operasi matematis </a:t>
            </a:r>
            <a:r>
              <a:rPr sz="2000" b="1" spc="-5" dirty="0">
                <a:latin typeface="Carlito"/>
                <a:cs typeface="Carlito"/>
              </a:rPr>
              <a:t>berikut</a:t>
            </a:r>
            <a:r>
              <a:rPr sz="2000" b="1" spc="10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:</a:t>
            </a:r>
            <a:endParaRPr sz="20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1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tabLst>
                <a:tab pos="354965" algn="l"/>
              </a:tabLst>
            </a:pPr>
            <a:r>
              <a:rPr sz="1800" spc="-5" dirty="0">
                <a:latin typeface="Carlito"/>
                <a:cs typeface="Carlito"/>
              </a:rPr>
              <a:t>1.	</a:t>
            </a:r>
            <a:r>
              <a:rPr sz="1800" dirty="0">
                <a:latin typeface="Carlito"/>
                <a:cs typeface="Carlito"/>
              </a:rPr>
              <a:t>10010 + 10001 = </a:t>
            </a:r>
            <a:r>
              <a:rPr sz="1800" spc="-10" dirty="0">
                <a:latin typeface="Carlito"/>
                <a:cs typeface="Carlito"/>
              </a:rPr>
              <a:t>.............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85"/>
              </a:spcBef>
              <a:tabLst>
                <a:tab pos="354965" algn="l"/>
              </a:tabLst>
            </a:pPr>
            <a:r>
              <a:rPr sz="1800" spc="-5" dirty="0">
                <a:latin typeface="Carlito"/>
                <a:cs typeface="Carlito"/>
              </a:rPr>
              <a:t>2.	</a:t>
            </a:r>
            <a:r>
              <a:rPr sz="1800" dirty="0">
                <a:latin typeface="Carlito"/>
                <a:cs typeface="Carlito"/>
              </a:rPr>
              <a:t>00100 + 00111 =</a:t>
            </a:r>
            <a:r>
              <a:rPr sz="1800" spc="-25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..............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  <a:tabLst>
                <a:tab pos="354965" algn="l"/>
              </a:tabLst>
            </a:pPr>
            <a:r>
              <a:rPr sz="1800" spc="-5" dirty="0">
                <a:latin typeface="Carlito"/>
                <a:cs typeface="Carlito"/>
              </a:rPr>
              <a:t>3.	</a:t>
            </a:r>
            <a:r>
              <a:rPr sz="1800" dirty="0">
                <a:latin typeface="Carlito"/>
                <a:cs typeface="Carlito"/>
              </a:rPr>
              <a:t>10111 – </a:t>
            </a:r>
            <a:r>
              <a:rPr sz="1800" spc="-5" dirty="0">
                <a:latin typeface="Carlito"/>
                <a:cs typeface="Carlito"/>
              </a:rPr>
              <a:t>00101 </a:t>
            </a:r>
            <a:r>
              <a:rPr sz="1800" dirty="0">
                <a:latin typeface="Carlito"/>
                <a:cs typeface="Carlito"/>
              </a:rPr>
              <a:t>=</a:t>
            </a:r>
            <a:r>
              <a:rPr sz="1800" spc="-10" dirty="0">
                <a:latin typeface="Carlito"/>
                <a:cs typeface="Carlito"/>
              </a:rPr>
              <a:t> ..............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  <a:tabLst>
                <a:tab pos="354965" algn="l"/>
              </a:tabLst>
            </a:pPr>
            <a:r>
              <a:rPr sz="1800" spc="-5" dirty="0">
                <a:latin typeface="Carlito"/>
                <a:cs typeface="Carlito"/>
              </a:rPr>
              <a:t>4.	</a:t>
            </a:r>
            <a:r>
              <a:rPr sz="1800" dirty="0">
                <a:latin typeface="Carlito"/>
                <a:cs typeface="Carlito"/>
              </a:rPr>
              <a:t>10011 x 01110 = </a:t>
            </a:r>
            <a:r>
              <a:rPr sz="1800" spc="-10" dirty="0">
                <a:latin typeface="Carlito"/>
                <a:cs typeface="Carlito"/>
              </a:rPr>
              <a:t>...............</a:t>
            </a:r>
            <a:endParaRPr sz="18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  <a:tabLst>
                <a:tab pos="354965" algn="l"/>
              </a:tabLst>
            </a:pPr>
            <a:r>
              <a:rPr sz="1800" spc="-5" dirty="0">
                <a:latin typeface="Carlito"/>
                <a:cs typeface="Carlito"/>
              </a:rPr>
              <a:t>5.	</a:t>
            </a:r>
            <a:r>
              <a:rPr sz="1800" dirty="0">
                <a:latin typeface="Carlito"/>
                <a:cs typeface="Carlito"/>
              </a:rPr>
              <a:t>011 : 11 = </a:t>
            </a:r>
            <a:r>
              <a:rPr sz="1800" spc="-5" dirty="0">
                <a:latin typeface="Carlito"/>
                <a:cs typeface="Carlito"/>
              </a:rPr>
              <a:t>...............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2536" y="402369"/>
            <a:ext cx="3856864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10" dirty="0">
                <a:solidFill>
                  <a:srgbClr val="000000"/>
                </a:solidFill>
                <a:latin typeface="Carlito"/>
                <a:cs typeface="Carlito"/>
              </a:rPr>
              <a:t>Aritmatika </a:t>
            </a:r>
            <a:r>
              <a:rPr sz="3200" b="0" dirty="0">
                <a:solidFill>
                  <a:srgbClr val="000000"/>
                </a:solidFill>
                <a:latin typeface="Carlito"/>
                <a:cs typeface="Carlito"/>
              </a:rPr>
              <a:t>Biner</a:t>
            </a:r>
            <a:r>
              <a:rPr sz="3200" b="0" spc="-9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3200" b="0" spc="-5" dirty="0">
                <a:solidFill>
                  <a:srgbClr val="000000"/>
                </a:solidFill>
                <a:latin typeface="Carlito"/>
                <a:cs typeface="Carlito"/>
              </a:rPr>
              <a:t>(1)</a:t>
            </a:r>
            <a:endParaRPr sz="32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8916" y="1335735"/>
            <a:ext cx="7606665" cy="28670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5575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Carlito"/>
                <a:cs typeface="Carlito"/>
              </a:rPr>
              <a:t>Pengertian Aritmatika </a:t>
            </a:r>
            <a:r>
              <a:rPr sz="2000" b="1" dirty="0">
                <a:latin typeface="Carlito"/>
                <a:cs typeface="Carlito"/>
              </a:rPr>
              <a:t>Biner</a:t>
            </a:r>
            <a:endParaRPr sz="2000">
              <a:latin typeface="Carlito"/>
              <a:cs typeface="Carlito"/>
            </a:endParaRPr>
          </a:p>
          <a:p>
            <a:pPr marL="248285" marR="5080" indent="-236220">
              <a:lnSpc>
                <a:spcPct val="150000"/>
              </a:lnSpc>
              <a:spcBef>
                <a:spcPts val="1670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10" dirty="0">
                <a:latin typeface="Carlito"/>
                <a:cs typeface="Carlito"/>
              </a:rPr>
              <a:t>Operasi aritmatika </a:t>
            </a:r>
            <a:r>
              <a:rPr sz="1800" spc="-5" dirty="0">
                <a:latin typeface="Carlito"/>
                <a:cs typeface="Carlito"/>
              </a:rPr>
              <a:t>untuk </a:t>
            </a:r>
            <a:r>
              <a:rPr sz="1800" spc="-10" dirty="0">
                <a:latin typeface="Carlito"/>
                <a:cs typeface="Carlito"/>
              </a:rPr>
              <a:t>bilangan </a:t>
            </a:r>
            <a:r>
              <a:rPr sz="1800" spc="-5" dirty="0">
                <a:latin typeface="Carlito"/>
                <a:cs typeface="Carlito"/>
              </a:rPr>
              <a:t>biner </a:t>
            </a:r>
            <a:r>
              <a:rPr sz="1800" spc="-15" dirty="0">
                <a:latin typeface="Carlito"/>
                <a:cs typeface="Carlito"/>
              </a:rPr>
              <a:t>dilakukan </a:t>
            </a:r>
            <a:r>
              <a:rPr sz="1800" spc="-10" dirty="0">
                <a:latin typeface="Carlito"/>
                <a:cs typeface="Carlito"/>
              </a:rPr>
              <a:t>dengan </a:t>
            </a:r>
            <a:r>
              <a:rPr sz="1800" spc="-15" dirty="0">
                <a:latin typeface="Carlito"/>
                <a:cs typeface="Carlito"/>
              </a:rPr>
              <a:t>cara </a:t>
            </a:r>
            <a:r>
              <a:rPr sz="1800" spc="-5" dirty="0">
                <a:latin typeface="Carlito"/>
                <a:cs typeface="Carlito"/>
              </a:rPr>
              <a:t>hampir sama  </a:t>
            </a:r>
            <a:r>
              <a:rPr sz="1800" spc="-10" dirty="0">
                <a:latin typeface="Carlito"/>
                <a:cs typeface="Carlito"/>
              </a:rPr>
              <a:t>dengan operasi aritmatika </a:t>
            </a:r>
            <a:r>
              <a:rPr sz="1800" spc="-5" dirty="0">
                <a:latin typeface="Carlito"/>
                <a:cs typeface="Carlito"/>
              </a:rPr>
              <a:t>untuk </a:t>
            </a:r>
            <a:r>
              <a:rPr sz="1800" spc="-10" dirty="0">
                <a:latin typeface="Carlito"/>
                <a:cs typeface="Carlito"/>
              </a:rPr>
              <a:t>bilangan </a:t>
            </a:r>
            <a:r>
              <a:rPr sz="1800" spc="-5" dirty="0">
                <a:latin typeface="Carlito"/>
                <a:cs typeface="Carlito"/>
              </a:rPr>
              <a:t>desimal. Penjumlahan, </a:t>
            </a:r>
            <a:r>
              <a:rPr sz="1800" spc="-10" dirty="0">
                <a:latin typeface="Carlito"/>
                <a:cs typeface="Carlito"/>
              </a:rPr>
              <a:t>pengurangan,  perkalian </a:t>
            </a:r>
            <a:r>
              <a:rPr sz="1800" spc="-5" dirty="0">
                <a:latin typeface="Carlito"/>
                <a:cs typeface="Carlito"/>
              </a:rPr>
              <a:t>dan </a:t>
            </a:r>
            <a:r>
              <a:rPr sz="1800" dirty="0">
                <a:latin typeface="Carlito"/>
                <a:cs typeface="Carlito"/>
              </a:rPr>
              <a:t>pembagian </a:t>
            </a:r>
            <a:r>
              <a:rPr sz="1800" spc="-15" dirty="0">
                <a:latin typeface="Carlito"/>
                <a:cs typeface="Carlito"/>
              </a:rPr>
              <a:t>dilakukan </a:t>
            </a:r>
            <a:r>
              <a:rPr sz="1800" spc="-5" dirty="0">
                <a:latin typeface="Carlito"/>
                <a:cs typeface="Carlito"/>
              </a:rPr>
              <a:t>digit per</a:t>
            </a:r>
            <a:r>
              <a:rPr sz="1800" spc="125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digit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"/>
              <a:buChar char="•"/>
            </a:pPr>
            <a:endParaRPr sz="1700">
              <a:latin typeface="Carlito"/>
              <a:cs typeface="Carlito"/>
            </a:endParaRPr>
          </a:p>
          <a:p>
            <a:pPr marL="248285" marR="64769" indent="-236220">
              <a:lnSpc>
                <a:spcPct val="150000"/>
              </a:lnSpc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5" dirty="0">
                <a:latin typeface="Carlito"/>
                <a:cs typeface="Carlito"/>
              </a:rPr>
              <a:t>Kelebihan nilai suatu digit pada </a:t>
            </a:r>
            <a:r>
              <a:rPr sz="1800" spc="-10" dirty="0">
                <a:latin typeface="Carlito"/>
                <a:cs typeface="Carlito"/>
              </a:rPr>
              <a:t>proses </a:t>
            </a:r>
            <a:r>
              <a:rPr sz="1800" spc="-5" dirty="0">
                <a:latin typeface="Carlito"/>
                <a:cs typeface="Carlito"/>
              </a:rPr>
              <a:t>penjumlahan dan </a:t>
            </a:r>
            <a:r>
              <a:rPr sz="1800" spc="-10" dirty="0">
                <a:latin typeface="Carlito"/>
                <a:cs typeface="Carlito"/>
              </a:rPr>
              <a:t>perkalian akan  </a:t>
            </a:r>
            <a:r>
              <a:rPr sz="1800" spc="-5" dirty="0">
                <a:latin typeface="Carlito"/>
                <a:cs typeface="Carlito"/>
              </a:rPr>
              <a:t>menjadi </a:t>
            </a:r>
            <a:r>
              <a:rPr sz="1800" spc="-10" dirty="0">
                <a:latin typeface="Carlito"/>
                <a:cs typeface="Carlito"/>
              </a:rPr>
              <a:t>bawaan </a:t>
            </a:r>
            <a:r>
              <a:rPr sz="1800" spc="-5" dirty="0">
                <a:latin typeface="Carlito"/>
                <a:cs typeface="Carlito"/>
              </a:rPr>
              <a:t>(carry) </a:t>
            </a:r>
            <a:r>
              <a:rPr sz="1800" spc="-10" dirty="0">
                <a:latin typeface="Carlito"/>
                <a:cs typeface="Carlito"/>
              </a:rPr>
              <a:t>yang </a:t>
            </a:r>
            <a:r>
              <a:rPr sz="1800" spc="-15" dirty="0">
                <a:latin typeface="Carlito"/>
                <a:cs typeface="Carlito"/>
              </a:rPr>
              <a:t>nantinya </a:t>
            </a:r>
            <a:r>
              <a:rPr sz="1800" spc="-10" dirty="0">
                <a:latin typeface="Carlito"/>
                <a:cs typeface="Carlito"/>
              </a:rPr>
              <a:t>ditambahkan </a:t>
            </a:r>
            <a:r>
              <a:rPr sz="1800" spc="-5" dirty="0">
                <a:latin typeface="Carlito"/>
                <a:cs typeface="Carlito"/>
              </a:rPr>
              <a:t>pada digit sebelah</a:t>
            </a:r>
            <a:r>
              <a:rPr sz="1800" spc="265" dirty="0">
                <a:latin typeface="Carlito"/>
                <a:cs typeface="Carlito"/>
              </a:rPr>
              <a:t> </a:t>
            </a:r>
            <a:r>
              <a:rPr sz="1800" spc="-15" dirty="0">
                <a:latin typeface="Carlito"/>
                <a:cs typeface="Carlito"/>
              </a:rPr>
              <a:t>kirinya.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2557" y="188721"/>
            <a:ext cx="21266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5" dirty="0">
                <a:solidFill>
                  <a:srgbClr val="000000"/>
                </a:solidFill>
                <a:latin typeface="Carlito"/>
                <a:cs typeface="Carlito"/>
              </a:rPr>
              <a:t>Contoh </a:t>
            </a:r>
            <a:r>
              <a:rPr sz="2400" b="0" spc="-5" dirty="0">
                <a:solidFill>
                  <a:srgbClr val="000000"/>
                </a:solidFill>
                <a:latin typeface="Carlito"/>
                <a:cs typeface="Carlito"/>
              </a:rPr>
              <a:t>Latihan</a:t>
            </a:r>
            <a:r>
              <a:rPr sz="2400" b="0" spc="-6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2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88952" y="2179447"/>
            <a:ext cx="6813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Carlito"/>
                <a:cs typeface="Carlito"/>
              </a:rPr>
              <a:t>d)</a:t>
            </a:r>
            <a:r>
              <a:rPr sz="2000" spc="-7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125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9093" y="2941802"/>
            <a:ext cx="3077210" cy="940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50100"/>
              </a:lnSpc>
              <a:spcBef>
                <a:spcPts val="95"/>
              </a:spcBef>
              <a:tabLst>
                <a:tab pos="1760855" algn="l"/>
              </a:tabLst>
            </a:pPr>
            <a:r>
              <a:rPr sz="2000" spc="-40" dirty="0">
                <a:latin typeface="Carlito"/>
                <a:cs typeface="Carlito"/>
              </a:rPr>
              <a:t>2’s </a:t>
            </a:r>
            <a:r>
              <a:rPr sz="2000" spc="-5" dirty="0">
                <a:latin typeface="Carlito"/>
                <a:cs typeface="Carlito"/>
              </a:rPr>
              <a:t>complement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Carlito"/>
                <a:cs typeface="Carlito"/>
              </a:rPr>
              <a:t>desimal  </a:t>
            </a:r>
            <a:r>
              <a:rPr sz="2000" dirty="0">
                <a:latin typeface="Carlito"/>
                <a:cs typeface="Carlito"/>
              </a:rPr>
              <a:t>e)</a:t>
            </a:r>
            <a:r>
              <a:rPr sz="2000" spc="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0101</a:t>
            </a:r>
            <a:r>
              <a:rPr sz="2000" spc="-2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1100	</a:t>
            </a:r>
            <a:r>
              <a:rPr sz="2000" spc="5" dirty="0">
                <a:latin typeface="Carlito"/>
                <a:cs typeface="Carlito"/>
              </a:rPr>
              <a:t>f) </a:t>
            </a:r>
            <a:r>
              <a:rPr sz="2000" dirty="0">
                <a:latin typeface="Carlito"/>
                <a:cs typeface="Carlito"/>
              </a:rPr>
              <a:t>1110</a:t>
            </a:r>
            <a:r>
              <a:rPr sz="2000" spc="-9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1111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99339" y="3551301"/>
            <a:ext cx="136715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Carlito"/>
                <a:cs typeface="Carlito"/>
              </a:rPr>
              <a:t>g) 1000</a:t>
            </a:r>
            <a:r>
              <a:rPr sz="2000" spc="-10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0011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1868" y="1112875"/>
            <a:ext cx="3755390" cy="139763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0"/>
              </a:spcBef>
              <a:tabLst>
                <a:tab pos="369570" algn="l"/>
              </a:tabLst>
            </a:pPr>
            <a:r>
              <a:rPr sz="2000" dirty="0">
                <a:latin typeface="Carlito"/>
                <a:cs typeface="Carlito"/>
              </a:rPr>
              <a:t>1.	</a:t>
            </a:r>
            <a:r>
              <a:rPr sz="2000" spc="-20" dirty="0">
                <a:latin typeface="Carlito"/>
                <a:cs typeface="Carlito"/>
              </a:rPr>
              <a:t>Konversikan</a:t>
            </a:r>
            <a:r>
              <a:rPr sz="2000" dirty="0">
                <a:latin typeface="Carlito"/>
                <a:cs typeface="Carlito"/>
              </a:rPr>
              <a:t> :</a:t>
            </a:r>
            <a:endParaRPr sz="2000">
              <a:latin typeface="Carlito"/>
              <a:cs typeface="Carlito"/>
            </a:endParaRPr>
          </a:p>
          <a:p>
            <a:pPr marL="369570">
              <a:lnSpc>
                <a:spcPct val="100000"/>
              </a:lnSpc>
              <a:spcBef>
                <a:spcPts val="1200"/>
              </a:spcBef>
            </a:pPr>
            <a:r>
              <a:rPr sz="2000" spc="-5" dirty="0">
                <a:latin typeface="Carlito"/>
                <a:cs typeface="Carlito"/>
              </a:rPr>
              <a:t>Desimal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Carlito"/>
                <a:cs typeface="Carlito"/>
              </a:rPr>
              <a:t>8-bit </a:t>
            </a:r>
            <a:r>
              <a:rPr sz="2000" spc="-40" dirty="0">
                <a:latin typeface="Carlito"/>
                <a:cs typeface="Carlito"/>
              </a:rPr>
              <a:t>2’s</a:t>
            </a:r>
            <a:r>
              <a:rPr sz="2000" spc="-130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complement</a:t>
            </a:r>
            <a:endParaRPr sz="2000">
              <a:latin typeface="Carlito"/>
              <a:cs typeface="Carlito"/>
            </a:endParaRPr>
          </a:p>
          <a:p>
            <a:pPr marL="369570">
              <a:lnSpc>
                <a:spcPct val="100000"/>
              </a:lnSpc>
              <a:spcBef>
                <a:spcPts val="1200"/>
              </a:spcBef>
              <a:tabLst>
                <a:tab pos="826769" algn="l"/>
                <a:tab pos="1655445" algn="l"/>
                <a:tab pos="2659380" algn="l"/>
              </a:tabLst>
            </a:pPr>
            <a:r>
              <a:rPr sz="2000" dirty="0">
                <a:latin typeface="Carlito"/>
                <a:cs typeface="Carlito"/>
              </a:rPr>
              <a:t>a)	12	b) -15	c)</a:t>
            </a:r>
            <a:r>
              <a:rPr sz="2000" spc="-20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-112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50416" y="5313984"/>
            <a:ext cx="2138680" cy="94043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300"/>
              </a:spcBef>
              <a:tabLst>
                <a:tab pos="370840" algn="l"/>
                <a:tab pos="1471295" algn="l"/>
                <a:tab pos="1854200" algn="l"/>
              </a:tabLst>
            </a:pPr>
            <a:r>
              <a:rPr sz="2000" dirty="0">
                <a:latin typeface="Carlito"/>
                <a:cs typeface="Carlito"/>
              </a:rPr>
              <a:t>a)	5	</a:t>
            </a:r>
            <a:r>
              <a:rPr sz="2000" spc="-5" dirty="0">
                <a:latin typeface="Carlito"/>
                <a:cs typeface="Carlito"/>
              </a:rPr>
              <a:t>b</a:t>
            </a:r>
            <a:r>
              <a:rPr sz="2000" dirty="0">
                <a:latin typeface="Carlito"/>
                <a:cs typeface="Carlito"/>
              </a:rPr>
              <a:t>)	32</a:t>
            </a:r>
            <a:endParaRPr sz="2000">
              <a:latin typeface="Carlito"/>
              <a:cs typeface="Carlito"/>
            </a:endParaRPr>
          </a:p>
          <a:p>
            <a:pPr marR="40005" algn="r">
              <a:lnSpc>
                <a:spcPct val="100000"/>
              </a:lnSpc>
              <a:spcBef>
                <a:spcPts val="1200"/>
              </a:spcBef>
              <a:tabLst>
                <a:tab pos="1513205" algn="l"/>
              </a:tabLst>
            </a:pPr>
            <a:r>
              <a:rPr sz="2000" spc="-5" dirty="0">
                <a:latin typeface="Carlito"/>
                <a:cs typeface="Carlito"/>
              </a:rPr>
              <a:t>+</a:t>
            </a:r>
            <a:r>
              <a:rPr sz="2000" dirty="0">
                <a:latin typeface="Carlito"/>
                <a:cs typeface="Carlito"/>
              </a:rPr>
              <a:t>7	</a:t>
            </a:r>
            <a:r>
              <a:rPr sz="2000" spc="-5" dirty="0">
                <a:latin typeface="Carlito"/>
                <a:cs typeface="Carlito"/>
              </a:rPr>
              <a:t>-</a:t>
            </a:r>
            <a:r>
              <a:rPr sz="2000" dirty="0">
                <a:latin typeface="Carlito"/>
                <a:cs typeface="Carlito"/>
              </a:rPr>
              <a:t>18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98404" y="5313984"/>
            <a:ext cx="2498725" cy="94043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07314">
              <a:lnSpc>
                <a:spcPct val="100000"/>
              </a:lnSpc>
              <a:spcBef>
                <a:spcPts val="1300"/>
              </a:spcBef>
              <a:tabLst>
                <a:tab pos="1822450" algn="l"/>
              </a:tabLst>
            </a:pPr>
            <a:r>
              <a:rPr sz="2000" dirty="0">
                <a:latin typeface="Carlito"/>
                <a:cs typeface="Carlito"/>
              </a:rPr>
              <a:t>c)  -28	d)</a:t>
            </a:r>
            <a:r>
              <a:rPr sz="2000" spc="365" dirty="0">
                <a:latin typeface="Carlito"/>
                <a:cs typeface="Carlito"/>
              </a:rPr>
              <a:t> </a:t>
            </a:r>
            <a:r>
              <a:rPr sz="2000" dirty="0">
                <a:latin typeface="Carlito"/>
                <a:cs typeface="Carlito"/>
              </a:rPr>
              <a:t>-38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  <a:tabLst>
                <a:tab pos="1413510" algn="l"/>
              </a:tabLst>
            </a:pPr>
            <a:r>
              <a:rPr sz="2000" dirty="0">
                <a:latin typeface="Carlito"/>
                <a:cs typeface="Carlito"/>
              </a:rPr>
              <a:t>35	-46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57883" y="6284976"/>
            <a:ext cx="428625" cy="1905"/>
          </a:xfrm>
          <a:custGeom>
            <a:avLst/>
            <a:gdLst/>
            <a:ahLst/>
            <a:cxnLst/>
            <a:rect l="l" t="t" r="r" b="b"/>
            <a:pathLst>
              <a:path w="428625" h="1904">
                <a:moveTo>
                  <a:pt x="0" y="0"/>
                </a:moveTo>
                <a:lnTo>
                  <a:pt x="428624" y="1587"/>
                </a:lnTo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214116" y="6284976"/>
            <a:ext cx="428625" cy="1905"/>
          </a:xfrm>
          <a:custGeom>
            <a:avLst/>
            <a:gdLst/>
            <a:ahLst/>
            <a:cxnLst/>
            <a:rect l="l" t="t" r="r" b="b"/>
            <a:pathLst>
              <a:path w="428625" h="1904">
                <a:moveTo>
                  <a:pt x="0" y="0"/>
                </a:moveTo>
                <a:lnTo>
                  <a:pt x="428624" y="1587"/>
                </a:lnTo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715255" y="6284976"/>
            <a:ext cx="428625" cy="1905"/>
          </a:xfrm>
          <a:custGeom>
            <a:avLst/>
            <a:gdLst/>
            <a:ahLst/>
            <a:cxnLst/>
            <a:rect l="l" t="t" r="r" b="b"/>
            <a:pathLst>
              <a:path w="428625" h="1904">
                <a:moveTo>
                  <a:pt x="0" y="0"/>
                </a:moveTo>
                <a:lnTo>
                  <a:pt x="428625" y="1587"/>
                </a:lnTo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429755" y="6284976"/>
            <a:ext cx="428625" cy="1905"/>
          </a:xfrm>
          <a:custGeom>
            <a:avLst/>
            <a:gdLst/>
            <a:ahLst/>
            <a:cxnLst/>
            <a:rect l="l" t="t" r="r" b="b"/>
            <a:pathLst>
              <a:path w="428625" h="1904">
                <a:moveTo>
                  <a:pt x="0" y="0"/>
                </a:moveTo>
                <a:lnTo>
                  <a:pt x="428625" y="1587"/>
                </a:lnTo>
              </a:path>
            </a:pathLst>
          </a:custGeom>
          <a:ln w="91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721868" y="4399889"/>
            <a:ext cx="5782310" cy="939800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0"/>
              </a:spcBef>
              <a:tabLst>
                <a:tab pos="440690" algn="l"/>
              </a:tabLst>
            </a:pPr>
            <a:r>
              <a:rPr sz="2000" dirty="0">
                <a:latin typeface="Carlito"/>
                <a:cs typeface="Carlito"/>
              </a:rPr>
              <a:t>2.	</a:t>
            </a:r>
            <a:r>
              <a:rPr sz="2000" spc="-10" dirty="0">
                <a:latin typeface="Carlito"/>
                <a:cs typeface="Carlito"/>
              </a:rPr>
              <a:t>Selesaikan operasi </a:t>
            </a:r>
            <a:r>
              <a:rPr sz="2000" spc="-5" dirty="0">
                <a:latin typeface="Carlito"/>
                <a:cs typeface="Carlito"/>
              </a:rPr>
              <a:t>aritmetika </a:t>
            </a:r>
            <a:r>
              <a:rPr sz="2000" spc="-10" dirty="0">
                <a:latin typeface="Carlito"/>
                <a:cs typeface="Carlito"/>
              </a:rPr>
              <a:t>berikut</a:t>
            </a:r>
            <a:r>
              <a:rPr sz="2000" spc="12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menggunakan</a:t>
            </a:r>
            <a:endParaRPr sz="2000">
              <a:latin typeface="Carlito"/>
              <a:cs typeface="Carlito"/>
            </a:endParaRPr>
          </a:p>
          <a:p>
            <a:pPr marL="440690">
              <a:lnSpc>
                <a:spcPct val="100000"/>
              </a:lnSpc>
              <a:spcBef>
                <a:spcPts val="1200"/>
              </a:spcBef>
            </a:pPr>
            <a:r>
              <a:rPr sz="2000" spc="-5" dirty="0">
                <a:latin typeface="Carlito"/>
                <a:cs typeface="Carlito"/>
              </a:rPr>
              <a:t>bentuk </a:t>
            </a:r>
            <a:r>
              <a:rPr sz="2000" spc="-40" dirty="0">
                <a:latin typeface="Carlito"/>
                <a:cs typeface="Carlito"/>
              </a:rPr>
              <a:t>2’s</a:t>
            </a:r>
            <a:r>
              <a:rPr sz="2000" spc="-15" dirty="0">
                <a:latin typeface="Carlito"/>
                <a:cs typeface="Carlito"/>
              </a:rPr>
              <a:t> </a:t>
            </a:r>
            <a:r>
              <a:rPr sz="2000" spc="-5" dirty="0">
                <a:latin typeface="Carlito"/>
                <a:cs typeface="Carlito"/>
              </a:rPr>
              <a:t>complement</a:t>
            </a:r>
            <a:endParaRPr sz="2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E68DA-8E06-41EA-A5D7-744B43804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766218"/>
            <a:ext cx="7886700" cy="1325563"/>
          </a:xfrm>
        </p:spPr>
        <p:txBody>
          <a:bodyPr/>
          <a:lstStyle/>
          <a:p>
            <a:r>
              <a:rPr lang="en-US" dirty="0"/>
              <a:t>SEKIAN DAN TERIMA KASIH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359DE-AAA9-4682-91E0-3B68645C10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72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7214" y="188721"/>
            <a:ext cx="42964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000000"/>
                </a:solidFill>
                <a:latin typeface="Carlito"/>
                <a:cs typeface="Carlito"/>
              </a:rPr>
              <a:t>Aritmatika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Biner </a:t>
            </a:r>
            <a:r>
              <a:rPr sz="2400" b="0" spc="-5" dirty="0">
                <a:solidFill>
                  <a:srgbClr val="000000"/>
                </a:solidFill>
                <a:latin typeface="Carlito"/>
                <a:cs typeface="Carlito"/>
              </a:rPr>
              <a:t>(2)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-</a:t>
            </a:r>
            <a:r>
              <a:rPr sz="2400" b="0" spc="-14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Penjumlahan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68" y="1335735"/>
            <a:ext cx="5382260" cy="22345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5" dirty="0">
                <a:latin typeface="Carlito"/>
                <a:cs typeface="Carlito"/>
              </a:rPr>
              <a:t>Penjumlahan</a:t>
            </a:r>
            <a:endParaRPr sz="2000">
              <a:latin typeface="Carlito"/>
              <a:cs typeface="Carlito"/>
            </a:endParaRPr>
          </a:p>
          <a:p>
            <a:pPr marL="240029" marR="5080" indent="-227965">
              <a:lnSpc>
                <a:spcPct val="182300"/>
              </a:lnSpc>
              <a:spcBef>
                <a:spcPts val="630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15" dirty="0">
                <a:latin typeface="Carlito"/>
                <a:cs typeface="Carlito"/>
              </a:rPr>
              <a:t>Aturan </a:t>
            </a:r>
            <a:r>
              <a:rPr sz="1800" spc="-5" dirty="0">
                <a:latin typeface="Carlito"/>
                <a:cs typeface="Carlito"/>
              </a:rPr>
              <a:t>dasar penjumlahan pada </a:t>
            </a:r>
            <a:r>
              <a:rPr sz="1800" spc="-10" dirty="0">
                <a:latin typeface="Carlito"/>
                <a:cs typeface="Carlito"/>
              </a:rPr>
              <a:t>sistem bilangan </a:t>
            </a:r>
            <a:r>
              <a:rPr sz="1800" spc="-5" dirty="0">
                <a:latin typeface="Carlito"/>
                <a:cs typeface="Carlito"/>
              </a:rPr>
              <a:t>biner </a:t>
            </a:r>
            <a:r>
              <a:rPr sz="1800" dirty="0">
                <a:latin typeface="Carlito"/>
                <a:cs typeface="Carlito"/>
              </a:rPr>
              <a:t>:  0 + 0 =</a:t>
            </a:r>
            <a:r>
              <a:rPr sz="1800" spc="25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0</a:t>
            </a:r>
            <a:endParaRPr sz="1800">
              <a:latin typeface="Carlito"/>
              <a:cs typeface="Carlito"/>
            </a:endParaRPr>
          </a:p>
          <a:p>
            <a:pPr marL="255270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0 + 1 =</a:t>
            </a:r>
            <a:r>
              <a:rPr sz="1800" spc="-70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1</a:t>
            </a:r>
            <a:endParaRPr sz="1800">
              <a:latin typeface="Carlito"/>
              <a:cs typeface="Carlito"/>
            </a:endParaRPr>
          </a:p>
          <a:p>
            <a:pPr marL="255270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1 + 0 =</a:t>
            </a:r>
            <a:r>
              <a:rPr sz="1800" spc="-70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1</a:t>
            </a:r>
            <a:endParaRPr sz="1800">
              <a:latin typeface="Carlito"/>
              <a:cs typeface="Carlito"/>
            </a:endParaRPr>
          </a:p>
          <a:p>
            <a:pPr marL="255270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1 + 1 = 0, simpan </a:t>
            </a:r>
            <a:r>
              <a:rPr sz="1800" spc="-5" dirty="0">
                <a:latin typeface="Carlito"/>
                <a:cs typeface="Carlito"/>
              </a:rPr>
              <a:t>(carry)</a:t>
            </a:r>
            <a:r>
              <a:rPr sz="1800" spc="15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1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47214" y="433399"/>
            <a:ext cx="6077586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5" dirty="0">
                <a:solidFill>
                  <a:srgbClr val="000000"/>
                </a:solidFill>
                <a:latin typeface="Carlito"/>
                <a:cs typeface="Carlito"/>
              </a:rPr>
              <a:t>Aritmatika </a:t>
            </a:r>
            <a:r>
              <a:rPr sz="2800" b="0" dirty="0">
                <a:solidFill>
                  <a:srgbClr val="000000"/>
                </a:solidFill>
                <a:latin typeface="Carlito"/>
                <a:cs typeface="Carlito"/>
              </a:rPr>
              <a:t>Biner </a:t>
            </a:r>
            <a:r>
              <a:rPr sz="2800" b="0" spc="-5" dirty="0">
                <a:solidFill>
                  <a:srgbClr val="000000"/>
                </a:solidFill>
                <a:latin typeface="Carlito"/>
                <a:cs typeface="Carlito"/>
              </a:rPr>
              <a:t>(2) </a:t>
            </a:r>
            <a:r>
              <a:rPr sz="2800" b="0" dirty="0">
                <a:solidFill>
                  <a:srgbClr val="000000"/>
                </a:solidFill>
                <a:latin typeface="Carlito"/>
                <a:cs typeface="Carlito"/>
              </a:rPr>
              <a:t>-</a:t>
            </a:r>
            <a:r>
              <a:rPr sz="2800" b="0" spc="-14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800" b="0" spc="-10" dirty="0">
                <a:solidFill>
                  <a:srgbClr val="000000"/>
                </a:solidFill>
                <a:latin typeface="Carlito"/>
                <a:cs typeface="Carlito"/>
              </a:rPr>
              <a:t>Penjumlahan</a:t>
            </a:r>
            <a:endParaRPr sz="2800" dirty="0">
              <a:latin typeface="Carlito"/>
              <a:cs typeface="Carlito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14349" y="1459611"/>
          <a:ext cx="6508111" cy="225513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644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42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94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99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99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616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spc="7" baseline="25641" dirty="0">
                          <a:latin typeface="Arial"/>
                          <a:cs typeface="Arial"/>
                        </a:rPr>
                        <a:t>3</a:t>
                      </a:r>
                      <a:endParaRPr sz="1950" baseline="25641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(1000)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051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spc="7" baseline="25641" dirty="0">
                          <a:latin typeface="Arial"/>
                          <a:cs typeface="Arial"/>
                        </a:rPr>
                        <a:t>2</a:t>
                      </a:r>
                      <a:endParaRPr sz="1950" baseline="25641">
                        <a:latin typeface="Arial"/>
                        <a:cs typeface="Arial"/>
                      </a:endParaRPr>
                    </a:p>
                    <a:p>
                      <a:pPr marL="161925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(100)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0607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spc="7" baseline="25641" dirty="0">
                          <a:latin typeface="Arial"/>
                          <a:cs typeface="Arial"/>
                        </a:rPr>
                        <a:t>1</a:t>
                      </a:r>
                      <a:endParaRPr sz="1950" baseline="25641">
                        <a:latin typeface="Arial"/>
                        <a:cs typeface="Arial"/>
                      </a:endParaRPr>
                    </a:p>
                    <a:p>
                      <a:pPr marL="267970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(10)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spc="5" dirty="0">
                          <a:latin typeface="Arial"/>
                          <a:cs typeface="Arial"/>
                        </a:rPr>
                        <a:t>10</a:t>
                      </a:r>
                      <a:r>
                        <a:rPr sz="1950" spc="7" baseline="25641" dirty="0">
                          <a:latin typeface="Arial"/>
                          <a:cs typeface="Arial"/>
                        </a:rPr>
                        <a:t>0</a:t>
                      </a:r>
                      <a:endParaRPr sz="1950" baseline="25641" dirty="0">
                        <a:latin typeface="Arial"/>
                        <a:cs typeface="Arial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(1)</a:t>
                      </a: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635"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1270"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1905"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FF9900"/>
                          </a:solidFill>
                          <a:latin typeface="Arial"/>
                          <a:cs typeface="Arial"/>
                        </a:rPr>
                        <a:t>Simpan</a:t>
                      </a:r>
                      <a:r>
                        <a:rPr sz="2000" spc="-25" dirty="0">
                          <a:solidFill>
                            <a:srgbClr val="FF99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FF9900"/>
                          </a:solidFill>
                          <a:latin typeface="Arial"/>
                          <a:cs typeface="Arial"/>
                        </a:rPr>
                        <a:t>(carry)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0B5"/>
                    </a:solidFill>
                  </a:tcPr>
                </a:tc>
                <a:tc>
                  <a:txBody>
                    <a:bodyPr/>
                    <a:lstStyle/>
                    <a:p>
                      <a:pPr marL="60134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FF99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0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0B5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FF99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0B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D0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Jumlah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69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0134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721868" y="1121790"/>
            <a:ext cx="4852035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8920" indent="-23622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2000" b="1" spc="-5" dirty="0">
                <a:latin typeface="Carlito"/>
                <a:cs typeface="Carlito"/>
              </a:rPr>
              <a:t>Penjumlahan Desimal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contoh </a:t>
            </a:r>
            <a:r>
              <a:rPr sz="2000" b="1" dirty="0">
                <a:latin typeface="Carlito"/>
                <a:cs typeface="Carlito"/>
              </a:rPr>
              <a:t>: 823 +</a:t>
            </a:r>
            <a:r>
              <a:rPr sz="2000" b="1" spc="-125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338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66507" y="2765298"/>
            <a:ext cx="15240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Carlito"/>
                <a:cs typeface="Carlito"/>
              </a:rPr>
              <a:t>+</a:t>
            </a:r>
            <a:endParaRPr sz="20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3191" y="3836923"/>
            <a:ext cx="50831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920" indent="-2362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2000" b="1" spc="-5" dirty="0">
                <a:latin typeface="Carlito"/>
                <a:cs typeface="Carlito"/>
              </a:rPr>
              <a:t>Penjumlahan </a:t>
            </a:r>
            <a:r>
              <a:rPr sz="2000" b="1" dirty="0">
                <a:latin typeface="Carlito"/>
                <a:cs typeface="Carlito"/>
              </a:rPr>
              <a:t>Biner </a:t>
            </a:r>
            <a:r>
              <a:rPr sz="2000" dirty="0">
                <a:latin typeface="Wingdings"/>
                <a:cs typeface="Wingdings"/>
              </a:rPr>
              <a:t>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Carlito"/>
                <a:cs typeface="Carlito"/>
              </a:rPr>
              <a:t>contoh </a:t>
            </a:r>
            <a:r>
              <a:rPr sz="2000" b="1" dirty="0">
                <a:latin typeface="Carlito"/>
                <a:cs typeface="Carlito"/>
              </a:rPr>
              <a:t>: 11001 +</a:t>
            </a:r>
            <a:r>
              <a:rPr sz="2000" b="1" spc="-150" dirty="0">
                <a:latin typeface="Carlito"/>
                <a:cs typeface="Carlito"/>
              </a:rPr>
              <a:t> </a:t>
            </a:r>
            <a:r>
              <a:rPr sz="2000" b="1" dirty="0">
                <a:latin typeface="Carlito"/>
                <a:cs typeface="Carlito"/>
              </a:rPr>
              <a:t>11011</a:t>
            </a:r>
            <a:endParaRPr sz="2000">
              <a:latin typeface="Carlito"/>
              <a:cs typeface="Carlito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714349" y="4286250"/>
          <a:ext cx="6510651" cy="223048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39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3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7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04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34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0294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3698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7965">
                        <a:lnSpc>
                          <a:spcPts val="2110"/>
                        </a:lnSpc>
                      </a:pPr>
                      <a:r>
                        <a:rPr sz="3000" spc="7" baseline="-16666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300" spc="5" dirty="0">
                          <a:latin typeface="Arial"/>
                          <a:cs typeface="Arial"/>
                        </a:rPr>
                        <a:t>5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marL="205104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32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785">
                        <a:lnSpc>
                          <a:spcPts val="2110"/>
                        </a:lnSpc>
                      </a:pPr>
                      <a:r>
                        <a:rPr sz="3000" spc="7" baseline="-16666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300" spc="5" dirty="0">
                          <a:latin typeface="Arial"/>
                          <a:cs typeface="Arial"/>
                        </a:rPr>
                        <a:t>4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marL="16192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16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</a:pPr>
                      <a:r>
                        <a:rPr sz="3000" spc="7" baseline="-16666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300" spc="5" dirty="0">
                          <a:latin typeface="Arial"/>
                          <a:cs typeface="Arial"/>
                        </a:rPr>
                        <a:t>3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8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</a:pPr>
                      <a:r>
                        <a:rPr sz="3000" spc="7" baseline="-16666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300" spc="5" dirty="0">
                          <a:latin typeface="Arial"/>
                          <a:cs typeface="Arial"/>
                        </a:rPr>
                        <a:t>2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4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110"/>
                        </a:lnSpc>
                      </a:pPr>
                      <a:r>
                        <a:rPr sz="3000" spc="7" baseline="-16666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300" spc="5" dirty="0">
                          <a:latin typeface="Arial"/>
                          <a:cs typeface="Arial"/>
                        </a:rPr>
                        <a:t>1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2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ts val="2110"/>
                        </a:lnSpc>
                      </a:pPr>
                      <a:r>
                        <a:rPr sz="3000" spc="7" baseline="-16666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300" spc="5" dirty="0">
                          <a:latin typeface="Arial"/>
                          <a:cs typeface="Arial"/>
                        </a:rPr>
                        <a:t>0</a:t>
                      </a:r>
                      <a:endParaRPr sz="1300">
                        <a:latin typeface="Arial"/>
                        <a:cs typeface="Arial"/>
                      </a:endParaRPr>
                    </a:p>
                    <a:p>
                      <a:pPr marR="1905" algn="ct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0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R="1905" algn="ctr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solidFill>
                            <a:srgbClr val="FF9900"/>
                          </a:solidFill>
                          <a:latin typeface="Arial"/>
                          <a:cs typeface="Arial"/>
                        </a:rPr>
                        <a:t>Simpan</a:t>
                      </a:r>
                      <a:r>
                        <a:rPr sz="2000" spc="-25" dirty="0">
                          <a:solidFill>
                            <a:srgbClr val="FF99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dirty="0">
                          <a:solidFill>
                            <a:srgbClr val="FF9900"/>
                          </a:solidFill>
                          <a:latin typeface="Arial"/>
                          <a:cs typeface="Arial"/>
                        </a:rPr>
                        <a:t>(carry)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solidFill>
                            <a:srgbClr val="FF99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23241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solidFill>
                            <a:srgbClr val="FF99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solidFill>
                            <a:srgbClr val="FF99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solidFill>
                            <a:srgbClr val="FF99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Jumlah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3241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905" algn="ctr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/>
          <p:nvPr/>
        </p:nvSpPr>
        <p:spPr>
          <a:xfrm>
            <a:off x="7366507" y="5552033"/>
            <a:ext cx="1524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dirty="0">
                <a:latin typeface="Carlito"/>
                <a:cs typeface="Carlito"/>
              </a:rPr>
              <a:t>+</a:t>
            </a:r>
            <a:endParaRPr sz="2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2536" y="419512"/>
            <a:ext cx="416166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10" dirty="0">
                <a:solidFill>
                  <a:srgbClr val="000000"/>
                </a:solidFill>
                <a:latin typeface="Carlito"/>
                <a:cs typeface="Carlito"/>
              </a:rPr>
              <a:t>Aritmatika </a:t>
            </a:r>
            <a:r>
              <a:rPr sz="2800" b="0" dirty="0">
                <a:solidFill>
                  <a:srgbClr val="000000"/>
                </a:solidFill>
                <a:latin typeface="Carlito"/>
                <a:cs typeface="Carlito"/>
              </a:rPr>
              <a:t>Biner</a:t>
            </a:r>
            <a:r>
              <a:rPr sz="2800" b="0" spc="-9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800" b="0" spc="-5" dirty="0">
                <a:solidFill>
                  <a:srgbClr val="000000"/>
                </a:solidFill>
                <a:latin typeface="Carlito"/>
                <a:cs typeface="Carlito"/>
              </a:rPr>
              <a:t>(3)</a:t>
            </a:r>
            <a:endParaRPr sz="2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68" y="1335735"/>
            <a:ext cx="5382260" cy="27819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5" dirty="0">
                <a:latin typeface="Carlito"/>
                <a:cs typeface="Carlito"/>
              </a:rPr>
              <a:t>Pengurangan</a:t>
            </a:r>
            <a:endParaRPr sz="2000">
              <a:latin typeface="Carlito"/>
              <a:cs typeface="Carlito"/>
            </a:endParaRPr>
          </a:p>
          <a:p>
            <a:pPr marL="255270" marR="5080" indent="-243204">
              <a:lnSpc>
                <a:spcPct val="156200"/>
              </a:lnSpc>
              <a:spcBef>
                <a:spcPts val="1195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15" dirty="0">
                <a:latin typeface="Carlito"/>
                <a:cs typeface="Carlito"/>
              </a:rPr>
              <a:t>Aturan </a:t>
            </a:r>
            <a:r>
              <a:rPr sz="1800" spc="-5" dirty="0">
                <a:latin typeface="Carlito"/>
                <a:cs typeface="Carlito"/>
              </a:rPr>
              <a:t>dasar </a:t>
            </a:r>
            <a:r>
              <a:rPr sz="1800" spc="-10" dirty="0">
                <a:latin typeface="Carlito"/>
                <a:cs typeface="Carlito"/>
              </a:rPr>
              <a:t>pengurangan </a:t>
            </a:r>
            <a:r>
              <a:rPr sz="1800" spc="-5" dirty="0">
                <a:latin typeface="Carlito"/>
                <a:cs typeface="Carlito"/>
              </a:rPr>
              <a:t>pada </a:t>
            </a:r>
            <a:r>
              <a:rPr sz="1800" spc="-10" dirty="0">
                <a:latin typeface="Carlito"/>
                <a:cs typeface="Carlito"/>
              </a:rPr>
              <a:t>sistem bilangan </a:t>
            </a:r>
            <a:r>
              <a:rPr sz="1800" spc="-5" dirty="0">
                <a:latin typeface="Carlito"/>
                <a:cs typeface="Carlito"/>
              </a:rPr>
              <a:t>biner </a:t>
            </a:r>
            <a:r>
              <a:rPr sz="1800" dirty="0">
                <a:latin typeface="Carlito"/>
                <a:cs typeface="Carlito"/>
              </a:rPr>
              <a:t>:  0 – 0 =</a:t>
            </a:r>
            <a:r>
              <a:rPr sz="1800" spc="25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0</a:t>
            </a:r>
            <a:endParaRPr sz="1800">
              <a:latin typeface="Carlito"/>
              <a:cs typeface="Carlito"/>
            </a:endParaRPr>
          </a:p>
          <a:p>
            <a:pPr marL="255270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1 – 0 =</a:t>
            </a:r>
            <a:r>
              <a:rPr sz="1800" spc="-70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1</a:t>
            </a:r>
            <a:endParaRPr sz="1800">
              <a:latin typeface="Carlito"/>
              <a:cs typeface="Carlito"/>
            </a:endParaRPr>
          </a:p>
          <a:p>
            <a:pPr marL="255270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1 – 1 =</a:t>
            </a:r>
            <a:r>
              <a:rPr sz="1800" spc="-70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0</a:t>
            </a:r>
            <a:endParaRPr sz="1800">
              <a:latin typeface="Carlito"/>
              <a:cs typeface="Carlito"/>
            </a:endParaRPr>
          </a:p>
          <a:p>
            <a:pPr marL="255270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0 – 1 = 1 , </a:t>
            </a:r>
            <a:r>
              <a:rPr sz="1800" spc="-5" dirty="0">
                <a:latin typeface="Carlito"/>
                <a:cs typeface="Carlito"/>
              </a:rPr>
              <a:t>pinjam</a:t>
            </a:r>
            <a:r>
              <a:rPr sz="1800" spc="35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1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Carlito"/>
              <a:cs typeface="Carlito"/>
            </a:endParaRPr>
          </a:p>
          <a:p>
            <a:pPr marL="248920" indent="-236220">
              <a:lnSpc>
                <a:spcPct val="100000"/>
              </a:lnSpc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b="1" spc="-5" dirty="0">
                <a:latin typeface="Carlito"/>
                <a:cs typeface="Carlito"/>
              </a:rPr>
              <a:t>Misal </a:t>
            </a:r>
            <a:r>
              <a:rPr sz="1800" dirty="0">
                <a:latin typeface="Wingdings"/>
                <a:cs typeface="Wingdings"/>
              </a:rPr>
              <a:t>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Carlito"/>
                <a:cs typeface="Carlito"/>
              </a:rPr>
              <a:t>1110 – 1011 =</a:t>
            </a:r>
            <a:r>
              <a:rPr sz="1800" b="1" spc="-45" dirty="0">
                <a:latin typeface="Carlito"/>
                <a:cs typeface="Carlito"/>
              </a:rPr>
              <a:t> </a:t>
            </a:r>
            <a:r>
              <a:rPr sz="1800" b="1" spc="-10" dirty="0">
                <a:latin typeface="Carlito"/>
                <a:cs typeface="Carlito"/>
              </a:rPr>
              <a:t>..............</a:t>
            </a:r>
            <a:endParaRPr sz="18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981200" y="4275201"/>
          <a:ext cx="5257800" cy="20113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50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2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21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509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3174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30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15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44069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FFC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FFC0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solidFill>
                            <a:srgbClr val="FFC000"/>
                          </a:solidFill>
                          <a:latin typeface="Arial"/>
                          <a:cs typeface="Arial"/>
                        </a:rPr>
                        <a:t>Pinjam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3250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45529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0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1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2000" dirty="0">
                          <a:latin typeface="Arial"/>
                          <a:cs typeface="Arial"/>
                        </a:rPr>
                        <a:t>Hasil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7366507" y="5070094"/>
            <a:ext cx="1187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latin typeface="Carlito"/>
                <a:cs typeface="Carlito"/>
              </a:rPr>
              <a:t>-</a:t>
            </a:r>
            <a:endParaRPr sz="2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2536" y="312540"/>
            <a:ext cx="385686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10" dirty="0">
                <a:solidFill>
                  <a:srgbClr val="000000"/>
                </a:solidFill>
                <a:latin typeface="Carlito"/>
                <a:cs typeface="Carlito"/>
              </a:rPr>
              <a:t>Aritmatika </a:t>
            </a:r>
            <a:r>
              <a:rPr sz="2800" b="0" dirty="0">
                <a:solidFill>
                  <a:srgbClr val="000000"/>
                </a:solidFill>
                <a:latin typeface="Carlito"/>
                <a:cs typeface="Carlito"/>
              </a:rPr>
              <a:t>Biner</a:t>
            </a:r>
            <a:r>
              <a:rPr sz="2800" b="0" spc="-9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800" b="0" spc="-5" dirty="0">
                <a:solidFill>
                  <a:srgbClr val="000000"/>
                </a:solidFill>
                <a:latin typeface="Carlito"/>
                <a:cs typeface="Carlito"/>
              </a:rPr>
              <a:t>(4)</a:t>
            </a:r>
            <a:endParaRPr sz="2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68" y="1121790"/>
            <a:ext cx="5542915" cy="19481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spc="-10" dirty="0">
                <a:latin typeface="Carlito"/>
                <a:cs typeface="Carlito"/>
              </a:rPr>
              <a:t>Perkalian</a:t>
            </a:r>
            <a:endParaRPr sz="2000">
              <a:latin typeface="Carlito"/>
              <a:cs typeface="Carlito"/>
            </a:endParaRPr>
          </a:p>
          <a:p>
            <a:pPr marL="260350" marR="5080" indent="-248285">
              <a:lnSpc>
                <a:spcPct val="126800"/>
              </a:lnSpc>
              <a:spcBef>
                <a:spcPts val="775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15" dirty="0">
                <a:latin typeface="Carlito"/>
                <a:cs typeface="Carlito"/>
              </a:rPr>
              <a:t>Perkalian </a:t>
            </a:r>
            <a:r>
              <a:rPr sz="1800" spc="-5" dirty="0">
                <a:latin typeface="Carlito"/>
                <a:cs typeface="Carlito"/>
              </a:rPr>
              <a:t>biner </a:t>
            </a:r>
            <a:r>
              <a:rPr sz="1800" spc="-15" dirty="0">
                <a:latin typeface="Carlito"/>
                <a:cs typeface="Carlito"/>
              </a:rPr>
              <a:t>dilakukan </a:t>
            </a:r>
            <a:r>
              <a:rPr sz="1800" spc="-5" dirty="0">
                <a:latin typeface="Carlito"/>
                <a:cs typeface="Carlito"/>
              </a:rPr>
              <a:t>sebagaimana </a:t>
            </a:r>
            <a:r>
              <a:rPr sz="1800" spc="-10" dirty="0">
                <a:latin typeface="Carlito"/>
                <a:cs typeface="Carlito"/>
              </a:rPr>
              <a:t>perkalian </a:t>
            </a:r>
            <a:r>
              <a:rPr sz="1800" spc="-5" dirty="0">
                <a:latin typeface="Carlito"/>
                <a:cs typeface="Carlito"/>
              </a:rPr>
              <a:t>desimal  </a:t>
            </a:r>
            <a:r>
              <a:rPr sz="1800" dirty="0">
                <a:latin typeface="Carlito"/>
                <a:cs typeface="Carlito"/>
              </a:rPr>
              <a:t>0 x 0 =</a:t>
            </a:r>
            <a:r>
              <a:rPr sz="1800" spc="-5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0</a:t>
            </a:r>
            <a:endParaRPr sz="1800">
              <a:latin typeface="Carlito"/>
              <a:cs typeface="Carlito"/>
            </a:endParaRPr>
          </a:p>
          <a:p>
            <a:pPr marL="260350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0 x 1 =</a:t>
            </a:r>
            <a:r>
              <a:rPr sz="1800" spc="-100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0</a:t>
            </a:r>
            <a:endParaRPr sz="1800">
              <a:latin typeface="Carlito"/>
              <a:cs typeface="Carlito"/>
            </a:endParaRPr>
          </a:p>
          <a:p>
            <a:pPr marL="260350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1 x 0 =</a:t>
            </a:r>
            <a:r>
              <a:rPr sz="1800" spc="-100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0</a:t>
            </a:r>
            <a:endParaRPr sz="1800">
              <a:latin typeface="Carlito"/>
              <a:cs typeface="Carlito"/>
            </a:endParaRPr>
          </a:p>
          <a:p>
            <a:pPr marL="260350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1 x 1 =</a:t>
            </a:r>
            <a:r>
              <a:rPr sz="1800" spc="-100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1</a:t>
            </a:r>
            <a:endParaRPr sz="18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02818" y="3482023"/>
          <a:ext cx="6506841" cy="3038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361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0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2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6302">
                <a:tc>
                  <a:txBody>
                    <a:bodyPr/>
                    <a:lstStyle/>
                    <a:p>
                      <a:pPr marL="267970" indent="-236220">
                        <a:lnSpc>
                          <a:spcPts val="1989"/>
                        </a:lnSpc>
                        <a:buFont typeface="Arial"/>
                        <a:buChar char="•"/>
                        <a:tabLst>
                          <a:tab pos="267335" algn="l"/>
                          <a:tab pos="267970" algn="l"/>
                          <a:tab pos="1654175" algn="l"/>
                        </a:tabLst>
                      </a:pPr>
                      <a:r>
                        <a:rPr sz="1800" spc="-5" dirty="0">
                          <a:latin typeface="Carlito"/>
                          <a:cs typeface="Carlito"/>
                        </a:rPr>
                        <a:t>Misal	</a:t>
                      </a:r>
                      <a:r>
                        <a:rPr sz="1800" dirty="0">
                          <a:latin typeface="Carlito"/>
                          <a:cs typeface="Carlito"/>
                        </a:rPr>
                        <a:t>:</a:t>
                      </a:r>
                      <a:endParaRPr sz="1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90525">
                        <a:lnSpc>
                          <a:spcPts val="2220"/>
                        </a:lnSpc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1 0</a:t>
                      </a:r>
                      <a:r>
                        <a:rPr sz="20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0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28320">
                        <a:lnSpc>
                          <a:spcPts val="1989"/>
                        </a:lnSpc>
                      </a:pPr>
                      <a:r>
                        <a:rPr sz="1800" spc="-20" dirty="0">
                          <a:latin typeface="Carlito"/>
                          <a:cs typeface="Carlito"/>
                        </a:rPr>
                        <a:t>Atau</a:t>
                      </a:r>
                      <a:endParaRPr sz="18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4840">
                        <a:lnSpc>
                          <a:spcPts val="2220"/>
                        </a:lnSpc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1 0</a:t>
                      </a:r>
                      <a:r>
                        <a:rPr sz="20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1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5626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2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0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969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1</a:t>
                      </a:r>
                      <a:r>
                        <a:rPr sz="2000" spc="-1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1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810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5" dirty="0">
                          <a:latin typeface="Carlito"/>
                          <a:cs typeface="Carlito"/>
                        </a:rPr>
                        <a:t>----------</a:t>
                      </a:r>
                      <a:r>
                        <a:rPr sz="2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x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5" dirty="0">
                          <a:latin typeface="Carlito"/>
                          <a:cs typeface="Carlito"/>
                        </a:rPr>
                        <a:t>----------</a:t>
                      </a:r>
                      <a:r>
                        <a:rPr sz="2000" spc="-4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x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810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3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905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0 0</a:t>
                      </a:r>
                      <a:r>
                        <a:rPr sz="2000" spc="-2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0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248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1 0</a:t>
                      </a:r>
                      <a:r>
                        <a:rPr sz="20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1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810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1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1 0</a:t>
                      </a:r>
                      <a:r>
                        <a:rPr sz="2000" spc="-2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0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1 0</a:t>
                      </a:r>
                      <a:r>
                        <a:rPr sz="2000" spc="-3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1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810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0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5" dirty="0">
                          <a:latin typeface="Carlito"/>
                          <a:cs typeface="Carlito"/>
                        </a:rPr>
                        <a:t>----------</a:t>
                      </a:r>
                      <a:r>
                        <a:rPr sz="2000" spc="-1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+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spc="-5" dirty="0">
                          <a:latin typeface="Carlito"/>
                          <a:cs typeface="Carlito"/>
                        </a:rPr>
                        <a:t>----------</a:t>
                      </a:r>
                      <a:r>
                        <a:rPr sz="20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+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810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60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197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1 0 0</a:t>
                      </a:r>
                      <a:r>
                        <a:rPr sz="2000" spc="-35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0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810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540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dirty="0">
                          <a:latin typeface="Carlito"/>
                          <a:cs typeface="Carlito"/>
                        </a:rPr>
                        <a:t>1 1 1</a:t>
                      </a:r>
                      <a:r>
                        <a:rPr sz="2000" spc="-50" dirty="0">
                          <a:latin typeface="Carlito"/>
                          <a:cs typeface="Carlito"/>
                        </a:rPr>
                        <a:t> </a:t>
                      </a:r>
                      <a:r>
                        <a:rPr sz="2000" dirty="0">
                          <a:latin typeface="Carlito"/>
                          <a:cs typeface="Carlito"/>
                        </a:rPr>
                        <a:t>1</a:t>
                      </a:r>
                      <a:endParaRPr sz="2000">
                        <a:latin typeface="Carlito"/>
                        <a:cs typeface="Carlito"/>
                      </a:endParaRPr>
                    </a:p>
                  </a:txBody>
                  <a:tcPr marL="0" marR="0" marT="3810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2536" y="319208"/>
            <a:ext cx="446646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10" dirty="0">
                <a:solidFill>
                  <a:srgbClr val="000000"/>
                </a:solidFill>
                <a:latin typeface="Carlito"/>
                <a:cs typeface="Carlito"/>
              </a:rPr>
              <a:t>Aritmatika </a:t>
            </a:r>
            <a:r>
              <a:rPr sz="2800" b="0" dirty="0">
                <a:solidFill>
                  <a:srgbClr val="000000"/>
                </a:solidFill>
                <a:latin typeface="Carlito"/>
                <a:cs typeface="Carlito"/>
              </a:rPr>
              <a:t>Biner</a:t>
            </a:r>
            <a:r>
              <a:rPr sz="2800" b="0" spc="-9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800" b="0" spc="-5" dirty="0">
                <a:solidFill>
                  <a:srgbClr val="000000"/>
                </a:solidFill>
                <a:latin typeface="Carlito"/>
                <a:cs typeface="Carlito"/>
              </a:rPr>
              <a:t>(5)</a:t>
            </a:r>
            <a:endParaRPr sz="2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21868" y="948868"/>
            <a:ext cx="7004050" cy="228727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0"/>
              </a:spcBef>
            </a:pPr>
            <a:r>
              <a:rPr sz="2000" b="1" spc="-10" dirty="0">
                <a:latin typeface="Carlito"/>
                <a:cs typeface="Carlito"/>
              </a:rPr>
              <a:t>Pembagian</a:t>
            </a:r>
            <a:endParaRPr sz="2000" dirty="0">
              <a:latin typeface="Carlito"/>
              <a:cs typeface="Carlito"/>
            </a:endParaRPr>
          </a:p>
          <a:p>
            <a:pPr marL="248285" marR="5080" indent="-23622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5" dirty="0">
                <a:latin typeface="Carlito"/>
                <a:cs typeface="Carlito"/>
              </a:rPr>
              <a:t>Pembagian biner </a:t>
            </a:r>
            <a:r>
              <a:rPr sz="1800" spc="-15" dirty="0">
                <a:latin typeface="Carlito"/>
                <a:cs typeface="Carlito"/>
              </a:rPr>
              <a:t>dilakukan </a:t>
            </a:r>
            <a:r>
              <a:rPr sz="1800" spc="-10" dirty="0">
                <a:latin typeface="Carlito"/>
                <a:cs typeface="Carlito"/>
              </a:rPr>
              <a:t>juga </a:t>
            </a:r>
            <a:r>
              <a:rPr sz="1800" spc="-5" dirty="0">
                <a:latin typeface="Carlito"/>
                <a:cs typeface="Carlito"/>
              </a:rPr>
              <a:t>dengan </a:t>
            </a:r>
            <a:r>
              <a:rPr sz="1800" spc="-15" dirty="0">
                <a:latin typeface="Carlito"/>
                <a:cs typeface="Carlito"/>
              </a:rPr>
              <a:t>cara </a:t>
            </a:r>
            <a:r>
              <a:rPr sz="1800" spc="-5" dirty="0">
                <a:latin typeface="Carlito"/>
                <a:cs typeface="Carlito"/>
              </a:rPr>
              <a:t>yang </a:t>
            </a:r>
            <a:r>
              <a:rPr sz="1800" dirty="0">
                <a:latin typeface="Carlito"/>
                <a:cs typeface="Carlito"/>
              </a:rPr>
              <a:t>sama </a:t>
            </a:r>
            <a:r>
              <a:rPr sz="1800" spc="-10" dirty="0">
                <a:latin typeface="Carlito"/>
                <a:cs typeface="Carlito"/>
              </a:rPr>
              <a:t>dengan bilangan  </a:t>
            </a:r>
            <a:r>
              <a:rPr sz="1800" spc="-5" dirty="0">
                <a:latin typeface="Carlito"/>
                <a:cs typeface="Carlito"/>
              </a:rPr>
              <a:t>desimal</a:t>
            </a:r>
            <a:endParaRPr sz="1800" dirty="0">
              <a:latin typeface="Carlito"/>
              <a:cs typeface="Carlito"/>
            </a:endParaRPr>
          </a:p>
          <a:p>
            <a:pPr marL="248920" indent="-236220">
              <a:lnSpc>
                <a:spcPct val="100000"/>
              </a:lnSpc>
              <a:spcBef>
                <a:spcPts val="740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5" dirty="0">
                <a:latin typeface="Carlito"/>
                <a:cs typeface="Carlito"/>
              </a:rPr>
              <a:t>Pembagian biner </a:t>
            </a:r>
            <a:r>
              <a:rPr sz="1800" dirty="0">
                <a:latin typeface="Carlito"/>
                <a:cs typeface="Carlito"/>
              </a:rPr>
              <a:t>0 </a:t>
            </a:r>
            <a:r>
              <a:rPr sz="1800" spc="-5" dirty="0">
                <a:latin typeface="Carlito"/>
                <a:cs typeface="Carlito"/>
              </a:rPr>
              <a:t>tidak </a:t>
            </a:r>
            <a:r>
              <a:rPr sz="1800" spc="-10" dirty="0">
                <a:latin typeface="Carlito"/>
                <a:cs typeface="Carlito"/>
              </a:rPr>
              <a:t>mempunyai </a:t>
            </a:r>
            <a:r>
              <a:rPr sz="1800" spc="-5" dirty="0">
                <a:latin typeface="Carlito"/>
                <a:cs typeface="Carlito"/>
              </a:rPr>
              <a:t>arti, sehingga dasar</a:t>
            </a:r>
            <a:r>
              <a:rPr sz="1800" spc="60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pembagian</a:t>
            </a:r>
            <a:endParaRPr sz="1800" dirty="0">
              <a:latin typeface="Carlito"/>
              <a:cs typeface="Carlito"/>
            </a:endParaRPr>
          </a:p>
          <a:p>
            <a:pPr marL="24828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Carlito"/>
                <a:cs typeface="Carlito"/>
              </a:rPr>
              <a:t>biner</a:t>
            </a:r>
            <a:r>
              <a:rPr sz="1800" dirty="0">
                <a:latin typeface="Carlito"/>
                <a:cs typeface="Carlito"/>
              </a:rPr>
              <a:t> adalah</a:t>
            </a:r>
          </a:p>
          <a:p>
            <a:pPr marL="260350">
              <a:lnSpc>
                <a:spcPct val="100000"/>
              </a:lnSpc>
              <a:spcBef>
                <a:spcPts val="180"/>
              </a:spcBef>
            </a:pPr>
            <a:r>
              <a:rPr sz="1800" dirty="0">
                <a:latin typeface="Carlito"/>
                <a:cs typeface="Carlito"/>
              </a:rPr>
              <a:t>0 : 1 =</a:t>
            </a:r>
            <a:r>
              <a:rPr sz="1800" spc="-80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0</a:t>
            </a:r>
          </a:p>
          <a:p>
            <a:pPr marL="260350">
              <a:lnSpc>
                <a:spcPct val="100000"/>
              </a:lnSpc>
            </a:pPr>
            <a:r>
              <a:rPr sz="1800" dirty="0">
                <a:latin typeface="Carlito"/>
                <a:cs typeface="Carlito"/>
              </a:rPr>
              <a:t>1 : 1 =</a:t>
            </a:r>
            <a:r>
              <a:rPr sz="1800" spc="-75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1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34158" y="3604514"/>
            <a:ext cx="17100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920" indent="-23622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48285" algn="l"/>
                <a:tab pos="248920" algn="l"/>
                <a:tab pos="1635125" algn="l"/>
              </a:tabLst>
            </a:pPr>
            <a:r>
              <a:rPr sz="1800" spc="-5" dirty="0">
                <a:latin typeface="Carlito"/>
                <a:cs typeface="Carlito"/>
              </a:rPr>
              <a:t>Mis</a:t>
            </a:r>
            <a:r>
              <a:rPr sz="1800" dirty="0">
                <a:latin typeface="Carlito"/>
                <a:cs typeface="Carlito"/>
              </a:rPr>
              <a:t>al	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19" t="37210" r="61815" b="46629"/>
          <a:stretch/>
        </p:blipFill>
        <p:spPr bwMode="auto">
          <a:xfrm>
            <a:off x="2209800" y="4218038"/>
            <a:ext cx="4953000" cy="179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73476" y="285045"/>
            <a:ext cx="4260724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10" dirty="0">
                <a:solidFill>
                  <a:srgbClr val="000000"/>
                </a:solidFill>
                <a:latin typeface="Carlito"/>
                <a:cs typeface="Carlito"/>
              </a:rPr>
              <a:t>Komplemen</a:t>
            </a:r>
            <a:r>
              <a:rPr sz="2800" b="0" spc="-5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800" b="0" spc="-10" dirty="0">
                <a:solidFill>
                  <a:srgbClr val="000000"/>
                </a:solidFill>
                <a:latin typeface="Carlito"/>
                <a:cs typeface="Carlito"/>
              </a:rPr>
              <a:t>Bilangan</a:t>
            </a:r>
            <a:endParaRPr sz="2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3191" y="1375409"/>
            <a:ext cx="6933565" cy="1790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rlito"/>
                <a:cs typeface="Carlito"/>
              </a:rPr>
              <a:t>Berikut </a:t>
            </a:r>
            <a:r>
              <a:rPr sz="1800" dirty="0">
                <a:latin typeface="Carlito"/>
                <a:cs typeface="Carlito"/>
              </a:rPr>
              <a:t>ini adalah </a:t>
            </a:r>
            <a:r>
              <a:rPr sz="1800" spc="-15" dirty="0">
                <a:latin typeface="Carlito"/>
                <a:cs typeface="Carlito"/>
              </a:rPr>
              <a:t>cara menyatakan </a:t>
            </a:r>
            <a:r>
              <a:rPr sz="1800" spc="-10" dirty="0">
                <a:latin typeface="Carlito"/>
                <a:cs typeface="Carlito"/>
              </a:rPr>
              <a:t>bilangan negatif </a:t>
            </a:r>
            <a:r>
              <a:rPr sz="1800" spc="-5" dirty="0">
                <a:latin typeface="Carlito"/>
                <a:cs typeface="Carlito"/>
              </a:rPr>
              <a:t>dalam bilangan biner</a:t>
            </a:r>
            <a:r>
              <a:rPr sz="1800" spc="160" dirty="0">
                <a:latin typeface="Carlito"/>
                <a:cs typeface="Carlito"/>
              </a:rPr>
              <a:t> </a:t>
            </a:r>
            <a:r>
              <a:rPr sz="1800" dirty="0">
                <a:latin typeface="Carlito"/>
                <a:cs typeface="Carlito"/>
              </a:rPr>
              <a:t>:</a:t>
            </a:r>
            <a:endParaRPr sz="18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5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buAutoNum type="arabicPeriod"/>
              <a:tabLst>
                <a:tab pos="354965" algn="l"/>
                <a:tab pos="355600" algn="l"/>
              </a:tabLst>
            </a:pPr>
            <a:r>
              <a:rPr sz="1800" spc="-30" dirty="0">
                <a:latin typeface="Carlito"/>
                <a:cs typeface="Carlito"/>
              </a:rPr>
              <a:t>True </a:t>
            </a:r>
            <a:r>
              <a:rPr sz="1800" spc="-5" dirty="0">
                <a:latin typeface="Carlito"/>
                <a:cs typeface="Carlito"/>
              </a:rPr>
              <a:t>magnitude</a:t>
            </a:r>
            <a:r>
              <a:rPr sz="1800" spc="40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Form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108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800" spc="-10" dirty="0">
                <a:latin typeface="Carlito"/>
                <a:cs typeface="Carlito"/>
              </a:rPr>
              <a:t>Komplemen </a:t>
            </a:r>
            <a:r>
              <a:rPr sz="1800" dirty="0">
                <a:latin typeface="Carlito"/>
                <a:cs typeface="Carlito"/>
              </a:rPr>
              <a:t>1 </a:t>
            </a:r>
            <a:r>
              <a:rPr sz="1800" spc="-35" dirty="0">
                <a:latin typeface="Carlito"/>
                <a:cs typeface="Carlito"/>
              </a:rPr>
              <a:t>(1’s</a:t>
            </a:r>
            <a:r>
              <a:rPr sz="1800" spc="40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complement)</a:t>
            </a:r>
            <a:endParaRPr sz="18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1080"/>
              </a:spcBef>
              <a:buAutoNum type="arabicPeriod"/>
              <a:tabLst>
                <a:tab pos="354965" algn="l"/>
                <a:tab pos="355600" algn="l"/>
              </a:tabLst>
            </a:pPr>
            <a:r>
              <a:rPr sz="1800" spc="-10" dirty="0">
                <a:latin typeface="Carlito"/>
                <a:cs typeface="Carlito"/>
              </a:rPr>
              <a:t>Komplemen </a:t>
            </a:r>
            <a:r>
              <a:rPr sz="1800" dirty="0">
                <a:latin typeface="Carlito"/>
                <a:cs typeface="Carlito"/>
              </a:rPr>
              <a:t>2 </a:t>
            </a:r>
            <a:r>
              <a:rPr sz="1800" spc="-35" dirty="0">
                <a:latin typeface="Carlito"/>
                <a:cs typeface="Carlito"/>
              </a:rPr>
              <a:t>(2’s</a:t>
            </a:r>
            <a:r>
              <a:rPr sz="1800" spc="40" dirty="0">
                <a:latin typeface="Carlito"/>
                <a:cs typeface="Carlito"/>
              </a:rPr>
              <a:t> </a:t>
            </a:r>
            <a:r>
              <a:rPr sz="1800" spc="-10" dirty="0">
                <a:latin typeface="Carlito"/>
                <a:cs typeface="Carlito"/>
              </a:rPr>
              <a:t>complement)</a:t>
            </a:r>
            <a:endParaRPr sz="1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39948" y="520204"/>
            <a:ext cx="4370452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b="0" spc="-40" dirty="0">
                <a:solidFill>
                  <a:srgbClr val="000000"/>
                </a:solidFill>
                <a:latin typeface="Carlito"/>
                <a:cs typeface="Carlito"/>
              </a:rPr>
              <a:t>True </a:t>
            </a:r>
            <a:r>
              <a:rPr sz="2800" b="0" dirty="0">
                <a:solidFill>
                  <a:srgbClr val="000000"/>
                </a:solidFill>
                <a:latin typeface="Carlito"/>
                <a:cs typeface="Carlito"/>
              </a:rPr>
              <a:t>Magnitude</a:t>
            </a:r>
            <a:r>
              <a:rPr sz="2800" b="0" spc="-3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800" b="0" spc="-15" dirty="0">
                <a:solidFill>
                  <a:srgbClr val="000000"/>
                </a:solidFill>
                <a:latin typeface="Carlito"/>
                <a:cs typeface="Carlito"/>
              </a:rPr>
              <a:t>Form</a:t>
            </a:r>
            <a:endParaRPr sz="2800" dirty="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8916" y="1068048"/>
            <a:ext cx="5444490" cy="848360"/>
          </a:xfrm>
          <a:prstGeom prst="rect">
            <a:avLst/>
          </a:prstGeom>
        </p:spPr>
        <p:txBody>
          <a:bodyPr vert="horz" wrap="square" lIns="0" tIns="149225" rIns="0" bIns="0" rtlCol="0">
            <a:spAutoFit/>
          </a:bodyPr>
          <a:lstStyle/>
          <a:p>
            <a:pPr marL="248920" indent="-236220">
              <a:lnSpc>
                <a:spcPct val="100000"/>
              </a:lnSpc>
              <a:spcBef>
                <a:spcPts val="1175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30" dirty="0">
                <a:latin typeface="Carlito"/>
                <a:cs typeface="Carlito"/>
              </a:rPr>
              <a:t>Tanda </a:t>
            </a:r>
            <a:r>
              <a:rPr sz="1800" spc="-5" dirty="0">
                <a:latin typeface="Carlito"/>
                <a:cs typeface="Carlito"/>
              </a:rPr>
              <a:t>(-) </a:t>
            </a:r>
            <a:r>
              <a:rPr sz="1800" spc="-10" dirty="0">
                <a:latin typeface="Carlito"/>
                <a:cs typeface="Carlito"/>
              </a:rPr>
              <a:t>disimbolkan </a:t>
            </a:r>
            <a:r>
              <a:rPr sz="1800" spc="-5" dirty="0">
                <a:latin typeface="Carlito"/>
                <a:cs typeface="Carlito"/>
              </a:rPr>
              <a:t>dgn sign bit </a:t>
            </a:r>
            <a:r>
              <a:rPr sz="1800" dirty="0">
                <a:latin typeface="Carlito"/>
                <a:cs typeface="Carlito"/>
              </a:rPr>
              <a:t>1 di </a:t>
            </a:r>
            <a:r>
              <a:rPr sz="1800" spc="-5" dirty="0">
                <a:latin typeface="Carlito"/>
                <a:cs typeface="Carlito"/>
              </a:rPr>
              <a:t>bagian paling</a:t>
            </a:r>
            <a:r>
              <a:rPr sz="1800" spc="175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kiri</a:t>
            </a:r>
            <a:endParaRPr sz="1800">
              <a:latin typeface="Carlito"/>
              <a:cs typeface="Carlito"/>
            </a:endParaRPr>
          </a:p>
          <a:p>
            <a:pPr marL="248920" indent="-236220">
              <a:lnSpc>
                <a:spcPct val="100000"/>
              </a:lnSpc>
              <a:spcBef>
                <a:spcPts val="1080"/>
              </a:spcBef>
              <a:buFont typeface="Arial"/>
              <a:buChar char="•"/>
              <a:tabLst>
                <a:tab pos="248285" algn="l"/>
                <a:tab pos="248920" algn="l"/>
              </a:tabLst>
            </a:pPr>
            <a:r>
              <a:rPr sz="1800" spc="-30" dirty="0">
                <a:latin typeface="Carlito"/>
                <a:cs typeface="Carlito"/>
              </a:rPr>
              <a:t>Tanda </a:t>
            </a:r>
            <a:r>
              <a:rPr sz="1800" spc="-5" dirty="0">
                <a:latin typeface="Carlito"/>
                <a:cs typeface="Carlito"/>
              </a:rPr>
              <a:t>(+) </a:t>
            </a:r>
            <a:r>
              <a:rPr sz="1800" spc="-10" dirty="0">
                <a:latin typeface="Carlito"/>
                <a:cs typeface="Carlito"/>
              </a:rPr>
              <a:t>disimbolkan </a:t>
            </a:r>
            <a:r>
              <a:rPr sz="1800" spc="-5" dirty="0">
                <a:latin typeface="Carlito"/>
                <a:cs typeface="Carlito"/>
              </a:rPr>
              <a:t>dgn sign bit </a:t>
            </a:r>
            <a:r>
              <a:rPr sz="1800" dirty="0">
                <a:latin typeface="Carlito"/>
                <a:cs typeface="Carlito"/>
              </a:rPr>
              <a:t>0 di </a:t>
            </a:r>
            <a:r>
              <a:rPr sz="1800" spc="-5" dirty="0">
                <a:latin typeface="Carlito"/>
                <a:cs typeface="Carlito"/>
              </a:rPr>
              <a:t>bagian paling</a:t>
            </a:r>
            <a:r>
              <a:rPr sz="1800" spc="195" dirty="0">
                <a:latin typeface="Carlito"/>
                <a:cs typeface="Carlito"/>
              </a:rPr>
              <a:t> </a:t>
            </a:r>
            <a:r>
              <a:rPr sz="1800" spc="-5" dirty="0">
                <a:latin typeface="Carlito"/>
                <a:cs typeface="Carlito"/>
              </a:rPr>
              <a:t>kiri</a:t>
            </a:r>
            <a:endParaRPr sz="1800">
              <a:latin typeface="Carlito"/>
              <a:cs typeface="Carlito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71600" y="2356104"/>
          <a:ext cx="6396988" cy="9236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43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43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214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67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6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5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4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3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2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1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A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0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88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= +</a:t>
                      </a:r>
                      <a:r>
                        <a:rPr sz="2400" spc="-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52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295400" y="4642103"/>
          <a:ext cx="6396988" cy="92354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49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43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43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2141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6666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B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6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254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B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5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B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4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B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3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B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2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B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1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5"/>
                        </a:spcBef>
                      </a:pPr>
                      <a:r>
                        <a:rPr sz="2400" spc="-5" dirty="0">
                          <a:latin typeface="Tahoma"/>
                          <a:cs typeface="Tahoma"/>
                        </a:rPr>
                        <a:t>B</a:t>
                      </a:r>
                      <a:r>
                        <a:rPr sz="2400" spc="-7" baseline="-20833" dirty="0">
                          <a:latin typeface="Tahoma"/>
                          <a:cs typeface="Tahoma"/>
                        </a:rPr>
                        <a:t>0</a:t>
                      </a:r>
                      <a:endParaRPr sz="2400" baseline="-20833">
                        <a:latin typeface="Tahoma"/>
                        <a:cs typeface="Tahoma"/>
                      </a:endParaRPr>
                    </a:p>
                  </a:txBody>
                  <a:tcPr marL="0" marR="0" marT="4254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688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1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05"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0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812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400" dirty="0">
                          <a:latin typeface="Times New Roman"/>
                          <a:cs typeface="Times New Roman"/>
                        </a:rPr>
                        <a:t>= -</a:t>
                      </a:r>
                      <a:r>
                        <a:rPr sz="24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2400" dirty="0">
                          <a:latin typeface="Times New Roman"/>
                          <a:cs typeface="Times New Roman"/>
                        </a:rPr>
                        <a:t>52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2212085" y="3490721"/>
            <a:ext cx="4267200" cy="334010"/>
          </a:xfrm>
          <a:custGeom>
            <a:avLst/>
            <a:gdLst/>
            <a:ahLst/>
            <a:cxnLst/>
            <a:rect l="l" t="t" r="r" b="b"/>
            <a:pathLst>
              <a:path w="4267200" h="334010">
                <a:moveTo>
                  <a:pt x="0" y="0"/>
                </a:moveTo>
                <a:lnTo>
                  <a:pt x="21519" y="53439"/>
                </a:lnTo>
                <a:lnTo>
                  <a:pt x="82278" y="99273"/>
                </a:lnTo>
                <a:lnTo>
                  <a:pt x="124877" y="118220"/>
                </a:lnTo>
                <a:lnTo>
                  <a:pt x="174291" y="133923"/>
                </a:lnTo>
                <a:lnTo>
                  <a:pt x="229521" y="145936"/>
                </a:lnTo>
                <a:lnTo>
                  <a:pt x="289571" y="153810"/>
                </a:lnTo>
                <a:lnTo>
                  <a:pt x="353440" y="157098"/>
                </a:lnTo>
                <a:lnTo>
                  <a:pt x="1775714" y="176402"/>
                </a:lnTo>
                <a:lnTo>
                  <a:pt x="1839621" y="179691"/>
                </a:lnTo>
                <a:lnTo>
                  <a:pt x="1899700" y="187565"/>
                </a:lnTo>
                <a:lnTo>
                  <a:pt x="1954953" y="199578"/>
                </a:lnTo>
                <a:lnTo>
                  <a:pt x="2004382" y="215281"/>
                </a:lnTo>
                <a:lnTo>
                  <a:pt x="2046992" y="234228"/>
                </a:lnTo>
                <a:lnTo>
                  <a:pt x="2081784" y="255970"/>
                </a:lnTo>
                <a:lnTo>
                  <a:pt x="2123926" y="306055"/>
                </a:lnTo>
                <a:lnTo>
                  <a:pt x="2129281" y="333501"/>
                </a:lnTo>
                <a:lnTo>
                  <a:pt x="2135379" y="306210"/>
                </a:lnTo>
                <a:lnTo>
                  <a:pt x="2178849" y="257283"/>
                </a:lnTo>
                <a:lnTo>
                  <a:pt x="2214207" y="236485"/>
                </a:lnTo>
                <a:lnTo>
                  <a:pt x="2257302" y="218691"/>
                </a:lnTo>
                <a:lnTo>
                  <a:pt x="2307129" y="204319"/>
                </a:lnTo>
                <a:lnTo>
                  <a:pt x="2362678" y="193788"/>
                </a:lnTo>
                <a:lnTo>
                  <a:pt x="2422942" y="187518"/>
                </a:lnTo>
                <a:lnTo>
                  <a:pt x="2486914" y="185927"/>
                </a:lnTo>
                <a:lnTo>
                  <a:pt x="3909187" y="205104"/>
                </a:lnTo>
                <a:lnTo>
                  <a:pt x="3973125" y="203518"/>
                </a:lnTo>
                <a:lnTo>
                  <a:pt x="4033371" y="197258"/>
                </a:lnTo>
                <a:lnTo>
                  <a:pt x="4088915" y="186741"/>
                </a:lnTo>
                <a:lnTo>
                  <a:pt x="4138745" y="172383"/>
                </a:lnTo>
                <a:lnTo>
                  <a:pt x="4181851" y="154599"/>
                </a:lnTo>
                <a:lnTo>
                  <a:pt x="4217223" y="133806"/>
                </a:lnTo>
                <a:lnTo>
                  <a:pt x="4260717" y="84856"/>
                </a:lnTo>
                <a:lnTo>
                  <a:pt x="4266819" y="5753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35885" y="5776683"/>
            <a:ext cx="4267200" cy="334010"/>
          </a:xfrm>
          <a:custGeom>
            <a:avLst/>
            <a:gdLst/>
            <a:ahLst/>
            <a:cxnLst/>
            <a:rect l="l" t="t" r="r" b="b"/>
            <a:pathLst>
              <a:path w="4267200" h="334010">
                <a:moveTo>
                  <a:pt x="0" y="0"/>
                </a:moveTo>
                <a:lnTo>
                  <a:pt x="21519" y="53473"/>
                </a:lnTo>
                <a:lnTo>
                  <a:pt x="82278" y="99309"/>
                </a:lnTo>
                <a:lnTo>
                  <a:pt x="124877" y="118254"/>
                </a:lnTo>
                <a:lnTo>
                  <a:pt x="174291" y="133958"/>
                </a:lnTo>
                <a:lnTo>
                  <a:pt x="229521" y="145978"/>
                </a:lnTo>
                <a:lnTo>
                  <a:pt x="289571" y="153869"/>
                </a:lnTo>
                <a:lnTo>
                  <a:pt x="353440" y="157187"/>
                </a:lnTo>
                <a:lnTo>
                  <a:pt x="1775714" y="176390"/>
                </a:lnTo>
                <a:lnTo>
                  <a:pt x="1839621" y="179709"/>
                </a:lnTo>
                <a:lnTo>
                  <a:pt x="1899700" y="187600"/>
                </a:lnTo>
                <a:lnTo>
                  <a:pt x="1954953" y="199619"/>
                </a:lnTo>
                <a:lnTo>
                  <a:pt x="2004382" y="215323"/>
                </a:lnTo>
                <a:lnTo>
                  <a:pt x="2046992" y="234268"/>
                </a:lnTo>
                <a:lnTo>
                  <a:pt x="2081784" y="256009"/>
                </a:lnTo>
                <a:lnTo>
                  <a:pt x="2123926" y="306108"/>
                </a:lnTo>
                <a:lnTo>
                  <a:pt x="2129281" y="333578"/>
                </a:lnTo>
                <a:lnTo>
                  <a:pt x="2135379" y="306263"/>
                </a:lnTo>
                <a:lnTo>
                  <a:pt x="2178849" y="257319"/>
                </a:lnTo>
                <a:lnTo>
                  <a:pt x="2214207" y="236524"/>
                </a:lnTo>
                <a:lnTo>
                  <a:pt x="2257302" y="218736"/>
                </a:lnTo>
                <a:lnTo>
                  <a:pt x="2307129" y="204372"/>
                </a:lnTo>
                <a:lnTo>
                  <a:pt x="2362678" y="193848"/>
                </a:lnTo>
                <a:lnTo>
                  <a:pt x="2422942" y="187582"/>
                </a:lnTo>
                <a:lnTo>
                  <a:pt x="2486914" y="185991"/>
                </a:lnTo>
                <a:lnTo>
                  <a:pt x="3909187" y="205193"/>
                </a:lnTo>
                <a:lnTo>
                  <a:pt x="3973125" y="203602"/>
                </a:lnTo>
                <a:lnTo>
                  <a:pt x="4033371" y="197336"/>
                </a:lnTo>
                <a:lnTo>
                  <a:pt x="4088915" y="186813"/>
                </a:lnTo>
                <a:lnTo>
                  <a:pt x="4138745" y="172449"/>
                </a:lnTo>
                <a:lnTo>
                  <a:pt x="4181851" y="154661"/>
                </a:lnTo>
                <a:lnTo>
                  <a:pt x="4217223" y="133865"/>
                </a:lnTo>
                <a:lnTo>
                  <a:pt x="4260717" y="84922"/>
                </a:lnTo>
                <a:lnTo>
                  <a:pt x="4266819" y="5760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222044" y="3699764"/>
            <a:ext cx="10515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Bit</a:t>
            </a:r>
            <a:r>
              <a:rPr sz="1800" b="1" spc="-70" dirty="0">
                <a:latin typeface="Arial"/>
                <a:cs typeface="Arial"/>
              </a:rPr>
              <a:t> </a:t>
            </a:r>
            <a:r>
              <a:rPr sz="1800" b="1" spc="-30" dirty="0">
                <a:latin typeface="Arial"/>
                <a:cs typeface="Arial"/>
              </a:rPr>
              <a:t>Tanda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45844" y="6062268"/>
            <a:ext cx="10515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Bit</a:t>
            </a:r>
            <a:r>
              <a:rPr sz="1800" b="1" spc="-85" dirty="0">
                <a:latin typeface="Arial"/>
                <a:cs typeface="Arial"/>
              </a:rPr>
              <a:t> </a:t>
            </a:r>
            <a:r>
              <a:rPr sz="1800" b="1" spc="-25" dirty="0">
                <a:latin typeface="Arial"/>
                <a:cs typeface="Arial"/>
              </a:rPr>
              <a:t>Tanda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699260" y="3439667"/>
            <a:ext cx="76200" cy="304800"/>
          </a:xfrm>
          <a:custGeom>
            <a:avLst/>
            <a:gdLst/>
            <a:ahLst/>
            <a:cxnLst/>
            <a:rect l="l" t="t" r="r" b="b"/>
            <a:pathLst>
              <a:path w="76200" h="304800">
                <a:moveTo>
                  <a:pt x="44450" y="63500"/>
                </a:moveTo>
                <a:lnTo>
                  <a:pt x="31750" y="63500"/>
                </a:lnTo>
                <a:lnTo>
                  <a:pt x="31750" y="304800"/>
                </a:lnTo>
                <a:lnTo>
                  <a:pt x="44450" y="304800"/>
                </a:lnTo>
                <a:lnTo>
                  <a:pt x="44450" y="63500"/>
                </a:lnTo>
                <a:close/>
              </a:path>
              <a:path w="76200" h="304800">
                <a:moveTo>
                  <a:pt x="38100" y="0"/>
                </a:moveTo>
                <a:lnTo>
                  <a:pt x="0" y="76200"/>
                </a:lnTo>
                <a:lnTo>
                  <a:pt x="31750" y="76200"/>
                </a:lnTo>
                <a:lnTo>
                  <a:pt x="3175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304800">
                <a:moveTo>
                  <a:pt x="69850" y="63500"/>
                </a:moveTo>
                <a:lnTo>
                  <a:pt x="44450" y="63500"/>
                </a:lnTo>
                <a:lnTo>
                  <a:pt x="44450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09344" y="5745479"/>
            <a:ext cx="76200" cy="304800"/>
          </a:xfrm>
          <a:custGeom>
            <a:avLst/>
            <a:gdLst/>
            <a:ahLst/>
            <a:cxnLst/>
            <a:rect l="l" t="t" r="r" b="b"/>
            <a:pathLst>
              <a:path w="76200" h="304800">
                <a:moveTo>
                  <a:pt x="44450" y="63500"/>
                </a:moveTo>
                <a:lnTo>
                  <a:pt x="31750" y="63500"/>
                </a:lnTo>
                <a:lnTo>
                  <a:pt x="31750" y="304800"/>
                </a:lnTo>
                <a:lnTo>
                  <a:pt x="44450" y="304800"/>
                </a:lnTo>
                <a:lnTo>
                  <a:pt x="44450" y="63500"/>
                </a:lnTo>
                <a:close/>
              </a:path>
              <a:path w="76200" h="304800">
                <a:moveTo>
                  <a:pt x="38100" y="0"/>
                </a:moveTo>
                <a:lnTo>
                  <a:pt x="0" y="76200"/>
                </a:lnTo>
                <a:lnTo>
                  <a:pt x="31750" y="76200"/>
                </a:lnTo>
                <a:lnTo>
                  <a:pt x="31750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304800">
                <a:moveTo>
                  <a:pt x="69850" y="63500"/>
                </a:moveTo>
                <a:lnTo>
                  <a:pt x="44450" y="63500"/>
                </a:lnTo>
                <a:lnTo>
                  <a:pt x="44450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758946" y="3852164"/>
            <a:ext cx="1170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Magn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tu</a:t>
            </a:r>
            <a:r>
              <a:rPr sz="1800" b="1" spc="5" dirty="0">
                <a:latin typeface="Arial"/>
                <a:cs typeface="Arial"/>
              </a:rPr>
              <a:t>d</a:t>
            </a:r>
            <a:r>
              <a:rPr sz="1800" b="1" spc="-5" dirty="0">
                <a:latin typeface="Arial"/>
                <a:cs typeface="Arial"/>
              </a:rPr>
              <a:t>e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758946" y="6214668"/>
            <a:ext cx="11703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latin typeface="Arial"/>
                <a:cs typeface="Arial"/>
              </a:rPr>
              <a:t>Magn</a:t>
            </a:r>
            <a:r>
              <a:rPr sz="1800" b="1" spc="5" dirty="0">
                <a:latin typeface="Arial"/>
                <a:cs typeface="Arial"/>
              </a:rPr>
              <a:t>i</a:t>
            </a:r>
            <a:r>
              <a:rPr sz="1800" b="1" dirty="0">
                <a:latin typeface="Arial"/>
                <a:cs typeface="Arial"/>
              </a:rPr>
              <a:t>tu</a:t>
            </a:r>
            <a:r>
              <a:rPr sz="1800" b="1" spc="5" dirty="0">
                <a:latin typeface="Arial"/>
                <a:cs typeface="Arial"/>
              </a:rPr>
              <a:t>d</a:t>
            </a:r>
            <a:r>
              <a:rPr sz="1800" b="1" spc="-5" dirty="0">
                <a:latin typeface="Arial"/>
                <a:cs typeface="Arial"/>
              </a:rPr>
              <a:t>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1205</Words>
  <Application>Microsoft Office PowerPoint</Application>
  <PresentationFormat>On-screen Show (4:3)</PresentationFormat>
  <Paragraphs>423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Carlito</vt:lpstr>
      <vt:lpstr>Tahoma</vt:lpstr>
      <vt:lpstr>Times New Roman</vt:lpstr>
      <vt:lpstr>Wingdings</vt:lpstr>
      <vt:lpstr>Office Theme</vt:lpstr>
      <vt:lpstr>ARITMATIKA BILANGAN BINER</vt:lpstr>
      <vt:lpstr>Aritmatika Biner (1)</vt:lpstr>
      <vt:lpstr>Aritmatika Biner (2) - Penjumlahan</vt:lpstr>
      <vt:lpstr>Aritmatika Biner (2) - Penjumlahan</vt:lpstr>
      <vt:lpstr>Aritmatika Biner (3)</vt:lpstr>
      <vt:lpstr>Aritmatika Biner (4)</vt:lpstr>
      <vt:lpstr>Aritmatika Biner (5)</vt:lpstr>
      <vt:lpstr>Komplemen Bilangan</vt:lpstr>
      <vt:lpstr>True Magnitude Form</vt:lpstr>
      <vt:lpstr>Komplemen 1</vt:lpstr>
      <vt:lpstr>Komplemen 2 (1)</vt:lpstr>
      <vt:lpstr>Komplemen 2 (2)</vt:lpstr>
      <vt:lpstr>Contoh Kasus</vt:lpstr>
      <vt:lpstr>Negasi</vt:lpstr>
      <vt:lpstr>Aritmatika Dengan Komplemen (1)</vt:lpstr>
      <vt:lpstr>Aritmatika Dengan Komplemen (2)</vt:lpstr>
      <vt:lpstr>Aritmatika Dengan Komplemen (3)</vt:lpstr>
      <vt:lpstr>Aritmatika Dengan Komplemen (4)</vt:lpstr>
      <vt:lpstr>Contoh Latihan 1</vt:lpstr>
      <vt:lpstr>Contoh Latihan 2</vt:lpstr>
      <vt:lpstr>SEKIAN DAN 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oedhien</dc:creator>
  <cp:lastModifiedBy>LENOVO</cp:lastModifiedBy>
  <cp:revision>5</cp:revision>
  <dcterms:created xsi:type="dcterms:W3CDTF">2020-11-22T13:26:14Z</dcterms:created>
  <dcterms:modified xsi:type="dcterms:W3CDTF">2025-10-17T00:26:15Z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2018-04-12T00:00:00Z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2020-11-22T00:00:00Z</vt:filetime>
  </property>
</Properties>
</file>