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9" r:id="rId5"/>
    <p:sldId id="259" r:id="rId6"/>
    <p:sldId id="263" r:id="rId7"/>
    <p:sldId id="264" r:id="rId8"/>
    <p:sldId id="265" r:id="rId9"/>
    <p:sldId id="266" r:id="rId10"/>
    <p:sldId id="261" r:id="rId11"/>
    <p:sldId id="267" r:id="rId12"/>
    <p:sldId id="270" r:id="rId13"/>
    <p:sldId id="271" r:id="rId14"/>
    <p:sldId id="272" r:id="rId15"/>
    <p:sldId id="273" r:id="rId16"/>
    <p:sldId id="296" r:id="rId17"/>
    <p:sldId id="297" r:id="rId18"/>
    <p:sldId id="283" r:id="rId19"/>
    <p:sldId id="298" r:id="rId20"/>
    <p:sldId id="299" r:id="rId21"/>
    <p:sldId id="300" r:id="rId22"/>
    <p:sldId id="287" r:id="rId23"/>
    <p:sldId id="301" r:id="rId24"/>
    <p:sldId id="303" r:id="rId25"/>
    <p:sldId id="304" r:id="rId26"/>
    <p:sldId id="291" r:id="rId27"/>
    <p:sldId id="292" r:id="rId28"/>
    <p:sldId id="293" r:id="rId29"/>
    <p:sldId id="294" r:id="rId30"/>
    <p:sldId id="307" r:id="rId31"/>
    <p:sldId id="306" r:id="rId32"/>
    <p:sldId id="308" r:id="rId3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97" d="100"/>
          <a:sy n="97" d="100"/>
        </p:scale>
        <p:origin x="50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162F8-27CF-4FB7-9AF5-DEE7D25FBEB3}" type="datetime1">
              <a:rPr lang="en-US"/>
              <a:pPr>
                <a:defRPr/>
              </a:pPr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45651-94CC-4633-9188-504FA108B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12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.org/development/desa/disabilities/convention-on-the-rights-of-persons-with-disabilitie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53773" y="962655"/>
            <a:ext cx="8410715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400" b="1" dirty="0" err="1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Komunikasi</a:t>
            </a:r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 </a:t>
            </a:r>
            <a:r>
              <a:rPr lang="en-US" altLang="ko-KR" sz="4400" b="1" dirty="0" err="1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I</a:t>
            </a:r>
            <a:r>
              <a:rPr lang="en-US" altLang="ko-KR" sz="4400" b="1" dirty="0" err="1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nklusif</a:t>
            </a:r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; </a:t>
            </a:r>
          </a:p>
          <a:p>
            <a:r>
              <a:rPr lang="en-US" altLang="ko-KR" sz="4400" b="1" dirty="0" err="1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Berinteraksi</a:t>
            </a:r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 </a:t>
            </a:r>
            <a:r>
              <a:rPr lang="en-US" altLang="ko-KR" sz="4400" b="1" dirty="0" err="1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D</a:t>
            </a:r>
            <a:r>
              <a:rPr lang="en-US" altLang="ko-KR" sz="4400" b="1" dirty="0" err="1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engan</a:t>
            </a:r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 </a:t>
            </a:r>
            <a:r>
              <a:rPr lang="en-US" altLang="ko-KR" sz="4400" b="1" dirty="0" err="1" smtClean="0">
                <a:solidFill>
                  <a:schemeClr val="accent5">
                    <a:lumMod val="50000"/>
                  </a:schemeClr>
                </a:solidFill>
                <a:latin typeface="Ink Free" panose="03080402000500000000" pitchFamily="66" charset="0"/>
                <a:ea typeface="DFMincho-SU" panose="02010609010101010101" pitchFamily="1" charset="-128"/>
                <a:cs typeface="Arial" pitchFamily="34" charset="0"/>
              </a:rPr>
              <a:t>Disabilitas</a:t>
            </a:r>
            <a:endParaRPr lang="en-US" altLang="ko-KR" sz="4400" b="1" dirty="0">
              <a:solidFill>
                <a:schemeClr val="accent5">
                  <a:lumMod val="50000"/>
                </a:schemeClr>
              </a:solidFill>
              <a:latin typeface="Ink Free" panose="03080402000500000000" pitchFamily="66" charset="0"/>
              <a:ea typeface="DFMincho-SU" panose="02010609010101010101" pitchFamily="1" charset="-128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461276">
            <a:off x="164600" y="120841"/>
            <a:ext cx="803317" cy="8208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0872">
            <a:off x="6489700" y="2386971"/>
            <a:ext cx="2380184" cy="238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139113"/>
            <a:ext cx="4536504" cy="884466"/>
          </a:xfrm>
        </p:spPr>
        <p:txBody>
          <a:bodyPr/>
          <a:lstStyle/>
          <a:p>
            <a:r>
              <a:rPr lang="en-US" dirty="0" err="1">
                <a:latin typeface="Segoe Script" panose="030B0504020000000003" pitchFamily="66" charset="0"/>
              </a:rPr>
              <a:t>Unik</a:t>
            </a:r>
            <a:r>
              <a:rPr lang="en-US" dirty="0">
                <a:latin typeface="Segoe Script" panose="030B0504020000000003" pitchFamily="66" charset="0"/>
              </a:rPr>
              <a:t>-Non </a:t>
            </a:r>
            <a:r>
              <a:rPr lang="en-US" dirty="0" err="1">
                <a:latin typeface="Segoe Script" panose="030B0504020000000003" pitchFamily="66" charset="0"/>
              </a:rPr>
              <a:t>Fisik</a:t>
            </a:r>
            <a:endParaRPr lang="en-US" dirty="0">
              <a:latin typeface="Segoe Script" panose="030B0504020000000003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347614"/>
            <a:ext cx="5112568" cy="361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924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>
                <a:latin typeface="Segoe Script" panose="030B0504020000000003" pitchFamily="66" charset="0"/>
              </a:rPr>
              <a:t>3 </a:t>
            </a:r>
            <a:r>
              <a:rPr lang="en-US" sz="2400" dirty="0" err="1" smtClean="0">
                <a:latin typeface="Segoe Script" panose="030B0504020000000003" pitchFamily="66" charset="0"/>
              </a:rPr>
              <a:t>Pertanyaan</a:t>
            </a:r>
            <a:r>
              <a:rPr lang="en-US" sz="2400" dirty="0" smtClean="0">
                <a:latin typeface="Segoe Script" panose="030B0504020000000003" pitchFamily="66" charset="0"/>
              </a:rPr>
              <a:t> </a:t>
            </a:r>
            <a:r>
              <a:rPr lang="en-US" sz="2400" dirty="0" err="1" smtClean="0">
                <a:latin typeface="Segoe Script" panose="030B0504020000000003" pitchFamily="66" charset="0"/>
              </a:rPr>
              <a:t>Dasar</a:t>
            </a:r>
            <a:r>
              <a:rPr lang="en-US" sz="2400" dirty="0" smtClean="0">
                <a:latin typeface="Segoe Script" panose="030B0504020000000003" pitchFamily="66" charset="0"/>
              </a:rPr>
              <a:t> </a:t>
            </a:r>
            <a:r>
              <a:rPr lang="en-US" sz="2400" dirty="0" err="1" smtClean="0">
                <a:latin typeface="Segoe Script" panose="030B0504020000000003" pitchFamily="66" charset="0"/>
              </a:rPr>
              <a:t>Dalam</a:t>
            </a:r>
            <a:r>
              <a:rPr lang="en-US" sz="2400" dirty="0" smtClean="0">
                <a:latin typeface="Segoe Script" panose="030B0504020000000003" pitchFamily="66" charset="0"/>
              </a:rPr>
              <a:t> </a:t>
            </a:r>
            <a:r>
              <a:rPr lang="en-US" sz="2400" dirty="0" err="1" smtClean="0">
                <a:latin typeface="Segoe Script" panose="030B0504020000000003" pitchFamily="66" charset="0"/>
              </a:rPr>
              <a:t>Membantu</a:t>
            </a:r>
            <a:r>
              <a:rPr lang="en-US" sz="2400" dirty="0" smtClean="0">
                <a:latin typeface="Segoe Script" panose="030B0504020000000003" pitchFamily="66" charset="0"/>
              </a:rPr>
              <a:t> </a:t>
            </a:r>
            <a:r>
              <a:rPr lang="en-US" sz="2400" dirty="0" err="1" smtClean="0">
                <a:latin typeface="Segoe Script" panose="030B0504020000000003" pitchFamily="66" charset="0"/>
              </a:rPr>
              <a:t>Disabilitas</a:t>
            </a:r>
            <a:endParaRPr lang="en-US" sz="2400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55726"/>
            <a:ext cx="8640960" cy="460648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Arial Rounded MT Bold" panose="020F0704030504030204" pitchFamily="34" charset="0"/>
              </a:rPr>
              <a:t>Ada yang </a:t>
            </a:r>
            <a:r>
              <a:rPr lang="en-US" dirty="0" err="1" smtClean="0">
                <a:latin typeface="Arial Rounded MT Bold" panose="020F0704030504030204" pitchFamily="34" charset="0"/>
              </a:rPr>
              <a:t>bisa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saya</a:t>
            </a:r>
            <a:r>
              <a:rPr lang="en-US" dirty="0" smtClean="0">
                <a:latin typeface="Arial Rounded MT Bold" panose="020F0704030504030204" pitchFamily="34" charset="0"/>
              </a:rPr>
              <a:t> bantu? </a:t>
            </a:r>
            <a:r>
              <a:rPr lang="en-US" dirty="0" err="1" smtClean="0">
                <a:latin typeface="Arial Rounded MT Bold" panose="020F0704030504030204" pitchFamily="34" charset="0"/>
              </a:rPr>
              <a:t>Jika</a:t>
            </a:r>
            <a:r>
              <a:rPr lang="en-US" dirty="0" smtClean="0">
                <a:latin typeface="Arial Rounded MT Bold" panose="020F0704030504030204" pitchFamily="34" charset="0"/>
              </a:rPr>
              <a:t> “</a:t>
            </a:r>
            <a:r>
              <a:rPr lang="en-US" dirty="0" err="1" smtClean="0">
                <a:latin typeface="Arial Rounded MT Bold" panose="020F0704030504030204" pitchFamily="34" charset="0"/>
              </a:rPr>
              <a:t>iya</a:t>
            </a:r>
            <a:r>
              <a:rPr lang="en-US" dirty="0" smtClean="0">
                <a:latin typeface="Arial Rounded MT Bold" panose="020F0704030504030204" pitchFamily="34" charset="0"/>
              </a:rPr>
              <a:t>” </a:t>
            </a:r>
            <a:r>
              <a:rPr lang="en-US" dirty="0" err="1" smtClean="0">
                <a:latin typeface="Arial Rounded MT Bold" panose="020F0704030504030204" pitchFamily="34" charset="0"/>
              </a:rPr>
              <a:t>lanjut</a:t>
            </a:r>
            <a:r>
              <a:rPr lang="en-US" dirty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ke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pertanyaan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kedua</a:t>
            </a:r>
            <a:r>
              <a:rPr lang="en-US" dirty="0" smtClean="0">
                <a:latin typeface="Arial Rounded MT Bold" panose="020F0704030504030204" pitchFamily="34" charset="0"/>
              </a:rPr>
              <a:t>, </a:t>
            </a:r>
            <a:r>
              <a:rPr lang="en-US" dirty="0" err="1" smtClean="0">
                <a:latin typeface="Arial Rounded MT Bold" panose="020F0704030504030204" pitchFamily="34" charset="0"/>
              </a:rPr>
              <a:t>Jika</a:t>
            </a:r>
            <a:r>
              <a:rPr lang="en-US" dirty="0" smtClean="0">
                <a:latin typeface="Arial Rounded MT Bold" panose="020F0704030504030204" pitchFamily="34" charset="0"/>
              </a:rPr>
              <a:t> “</a:t>
            </a:r>
            <a:r>
              <a:rPr lang="en-US" dirty="0" err="1" smtClean="0">
                <a:latin typeface="Arial Rounded MT Bold" panose="020F0704030504030204" pitchFamily="34" charset="0"/>
              </a:rPr>
              <a:t>tidak</a:t>
            </a:r>
            <a:r>
              <a:rPr lang="en-US" dirty="0" smtClean="0">
                <a:latin typeface="Arial Rounded MT Bold" panose="020F0704030504030204" pitchFamily="34" charset="0"/>
              </a:rPr>
              <a:t>” </a:t>
            </a:r>
            <a:r>
              <a:rPr lang="en-US" dirty="0" err="1" smtClean="0">
                <a:latin typeface="Arial Rounded MT Bold" panose="020F0704030504030204" pitchFamily="34" charset="0"/>
              </a:rPr>
              <a:t>kita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bisa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pamit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untuk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meninggalkannya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atau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melanjutkan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obrolan</a:t>
            </a:r>
            <a:r>
              <a:rPr lang="en-US" dirty="0" smtClean="0">
                <a:latin typeface="Arial Rounded MT Bold" panose="020F0704030504030204" pitchFamily="34" charset="0"/>
              </a:rPr>
              <a:t> lain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Bantuan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apa</a:t>
            </a:r>
            <a:r>
              <a:rPr lang="en-US" dirty="0" smtClean="0">
                <a:latin typeface="Arial Rounded MT Bold" panose="020F0704030504030204" pitchFamily="34" charset="0"/>
              </a:rPr>
              <a:t> yang </a:t>
            </a:r>
            <a:r>
              <a:rPr lang="en-US" dirty="0" err="1" smtClean="0">
                <a:latin typeface="Arial Rounded MT Bold" panose="020F0704030504030204" pitchFamily="34" charset="0"/>
              </a:rPr>
              <a:t>diperlukan</a:t>
            </a:r>
            <a:r>
              <a:rPr lang="en-US" dirty="0" smtClean="0">
                <a:latin typeface="Arial Rounded MT Bold" panose="020F0704030504030204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Bagaimana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cara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membantunya</a:t>
            </a:r>
            <a:r>
              <a:rPr lang="en-US" dirty="0" smtClean="0">
                <a:latin typeface="Arial Rounded MT Bold" panose="020F0704030504030204" pitchFamily="34" charset="0"/>
              </a:rPr>
              <a:t>? 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8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err="1" smtClean="0">
                <a:latin typeface="Segoe Script" panose="030B0504020000000003" pitchFamily="66" charset="0"/>
              </a:rPr>
              <a:t>Prinsip</a:t>
            </a:r>
            <a:r>
              <a:rPr lang="en-US" sz="2800" dirty="0" smtClean="0">
                <a:latin typeface="Segoe Script" panose="030B0504020000000003" pitchFamily="66" charset="0"/>
              </a:rPr>
              <a:t> </a:t>
            </a:r>
            <a:r>
              <a:rPr lang="en-US" sz="2800" dirty="0" err="1" smtClean="0">
                <a:latin typeface="Segoe Script" panose="030B0504020000000003" pitchFamily="66" charset="0"/>
              </a:rPr>
              <a:t>Dasar</a:t>
            </a:r>
            <a:r>
              <a:rPr lang="en-US" sz="2800" dirty="0" smtClean="0">
                <a:latin typeface="Segoe Script" panose="030B0504020000000003" pitchFamily="66" charset="0"/>
              </a:rPr>
              <a:t> </a:t>
            </a:r>
            <a:r>
              <a:rPr lang="en-US" sz="2800" dirty="0" err="1" smtClean="0">
                <a:latin typeface="Segoe Script" panose="030B0504020000000003" pitchFamily="66" charset="0"/>
              </a:rPr>
              <a:t>Dalam</a:t>
            </a:r>
            <a:r>
              <a:rPr lang="en-US" sz="2800" dirty="0" smtClean="0">
                <a:latin typeface="Segoe Script" panose="030B0504020000000003" pitchFamily="66" charset="0"/>
              </a:rPr>
              <a:t> </a:t>
            </a:r>
            <a:r>
              <a:rPr lang="en-US" sz="2800" dirty="0" err="1" smtClean="0">
                <a:latin typeface="Segoe Script" panose="030B0504020000000003" pitchFamily="66" charset="0"/>
              </a:rPr>
              <a:t>Membantu</a:t>
            </a:r>
            <a:r>
              <a:rPr lang="en-US" sz="2800" dirty="0" smtClean="0">
                <a:latin typeface="Segoe Script" panose="030B0504020000000003" pitchFamily="66" charset="0"/>
              </a:rPr>
              <a:t> </a:t>
            </a:r>
            <a:r>
              <a:rPr lang="en-US" sz="2800" dirty="0" err="1" smtClean="0">
                <a:latin typeface="Segoe Script" panose="030B0504020000000003" pitchFamily="66" charset="0"/>
              </a:rPr>
              <a:t>Disabilitas</a:t>
            </a:r>
            <a:endParaRPr lang="en-US" sz="2800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880" y="1707654"/>
            <a:ext cx="8496944" cy="93610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Keduanya</a:t>
            </a:r>
            <a:r>
              <a:rPr lang="en-US" dirty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harus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dalam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kondisi</a:t>
            </a:r>
            <a:r>
              <a:rPr lang="en-US" dirty="0" smtClean="0">
                <a:latin typeface="Arial Rounded MT Bold" panose="020F0704030504030204" pitchFamily="34" charset="0"/>
              </a:rPr>
              <a:t> AMAN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Keduanya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harus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merasa</a:t>
            </a:r>
            <a:r>
              <a:rPr lang="en-US" dirty="0" smtClean="0">
                <a:latin typeface="Arial Rounded MT Bold" panose="020F0704030504030204" pitchFamily="34" charset="0"/>
              </a:rPr>
              <a:t> NYAMAN 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177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>
                <a:latin typeface="Segoe Script" panose="030B0504020000000003" pitchFamily="66" charset="0"/>
              </a:rPr>
              <a:t>Strategi</a:t>
            </a:r>
            <a:r>
              <a:rPr lang="en-US" sz="3200" dirty="0" smtClean="0">
                <a:latin typeface="Segoe Script" panose="030B0504020000000003" pitchFamily="66" charset="0"/>
              </a:rPr>
              <a:t> </a:t>
            </a:r>
            <a:r>
              <a:rPr lang="en-US" sz="3200" dirty="0" err="1" smtClean="0">
                <a:latin typeface="Segoe Script" panose="030B0504020000000003" pitchFamily="66" charset="0"/>
              </a:rPr>
              <a:t>Komunikasi</a:t>
            </a:r>
            <a:r>
              <a:rPr lang="en-US" sz="3200" dirty="0" smtClean="0">
                <a:latin typeface="Segoe Script" panose="030B0504020000000003" pitchFamily="66" charset="0"/>
              </a:rPr>
              <a:t> </a:t>
            </a:r>
            <a:r>
              <a:rPr lang="en-US" sz="3200" dirty="0" err="1" smtClean="0">
                <a:latin typeface="Segoe Script" panose="030B0504020000000003" pitchFamily="66" charset="0"/>
              </a:rPr>
              <a:t>dengan</a:t>
            </a:r>
            <a:r>
              <a:rPr lang="en-US" sz="3200" dirty="0" smtClean="0">
                <a:latin typeface="Segoe Script" panose="030B0504020000000003" pitchFamily="66" charset="0"/>
              </a:rPr>
              <a:t> </a:t>
            </a:r>
            <a:r>
              <a:rPr lang="en-US" sz="3200" dirty="0" err="1" smtClean="0">
                <a:latin typeface="Segoe Script" panose="030B0504020000000003" pitchFamily="66" charset="0"/>
              </a:rPr>
              <a:t>Disabilitas</a:t>
            </a:r>
            <a:endParaRPr lang="en-US" sz="3200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23678"/>
            <a:ext cx="8496944" cy="46064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Bicara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dengan</a:t>
            </a:r>
            <a:r>
              <a:rPr lang="en-US" dirty="0" smtClean="0">
                <a:latin typeface="Arial Rounded MT Bold" panose="020F0704030504030204" pitchFamily="34" charset="0"/>
              </a:rPr>
              <a:t> nada normal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Bicara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dengan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menatap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wajah</a:t>
            </a:r>
            <a:endParaRPr lang="en-US" dirty="0" smtClean="0">
              <a:latin typeface="Arial Rounded MT Bold" panose="020F07040305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Persepsikan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kita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bicara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dengan</a:t>
            </a:r>
            <a:r>
              <a:rPr lang="en-US" dirty="0" smtClean="0">
                <a:latin typeface="Arial Rounded MT Bold" panose="020F0704030504030204" pitchFamily="34" charset="0"/>
              </a:rPr>
              <a:t> orang </a:t>
            </a:r>
            <a:r>
              <a:rPr lang="en-US" dirty="0" err="1" smtClean="0">
                <a:latin typeface="Arial Rounded MT Bold" panose="020F0704030504030204" pitchFamily="34" charset="0"/>
              </a:rPr>
              <a:t>biasa</a:t>
            </a:r>
            <a:endParaRPr lang="en-US" dirty="0" smtClean="0">
              <a:latin typeface="Arial Rounded MT Bold" panose="020F07040305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latin typeface="Arial Rounded MT Bold" panose="020F0704030504030204" pitchFamily="34" charset="0"/>
              </a:rPr>
              <a:t>Tetap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Tersenyum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4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0" y="1808261"/>
            <a:ext cx="9144000" cy="1195537"/>
          </a:xfrm>
        </p:spPr>
        <p:txBody>
          <a:bodyPr/>
          <a:lstStyle/>
          <a:p>
            <a:pPr marL="342900" lvl="0" indent="-342900" algn="ctr"/>
            <a:r>
              <a:rPr lang="en-US" altLang="en-US" sz="2800" dirty="0">
                <a:solidFill>
                  <a:srgbClr val="3319F3"/>
                </a:solidFill>
                <a:latin typeface="Segoe Script" panose="030B0504020000000003" pitchFamily="66" charset="0"/>
              </a:rPr>
              <a:t>MENGENAL DAN MEMBANTU ORANG</a:t>
            </a:r>
          </a:p>
          <a:p>
            <a:pPr marL="342900" lvl="0" indent="-342900" algn="ctr"/>
            <a:r>
              <a:rPr lang="en-US" altLang="en-US" sz="2800" dirty="0">
                <a:solidFill>
                  <a:srgbClr val="3319F3"/>
                </a:solidFill>
                <a:latin typeface="Segoe Script" panose="030B0504020000000003" pitchFamily="66" charset="0"/>
              </a:rPr>
              <a:t> DENGAN DISABILITAS</a:t>
            </a:r>
          </a:p>
          <a:p>
            <a:endParaRPr lang="en-US" sz="2800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776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86182"/>
            <a:ext cx="9144000" cy="884466"/>
          </a:xfrm>
        </p:spPr>
        <p:txBody>
          <a:bodyPr/>
          <a:lstStyle/>
          <a:p>
            <a:pPr algn="ctr"/>
            <a:r>
              <a:rPr lang="en-US" dirty="0" err="1" smtClean="0">
                <a:latin typeface="Segoe Script" panose="030B0504020000000003" pitchFamily="66" charset="0"/>
              </a:rPr>
              <a:t>Gangguan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r>
              <a:rPr lang="en-US" dirty="0" err="1" smtClean="0">
                <a:latin typeface="Segoe Script" panose="030B0504020000000003" pitchFamily="66" charset="0"/>
              </a:rPr>
              <a:t>Penglihatan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endParaRPr lang="en-US" dirty="0">
              <a:latin typeface="Segoe Script" panose="030B0504020000000003" pitchFamily="66" charset="0"/>
            </a:endParaRPr>
          </a:p>
        </p:txBody>
      </p:sp>
      <p:pic>
        <p:nvPicPr>
          <p:cNvPr id="9" name="Picture 7" descr="penca pemain cat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89234"/>
            <a:ext cx="2746235" cy="230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089234"/>
            <a:ext cx="2708629" cy="2275588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2521858" y="4515966"/>
            <a:ext cx="3999323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8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4" y="339502"/>
            <a:ext cx="9122336" cy="460648"/>
          </a:xfrm>
        </p:spPr>
        <p:txBody>
          <a:bodyPr/>
          <a:lstStyle/>
          <a:p>
            <a:pPr algn="ctr"/>
            <a:r>
              <a:rPr lang="en-US" sz="3600" dirty="0" err="1" smtClean="0">
                <a:latin typeface="Segoe Script" panose="030B0504020000000003" pitchFamily="66" charset="0"/>
              </a:rPr>
              <a:t>Ciri</a:t>
            </a:r>
            <a:r>
              <a:rPr lang="en-US" sz="3600" dirty="0" smtClean="0">
                <a:latin typeface="Segoe Script" panose="030B0504020000000003" pitchFamily="66" charset="0"/>
              </a:rPr>
              <a:t>/</a:t>
            </a:r>
            <a:r>
              <a:rPr lang="en-US" sz="3600" dirty="0" err="1" smtClean="0">
                <a:latin typeface="Segoe Script" panose="030B0504020000000003" pitchFamily="66" charset="0"/>
              </a:rPr>
              <a:t>Gejala</a:t>
            </a:r>
            <a:r>
              <a:rPr lang="en-US" sz="3600" dirty="0" smtClean="0">
                <a:latin typeface="Segoe Script" panose="030B0504020000000003" pitchFamily="66" charset="0"/>
              </a:rPr>
              <a:t> </a:t>
            </a:r>
            <a:endParaRPr lang="en-US" sz="3600" dirty="0">
              <a:latin typeface="Segoe Script" panose="030B05040200000000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1347614"/>
            <a:ext cx="8496944" cy="2995737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Sering menabrak ketika bergerak 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Kesulitan membaca </a:t>
            </a:r>
            <a:r>
              <a:rPr lang="en-US" alt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altLang="en-US" sz="2400" dirty="0">
                <a:latin typeface="Arial Rounded MT Bold" panose="020F0704030504030204" pitchFamily="34" charset="0"/>
              </a:rPr>
              <a:t> </a:t>
            </a:r>
            <a:r>
              <a:rPr lang="en-US" altLang="en-US" sz="2400" dirty="0" err="1">
                <a:latin typeface="Arial Rounded MT Bold" panose="020F0704030504030204" pitchFamily="34" charset="0"/>
              </a:rPr>
              <a:t>menulis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ketika membaca buku </a:t>
            </a:r>
            <a:r>
              <a:rPr lang="en-US" altLang="en-US" sz="2400" dirty="0">
                <a:latin typeface="Arial Rounded MT Bold" panose="020F0704030504030204" pitchFamily="34" charset="0"/>
              </a:rPr>
              <a:t>di</a:t>
            </a:r>
            <a:r>
              <a:rPr lang="id-ID" altLang="en-US" sz="2400" dirty="0">
                <a:latin typeface="Arial Rounded MT Bold" panose="020F0704030504030204" pitchFamily="34" charset="0"/>
              </a:rPr>
              <a:t>dekat</a:t>
            </a:r>
            <a:r>
              <a:rPr lang="en-US" altLang="en-US" sz="2400" dirty="0" err="1">
                <a:latin typeface="Arial Rounded MT Bold" panose="020F0704030504030204" pitchFamily="34" charset="0"/>
              </a:rPr>
              <a:t>kan</a:t>
            </a:r>
            <a:r>
              <a:rPr lang="id-ID" altLang="en-US" sz="2400" dirty="0">
                <a:latin typeface="Arial Rounded MT Bold" panose="020F0704030504030204" pitchFamily="34" charset="0"/>
              </a:rPr>
              <a:t> ke </a:t>
            </a:r>
            <a:r>
              <a:rPr lang="en-US" altLang="en-US" sz="2400" dirty="0" err="1">
                <a:latin typeface="Arial Rounded MT Bold" panose="020F0704030504030204" pitchFamily="34" charset="0"/>
              </a:rPr>
              <a:t>muka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Sering mengeluh kepala pusing atau </a:t>
            </a:r>
            <a:r>
              <a:rPr lang="id-ID" altLang="en-US" sz="2400" dirty="0" smtClean="0">
                <a:latin typeface="Arial Rounded MT Bold" panose="020F0704030504030204" pitchFamily="34" charset="0"/>
              </a:rPr>
              <a:t>mata</a:t>
            </a:r>
            <a:r>
              <a:rPr lang="en-US" altLang="en-US" sz="2400" dirty="0" smtClean="0">
                <a:latin typeface="Arial Rounded MT Bold" panose="020F0704030504030204" pitchFamily="34" charset="0"/>
              </a:rPr>
              <a:t> </a:t>
            </a:r>
            <a:r>
              <a:rPr lang="id-ID" altLang="en-US" sz="2400" dirty="0" smtClean="0">
                <a:latin typeface="Arial Rounded MT Bold" panose="020F0704030504030204" pitchFamily="34" charset="0"/>
              </a:rPr>
              <a:t>gatal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Warna dan bentuk bola mata berbeda</a:t>
            </a:r>
            <a:endParaRPr lang="en-US" altLang="en-US" sz="24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2400" dirty="0">
                <a:latin typeface="Arial Rounded MT Bold" panose="020F0704030504030204" pitchFamily="34" charset="0"/>
              </a:rPr>
              <a:t>Suka memincingkan mata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85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90DA0145-E81A-4220-82AE-0AC874E45027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17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0723" name="Title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424936" cy="479822"/>
          </a:xfrm>
        </p:spPr>
        <p:txBody>
          <a:bodyPr/>
          <a:lstStyle/>
          <a:p>
            <a:pPr eaLnBrk="1" hangingPunct="1"/>
            <a:r>
              <a:rPr lang="id-ID" altLang="en-US" sz="2400" dirty="0">
                <a:latin typeface="Segoe Script" panose="030B0504020000000003" pitchFamily="66" charset="0"/>
              </a:rPr>
              <a:t>Sarana/layanan khusus Gangguan Penglihatan</a:t>
            </a:r>
          </a:p>
        </p:txBody>
      </p:sp>
      <p:sp>
        <p:nvSpPr>
          <p:cNvPr id="30724" name="Content Placeholder 2"/>
          <p:cNvSpPr>
            <a:spLocks noGrp="1"/>
          </p:cNvSpPr>
          <p:nvPr>
            <p:ph idx="1"/>
          </p:nvPr>
        </p:nvSpPr>
        <p:spPr>
          <a:xfrm>
            <a:off x="539552" y="971550"/>
            <a:ext cx="3518098" cy="142875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Suara /bunyi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Ketrampilan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beraktivitas</a:t>
            </a:r>
            <a:r>
              <a:rPr lang="en-US" altLang="en-US" sz="1800" dirty="0">
                <a:latin typeface="Arial Rounded MT Bold" panose="020F0704030504030204" pitchFamily="34" charset="0"/>
              </a:rPr>
              <a:t>/</a:t>
            </a:r>
            <a:r>
              <a:rPr lang="id-ID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Berjalan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Permukaan tekstur yang berbeda</a:t>
            </a:r>
            <a:endParaRPr lang="id-ID" altLang="en-US" sz="2100" dirty="0">
              <a:latin typeface="Arial Rounded MT Bold" panose="020F0704030504030204" pitchFamily="34" charset="0"/>
            </a:endParaRPr>
          </a:p>
        </p:txBody>
      </p:sp>
      <p:pic>
        <p:nvPicPr>
          <p:cNvPr id="30725" name="Picture 3" descr="tongk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857251"/>
            <a:ext cx="1657350" cy="161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brail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2857500"/>
            <a:ext cx="183951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8" descr="braille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57500"/>
            <a:ext cx="20002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4343400" y="2457451"/>
            <a:ext cx="10858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200"/>
              <a:t>4. Tongkat</a:t>
            </a:r>
          </a:p>
        </p:txBody>
      </p:sp>
      <p:pic>
        <p:nvPicPr>
          <p:cNvPr id="30729" name="Picture 9" descr="komputer bra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857500"/>
            <a:ext cx="19431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772150" y="4605338"/>
            <a:ext cx="16573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200"/>
              <a:t>7. Komputer Braille</a:t>
            </a:r>
          </a:p>
        </p:txBody>
      </p:sp>
      <p:pic>
        <p:nvPicPr>
          <p:cNvPr id="30731" name="Picture 3" descr="low vision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914400"/>
            <a:ext cx="18859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 Box 13"/>
          <p:cNvSpPr txBox="1">
            <a:spLocks noChangeArrowheads="1"/>
          </p:cNvSpPr>
          <p:nvPr/>
        </p:nvSpPr>
        <p:spPr bwMode="auto">
          <a:xfrm>
            <a:off x="5772150" y="2400300"/>
            <a:ext cx="2688282" cy="25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257300" indent="-3429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714500" indent="-3429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71700" indent="-3429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en-US" sz="1200" dirty="0"/>
              <a:t>5. </a:t>
            </a:r>
            <a:r>
              <a:rPr lang="id-ID" altLang="en-US" sz="1200" dirty="0"/>
              <a:t>Pembesar huruf</a:t>
            </a:r>
            <a:r>
              <a:rPr lang="en-US" altLang="en-US" sz="1200" dirty="0"/>
              <a:t>/ </a:t>
            </a:r>
            <a:r>
              <a:rPr lang="en-US" altLang="en-US" sz="1200" dirty="0" err="1"/>
              <a:t>alat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teropong</a:t>
            </a:r>
            <a:endParaRPr lang="en-US" altLang="en-US" sz="1200" dirty="0"/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2857500" y="4629151"/>
            <a:ext cx="15430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200"/>
              <a:t>6. </a:t>
            </a:r>
            <a:r>
              <a:rPr lang="id-ID" altLang="en-US" sz="1200"/>
              <a:t>huruf Braille</a:t>
            </a:r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7440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>
                <a:latin typeface="Segoe Script" panose="030B0504020000000003" pitchFamily="66" charset="0"/>
              </a:rPr>
              <a:t>Bentuk</a:t>
            </a:r>
            <a:r>
              <a:rPr lang="en-US" sz="3200" dirty="0" smtClean="0">
                <a:latin typeface="Segoe Script" panose="030B0504020000000003" pitchFamily="66" charset="0"/>
              </a:rPr>
              <a:t> </a:t>
            </a:r>
            <a:r>
              <a:rPr lang="en-US" sz="3200" dirty="0" err="1" smtClean="0">
                <a:latin typeface="Segoe Script" panose="030B0504020000000003" pitchFamily="66" charset="0"/>
              </a:rPr>
              <a:t>Bantuan</a:t>
            </a:r>
            <a:r>
              <a:rPr lang="en-US" sz="3200" dirty="0" smtClean="0">
                <a:latin typeface="Segoe Script" panose="030B0504020000000003" pitchFamily="66" charset="0"/>
              </a:rPr>
              <a:t> Yang </a:t>
            </a:r>
            <a:r>
              <a:rPr lang="en-US" sz="3200" dirty="0" err="1">
                <a:latin typeface="Segoe Script" panose="030B0504020000000003" pitchFamily="66" charset="0"/>
              </a:rPr>
              <a:t>B</a:t>
            </a:r>
            <a:r>
              <a:rPr lang="en-US" sz="3200" dirty="0" err="1" smtClean="0">
                <a:latin typeface="Segoe Script" panose="030B0504020000000003" pitchFamily="66" charset="0"/>
              </a:rPr>
              <a:t>isa</a:t>
            </a:r>
            <a:r>
              <a:rPr lang="en-US" sz="3200" dirty="0" smtClean="0">
                <a:latin typeface="Segoe Script" panose="030B0504020000000003" pitchFamily="66" charset="0"/>
              </a:rPr>
              <a:t> </a:t>
            </a:r>
            <a:r>
              <a:rPr lang="en-US" sz="3200" dirty="0" err="1">
                <a:latin typeface="Segoe Script" panose="030B0504020000000003" pitchFamily="66" charset="0"/>
              </a:rPr>
              <a:t>D</a:t>
            </a:r>
            <a:r>
              <a:rPr lang="en-US" sz="3200" dirty="0" err="1" smtClean="0">
                <a:latin typeface="Segoe Script" panose="030B0504020000000003" pitchFamily="66" charset="0"/>
              </a:rPr>
              <a:t>iberikan</a:t>
            </a:r>
            <a:endParaRPr lang="en-US" sz="3200" dirty="0">
              <a:latin typeface="Segoe Script" panose="030B05040200000000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Sapa dan ajak bicara</a:t>
            </a: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Buat kontak dengan menyentuh siku lengan</a:t>
            </a:r>
            <a:endParaRPr lang="en-US" altLang="en-US" sz="195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Tawarkan bantuan seperti membacakan, menuliskan,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mengantar</a:t>
            </a:r>
            <a:r>
              <a:rPr lang="en-US" altLang="en-US" sz="1950" dirty="0">
                <a:latin typeface="Arial Rounded MT Bold" panose="020F0704030504030204" pitchFamily="34" charset="0"/>
              </a:rPr>
              <a:t>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ke</a:t>
            </a:r>
            <a:r>
              <a:rPr lang="en-US" altLang="en-US" sz="1950" dirty="0">
                <a:latin typeface="Arial Rounded MT Bold" panose="020F0704030504030204" pitchFamily="34" charset="0"/>
              </a:rPr>
              <a:t>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kantin</a:t>
            </a:r>
            <a:r>
              <a:rPr lang="en-US" altLang="en-US" sz="1950" dirty="0">
                <a:latin typeface="Arial Rounded MT Bold" panose="020F0704030504030204" pitchFamily="34" charset="0"/>
              </a:rPr>
              <a:t>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atau</a:t>
            </a:r>
            <a:r>
              <a:rPr lang="en-US" altLang="en-US" sz="1950" dirty="0">
                <a:latin typeface="Arial Rounded MT Bold" panose="020F0704030504030204" pitchFamily="34" charset="0"/>
              </a:rPr>
              <a:t>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kamar</a:t>
            </a:r>
            <a:r>
              <a:rPr lang="en-US" altLang="en-US" sz="1950" dirty="0">
                <a:latin typeface="Arial Rounded MT Bold" panose="020F0704030504030204" pitchFamily="34" charset="0"/>
              </a:rPr>
              <a:t> </a:t>
            </a:r>
            <a:r>
              <a:rPr lang="en-US" altLang="en-US" sz="1950" dirty="0" err="1">
                <a:latin typeface="Arial Rounded MT Bold" panose="020F0704030504030204" pitchFamily="34" charset="0"/>
              </a:rPr>
              <a:t>mandi</a:t>
            </a:r>
            <a:r>
              <a:rPr lang="id-ID" altLang="en-US" sz="1950" dirty="0">
                <a:latin typeface="Arial Rounded MT Bold" panose="020F0704030504030204" pitchFamily="34" charset="0"/>
              </a:rPr>
              <a:t>, dll</a:t>
            </a: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Hindarkan kata tunjuk (ini, itu)</a:t>
            </a: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Hindarkan kata ganti orang (dia, mereka)</a:t>
            </a: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Hindarkan kata ganti tempat (di sini, di sana)</a:t>
            </a:r>
          </a:p>
          <a:p>
            <a:pPr lvl="1" indent="-400050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id-ID" altLang="en-US" sz="1950" dirty="0">
                <a:latin typeface="Arial Rounded MT Bold" panose="020F0704030504030204" pitchFamily="34" charset="0"/>
              </a:rPr>
              <a:t>Gunakan arah jarum jam untuk menunjukkan arah </a:t>
            </a:r>
          </a:p>
          <a:p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277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Segoe Script" panose="030B0504020000000003" pitchFamily="66" charset="0"/>
              </a:rPr>
              <a:t>Gangguan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r>
              <a:rPr lang="en-US" dirty="0" err="1" smtClean="0">
                <a:latin typeface="Segoe Script" panose="030B0504020000000003" pitchFamily="66" charset="0"/>
              </a:rPr>
              <a:t>Pendengaran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endParaRPr lang="en-US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Segoe Script" panose="030B0504020000000003" pitchFamily="66" charset="0"/>
              </a:rPr>
              <a:t>Gejala</a:t>
            </a:r>
            <a:r>
              <a:rPr lang="en-US" dirty="0" smtClean="0">
                <a:latin typeface="Segoe Script" panose="030B0504020000000003" pitchFamily="66" charset="0"/>
              </a:rPr>
              <a:t>/</a:t>
            </a:r>
            <a:r>
              <a:rPr lang="en-US" dirty="0" err="1" smtClean="0">
                <a:latin typeface="Segoe Script" panose="030B0504020000000003" pitchFamily="66" charset="0"/>
              </a:rPr>
              <a:t>Ciri</a:t>
            </a:r>
            <a:endParaRPr lang="en-US" dirty="0">
              <a:latin typeface="Segoe Script" panose="030B0504020000000003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576" y="1669025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dirty="0" err="1">
                <a:latin typeface="Arial Rounded MT Bold" panose="020F0704030504030204" pitchFamily="34" charset="0"/>
              </a:rPr>
              <a:t>Sulit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menya</a:t>
            </a:r>
            <a:r>
              <a:rPr lang="id-ID" altLang="en-US" dirty="0">
                <a:latin typeface="Arial Rounded MT Bold" panose="020F0704030504030204" pitchFamily="34" charset="0"/>
              </a:rPr>
              <a:t>dari adanya bunyi </a:t>
            </a:r>
            <a:r>
              <a:rPr lang="en-US" altLang="en-US" dirty="0" err="1">
                <a:latin typeface="Arial Rounded MT Bold" panose="020F0704030504030204" pitchFamily="34" charset="0"/>
              </a:rPr>
              <a:t>bila</a:t>
            </a:r>
            <a:r>
              <a:rPr lang="id-ID" altLang="en-US" dirty="0">
                <a:latin typeface="Arial Rounded MT Bold" panose="020F0704030504030204" pitchFamily="34" charset="0"/>
              </a:rPr>
              <a:t> tidak melihat ke sumber suara</a:t>
            </a: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id-ID" altLang="en-US" dirty="0">
                <a:latin typeface="Arial Rounded MT Bold" panose="020F0704030504030204" pitchFamily="34" charset="0"/>
              </a:rPr>
              <a:t>Telinga mengeluarkan cairan</a:t>
            </a: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dirty="0" err="1">
                <a:latin typeface="Arial Rounded MT Bold" panose="020F0704030504030204" pitchFamily="34" charset="0"/>
              </a:rPr>
              <a:t>Sering</a:t>
            </a:r>
            <a:r>
              <a:rPr lang="en-US" altLang="en-US" dirty="0">
                <a:latin typeface="Arial Rounded MT Bold" panose="020F0704030504030204" pitchFamily="34" charset="0"/>
              </a:rPr>
              <a:t> b</a:t>
            </a:r>
            <a:r>
              <a:rPr lang="id-ID" altLang="en-US" dirty="0">
                <a:latin typeface="Arial Rounded MT Bold" panose="020F0704030504030204" pitchFamily="34" charset="0"/>
              </a:rPr>
              <a:t>erbicara keras dan </a:t>
            </a:r>
            <a:r>
              <a:rPr lang="en-US" altLang="en-US" dirty="0" err="1">
                <a:latin typeface="Arial Rounded MT Bold" panose="020F0704030504030204" pitchFamily="34" charset="0"/>
              </a:rPr>
              <a:t>berbicara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id-ID" altLang="en-US" dirty="0">
                <a:latin typeface="Arial Rounded MT Bold" panose="020F0704030504030204" pitchFamily="34" charset="0"/>
              </a:rPr>
              <a:t>tidak jelas</a:t>
            </a: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dirty="0" err="1">
                <a:latin typeface="Arial Rounded MT Bold" panose="020F0704030504030204" pitchFamily="34" charset="0"/>
              </a:rPr>
              <a:t>Sering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kesu</a:t>
            </a:r>
            <a:r>
              <a:rPr lang="id-ID" altLang="en-US" dirty="0">
                <a:latin typeface="Arial Rounded MT Bold" panose="020F0704030504030204" pitchFamily="34" charset="0"/>
              </a:rPr>
              <a:t>lit</a:t>
            </a:r>
            <a:r>
              <a:rPr lang="en-US" altLang="en-US" dirty="0">
                <a:latin typeface="Arial Rounded MT Bold" panose="020F0704030504030204" pitchFamily="34" charset="0"/>
              </a:rPr>
              <a:t>an</a:t>
            </a:r>
            <a:r>
              <a:rPr lang="id-ID" altLang="en-US" dirty="0">
                <a:latin typeface="Arial Rounded MT Bold" panose="020F0704030504030204" pitchFamily="34" charset="0"/>
              </a:rPr>
              <a:t> mengungkapkan perasaan dengan tepat</a:t>
            </a: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dirty="0" err="1">
                <a:latin typeface="Arial Rounded MT Bold" panose="020F0704030504030204" pitchFamily="34" charset="0"/>
              </a:rPr>
              <a:t>Suka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memperhatikan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mimik</a:t>
            </a:r>
            <a:r>
              <a:rPr lang="en-US" altLang="en-US" dirty="0">
                <a:latin typeface="Arial Rounded MT Bold" panose="020F0704030504030204" pitchFamily="34" charset="0"/>
              </a:rPr>
              <a:t>/</a:t>
            </a:r>
            <a:r>
              <a:rPr lang="en-US" altLang="en-US" dirty="0" err="1">
                <a:latin typeface="Arial Rounded MT Bold" panose="020F0704030504030204" pitchFamily="34" charset="0"/>
              </a:rPr>
              <a:t>wajah</a:t>
            </a:r>
            <a:r>
              <a:rPr lang="en-US" altLang="en-US" dirty="0">
                <a:latin typeface="Arial Rounded MT Bold" panose="020F0704030504030204" pitchFamily="34" charset="0"/>
              </a:rPr>
              <a:t> orang  </a:t>
            </a: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id-ID" altLang="en-US" dirty="0">
                <a:latin typeface="Arial Rounded MT Bold" panose="020F0704030504030204" pitchFamily="34" charset="0"/>
              </a:rPr>
              <a:t>Suka mencondongkan telinga pada sumber</a:t>
            </a:r>
            <a:r>
              <a:rPr lang="en-US" altLang="en-US" dirty="0">
                <a:latin typeface="Arial Rounded MT Bold" panose="020F0704030504030204" pitchFamily="34" charset="0"/>
              </a:rPr>
              <a:t> </a:t>
            </a:r>
            <a:r>
              <a:rPr lang="en-US" altLang="en-US" dirty="0" err="1">
                <a:latin typeface="Arial Rounded MT Bold" panose="020F0704030504030204" pitchFamily="34" charset="0"/>
              </a:rPr>
              <a:t>suara</a:t>
            </a:r>
            <a:r>
              <a:rPr lang="en-US" altLang="en-US" dirty="0">
                <a:latin typeface="Arial Rounded MT Bold" panose="020F0704030504030204" pitchFamily="34" charset="0"/>
              </a:rPr>
              <a:t>/</a:t>
            </a:r>
            <a:r>
              <a:rPr lang="id-ID" altLang="en-US" dirty="0">
                <a:latin typeface="Arial Rounded MT Bold" panose="020F0704030504030204" pitchFamily="34" charset="0"/>
              </a:rPr>
              <a:t>bunyi</a:t>
            </a:r>
          </a:p>
        </p:txBody>
      </p:sp>
    </p:spTree>
    <p:extLst>
      <p:ext uri="{BB962C8B-B14F-4D97-AF65-F5344CB8AC3E}">
        <p14:creationId xmlns:p14="http://schemas.microsoft.com/office/powerpoint/2010/main" val="347226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468560" y="123478"/>
            <a:ext cx="9144000" cy="884466"/>
          </a:xfrm>
        </p:spPr>
        <p:txBody>
          <a:bodyPr/>
          <a:lstStyle/>
          <a:p>
            <a:pPr algn="ctr"/>
            <a:r>
              <a:rPr lang="en-US" dirty="0">
                <a:latin typeface="Ink Free" panose="03080402000500000000" pitchFamily="66" charset="0"/>
              </a:rPr>
              <a:t> </a:t>
            </a:r>
            <a:r>
              <a:rPr lang="en-US" sz="5400" dirty="0" err="1">
                <a:latin typeface="Ink Free" panose="03080402000500000000" pitchFamily="66" charset="0"/>
              </a:rPr>
              <a:t>Apa</a:t>
            </a:r>
            <a:r>
              <a:rPr lang="en-US" sz="5400" dirty="0">
                <a:latin typeface="Ink Free" panose="03080402000500000000" pitchFamily="66" charset="0"/>
              </a:rPr>
              <a:t> </a:t>
            </a:r>
            <a:r>
              <a:rPr lang="en-US" sz="5400" dirty="0" err="1">
                <a:latin typeface="Ink Free" panose="03080402000500000000" pitchFamily="66" charset="0"/>
              </a:rPr>
              <a:t>Sih</a:t>
            </a:r>
            <a:r>
              <a:rPr lang="en-US" sz="5400" dirty="0">
                <a:latin typeface="Ink Free" panose="03080402000500000000" pitchFamily="66" charset="0"/>
              </a:rPr>
              <a:t>…</a:t>
            </a:r>
            <a:r>
              <a:rPr lang="en-US" sz="5400" dirty="0" err="1">
                <a:latin typeface="Ink Free" panose="03080402000500000000" pitchFamily="66" charset="0"/>
              </a:rPr>
              <a:t>Uniknya</a:t>
            </a:r>
            <a:r>
              <a:rPr lang="en-US" sz="5400" dirty="0">
                <a:latin typeface="Ink Free" panose="03080402000500000000" pitchFamily="66" charset="0"/>
              </a:rPr>
              <a:t> </a:t>
            </a:r>
            <a:r>
              <a:rPr lang="en-US" sz="5400" dirty="0" err="1">
                <a:latin typeface="Ink Free" panose="03080402000500000000" pitchFamily="66" charset="0"/>
              </a:rPr>
              <a:t>Kamu</a:t>
            </a:r>
            <a:r>
              <a:rPr lang="en-US" sz="5400" dirty="0">
                <a:latin typeface="Ink Free" panose="03080402000500000000" pitchFamily="66" charset="0"/>
              </a:rPr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75606"/>
            <a:ext cx="6336704" cy="372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60" y="206643"/>
            <a:ext cx="9144000" cy="816935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-47162" y="2427734"/>
            <a:ext cx="9011649" cy="460648"/>
          </a:xfrm>
        </p:spPr>
        <p:txBody>
          <a:bodyPr/>
          <a:lstStyle/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sz="2000" dirty="0" err="1" smtClean="0">
                <a:latin typeface="Arial Rounded MT Bold" panose="020F0704030504030204" pitchFamily="34" charset="0"/>
              </a:rPr>
              <a:t>Berbicara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berhadapan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sehingga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gerak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bibir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dan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mimik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terlihat</a:t>
            </a:r>
            <a:endParaRPr lang="id-ID" altLang="en-US" sz="2000" dirty="0" smtClean="0">
              <a:latin typeface="Arial Rounded MT Bold" panose="020F0704030504030204" pitchFamily="34" charset="0"/>
            </a:endParaRP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sz="2000" dirty="0" err="1" smtClean="0">
                <a:latin typeface="Arial Rounded MT Bold" panose="020F0704030504030204" pitchFamily="34" charset="0"/>
              </a:rPr>
              <a:t>Berbicara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tidak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terlalu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cepat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,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dengan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pengucapan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yang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jelas</a:t>
            </a:r>
            <a:endParaRPr lang="id-ID" altLang="en-US" sz="2000" dirty="0" smtClean="0">
              <a:latin typeface="Arial Rounded MT Bold" panose="020F0704030504030204" pitchFamily="34" charset="0"/>
            </a:endParaRP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en-US" altLang="en-US" sz="2000" dirty="0" smtClean="0">
                <a:latin typeface="Arial Rounded MT Bold" panose="020F0704030504030204" pitchFamily="34" charset="0"/>
              </a:rPr>
              <a:t>Akan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lebih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baik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bila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belajar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bahasa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isyarat</a:t>
            </a:r>
            <a:endParaRPr lang="id-ID" altLang="en-US" sz="2000" dirty="0" smtClean="0">
              <a:latin typeface="Arial Rounded MT Bold" panose="020F0704030504030204" pitchFamily="34" charset="0"/>
            </a:endParaRPr>
          </a:p>
          <a:p>
            <a:pPr lvl="1" indent="-400050">
              <a:buFont typeface="Arial" panose="020B0604020202020204" pitchFamily="34" charset="0"/>
              <a:buAutoNum type="arabicPeriod"/>
            </a:pPr>
            <a:r>
              <a:rPr lang="id-ID" altLang="en-US" sz="2000" dirty="0" smtClean="0">
                <a:latin typeface="Arial Rounded MT Bold" panose="020F0704030504030204" pitchFamily="34" charset="0"/>
              </a:rPr>
              <a:t>G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unakan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komunikasi</a:t>
            </a:r>
            <a:r>
              <a:rPr lang="en-US" altLang="en-US" sz="2000" dirty="0" smtClean="0">
                <a:latin typeface="Arial Rounded MT Bold" panose="020F0704030504030204" pitchFamily="34" charset="0"/>
              </a:rPr>
              <a:t> </a:t>
            </a:r>
            <a:r>
              <a:rPr lang="en-US" altLang="en-US" sz="2000" dirty="0" err="1" smtClean="0">
                <a:latin typeface="Arial Rounded MT Bold" panose="020F0704030504030204" pitchFamily="34" charset="0"/>
              </a:rPr>
              <a:t>tertulis</a:t>
            </a:r>
            <a:endParaRPr lang="en-US" altLang="en-US" sz="2000" dirty="0" smtClean="0">
              <a:latin typeface="Arial Rounded MT Bold" panose="020F0704030504030204" pitchFamily="34" charset="0"/>
            </a:endParaRPr>
          </a:p>
          <a:p>
            <a:pPr marL="457200" indent="-457200"/>
            <a:endParaRPr lang="id-ID" altLang="en-US" sz="24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501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AEF1F7F5-75CD-4AA2-92A0-D10FF573F286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21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4819" name="Title 1"/>
          <p:cNvSpPr>
            <a:spLocks noGrp="1"/>
          </p:cNvSpPr>
          <p:nvPr>
            <p:ph type="title"/>
          </p:nvPr>
        </p:nvSpPr>
        <p:spPr>
          <a:xfrm>
            <a:off x="1043608" y="205978"/>
            <a:ext cx="6614492" cy="651272"/>
          </a:xfrm>
        </p:spPr>
        <p:txBody>
          <a:bodyPr/>
          <a:lstStyle/>
          <a:p>
            <a:pPr eaLnBrk="1" hangingPunct="1"/>
            <a:r>
              <a:rPr lang="id-ID" altLang="en-US" sz="3225" dirty="0">
                <a:latin typeface="Segoe Script" panose="030B0504020000000003" pitchFamily="66" charset="0"/>
              </a:rPr>
              <a:t>Sarana/layanan khusus</a:t>
            </a:r>
          </a:p>
        </p:txBody>
      </p:sp>
      <p:sp>
        <p:nvSpPr>
          <p:cNvPr id="34820" name="Content Placeholder 2"/>
          <p:cNvSpPr>
            <a:spLocks noGrp="1"/>
          </p:cNvSpPr>
          <p:nvPr>
            <p:ph idx="1"/>
          </p:nvPr>
        </p:nvSpPr>
        <p:spPr>
          <a:xfrm>
            <a:off x="343259" y="1585085"/>
            <a:ext cx="5694402" cy="2009669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id-ID" altLang="en-US" sz="1800" dirty="0" smtClean="0">
                <a:latin typeface="Arial Rounded MT Bold" panose="020F0704030504030204" pitchFamily="34" charset="0"/>
              </a:rPr>
              <a:t>Latihan </a:t>
            </a:r>
            <a:r>
              <a:rPr lang="id-ID" altLang="en-US" sz="1800" dirty="0">
                <a:latin typeface="Arial Rounded MT Bold" panose="020F0704030504030204" pitchFamily="34" charset="0"/>
              </a:rPr>
              <a:t>bicara dengan gerak bibir yang jelas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en-US" altLang="en-US" sz="1800" dirty="0" err="1">
                <a:latin typeface="Arial Rounded MT Bold" panose="020F0704030504030204" pitchFamily="34" charset="0"/>
              </a:rPr>
              <a:t>Belajar</a:t>
            </a:r>
            <a:r>
              <a:rPr lang="id-ID" altLang="en-US" sz="1800" dirty="0">
                <a:latin typeface="Arial Rounded MT Bold" panose="020F0704030504030204" pitchFamily="34" charset="0"/>
              </a:rPr>
              <a:t> bahasa isyarat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id-ID" altLang="en-US" sz="1800" dirty="0">
                <a:latin typeface="Arial Rounded MT Bold" panose="020F0704030504030204" pitchFamily="34" charset="0"/>
              </a:rPr>
              <a:t>Kertas dan pena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id-ID" altLang="en-US" sz="1800" dirty="0">
                <a:latin typeface="Arial Rounded MT Bold" panose="020F0704030504030204" pitchFamily="34" charset="0"/>
              </a:rPr>
              <a:t>Cermin untuk latihan vokalisasi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id-ID" altLang="en-US" sz="1800" dirty="0">
                <a:latin typeface="Arial Rounded MT Bold" panose="020F0704030504030204" pitchFamily="34" charset="0"/>
              </a:rPr>
              <a:t>Alat bantu dengar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80000"/>
              </a:lnSpc>
            </a:pPr>
            <a:r>
              <a:rPr lang="en-US" altLang="en-US" sz="1800" dirty="0" err="1">
                <a:latin typeface="Arial Rounded MT Bold" panose="020F0704030504030204" pitchFamily="34" charset="0"/>
              </a:rPr>
              <a:t>Bantuan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penerjemah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bahasa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Isyarat</a:t>
            </a:r>
            <a:endParaRPr lang="id-ID" altLang="en-US" sz="1800" dirty="0">
              <a:latin typeface="Arial Rounded MT Bold" panose="020F0704030504030204" pitchFamily="34" charset="0"/>
            </a:endParaRPr>
          </a:p>
        </p:txBody>
      </p:sp>
      <p:pic>
        <p:nvPicPr>
          <p:cNvPr id="34821" name="Picture 3" descr="digital-hearing-a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143" y="1005870"/>
            <a:ext cx="200025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 descr="sign-language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618" y="2893582"/>
            <a:ext cx="2686050" cy="1950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 descr="alat bantu denga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943" y="1013014"/>
            <a:ext cx="15240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225593" y="2589920"/>
            <a:ext cx="16573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200" b="1" dirty="0" err="1"/>
              <a:t>Alat</a:t>
            </a:r>
            <a:r>
              <a:rPr lang="en-US" altLang="en-US" sz="1200" b="1" dirty="0"/>
              <a:t> bantu </a:t>
            </a:r>
            <a:r>
              <a:rPr lang="en-US" altLang="en-US" sz="1200" b="1" dirty="0" err="1"/>
              <a:t>dengar</a:t>
            </a:r>
            <a:endParaRPr lang="en-US" altLang="en-US" sz="1200" b="1" dirty="0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6339983" y="4743531"/>
            <a:ext cx="1324807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50" b="1" dirty="0"/>
              <a:t>Bahasa </a:t>
            </a:r>
            <a:r>
              <a:rPr lang="en-US" altLang="en-US" sz="1050" b="1" dirty="0" err="1"/>
              <a:t>Isyarat</a:t>
            </a:r>
            <a:endParaRPr lang="en-US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23363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Segoe Script" panose="030B0504020000000003" pitchFamily="66" charset="0"/>
              </a:rPr>
              <a:t>Gangguan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r>
              <a:rPr lang="en-US" dirty="0" err="1" smtClean="0">
                <a:latin typeface="Segoe Script" panose="030B0504020000000003" pitchFamily="66" charset="0"/>
              </a:rPr>
              <a:t>Berbicara</a:t>
            </a:r>
            <a:endParaRPr lang="en-US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Segoe Script" panose="030B0504020000000003" pitchFamily="66" charset="0"/>
              </a:rPr>
              <a:t>Gejala</a:t>
            </a:r>
            <a:r>
              <a:rPr lang="en-US" dirty="0" smtClean="0">
                <a:latin typeface="Segoe Script" panose="030B0504020000000003" pitchFamily="66" charset="0"/>
              </a:rPr>
              <a:t>/</a:t>
            </a:r>
            <a:r>
              <a:rPr lang="en-US" dirty="0" err="1" smtClean="0">
                <a:latin typeface="Segoe Script" panose="030B0504020000000003" pitchFamily="66" charset="0"/>
              </a:rPr>
              <a:t>Ciri</a:t>
            </a:r>
            <a:endParaRPr lang="en-US" dirty="0">
              <a:latin typeface="Segoe Script" panose="030B05040200000000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395536" y="1592238"/>
            <a:ext cx="3384376" cy="28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54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1259632" y="1275606"/>
            <a:ext cx="6316003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22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Segoe Script" panose="030B0504020000000003" pitchFamily="66" charset="0"/>
              </a:rPr>
              <a:t>Gangguan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r>
              <a:rPr lang="en-US" dirty="0" err="1" smtClean="0">
                <a:latin typeface="Segoe Script" panose="030B0504020000000003" pitchFamily="66" charset="0"/>
              </a:rPr>
              <a:t>Gerak</a:t>
            </a:r>
            <a:r>
              <a:rPr lang="en-US" dirty="0" smtClean="0">
                <a:latin typeface="Segoe Script" panose="030B0504020000000003" pitchFamily="66" charset="0"/>
              </a:rPr>
              <a:t> </a:t>
            </a:r>
            <a:endParaRPr lang="en-US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Segoe Script" panose="030B0504020000000003" pitchFamily="66" charset="0"/>
              </a:rPr>
              <a:t>Gejala</a:t>
            </a:r>
            <a:r>
              <a:rPr lang="en-US" dirty="0" smtClean="0">
                <a:latin typeface="Segoe Script" panose="030B0504020000000003" pitchFamily="66" charset="0"/>
              </a:rPr>
              <a:t>/</a:t>
            </a:r>
            <a:r>
              <a:rPr lang="en-US" dirty="0" err="1" smtClean="0">
                <a:latin typeface="Segoe Script" panose="030B0504020000000003" pitchFamily="66" charset="0"/>
              </a:rPr>
              <a:t>Ciri</a:t>
            </a:r>
            <a:endParaRPr lang="en-US" dirty="0">
              <a:latin typeface="Segoe Script" panose="030B05040200000000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-396552" y="1707654"/>
            <a:ext cx="9433048" cy="2995737"/>
          </a:xfrm>
        </p:spPr>
        <p:txBody>
          <a:bodyPr/>
          <a:lstStyle/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H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ilang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satu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/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beberapa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anggota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gerak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(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tangan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, kaki)</a:t>
            </a: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T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angan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dan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kaki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tidak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tumbuh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sebagaimana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mestinya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,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seperti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tangan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atau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kaki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lebih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pendek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,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bengkok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atau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lebih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kecil</a:t>
            </a:r>
            <a:endParaRPr lang="id-ID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S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ulit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duduk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tegak</a:t>
            </a:r>
            <a:endParaRPr lang="en-US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T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idak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bisa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atau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sulit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berdiri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,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bila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berdiri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harus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bertumpu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pada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sesuatu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endParaRPr lang="id-ID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S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ulit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berpindah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tempat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endParaRPr lang="id-ID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T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erkadang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diikuti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dengan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kesulitan</a:t>
            </a:r>
            <a:r>
              <a:rPr lang="en-US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solidFill>
                  <a:prstClr val="black"/>
                </a:solidFill>
                <a:latin typeface="Arial Rounded MT Bold" panose="020F0704030504030204" pitchFamily="34" charset="0"/>
              </a:rPr>
              <a:t>berbicara</a:t>
            </a:r>
            <a:endParaRPr lang="id-ID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T</a:t>
            </a:r>
            <a:r>
              <a:rPr lang="da-DK" altLang="en-US" sz="18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erkadang diikuti dengan gerakan yang tak terkontrol seperti tremor/gemetaran</a:t>
            </a:r>
            <a:endParaRPr lang="id-ID" altLang="en-US" sz="1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251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4D08A8D2-9142-4652-8C26-7F2B71359B59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25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1485900" y="285750"/>
            <a:ext cx="6172200" cy="571500"/>
          </a:xfrm>
        </p:spPr>
        <p:txBody>
          <a:bodyPr/>
          <a:lstStyle/>
          <a:p>
            <a:pPr algn="l" eaLnBrk="1" hangingPunct="1"/>
            <a:r>
              <a:rPr lang="id-ID" altLang="en-US" smtClean="0">
                <a:latin typeface="Comic Sans MS" panose="030F0702030302020204" pitchFamily="66" charset="0"/>
              </a:rPr>
              <a:t>Gangguan Gerak</a:t>
            </a:r>
          </a:p>
        </p:txBody>
      </p:sp>
      <p:pic>
        <p:nvPicPr>
          <p:cNvPr id="38916" name="Picture 3" descr="cerebralpals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971550"/>
            <a:ext cx="1145381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anak dan kr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914400"/>
            <a:ext cx="131326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8" descr="foto gadis puntung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1" y="2971801"/>
            <a:ext cx="1365647" cy="185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0" descr="gurlz-group__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3086100"/>
            <a:ext cx="1314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2" descr="pekerja caca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28700"/>
            <a:ext cx="150018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3" descr="karate tp tanga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86100"/>
            <a:ext cx="1357313" cy="181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4" descr="gurlz-group__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3257550"/>
            <a:ext cx="154305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5" descr="penca berena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1028700"/>
            <a:ext cx="12573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41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AFAEA9F6-0589-4B92-ACA0-53C909EE5EF3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26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39939" name="Picture 4" descr="penca beker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857250"/>
            <a:ext cx="245745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tnp tgn mekanik pesawa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742950"/>
            <a:ext cx="162758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8" descr="gurlz-group__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3257550"/>
            <a:ext cx="21717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0" descr="aplikasi kompt tuna daksaswaberita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57551"/>
            <a:ext cx="2400300" cy="159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794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F96D1294-B19C-4D70-8A5A-FBC3AB0803CA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27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0963" name="Title 1"/>
          <p:cNvSpPr>
            <a:spLocks noGrp="1"/>
          </p:cNvSpPr>
          <p:nvPr>
            <p:ph type="title"/>
          </p:nvPr>
        </p:nvSpPr>
        <p:spPr>
          <a:xfrm>
            <a:off x="1428750" y="342900"/>
            <a:ext cx="6172200" cy="503635"/>
          </a:xfrm>
        </p:spPr>
        <p:txBody>
          <a:bodyPr/>
          <a:lstStyle/>
          <a:p>
            <a:pPr eaLnBrk="1" hangingPunct="1"/>
            <a:r>
              <a:rPr lang="id-ID" altLang="en-US" sz="2925" dirty="0">
                <a:latin typeface="Segoe Script" panose="030B0504020000000003" pitchFamily="66" charset="0"/>
              </a:rPr>
              <a:t>Sarana/layanan khusus</a:t>
            </a:r>
            <a:endParaRPr lang="id-ID" altLang="en-US" sz="3000" dirty="0">
              <a:latin typeface="Segoe Script" panose="030B0504020000000003" pitchFamily="66" charset="0"/>
            </a:endParaRPr>
          </a:p>
        </p:txBody>
      </p:sp>
      <p:sp>
        <p:nvSpPr>
          <p:cNvPr id="40964" name="Content Placeholder 2"/>
          <p:cNvSpPr>
            <a:spLocks noGrp="1"/>
          </p:cNvSpPr>
          <p:nvPr>
            <p:ph idx="1"/>
          </p:nvPr>
        </p:nvSpPr>
        <p:spPr>
          <a:xfrm>
            <a:off x="166732" y="2092893"/>
            <a:ext cx="4076656" cy="2835647"/>
          </a:xfrm>
        </p:spPr>
        <p:txBody>
          <a:bodyPr/>
          <a:lstStyle/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T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erapi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K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ruk</a:t>
            </a:r>
            <a:endParaRPr lang="id-ID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K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ursi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roda</a:t>
            </a:r>
            <a:endParaRPr lang="id-ID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en-US" altLang="en-US" sz="1800" dirty="0" err="1">
                <a:latin typeface="Arial Rounded MT Bold" panose="020F0704030504030204" pitchFamily="34" charset="0"/>
              </a:rPr>
              <a:t>Tongkat</a:t>
            </a:r>
            <a:r>
              <a:rPr lang="en-US" altLang="en-US" sz="1800" dirty="0">
                <a:latin typeface="Arial Rounded MT Bold" panose="020F0704030504030204" pitchFamily="34" charset="0"/>
              </a:rPr>
              <a:t> kaki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tiga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S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ediakan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besi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pegangan</a:t>
            </a:r>
            <a:r>
              <a:rPr lang="en-US" altLang="en-US" sz="1800" dirty="0">
                <a:latin typeface="Arial Rounded MT Bold" panose="020F0704030504030204" pitchFamily="34" charset="0"/>
              </a:rPr>
              <a:t> di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sepanjang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dinding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tertentu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en-US" altLang="en-US" sz="1800" dirty="0" err="1">
                <a:latin typeface="Arial Rounded MT Bold" panose="020F0704030504030204" pitchFamily="34" charset="0"/>
              </a:rPr>
              <a:t>Sediakan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ruang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gerak</a:t>
            </a:r>
            <a:r>
              <a:rPr lang="en-US" altLang="en-US" sz="1800" dirty="0">
                <a:latin typeface="Arial Rounded MT Bold" panose="020F0704030504030204" pitchFamily="34" charset="0"/>
              </a:rPr>
              <a:t> yang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cukup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luas</a:t>
            </a:r>
            <a:endParaRPr lang="en-US" altLang="en-US" sz="1800" dirty="0">
              <a:latin typeface="Arial Rounded MT Bold" panose="020F0704030504030204" pitchFamily="34" charset="0"/>
            </a:endParaRPr>
          </a:p>
          <a:p>
            <a:pPr lvl="1" indent="-400050">
              <a:lnSpc>
                <a:spcPct val="80000"/>
              </a:lnSpc>
              <a:buFont typeface="Arial" panose="020B0604020202020204" pitchFamily="34" charset="0"/>
              <a:buAutoNum type="arabicPeriod"/>
            </a:pPr>
            <a:r>
              <a:rPr lang="id-ID" altLang="en-US" sz="1800" dirty="0">
                <a:latin typeface="Arial Rounded MT Bold" panose="020F0704030504030204" pitchFamily="34" charset="0"/>
              </a:rPr>
              <a:t>P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apan</a:t>
            </a:r>
            <a:r>
              <a:rPr lang="en-US" altLang="en-US" sz="1800" dirty="0">
                <a:latin typeface="Arial Rounded MT Bold" panose="020F0704030504030204" pitchFamily="34" charset="0"/>
              </a:rPr>
              <a:t> </a:t>
            </a:r>
            <a:r>
              <a:rPr lang="en-US" altLang="en-US" sz="1800" dirty="0" err="1">
                <a:latin typeface="Arial Rounded MT Bold" panose="020F0704030504030204" pitchFamily="34" charset="0"/>
              </a:rPr>
              <a:t>bidang</a:t>
            </a:r>
            <a:r>
              <a:rPr lang="en-US" altLang="en-US" sz="1800" dirty="0">
                <a:latin typeface="Arial Rounded MT Bold" panose="020F0704030504030204" pitchFamily="34" charset="0"/>
              </a:rPr>
              <a:t> miring</a:t>
            </a:r>
            <a:endParaRPr lang="id-ID" altLang="en-US" sz="1800" dirty="0">
              <a:latin typeface="Arial Rounded MT Bold" panose="020F0704030504030204" pitchFamily="34" charset="0"/>
            </a:endParaRPr>
          </a:p>
        </p:txBody>
      </p:sp>
      <p:pic>
        <p:nvPicPr>
          <p:cNvPr id="40965" name="Picture 3" descr="disability toil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1028700"/>
            <a:ext cx="2150269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modular-ram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3143250"/>
            <a:ext cx="17145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 descr="tongkat kaki tig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28700"/>
            <a:ext cx="11572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5143500" y="2914650"/>
            <a:ext cx="222885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350"/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5303044" y="2945606"/>
            <a:ext cx="2069306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5257800" y="2800350"/>
            <a:ext cx="24003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50" b="1"/>
              <a:t>Tongkat kaki tiga    toilet duduk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5829300" y="4629150"/>
            <a:ext cx="194310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/>
              <a:t>Papan bidang miring</a:t>
            </a:r>
          </a:p>
        </p:txBody>
      </p:sp>
      <p:pic>
        <p:nvPicPr>
          <p:cNvPr id="40972" name="Picture 12" descr="kursi ro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143250"/>
            <a:ext cx="11144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Picture 13" descr="kr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791" y="1028700"/>
            <a:ext cx="111799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5029200" y="4629150"/>
            <a:ext cx="85725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50" b="1"/>
              <a:t>Kursi Roda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4400550" y="2800350"/>
            <a:ext cx="628650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50" b="1"/>
              <a:t>Kruk</a:t>
            </a:r>
          </a:p>
        </p:txBody>
      </p:sp>
    </p:spTree>
    <p:extLst>
      <p:ext uri="{BB962C8B-B14F-4D97-AF65-F5344CB8AC3E}">
        <p14:creationId xmlns:p14="http://schemas.microsoft.com/office/powerpoint/2010/main" val="139336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557213" indent="-214313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8572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2001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1543050" indent="-171450"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75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1C7AF35-8248-4997-8C49-BD9711979252}" type="slidenum">
              <a:rPr lang="en-US" altLang="en-US" sz="9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28</a:t>
            </a:fld>
            <a:endParaRPr lang="en-US" altLang="en-US" sz="9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1485900" y="342900"/>
            <a:ext cx="6172200" cy="571500"/>
          </a:xfrm>
        </p:spPr>
        <p:txBody>
          <a:bodyPr/>
          <a:lstStyle/>
          <a:p>
            <a:pPr algn="l" eaLnBrk="1" hangingPunct="1"/>
            <a:r>
              <a:rPr lang="en-US" altLang="en-US" sz="3000" dirty="0">
                <a:latin typeface="Segoe Script" panose="030B0504020000000003" pitchFamily="66" charset="0"/>
              </a:rPr>
              <a:t>Cara </a:t>
            </a:r>
            <a:r>
              <a:rPr lang="en-US" altLang="en-US" sz="3000" dirty="0" err="1">
                <a:latin typeface="Segoe Script" panose="030B0504020000000003" pitchFamily="66" charset="0"/>
              </a:rPr>
              <a:t>Membantu</a:t>
            </a:r>
            <a:endParaRPr lang="id-ID" altLang="en-US" sz="3000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857250"/>
            <a:ext cx="5925741" cy="1914525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lnSpc>
                <a:spcPct val="80000"/>
              </a:lnSpc>
              <a:defRPr/>
            </a:pPr>
            <a:endParaRPr lang="en-US" sz="15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500" dirty="0">
                <a:latin typeface="Arial Rounded MT Bold" panose="020F0704030504030204" pitchFamily="34" charset="0"/>
              </a:rPr>
              <a:t>Bantu </a:t>
            </a:r>
            <a:r>
              <a:rPr lang="en-US" sz="1500" dirty="0" err="1">
                <a:latin typeface="Arial Rounded MT Bold" panose="020F0704030504030204" pitchFamily="34" charset="0"/>
              </a:rPr>
              <a:t>mendorong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kursi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rodanya</a:t>
            </a:r>
            <a:endParaRPr lang="id-ID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da-DK" sz="1500" dirty="0">
                <a:latin typeface="Arial Rounded MT Bold" panose="020F0704030504030204" pitchFamily="34" charset="0"/>
              </a:rPr>
              <a:t>Biarkan mereka berpegangan pada kita saat bergerak</a:t>
            </a:r>
            <a:endParaRPr lang="id-ID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da-DK" sz="1500" dirty="0">
                <a:latin typeface="Arial Rounded MT Bold" panose="020F0704030504030204" pitchFamily="34" charset="0"/>
              </a:rPr>
              <a:t>Tawarkan tempat duduk yang dekat pintu</a:t>
            </a:r>
            <a:endParaRPr lang="id-ID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id-ID" sz="1500" dirty="0">
                <a:latin typeface="Arial Rounded MT Bold" panose="020F0704030504030204" pitchFamily="34" charset="0"/>
              </a:rPr>
              <a:t>U</a:t>
            </a:r>
            <a:r>
              <a:rPr lang="en-US" sz="1500" dirty="0" err="1">
                <a:latin typeface="Arial Rounded MT Bold" panose="020F0704030504030204" pitchFamily="34" charset="0"/>
              </a:rPr>
              <a:t>sahakan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bidang</a:t>
            </a:r>
            <a:r>
              <a:rPr lang="en-US" sz="1500" dirty="0">
                <a:latin typeface="Arial Rounded MT Bold" panose="020F0704030504030204" pitchFamily="34" charset="0"/>
              </a:rPr>
              <a:t> miring (</a:t>
            </a:r>
            <a:r>
              <a:rPr lang="en-US" sz="1500" dirty="0" err="1">
                <a:latin typeface="Arial Rounded MT Bold" panose="020F0704030504030204" pitchFamily="34" charset="0"/>
              </a:rPr>
              <a:t>papan</a:t>
            </a:r>
            <a:r>
              <a:rPr lang="en-US" sz="1500" dirty="0">
                <a:latin typeface="Arial Rounded MT Bold" panose="020F0704030504030204" pitchFamily="34" charset="0"/>
              </a:rPr>
              <a:t>) </a:t>
            </a:r>
            <a:r>
              <a:rPr lang="en-US" sz="1500" dirty="0" err="1">
                <a:latin typeface="Arial Rounded MT Bold" panose="020F0704030504030204" pitchFamily="34" charset="0"/>
              </a:rPr>
              <a:t>bila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ada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perbedaan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ketinggian</a:t>
            </a:r>
            <a:endParaRPr lang="id-ID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id-ID" sz="1500" dirty="0">
                <a:latin typeface="Arial Rounded MT Bold" panose="020F0704030504030204" pitchFamily="34" charset="0"/>
              </a:rPr>
              <a:t>L</a:t>
            </a:r>
            <a:r>
              <a:rPr lang="en-US" sz="1500" dirty="0" err="1">
                <a:latin typeface="Arial Rounded MT Bold" panose="020F0704030504030204" pitchFamily="34" charset="0"/>
              </a:rPr>
              <a:t>etakkan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barang</a:t>
            </a:r>
            <a:r>
              <a:rPr lang="en-US" sz="1500" dirty="0">
                <a:latin typeface="Arial Rounded MT Bold" panose="020F0704030504030204" pitchFamily="34" charset="0"/>
              </a:rPr>
              <a:t> di </a:t>
            </a:r>
            <a:r>
              <a:rPr lang="en-US" sz="1500" dirty="0" err="1">
                <a:latin typeface="Arial Rounded MT Bold" panose="020F0704030504030204" pitchFamily="34" charset="0"/>
              </a:rPr>
              <a:t>tempat</a:t>
            </a:r>
            <a:r>
              <a:rPr lang="en-US" sz="1500" dirty="0">
                <a:latin typeface="Arial Rounded MT Bold" panose="020F0704030504030204" pitchFamily="34" charset="0"/>
              </a:rPr>
              <a:t> yang </a:t>
            </a:r>
            <a:r>
              <a:rPr lang="en-US" sz="1500" dirty="0" err="1">
                <a:latin typeface="Arial Rounded MT Bold" panose="020F0704030504030204" pitchFamily="34" charset="0"/>
              </a:rPr>
              <a:t>mudah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dijangkau</a:t>
            </a:r>
            <a:endParaRPr lang="id-ID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id-ID" sz="1500" dirty="0">
                <a:latin typeface="Arial Rounded MT Bold" panose="020F0704030504030204" pitchFamily="34" charset="0"/>
              </a:rPr>
              <a:t>P</a:t>
            </a:r>
            <a:r>
              <a:rPr lang="en-US" sz="1500" dirty="0" err="1">
                <a:latin typeface="Arial Rounded MT Bold" panose="020F0704030504030204" pitchFamily="34" charset="0"/>
              </a:rPr>
              <a:t>indahkan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barang</a:t>
            </a:r>
            <a:r>
              <a:rPr lang="en-US" sz="1500" dirty="0">
                <a:latin typeface="Arial Rounded MT Bold" panose="020F0704030504030204" pitchFamily="34" charset="0"/>
              </a:rPr>
              <a:t> yang </a:t>
            </a:r>
            <a:r>
              <a:rPr lang="en-US" sz="1500" dirty="0" err="1">
                <a:latin typeface="Arial Rounded MT Bold" panose="020F0704030504030204" pitchFamily="34" charset="0"/>
              </a:rPr>
              <a:t>menghalangi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gerak</a:t>
            </a:r>
            <a:endParaRPr lang="en-US" sz="1500" dirty="0">
              <a:latin typeface="Arial Rounded MT Bold" panose="020F0704030504030204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500" dirty="0" err="1">
                <a:latin typeface="Arial Rounded MT Bold" panose="020F0704030504030204" pitchFamily="34" charset="0"/>
              </a:rPr>
              <a:t>Gunakan</a:t>
            </a:r>
            <a:r>
              <a:rPr lang="en-US" sz="1500" dirty="0">
                <a:latin typeface="Arial Rounded MT Bold" panose="020F0704030504030204" pitchFamily="34" charset="0"/>
              </a:rPr>
              <a:t> ‘</a:t>
            </a:r>
            <a:r>
              <a:rPr lang="en-US" sz="1500" dirty="0" err="1">
                <a:latin typeface="Arial Rounded MT Bold" panose="020F0704030504030204" pitchFamily="34" charset="0"/>
              </a:rPr>
              <a:t>malam</a:t>
            </a:r>
            <a:r>
              <a:rPr lang="en-US" sz="1500" dirty="0">
                <a:latin typeface="Arial Rounded MT Bold" panose="020F0704030504030204" pitchFamily="34" charset="0"/>
              </a:rPr>
              <a:t>’/</a:t>
            </a:r>
            <a:r>
              <a:rPr lang="en-US" sz="1500" dirty="0" err="1">
                <a:latin typeface="Arial Rounded MT Bold" panose="020F0704030504030204" pitchFamily="34" charset="0"/>
              </a:rPr>
              <a:t>lilin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mainan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untuk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latihan</a:t>
            </a:r>
            <a:r>
              <a:rPr lang="en-US" sz="1500" dirty="0">
                <a:latin typeface="Arial Rounded MT Bold" panose="020F0704030504030204" pitchFamily="34" charset="0"/>
              </a:rPr>
              <a:t> </a:t>
            </a:r>
            <a:r>
              <a:rPr lang="en-US" sz="1500" dirty="0" err="1">
                <a:latin typeface="Arial Rounded MT Bold" panose="020F0704030504030204" pitchFamily="34" charset="0"/>
              </a:rPr>
              <a:t>motorik</a:t>
            </a:r>
            <a:r>
              <a:rPr lang="en-US" sz="1500" dirty="0">
                <a:latin typeface="Arial Rounded MT Bold" panose="020F0704030504030204" pitchFamily="34" charset="0"/>
              </a:rPr>
              <a:t>/</a:t>
            </a:r>
            <a:r>
              <a:rPr lang="en-US" sz="1500" dirty="0" err="1">
                <a:latin typeface="Arial Rounded MT Bold" panose="020F0704030504030204" pitchFamily="34" charset="0"/>
              </a:rPr>
              <a:t>gerak</a:t>
            </a:r>
            <a:endParaRPr lang="id-ID" sz="1500" dirty="0">
              <a:latin typeface="Arial Rounded MT Bold" panose="020F0704030504030204" pitchFamily="34" charset="0"/>
            </a:endParaRPr>
          </a:p>
        </p:txBody>
      </p:sp>
      <p:pic>
        <p:nvPicPr>
          <p:cNvPr id="419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3143250"/>
            <a:ext cx="1428750" cy="159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857232401_df2669969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1" y="3143250"/>
            <a:ext cx="132635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Content Placeholder 5" descr="disability_do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0" t="46776" r="32500" b="3079"/>
          <a:stretch>
            <a:fillRect/>
          </a:stretch>
        </p:blipFill>
        <p:spPr bwMode="auto">
          <a:xfrm>
            <a:off x="6400800" y="3086100"/>
            <a:ext cx="11144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Content Placeholder 5" descr="disability_do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9" t="1834" r="10150" b="51569"/>
          <a:stretch>
            <a:fillRect/>
          </a:stretch>
        </p:blipFill>
        <p:spPr bwMode="auto">
          <a:xfrm>
            <a:off x="3314700" y="3143250"/>
            <a:ext cx="13144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7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323528" y="339502"/>
            <a:ext cx="8496944" cy="4147865"/>
          </a:xfrm>
        </p:spPr>
        <p:txBody>
          <a:bodyPr/>
          <a:lstStyle/>
          <a:p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Konvensi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Hak-Hak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Penyandang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Disabilitas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(CRPD) </a:t>
            </a:r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Perserikatan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  <a:hlinkClick r:id="rId2"/>
              </a:rPr>
              <a:t>Bangsa-Bangsa</a:t>
            </a:r>
            <a:r>
              <a:rPr lang="en-US" sz="1100" b="1" dirty="0">
                <a:latin typeface="Arial Rounded MT Bold" panose="020F0704030504030204" pitchFamily="34" charset="0"/>
                <a:hlinkClick r:id="rId2"/>
              </a:rPr>
              <a:t> (PBB)</a:t>
            </a:r>
            <a:r>
              <a:rPr lang="en-US" sz="1100" b="1" dirty="0">
                <a:latin typeface="Arial Rounded MT Bold" panose="020F0704030504030204" pitchFamily="34" charset="0"/>
              </a:rPr>
              <a:t> </a:t>
            </a:r>
            <a:r>
              <a:rPr lang="en-US" sz="1100" b="1" dirty="0" err="1">
                <a:latin typeface="Arial Rounded MT Bold" panose="020F0704030504030204" pitchFamily="34" charset="0"/>
              </a:rPr>
              <a:t>adalah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perjanjian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hak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asasi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manusia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komprehensif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pertama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dalam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abad</a:t>
            </a:r>
            <a:r>
              <a:rPr lang="en-US" sz="1100" b="1" dirty="0">
                <a:latin typeface="Arial Rounded MT Bold" panose="020F0704030504030204" pitchFamily="34" charset="0"/>
              </a:rPr>
              <a:t> ke-21.</a:t>
            </a:r>
            <a:r>
              <a:rPr lang="en-US" sz="1100" dirty="0">
                <a:latin typeface="Arial Rounded MT Bold" panose="020F0704030504030204" pitchFamily="34" charset="0"/>
              </a:rPr>
              <a:t> </a:t>
            </a:r>
            <a:r>
              <a:rPr lang="en-US" sz="1100" b="1" dirty="0" err="1">
                <a:latin typeface="Arial Rounded MT Bold" panose="020F0704030504030204" pitchFamily="34" charset="0"/>
              </a:rPr>
              <a:t>Konvensi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Hak-Hak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b="1" dirty="0">
                <a:latin typeface="Arial Rounded MT Bold" panose="020F0704030504030204" pitchFamily="34" charset="0"/>
              </a:rPr>
              <a:t> (CRPD) </a:t>
            </a:r>
            <a:r>
              <a:rPr lang="en-US" sz="1100" b="1" dirty="0" err="1">
                <a:latin typeface="Arial Rounded MT Bold" panose="020F0704030504030204" pitchFamily="34" charset="0"/>
              </a:rPr>
              <a:t>berisi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tentang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undang-undang</a:t>
            </a:r>
            <a:r>
              <a:rPr lang="en-US" sz="1100" b="1" dirty="0">
                <a:latin typeface="Arial Rounded MT Bold" panose="020F0704030504030204" pitchFamily="34" charset="0"/>
              </a:rPr>
              <a:t> yang </a:t>
            </a:r>
            <a:r>
              <a:rPr lang="en-US" sz="1100" b="1" dirty="0" err="1">
                <a:latin typeface="Arial Rounded MT Bold" panose="020F0704030504030204" pitchFamily="34" charset="0"/>
              </a:rPr>
              <a:t>memastikan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semua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dapat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menikmati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semua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hak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dasar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manusia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dan</a:t>
            </a:r>
            <a:r>
              <a:rPr lang="en-US" sz="1100" b="1" dirty="0">
                <a:latin typeface="Arial Rounded MT Bold" panose="020F0704030504030204" pitchFamily="34" charset="0"/>
              </a:rPr>
              <a:t> </a:t>
            </a:r>
            <a:r>
              <a:rPr lang="en-US" sz="1100" b="1" dirty="0" err="1">
                <a:latin typeface="Arial Rounded MT Bold" panose="020F0704030504030204" pitchFamily="34" charset="0"/>
              </a:rPr>
              <a:t>kebebasan</a:t>
            </a:r>
            <a:r>
              <a:rPr lang="en-US" sz="1100" b="1" dirty="0">
                <a:latin typeface="Arial Rounded MT Bold" panose="020F0704030504030204" pitchFamily="34" charset="0"/>
              </a:rPr>
              <a:t> yang fundamental.</a:t>
            </a:r>
            <a:endParaRPr lang="en-US" sz="1100" dirty="0">
              <a:latin typeface="Arial Rounded MT Bold" panose="020F0704030504030204" pitchFamily="34" charset="0"/>
            </a:endParaRPr>
          </a:p>
          <a:p>
            <a:r>
              <a:rPr lang="en-US" sz="1100" dirty="0">
                <a:latin typeface="Arial Rounded MT Bold" panose="020F0704030504030204" pitchFamily="34" charset="0"/>
              </a:rPr>
              <a:t>PBB </a:t>
            </a:r>
            <a:r>
              <a:rPr lang="en-US" sz="1100" dirty="0" err="1">
                <a:latin typeface="Arial Rounded MT Bold" panose="020F0704030504030204" pitchFamily="34" charset="0"/>
              </a:rPr>
              <a:t>menggambarkan</a:t>
            </a:r>
            <a:r>
              <a:rPr lang="en-US" sz="1100" dirty="0">
                <a:latin typeface="Arial Rounded MT Bold" panose="020F0704030504030204" pitchFamily="34" charset="0"/>
              </a:rPr>
              <a:t> CRPD </a:t>
            </a:r>
            <a:r>
              <a:rPr lang="en-US" sz="1100" dirty="0" err="1">
                <a:latin typeface="Arial Rounded MT Bold" panose="020F0704030504030204" pitchFamily="34" charset="0"/>
              </a:rPr>
              <a:t>sebagai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berikut</a:t>
            </a:r>
            <a:r>
              <a:rPr lang="en-US" sz="1100" dirty="0">
                <a:latin typeface="Arial Rounded MT Bold" panose="020F0704030504030204" pitchFamily="34" charset="0"/>
              </a:rPr>
              <a:t>, "</a:t>
            </a:r>
            <a:r>
              <a:rPr lang="en-US" sz="1100" dirty="0" err="1">
                <a:latin typeface="Arial Rounded MT Bold" panose="020F0704030504030204" pitchFamily="34" charset="0"/>
              </a:rPr>
              <a:t>Konvensi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Hak-Hak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(CRPD) </a:t>
            </a:r>
            <a:r>
              <a:rPr lang="en-US" sz="1100" dirty="0" err="1">
                <a:latin typeface="Arial Rounded MT Bold" panose="020F0704030504030204" pitchFamily="34" charset="0"/>
              </a:rPr>
              <a:t>melanjutkan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pekerjaan</a:t>
            </a:r>
            <a:r>
              <a:rPr lang="en-US" sz="1100" dirty="0">
                <a:latin typeface="Arial Rounded MT Bold" panose="020F0704030504030204" pitchFamily="34" charset="0"/>
              </a:rPr>
              <a:t> PBB </a:t>
            </a:r>
            <a:r>
              <a:rPr lang="en-US" sz="1100" dirty="0" err="1">
                <a:latin typeface="Arial Rounded MT Bold" panose="020F0704030504030204" pitchFamily="34" charset="0"/>
              </a:rPr>
              <a:t>untuk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mengubah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sikap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pendekatan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terhadap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. </a:t>
            </a:r>
            <a:r>
              <a:rPr lang="en-US" sz="1100" dirty="0" err="1">
                <a:latin typeface="Arial Rounded MT Bold" panose="020F0704030504030204" pitchFamily="34" charset="0"/>
              </a:rPr>
              <a:t>Diperlukan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gerakan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baru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untuk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mengubah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sudut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pandang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melihat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sebagai</a:t>
            </a:r>
            <a:r>
              <a:rPr lang="en-US" sz="1100" dirty="0">
                <a:latin typeface="Arial Rounded MT Bold" panose="020F0704030504030204" pitchFamily="34" charset="0"/>
              </a:rPr>
              <a:t> "</a:t>
            </a:r>
            <a:r>
              <a:rPr lang="en-US" sz="1100" dirty="0" err="1">
                <a:latin typeface="Arial Rounded MT Bold" panose="020F0704030504030204" pitchFamily="34" charset="0"/>
              </a:rPr>
              <a:t>objek</a:t>
            </a:r>
            <a:r>
              <a:rPr lang="en-US" sz="1100" dirty="0">
                <a:latin typeface="Arial Rounded MT Bold" panose="020F0704030504030204" pitchFamily="34" charset="0"/>
              </a:rPr>
              <a:t>" </a:t>
            </a:r>
            <a:r>
              <a:rPr lang="en-US" sz="1100" dirty="0" err="1">
                <a:latin typeface="Arial Rounded MT Bold" panose="020F0704030504030204" pitchFamily="34" charset="0"/>
              </a:rPr>
              <a:t>amal</a:t>
            </a:r>
            <a:r>
              <a:rPr lang="en-US" sz="1100" dirty="0">
                <a:latin typeface="Arial Rounded MT Bold" panose="020F0704030504030204" pitchFamily="34" charset="0"/>
              </a:rPr>
              <a:t>, </a:t>
            </a:r>
            <a:r>
              <a:rPr lang="en-US" sz="1100" dirty="0" err="1">
                <a:latin typeface="Arial Rounded MT Bold" panose="020F0704030504030204" pitchFamily="34" charset="0"/>
              </a:rPr>
              <a:t>perawatan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medis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perlindungan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sosial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menjadi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sudut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pandang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melihat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sebagai</a:t>
            </a:r>
            <a:r>
              <a:rPr lang="en-US" sz="1100" dirty="0">
                <a:latin typeface="Arial Rounded MT Bold" panose="020F0704030504030204" pitchFamily="34" charset="0"/>
              </a:rPr>
              <a:t> "</a:t>
            </a:r>
            <a:r>
              <a:rPr lang="en-US" sz="1100" dirty="0" err="1">
                <a:latin typeface="Arial Rounded MT Bold" panose="020F0704030504030204" pitchFamily="34" charset="0"/>
              </a:rPr>
              <a:t>subjek</a:t>
            </a:r>
            <a:r>
              <a:rPr lang="en-US" sz="1100" dirty="0">
                <a:latin typeface="Arial Rounded MT Bold" panose="020F0704030504030204" pitchFamily="34" charset="0"/>
              </a:rPr>
              <a:t>" yang </a:t>
            </a:r>
            <a:r>
              <a:rPr lang="en-US" sz="1100" dirty="0" err="1">
                <a:latin typeface="Arial Rounded MT Bold" panose="020F0704030504030204" pitchFamily="34" charset="0"/>
              </a:rPr>
              <a:t>mempunyai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hak</a:t>
            </a:r>
            <a:r>
              <a:rPr lang="en-US" sz="1100" dirty="0">
                <a:latin typeface="Arial Rounded MT Bold" panose="020F0704030504030204" pitchFamily="34" charset="0"/>
              </a:rPr>
              <a:t>, </a:t>
            </a:r>
            <a:r>
              <a:rPr lang="en-US" sz="1100" dirty="0" err="1">
                <a:latin typeface="Arial Rounded MT Bold" panose="020F0704030504030204" pitchFamily="34" charset="0"/>
              </a:rPr>
              <a:t>mampu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untuk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membuat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keputusan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dalam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kehidupan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mereka</a:t>
            </a:r>
            <a:r>
              <a:rPr lang="en-US" sz="1100" dirty="0">
                <a:latin typeface="Arial Rounded MT Bold" panose="020F0704030504030204" pitchFamily="34" charset="0"/>
              </a:rPr>
              <a:t>, </a:t>
            </a:r>
            <a:r>
              <a:rPr lang="en-US" sz="1100" dirty="0" err="1">
                <a:latin typeface="Arial Rounded MT Bold" panose="020F0704030504030204" pitchFamily="34" charset="0"/>
              </a:rPr>
              <a:t>serta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menjadi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anggota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masyarakat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aktif</a:t>
            </a:r>
            <a:r>
              <a:rPr lang="en-US" sz="1100" dirty="0">
                <a:latin typeface="Arial Rounded MT Bold" panose="020F0704030504030204" pitchFamily="34" charset="0"/>
              </a:rPr>
              <a:t>.</a:t>
            </a:r>
          </a:p>
          <a:p>
            <a:r>
              <a:rPr lang="en-US" sz="1100" dirty="0">
                <a:latin typeface="Arial Rounded MT Bold" panose="020F0704030504030204" pitchFamily="34" charset="0"/>
              </a:rPr>
              <a:t>CRPD </a:t>
            </a:r>
            <a:r>
              <a:rPr lang="en-US" sz="1100" dirty="0" err="1">
                <a:latin typeface="Arial Rounded MT Bold" panose="020F0704030504030204" pitchFamily="34" charset="0"/>
              </a:rPr>
              <a:t>diadopsi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pada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tanggal</a:t>
            </a:r>
            <a:r>
              <a:rPr lang="en-US" sz="1100" dirty="0">
                <a:latin typeface="Arial Rounded MT Bold" panose="020F0704030504030204" pitchFamily="34" charset="0"/>
              </a:rPr>
              <a:t> 13 </a:t>
            </a:r>
            <a:r>
              <a:rPr lang="en-US" sz="1100" dirty="0" err="1">
                <a:latin typeface="Arial Rounded MT Bold" panose="020F0704030504030204" pitchFamily="34" charset="0"/>
              </a:rPr>
              <a:t>Desember</a:t>
            </a:r>
            <a:r>
              <a:rPr lang="en-US" sz="1100" dirty="0">
                <a:latin typeface="Arial Rounded MT Bold" panose="020F0704030504030204" pitchFamily="34" charset="0"/>
              </a:rPr>
              <a:t> 2006 di </a:t>
            </a:r>
            <a:r>
              <a:rPr lang="en-US" sz="1100" dirty="0" err="1">
                <a:latin typeface="Arial Rounded MT Bold" panose="020F0704030504030204" pitchFamily="34" charset="0"/>
              </a:rPr>
              <a:t>kantor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pusat</a:t>
            </a:r>
            <a:r>
              <a:rPr lang="en-US" sz="1100" dirty="0">
                <a:latin typeface="Arial Rounded MT Bold" panose="020F0704030504030204" pitchFamily="34" charset="0"/>
              </a:rPr>
              <a:t> PBB di New York,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mulai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berlaku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pada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tanggal</a:t>
            </a:r>
            <a:r>
              <a:rPr lang="en-US" sz="1100" dirty="0">
                <a:latin typeface="Arial Rounded MT Bold" panose="020F0704030504030204" pitchFamily="34" charset="0"/>
              </a:rPr>
              <a:t> 3 Mei 2008. </a:t>
            </a:r>
            <a:r>
              <a:rPr lang="en-US" sz="1100" dirty="0" err="1">
                <a:latin typeface="Arial Rounded MT Bold" panose="020F0704030504030204" pitchFamily="34" charset="0"/>
              </a:rPr>
              <a:t>Adapun</a:t>
            </a:r>
            <a:r>
              <a:rPr lang="en-US" sz="1100" dirty="0">
                <a:latin typeface="Arial Rounded MT Bold" panose="020F0704030504030204" pitchFamily="34" charset="0"/>
              </a:rPr>
              <a:t> 8 </a:t>
            </a:r>
            <a:r>
              <a:rPr lang="en-US" sz="1100" dirty="0" err="1">
                <a:latin typeface="Arial Rounded MT Bold" panose="020F0704030504030204" pitchFamily="34" charset="0"/>
              </a:rPr>
              <a:t>prinsip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panduan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mengilhami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pasal-pasal</a:t>
            </a:r>
            <a:r>
              <a:rPr lang="en-US" sz="1100" dirty="0">
                <a:latin typeface="Arial Rounded MT Bold" panose="020F0704030504030204" pitchFamily="34" charset="0"/>
              </a:rPr>
              <a:t> CRPD</a:t>
            </a:r>
            <a:r>
              <a:rPr lang="en-US" sz="1100" dirty="0" smtClean="0">
                <a:latin typeface="Arial Rounded MT Bold" panose="020F0704030504030204" pitchFamily="34" charset="0"/>
              </a:rPr>
              <a:t>:</a:t>
            </a:r>
          </a:p>
          <a:p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>
                <a:latin typeface="Arial Rounded MT Bold" panose="020F0704030504030204" pitchFamily="34" charset="0"/>
              </a:rPr>
              <a:t>Menghormati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martabat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melekat</a:t>
            </a:r>
            <a:r>
              <a:rPr lang="en-US" sz="1100" dirty="0">
                <a:latin typeface="Arial Rounded MT Bold" panose="020F0704030504030204" pitchFamily="34" charset="0"/>
              </a:rPr>
              <a:t>, </a:t>
            </a:r>
            <a:r>
              <a:rPr lang="en-US" sz="1100" dirty="0" err="1">
                <a:latin typeface="Arial Rounded MT Bold" panose="020F0704030504030204" pitchFamily="34" charset="0"/>
              </a:rPr>
              <a:t>otonomi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individu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termasuk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kebebasan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untuk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membuat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pilihan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sendiri</a:t>
            </a:r>
            <a:r>
              <a:rPr lang="en-US" sz="1100" dirty="0">
                <a:latin typeface="Arial Rounded MT Bold" panose="020F0704030504030204" pitchFamily="34" charset="0"/>
              </a:rPr>
              <a:t>,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kebebasan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smtClean="0">
                <a:latin typeface="Arial Rounded MT Bold" panose="020F0704030504030204" pitchFamily="34" charset="0"/>
              </a:rPr>
              <a:t>orang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smtClean="0">
                <a:latin typeface="Arial Rounded MT Bold" panose="020F0704030504030204" pitchFamily="34" charset="0"/>
              </a:rPr>
              <a:t>Non-</a:t>
            </a:r>
            <a:r>
              <a:rPr lang="en-US" sz="1100" dirty="0" err="1" smtClean="0">
                <a:latin typeface="Arial Rounded MT Bold" panose="020F0704030504030204" pitchFamily="34" charset="0"/>
              </a:rPr>
              <a:t>diskriminasi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Partisipasi</a:t>
            </a:r>
            <a:r>
              <a:rPr lang="en-US" sz="1100" dirty="0" smtClean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inklusi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penuh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efektif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dalam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latin typeface="Arial Rounded MT Bold" panose="020F0704030504030204" pitchFamily="34" charset="0"/>
              </a:rPr>
              <a:t>masyarakat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Menghormati</a:t>
            </a:r>
            <a:r>
              <a:rPr lang="en-US" sz="1100" dirty="0" smtClean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perbedaan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penerimaan</a:t>
            </a:r>
            <a:r>
              <a:rPr lang="en-US" sz="1100" dirty="0">
                <a:latin typeface="Arial Rounded MT Bold" panose="020F0704030504030204" pitchFamily="34" charset="0"/>
              </a:rPr>
              <a:t> orang-orang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sebagai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bagian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dari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keragaman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manusia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latin typeface="Arial Rounded MT Bold" panose="020F0704030504030204" pitchFamily="34" charset="0"/>
              </a:rPr>
              <a:t>kemanusiaan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Kesetaraan</a:t>
            </a:r>
            <a:r>
              <a:rPr lang="en-US" sz="1100" dirty="0" smtClean="0"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latin typeface="Arial Rounded MT Bold" panose="020F0704030504030204" pitchFamily="34" charset="0"/>
              </a:rPr>
              <a:t>kesempatan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Aksesibilitas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Kesetaraan</a:t>
            </a:r>
            <a:r>
              <a:rPr lang="en-US" sz="1100" dirty="0" smtClean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antara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pria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latin typeface="Arial Rounded MT Bold" panose="020F0704030504030204" pitchFamily="34" charset="0"/>
              </a:rPr>
              <a:t>wanita</a:t>
            </a:r>
            <a:endParaRPr lang="en-US" sz="1100" dirty="0">
              <a:latin typeface="Arial Rounded MT Bold" panose="020F07040305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 smtClean="0">
                <a:latin typeface="Arial Rounded MT Bold" panose="020F0704030504030204" pitchFamily="34" charset="0"/>
              </a:rPr>
              <a:t>Menghormati</a:t>
            </a:r>
            <a:r>
              <a:rPr lang="en-US" sz="1100" dirty="0" smtClean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kapasitas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anak-anak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yang </a:t>
            </a:r>
            <a:r>
              <a:rPr lang="en-US" sz="1100" dirty="0" err="1">
                <a:latin typeface="Arial Rounded MT Bold" panose="020F0704030504030204" pitchFamily="34" charset="0"/>
              </a:rPr>
              <a:t>terus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berkembang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penghormatan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terhadap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hak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anak-anak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penyandang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disabilitas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untuk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menjaga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identitas</a:t>
            </a:r>
            <a:r>
              <a:rPr lang="en-US" sz="1100" dirty="0">
                <a:latin typeface="Arial Rounded MT Bold" panose="020F0704030504030204" pitchFamily="34" charset="0"/>
              </a:rPr>
              <a:t> </a:t>
            </a:r>
            <a:r>
              <a:rPr lang="en-US" sz="1100" dirty="0" err="1">
                <a:latin typeface="Arial Rounded MT Bold" panose="020F0704030504030204" pitchFamily="34" charset="0"/>
              </a:rPr>
              <a:t>mereka</a:t>
            </a:r>
            <a:r>
              <a:rPr lang="en-US" sz="1100" dirty="0">
                <a:latin typeface="Arial Rounded MT Bold" panose="020F0704030504030204" pitchFamily="34" charset="0"/>
              </a:rPr>
              <a:t>.</a:t>
            </a:r>
          </a:p>
          <a:p>
            <a:endParaRPr lang="en-US" sz="1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83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D411A-55B1-4A16-A19F-734EB527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err="1">
                <a:latin typeface="Ink Free" panose="03080402000500000000" pitchFamily="66" charset="0"/>
              </a:rPr>
              <a:t>Keunikan</a:t>
            </a:r>
            <a:r>
              <a:rPr lang="en-US" sz="5400" dirty="0">
                <a:latin typeface="Ink Free" panose="03080402000500000000" pitchFamily="66" charset="0"/>
              </a:rPr>
              <a:t> </a:t>
            </a:r>
            <a:r>
              <a:rPr lang="en-US" sz="5400" dirty="0" err="1">
                <a:latin typeface="Ink Free" panose="03080402000500000000" pitchFamily="66" charset="0"/>
              </a:rPr>
              <a:t>Individu</a:t>
            </a:r>
            <a:endParaRPr lang="en-ID" sz="5400" dirty="0">
              <a:latin typeface="Ink Free" panose="030804020005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DC38D-AE0A-4F50-89C5-6D7DD531008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r>
              <a:rPr lang="en-US" sz="2800" b="1" dirty="0" err="1">
                <a:solidFill>
                  <a:schemeClr val="bg1"/>
                </a:solidFill>
                <a:latin typeface="Ink Free" panose="03080402000500000000" pitchFamily="66" charset="0"/>
              </a:rPr>
              <a:t>Apa</a:t>
            </a:r>
            <a:r>
              <a:rPr lang="en-US" sz="2800" b="1" dirty="0">
                <a:solidFill>
                  <a:schemeClr val="bg1"/>
                </a:solidFill>
                <a:latin typeface="Ink Free" panose="03080402000500000000" pitchFamily="66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Ink Free" panose="03080402000500000000" pitchFamily="66" charset="0"/>
              </a:rPr>
              <a:t>itu</a:t>
            </a:r>
            <a:r>
              <a:rPr lang="en-US" sz="2800" b="1" dirty="0">
                <a:solidFill>
                  <a:schemeClr val="bg1"/>
                </a:solidFill>
                <a:latin typeface="Ink Free" panose="03080402000500000000" pitchFamily="66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Ink Free" panose="03080402000500000000" pitchFamily="66" charset="0"/>
              </a:rPr>
              <a:t>Unik</a:t>
            </a:r>
            <a:r>
              <a:rPr lang="en-US" sz="2800" b="1" dirty="0">
                <a:solidFill>
                  <a:schemeClr val="bg1"/>
                </a:solidFill>
                <a:latin typeface="Ink Free" panose="03080402000500000000" pitchFamily="66" charset="0"/>
              </a:rPr>
              <a:t>?</a:t>
            </a:r>
            <a:endParaRPr lang="en-ID" sz="2800" b="1" dirty="0">
              <a:solidFill>
                <a:schemeClr val="bg1"/>
              </a:solidFill>
              <a:latin typeface="Ink Free" panose="03080402000500000000" pitchFamily="66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5EC3D5-92F7-4490-A04D-C3E7A511C41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Segoe Script" panose="030B0504020000000003" pitchFamily="66" charset="0"/>
              </a:rPr>
              <a:t>Sesuatu</a:t>
            </a:r>
            <a:r>
              <a:rPr lang="en-US" sz="2800" dirty="0">
                <a:latin typeface="Segoe Script" panose="030B0504020000000003" pitchFamily="66" charset="0"/>
              </a:rPr>
              <a:t> yang </a:t>
            </a:r>
            <a:r>
              <a:rPr lang="en-US" sz="2800" dirty="0" err="1">
                <a:latin typeface="Segoe Script" panose="030B0504020000000003" pitchFamily="66" charset="0"/>
              </a:rPr>
              <a:t>berbeda</a:t>
            </a:r>
            <a:endParaRPr lang="en-US" sz="2800" dirty="0">
              <a:latin typeface="Segoe Script" panose="030B05040200000000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Segoe Script" panose="030B0504020000000003" pitchFamily="66" charset="0"/>
              </a:rPr>
              <a:t>Sesuatu</a:t>
            </a:r>
            <a:r>
              <a:rPr lang="en-US" sz="2800" dirty="0">
                <a:latin typeface="Segoe Script" panose="030B0504020000000003" pitchFamily="66" charset="0"/>
              </a:rPr>
              <a:t> yang lain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Segoe Script" panose="030B0504020000000003" pitchFamily="66" charset="0"/>
              </a:rPr>
              <a:t>Sesuatu</a:t>
            </a:r>
            <a:r>
              <a:rPr lang="en-US" sz="2800" dirty="0">
                <a:latin typeface="Segoe Script" panose="030B0504020000000003" pitchFamily="66" charset="0"/>
              </a:rPr>
              <a:t> yang </a:t>
            </a:r>
            <a:r>
              <a:rPr lang="en-US" sz="2800" dirty="0" err="1">
                <a:latin typeface="Segoe Script" panose="030B0504020000000003" pitchFamily="66" charset="0"/>
              </a:rPr>
              <a:t>khas</a:t>
            </a:r>
            <a:endParaRPr lang="en-US" sz="2800" dirty="0">
              <a:latin typeface="Segoe Script" panose="030B05040200000000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Segoe Script" panose="030B0504020000000003" pitchFamily="66" charset="0"/>
              </a:rPr>
              <a:t>Sesuatu</a:t>
            </a:r>
            <a:r>
              <a:rPr lang="en-US" sz="2800" dirty="0">
                <a:latin typeface="Segoe Script" panose="030B0504020000000003" pitchFamily="66" charset="0"/>
              </a:rPr>
              <a:t> yang </a:t>
            </a:r>
            <a:r>
              <a:rPr lang="en-US" sz="2800" dirty="0" err="1">
                <a:latin typeface="Segoe Script" panose="030B0504020000000003" pitchFamily="66" charset="0"/>
              </a:rPr>
              <a:t>khusus</a:t>
            </a:r>
            <a:endParaRPr lang="en-US" sz="2800" dirty="0">
              <a:latin typeface="Segoe Script" panose="030B05040200000000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Segoe Script" panose="030B0504020000000003" pitchFamily="66" charset="0"/>
              </a:rPr>
              <a:t>Sesuatu</a:t>
            </a:r>
            <a:r>
              <a:rPr lang="en-US" sz="2800" dirty="0">
                <a:latin typeface="Segoe Script" panose="030B0504020000000003" pitchFamily="66" charset="0"/>
              </a:rPr>
              <a:t> yang </a:t>
            </a:r>
            <a:r>
              <a:rPr lang="en-US" sz="2800" dirty="0" err="1">
                <a:latin typeface="Segoe Script" panose="030B0504020000000003" pitchFamily="66" charset="0"/>
              </a:rPr>
              <a:t>tidak</a:t>
            </a:r>
            <a:r>
              <a:rPr lang="en-US" sz="2800" dirty="0">
                <a:latin typeface="Segoe Script" panose="030B0504020000000003" pitchFamily="66" charset="0"/>
              </a:rPr>
              <a:t> </a:t>
            </a:r>
            <a:r>
              <a:rPr lang="en-US" sz="2800" dirty="0" err="1">
                <a:latin typeface="Segoe Script" panose="030B0504020000000003" pitchFamily="66" charset="0"/>
              </a:rPr>
              <a:t>sama</a:t>
            </a:r>
            <a:endParaRPr lang="en-US" sz="2800" dirty="0">
              <a:latin typeface="Segoe Script" panose="030B05040200000000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Segoe Script" panose="030B0504020000000003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sz="2800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4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sz="2800" dirty="0">
              <a:latin typeface="Segoe Script" panose="030B05040200000000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7654"/>
            <a:ext cx="8723312" cy="1656184"/>
          </a:xfrm>
        </p:spPr>
        <p:txBody>
          <a:bodyPr/>
          <a:lstStyle/>
          <a:p>
            <a:r>
              <a:rPr lang="en-US" sz="1800" dirty="0" err="1" smtClean="0">
                <a:latin typeface="Segoe Script" panose="030B0504020000000003" pitchFamily="66" charset="0"/>
              </a:rPr>
              <a:t>Lingkungan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Inklusif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adalah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lingkungan</a:t>
            </a:r>
            <a:r>
              <a:rPr lang="en-US" sz="1800" dirty="0" smtClean="0">
                <a:latin typeface="Segoe Script" panose="030B0504020000000003" pitchFamily="66" charset="0"/>
              </a:rPr>
              <a:t> yang </a:t>
            </a:r>
            <a:r>
              <a:rPr lang="en-US" sz="1800" dirty="0" err="1" smtClean="0">
                <a:latin typeface="Segoe Script" panose="030B0504020000000003" pitchFamily="66" charset="0"/>
              </a:rPr>
              <a:t>menghargai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setiap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perbedaan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latar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belakang</a:t>
            </a:r>
            <a:r>
              <a:rPr lang="en-US" sz="1800" dirty="0" smtClean="0">
                <a:latin typeface="Segoe Script" panose="030B0504020000000003" pitchFamily="66" charset="0"/>
              </a:rPr>
              <a:t>, </a:t>
            </a:r>
            <a:r>
              <a:rPr lang="en-US" sz="1800" dirty="0" err="1" smtClean="0">
                <a:latin typeface="Segoe Script" panose="030B0504020000000003" pitchFamily="66" charset="0"/>
              </a:rPr>
              <a:t>suku</a:t>
            </a:r>
            <a:r>
              <a:rPr lang="en-US" sz="1800" dirty="0" smtClean="0">
                <a:latin typeface="Segoe Script" panose="030B0504020000000003" pitchFamily="66" charset="0"/>
              </a:rPr>
              <a:t>, agama, </a:t>
            </a:r>
            <a:r>
              <a:rPr lang="en-US" sz="1800" dirty="0" err="1" smtClean="0">
                <a:latin typeface="Segoe Script" panose="030B0504020000000003" pitchFamily="66" charset="0"/>
              </a:rPr>
              <a:t>budaya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dan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disabilitas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untuk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berinteraksi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bersama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dan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bekerja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sama</a:t>
            </a:r>
            <a:r>
              <a:rPr lang="en-US" sz="1800" dirty="0" smtClean="0">
                <a:latin typeface="Segoe Script" panose="030B0504020000000003" pitchFamily="66" charset="0"/>
              </a:rPr>
              <a:t> agar </a:t>
            </a:r>
            <a:r>
              <a:rPr lang="en-US" sz="1800" dirty="0" err="1" smtClean="0">
                <a:latin typeface="Segoe Script" panose="030B0504020000000003" pitchFamily="66" charset="0"/>
              </a:rPr>
              <a:t>bisa</a:t>
            </a:r>
            <a:r>
              <a:rPr lang="en-US" sz="1800" dirty="0" smtClean="0">
                <a:latin typeface="Segoe Script" panose="030B0504020000000003" pitchFamily="66" charset="0"/>
              </a:rPr>
              <a:t> </a:t>
            </a:r>
            <a:r>
              <a:rPr lang="en-US" sz="1800" dirty="0" err="1" smtClean="0">
                <a:latin typeface="Segoe Script" panose="030B0504020000000003" pitchFamily="66" charset="0"/>
              </a:rPr>
              <a:t>produktif</a:t>
            </a:r>
            <a:endParaRPr lang="en-US" sz="1800" dirty="0"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nspirational Video- Be a Mr. Jensen- MUST WATCH!!">
            <a:hlinkClick r:id="" action="ppaction://media"/>
          </p:cNvPr>
          <p:cNvPicPr>
            <a:picLocks noGrp="1" noChangeAspect="1"/>
          </p:cNvPicPr>
          <p:nvPr>
            <p:ph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3" y="-1"/>
            <a:ext cx="9124947" cy="5132271"/>
          </a:xfrm>
        </p:spPr>
      </p:pic>
    </p:spTree>
    <p:extLst>
      <p:ext uri="{BB962C8B-B14F-4D97-AF65-F5344CB8AC3E}">
        <p14:creationId xmlns:p14="http://schemas.microsoft.com/office/powerpoint/2010/main" val="122354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61994" y="3770591"/>
            <a:ext cx="6102494" cy="884466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altLang="ko-KR" sz="6000" dirty="0">
                <a:latin typeface="Segoe Script" panose="030B0504020000000003" pitchFamily="66" charset="0"/>
              </a:rPr>
              <a:t>Non </a:t>
            </a:r>
            <a:r>
              <a:rPr lang="en-US" altLang="ko-KR" sz="6000" dirty="0" err="1">
                <a:latin typeface="Segoe Script" panose="030B0504020000000003" pitchFamily="66" charset="0"/>
              </a:rPr>
              <a:t>Fisik</a:t>
            </a:r>
            <a:r>
              <a:rPr lang="en-US" altLang="ko-KR" sz="6000" dirty="0">
                <a:latin typeface="Segoe Script" panose="030B0504020000000003" pitchFamily="66" charset="0"/>
              </a:rPr>
              <a:t> </a:t>
            </a:r>
            <a:endParaRPr lang="ko-KR" altLang="en-US" sz="6000" dirty="0">
              <a:latin typeface="Segoe Script" panose="030B0504020000000003" pitchFamily="66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2833888" y="2707044"/>
            <a:ext cx="6058592" cy="88446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altLang="ko-KR" sz="6000" dirty="0" err="1">
                <a:latin typeface="Segoe Script" panose="030B0504020000000003" pitchFamily="66" charset="0"/>
              </a:rPr>
              <a:t>Fisik</a:t>
            </a:r>
            <a:endParaRPr lang="ko-KR" altLang="en-US" sz="6000" dirty="0">
              <a:latin typeface="Segoe Script" panose="030B0504020000000003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53300">
            <a:off x="1892046" y="121236"/>
            <a:ext cx="1512168" cy="2285492"/>
          </a:xfrm>
          <a:prstGeom prst="rect">
            <a:avLst/>
          </a:prstGeom>
        </p:spPr>
      </p:pic>
      <p:sp>
        <p:nvSpPr>
          <p:cNvPr id="9" name="Title 2"/>
          <p:cNvSpPr txBox="1">
            <a:spLocks/>
          </p:cNvSpPr>
          <p:nvPr/>
        </p:nvSpPr>
        <p:spPr>
          <a:xfrm>
            <a:off x="3626284" y="627534"/>
            <a:ext cx="4624169" cy="88446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6000" dirty="0">
                <a:solidFill>
                  <a:schemeClr val="bg1"/>
                </a:solidFill>
                <a:latin typeface="Ink Free" panose="03080402000500000000" pitchFamily="66" charset="0"/>
              </a:rPr>
              <a:t>KEUNIKAN</a:t>
            </a:r>
            <a:endParaRPr lang="ko-KR" altLang="en-US" sz="6000" dirty="0">
              <a:solidFill>
                <a:schemeClr val="bg1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539552" y="15875"/>
            <a:ext cx="7272808" cy="88446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4000" dirty="0" err="1">
                <a:latin typeface="Segoe Script" panose="030B0504020000000003" pitchFamily="66" charset="0"/>
              </a:rPr>
              <a:t>Unik</a:t>
            </a:r>
            <a:r>
              <a:rPr lang="en-US" sz="5400" dirty="0">
                <a:latin typeface="Segoe Script" panose="030B0504020000000003" pitchFamily="66" charset="0"/>
              </a:rPr>
              <a:t>-FISIK</a:t>
            </a:r>
          </a:p>
        </p:txBody>
      </p:sp>
      <p:sp>
        <p:nvSpPr>
          <p:cNvPr id="6" name="AutoShape 2" descr="Yuk! Mengenal Bermacam Ras Manusia di Dunia ini! – Planetiker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Yuk! Mengenal Bermacam Ras Manusia di Dunia ini! – Planetike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771550"/>
            <a:ext cx="5616624" cy="421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82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Unik Banget! Ini 8 Fakta yang Perlu Kamu Ketahui tentang Rambut Af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0" name="Picture 4" descr="What Is My Natural Hair Type? | POPSUGAR Beau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03598"/>
            <a:ext cx="3816424" cy="3816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2870"/>
            <a:ext cx="727315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9947" y="1275606"/>
            <a:ext cx="4320480" cy="3486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2870"/>
            <a:ext cx="727315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32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ymbol for accessibility for all people with disabilities - Google Search |  Disability awareness, Disability, Disability incl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9542"/>
            <a:ext cx="4392488" cy="4342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2870"/>
            <a:ext cx="727315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09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267494"/>
            <a:ext cx="7272808" cy="884466"/>
          </a:xfrm>
        </p:spPr>
        <p:txBody>
          <a:bodyPr/>
          <a:lstStyle/>
          <a:p>
            <a:pPr algn="ctr"/>
            <a:r>
              <a:rPr lang="en-US" sz="4000" dirty="0" err="1">
                <a:latin typeface="Segoe Script" panose="030B0504020000000003" pitchFamily="66" charset="0"/>
              </a:rPr>
              <a:t>Unik</a:t>
            </a:r>
            <a:r>
              <a:rPr lang="en-US" sz="5400" dirty="0">
                <a:latin typeface="Segoe Script" panose="030B0504020000000003" pitchFamily="66" charset="0"/>
              </a:rPr>
              <a:t>-FISIK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15103">
            <a:off x="6562228" y="2429371"/>
            <a:ext cx="2353592" cy="2353592"/>
          </a:xfrm>
          <a:prstGeom prst="rect">
            <a:avLst/>
          </a:prstGeom>
        </p:spPr>
      </p:pic>
      <p:sp>
        <p:nvSpPr>
          <p:cNvPr id="9" name="AutoShape 2" descr="Yuk! Mengenal Bermacam Ras Manusia di Dunia ini! – Planetiker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63453">
            <a:off x="2985140" y="2561417"/>
            <a:ext cx="2376264" cy="2376264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 rot="21079747">
            <a:off x="4423910" y="1451552"/>
            <a:ext cx="2525617" cy="25256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72" y="1151960"/>
            <a:ext cx="2695093" cy="364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91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575</Words>
  <Application>Microsoft Office PowerPoint</Application>
  <PresentationFormat>On-screen Show (16:9)</PresentationFormat>
  <Paragraphs>127</Paragraphs>
  <Slides>31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DFMincho-SU</vt:lpstr>
      <vt:lpstr>맑은 고딕</vt:lpstr>
      <vt:lpstr>Arial</vt:lpstr>
      <vt:lpstr>Arial Rounded MT Bold</vt:lpstr>
      <vt:lpstr>Calibri</vt:lpstr>
      <vt:lpstr>Comic Sans MS</vt:lpstr>
      <vt:lpstr>Ink Free</vt:lpstr>
      <vt:lpstr>Segoe Script</vt:lpstr>
      <vt:lpstr>Office Theme</vt:lpstr>
      <vt:lpstr>Custom Design</vt:lpstr>
      <vt:lpstr>PowerPoint Presentation</vt:lpstr>
      <vt:lpstr> Apa Sih…Uniknya Kamu?</vt:lpstr>
      <vt:lpstr>Keunikan Individu</vt:lpstr>
      <vt:lpstr>Non Fisik </vt:lpstr>
      <vt:lpstr>PowerPoint Presentation</vt:lpstr>
      <vt:lpstr>PowerPoint Presentation</vt:lpstr>
      <vt:lpstr>PowerPoint Presentation</vt:lpstr>
      <vt:lpstr>PowerPoint Presentation</vt:lpstr>
      <vt:lpstr>Unik-FISIK</vt:lpstr>
      <vt:lpstr>Unik-Non Fisik</vt:lpstr>
      <vt:lpstr>3 Pertanyaan Dasar Dalam Membantu Disabilitas</vt:lpstr>
      <vt:lpstr>Prinsip Dasar Dalam Membantu Disabilitas</vt:lpstr>
      <vt:lpstr>Strategi Komunikasi dengan Disabilitas</vt:lpstr>
      <vt:lpstr>PowerPoint Presentation</vt:lpstr>
      <vt:lpstr>Gangguan Penglihatan </vt:lpstr>
      <vt:lpstr>PowerPoint Presentation</vt:lpstr>
      <vt:lpstr>Sarana/layanan khusus Gangguan Penglihatan</vt:lpstr>
      <vt:lpstr>Bentuk Bantuan Yang Bisa Diberikan</vt:lpstr>
      <vt:lpstr>Gangguan Pendengaran </vt:lpstr>
      <vt:lpstr>PowerPoint Presentation</vt:lpstr>
      <vt:lpstr>Sarana/layanan khusus</vt:lpstr>
      <vt:lpstr>Gangguan Berbicara</vt:lpstr>
      <vt:lpstr>PowerPoint Presentation</vt:lpstr>
      <vt:lpstr>Gangguan Gerak </vt:lpstr>
      <vt:lpstr>Gangguan Gerak</vt:lpstr>
      <vt:lpstr>PowerPoint Presentation</vt:lpstr>
      <vt:lpstr>Sarana/layanan khusus</vt:lpstr>
      <vt:lpstr>Cara Membantu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70</cp:revision>
  <dcterms:created xsi:type="dcterms:W3CDTF">2014-04-01T16:27:38Z</dcterms:created>
  <dcterms:modified xsi:type="dcterms:W3CDTF">2021-10-11T14:00:23Z</dcterms:modified>
</cp:coreProperties>
</file>