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3" r:id="rId4"/>
    <p:sldId id="274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5" r:id="rId21"/>
    <p:sldId id="283" r:id="rId22"/>
    <p:sldId id="279" r:id="rId23"/>
    <p:sldId id="280" r:id="rId24"/>
    <p:sldId id="281" r:id="rId25"/>
    <p:sldId id="28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902F-0807-4974-84BC-706F254E75F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14A5F6D-701C-42B6-A441-A6C232318B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902F-0807-4974-84BC-706F254E75F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5F6D-701C-42B6-A441-A6C232318B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902F-0807-4974-84BC-706F254E75F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5F6D-701C-42B6-A441-A6C232318B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902F-0807-4974-84BC-706F254E75F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5F6D-701C-42B6-A441-A6C232318B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902F-0807-4974-84BC-706F254E75F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4A5F6D-701C-42B6-A441-A6C232318B3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902F-0807-4974-84BC-706F254E75F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5F6D-701C-42B6-A441-A6C232318B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902F-0807-4974-84BC-706F254E75F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5F6D-701C-42B6-A441-A6C232318B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902F-0807-4974-84BC-706F254E75F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5F6D-701C-42B6-A441-A6C232318B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902F-0807-4974-84BC-706F254E75F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5F6D-701C-42B6-A441-A6C232318B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902F-0807-4974-84BC-706F254E75F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5F6D-701C-42B6-A441-A6C232318B3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902F-0807-4974-84BC-706F254E75F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14A5F6D-701C-42B6-A441-A6C232318B3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27F2902F-0807-4974-84BC-706F254E75F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714A5F6D-701C-42B6-A441-A6C232318B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file:///C:\Program%20Files\Inknoe%20ClassPoint\Images\short_answer_without%20result_default.png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file:///C:\Program%20Files\Inknoe%20ClassPoint\Images\word_count_without%20result_default.png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file:///C:\Program%20Files\Inknoe%20ClassPoint\Images\multiple_choice_without%20result_default_cm.png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file:///C:\Program%20Files\Inknoe%20ClassPoint\Images\multiple_choice_without%20result_default_cm.png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file:///C:\Program%20Files\Inknoe%20ClassPoint\Images\multiple_choice_without%20result_default_cm.pn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8991600" cy="693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82000" cy="457199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4400" dirty="0" err="1"/>
              <a:t>Landasan</a:t>
            </a:r>
            <a:r>
              <a:rPr lang="en-US" sz="4400" dirty="0"/>
              <a:t> </a:t>
            </a:r>
            <a:r>
              <a:rPr lang="en-US" sz="4400" dirty="0" err="1"/>
              <a:t>falsafah</a:t>
            </a:r>
            <a:r>
              <a:rPr lang="en-US" sz="4400" dirty="0"/>
              <a:t> </a:t>
            </a:r>
            <a:r>
              <a:rPr lang="en-US" sz="4400" dirty="0" err="1"/>
              <a:t>teknologi</a:t>
            </a:r>
            <a:r>
              <a:rPr lang="en-US" sz="4400" dirty="0"/>
              <a:t> </a:t>
            </a:r>
            <a:r>
              <a:rPr lang="en-US" sz="4400" dirty="0" err="1"/>
              <a:t>pendidikan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1600200"/>
          </a:xfrm>
        </p:spPr>
        <p:txBody>
          <a:bodyPr/>
          <a:lstStyle/>
          <a:p>
            <a:r>
              <a:rPr lang="en-US" dirty="0"/>
              <a:t>Mata </a:t>
            </a:r>
            <a:r>
              <a:rPr lang="en-US" dirty="0" err="1"/>
              <a:t>Kuliah</a:t>
            </a:r>
            <a:r>
              <a:rPr lang="en-US" dirty="0"/>
              <a:t>:</a:t>
            </a:r>
          </a:p>
          <a:p>
            <a:r>
              <a:rPr lang="en-US" dirty="0" err="1"/>
              <a:t>Pengantar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 smtClean="0"/>
              <a:t>Pendidikan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342017" y="328275"/>
            <a:ext cx="2116183" cy="695418"/>
            <a:chOff x="6342017" y="336984"/>
            <a:chExt cx="2116183" cy="695418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42017" y="361263"/>
              <a:ext cx="671139" cy="67113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6600" y="361264"/>
              <a:ext cx="622505" cy="615113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9012" y="336984"/>
              <a:ext cx="669188" cy="6712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62146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14268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3 </a:t>
            </a:r>
            <a:r>
              <a:rPr lang="en-US" sz="3200" dirty="0" err="1">
                <a:solidFill>
                  <a:schemeClr val="tx1"/>
                </a:solidFill>
              </a:rPr>
              <a:t>pendekatan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baru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dalam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mengembangkan</a:t>
            </a:r>
            <a:r>
              <a:rPr lang="en-US" sz="3200" dirty="0">
                <a:solidFill>
                  <a:schemeClr val="tx1"/>
                </a:solidFill>
              </a:rPr>
              <a:t> TP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5181600"/>
          </a:xfrm>
        </p:spPr>
        <p:txBody>
          <a:bodyPr>
            <a:noAutofit/>
          </a:bodyPr>
          <a:lstStyle/>
          <a:p>
            <a:pPr marL="468313" indent="-468313">
              <a:buFont typeface="Wingdings" pitchFamily="2" charset="2"/>
              <a:buChar char="q"/>
            </a:pPr>
            <a:r>
              <a:rPr lang="en-US" sz="2800" dirty="0" err="1"/>
              <a:t>Keseluruhan</a:t>
            </a:r>
            <a:r>
              <a:rPr lang="en-US" sz="2800" dirty="0"/>
              <a:t> </a:t>
            </a:r>
            <a:r>
              <a:rPr lang="en-US" sz="2800" dirty="0" err="1"/>
              <a:t>masalah</a:t>
            </a:r>
            <a:r>
              <a:rPr lang="en-US" sz="2800" dirty="0"/>
              <a:t> </a:t>
            </a:r>
            <a:r>
              <a:rPr lang="en-US" sz="2800" dirty="0" err="1"/>
              <a:t>belajar</a:t>
            </a:r>
            <a:r>
              <a:rPr lang="en-US" sz="2800" dirty="0"/>
              <a:t> dan </a:t>
            </a:r>
            <a:r>
              <a:rPr lang="en-US" sz="2800" dirty="0" err="1"/>
              <a:t>upaya</a:t>
            </a:r>
            <a:r>
              <a:rPr lang="en-US" sz="2800" dirty="0"/>
              <a:t> </a:t>
            </a:r>
            <a:r>
              <a:rPr lang="en-US" sz="2800" dirty="0" err="1"/>
              <a:t>pemecahannya</a:t>
            </a:r>
            <a:r>
              <a:rPr lang="en-US" sz="2800" dirty="0"/>
              <a:t> </a:t>
            </a:r>
            <a:r>
              <a:rPr lang="en-US" sz="2800" dirty="0" err="1"/>
              <a:t>ditelaah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simultan</a:t>
            </a:r>
            <a:r>
              <a:rPr lang="en-US" sz="2800" dirty="0"/>
              <a:t>.(</a:t>
            </a:r>
            <a:r>
              <a:rPr lang="en-US" sz="2800" dirty="0" err="1"/>
              <a:t>serentak</a:t>
            </a:r>
            <a:r>
              <a:rPr lang="en-US" sz="2800" dirty="0"/>
              <a:t>) </a:t>
            </a:r>
          </a:p>
          <a:p>
            <a:pPr marL="468313" indent="-468313">
              <a:buFont typeface="Wingdings" pitchFamily="2" charset="2"/>
              <a:buChar char="q"/>
            </a:pPr>
            <a:r>
              <a:rPr lang="en-US" sz="2800" dirty="0" err="1"/>
              <a:t>Unsur-unsur</a:t>
            </a:r>
            <a:r>
              <a:rPr lang="en-US" sz="2800" dirty="0"/>
              <a:t>  yang  </a:t>
            </a:r>
            <a:r>
              <a:rPr lang="en-US" sz="2800" dirty="0" err="1"/>
              <a:t>berkepentingan</a:t>
            </a:r>
            <a:r>
              <a:rPr lang="en-US" sz="2800" dirty="0"/>
              <a:t>  </a:t>
            </a:r>
            <a:r>
              <a:rPr lang="en-US" sz="2800" dirty="0" err="1"/>
              <a:t>diintegrasikan</a:t>
            </a:r>
            <a:r>
              <a:rPr lang="en-US" sz="2800" dirty="0"/>
              <a:t>  </a:t>
            </a:r>
            <a:r>
              <a:rPr lang="en-US" sz="2800" dirty="0" err="1"/>
              <a:t>dalam</a:t>
            </a:r>
            <a:r>
              <a:rPr lang="en-US" sz="2800" dirty="0"/>
              <a:t>  </a:t>
            </a:r>
            <a:r>
              <a:rPr lang="en-US" sz="2800" dirty="0" err="1"/>
              <a:t>suatu</a:t>
            </a:r>
            <a:r>
              <a:rPr lang="en-US" sz="2800" dirty="0"/>
              <a:t>  proses  </a:t>
            </a:r>
            <a:r>
              <a:rPr lang="en-US" sz="2800" dirty="0" err="1"/>
              <a:t>kompleks</a:t>
            </a:r>
            <a:r>
              <a:rPr lang="en-US" sz="2800" dirty="0"/>
              <a:t> 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sistemik</a:t>
            </a:r>
            <a:r>
              <a:rPr lang="en-US" sz="2800" dirty="0"/>
              <a:t> (</a:t>
            </a:r>
            <a:r>
              <a:rPr lang="en-US" sz="2800" dirty="0" err="1"/>
              <a:t>sistem</a:t>
            </a:r>
            <a:r>
              <a:rPr lang="en-US" sz="2800"/>
              <a:t>)</a:t>
            </a:r>
            <a:endParaRPr lang="en-US" sz="2800" dirty="0"/>
          </a:p>
          <a:p>
            <a:pPr marL="468313" indent="-468313">
              <a:buFont typeface="Wingdings" pitchFamily="2" charset="2"/>
              <a:buChar char="q"/>
            </a:pPr>
            <a:r>
              <a:rPr lang="en-US" sz="2800" dirty="0" err="1"/>
              <a:t>Penggabungan</a:t>
            </a:r>
            <a:r>
              <a:rPr lang="en-US" sz="2800" dirty="0"/>
              <a:t>  </a:t>
            </a:r>
            <a:r>
              <a:rPr lang="en-US" sz="2800" dirty="0" err="1"/>
              <a:t>ke</a:t>
            </a:r>
            <a:r>
              <a:rPr lang="en-US" sz="2800" dirty="0"/>
              <a:t>  </a:t>
            </a:r>
            <a:r>
              <a:rPr lang="en-US" sz="2800" dirty="0" err="1"/>
              <a:t>dalam</a:t>
            </a:r>
            <a:r>
              <a:rPr lang="en-US" sz="2800" dirty="0"/>
              <a:t>  proses  yang  </a:t>
            </a:r>
            <a:r>
              <a:rPr lang="en-US" sz="2800" dirty="0" err="1"/>
              <a:t>kompleks</a:t>
            </a:r>
            <a:r>
              <a:rPr lang="en-US" sz="2800" dirty="0"/>
              <a:t>  </a:t>
            </a:r>
            <a:r>
              <a:rPr lang="en-US" sz="2800" dirty="0" err="1"/>
              <a:t>dan</a:t>
            </a:r>
            <a:r>
              <a:rPr lang="en-US" sz="2800" dirty="0"/>
              <a:t>  </a:t>
            </a:r>
            <a:r>
              <a:rPr lang="en-US" sz="2800" dirty="0" err="1"/>
              <a:t>perhatian</a:t>
            </a:r>
            <a:r>
              <a:rPr lang="en-US" sz="2800" dirty="0"/>
              <a:t>  </a:t>
            </a:r>
            <a:r>
              <a:rPr lang="en-US" sz="2800" dirty="0" err="1"/>
              <a:t>atas</a:t>
            </a:r>
            <a:r>
              <a:rPr lang="en-US" sz="2800" dirty="0"/>
              <a:t>  </a:t>
            </a:r>
            <a:r>
              <a:rPr lang="en-US" sz="2800" dirty="0" err="1"/>
              <a:t>gejala</a:t>
            </a:r>
            <a:r>
              <a:rPr lang="en-US" sz="2800" dirty="0"/>
              <a:t> 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menyeluruh</a:t>
            </a:r>
            <a:r>
              <a:rPr lang="en-US" sz="2800" dirty="0"/>
              <a:t>,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mengandung</a:t>
            </a:r>
            <a:r>
              <a:rPr lang="en-US" sz="2800" dirty="0"/>
              <a:t> </a:t>
            </a:r>
            <a:r>
              <a:rPr lang="en-US" sz="2800" dirty="0" err="1"/>
              <a:t>daya</a:t>
            </a:r>
            <a:r>
              <a:rPr lang="en-US" sz="2800" dirty="0"/>
              <a:t> </a:t>
            </a:r>
            <a:r>
              <a:rPr lang="en-US" sz="2800" dirty="0" err="1"/>
              <a:t>lipat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sinergisme</a:t>
            </a:r>
            <a:r>
              <a:rPr lang="en-US" sz="2800" dirty="0"/>
              <a:t>, </a:t>
            </a:r>
            <a:r>
              <a:rPr lang="en-US" sz="2800" dirty="0" err="1"/>
              <a:t>berbeda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hal</a:t>
            </a:r>
            <a:r>
              <a:rPr lang="en-US" sz="2800" dirty="0"/>
              <a:t> </a:t>
            </a:r>
            <a:r>
              <a:rPr lang="en-US" sz="2800" dirty="0" err="1"/>
              <a:t>dimana</a:t>
            </a:r>
            <a:r>
              <a:rPr lang="en-US" sz="2800" dirty="0"/>
              <a:t> </a:t>
            </a:r>
            <a:r>
              <a:rPr lang="en-US" sz="2800" dirty="0" err="1"/>
              <a:t>masing-masing</a:t>
            </a:r>
            <a:r>
              <a:rPr lang="en-US" sz="2800" dirty="0"/>
              <a:t> </a:t>
            </a:r>
            <a:r>
              <a:rPr lang="en-US" sz="2800" dirty="0" err="1"/>
              <a:t>fungsi</a:t>
            </a:r>
            <a:r>
              <a:rPr lang="en-US" sz="2800" dirty="0"/>
              <a:t> </a:t>
            </a:r>
            <a:r>
              <a:rPr lang="en-US" sz="2800" dirty="0" err="1"/>
              <a:t>berjalan</a:t>
            </a:r>
            <a:r>
              <a:rPr lang="en-US" sz="2800" dirty="0"/>
              <a:t> </a:t>
            </a:r>
            <a:r>
              <a:rPr lang="en-US" sz="2800" dirty="0" err="1"/>
              <a:t>sendiri-sendiri</a:t>
            </a:r>
            <a:endParaRPr lang="en-US" sz="2800" dirty="0"/>
          </a:p>
          <a:p>
            <a:r>
              <a:rPr lang="en-US" sz="2800" dirty="0">
                <a:solidFill>
                  <a:srgbClr val="FF0000"/>
                </a:solidFill>
              </a:rPr>
              <a:t>(</a:t>
            </a:r>
            <a:r>
              <a:rPr lang="en-US" sz="2800" dirty="0" err="1">
                <a:solidFill>
                  <a:srgbClr val="FF0000"/>
                </a:solidFill>
              </a:rPr>
              <a:t>Miarso</a:t>
            </a:r>
            <a:r>
              <a:rPr lang="en-US" sz="2800" dirty="0">
                <a:solidFill>
                  <a:srgbClr val="FF0000"/>
                </a:solidFill>
              </a:rPr>
              <a:t>)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32371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324600" cy="1371600"/>
          </a:xfrm>
        </p:spPr>
        <p:txBody>
          <a:bodyPr/>
          <a:lstStyle/>
          <a:p>
            <a:r>
              <a:rPr lang="en-US" dirty="0" err="1"/>
              <a:t>Landasan</a:t>
            </a:r>
            <a:r>
              <a:rPr lang="en-US" dirty="0"/>
              <a:t> </a:t>
            </a:r>
            <a:r>
              <a:rPr lang="en-US" dirty="0" err="1"/>
              <a:t>aksiologi</a:t>
            </a:r>
            <a:r>
              <a:rPr lang="en-US" dirty="0"/>
              <a:t> TP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648200" cy="437356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3200" dirty="0" err="1"/>
              <a:t>Berkaitan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manfaat</a:t>
            </a:r>
            <a:r>
              <a:rPr lang="en-US" sz="3200" dirty="0"/>
              <a:t> </a:t>
            </a:r>
            <a:r>
              <a:rPr lang="en-US" sz="3200" dirty="0" err="1"/>
              <a:t>teknologi</a:t>
            </a:r>
            <a:r>
              <a:rPr lang="en-US" sz="3200" dirty="0"/>
              <a:t> </a:t>
            </a:r>
            <a:r>
              <a:rPr lang="en-US" sz="3200" dirty="0" err="1"/>
              <a:t>pendidikan</a:t>
            </a:r>
            <a:r>
              <a:rPr lang="en-US" sz="3200" dirty="0"/>
              <a:t> (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apa</a:t>
            </a:r>
            <a:r>
              <a:rPr lang="en-US" sz="3200" dirty="0"/>
              <a:t>?)</a:t>
            </a:r>
          </a:p>
          <a:p>
            <a:pPr>
              <a:lnSpc>
                <a:spcPct val="200000"/>
              </a:lnSpc>
            </a:pPr>
            <a:endParaRPr lang="en-US" sz="3200" dirty="0"/>
          </a:p>
        </p:txBody>
      </p:sp>
      <p:pic>
        <p:nvPicPr>
          <p:cNvPr id="3074" name="Picture 2" descr="http://1.bp.blogspot.com/-zmOLIOmWckI/U8Z3Hw8Cx3I/AAAAAAAAAQs/BQxLiFe21rs/s1600/Bagaimana+cara+menemukan+ide+menul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057400"/>
            <a:ext cx="3352800" cy="4470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8075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990282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Kegunaan</a:t>
            </a:r>
            <a:r>
              <a:rPr lang="en-US" dirty="0">
                <a:solidFill>
                  <a:schemeClr val="tx1"/>
                </a:solidFill>
              </a:rPr>
              <a:t> TP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Autofit/>
          </a:bodyPr>
          <a:lstStyle/>
          <a:p>
            <a:pPr marL="468313" indent="-468313">
              <a:buFont typeface="Wingdings" pitchFamily="2" charset="2"/>
              <a:buChar char="q"/>
            </a:pPr>
            <a:r>
              <a:rPr lang="en-US" sz="2800" dirty="0" err="1"/>
              <a:t>Meningkatkan</a:t>
            </a:r>
            <a:r>
              <a:rPr lang="en-US" sz="2800" dirty="0"/>
              <a:t> </a:t>
            </a:r>
            <a:r>
              <a:rPr lang="en-US" sz="2800" dirty="0" err="1"/>
              <a:t>produktifitas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endParaRPr lang="en-US" sz="2800" dirty="0"/>
          </a:p>
          <a:p>
            <a:pPr marL="468313" indent="-468313">
              <a:buFont typeface="Wingdings" pitchFamily="2" charset="2"/>
              <a:buChar char="q"/>
            </a:pPr>
            <a:r>
              <a:rPr lang="en-US" sz="2800" dirty="0" err="1"/>
              <a:t>Memberikan</a:t>
            </a:r>
            <a:r>
              <a:rPr lang="en-US" sz="2800" dirty="0"/>
              <a:t> </a:t>
            </a:r>
            <a:r>
              <a:rPr lang="en-US" sz="2800" dirty="0" err="1"/>
              <a:t>kemungkinan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yang </a:t>
            </a:r>
            <a:r>
              <a:rPr lang="en-US" sz="2800" dirty="0" err="1"/>
              <a:t>sifatnya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individual</a:t>
            </a:r>
          </a:p>
          <a:p>
            <a:pPr marL="468313" indent="-468313">
              <a:buFont typeface="Wingdings" pitchFamily="2" charset="2"/>
              <a:buChar char="q"/>
            </a:pPr>
            <a:r>
              <a:rPr lang="en-US" sz="2800" dirty="0" err="1"/>
              <a:t>Memberikan</a:t>
            </a:r>
            <a:r>
              <a:rPr lang="en-US" sz="2800" dirty="0"/>
              <a:t> </a:t>
            </a:r>
            <a:r>
              <a:rPr lang="en-US" sz="2800" dirty="0" err="1"/>
              <a:t>dasar</a:t>
            </a:r>
            <a:r>
              <a:rPr lang="en-US" sz="2800" dirty="0"/>
              <a:t> </a:t>
            </a:r>
            <a:r>
              <a:rPr lang="en-US" sz="2800" dirty="0" err="1"/>
              <a:t>pengajaran</a:t>
            </a:r>
            <a:r>
              <a:rPr lang="en-US" sz="2800" dirty="0"/>
              <a:t> yang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ilmiah</a:t>
            </a:r>
            <a:endParaRPr lang="en-US" sz="2800" dirty="0"/>
          </a:p>
          <a:p>
            <a:pPr marL="468313" indent="-468313">
              <a:buFont typeface="Wingdings" pitchFamily="2" charset="2"/>
              <a:buChar char="q"/>
            </a:pP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memantapkan</a:t>
            </a:r>
            <a:r>
              <a:rPr lang="en-US" sz="2800" dirty="0"/>
              <a:t> </a:t>
            </a:r>
            <a:r>
              <a:rPr lang="en-US" sz="2800" dirty="0" err="1"/>
              <a:t>pengajaran</a:t>
            </a:r>
            <a:endParaRPr lang="en-US" sz="2800" dirty="0"/>
          </a:p>
          <a:p>
            <a:pPr marL="468313" indent="-468313">
              <a:buFont typeface="Wingdings" pitchFamily="2" charset="2"/>
              <a:buChar char="q"/>
            </a:pPr>
            <a:r>
              <a:rPr lang="en-US" sz="2800" dirty="0" err="1"/>
              <a:t>Memungkinkan</a:t>
            </a:r>
            <a:r>
              <a:rPr lang="en-US" sz="2800" dirty="0"/>
              <a:t> </a:t>
            </a:r>
            <a:r>
              <a:rPr lang="en-US" sz="2800" dirty="0" err="1"/>
              <a:t>belajar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akrab</a:t>
            </a:r>
            <a:endParaRPr lang="en-US" sz="2800" dirty="0"/>
          </a:p>
          <a:p>
            <a:pPr marL="468313" indent="-468313">
              <a:buFont typeface="Wingdings" pitchFamily="2" charset="2"/>
              <a:buChar char="q"/>
            </a:pPr>
            <a:r>
              <a:rPr lang="sv-SE" sz="2800" dirty="0"/>
              <a:t>Memungkinkan penyajian pendidikan lebih luas dan merata</a:t>
            </a:r>
          </a:p>
          <a:p>
            <a:r>
              <a:rPr lang="sv-SE" sz="2800" dirty="0">
                <a:solidFill>
                  <a:srgbClr val="FF0000"/>
                </a:solidFill>
              </a:rPr>
              <a:t>(Miarso)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101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96200" cy="1371600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Meningkatkan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produktifitas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pendidikan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4876800" cy="4800600"/>
          </a:xfrm>
        </p:spPr>
        <p:txBody>
          <a:bodyPr>
            <a:normAutofit fontScale="85000" lnSpcReduction="20000"/>
          </a:bodyPr>
          <a:lstStyle/>
          <a:p>
            <a:pPr marL="468313" indent="-468313">
              <a:buFont typeface="Wingdings" pitchFamily="2" charset="2"/>
              <a:buChar char="q"/>
            </a:pPr>
            <a:r>
              <a:rPr lang="en-US" sz="2800" dirty="0" err="1"/>
              <a:t>Memperlaju</a:t>
            </a:r>
            <a:r>
              <a:rPr lang="en-US" sz="2800" dirty="0"/>
              <a:t> </a:t>
            </a:r>
            <a:r>
              <a:rPr lang="en-US" sz="2800" dirty="0" err="1"/>
              <a:t>pentahapan</a:t>
            </a:r>
            <a:r>
              <a:rPr lang="en-US" sz="2800" dirty="0"/>
              <a:t> </a:t>
            </a:r>
            <a:r>
              <a:rPr lang="en-US" sz="2800" dirty="0" err="1"/>
              <a:t>belajar</a:t>
            </a:r>
            <a:r>
              <a:rPr lang="en-US" sz="2800" dirty="0"/>
              <a:t>. </a:t>
            </a:r>
          </a:p>
          <a:p>
            <a:pPr marL="468313" indent="-468313">
              <a:buFont typeface="Wingdings" pitchFamily="2" charset="2"/>
              <a:buChar char="q"/>
            </a:pPr>
            <a:r>
              <a:rPr lang="en-US" sz="2800" dirty="0" err="1"/>
              <a:t>Membantu</a:t>
            </a:r>
            <a:r>
              <a:rPr lang="en-US" sz="2800" dirty="0"/>
              <a:t> guru </a:t>
            </a:r>
            <a:r>
              <a:rPr lang="en-US" sz="2800" dirty="0" err="1"/>
              <a:t>menggunakan</a:t>
            </a:r>
            <a:r>
              <a:rPr lang="en-US" sz="2800" dirty="0"/>
              <a:t> </a:t>
            </a:r>
            <a:r>
              <a:rPr lang="en-US" sz="2800" dirty="0" err="1"/>
              <a:t>waktunya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baik</a:t>
            </a:r>
            <a:r>
              <a:rPr lang="en-US" sz="2800" dirty="0"/>
              <a:t>. </a:t>
            </a:r>
          </a:p>
          <a:p>
            <a:pPr marL="468313" indent="-468313">
              <a:buFont typeface="Wingdings" pitchFamily="2" charset="2"/>
              <a:buChar char="q"/>
            </a:pPr>
            <a:r>
              <a:rPr lang="en-US" sz="2800" dirty="0" err="1"/>
              <a:t>Mengurangi</a:t>
            </a:r>
            <a:r>
              <a:rPr lang="en-US" sz="2800" dirty="0"/>
              <a:t>  </a:t>
            </a:r>
            <a:r>
              <a:rPr lang="en-US" sz="2800" dirty="0" err="1"/>
              <a:t>beban</a:t>
            </a:r>
            <a:r>
              <a:rPr lang="en-US" sz="2800" dirty="0"/>
              <a:t>  guru  </a:t>
            </a:r>
            <a:r>
              <a:rPr lang="en-US" sz="2800" dirty="0" err="1"/>
              <a:t>dalam</a:t>
            </a:r>
            <a:r>
              <a:rPr lang="en-US" sz="2800" dirty="0"/>
              <a:t>  </a:t>
            </a:r>
            <a:r>
              <a:rPr lang="en-US" sz="2800" dirty="0" err="1"/>
              <a:t>menyajikan</a:t>
            </a:r>
            <a:r>
              <a:rPr lang="en-US" sz="2800" dirty="0"/>
              <a:t>  </a:t>
            </a:r>
            <a:r>
              <a:rPr lang="en-US" sz="2800" dirty="0" err="1"/>
              <a:t>informasi</a:t>
            </a:r>
            <a:r>
              <a:rPr lang="en-US" sz="2800" dirty="0"/>
              <a:t>,  </a:t>
            </a:r>
            <a:r>
              <a:rPr lang="en-US" sz="2800" dirty="0" err="1"/>
              <a:t>sehingga</a:t>
            </a:r>
            <a:r>
              <a:rPr lang="en-US" sz="2800" dirty="0"/>
              <a:t>  guru  </a:t>
            </a:r>
            <a:r>
              <a:rPr lang="en-US" sz="2800" dirty="0" err="1"/>
              <a:t>dapat</a:t>
            </a:r>
            <a:r>
              <a:rPr lang="en-US" sz="2800" dirty="0"/>
              <a:t> 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banyak</a:t>
            </a:r>
            <a:r>
              <a:rPr lang="en-US" sz="2800" dirty="0"/>
              <a:t> </a:t>
            </a:r>
            <a:r>
              <a:rPr lang="en-US" sz="2800" dirty="0" err="1"/>
              <a:t>membina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mengembangkan</a:t>
            </a:r>
            <a:r>
              <a:rPr lang="en-US" sz="2800" dirty="0"/>
              <a:t> </a:t>
            </a:r>
            <a:r>
              <a:rPr lang="en-US" sz="2800" dirty="0" err="1"/>
              <a:t>kegairahan</a:t>
            </a:r>
            <a:r>
              <a:rPr lang="en-US" sz="2800" dirty="0"/>
              <a:t> </a:t>
            </a:r>
            <a:r>
              <a:rPr lang="en-US" sz="2800" dirty="0" err="1"/>
              <a:t>belajar</a:t>
            </a:r>
            <a:r>
              <a:rPr lang="en-US" sz="2800" dirty="0"/>
              <a:t> </a:t>
            </a:r>
            <a:r>
              <a:rPr lang="en-US" sz="2800" dirty="0" err="1"/>
              <a:t>anak</a:t>
            </a:r>
            <a:r>
              <a:rPr lang="en-US" sz="2800" dirty="0"/>
              <a:t>. </a:t>
            </a:r>
          </a:p>
          <a:p>
            <a:endParaRPr lang="en-US" sz="2800" dirty="0"/>
          </a:p>
          <a:p>
            <a:r>
              <a:rPr lang="en-US" sz="2800" dirty="0">
                <a:solidFill>
                  <a:srgbClr val="FF0000"/>
                </a:solidFill>
              </a:rPr>
              <a:t>(</a:t>
            </a:r>
            <a:r>
              <a:rPr lang="en-US" sz="2800" dirty="0" err="1">
                <a:solidFill>
                  <a:srgbClr val="FF0000"/>
                </a:solidFill>
              </a:rPr>
              <a:t>Miarso</a:t>
            </a:r>
            <a:r>
              <a:rPr lang="en-US" sz="2800" dirty="0">
                <a:solidFill>
                  <a:srgbClr val="FF0000"/>
                </a:solidFill>
              </a:rPr>
              <a:t>)</a:t>
            </a:r>
          </a:p>
        </p:txBody>
      </p:sp>
      <p:pic>
        <p:nvPicPr>
          <p:cNvPr id="5" name="Picture 2" descr="http://sumsel.kemenag.go.id/file/fotoberita/8980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6058" y="1943100"/>
            <a:ext cx="3511717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5683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53400" cy="1599882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chemeClr val="tx1"/>
                </a:solidFill>
              </a:rPr>
              <a:t>Memberikan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kemungkinan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pendidikan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sifatnya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lebih</a:t>
            </a:r>
            <a:r>
              <a:rPr lang="en-US" sz="2800" dirty="0">
                <a:solidFill>
                  <a:schemeClr val="tx1"/>
                </a:solidFill>
              </a:rPr>
              <a:t> individual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3124199"/>
          </a:xfrm>
        </p:spPr>
        <p:txBody>
          <a:bodyPr>
            <a:noAutofit/>
          </a:bodyPr>
          <a:lstStyle/>
          <a:p>
            <a:pPr marL="468313" indent="-468313">
              <a:buFont typeface="Wingdings" pitchFamily="2" charset="2"/>
              <a:buChar char="q"/>
            </a:pPr>
            <a:r>
              <a:rPr lang="en-US" sz="3200" dirty="0" err="1"/>
              <a:t>Mengurangi</a:t>
            </a:r>
            <a:r>
              <a:rPr lang="en-US" sz="3200" dirty="0"/>
              <a:t> </a:t>
            </a:r>
            <a:r>
              <a:rPr lang="en-US" sz="3200" dirty="0" err="1"/>
              <a:t>kontrol</a:t>
            </a:r>
            <a:r>
              <a:rPr lang="en-US" sz="3200" dirty="0"/>
              <a:t> guru yang </a:t>
            </a:r>
            <a:r>
              <a:rPr lang="en-US" sz="3200" dirty="0" err="1"/>
              <a:t>kaku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tradisional</a:t>
            </a:r>
            <a:r>
              <a:rPr lang="en-US" sz="3200" dirty="0"/>
              <a:t> </a:t>
            </a:r>
          </a:p>
          <a:p>
            <a:pPr marL="468313" indent="-468313">
              <a:buFont typeface="Wingdings" pitchFamily="2" charset="2"/>
              <a:buChar char="q"/>
            </a:pPr>
            <a:r>
              <a:rPr lang="en-US" sz="3200" dirty="0" err="1"/>
              <a:t>Memberikan</a:t>
            </a:r>
            <a:r>
              <a:rPr lang="en-US" sz="3200" dirty="0"/>
              <a:t> </a:t>
            </a:r>
            <a:r>
              <a:rPr lang="en-US" sz="3200" dirty="0" err="1"/>
              <a:t>kesempatan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berkembang</a:t>
            </a:r>
            <a:r>
              <a:rPr lang="en-US" sz="3200" dirty="0"/>
              <a:t> </a:t>
            </a:r>
            <a:r>
              <a:rPr lang="en-US" sz="3200" dirty="0" err="1"/>
              <a:t>sesuai</a:t>
            </a:r>
            <a:r>
              <a:rPr lang="en-US" sz="3200" dirty="0"/>
              <a:t> </a:t>
            </a:r>
            <a:r>
              <a:rPr lang="en-US" sz="3200" dirty="0" err="1"/>
              <a:t>kemampuannya</a:t>
            </a:r>
            <a:r>
              <a:rPr lang="en-US" sz="3200" dirty="0"/>
              <a:t> </a:t>
            </a:r>
          </a:p>
        </p:txBody>
      </p:sp>
      <p:pic>
        <p:nvPicPr>
          <p:cNvPr id="4098" name="Picture 2" descr="http://id.kumonglobal.com/image/id_01_130_pht_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4724400"/>
            <a:ext cx="79248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9598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53400" cy="1371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chemeClr val="tx1"/>
                </a:solidFill>
              </a:rPr>
              <a:t>Memberikan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dasar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pengajaran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lebih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ilmiah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3962400" cy="4876800"/>
          </a:xfrm>
        </p:spPr>
        <p:txBody>
          <a:bodyPr>
            <a:noAutofit/>
          </a:bodyPr>
          <a:lstStyle/>
          <a:p>
            <a:pPr marL="468313" indent="-468313">
              <a:buFont typeface="Wingdings" pitchFamily="2" charset="2"/>
              <a:buChar char="q"/>
            </a:pPr>
            <a:r>
              <a:rPr lang="en-US" sz="3200" dirty="0" err="1"/>
              <a:t>Perencanaan</a:t>
            </a:r>
            <a:r>
              <a:rPr lang="en-US" sz="3200" dirty="0"/>
              <a:t> program </a:t>
            </a:r>
            <a:r>
              <a:rPr lang="en-US" sz="3200" dirty="0" err="1"/>
              <a:t>pengajaran</a:t>
            </a:r>
            <a:r>
              <a:rPr lang="en-US" sz="3200" dirty="0"/>
              <a:t> yang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sistemik</a:t>
            </a:r>
            <a:r>
              <a:rPr lang="en-US" sz="3200" dirty="0"/>
              <a:t> </a:t>
            </a:r>
          </a:p>
          <a:p>
            <a:pPr marL="468313" indent="-468313">
              <a:buFont typeface="Wingdings" pitchFamily="2" charset="2"/>
              <a:buChar char="q"/>
            </a:pPr>
            <a:r>
              <a:rPr lang="en-US" sz="3200" dirty="0" err="1"/>
              <a:t>Pengembangan</a:t>
            </a:r>
            <a:r>
              <a:rPr lang="en-US" sz="3200" dirty="0"/>
              <a:t> </a:t>
            </a:r>
            <a:r>
              <a:rPr lang="en-US" sz="3200" dirty="0" err="1"/>
              <a:t>bahan</a:t>
            </a:r>
            <a:r>
              <a:rPr lang="en-US" sz="3200" dirty="0"/>
              <a:t> ajar yang </a:t>
            </a:r>
            <a:r>
              <a:rPr lang="en-US" sz="3200" dirty="0" err="1"/>
              <a:t>dilandasi</a:t>
            </a:r>
            <a:r>
              <a:rPr lang="en-US" sz="3200" dirty="0"/>
              <a:t> </a:t>
            </a:r>
            <a:r>
              <a:rPr lang="en-US" sz="3200" dirty="0" err="1"/>
              <a:t>penelitian</a:t>
            </a:r>
            <a:r>
              <a:rPr lang="en-US" sz="3200" dirty="0"/>
              <a:t> </a:t>
            </a:r>
            <a:r>
              <a:rPr lang="en-US" sz="3200" dirty="0" err="1"/>
              <a:t>tentang</a:t>
            </a:r>
            <a:r>
              <a:rPr lang="en-US" sz="3200" dirty="0"/>
              <a:t> </a:t>
            </a:r>
            <a:r>
              <a:rPr lang="en-US" sz="3200" dirty="0" err="1"/>
              <a:t>prilaku</a:t>
            </a:r>
            <a:r>
              <a:rPr lang="en-US" sz="3200" dirty="0"/>
              <a:t> </a:t>
            </a:r>
          </a:p>
        </p:txBody>
      </p:sp>
      <p:pic>
        <p:nvPicPr>
          <p:cNvPr id="6146" name="Picture 2" descr="http://4.bp.blogspot.com/-L-fjatGtUw4/VPWQKXGGQwI/AAAAAAAAKF4/79RNfJL0VwY/s1600/pl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33600"/>
            <a:ext cx="4191000" cy="2791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3356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53400" cy="914082"/>
          </a:xfrm>
        </p:spPr>
        <p:txBody>
          <a:bodyPr>
            <a:normAutofit/>
          </a:bodyPr>
          <a:lstStyle/>
          <a:p>
            <a:pPr marL="468313" indent="-468313"/>
            <a:r>
              <a:rPr lang="en-US" sz="2800" dirty="0" err="1">
                <a:solidFill>
                  <a:schemeClr val="tx1"/>
                </a:solidFill>
              </a:rPr>
              <a:t>Lebih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memantapkan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pengajaran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3962400" cy="3124199"/>
          </a:xfrm>
        </p:spPr>
        <p:txBody>
          <a:bodyPr>
            <a:noAutofit/>
          </a:bodyPr>
          <a:lstStyle/>
          <a:p>
            <a:pPr marL="468313" indent="-468313">
              <a:buFont typeface="Wingdings" pitchFamily="2" charset="2"/>
              <a:buChar char="q"/>
            </a:pPr>
            <a:r>
              <a:rPr lang="en-US" sz="3200" dirty="0" err="1"/>
              <a:t>Meningkatkan</a:t>
            </a:r>
            <a:r>
              <a:rPr lang="en-US" sz="3200" dirty="0"/>
              <a:t> </a:t>
            </a:r>
            <a:r>
              <a:rPr lang="en-US" sz="3200" dirty="0" err="1"/>
              <a:t>kapasitas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media </a:t>
            </a:r>
            <a:r>
              <a:rPr lang="en-US" sz="3200" dirty="0" err="1"/>
              <a:t>komunikasi</a:t>
            </a:r>
            <a:r>
              <a:rPr lang="en-US" sz="3200" dirty="0"/>
              <a:t> </a:t>
            </a:r>
          </a:p>
          <a:p>
            <a:pPr marL="468313" indent="-468313">
              <a:buFont typeface="Wingdings" pitchFamily="2" charset="2"/>
              <a:buChar char="q"/>
            </a:pPr>
            <a:r>
              <a:rPr lang="en-US" sz="3200" dirty="0" err="1"/>
              <a:t>Penyajian</a:t>
            </a:r>
            <a:r>
              <a:rPr lang="en-US" sz="3200" dirty="0"/>
              <a:t> </a:t>
            </a:r>
            <a:r>
              <a:rPr lang="en-US" sz="3200" dirty="0" err="1"/>
              <a:t>informasi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data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konkrit</a:t>
            </a:r>
            <a:r>
              <a:rPr lang="en-US" sz="3200" dirty="0"/>
              <a:t> </a:t>
            </a:r>
          </a:p>
        </p:txBody>
      </p:sp>
      <p:pic>
        <p:nvPicPr>
          <p:cNvPr id="5" name="Picture 2" descr="https://wyw1d.files.wordpress.com/2010/01/penggunaan-media-google-eart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8457" y="1981200"/>
            <a:ext cx="4005943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0071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918"/>
            <a:ext cx="8153400" cy="1142682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chemeClr val="tx1"/>
                </a:solidFill>
              </a:rPr>
              <a:t>Memungkinkan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belajar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secara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lebih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akrab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191000" cy="3124199"/>
          </a:xfrm>
        </p:spPr>
        <p:txBody>
          <a:bodyPr>
            <a:noAutofit/>
          </a:bodyPr>
          <a:lstStyle/>
          <a:p>
            <a:pPr marL="468313" indent="-468313">
              <a:buFont typeface="Wingdings" pitchFamily="2" charset="2"/>
              <a:buChar char="q"/>
            </a:pPr>
            <a:r>
              <a:rPr lang="en-US" sz="3200" dirty="0" err="1"/>
              <a:t>Mengurangi</a:t>
            </a:r>
            <a:r>
              <a:rPr lang="en-US" sz="3200" dirty="0"/>
              <a:t> </a:t>
            </a:r>
            <a:r>
              <a:rPr lang="en-US" sz="3200" dirty="0" err="1"/>
              <a:t>jurang</a:t>
            </a:r>
            <a:r>
              <a:rPr lang="en-US" sz="3200" dirty="0"/>
              <a:t> </a:t>
            </a:r>
            <a:r>
              <a:rPr lang="en-US" sz="3200" dirty="0" err="1"/>
              <a:t>pemisah</a:t>
            </a:r>
            <a:r>
              <a:rPr lang="en-US" sz="3200" dirty="0"/>
              <a:t> </a:t>
            </a:r>
            <a:r>
              <a:rPr lang="en-US" sz="3200" dirty="0" err="1"/>
              <a:t>antara</a:t>
            </a:r>
            <a:r>
              <a:rPr lang="en-US" sz="3200" dirty="0"/>
              <a:t> </a:t>
            </a:r>
            <a:r>
              <a:rPr lang="en-US" sz="3200" dirty="0" err="1"/>
              <a:t>pelajaran</a:t>
            </a:r>
            <a:r>
              <a:rPr lang="en-US" sz="3200" dirty="0"/>
              <a:t> di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di </a:t>
            </a:r>
            <a:r>
              <a:rPr lang="en-US" sz="3200" dirty="0" err="1"/>
              <a:t>luar</a:t>
            </a:r>
            <a:r>
              <a:rPr lang="en-US" sz="3200" dirty="0"/>
              <a:t> </a:t>
            </a:r>
            <a:r>
              <a:rPr lang="en-US" sz="3200" dirty="0" err="1"/>
              <a:t>sekolah</a:t>
            </a:r>
            <a:r>
              <a:rPr lang="en-US" sz="3200" dirty="0"/>
              <a:t> </a:t>
            </a:r>
          </a:p>
          <a:p>
            <a:pPr marL="468313" indent="-468313">
              <a:buFont typeface="Wingdings" pitchFamily="2" charset="2"/>
              <a:buChar char="q"/>
            </a:pPr>
            <a:r>
              <a:rPr lang="en-US" sz="3200" dirty="0" err="1"/>
              <a:t>Memberikan</a:t>
            </a:r>
            <a:r>
              <a:rPr lang="en-US" sz="3200" dirty="0"/>
              <a:t> </a:t>
            </a:r>
            <a:r>
              <a:rPr lang="en-US" sz="3200" dirty="0" err="1"/>
              <a:t>pengetahuan</a:t>
            </a:r>
            <a:r>
              <a:rPr lang="en-US" sz="3200" dirty="0"/>
              <a:t> </a:t>
            </a:r>
            <a:r>
              <a:rPr lang="en-US" sz="3200" dirty="0" err="1"/>
              <a:t>tangan</a:t>
            </a:r>
            <a:r>
              <a:rPr lang="en-US" sz="3200" dirty="0"/>
              <a:t> </a:t>
            </a:r>
            <a:r>
              <a:rPr lang="en-US" sz="3200" dirty="0" err="1"/>
              <a:t>pertama</a:t>
            </a:r>
            <a:r>
              <a:rPr lang="en-US" sz="3200" dirty="0"/>
              <a:t> </a:t>
            </a:r>
          </a:p>
        </p:txBody>
      </p:sp>
      <p:pic>
        <p:nvPicPr>
          <p:cNvPr id="8194" name="Picture 2" descr="http://1.bp.blogspot.com/-5cbyCHXSu8I/UVun_ahMBNI/AAAAAAAAANM/6uz5gs34tWA/s640/16259238-e-learning-books-and-globe-illustration-desig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5328" y="1828800"/>
            <a:ext cx="4244797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9218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918"/>
            <a:ext cx="8153400" cy="1295082"/>
          </a:xfrm>
        </p:spPr>
        <p:txBody>
          <a:bodyPr>
            <a:normAutofit fontScale="90000"/>
          </a:bodyPr>
          <a:lstStyle/>
          <a:p>
            <a:pPr marL="47625" indent="-47625">
              <a:lnSpc>
                <a:spcPct val="150000"/>
              </a:lnSpc>
            </a:pPr>
            <a:r>
              <a:rPr lang="sv-SE" sz="2800" dirty="0">
                <a:solidFill>
                  <a:schemeClr val="tx1"/>
                </a:solidFill>
              </a:rPr>
              <a:t>Memungkinkan penyajian pendidikan lebih luas dan merata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114800" cy="3124199"/>
          </a:xfrm>
        </p:spPr>
        <p:txBody>
          <a:bodyPr>
            <a:noAutofit/>
          </a:bodyPr>
          <a:lstStyle/>
          <a:p>
            <a:pPr marL="468313" indent="-468313">
              <a:buFont typeface="Wingdings" pitchFamily="2" charset="2"/>
              <a:buChar char="q"/>
            </a:pPr>
            <a:r>
              <a:rPr lang="en-US" sz="3200" dirty="0" err="1"/>
              <a:t>Pemanfaatan</a:t>
            </a:r>
            <a:r>
              <a:rPr lang="en-US" sz="3200" dirty="0"/>
              <a:t> </a:t>
            </a:r>
            <a:r>
              <a:rPr lang="en-US" sz="3200" dirty="0" err="1"/>
              <a:t>bersama</a:t>
            </a:r>
            <a:r>
              <a:rPr lang="en-US" sz="3200" dirty="0"/>
              <a:t> </a:t>
            </a:r>
            <a:r>
              <a:rPr lang="en-US" sz="3200" dirty="0" err="1"/>
              <a:t>tenaga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kejadian</a:t>
            </a:r>
            <a:r>
              <a:rPr lang="en-US" sz="3200" dirty="0"/>
              <a:t> yang </a:t>
            </a:r>
            <a:r>
              <a:rPr lang="en-US" sz="3200" dirty="0" err="1"/>
              <a:t>langka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luas</a:t>
            </a:r>
            <a:r>
              <a:rPr lang="en-US" sz="3200" dirty="0"/>
              <a:t> </a:t>
            </a:r>
          </a:p>
          <a:p>
            <a:pPr marL="468313" indent="-468313">
              <a:buFont typeface="Wingdings" pitchFamily="2" charset="2"/>
              <a:buChar char="q"/>
            </a:pPr>
            <a:r>
              <a:rPr lang="en-US" sz="3200" dirty="0" err="1"/>
              <a:t>Penyajian</a:t>
            </a:r>
            <a:r>
              <a:rPr lang="en-US" sz="3200" dirty="0"/>
              <a:t> </a:t>
            </a:r>
            <a:r>
              <a:rPr lang="en-US" sz="3200" dirty="0" err="1"/>
              <a:t>informasi</a:t>
            </a:r>
            <a:r>
              <a:rPr lang="en-US" sz="3200" dirty="0"/>
              <a:t> </a:t>
            </a:r>
            <a:r>
              <a:rPr lang="en-US" sz="3200" dirty="0" err="1"/>
              <a:t>menembus</a:t>
            </a:r>
            <a:r>
              <a:rPr lang="en-US" sz="3200" dirty="0"/>
              <a:t> </a:t>
            </a:r>
            <a:r>
              <a:rPr lang="en-US" sz="3200" dirty="0" err="1"/>
              <a:t>batas</a:t>
            </a:r>
            <a:r>
              <a:rPr lang="en-US" sz="3200" dirty="0"/>
              <a:t> </a:t>
            </a:r>
            <a:r>
              <a:rPr lang="en-US" sz="3200" dirty="0" err="1"/>
              <a:t>geografi</a:t>
            </a:r>
            <a:r>
              <a:rPr lang="en-US" sz="3200" dirty="0"/>
              <a:t> </a:t>
            </a:r>
          </a:p>
        </p:txBody>
      </p:sp>
      <p:pic>
        <p:nvPicPr>
          <p:cNvPr id="9218" name="Picture 2" descr="http://www.bincangedukasi.com/wp-content/uploads/2012/06/IB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531" y="1905000"/>
            <a:ext cx="3819525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41864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990282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aksiologi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tp</a:t>
            </a:r>
            <a:r>
              <a:rPr lang="en-US" dirty="0">
                <a:solidFill>
                  <a:schemeClr val="tx1"/>
                </a:solidFill>
              </a:rPr>
              <a:t> di Indonesia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620000" cy="5181600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fi-FI" sz="2800" dirty="0"/>
              <a:t>Perluasan  dan  pemerataan  kesempatan  belajar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sz="2800" dirty="0" err="1"/>
              <a:t>Meningkatkan</a:t>
            </a:r>
            <a:r>
              <a:rPr lang="en-US" sz="2800" dirty="0"/>
              <a:t> </a:t>
            </a:r>
            <a:r>
              <a:rPr lang="en-US" sz="2800" dirty="0" err="1"/>
              <a:t>mutu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endParaRPr lang="en-US" sz="2800" dirty="0"/>
          </a:p>
          <a:p>
            <a:pPr marL="457200" indent="-457200">
              <a:buFont typeface="Wingdings" pitchFamily="2" charset="2"/>
              <a:buChar char="q"/>
            </a:pPr>
            <a:r>
              <a:rPr lang="en-US" sz="2800" dirty="0" err="1"/>
              <a:t>Penyempurnaan</a:t>
            </a:r>
            <a:r>
              <a:rPr lang="en-US" sz="2800" dirty="0"/>
              <a:t>  </a:t>
            </a:r>
            <a:r>
              <a:rPr lang="en-US" sz="2800" dirty="0" err="1"/>
              <a:t>sistem</a:t>
            </a:r>
            <a:r>
              <a:rPr lang="en-US" sz="2800" dirty="0"/>
              <a:t>  </a:t>
            </a:r>
            <a:r>
              <a:rPr lang="en-US" sz="2800" dirty="0" err="1"/>
              <a:t>pendidikan</a:t>
            </a:r>
            <a:r>
              <a:rPr lang="en-US" sz="2800" dirty="0"/>
              <a:t> 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sz="2800" dirty="0" err="1"/>
              <a:t>Peningkatan</a:t>
            </a:r>
            <a:r>
              <a:rPr lang="en-US" sz="2800" dirty="0"/>
              <a:t>  </a:t>
            </a:r>
            <a:r>
              <a:rPr lang="en-US" sz="2800" dirty="0" err="1"/>
              <a:t>partisipasi</a:t>
            </a:r>
            <a:r>
              <a:rPr lang="en-US" sz="2800" dirty="0"/>
              <a:t>  </a:t>
            </a:r>
            <a:r>
              <a:rPr lang="en-US" sz="2800" dirty="0" err="1"/>
              <a:t>masyarakat</a:t>
            </a:r>
            <a:r>
              <a:rPr lang="en-US" sz="2800" dirty="0"/>
              <a:t> 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pengembangan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pemanfaatan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err="1"/>
              <a:t>wadah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sumber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endParaRPr lang="en-US" sz="2800" dirty="0"/>
          </a:p>
          <a:p>
            <a:pPr marL="457200" indent="-457200">
              <a:buFont typeface="Wingdings" pitchFamily="2" charset="2"/>
              <a:buChar char="q"/>
            </a:pPr>
            <a:r>
              <a:rPr lang="en-US" sz="2800" dirty="0" err="1"/>
              <a:t>Penyempurnaan</a:t>
            </a:r>
            <a:r>
              <a:rPr lang="en-US" sz="2800" dirty="0"/>
              <a:t> </a:t>
            </a:r>
            <a:r>
              <a:rPr lang="en-US" sz="2800" dirty="0" err="1"/>
              <a:t>pelaksanaan</a:t>
            </a:r>
            <a:r>
              <a:rPr lang="en-US" sz="2800" dirty="0"/>
              <a:t>  </a:t>
            </a:r>
            <a:r>
              <a:rPr lang="en-US" sz="2800" dirty="0" err="1"/>
              <a:t>interaksi</a:t>
            </a:r>
            <a:r>
              <a:rPr lang="en-US" sz="2800" dirty="0"/>
              <a:t>  </a:t>
            </a:r>
            <a:r>
              <a:rPr lang="en-US" sz="2800" dirty="0" err="1"/>
              <a:t>antara</a:t>
            </a:r>
            <a:r>
              <a:rPr lang="en-US" sz="2800" dirty="0"/>
              <a:t>  </a:t>
            </a:r>
            <a:r>
              <a:rPr lang="en-US" sz="2800" dirty="0" err="1"/>
              <a:t>pendidikan</a:t>
            </a:r>
            <a:r>
              <a:rPr lang="en-US" sz="2800" dirty="0"/>
              <a:t>  </a:t>
            </a:r>
            <a:r>
              <a:rPr lang="en-US" sz="2800" dirty="0" err="1"/>
              <a:t>dan</a:t>
            </a:r>
            <a:r>
              <a:rPr lang="en-US" sz="2800" dirty="0"/>
              <a:t>  </a:t>
            </a:r>
            <a:r>
              <a:rPr lang="en-US" sz="2800" dirty="0" err="1"/>
              <a:t>pembanunan</a:t>
            </a:r>
            <a:r>
              <a:rPr lang="en-US" sz="2800" dirty="0"/>
              <a:t>  </a:t>
            </a:r>
            <a:r>
              <a:rPr lang="en-US" sz="2800" dirty="0" err="1"/>
              <a:t>dimana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  </a:t>
            </a:r>
            <a:r>
              <a:rPr lang="en-US" sz="2800" dirty="0" err="1"/>
              <a:t>dijadikan</a:t>
            </a:r>
            <a:r>
              <a:rPr lang="en-US" sz="2800" dirty="0"/>
              <a:t>  </a:t>
            </a:r>
            <a:r>
              <a:rPr lang="en-US" sz="2800" dirty="0" err="1"/>
              <a:t>pusat</a:t>
            </a:r>
            <a:r>
              <a:rPr lang="en-US" sz="2800" dirty="0"/>
              <a:t> </a:t>
            </a:r>
            <a:r>
              <a:rPr lang="en-US" sz="2800" dirty="0" err="1"/>
              <a:t>perhatian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 err="1">
                <a:solidFill>
                  <a:srgbClr val="FF0000"/>
                </a:solidFill>
              </a:rPr>
              <a:t>Daoed</a:t>
            </a:r>
            <a:r>
              <a:rPr lang="en-US" sz="2800" dirty="0">
                <a:solidFill>
                  <a:srgbClr val="FF0000"/>
                </a:solidFill>
              </a:rPr>
              <a:t>  </a:t>
            </a:r>
            <a:r>
              <a:rPr lang="en-US" sz="2800" dirty="0" err="1">
                <a:solidFill>
                  <a:srgbClr val="FF0000"/>
                </a:solidFill>
              </a:rPr>
              <a:t>Joesoef</a:t>
            </a:r>
            <a:r>
              <a:rPr lang="en-US" sz="2800" dirty="0">
                <a:solidFill>
                  <a:srgbClr val="FF0000"/>
                </a:solidFill>
              </a:rPr>
              <a:t> (</a:t>
            </a:r>
            <a:r>
              <a:rPr lang="en-US" sz="2800" dirty="0" err="1">
                <a:solidFill>
                  <a:srgbClr val="FF0000"/>
                </a:solidFill>
              </a:rPr>
              <a:t>Mendikbud</a:t>
            </a:r>
            <a:r>
              <a:rPr lang="en-US" sz="2800" dirty="0">
                <a:solidFill>
                  <a:srgbClr val="FF0000"/>
                </a:solidFill>
              </a:rPr>
              <a:t> , 1980)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28837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filsafat</a:t>
            </a:r>
            <a:r>
              <a:rPr lang="en-US" dirty="0"/>
              <a:t> ???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5791200" cy="4373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rgbClr val="FF0000"/>
                </a:solidFill>
              </a:rPr>
              <a:t>Ilmu</a:t>
            </a:r>
            <a:r>
              <a:rPr lang="en-US" sz="2800" dirty="0"/>
              <a:t> (</a:t>
            </a:r>
            <a:r>
              <a:rPr lang="en-US" sz="2800" dirty="0" err="1"/>
              <a:t>pengetahuan</a:t>
            </a:r>
            <a:r>
              <a:rPr lang="en-US" sz="2800" dirty="0"/>
              <a:t>) yang </a:t>
            </a:r>
            <a:r>
              <a:rPr lang="en-US" sz="2800" dirty="0" err="1"/>
              <a:t>meliputi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FF0000"/>
                </a:solidFill>
              </a:rPr>
              <a:t>kebenaran</a:t>
            </a:r>
            <a:r>
              <a:rPr lang="en-US" sz="2800" dirty="0"/>
              <a:t> yang di </a:t>
            </a:r>
            <a:r>
              <a:rPr lang="en-US" sz="2800" dirty="0" err="1"/>
              <a:t>dalamnya</a:t>
            </a:r>
            <a:r>
              <a:rPr lang="en-US" sz="2800" dirty="0"/>
              <a:t> </a:t>
            </a:r>
            <a:r>
              <a:rPr lang="en-US" sz="2800" dirty="0" err="1"/>
              <a:t>terkandung</a:t>
            </a:r>
            <a:r>
              <a:rPr lang="en-US" sz="2800" dirty="0"/>
              <a:t> </a:t>
            </a:r>
            <a:r>
              <a:rPr lang="en-US" sz="2800" dirty="0" err="1"/>
              <a:t>ilmu-ilmu</a:t>
            </a:r>
            <a:r>
              <a:rPr lang="en-US" sz="2800" dirty="0"/>
              <a:t> </a:t>
            </a:r>
            <a:r>
              <a:rPr lang="en-US" sz="2800" dirty="0" err="1"/>
              <a:t>metafisika</a:t>
            </a:r>
            <a:r>
              <a:rPr lang="en-US" sz="2800" dirty="0"/>
              <a:t>, </a:t>
            </a:r>
            <a:r>
              <a:rPr lang="en-US" sz="2800" dirty="0" err="1"/>
              <a:t>retorika</a:t>
            </a:r>
            <a:r>
              <a:rPr lang="en-US" sz="2800" dirty="0"/>
              <a:t>, </a:t>
            </a:r>
            <a:r>
              <a:rPr lang="en-US" sz="2800" dirty="0" err="1"/>
              <a:t>logika</a:t>
            </a:r>
            <a:r>
              <a:rPr lang="en-US" sz="2800" dirty="0"/>
              <a:t>, </a:t>
            </a:r>
            <a:r>
              <a:rPr lang="en-US" sz="2800" dirty="0" err="1"/>
              <a:t>etika</a:t>
            </a:r>
            <a:r>
              <a:rPr lang="en-US" sz="2800" dirty="0"/>
              <a:t>, </a:t>
            </a:r>
            <a:r>
              <a:rPr lang="en-US" sz="2800" dirty="0" err="1"/>
              <a:t>ekonomi</a:t>
            </a:r>
            <a:r>
              <a:rPr lang="en-US" sz="2800" dirty="0"/>
              <a:t>, </a:t>
            </a:r>
            <a:r>
              <a:rPr lang="en-US" sz="2800" dirty="0" err="1"/>
              <a:t>politik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estetika</a:t>
            </a:r>
            <a:r>
              <a:rPr lang="en-US" sz="2800" dirty="0"/>
              <a:t> (</a:t>
            </a:r>
            <a:r>
              <a:rPr lang="en-US" sz="2800" dirty="0" err="1"/>
              <a:t>filsafat</a:t>
            </a:r>
            <a:r>
              <a:rPr lang="en-US" sz="2800" dirty="0"/>
              <a:t> </a:t>
            </a:r>
            <a:r>
              <a:rPr lang="en-US" sz="2800" dirty="0" err="1"/>
              <a:t>keindahan</a:t>
            </a:r>
            <a:r>
              <a:rPr lang="en-US" sz="2800" dirty="0"/>
              <a:t>)</a:t>
            </a:r>
            <a:r>
              <a:rPr lang="en-US" sz="2800" dirty="0">
                <a:solidFill>
                  <a:srgbClr val="FF0000"/>
                </a:solidFill>
              </a:rPr>
              <a:t> (</a:t>
            </a:r>
            <a:r>
              <a:rPr lang="en-US" sz="2800" dirty="0" err="1">
                <a:solidFill>
                  <a:srgbClr val="FF0000"/>
                </a:solidFill>
              </a:rPr>
              <a:t>Aristoteles</a:t>
            </a:r>
            <a:r>
              <a:rPr lang="en-US" sz="2800" dirty="0">
                <a:solidFill>
                  <a:srgbClr val="FF0000"/>
                </a:solidFill>
              </a:rPr>
              <a:t>)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828800"/>
            <a:ext cx="2739342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78327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8991600" cy="693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14600" y="2286000"/>
            <a:ext cx="3886200" cy="137160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tx1"/>
                </a:solidFill>
              </a:rPr>
              <a:t>Terima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kasih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948844" y="1905000"/>
            <a:ext cx="3246312" cy="1066800"/>
            <a:chOff x="6342017" y="336984"/>
            <a:chExt cx="2116183" cy="695418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42017" y="361263"/>
              <a:ext cx="671139" cy="671139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6600" y="361264"/>
              <a:ext cx="622505" cy="615113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9012" y="336984"/>
              <a:ext cx="669188" cy="6712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224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252"/>
            <a:ext cx="7620000" cy="6858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Kuis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Pengantar</a:t>
            </a:r>
            <a:r>
              <a:rPr lang="en-US" dirty="0">
                <a:solidFill>
                  <a:schemeClr val="tx1"/>
                </a:solidFill>
              </a:rPr>
              <a:t> TP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D2CA1C-0CD7-4C7C-916A-2AF7F4B797BB}"/>
              </a:ext>
            </a:extLst>
          </p:cNvPr>
          <p:cNvSpPr txBox="1"/>
          <p:nvPr/>
        </p:nvSpPr>
        <p:spPr>
          <a:xfrm>
            <a:off x="640245" y="1997839"/>
            <a:ext cx="7863509" cy="28623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Menurut</a:t>
            </a:r>
            <a:r>
              <a:rPr lang="en-US" sz="44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kalian </a:t>
            </a:r>
            <a:r>
              <a:rPr lang="en-US" sz="44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siapakah</a:t>
            </a:r>
            <a:r>
              <a:rPr lang="en-US" sz="44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yang </a:t>
            </a:r>
            <a:r>
              <a:rPr lang="en-US" sz="44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pantas</a:t>
            </a:r>
            <a:r>
              <a:rPr lang="en-US" sz="44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44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menjadi</a:t>
            </a:r>
            <a:r>
              <a:rPr lang="en-US" sz="44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44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presiden</a:t>
            </a:r>
            <a:r>
              <a:rPr lang="en-US" sz="44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44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republik</a:t>
            </a:r>
            <a:r>
              <a:rPr lang="en-US" sz="44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Indonesia </a:t>
            </a:r>
            <a:r>
              <a:rPr lang="en-US" sz="48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2024</a:t>
            </a:r>
            <a:r>
              <a:rPr lang="en-US" sz="44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  <a:endParaRPr lang="en-ID" sz="4400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5" name="btnInknoeActivity">
            <a:extLst>
              <a:ext uri="{FF2B5EF4-FFF2-40B4-BE49-F238E27FC236}">
                <a16:creationId xmlns:a16="http://schemas.microsoft.com/office/drawing/2014/main" id="{0AB1D543-D51B-4867-8B9D-B095F3DB5E35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2227" y="5429250"/>
            <a:ext cx="2219546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9964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08" y="533400"/>
            <a:ext cx="7620000" cy="6858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Kuis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Pengantar</a:t>
            </a:r>
            <a:r>
              <a:rPr lang="en-US" dirty="0">
                <a:solidFill>
                  <a:schemeClr val="tx1"/>
                </a:solidFill>
              </a:rPr>
              <a:t> TP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F6E2EC-A10C-43AD-94D1-2F054A37B996}"/>
              </a:ext>
            </a:extLst>
          </p:cNvPr>
          <p:cNvSpPr txBox="1"/>
          <p:nvPr/>
        </p:nvSpPr>
        <p:spPr>
          <a:xfrm>
            <a:off x="662608" y="2286000"/>
            <a:ext cx="7749209" cy="184665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54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Buah</a:t>
            </a:r>
            <a:r>
              <a:rPr lang="en-US" sz="54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54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apakah</a:t>
            </a:r>
            <a:r>
              <a:rPr lang="en-US" sz="54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yang paling </a:t>
            </a:r>
            <a:r>
              <a:rPr lang="en-US" sz="54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Bucin</a:t>
            </a:r>
            <a:r>
              <a:rPr lang="en-US" sz="6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  <a:endParaRPr lang="en-ID" sz="6000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btnInknoeActivity">
            <a:extLst>
              <a:ext uri="{FF2B5EF4-FFF2-40B4-BE49-F238E27FC236}">
                <a16:creationId xmlns:a16="http://schemas.microsoft.com/office/drawing/2014/main" id="{7526ABEA-7CAC-4886-B105-0AE7B4F88F6A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2227" y="5429250"/>
            <a:ext cx="2219546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9883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2951"/>
            <a:ext cx="7620000" cy="6858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Kuis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Pengantar</a:t>
            </a:r>
            <a:r>
              <a:rPr lang="en-US" dirty="0">
                <a:solidFill>
                  <a:schemeClr val="tx1"/>
                </a:solidFill>
              </a:rPr>
              <a:t> TP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F6E2EC-A10C-43AD-94D1-2F054A37B996}"/>
              </a:ext>
            </a:extLst>
          </p:cNvPr>
          <p:cNvSpPr txBox="1"/>
          <p:nvPr/>
        </p:nvSpPr>
        <p:spPr>
          <a:xfrm>
            <a:off x="310597" y="1228397"/>
            <a:ext cx="8522806" cy="45243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Manakah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di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bawah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ini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makna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filsafat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menurut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Al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Faradi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salah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satu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filsuf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muslim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!...</a:t>
            </a:r>
          </a:p>
          <a:p>
            <a:endParaRPr lang="en-US" sz="2000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Ilmu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yang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berusaha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untuk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mencari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sebab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yang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sedalam-dalamnya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bagi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segala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sesuatu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berdasarkan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pikiran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belaka</a:t>
            </a:r>
            <a:endParaRPr lang="en-US" sz="2000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Merupakan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ilmu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(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pengetahuan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)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tentang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hakikat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bagaimana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alam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berwujud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yang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sebenarnya</a:t>
            </a:r>
            <a:endParaRPr lang="en-US" sz="2000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Ilmu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(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pengetahuan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) yang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meliputi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kebenaran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yang di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dalamnya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terkandung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ilmu-ilmu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metafisika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,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retorika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, 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logika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, 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etika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,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ekonomi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,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politik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dan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estetika</a:t>
            </a:r>
            <a:endParaRPr lang="en-US" sz="2000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Rangkaian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pernyataan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yang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didasarkan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pada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keyakinan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,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konsepsi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dan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sikap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seseorang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yang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menunjukkan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arah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atau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dimana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seseorang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memberikan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arti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atas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suatu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gejala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seobyektif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mungkin</a:t>
            </a:r>
            <a:endParaRPr lang="en-US" sz="2000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7" name="btnInknoeActivity">
            <a:extLst>
              <a:ext uri="{FF2B5EF4-FFF2-40B4-BE49-F238E27FC236}">
                <a16:creationId xmlns:a16="http://schemas.microsoft.com/office/drawing/2014/main" id="{9D4264E0-6917-4662-8550-6BBC0C2CAE54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6019800"/>
            <a:ext cx="2219546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2411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2951"/>
            <a:ext cx="7620000" cy="6858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Kuis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Pengantar</a:t>
            </a:r>
            <a:r>
              <a:rPr lang="en-US" dirty="0">
                <a:solidFill>
                  <a:schemeClr val="tx1"/>
                </a:solidFill>
              </a:rPr>
              <a:t> TP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F6E2EC-A10C-43AD-94D1-2F054A37B996}"/>
              </a:ext>
            </a:extLst>
          </p:cNvPr>
          <p:cNvSpPr txBox="1"/>
          <p:nvPr/>
        </p:nvSpPr>
        <p:spPr>
          <a:xfrm>
            <a:off x="310597" y="1228397"/>
            <a:ext cx="8522806" cy="54476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Manakah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di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bawah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alasan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Teknologi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pendidikan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itu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muncul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atau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di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butuhkan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di dunia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pendidikan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kecuali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…</a:t>
            </a:r>
          </a:p>
          <a:p>
            <a:endParaRPr lang="en-US" sz="2000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000" dirty="0" err="1"/>
              <a:t>Adanya</a:t>
            </a:r>
            <a:r>
              <a:rPr lang="en-US" sz="2000" dirty="0"/>
              <a:t> </a:t>
            </a:r>
            <a:r>
              <a:rPr lang="en-US" sz="2000" dirty="0" err="1"/>
              <a:t>berbagai</a:t>
            </a:r>
            <a:r>
              <a:rPr lang="en-US" sz="2000" dirty="0"/>
              <a:t> </a:t>
            </a:r>
            <a:r>
              <a:rPr lang="en-US" sz="2000" dirty="0" err="1"/>
              <a:t>macam</a:t>
            </a:r>
            <a:r>
              <a:rPr lang="en-US" sz="2000" dirty="0"/>
              <a:t> </a:t>
            </a:r>
            <a:r>
              <a:rPr lang="en-US" sz="2000" dirty="0" err="1"/>
              <a:t>sumber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belajar</a:t>
            </a:r>
            <a:r>
              <a:rPr lang="en-US" sz="2000" dirty="0"/>
              <a:t> </a:t>
            </a:r>
            <a:r>
              <a:rPr lang="en-US" sz="2000" dirty="0" err="1"/>
              <a:t>termasuk</a:t>
            </a:r>
            <a:r>
              <a:rPr lang="en-US" sz="2000" dirty="0"/>
              <a:t> orang, </a:t>
            </a:r>
            <a:r>
              <a:rPr lang="en-US" sz="2000" dirty="0" err="1"/>
              <a:t>pesan</a:t>
            </a:r>
            <a:r>
              <a:rPr lang="en-US" sz="2000" dirty="0"/>
              <a:t>, media, </a:t>
            </a:r>
            <a:r>
              <a:rPr lang="en-US" sz="2000" dirty="0" err="1"/>
              <a:t>alat</a:t>
            </a:r>
            <a:r>
              <a:rPr lang="en-US" sz="2000" dirty="0"/>
              <a:t>, </a:t>
            </a:r>
            <a:r>
              <a:rPr lang="en-US" sz="2000" dirty="0" err="1"/>
              <a:t>cara-cara</a:t>
            </a:r>
            <a:r>
              <a:rPr lang="en-US" sz="2000" dirty="0"/>
              <a:t> </a:t>
            </a:r>
            <a:r>
              <a:rPr lang="en-US" sz="2000" dirty="0" err="1"/>
              <a:t>tertentu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mengolah</a:t>
            </a:r>
            <a:r>
              <a:rPr lang="en-US" sz="2000" dirty="0"/>
              <a:t>/</a:t>
            </a:r>
            <a:r>
              <a:rPr lang="en-US" sz="2000" dirty="0" err="1"/>
              <a:t>menyajikan</a:t>
            </a:r>
            <a:r>
              <a:rPr lang="en-US" sz="2000" dirty="0"/>
              <a:t> </a:t>
            </a:r>
            <a:r>
              <a:rPr lang="en-US" sz="2000" dirty="0" err="1"/>
              <a:t>pesan</a:t>
            </a:r>
            <a:r>
              <a:rPr lang="en-US" sz="2000" dirty="0"/>
              <a:t>, </a:t>
            </a:r>
            <a:r>
              <a:rPr lang="en-US" sz="2000" dirty="0" err="1"/>
              <a:t>serta</a:t>
            </a:r>
            <a:r>
              <a:rPr lang="en-US" sz="2000" dirty="0"/>
              <a:t>  </a:t>
            </a:r>
            <a:r>
              <a:rPr lang="en-US" sz="2000" dirty="0" err="1"/>
              <a:t>lingkungan</a:t>
            </a:r>
            <a:r>
              <a:rPr lang="en-US" sz="2000" dirty="0"/>
              <a:t> </a:t>
            </a:r>
            <a:r>
              <a:rPr lang="en-US" sz="2000" dirty="0" err="1"/>
              <a:t>dimana</a:t>
            </a:r>
            <a:r>
              <a:rPr lang="en-US" sz="2000" dirty="0"/>
              <a:t> proses </a:t>
            </a:r>
            <a:r>
              <a:rPr lang="en-US" sz="2000" dirty="0" err="1"/>
              <a:t>pendidikan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berlangsung</a:t>
            </a:r>
            <a:endParaRPr lang="en-US" sz="2000" dirty="0"/>
          </a:p>
          <a:p>
            <a:pPr marL="457200" indent="-457200">
              <a:buFont typeface="+mj-lt"/>
              <a:buAutoNum type="alphaUcPeriod"/>
            </a:pPr>
            <a:r>
              <a:rPr lang="en-US" sz="2000" dirty="0" err="1"/>
              <a:t>Perlunya</a:t>
            </a:r>
            <a:r>
              <a:rPr lang="en-US" sz="2000" dirty="0"/>
              <a:t>  </a:t>
            </a:r>
            <a:r>
              <a:rPr lang="en-US" sz="2000" dirty="0" err="1"/>
              <a:t>sumber-sumber</a:t>
            </a:r>
            <a:r>
              <a:rPr lang="en-US" sz="2000" dirty="0"/>
              <a:t>  </a:t>
            </a:r>
            <a:r>
              <a:rPr lang="en-US" sz="2000" dirty="0" err="1"/>
              <a:t>tersebut</a:t>
            </a:r>
            <a:r>
              <a:rPr lang="en-US" sz="2000" dirty="0"/>
              <a:t>  </a:t>
            </a:r>
            <a:r>
              <a:rPr lang="en-US" sz="2000" dirty="0" err="1"/>
              <a:t>dikembangkan</a:t>
            </a:r>
            <a:r>
              <a:rPr lang="en-US" sz="2000" dirty="0"/>
              <a:t>,  </a:t>
            </a:r>
            <a:r>
              <a:rPr lang="en-US" sz="2000" dirty="0" err="1"/>
              <a:t>baik</a:t>
            </a:r>
            <a:r>
              <a:rPr lang="en-US" sz="2000" dirty="0"/>
              <a:t>  </a:t>
            </a:r>
            <a:r>
              <a:rPr lang="en-US" sz="2000" dirty="0" err="1"/>
              <a:t>secara</a:t>
            </a:r>
            <a:r>
              <a:rPr lang="en-US" sz="2000" dirty="0"/>
              <a:t>  </a:t>
            </a:r>
            <a:r>
              <a:rPr lang="en-US" sz="2000" dirty="0" err="1"/>
              <a:t>konseptual</a:t>
            </a:r>
            <a:r>
              <a:rPr lang="en-US" sz="2000" dirty="0"/>
              <a:t>  </a:t>
            </a:r>
            <a:r>
              <a:rPr lang="en-US" sz="2000" dirty="0" err="1"/>
              <a:t>maupun</a:t>
            </a:r>
            <a:r>
              <a:rPr lang="en-US" sz="2000" dirty="0"/>
              <a:t> factual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Agar </a:t>
            </a:r>
            <a:r>
              <a:rPr lang="en-US" sz="2000" dirty="0" err="1"/>
              <a:t>pembelajaraan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berjalan</a:t>
            </a:r>
            <a:r>
              <a:rPr lang="en-US" sz="2000" dirty="0"/>
              <a:t> </a:t>
            </a:r>
            <a:r>
              <a:rPr lang="en-US" sz="2000" dirty="0" err="1"/>
              <a:t>apa</a:t>
            </a:r>
            <a:r>
              <a:rPr lang="en-US" sz="2000" dirty="0"/>
              <a:t> </a:t>
            </a:r>
            <a:r>
              <a:rPr lang="en-US" sz="2000" dirty="0" err="1"/>
              <a:t>adanya</a:t>
            </a:r>
            <a:r>
              <a:rPr lang="en-US" sz="2000" dirty="0"/>
              <a:t> dan </a:t>
            </a:r>
            <a:r>
              <a:rPr lang="en-US" sz="2000" dirty="0" err="1"/>
              <a:t>peserta</a:t>
            </a:r>
            <a:r>
              <a:rPr lang="en-US" sz="2000" dirty="0"/>
              <a:t> </a:t>
            </a:r>
            <a:r>
              <a:rPr lang="en-US" sz="2000" dirty="0" err="1"/>
              <a:t>didik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lulus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 err="1"/>
              <a:t>Perlu</a:t>
            </a:r>
            <a:r>
              <a:rPr lang="en-US" sz="2000" dirty="0"/>
              <a:t>  </a:t>
            </a:r>
            <a:r>
              <a:rPr lang="en-US" sz="2000" dirty="0" err="1"/>
              <a:t>dikelolanya</a:t>
            </a:r>
            <a:r>
              <a:rPr lang="en-US" sz="2000" dirty="0"/>
              <a:t>  </a:t>
            </a:r>
            <a:r>
              <a:rPr lang="en-US" sz="2000" dirty="0" err="1"/>
              <a:t>kegiatan</a:t>
            </a:r>
            <a:r>
              <a:rPr lang="en-US" sz="2000" dirty="0"/>
              <a:t>  </a:t>
            </a:r>
            <a:r>
              <a:rPr lang="en-US" sz="2000" dirty="0" err="1"/>
              <a:t>pengembangan</a:t>
            </a:r>
            <a:r>
              <a:rPr lang="en-US" sz="2000" dirty="0"/>
              <a:t>, </a:t>
            </a:r>
            <a:r>
              <a:rPr lang="en-US" sz="2000" dirty="0" err="1"/>
              <a:t>maupun</a:t>
            </a:r>
            <a:r>
              <a:rPr lang="en-US" sz="2000" dirty="0"/>
              <a:t>  </a:t>
            </a:r>
            <a:r>
              <a:rPr lang="en-US" sz="2000" dirty="0" err="1"/>
              <a:t>sumber-sumber</a:t>
            </a:r>
            <a:r>
              <a:rPr lang="en-US" sz="2000" dirty="0"/>
              <a:t>  </a:t>
            </a:r>
            <a:r>
              <a:rPr lang="en-US" sz="2000" dirty="0" err="1"/>
              <a:t>untuk</a:t>
            </a:r>
            <a:r>
              <a:rPr lang="en-US" sz="2000" dirty="0"/>
              <a:t>  </a:t>
            </a:r>
            <a:r>
              <a:rPr lang="en-US" sz="2000" dirty="0" err="1"/>
              <a:t>belajar</a:t>
            </a:r>
            <a:r>
              <a:rPr lang="en-US" sz="2000" dirty="0"/>
              <a:t>  </a:t>
            </a:r>
            <a:r>
              <a:rPr lang="en-US" sz="2000" dirty="0" err="1"/>
              <a:t>itu</a:t>
            </a:r>
            <a:r>
              <a:rPr lang="en-US" sz="2000" dirty="0"/>
              <a:t> agar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digunakan</a:t>
            </a:r>
            <a:r>
              <a:rPr lang="en-US" sz="2000" dirty="0"/>
              <a:t> </a:t>
            </a:r>
            <a:r>
              <a:rPr lang="en-US" sz="2000" dirty="0" err="1"/>
              <a:t>seoptimal</a:t>
            </a:r>
            <a:r>
              <a:rPr lang="en-US" sz="2000" dirty="0"/>
              <a:t> </a:t>
            </a:r>
            <a:r>
              <a:rPr lang="en-US" sz="2000" dirty="0" err="1"/>
              <a:t>mungkin</a:t>
            </a:r>
            <a:r>
              <a:rPr lang="en-US" sz="2000" dirty="0"/>
              <a:t> </a:t>
            </a:r>
            <a:r>
              <a:rPr lang="en-US" sz="2000" dirty="0" err="1"/>
              <a:t>guna</a:t>
            </a:r>
            <a:r>
              <a:rPr lang="en-US" sz="2000" dirty="0"/>
              <a:t> </a:t>
            </a:r>
            <a:r>
              <a:rPr lang="en-US" sz="2000" dirty="0" err="1"/>
              <a:t>keperluan</a:t>
            </a:r>
            <a:r>
              <a:rPr lang="en-US" sz="2000" dirty="0"/>
              <a:t> </a:t>
            </a:r>
            <a:r>
              <a:rPr lang="en-US" sz="2000" dirty="0" err="1"/>
              <a:t>belajar</a:t>
            </a:r>
            <a:endParaRPr lang="en-US" sz="2000" dirty="0"/>
          </a:p>
          <a:p>
            <a:pPr marL="457200" indent="-457200">
              <a:buFont typeface="+mj-lt"/>
              <a:buAutoNum type="alphaUcPeriod"/>
            </a:pPr>
            <a:endParaRPr lang="en-US" sz="2000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000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000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000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7" name="btnInknoeActivity">
            <a:extLst>
              <a:ext uri="{FF2B5EF4-FFF2-40B4-BE49-F238E27FC236}">
                <a16:creationId xmlns:a16="http://schemas.microsoft.com/office/drawing/2014/main" id="{31D7653F-39C2-4138-AD74-A6B6907855FB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2227" y="5629603"/>
            <a:ext cx="2219546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3521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08" y="533400"/>
            <a:ext cx="7620000" cy="6858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Kuis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Pengantar</a:t>
            </a:r>
            <a:r>
              <a:rPr lang="en-US" dirty="0">
                <a:solidFill>
                  <a:schemeClr val="tx1"/>
                </a:solidFill>
              </a:rPr>
              <a:t> TP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F6E2EC-A10C-43AD-94D1-2F054A37B996}"/>
              </a:ext>
            </a:extLst>
          </p:cNvPr>
          <p:cNvSpPr txBox="1"/>
          <p:nvPr/>
        </p:nvSpPr>
        <p:spPr>
          <a:xfrm>
            <a:off x="662608" y="2286000"/>
            <a:ext cx="7749209" cy="35394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Landasan</a:t>
            </a:r>
            <a:r>
              <a:rPr lang="en-US" sz="32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2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apakah</a:t>
            </a:r>
            <a:r>
              <a:rPr lang="en-US" sz="32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yang </a:t>
            </a:r>
            <a:r>
              <a:rPr lang="en-US" sz="32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kajiannya</a:t>
            </a:r>
            <a:r>
              <a:rPr lang="en-US" sz="32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2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Berkaitan</a:t>
            </a:r>
            <a:r>
              <a:rPr lang="en-US" sz="32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2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dengan</a:t>
            </a:r>
            <a:r>
              <a:rPr lang="en-US" sz="32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2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manfaat</a:t>
            </a:r>
            <a:r>
              <a:rPr lang="en-US" sz="32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2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teknologi</a:t>
            </a:r>
            <a:r>
              <a:rPr lang="en-US" sz="32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2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pendidikan</a:t>
            </a:r>
            <a:r>
              <a:rPr lang="en-US" sz="32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(</a:t>
            </a:r>
            <a:r>
              <a:rPr lang="en-US" sz="32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Untuk</a:t>
            </a:r>
            <a:r>
              <a:rPr lang="en-US" sz="32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2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apa</a:t>
            </a:r>
            <a:r>
              <a:rPr lang="en-US" sz="32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?)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2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Ontologi</a:t>
            </a:r>
            <a:endParaRPr lang="en-US" sz="3200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32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Epistimologi</a:t>
            </a:r>
            <a:endParaRPr lang="en-US" sz="3200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32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Aksiologi</a:t>
            </a:r>
            <a:endParaRPr lang="en-US" sz="3200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32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Jawaban</a:t>
            </a:r>
            <a:r>
              <a:rPr lang="en-US" sz="3200" dirty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A, B. C </a:t>
            </a:r>
            <a:r>
              <a:rPr lang="en-US" sz="3200" dirty="0" err="1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benar</a:t>
            </a:r>
            <a:endParaRPr lang="en-ID" sz="3200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7" name="btnInknoeActivity">
            <a:extLst>
              <a:ext uri="{FF2B5EF4-FFF2-40B4-BE49-F238E27FC236}">
                <a16:creationId xmlns:a16="http://schemas.microsoft.com/office/drawing/2014/main" id="{F027874C-958C-48D4-AC20-ED633955AC93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6038850"/>
            <a:ext cx="2219546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349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066482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Lanjutan</a:t>
            </a:r>
            <a:r>
              <a:rPr lang="en-US" dirty="0">
                <a:solidFill>
                  <a:schemeClr val="tx1"/>
                </a:solidFill>
              </a:rPr>
              <a:t>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5486400" cy="46021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/>
              <a:t>Merupakan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FF0000"/>
                </a:solidFill>
              </a:rPr>
              <a:t>ilmu</a:t>
            </a:r>
            <a:r>
              <a:rPr lang="en-US" sz="2800" dirty="0"/>
              <a:t> (</a:t>
            </a:r>
            <a:r>
              <a:rPr lang="en-US" sz="2800" dirty="0" err="1"/>
              <a:t>pengetahuan</a:t>
            </a:r>
            <a:r>
              <a:rPr lang="en-US" sz="2800" dirty="0"/>
              <a:t>)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FF0000"/>
                </a:solidFill>
              </a:rPr>
              <a:t>hakikat</a:t>
            </a:r>
            <a:r>
              <a:rPr lang="en-US" sz="2800" dirty="0"/>
              <a:t> </a:t>
            </a:r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err="1"/>
              <a:t>alam</a:t>
            </a:r>
            <a:r>
              <a:rPr lang="en-US" sz="2800" dirty="0"/>
              <a:t> </a:t>
            </a:r>
            <a:r>
              <a:rPr lang="en-US" sz="2800" dirty="0" err="1"/>
              <a:t>berwujud</a:t>
            </a:r>
            <a:r>
              <a:rPr lang="en-US" sz="2800" dirty="0"/>
              <a:t> yang </a:t>
            </a:r>
            <a:r>
              <a:rPr lang="en-US" sz="2800" dirty="0" err="1">
                <a:solidFill>
                  <a:srgbClr val="FF0000"/>
                </a:solidFill>
              </a:rPr>
              <a:t>sebenarnya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(Al </a:t>
            </a:r>
            <a:r>
              <a:rPr lang="en-US" sz="2800" dirty="0" err="1">
                <a:solidFill>
                  <a:srgbClr val="FF0000"/>
                </a:solidFill>
              </a:rPr>
              <a:t>Farabi</a:t>
            </a:r>
            <a:r>
              <a:rPr lang="en-US" sz="2800" dirty="0">
                <a:solidFill>
                  <a:srgbClr val="FF0000"/>
                </a:solidFill>
              </a:rPr>
              <a:t>)</a:t>
            </a:r>
          </a:p>
        </p:txBody>
      </p:sp>
      <p:pic>
        <p:nvPicPr>
          <p:cNvPr id="11266" name="Picture 2" descr="http://www.peoples.ru/science/philosophy/al-farabi/al-farabi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752600"/>
            <a:ext cx="2895199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3177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066482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Lanjutan</a:t>
            </a:r>
            <a:r>
              <a:rPr lang="en-US" dirty="0">
                <a:solidFill>
                  <a:schemeClr val="tx1"/>
                </a:solidFill>
              </a:rPr>
              <a:t>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46021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rgbClr val="FF0000"/>
                </a:solidFill>
              </a:rPr>
              <a:t>Ilmu</a:t>
            </a:r>
            <a:r>
              <a:rPr lang="en-US" sz="2800" dirty="0"/>
              <a:t> yang </a:t>
            </a:r>
            <a:r>
              <a:rPr lang="en-US" sz="2800" dirty="0" err="1"/>
              <a:t>berusaha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mencari</a:t>
            </a:r>
            <a:r>
              <a:rPr lang="en-US" sz="2800" dirty="0"/>
              <a:t> </a:t>
            </a:r>
            <a:r>
              <a:rPr lang="en-US" sz="2800" dirty="0" err="1"/>
              <a:t>sebab</a:t>
            </a:r>
            <a:r>
              <a:rPr lang="en-US" sz="2800" dirty="0"/>
              <a:t> yang </a:t>
            </a:r>
            <a:r>
              <a:rPr lang="en-US" sz="2800" dirty="0" err="1">
                <a:solidFill>
                  <a:srgbClr val="FF0000"/>
                </a:solidFill>
              </a:rPr>
              <a:t>sedalam-dalamnya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segala</a:t>
            </a:r>
            <a:r>
              <a:rPr lang="en-US" sz="2800" dirty="0"/>
              <a:t> </a:t>
            </a:r>
            <a:r>
              <a:rPr lang="en-US" sz="2800" dirty="0" err="1"/>
              <a:t>sesuatu</a:t>
            </a:r>
            <a:r>
              <a:rPr lang="en-US" sz="2800" dirty="0"/>
              <a:t> </a:t>
            </a:r>
            <a:r>
              <a:rPr lang="en-US" sz="2800" dirty="0" err="1"/>
              <a:t>berdasarkan</a:t>
            </a:r>
            <a:r>
              <a:rPr lang="en-US" sz="2800" dirty="0"/>
              <a:t> </a:t>
            </a:r>
            <a:r>
              <a:rPr lang="en-US" sz="2800" dirty="0" err="1"/>
              <a:t>pikiran</a:t>
            </a:r>
            <a:r>
              <a:rPr lang="en-US" sz="2800" dirty="0"/>
              <a:t> </a:t>
            </a:r>
            <a:r>
              <a:rPr lang="en-US" sz="2800" dirty="0" err="1"/>
              <a:t>belaka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(Ir. </a:t>
            </a:r>
            <a:r>
              <a:rPr lang="en-US" sz="2800" dirty="0" err="1">
                <a:solidFill>
                  <a:srgbClr val="FF0000"/>
                </a:solidFill>
              </a:rPr>
              <a:t>Poedjawijatna</a:t>
            </a:r>
            <a:r>
              <a:rPr lang="en-US" sz="2800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44619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Makna</a:t>
            </a:r>
            <a:r>
              <a:rPr lang="en-US" dirty="0"/>
              <a:t> </a:t>
            </a:r>
            <a:r>
              <a:rPr lang="en-US" dirty="0" err="1"/>
              <a:t>falsafah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/>
              <a:t>Rangkaian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FF0000"/>
                </a:solidFill>
              </a:rPr>
              <a:t>pernyataan</a:t>
            </a:r>
            <a:r>
              <a:rPr lang="en-US" sz="2800" dirty="0"/>
              <a:t> yang </a:t>
            </a:r>
            <a:r>
              <a:rPr lang="en-US" sz="2800" dirty="0" err="1"/>
              <a:t>didasarkan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FF0000"/>
                </a:solidFill>
              </a:rPr>
              <a:t>keyakinan</a:t>
            </a:r>
            <a:r>
              <a:rPr lang="en-US" sz="2800" dirty="0"/>
              <a:t>, </a:t>
            </a:r>
            <a:r>
              <a:rPr lang="en-US" sz="2800" dirty="0" err="1">
                <a:solidFill>
                  <a:srgbClr val="FF0000"/>
                </a:solidFill>
              </a:rPr>
              <a:t>konsepsi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dan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sikap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/>
              <a:t>seseorang</a:t>
            </a:r>
            <a:r>
              <a:rPr lang="en-US" sz="2800" dirty="0"/>
              <a:t> yang </a:t>
            </a:r>
            <a:r>
              <a:rPr lang="en-US" sz="2800" dirty="0" err="1"/>
              <a:t>menunjukkan</a:t>
            </a:r>
            <a:r>
              <a:rPr lang="en-US" sz="2800" dirty="0"/>
              <a:t> </a:t>
            </a:r>
            <a:r>
              <a:rPr lang="en-US" sz="2800" dirty="0" err="1"/>
              <a:t>arah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dimana</a:t>
            </a:r>
            <a:r>
              <a:rPr lang="en-US" sz="2800" dirty="0"/>
              <a:t> </a:t>
            </a:r>
            <a:r>
              <a:rPr lang="en-US" sz="2800" dirty="0" err="1"/>
              <a:t>seseorang</a:t>
            </a:r>
            <a:r>
              <a:rPr lang="en-US" sz="2800" dirty="0"/>
              <a:t> </a:t>
            </a:r>
            <a:r>
              <a:rPr lang="en-US" sz="2800" dirty="0" err="1"/>
              <a:t>memberikan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FF0000"/>
                </a:solidFill>
              </a:rPr>
              <a:t>arti</a:t>
            </a:r>
            <a:r>
              <a:rPr lang="en-US" sz="2800" dirty="0"/>
              <a:t> </a:t>
            </a:r>
            <a:r>
              <a:rPr lang="en-US" sz="2800" dirty="0" err="1"/>
              <a:t>atas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FF0000"/>
                </a:solidFill>
              </a:rPr>
              <a:t>gejala</a:t>
            </a:r>
            <a:r>
              <a:rPr lang="en-US" sz="2800" dirty="0"/>
              <a:t> </a:t>
            </a:r>
            <a:r>
              <a:rPr lang="en-US" sz="2800" dirty="0" err="1"/>
              <a:t>seobyektif</a:t>
            </a:r>
            <a:r>
              <a:rPr lang="en-US" sz="2800" dirty="0"/>
              <a:t> </a:t>
            </a:r>
            <a:r>
              <a:rPr lang="en-US" sz="2800" dirty="0" err="1"/>
              <a:t>mungkin</a:t>
            </a:r>
            <a:r>
              <a:rPr lang="en-US" sz="2800" dirty="0"/>
              <a:t>. (Donald Ely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Miarso</a:t>
            </a:r>
            <a:r>
              <a:rPr lang="en-US" sz="2800" dirty="0"/>
              <a:t>, 2011)</a:t>
            </a:r>
          </a:p>
        </p:txBody>
      </p:sp>
    </p:spTree>
    <p:extLst>
      <p:ext uri="{BB962C8B-B14F-4D97-AF65-F5344CB8AC3E}">
        <p14:creationId xmlns:p14="http://schemas.microsoft.com/office/powerpoint/2010/main" val="1562066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324600" cy="1371600"/>
          </a:xfrm>
        </p:spPr>
        <p:txBody>
          <a:bodyPr>
            <a:normAutofit/>
          </a:bodyPr>
          <a:lstStyle/>
          <a:p>
            <a:r>
              <a:rPr lang="en-US" dirty="0" err="1"/>
              <a:t>Asumsi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landasan</a:t>
            </a:r>
            <a:r>
              <a:rPr lang="en-US" dirty="0"/>
              <a:t> </a:t>
            </a:r>
            <a:r>
              <a:rPr lang="en-US" dirty="0" err="1"/>
              <a:t>filosofi</a:t>
            </a:r>
            <a:r>
              <a:rPr lang="en-US" dirty="0"/>
              <a:t> TP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 marL="468313" indent="-468313">
              <a:buFont typeface="Wingdings" pitchFamily="2" charset="2"/>
              <a:buChar char="q"/>
            </a:pPr>
            <a:r>
              <a:rPr lang="en-US" sz="2800" dirty="0" err="1"/>
              <a:t>Ilmu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pengetahuan</a:t>
            </a:r>
            <a:r>
              <a:rPr lang="en-US" sz="2800" dirty="0"/>
              <a:t> </a:t>
            </a:r>
            <a:r>
              <a:rPr lang="en-US" sz="2800" dirty="0" err="1"/>
              <a:t>berkembang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pesat</a:t>
            </a:r>
            <a:r>
              <a:rPr lang="en-US" sz="2800" dirty="0"/>
              <a:t> </a:t>
            </a:r>
          </a:p>
          <a:p>
            <a:pPr marL="468313" indent="-468313">
              <a:buFont typeface="Wingdings" pitchFamily="2" charset="2"/>
              <a:buChar char="q"/>
            </a:pPr>
            <a:r>
              <a:rPr lang="en-US" sz="2800" dirty="0" err="1"/>
              <a:t>Pertumbuhan</a:t>
            </a:r>
            <a:r>
              <a:rPr lang="en-US" sz="2800" dirty="0"/>
              <a:t> </a:t>
            </a:r>
            <a:r>
              <a:rPr lang="en-US" sz="2800" dirty="0" err="1"/>
              <a:t>penduduk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senantiasa</a:t>
            </a:r>
            <a:r>
              <a:rPr lang="en-US" sz="2800" dirty="0"/>
              <a:t> </a:t>
            </a:r>
            <a:r>
              <a:rPr lang="en-US" sz="2800" dirty="0" err="1"/>
              <a:t>terjadi</a:t>
            </a:r>
            <a:endParaRPr lang="en-US" sz="2800" dirty="0"/>
          </a:p>
          <a:p>
            <a:pPr marL="468313" indent="-468313">
              <a:buFont typeface="Wingdings" pitchFamily="2" charset="2"/>
              <a:buChar char="q"/>
            </a:pPr>
            <a:r>
              <a:rPr lang="en-US" sz="2800" dirty="0" err="1"/>
              <a:t>Terjadinya</a:t>
            </a:r>
            <a:r>
              <a:rPr lang="en-US" sz="2800" dirty="0"/>
              <a:t> </a:t>
            </a:r>
            <a:r>
              <a:rPr lang="en-US" sz="2800" dirty="0" err="1"/>
              <a:t>perubahan</a:t>
            </a:r>
            <a:r>
              <a:rPr lang="en-US" sz="2800" dirty="0"/>
              <a:t> </a:t>
            </a:r>
            <a:r>
              <a:rPr lang="en-US" sz="2800" dirty="0" err="1"/>
              <a:t>mendasar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menetap</a:t>
            </a:r>
            <a:r>
              <a:rPr lang="en-US" sz="2800" dirty="0"/>
              <a:t> di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, </a:t>
            </a:r>
            <a:r>
              <a:rPr lang="en-US" sz="2800" dirty="0" err="1"/>
              <a:t>politik</a:t>
            </a:r>
            <a:r>
              <a:rPr lang="en-US" sz="2800" dirty="0"/>
              <a:t>, </a:t>
            </a:r>
            <a:r>
              <a:rPr lang="en-US" sz="2800" dirty="0" err="1"/>
              <a:t>ekonomi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industri</a:t>
            </a:r>
            <a:endParaRPr lang="en-US" sz="2800" dirty="0"/>
          </a:p>
          <a:p>
            <a:pPr marL="468313" indent="-468313">
              <a:buFont typeface="Wingdings" pitchFamily="2" charset="2"/>
              <a:buChar char="q"/>
            </a:pPr>
            <a:r>
              <a:rPr lang="en-US" sz="2800" dirty="0" err="1"/>
              <a:t>Penyebaran</a:t>
            </a:r>
            <a:r>
              <a:rPr lang="en-US" sz="2800" dirty="0"/>
              <a:t> </a:t>
            </a:r>
            <a:r>
              <a:rPr lang="en-US" sz="2800" dirty="0" err="1"/>
              <a:t>teknologi</a:t>
            </a:r>
            <a:r>
              <a:rPr lang="en-US" sz="2800" dirty="0"/>
              <a:t> yang </a:t>
            </a:r>
            <a:r>
              <a:rPr lang="en-US" sz="2800" dirty="0" err="1"/>
              <a:t>makin</a:t>
            </a:r>
            <a:r>
              <a:rPr lang="en-US" sz="2800" dirty="0"/>
              <a:t> </a:t>
            </a:r>
            <a:r>
              <a:rPr lang="en-US" sz="2800" dirty="0" err="1"/>
              <a:t>luas</a:t>
            </a:r>
            <a:r>
              <a:rPr lang="en-US" sz="2800" dirty="0"/>
              <a:t> 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kehidupan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endParaRPr lang="en-US" sz="2800" dirty="0"/>
          </a:p>
          <a:p>
            <a:pPr marL="468313" indent="-468313">
              <a:buFont typeface="Wingdings" pitchFamily="2" charset="2"/>
              <a:buChar char="q"/>
            </a:pPr>
            <a:r>
              <a:rPr lang="en-US" sz="2800" dirty="0" err="1"/>
              <a:t>Sumber-sumber</a:t>
            </a:r>
            <a:r>
              <a:rPr lang="en-US" sz="2800" dirty="0"/>
              <a:t> </a:t>
            </a:r>
            <a:r>
              <a:rPr lang="en-US" sz="2800" dirty="0" err="1"/>
              <a:t>tradisional</a:t>
            </a:r>
            <a:r>
              <a:rPr lang="en-US" sz="2800" dirty="0"/>
              <a:t> yang </a:t>
            </a:r>
            <a:r>
              <a:rPr lang="en-US" sz="2800" dirty="0" err="1"/>
              <a:t>semakin</a:t>
            </a:r>
            <a:r>
              <a:rPr lang="en-US" sz="2800" dirty="0"/>
              <a:t> </a:t>
            </a:r>
            <a:r>
              <a:rPr lang="en-US" sz="2800" dirty="0" err="1"/>
              <a:t>terbatas</a:t>
            </a:r>
            <a:endParaRPr lang="en-US" sz="2800" dirty="0"/>
          </a:p>
          <a:p>
            <a:r>
              <a:rPr lang="en-US" sz="2800" dirty="0" err="1">
                <a:solidFill>
                  <a:srgbClr val="FF0000"/>
                </a:solidFill>
              </a:rPr>
              <a:t>Miarso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673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Landasan</a:t>
            </a:r>
            <a:r>
              <a:rPr lang="en-US" dirty="0"/>
              <a:t> </a:t>
            </a:r>
            <a:r>
              <a:rPr lang="en-US" dirty="0" err="1"/>
              <a:t>ontologi</a:t>
            </a:r>
            <a:r>
              <a:rPr lang="en-US" dirty="0"/>
              <a:t> TP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800600" cy="46482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sz="3600" dirty="0" err="1"/>
              <a:t>Berkaitan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objek</a:t>
            </a:r>
            <a:r>
              <a:rPr lang="en-US" sz="3600" dirty="0"/>
              <a:t> yang 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err="1"/>
              <a:t>kajian</a:t>
            </a:r>
            <a:r>
              <a:rPr lang="en-US" sz="3600" dirty="0"/>
              <a:t> </a:t>
            </a:r>
            <a:r>
              <a:rPr lang="en-US" sz="3600" dirty="0" err="1"/>
              <a:t>teknologi</a:t>
            </a:r>
            <a:r>
              <a:rPr lang="en-US" sz="3600" dirty="0"/>
              <a:t> </a:t>
            </a:r>
            <a:r>
              <a:rPr lang="en-US" sz="3600" dirty="0" err="1"/>
              <a:t>pendidikan</a:t>
            </a:r>
            <a:r>
              <a:rPr lang="en-US" sz="3600" dirty="0"/>
              <a:t> </a:t>
            </a:r>
            <a:r>
              <a:rPr lang="en-US" sz="3600" dirty="0" err="1"/>
              <a:t>yaitu</a:t>
            </a:r>
            <a:r>
              <a:rPr lang="en-US" sz="3600" dirty="0"/>
              <a:t> </a:t>
            </a:r>
            <a:r>
              <a:rPr lang="en-US" sz="3600" dirty="0" err="1"/>
              <a:t>segala</a:t>
            </a:r>
            <a:r>
              <a:rPr lang="en-US" sz="3600" dirty="0"/>
              <a:t> </a:t>
            </a:r>
            <a:r>
              <a:rPr lang="en-US" sz="3600" dirty="0" err="1"/>
              <a:t>usaha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memecahkan</a:t>
            </a:r>
            <a:r>
              <a:rPr lang="en-US" sz="3600" dirty="0"/>
              <a:t> </a:t>
            </a:r>
            <a:r>
              <a:rPr lang="en-US" sz="3600" dirty="0" err="1"/>
              <a:t>masalah</a:t>
            </a:r>
            <a:r>
              <a:rPr lang="en-US" sz="3600" dirty="0"/>
              <a:t> </a:t>
            </a:r>
            <a:r>
              <a:rPr lang="en-US" sz="3600" dirty="0" err="1"/>
              <a:t>pendidikan</a:t>
            </a:r>
            <a:endParaRPr lang="en-US" sz="3600" dirty="0"/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rgbClr val="FF0000"/>
                </a:solidFill>
              </a:rPr>
              <a:t>(</a:t>
            </a:r>
            <a:r>
              <a:rPr lang="en-US" sz="3600" dirty="0" err="1">
                <a:solidFill>
                  <a:srgbClr val="FF0000"/>
                </a:solidFill>
              </a:rPr>
              <a:t>Zainal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Abidin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Arief</a:t>
            </a:r>
            <a:r>
              <a:rPr lang="en-US" sz="3600" dirty="0">
                <a:solidFill>
                  <a:srgbClr val="FF0000"/>
                </a:solidFill>
              </a:rPr>
              <a:t>)</a:t>
            </a:r>
          </a:p>
        </p:txBody>
      </p:sp>
      <p:pic>
        <p:nvPicPr>
          <p:cNvPr id="2050" name="Picture 2" descr="https://pbs.twimg.com/media/BdjbIL4CQAE6DuC.jpg:medi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981200"/>
            <a:ext cx="34671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6744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934200" cy="914082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Mengapa</a:t>
            </a:r>
            <a:r>
              <a:rPr lang="en-US" dirty="0">
                <a:solidFill>
                  <a:schemeClr val="tx1"/>
                </a:solidFill>
              </a:rPr>
              <a:t> TP </a:t>
            </a:r>
            <a:r>
              <a:rPr lang="en-US" dirty="0" err="1">
                <a:solidFill>
                  <a:schemeClr val="tx1"/>
                </a:solidFill>
              </a:rPr>
              <a:t>Muncul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153400" cy="4800600"/>
          </a:xfrm>
        </p:spPr>
        <p:txBody>
          <a:bodyPr>
            <a:no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macam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termasuk</a:t>
            </a:r>
            <a:r>
              <a:rPr lang="en-US" sz="2400" dirty="0"/>
              <a:t> orang, </a:t>
            </a:r>
            <a:r>
              <a:rPr lang="en-US" sz="2400" dirty="0" err="1"/>
              <a:t>pesan</a:t>
            </a:r>
            <a:r>
              <a:rPr lang="en-US" sz="2400" dirty="0"/>
              <a:t>, media, </a:t>
            </a:r>
            <a:r>
              <a:rPr lang="en-US" sz="2400" dirty="0" err="1"/>
              <a:t>alat</a:t>
            </a:r>
            <a:r>
              <a:rPr lang="en-US" sz="2400" dirty="0"/>
              <a:t>, </a:t>
            </a:r>
            <a:r>
              <a:rPr lang="en-US" sz="2400" dirty="0" err="1"/>
              <a:t>cara-cara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mengolah</a:t>
            </a:r>
            <a:r>
              <a:rPr lang="en-US" sz="2400" dirty="0"/>
              <a:t>/</a:t>
            </a:r>
            <a:r>
              <a:rPr lang="en-US" sz="2400" dirty="0" err="1"/>
              <a:t>menyajikan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, </a:t>
            </a:r>
            <a:r>
              <a:rPr lang="en-US" sz="2400" dirty="0" err="1"/>
              <a:t>serta</a:t>
            </a:r>
            <a:r>
              <a:rPr lang="en-US" sz="2400" dirty="0"/>
              <a:t> 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dimana</a:t>
            </a:r>
            <a:r>
              <a:rPr lang="en-US" sz="2400" dirty="0"/>
              <a:t> proses </a:t>
            </a:r>
            <a:r>
              <a:rPr lang="en-US" sz="2400" dirty="0" err="1"/>
              <a:t>pendidikan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berlangsung</a:t>
            </a:r>
            <a:r>
              <a:rPr lang="en-US" sz="2400" dirty="0"/>
              <a:t>.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sz="2400" dirty="0" err="1"/>
              <a:t>Perlunya</a:t>
            </a:r>
            <a:r>
              <a:rPr lang="en-US" sz="2400" dirty="0"/>
              <a:t>  </a:t>
            </a:r>
            <a:r>
              <a:rPr lang="en-US" sz="2400" dirty="0" err="1"/>
              <a:t>sumber-sumber</a:t>
            </a:r>
            <a:r>
              <a:rPr lang="en-US" sz="2400" dirty="0"/>
              <a:t>  </a:t>
            </a:r>
            <a:r>
              <a:rPr lang="en-US" sz="2400" dirty="0" err="1"/>
              <a:t>tersebut</a:t>
            </a:r>
            <a:r>
              <a:rPr lang="en-US" sz="2400" dirty="0"/>
              <a:t>  </a:t>
            </a:r>
            <a:r>
              <a:rPr lang="en-US" sz="2400" dirty="0" err="1"/>
              <a:t>dikembangkan</a:t>
            </a:r>
            <a:r>
              <a:rPr lang="en-US" sz="2400" dirty="0"/>
              <a:t>,  </a:t>
            </a:r>
            <a:r>
              <a:rPr lang="en-US" sz="2400" dirty="0" err="1"/>
              <a:t>baik</a:t>
            </a:r>
            <a:r>
              <a:rPr lang="en-US" sz="2400" dirty="0"/>
              <a:t>  </a:t>
            </a:r>
            <a:r>
              <a:rPr lang="en-US" sz="2400" dirty="0" err="1"/>
              <a:t>secara</a:t>
            </a:r>
            <a:r>
              <a:rPr lang="en-US" sz="2400" dirty="0"/>
              <a:t>  </a:t>
            </a:r>
            <a:r>
              <a:rPr lang="en-US" sz="2400" dirty="0" err="1"/>
              <a:t>konseptual</a:t>
            </a:r>
            <a:r>
              <a:rPr lang="en-US" sz="2400" dirty="0"/>
              <a:t>  </a:t>
            </a:r>
            <a:r>
              <a:rPr lang="en-US" sz="2400" dirty="0" err="1"/>
              <a:t>maupun</a:t>
            </a:r>
            <a:r>
              <a:rPr lang="en-US" sz="2400" dirty="0"/>
              <a:t> factual.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sz="2400" dirty="0" err="1"/>
              <a:t>Perlu</a:t>
            </a:r>
            <a:r>
              <a:rPr lang="en-US" sz="2400" dirty="0"/>
              <a:t>  </a:t>
            </a:r>
            <a:r>
              <a:rPr lang="en-US" sz="2400" dirty="0" err="1"/>
              <a:t>dikelolanya</a:t>
            </a:r>
            <a:r>
              <a:rPr lang="en-US" sz="2400" dirty="0"/>
              <a:t>  </a:t>
            </a:r>
            <a:r>
              <a:rPr lang="en-US" sz="2400" dirty="0" err="1"/>
              <a:t>kegiatan</a:t>
            </a:r>
            <a:r>
              <a:rPr lang="en-US" sz="2400" dirty="0"/>
              <a:t>  </a:t>
            </a:r>
            <a:r>
              <a:rPr lang="en-US" sz="2400" dirty="0" err="1"/>
              <a:t>pengembangan</a:t>
            </a:r>
            <a:r>
              <a:rPr lang="en-US" sz="2400" dirty="0"/>
              <a:t>, </a:t>
            </a:r>
            <a:r>
              <a:rPr lang="en-US" sz="2400" dirty="0" err="1"/>
              <a:t>maupun</a:t>
            </a:r>
            <a:r>
              <a:rPr lang="en-US" sz="2400" dirty="0"/>
              <a:t>  </a:t>
            </a:r>
            <a:r>
              <a:rPr lang="en-US" sz="2400" dirty="0" err="1"/>
              <a:t>sumber-sumber</a:t>
            </a:r>
            <a:r>
              <a:rPr lang="en-US" sz="2400" dirty="0"/>
              <a:t>  </a:t>
            </a:r>
            <a:r>
              <a:rPr lang="en-US" sz="2400" dirty="0" err="1"/>
              <a:t>untuk</a:t>
            </a:r>
            <a:r>
              <a:rPr lang="en-US" sz="2400" dirty="0"/>
              <a:t>  </a:t>
            </a:r>
            <a:r>
              <a:rPr lang="en-US" sz="2400" dirty="0" err="1"/>
              <a:t>belajar</a:t>
            </a:r>
            <a:r>
              <a:rPr lang="en-US" sz="2400" dirty="0"/>
              <a:t>  </a:t>
            </a:r>
            <a:r>
              <a:rPr lang="en-US" sz="2400" dirty="0" err="1"/>
              <a:t>itu</a:t>
            </a:r>
            <a:r>
              <a:rPr lang="en-US" sz="2400" dirty="0"/>
              <a:t> agar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seoptimal</a:t>
            </a:r>
            <a:r>
              <a:rPr lang="en-US" sz="2400" dirty="0"/>
              <a:t> </a:t>
            </a:r>
            <a:r>
              <a:rPr lang="en-US" sz="2400" dirty="0" err="1"/>
              <a:t>mungkin</a:t>
            </a:r>
            <a:r>
              <a:rPr lang="en-US" sz="2400" dirty="0"/>
              <a:t> </a:t>
            </a:r>
            <a:r>
              <a:rPr lang="en-US" sz="2400" dirty="0" err="1"/>
              <a:t>guna</a:t>
            </a:r>
            <a:r>
              <a:rPr lang="en-US" sz="2400" dirty="0"/>
              <a:t> </a:t>
            </a:r>
            <a:r>
              <a:rPr lang="en-US" sz="2400" dirty="0" err="1"/>
              <a:t>keperluan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.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dirty="0" err="1">
                <a:solidFill>
                  <a:srgbClr val="FF0000"/>
                </a:solidFill>
              </a:rPr>
              <a:t>Miarso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54053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086600" cy="1371600"/>
          </a:xfrm>
        </p:spPr>
        <p:txBody>
          <a:bodyPr/>
          <a:lstStyle/>
          <a:p>
            <a:r>
              <a:rPr lang="en-US" dirty="0" err="1"/>
              <a:t>Landasan</a:t>
            </a:r>
            <a:r>
              <a:rPr lang="en-US" dirty="0"/>
              <a:t> </a:t>
            </a:r>
            <a:r>
              <a:rPr lang="en-US" dirty="0" err="1"/>
              <a:t>epistemologi</a:t>
            </a:r>
            <a:r>
              <a:rPr lang="en-US" dirty="0"/>
              <a:t> TP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648200" cy="4114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/>
              <a:t>Berkaitan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bagaimana</a:t>
            </a:r>
            <a:r>
              <a:rPr lang="en-US" sz="3200" dirty="0"/>
              <a:t> </a:t>
            </a:r>
            <a:r>
              <a:rPr lang="en-US" sz="3200" dirty="0" err="1"/>
              <a:t>teknologi</a:t>
            </a:r>
            <a:r>
              <a:rPr lang="en-US" sz="3200" dirty="0"/>
              <a:t> </a:t>
            </a:r>
            <a:r>
              <a:rPr lang="en-US" sz="3200" dirty="0" err="1"/>
              <a:t>pendidikan</a:t>
            </a:r>
            <a:r>
              <a:rPr lang="en-US" sz="3200" dirty="0"/>
              <a:t> </a:t>
            </a:r>
            <a:r>
              <a:rPr lang="en-US" sz="3200" dirty="0" err="1"/>
              <a:t>dikembangkan</a:t>
            </a:r>
            <a:r>
              <a:rPr lang="en-US" sz="3200" dirty="0"/>
              <a:t>.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solidFill>
                  <a:srgbClr val="FF0000"/>
                </a:solidFill>
              </a:rPr>
              <a:t>(</a:t>
            </a:r>
            <a:r>
              <a:rPr lang="en-US" sz="3200" dirty="0" err="1">
                <a:solidFill>
                  <a:srgbClr val="FF0000"/>
                </a:solidFill>
              </a:rPr>
              <a:t>Zainal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Abidin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Arief</a:t>
            </a:r>
            <a:r>
              <a:rPr lang="en-US" sz="3200" dirty="0">
                <a:solidFill>
                  <a:srgbClr val="FF0000"/>
                </a:solidFill>
              </a:rPr>
              <a:t>)</a:t>
            </a:r>
          </a:p>
        </p:txBody>
      </p:sp>
      <p:pic>
        <p:nvPicPr>
          <p:cNvPr id="1026" name="Picture 2" descr="https://emariferha.files.wordpress.com/2013/05/bingung-bisnis-onli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371600"/>
            <a:ext cx="3886200" cy="485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79665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S" val="false"/>
  <p:tag name="INKNOEBUTTONMODEL" val="{&quot;ActivityType&quot;:2,&quot;OptionCount&quot;:4,&quot;WcOptionCount&quot;:10,&quot;HasMultipleSubmission&quot;:false,&quot;HasAutoStop&quot;:true,&quot;HasMinimizeMode&quot;:false,&quot;TimerValue&quot;:&quot;01:00&quot;,&quot;HasAutoStart&quot;:true,&quot;HasCorrectAnswers&quot;:false,&quot;McqAnswers&quot;:[],&quot;ActivityId&quot;:&quot;&quot;,&quot;IaMcqCompetition&quot;:false,&quot;IsAnonymous&quot;:false,&quot;AutoAdvance&quot;:false,&quot;IsCompetitionMode&quot;:false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S" val="false"/>
  <p:tag name="INKNOEBUTTONMODEL" val="{&quot;ActivityType&quot;:3,&quot;OptionCount&quot;:4,&quot;WcOptionCount&quot;:10,&quot;HasMultipleSubmission&quot;:true,&quot;HasAutoStop&quot;:true,&quot;HasMinimizeMode&quot;:false,&quot;TimerValue&quot;:&quot;01:00&quot;,&quot;HasAutoStart&quot;:true,&quot;HasCorrectAnswers&quot;:false,&quot;McqAnswers&quot;:[],&quot;ActivityId&quot;:&quot;&quot;,&quot;IaMcqCompetition&quot;:false,&quot;IsAnonymous&quot;:false,&quot;AutoAdvance&quot;:false,&quot;IsCompetitionMode&quot;:false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S" val="false"/>
  <p:tag name="INKNOEBUTTONMODEL" val="{&quot;ActivityType&quot;:1,&quot;OptionCount&quot;:4,&quot;WcOptionCount&quot;:10,&quot;HasMultipleSubmission&quot;:false,&quot;HasAutoStop&quot;:true,&quot;HasMinimizeMode&quot;:false,&quot;TimerValue&quot;:&quot;01:00&quot;,&quot;HasAutoStart&quot;:true,&quot;HasCorrectAnswers&quot;:true,&quot;McqAnswers&quot;:[&quot;B&quot;],&quot;ActivityId&quot;:&quot;&quot;,&quot;IaMcqCompetition&quot;:true,&quot;IsAnonymous&quot;:false,&quot;AutoAdvance&quot;:false,&quot;IsCompetitionMode&quot;:true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S" val="false"/>
  <p:tag name="INKNOEBUTTONMODEL" val="{&quot;ActivityType&quot;:1,&quot;OptionCount&quot;:4,&quot;WcOptionCount&quot;:10,&quot;HasMultipleSubmission&quot;:false,&quot;HasAutoStop&quot;:true,&quot;HasMinimizeMode&quot;:false,&quot;TimerValue&quot;:&quot;01:00&quot;,&quot;HasAutoStart&quot;:true,&quot;HasCorrectAnswers&quot;:true,&quot;McqAnswers&quot;:[&quot;C&quot;],&quot;ActivityId&quot;:&quot;&quot;,&quot;IaMcqCompetition&quot;:true,&quot;IsAnonymous&quot;:false,&quot;AutoAdvance&quot;:false,&quot;IsCompetitionMode&quot;:true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S" val="false"/>
  <p:tag name="INKNOEBUTTONMODEL" val="{&quot;ActivityType&quot;:1,&quot;OptionCount&quot;:4,&quot;WcOptionCount&quot;:10,&quot;HasMultipleSubmission&quot;:false,&quot;HasAutoStop&quot;:true,&quot;HasMinimizeMode&quot;:false,&quot;TimerValue&quot;:&quot;01:00&quot;,&quot;HasAutoStart&quot;:true,&quot;HasCorrectAnswers&quot;:true,&quot;McqAnswers&quot;:[&quot;C&quot;],&quot;ActivityId&quot;:&quot;&quot;,&quot;IaMcqCompetition&quot;:true,&quot;IsAnonymous&quot;:false,&quot;AutoAdvance&quot;:false,&quot;IsCompetitionMode&quot;:true}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311</TotalTime>
  <Words>743</Words>
  <Application>Microsoft Office PowerPoint</Application>
  <PresentationFormat>On-screen Show (4:3)</PresentationFormat>
  <Paragraphs>100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Aharoni</vt:lpstr>
      <vt:lpstr>Arial</vt:lpstr>
      <vt:lpstr>Arial Black</vt:lpstr>
      <vt:lpstr>Wingdings</vt:lpstr>
      <vt:lpstr>Essential</vt:lpstr>
      <vt:lpstr>Landasan falsafah teknologi pendidikan</vt:lpstr>
      <vt:lpstr>Apa itu filsafat ???</vt:lpstr>
      <vt:lpstr>Lanjutan …</vt:lpstr>
      <vt:lpstr>Lanjutan …</vt:lpstr>
      <vt:lpstr>Makna falsafah</vt:lpstr>
      <vt:lpstr>Asumsi sebagai landasan filosofi TP</vt:lpstr>
      <vt:lpstr>Landasan ontologi TP</vt:lpstr>
      <vt:lpstr>Mengapa TP Muncul?</vt:lpstr>
      <vt:lpstr>Landasan epistemologi TP</vt:lpstr>
      <vt:lpstr>3 pendekatan baru dalam mengembangkan TP</vt:lpstr>
      <vt:lpstr>Landasan aksiologi TP</vt:lpstr>
      <vt:lpstr>Kegunaan TP</vt:lpstr>
      <vt:lpstr>Meningkatkan produktifitas pendidikan</vt:lpstr>
      <vt:lpstr>Memberikan kemungkinan pendidikan yang sifatnya lebih individual</vt:lpstr>
      <vt:lpstr>Memberikan dasar pengajaran yang lebih ilmiah</vt:lpstr>
      <vt:lpstr>Lebih memantapkan pengajaran</vt:lpstr>
      <vt:lpstr>Memungkinkan belajar secara lebih akrab</vt:lpstr>
      <vt:lpstr>Memungkinkan penyajian pendidikan lebih luas dan merata</vt:lpstr>
      <vt:lpstr>aksiologi tp di Indonesia</vt:lpstr>
      <vt:lpstr>Terima kasih</vt:lpstr>
      <vt:lpstr>Kuis Pengantar TP</vt:lpstr>
      <vt:lpstr>Kuis Pengantar TP</vt:lpstr>
      <vt:lpstr>Kuis Pengantar TP</vt:lpstr>
      <vt:lpstr>Kuis Pengantar TP</vt:lpstr>
      <vt:lpstr>Kuis Pengantar TP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Landasan falsafah teknologi pendidikan</dc:title>
  <dc:creator>Septy</dc:creator>
  <cp:lastModifiedBy>user</cp:lastModifiedBy>
  <cp:revision>22</cp:revision>
  <dcterms:created xsi:type="dcterms:W3CDTF">2015-10-13T01:28:50Z</dcterms:created>
  <dcterms:modified xsi:type="dcterms:W3CDTF">2023-09-25T07:49:21Z</dcterms:modified>
</cp:coreProperties>
</file>