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4" r:id="rId9"/>
    <p:sldId id="265" r:id="rId10"/>
    <p:sldId id="266" r:id="rId11"/>
  </p:sldIdLst>
  <p:sldSz cx="18288000" cy="10287000"/>
  <p:notesSz cx="6858000" cy="9144000"/>
  <p:embeddedFontLs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Nunito Bold" charset="0"/>
      <p:regular r:id="rId16"/>
    </p:embeddedFont>
    <p:embeddedFont>
      <p:font typeface="Andalus" pitchFamily="18" charset="-78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-516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C4C5DC-0AB6-43FD-86E0-D5DE42DAD0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BCC836-6DCC-4320-AA2A-F40290BA2732}">
      <dgm:prSet phldrT="[Text]" custT="1"/>
      <dgm:spPr/>
      <dgm:t>
        <a:bodyPr/>
        <a:lstStyle/>
        <a:p>
          <a:pPr algn="just"/>
          <a:r>
            <a:rPr lang="id-ID" sz="2400" smtClean="0">
              <a:solidFill>
                <a:schemeClr val="tx1"/>
              </a:solidFill>
            </a:rPr>
            <a:t>Tujuan pelayanan prima adalah memberikan pelayanan yang dapat memenuhi dan memuaskan masyarakat serta memberikan fokus pelayanan kepada masyarakat. </a:t>
          </a:r>
          <a:endParaRPr lang="en-US" sz="2400">
            <a:solidFill>
              <a:schemeClr val="tx1"/>
            </a:solidFill>
          </a:endParaRPr>
        </a:p>
      </dgm:t>
    </dgm:pt>
    <dgm:pt modelId="{996FCCCB-ED2D-470E-9E6D-F79BA17BBB0E}" type="parTrans" cxnId="{EB87A27C-387A-40A2-8EFD-4F09DF750E05}">
      <dgm:prSet/>
      <dgm:spPr/>
      <dgm:t>
        <a:bodyPr/>
        <a:lstStyle/>
        <a:p>
          <a:endParaRPr lang="en-US"/>
        </a:p>
      </dgm:t>
    </dgm:pt>
    <dgm:pt modelId="{D7AFD91C-BEE3-4B0F-83F7-92CB3A15BBFB}" type="sibTrans" cxnId="{EB87A27C-387A-40A2-8EFD-4F09DF750E05}">
      <dgm:prSet/>
      <dgm:spPr/>
      <dgm:t>
        <a:bodyPr/>
        <a:lstStyle/>
        <a:p>
          <a:endParaRPr lang="en-US"/>
        </a:p>
      </dgm:t>
    </dgm:pt>
    <dgm:pt modelId="{7124FD1E-93AD-45C9-821D-EC53B9AB6092}">
      <dgm:prSet phldrT="[Text]" custT="1"/>
      <dgm:spPr/>
      <dgm:t>
        <a:bodyPr/>
        <a:lstStyle/>
        <a:p>
          <a:pPr algn="just"/>
          <a:r>
            <a:rPr lang="id-ID" sz="2400" smtClean="0">
              <a:solidFill>
                <a:schemeClr val="tx1"/>
              </a:solidFill>
            </a:rPr>
            <a:t>Pelayanan prima dalam sektor publik bahwa “pelayanan adalah pemberdayaan”.</a:t>
          </a:r>
          <a:r>
            <a:rPr lang="en-US" sz="2400" smtClean="0">
              <a:solidFill>
                <a:schemeClr val="tx1"/>
              </a:solidFill>
            </a:rPr>
            <a:t> </a:t>
          </a:r>
          <a:r>
            <a:rPr lang="id-ID" sz="2400" smtClean="0">
              <a:solidFill>
                <a:schemeClr val="tx1"/>
              </a:solidFill>
            </a:rPr>
            <a:t>Pelayanan prima bertujuan memberdayakan masyarakat, bukan memperdayakan atau membebani sehingga akan meningkatkan kepercayaan (trust) terhadap pemerintah. Kepercayaan adalah modal bagi kerja sama dan partisipasi masyarakat dalam program pembangunan.</a:t>
          </a:r>
          <a:endParaRPr lang="en-US" sz="2400">
            <a:solidFill>
              <a:schemeClr val="tx1"/>
            </a:solidFill>
          </a:endParaRPr>
        </a:p>
      </dgm:t>
    </dgm:pt>
    <dgm:pt modelId="{19294FC2-E80C-4A99-982C-EB33D71C8170}" type="parTrans" cxnId="{040551B2-520A-44AC-9339-359CD98FD3B3}">
      <dgm:prSet/>
      <dgm:spPr/>
      <dgm:t>
        <a:bodyPr/>
        <a:lstStyle/>
        <a:p>
          <a:endParaRPr lang="en-US"/>
        </a:p>
      </dgm:t>
    </dgm:pt>
    <dgm:pt modelId="{5C15FE83-A795-4F50-95A9-DE2D90C76824}" type="sibTrans" cxnId="{040551B2-520A-44AC-9339-359CD98FD3B3}">
      <dgm:prSet/>
      <dgm:spPr/>
      <dgm:t>
        <a:bodyPr/>
        <a:lstStyle/>
        <a:p>
          <a:endParaRPr lang="en-US"/>
        </a:p>
      </dgm:t>
    </dgm:pt>
    <dgm:pt modelId="{FBAC51DF-62E4-4D17-BAA9-E4CF2A7639B7}">
      <dgm:prSet phldrT="[Text]" custT="1"/>
      <dgm:spPr/>
      <dgm:t>
        <a:bodyPr/>
        <a:lstStyle/>
        <a:p>
          <a:r>
            <a:rPr lang="id-ID" sz="2400" smtClean="0">
              <a:solidFill>
                <a:schemeClr val="tx1"/>
              </a:solidFill>
            </a:rPr>
            <a:t>Manfaat pelayanan prima</a:t>
          </a:r>
          <a:r>
            <a:rPr lang="en-US" sz="2400" smtClean="0">
              <a:solidFill>
                <a:schemeClr val="tx1"/>
              </a:solidFill>
            </a:rPr>
            <a:t> yaitu untuk </a:t>
          </a:r>
          <a:r>
            <a:rPr lang="id-ID" sz="2400" smtClean="0">
              <a:solidFill>
                <a:schemeClr val="tx1"/>
              </a:solidFill>
            </a:rPr>
            <a:t>meningkatkan kualitas pelayanan pemerintah kepada masyarakat, acuan untuk pengembangan penyusunan standar pelayanan, acuan untuk pelayan, pelanggan atau stakeholders dalam kegiatan pelayanan</a:t>
          </a:r>
          <a:r>
            <a:rPr lang="en-US" sz="2400" smtClean="0">
              <a:solidFill>
                <a:schemeClr val="tx1"/>
              </a:solidFill>
            </a:rPr>
            <a:t> “</a:t>
          </a:r>
          <a:r>
            <a:rPr lang="id-ID" sz="2400" smtClean="0">
              <a:solidFill>
                <a:schemeClr val="tx1"/>
              </a:solidFill>
            </a:rPr>
            <a:t>why, when, with whom, where, dan how</a:t>
          </a:r>
          <a:r>
            <a:rPr lang="en-US" sz="2400" smtClean="0">
              <a:solidFill>
                <a:schemeClr val="tx1"/>
              </a:solidFill>
            </a:rPr>
            <a:t>”</a:t>
          </a:r>
          <a:r>
            <a:rPr lang="id-ID" sz="2400" smtClean="0">
              <a:solidFill>
                <a:schemeClr val="tx1"/>
              </a:solidFill>
            </a:rPr>
            <a:t> pelayanan harus dilakukan.</a:t>
          </a:r>
          <a:endParaRPr lang="en-US" sz="2400">
            <a:solidFill>
              <a:schemeClr val="tx1"/>
            </a:solidFill>
          </a:endParaRPr>
        </a:p>
      </dgm:t>
    </dgm:pt>
    <dgm:pt modelId="{91957BFE-7296-4860-A3FB-254E4063E2EC}" type="parTrans" cxnId="{344179A9-145C-460E-A03B-3B4416D9FD14}">
      <dgm:prSet/>
      <dgm:spPr/>
      <dgm:t>
        <a:bodyPr/>
        <a:lstStyle/>
        <a:p>
          <a:endParaRPr lang="en-US"/>
        </a:p>
      </dgm:t>
    </dgm:pt>
    <dgm:pt modelId="{D4A861BD-95BD-4FEA-83CB-59C22E687504}" type="sibTrans" cxnId="{344179A9-145C-460E-A03B-3B4416D9FD14}">
      <dgm:prSet/>
      <dgm:spPr/>
      <dgm:t>
        <a:bodyPr/>
        <a:lstStyle/>
        <a:p>
          <a:endParaRPr lang="en-US"/>
        </a:p>
      </dgm:t>
    </dgm:pt>
    <dgm:pt modelId="{5E122D76-50A1-40C8-8360-943BA336B634}" type="pres">
      <dgm:prSet presAssocID="{28C4C5DC-0AB6-43FD-86E0-D5DE42DAD02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A4CAE2-34A2-486C-9E44-06A7398EAED8}" type="pres">
      <dgm:prSet presAssocID="{F4BCC836-6DCC-4320-AA2A-F40290BA2732}" presName="parentLin" presStyleCnt="0"/>
      <dgm:spPr/>
    </dgm:pt>
    <dgm:pt modelId="{6956778A-EF98-48B6-A55D-E6D86EB7667C}" type="pres">
      <dgm:prSet presAssocID="{F4BCC836-6DCC-4320-AA2A-F40290BA273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51BBE84-7CF5-4738-AC8A-C83A8BFF8BA9}" type="pres">
      <dgm:prSet presAssocID="{F4BCC836-6DCC-4320-AA2A-F40290BA2732}" presName="parentText" presStyleLbl="node1" presStyleIdx="0" presStyleCnt="3" custScaleX="142857" custScaleY="619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4ABE66-E2A5-4EC1-9397-AABFA1F19E00}" type="pres">
      <dgm:prSet presAssocID="{F4BCC836-6DCC-4320-AA2A-F40290BA2732}" presName="negativeSpace" presStyleCnt="0"/>
      <dgm:spPr/>
    </dgm:pt>
    <dgm:pt modelId="{8416C60A-1D57-4418-9492-09DE8022DA54}" type="pres">
      <dgm:prSet presAssocID="{F4BCC836-6DCC-4320-AA2A-F40290BA2732}" presName="childText" presStyleLbl="conFgAcc1" presStyleIdx="0" presStyleCnt="3">
        <dgm:presLayoutVars>
          <dgm:bulletEnabled val="1"/>
        </dgm:presLayoutVars>
      </dgm:prSet>
      <dgm:spPr/>
    </dgm:pt>
    <dgm:pt modelId="{48DC5F12-85D3-492D-8746-E66553FA8B78}" type="pres">
      <dgm:prSet presAssocID="{D7AFD91C-BEE3-4B0F-83F7-92CB3A15BBFB}" presName="spaceBetweenRectangles" presStyleCnt="0"/>
      <dgm:spPr/>
    </dgm:pt>
    <dgm:pt modelId="{D8A10FEF-470B-42CC-9B2B-96D9F094064A}" type="pres">
      <dgm:prSet presAssocID="{7124FD1E-93AD-45C9-821D-EC53B9AB6092}" presName="parentLin" presStyleCnt="0"/>
      <dgm:spPr/>
    </dgm:pt>
    <dgm:pt modelId="{F71C54C1-0136-4F9D-9ADE-B7AD5CACD201}" type="pres">
      <dgm:prSet presAssocID="{7124FD1E-93AD-45C9-821D-EC53B9AB609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E041B31-1EF6-4E9D-ABCA-09DE9027A621}" type="pres">
      <dgm:prSet presAssocID="{7124FD1E-93AD-45C9-821D-EC53B9AB6092}" presName="parentText" presStyleLbl="node1" presStyleIdx="1" presStyleCnt="3" custScaleX="142857" custScaleY="907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FA834-1DDF-402F-8E66-A804F8F4169D}" type="pres">
      <dgm:prSet presAssocID="{7124FD1E-93AD-45C9-821D-EC53B9AB6092}" presName="negativeSpace" presStyleCnt="0"/>
      <dgm:spPr/>
    </dgm:pt>
    <dgm:pt modelId="{5992867C-FDD4-4AC3-82CB-D61639044264}" type="pres">
      <dgm:prSet presAssocID="{7124FD1E-93AD-45C9-821D-EC53B9AB6092}" presName="childText" presStyleLbl="conFgAcc1" presStyleIdx="1" presStyleCnt="3">
        <dgm:presLayoutVars>
          <dgm:bulletEnabled val="1"/>
        </dgm:presLayoutVars>
      </dgm:prSet>
      <dgm:spPr/>
    </dgm:pt>
    <dgm:pt modelId="{61F40A84-BD35-4B74-AC62-762DD1DD1A5A}" type="pres">
      <dgm:prSet presAssocID="{5C15FE83-A795-4F50-95A9-DE2D90C76824}" presName="spaceBetweenRectangles" presStyleCnt="0"/>
      <dgm:spPr/>
    </dgm:pt>
    <dgm:pt modelId="{5AAAD8B8-1038-4B08-9247-44ED9B645ACE}" type="pres">
      <dgm:prSet presAssocID="{FBAC51DF-62E4-4D17-BAA9-E4CF2A7639B7}" presName="parentLin" presStyleCnt="0"/>
      <dgm:spPr/>
    </dgm:pt>
    <dgm:pt modelId="{3D3C0828-D683-45FE-BA37-7F5FCB6B958A}" type="pres">
      <dgm:prSet presAssocID="{FBAC51DF-62E4-4D17-BAA9-E4CF2A7639B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5EE1D97-B1D0-4144-87C8-8AC9767168CB}" type="pres">
      <dgm:prSet presAssocID="{FBAC51DF-62E4-4D17-BAA9-E4CF2A7639B7}" presName="parentText" presStyleLbl="node1" presStyleIdx="2" presStyleCnt="3" custScaleX="142857" custScaleY="1077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D613F-2577-4DDA-B011-81C53725BA00}" type="pres">
      <dgm:prSet presAssocID="{FBAC51DF-62E4-4D17-BAA9-E4CF2A7639B7}" presName="negativeSpace" presStyleCnt="0"/>
      <dgm:spPr/>
    </dgm:pt>
    <dgm:pt modelId="{9C390722-87DB-4D58-99D8-BFA129819A19}" type="pres">
      <dgm:prSet presAssocID="{FBAC51DF-62E4-4D17-BAA9-E4CF2A7639B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53CF641-F53F-4E3B-8FA3-5970DFC17939}" type="presOf" srcId="{FBAC51DF-62E4-4D17-BAA9-E4CF2A7639B7}" destId="{3D3C0828-D683-45FE-BA37-7F5FCB6B958A}" srcOrd="0" destOrd="0" presId="urn:microsoft.com/office/officeart/2005/8/layout/list1"/>
    <dgm:cxn modelId="{040551B2-520A-44AC-9339-359CD98FD3B3}" srcId="{28C4C5DC-0AB6-43FD-86E0-D5DE42DAD02F}" destId="{7124FD1E-93AD-45C9-821D-EC53B9AB6092}" srcOrd="1" destOrd="0" parTransId="{19294FC2-E80C-4A99-982C-EB33D71C8170}" sibTransId="{5C15FE83-A795-4F50-95A9-DE2D90C76824}"/>
    <dgm:cxn modelId="{DAE78EF9-77EC-48D6-A846-BA372F7C9D11}" type="presOf" srcId="{7124FD1E-93AD-45C9-821D-EC53B9AB6092}" destId="{8E041B31-1EF6-4E9D-ABCA-09DE9027A621}" srcOrd="1" destOrd="0" presId="urn:microsoft.com/office/officeart/2005/8/layout/list1"/>
    <dgm:cxn modelId="{EB87A27C-387A-40A2-8EFD-4F09DF750E05}" srcId="{28C4C5DC-0AB6-43FD-86E0-D5DE42DAD02F}" destId="{F4BCC836-6DCC-4320-AA2A-F40290BA2732}" srcOrd="0" destOrd="0" parTransId="{996FCCCB-ED2D-470E-9E6D-F79BA17BBB0E}" sibTransId="{D7AFD91C-BEE3-4B0F-83F7-92CB3A15BBFB}"/>
    <dgm:cxn modelId="{E40A3CC7-6AD4-47FF-8A2D-23CB6BA3A36B}" type="presOf" srcId="{FBAC51DF-62E4-4D17-BAA9-E4CF2A7639B7}" destId="{25EE1D97-B1D0-4144-87C8-8AC9767168CB}" srcOrd="1" destOrd="0" presId="urn:microsoft.com/office/officeart/2005/8/layout/list1"/>
    <dgm:cxn modelId="{10100913-F32E-40AD-80CC-0609EE9A176D}" type="presOf" srcId="{28C4C5DC-0AB6-43FD-86E0-D5DE42DAD02F}" destId="{5E122D76-50A1-40C8-8360-943BA336B634}" srcOrd="0" destOrd="0" presId="urn:microsoft.com/office/officeart/2005/8/layout/list1"/>
    <dgm:cxn modelId="{88608709-3D63-40D7-A068-4ACAFCF9BAAF}" type="presOf" srcId="{F4BCC836-6DCC-4320-AA2A-F40290BA2732}" destId="{6956778A-EF98-48B6-A55D-E6D86EB7667C}" srcOrd="0" destOrd="0" presId="urn:microsoft.com/office/officeart/2005/8/layout/list1"/>
    <dgm:cxn modelId="{344179A9-145C-460E-A03B-3B4416D9FD14}" srcId="{28C4C5DC-0AB6-43FD-86E0-D5DE42DAD02F}" destId="{FBAC51DF-62E4-4D17-BAA9-E4CF2A7639B7}" srcOrd="2" destOrd="0" parTransId="{91957BFE-7296-4860-A3FB-254E4063E2EC}" sibTransId="{D4A861BD-95BD-4FEA-83CB-59C22E687504}"/>
    <dgm:cxn modelId="{8EB3CD81-8ECD-4DD9-ADA8-BBA8BCBDE023}" type="presOf" srcId="{F4BCC836-6DCC-4320-AA2A-F40290BA2732}" destId="{251BBE84-7CF5-4738-AC8A-C83A8BFF8BA9}" srcOrd="1" destOrd="0" presId="urn:microsoft.com/office/officeart/2005/8/layout/list1"/>
    <dgm:cxn modelId="{95FF40D3-4CC1-4663-BC13-EA0D66C63136}" type="presOf" srcId="{7124FD1E-93AD-45C9-821D-EC53B9AB6092}" destId="{F71C54C1-0136-4F9D-9ADE-B7AD5CACD201}" srcOrd="0" destOrd="0" presId="urn:microsoft.com/office/officeart/2005/8/layout/list1"/>
    <dgm:cxn modelId="{8936E112-7448-4382-B87F-2CFA947EDD9D}" type="presParOf" srcId="{5E122D76-50A1-40C8-8360-943BA336B634}" destId="{A3A4CAE2-34A2-486C-9E44-06A7398EAED8}" srcOrd="0" destOrd="0" presId="urn:microsoft.com/office/officeart/2005/8/layout/list1"/>
    <dgm:cxn modelId="{2D3BF682-DD18-4E4D-BE30-E29EF3E85646}" type="presParOf" srcId="{A3A4CAE2-34A2-486C-9E44-06A7398EAED8}" destId="{6956778A-EF98-48B6-A55D-E6D86EB7667C}" srcOrd="0" destOrd="0" presId="urn:microsoft.com/office/officeart/2005/8/layout/list1"/>
    <dgm:cxn modelId="{89997ADF-5B36-4156-8DD4-07F5321901FA}" type="presParOf" srcId="{A3A4CAE2-34A2-486C-9E44-06A7398EAED8}" destId="{251BBE84-7CF5-4738-AC8A-C83A8BFF8BA9}" srcOrd="1" destOrd="0" presId="urn:microsoft.com/office/officeart/2005/8/layout/list1"/>
    <dgm:cxn modelId="{6C12D7CF-ABCF-4B6C-B9F7-5492A2B80E2C}" type="presParOf" srcId="{5E122D76-50A1-40C8-8360-943BA336B634}" destId="{854ABE66-E2A5-4EC1-9397-AABFA1F19E00}" srcOrd="1" destOrd="0" presId="urn:microsoft.com/office/officeart/2005/8/layout/list1"/>
    <dgm:cxn modelId="{B27B03BC-3908-480F-9E75-2664027FD5D7}" type="presParOf" srcId="{5E122D76-50A1-40C8-8360-943BA336B634}" destId="{8416C60A-1D57-4418-9492-09DE8022DA54}" srcOrd="2" destOrd="0" presId="urn:microsoft.com/office/officeart/2005/8/layout/list1"/>
    <dgm:cxn modelId="{772B3016-3889-425A-9539-ECD94A6E1556}" type="presParOf" srcId="{5E122D76-50A1-40C8-8360-943BA336B634}" destId="{48DC5F12-85D3-492D-8746-E66553FA8B78}" srcOrd="3" destOrd="0" presId="urn:microsoft.com/office/officeart/2005/8/layout/list1"/>
    <dgm:cxn modelId="{E739408F-F4C7-426B-B576-0FECC4AD75D5}" type="presParOf" srcId="{5E122D76-50A1-40C8-8360-943BA336B634}" destId="{D8A10FEF-470B-42CC-9B2B-96D9F094064A}" srcOrd="4" destOrd="0" presId="urn:microsoft.com/office/officeart/2005/8/layout/list1"/>
    <dgm:cxn modelId="{F88657DC-5474-4196-B0D4-2BAF434DAD36}" type="presParOf" srcId="{D8A10FEF-470B-42CC-9B2B-96D9F094064A}" destId="{F71C54C1-0136-4F9D-9ADE-B7AD5CACD201}" srcOrd="0" destOrd="0" presId="urn:microsoft.com/office/officeart/2005/8/layout/list1"/>
    <dgm:cxn modelId="{86A103D9-3847-472E-9AB7-52A75CA100F5}" type="presParOf" srcId="{D8A10FEF-470B-42CC-9B2B-96D9F094064A}" destId="{8E041B31-1EF6-4E9D-ABCA-09DE9027A621}" srcOrd="1" destOrd="0" presId="urn:microsoft.com/office/officeart/2005/8/layout/list1"/>
    <dgm:cxn modelId="{1A78B81C-5192-4C6B-9CC7-907E13D2899B}" type="presParOf" srcId="{5E122D76-50A1-40C8-8360-943BA336B634}" destId="{B8DFA834-1DDF-402F-8E66-A804F8F4169D}" srcOrd="5" destOrd="0" presId="urn:microsoft.com/office/officeart/2005/8/layout/list1"/>
    <dgm:cxn modelId="{21501049-60FD-4E1A-986D-D0A5A7F60605}" type="presParOf" srcId="{5E122D76-50A1-40C8-8360-943BA336B634}" destId="{5992867C-FDD4-4AC3-82CB-D61639044264}" srcOrd="6" destOrd="0" presId="urn:microsoft.com/office/officeart/2005/8/layout/list1"/>
    <dgm:cxn modelId="{1586B7D6-7743-4974-A2CB-553D7AD25157}" type="presParOf" srcId="{5E122D76-50A1-40C8-8360-943BA336B634}" destId="{61F40A84-BD35-4B74-AC62-762DD1DD1A5A}" srcOrd="7" destOrd="0" presId="urn:microsoft.com/office/officeart/2005/8/layout/list1"/>
    <dgm:cxn modelId="{7AD1A8ED-CA0B-4990-9592-942895C60421}" type="presParOf" srcId="{5E122D76-50A1-40C8-8360-943BA336B634}" destId="{5AAAD8B8-1038-4B08-9247-44ED9B645ACE}" srcOrd="8" destOrd="0" presId="urn:microsoft.com/office/officeart/2005/8/layout/list1"/>
    <dgm:cxn modelId="{455B6619-D329-4EA4-BBE5-1B3CB500B0F3}" type="presParOf" srcId="{5AAAD8B8-1038-4B08-9247-44ED9B645ACE}" destId="{3D3C0828-D683-45FE-BA37-7F5FCB6B958A}" srcOrd="0" destOrd="0" presId="urn:microsoft.com/office/officeart/2005/8/layout/list1"/>
    <dgm:cxn modelId="{E3572740-6495-4F74-942E-F471BCF4ECD7}" type="presParOf" srcId="{5AAAD8B8-1038-4B08-9247-44ED9B645ACE}" destId="{25EE1D97-B1D0-4144-87C8-8AC9767168CB}" srcOrd="1" destOrd="0" presId="urn:microsoft.com/office/officeart/2005/8/layout/list1"/>
    <dgm:cxn modelId="{511F5438-E941-4973-BAB8-28279D353755}" type="presParOf" srcId="{5E122D76-50A1-40C8-8360-943BA336B634}" destId="{F06D613F-2577-4DDA-B011-81C53725BA00}" srcOrd="9" destOrd="0" presId="urn:microsoft.com/office/officeart/2005/8/layout/list1"/>
    <dgm:cxn modelId="{CD906462-3BCE-43C8-8568-094020B57F74}" type="presParOf" srcId="{5E122D76-50A1-40C8-8360-943BA336B634}" destId="{9C390722-87DB-4D58-99D8-BFA129819A1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D5C16C-7668-40C2-BC0E-411EBEBC24BB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C24E5E-ABB8-459E-835C-2AD02E4045E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Kenyamanan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>
            <a:solidFill>
              <a:schemeClr val="tx1"/>
            </a:solidFill>
          </a:endParaRPr>
        </a:p>
      </dgm:t>
    </dgm:pt>
    <dgm:pt modelId="{F9F8FEB1-0B95-49C2-A9C8-A9B642BB8250}" type="parTrans" cxnId="{11614056-75B3-4764-84E7-DFC064ECE409}">
      <dgm:prSet/>
      <dgm:spPr/>
      <dgm:t>
        <a:bodyPr/>
        <a:lstStyle/>
        <a:p>
          <a:endParaRPr lang="en-US"/>
        </a:p>
      </dgm:t>
    </dgm:pt>
    <dgm:pt modelId="{E464736C-C4E2-4394-87C0-0F7C7C4086D1}" type="sibTrans" cxnId="{11614056-75B3-4764-84E7-DFC064ECE40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126CF49-3BE0-4E6F-A42E-CD3983039A5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Kejelasan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Persyaratan teknis dan administratif pelayanan publik,  Unit kerja/pejabat yang berwenang dan bertanggungjawab dalam memberikan pelayanan dan penyelesaian keluhan/ persoalan/sengketa dalam pelaksanaan pelayanan publik;, </a:t>
          </a:r>
          <a:r>
            <a:rPr lang="es-ES" sz="1600" smtClean="0">
              <a:solidFill>
                <a:schemeClr val="tx1"/>
              </a:solidFill>
            </a:rPr>
            <a:t>Rincian biaya pelayanan publik dan tata cara pembayaran.</a:t>
          </a:r>
          <a:endParaRPr lang="en-US" sz="1600">
            <a:solidFill>
              <a:schemeClr val="tx1"/>
            </a:solidFill>
          </a:endParaRPr>
        </a:p>
      </dgm:t>
    </dgm:pt>
    <dgm:pt modelId="{28DEBDF5-E3AE-450A-ADBF-7BB16BB5C58A}" type="parTrans" cxnId="{08C622DB-EB2D-4175-8249-865E9166A5DF}">
      <dgm:prSet/>
      <dgm:spPr/>
      <dgm:t>
        <a:bodyPr/>
        <a:lstStyle/>
        <a:p>
          <a:endParaRPr lang="en-US"/>
        </a:p>
      </dgm:t>
    </dgm:pt>
    <dgm:pt modelId="{BC6B35BE-4204-49E6-A2C2-F8A5BEC983AA}" type="sibTrans" cxnId="{08C622DB-EB2D-4175-8249-865E9166A5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6B0D49DE-9042-47AD-B687-D43BE9464B0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s-ES" sz="1600" smtClean="0">
              <a:solidFill>
                <a:schemeClr val="tx1"/>
              </a:solidFill>
            </a:rPr>
            <a:t>Kepastian Waktu</a:t>
          </a:r>
        </a:p>
        <a:p>
          <a:pPr algn="just"/>
          <a:r>
            <a:rPr lang="es-ES" sz="1600" smtClean="0">
              <a:solidFill>
                <a:schemeClr val="tx1"/>
              </a:solidFill>
            </a:rPr>
            <a:t>Pelaksanaan pelayanan publik dapat diselesaikan dalam kurun waktu yang telah ditentukan.</a:t>
          </a:r>
          <a:endParaRPr lang="en-US" sz="1600">
            <a:solidFill>
              <a:schemeClr val="tx1"/>
            </a:solidFill>
          </a:endParaRPr>
        </a:p>
      </dgm:t>
    </dgm:pt>
    <dgm:pt modelId="{83717885-CDCD-4E59-8EF1-90A7968D4AB9}" type="parTrans" cxnId="{208DCD3F-C2E6-4971-A6E6-F3BEF953541C}">
      <dgm:prSet/>
      <dgm:spPr/>
      <dgm:t>
        <a:bodyPr/>
        <a:lstStyle/>
        <a:p>
          <a:endParaRPr lang="en-US"/>
        </a:p>
      </dgm:t>
    </dgm:pt>
    <dgm:pt modelId="{39782898-F54E-4CFC-AA36-B06F4D39D965}" type="sibTrans" cxnId="{208DCD3F-C2E6-4971-A6E6-F3BEF953541C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6206501-4F04-49C3-BE25-5726F27CCA4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Akurasi</a:t>
          </a:r>
        </a:p>
        <a:p>
          <a:r>
            <a:rPr lang="en-US" sz="1600" smtClean="0">
              <a:solidFill>
                <a:schemeClr val="tx1"/>
              </a:solidFill>
            </a:rPr>
            <a:t>Produk pelayanan publik diterima dengan benar, tepat, dan sah.</a:t>
          </a:r>
          <a:endParaRPr lang="en-US" sz="1600">
            <a:solidFill>
              <a:schemeClr val="tx1"/>
            </a:solidFill>
          </a:endParaRPr>
        </a:p>
      </dgm:t>
    </dgm:pt>
    <dgm:pt modelId="{A52B89D7-E4A0-471D-AB6A-754B00B117BA}" type="parTrans" cxnId="{9C19C409-5174-4F15-A407-53FB6BC75DB9}">
      <dgm:prSet/>
      <dgm:spPr/>
      <dgm:t>
        <a:bodyPr/>
        <a:lstStyle/>
        <a:p>
          <a:endParaRPr lang="en-US"/>
        </a:p>
      </dgm:t>
    </dgm:pt>
    <dgm:pt modelId="{913ABAFF-AC09-4689-9339-F1A8C5568627}" type="sibTrans" cxnId="{9C19C409-5174-4F15-A407-53FB6BC75DB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398CFD89-C99C-43A1-BC41-9A062AA92F4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Keamanan</a:t>
          </a:r>
        </a:p>
        <a:p>
          <a:r>
            <a:rPr lang="en-US" sz="1600" smtClean="0">
              <a:solidFill>
                <a:schemeClr val="tx1"/>
              </a:solidFill>
            </a:rPr>
            <a:t>Proses dan produk pelayanan publik memberikan rasa aman dan kepastian hukum.</a:t>
          </a:r>
          <a:endParaRPr lang="en-US" sz="1600">
            <a:solidFill>
              <a:schemeClr val="tx1"/>
            </a:solidFill>
          </a:endParaRPr>
        </a:p>
      </dgm:t>
    </dgm:pt>
    <dgm:pt modelId="{2ADD7181-05C6-47EC-97EB-E3180C71A69B}" type="parTrans" cxnId="{DA6ADDC3-E3B9-4C6C-9C68-2C48B7410216}">
      <dgm:prSet/>
      <dgm:spPr/>
      <dgm:t>
        <a:bodyPr/>
        <a:lstStyle/>
        <a:p>
          <a:endParaRPr lang="en-US"/>
        </a:p>
      </dgm:t>
    </dgm:pt>
    <dgm:pt modelId="{1234BB40-296A-4997-AF0C-698EAB4F92F8}" type="sibTrans" cxnId="{DA6ADDC3-E3B9-4C6C-9C68-2C48B741021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850FFEC8-8219-46D5-9090-CF7C69E196C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Tanggung jawab</a:t>
          </a:r>
        </a:p>
        <a:p>
          <a:r>
            <a:rPr lang="en-US" sz="1600" smtClean="0">
              <a:solidFill>
                <a:schemeClr val="tx1"/>
              </a:solidFill>
            </a:rPr>
            <a:t>Pimpinan penyelenggara pelayanan publik atau pejabat yang ditunjuk bertanggungjawab atas penyelenggaraan pelayanan dan penyelesaian keluhan/persoalan dalam pelayanan publik.</a:t>
          </a:r>
          <a:endParaRPr lang="en-US" sz="1600">
            <a:solidFill>
              <a:schemeClr val="tx1"/>
            </a:solidFill>
          </a:endParaRPr>
        </a:p>
      </dgm:t>
    </dgm:pt>
    <dgm:pt modelId="{E2FD53F0-95F7-4E3F-878B-F78FABD8D33B}" type="parTrans" cxnId="{59DAC1B8-F37F-45BD-8EE2-CAB1C5551060}">
      <dgm:prSet/>
      <dgm:spPr/>
      <dgm:t>
        <a:bodyPr/>
        <a:lstStyle/>
        <a:p>
          <a:endParaRPr lang="en-US"/>
        </a:p>
      </dgm:t>
    </dgm:pt>
    <dgm:pt modelId="{054029E7-BF01-4EE7-8FDE-BECC2CBBD2A8}" type="sibTrans" cxnId="{59DAC1B8-F37F-45BD-8EE2-CAB1C555106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B0633795-8A05-4B59-803F-D0D4BC66A2E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Kelengkapan sarana dan prasarana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Tersedianya sarana dan prasarana kerja, peralatan kerja dan pendukung lainnya yang memadai termasuk penyediaan sarana teknologi telekomunikasi dan informatika </a:t>
          </a:r>
          <a:endParaRPr lang="en-US" sz="1600">
            <a:solidFill>
              <a:schemeClr val="tx1"/>
            </a:solidFill>
          </a:endParaRPr>
        </a:p>
      </dgm:t>
    </dgm:pt>
    <dgm:pt modelId="{F533730A-9985-44F5-9372-5489B0519CD5}" type="parTrans" cxnId="{916B4396-7CC0-4530-AB4B-E9E95B4B8BCA}">
      <dgm:prSet/>
      <dgm:spPr/>
      <dgm:t>
        <a:bodyPr/>
        <a:lstStyle/>
        <a:p>
          <a:endParaRPr lang="en-US"/>
        </a:p>
      </dgm:t>
    </dgm:pt>
    <dgm:pt modelId="{9921059D-D819-41B3-A201-E38157CB1FA3}" type="sibTrans" cxnId="{916B4396-7CC0-4530-AB4B-E9E95B4B8BC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F6A208C-0813-4539-8F5A-5A74A5595BE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Kemudahan Akses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Tempat dan lokasi serta sarana pelayanan yang memadai, mudah dijangkau oleh masyarakat, dan dapat memanfaatkan teknologi telekomunikasi dan informatika.</a:t>
          </a:r>
          <a:endParaRPr lang="en-US" sz="1600">
            <a:solidFill>
              <a:schemeClr val="tx1"/>
            </a:solidFill>
          </a:endParaRPr>
        </a:p>
      </dgm:t>
    </dgm:pt>
    <dgm:pt modelId="{5A1E3834-7FA9-4D27-AAE9-91C038789168}" type="parTrans" cxnId="{C82C4123-C44B-42F5-AD86-127F7D1A1AC4}">
      <dgm:prSet/>
      <dgm:spPr/>
      <dgm:t>
        <a:bodyPr/>
        <a:lstStyle/>
        <a:p>
          <a:endParaRPr lang="en-US"/>
        </a:p>
      </dgm:t>
    </dgm:pt>
    <dgm:pt modelId="{4AAF909E-F5C6-48F7-AA37-1F704A97B147}" type="sibTrans" cxnId="{C82C4123-C44B-42F5-AD86-127F7D1A1AC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FFD1B82-3B5D-420A-B346-A631BEB6479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Kedisiplinan, 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Kesopanan dan Keramahan Pemberi pelayanan harus bersikap disiplin, sopan dan santun, ramah, serta memberikan pelayanan dengan ikhlas.</a:t>
          </a:r>
          <a:endParaRPr lang="en-US" sz="1600">
            <a:solidFill>
              <a:schemeClr val="tx1"/>
            </a:solidFill>
          </a:endParaRPr>
        </a:p>
      </dgm:t>
    </dgm:pt>
    <dgm:pt modelId="{3D5438F1-2440-4C37-A42A-9065F08C514A}" type="parTrans" cxnId="{BF20AFCA-1A97-4CE1-B064-5EFBF934710E}">
      <dgm:prSet/>
      <dgm:spPr/>
      <dgm:t>
        <a:bodyPr/>
        <a:lstStyle/>
        <a:p>
          <a:endParaRPr lang="en-US"/>
        </a:p>
      </dgm:t>
    </dgm:pt>
    <dgm:pt modelId="{5397385B-5640-471B-BACE-D1AB175B606E}" type="sibTrans" cxnId="{BF20AFCA-1A97-4CE1-B064-5EFBF934710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85415BC-45CB-4373-9586-48FD8739DA47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Kenyamanan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>
            <a:solidFill>
              <a:schemeClr val="tx1"/>
            </a:solidFill>
          </a:endParaRPr>
        </a:p>
      </dgm:t>
    </dgm:pt>
    <dgm:pt modelId="{5FAC6384-D0DE-4A1F-AB81-11EF90FD4F0F}" type="parTrans" cxnId="{6FE8AD03-209A-4ED0-854B-595619DBD794}">
      <dgm:prSet/>
      <dgm:spPr/>
      <dgm:t>
        <a:bodyPr/>
        <a:lstStyle/>
        <a:p>
          <a:endParaRPr lang="en-US"/>
        </a:p>
      </dgm:t>
    </dgm:pt>
    <dgm:pt modelId="{DB94AF27-879B-4B8F-910F-E5AEB65F1EDE}" type="sibTrans" cxnId="{6FE8AD03-209A-4ED0-854B-595619DBD794}">
      <dgm:prSet/>
      <dgm:spPr/>
      <dgm:t>
        <a:bodyPr/>
        <a:lstStyle/>
        <a:p>
          <a:endParaRPr lang="en-US"/>
        </a:p>
      </dgm:t>
    </dgm:pt>
    <dgm:pt modelId="{5BA9A20F-0856-4E5A-98F8-EAA9BC397453}" type="pres">
      <dgm:prSet presAssocID="{CFD5C16C-7668-40C2-BC0E-411EBEBC24B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BBCBDC0-2345-432B-8F9D-FAAE741CF350}" type="pres">
      <dgm:prSet presAssocID="{52C24E5E-ABB8-459E-835C-2AD02E4045E2}" presName="compNode" presStyleCnt="0"/>
      <dgm:spPr/>
    </dgm:pt>
    <dgm:pt modelId="{55F34783-FCA7-42A8-AC92-84B49AB0D1A0}" type="pres">
      <dgm:prSet presAssocID="{52C24E5E-ABB8-459E-835C-2AD02E4045E2}" presName="dummyConnPt" presStyleCnt="0"/>
      <dgm:spPr/>
    </dgm:pt>
    <dgm:pt modelId="{B3B35619-C1D1-4A7B-81AF-51B4E7BF6B1A}" type="pres">
      <dgm:prSet presAssocID="{52C24E5E-ABB8-459E-835C-2AD02E4045E2}" presName="node" presStyleLbl="node1" presStyleIdx="0" presStyleCnt="10" custScaleX="152129" custLinFactNeighborX="-79491" custLinFactNeighborY="22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20A8A-A349-4841-925F-6BD1CF594D7B}" type="pres">
      <dgm:prSet presAssocID="{E464736C-C4E2-4394-87C0-0F7C7C4086D1}" presName="sibTrans" presStyleLbl="bgSibTrans2D1" presStyleIdx="0" presStyleCnt="9"/>
      <dgm:spPr/>
      <dgm:t>
        <a:bodyPr/>
        <a:lstStyle/>
        <a:p>
          <a:endParaRPr lang="en-US"/>
        </a:p>
      </dgm:t>
    </dgm:pt>
    <dgm:pt modelId="{0DF50624-855D-41EF-9A50-2A9E413F4033}" type="pres">
      <dgm:prSet presAssocID="{9126CF49-3BE0-4E6F-A42E-CD3983039A5B}" presName="compNode" presStyleCnt="0"/>
      <dgm:spPr/>
    </dgm:pt>
    <dgm:pt modelId="{ED16287E-122B-4D3A-9F38-DCB9004555DE}" type="pres">
      <dgm:prSet presAssocID="{9126CF49-3BE0-4E6F-A42E-CD3983039A5B}" presName="dummyConnPt" presStyleCnt="0"/>
      <dgm:spPr/>
    </dgm:pt>
    <dgm:pt modelId="{6E55E413-EF46-41DB-B095-7FE6E08183BA}" type="pres">
      <dgm:prSet presAssocID="{9126CF49-3BE0-4E6F-A42E-CD3983039A5B}" presName="node" presStyleLbl="node1" presStyleIdx="1" presStyleCnt="10" custScaleX="152823" custLinFactNeighborX="-79837" custLinFactNeighborY="266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32485-853A-4609-94B0-ED3B91A7BC33}" type="pres">
      <dgm:prSet presAssocID="{BC6B35BE-4204-49E6-A2C2-F8A5BEC983AA}" presName="sibTrans" presStyleLbl="bgSibTrans2D1" presStyleIdx="1" presStyleCnt="9"/>
      <dgm:spPr/>
      <dgm:t>
        <a:bodyPr/>
        <a:lstStyle/>
        <a:p>
          <a:endParaRPr lang="en-US"/>
        </a:p>
      </dgm:t>
    </dgm:pt>
    <dgm:pt modelId="{67C1FAE6-4498-47F3-90CD-70F3AB437F9E}" type="pres">
      <dgm:prSet presAssocID="{6B0D49DE-9042-47AD-B687-D43BE9464B09}" presName="compNode" presStyleCnt="0"/>
      <dgm:spPr/>
    </dgm:pt>
    <dgm:pt modelId="{D5C451F4-6FEC-450B-9715-DEE9A23E5A0D}" type="pres">
      <dgm:prSet presAssocID="{6B0D49DE-9042-47AD-B687-D43BE9464B09}" presName="dummyConnPt" presStyleCnt="0"/>
      <dgm:spPr/>
    </dgm:pt>
    <dgm:pt modelId="{5E767B28-8B20-4795-961F-C0827BA21E10}" type="pres">
      <dgm:prSet presAssocID="{6B0D49DE-9042-47AD-B687-D43BE9464B09}" presName="node" presStyleLbl="node1" presStyleIdx="2" presStyleCnt="10" custScaleX="155422" custLinFactNeighborX="-79492" custLinFactNeighborY="309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A1BC0-37BA-4297-BA33-A247010CBE1B}" type="pres">
      <dgm:prSet presAssocID="{39782898-F54E-4CFC-AA36-B06F4D39D965}" presName="sibTrans" presStyleLbl="bgSibTrans2D1" presStyleIdx="2" presStyleCnt="9"/>
      <dgm:spPr/>
      <dgm:t>
        <a:bodyPr/>
        <a:lstStyle/>
        <a:p>
          <a:endParaRPr lang="en-US"/>
        </a:p>
      </dgm:t>
    </dgm:pt>
    <dgm:pt modelId="{7DB7E0C0-47EF-4B4A-9B52-D3FC641A355A}" type="pres">
      <dgm:prSet presAssocID="{46206501-4F04-49C3-BE25-5726F27CCA46}" presName="compNode" presStyleCnt="0"/>
      <dgm:spPr/>
    </dgm:pt>
    <dgm:pt modelId="{F5BF3B5E-28D9-44D8-A668-EA9DFFCC1BD4}" type="pres">
      <dgm:prSet presAssocID="{46206501-4F04-49C3-BE25-5726F27CCA46}" presName="dummyConnPt" presStyleCnt="0"/>
      <dgm:spPr/>
    </dgm:pt>
    <dgm:pt modelId="{28E5A560-58F2-4BCC-A520-C8A0CFA541E3}" type="pres">
      <dgm:prSet presAssocID="{46206501-4F04-49C3-BE25-5726F27CCA46}" presName="node" presStyleLbl="node1" presStyleIdx="3" presStyleCnt="10" custScaleX="145759" custLinFactX="5024" custLinFactNeighborX="100000" custLinFactNeighborY="-91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37D09-9187-4349-AC05-48F3DE285B71}" type="pres">
      <dgm:prSet presAssocID="{913ABAFF-AC09-4689-9339-F1A8C5568627}" presName="sibTrans" presStyleLbl="bgSibTrans2D1" presStyleIdx="3" presStyleCnt="9" custAng="90199" custLinFactNeighborX="-1187"/>
      <dgm:spPr/>
      <dgm:t>
        <a:bodyPr/>
        <a:lstStyle/>
        <a:p>
          <a:endParaRPr lang="en-US"/>
        </a:p>
      </dgm:t>
    </dgm:pt>
    <dgm:pt modelId="{8F3C2D56-661E-48BB-853A-81D5F35DBB54}" type="pres">
      <dgm:prSet presAssocID="{398CFD89-C99C-43A1-BC41-9A062AA92F4B}" presName="compNode" presStyleCnt="0"/>
      <dgm:spPr/>
    </dgm:pt>
    <dgm:pt modelId="{51CD40E0-F403-48D7-A85A-254D06D581A9}" type="pres">
      <dgm:prSet presAssocID="{398CFD89-C99C-43A1-BC41-9A062AA92F4B}" presName="dummyConnPt" presStyleCnt="0"/>
      <dgm:spPr/>
    </dgm:pt>
    <dgm:pt modelId="{5D76B054-25C9-4EF6-A60C-65EBD877636F}" type="pres">
      <dgm:prSet presAssocID="{398CFD89-C99C-43A1-BC41-9A062AA92F4B}" presName="node" presStyleLbl="node1" presStyleIdx="4" presStyleCnt="10" custScaleX="145475" custLinFactY="-100000" custLinFactNeighborX="-83061" custLinFactNeighborY="-123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A32E14-5B17-40AF-A9B8-AC68F704B853}" type="pres">
      <dgm:prSet presAssocID="{1234BB40-296A-4997-AF0C-698EAB4F92F8}" presName="sibTrans" presStyleLbl="bgSibTrans2D1" presStyleIdx="4" presStyleCnt="9" custLinFactNeighborX="1058"/>
      <dgm:spPr/>
      <dgm:t>
        <a:bodyPr/>
        <a:lstStyle/>
        <a:p>
          <a:endParaRPr lang="en-US"/>
        </a:p>
      </dgm:t>
    </dgm:pt>
    <dgm:pt modelId="{9A36061D-0674-40A7-B0E7-7DBE9F43FF2E}" type="pres">
      <dgm:prSet presAssocID="{850FFEC8-8219-46D5-9090-CF7C69E196CC}" presName="compNode" presStyleCnt="0"/>
      <dgm:spPr/>
    </dgm:pt>
    <dgm:pt modelId="{B7CCEED4-8139-4704-BF40-692A9A552F6F}" type="pres">
      <dgm:prSet presAssocID="{850FFEC8-8219-46D5-9090-CF7C69E196CC}" presName="dummyConnPt" presStyleCnt="0"/>
      <dgm:spPr/>
    </dgm:pt>
    <dgm:pt modelId="{6C6E6AD8-6393-4EA4-AC1F-C3251970D55E}" type="pres">
      <dgm:prSet presAssocID="{850FFEC8-8219-46D5-9090-CF7C69E196CC}" presName="node" presStyleLbl="node1" presStyleIdx="5" presStyleCnt="10" custScaleX="148764" custLinFactY="-100000" custLinFactNeighborX="-84091" custLinFactNeighborY="-1270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F0E81-D214-4C19-8E76-A82101E8A8C0}" type="pres">
      <dgm:prSet presAssocID="{054029E7-BF01-4EE7-8FDE-BECC2CBBD2A8}" presName="sibTrans" presStyleLbl="bgSibTrans2D1" presStyleIdx="5" presStyleCnt="9"/>
      <dgm:spPr/>
      <dgm:t>
        <a:bodyPr/>
        <a:lstStyle/>
        <a:p>
          <a:endParaRPr lang="en-US"/>
        </a:p>
      </dgm:t>
    </dgm:pt>
    <dgm:pt modelId="{43D2CAC5-68DD-4982-853F-780671E1D9C3}" type="pres">
      <dgm:prSet presAssocID="{B0633795-8A05-4B59-803F-D0D4BC66A2E8}" presName="compNode" presStyleCnt="0"/>
      <dgm:spPr/>
    </dgm:pt>
    <dgm:pt modelId="{F050C6E7-BC17-43A8-AE5C-918103AED668}" type="pres">
      <dgm:prSet presAssocID="{B0633795-8A05-4B59-803F-D0D4BC66A2E8}" presName="dummyConnPt" presStyleCnt="0"/>
      <dgm:spPr/>
    </dgm:pt>
    <dgm:pt modelId="{283C4FB9-733F-4DC6-B4F6-7DADF7747CB4}" type="pres">
      <dgm:prSet presAssocID="{B0633795-8A05-4B59-803F-D0D4BC66A2E8}" presName="node" presStyleLbl="node1" presStyleIdx="6" presStyleCnt="10" custScaleX="150827" custLinFactY="-2084" custLinFactNeighborX="8176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25885-53E3-40FE-AA93-F08AEEDA8E1F}" type="pres">
      <dgm:prSet presAssocID="{9921059D-D819-41B3-A201-E38157CB1FA3}" presName="sibTrans" presStyleLbl="bgSibTrans2D1" presStyleIdx="6" presStyleCnt="9" custAng="21518877"/>
      <dgm:spPr/>
      <dgm:t>
        <a:bodyPr/>
        <a:lstStyle/>
        <a:p>
          <a:endParaRPr lang="en-US"/>
        </a:p>
      </dgm:t>
    </dgm:pt>
    <dgm:pt modelId="{FA248B5C-CBBF-43E6-A97B-EC0EA5D4AAB1}" type="pres">
      <dgm:prSet presAssocID="{0F6A208C-0813-4539-8F5A-5A74A5595BE1}" presName="compNode" presStyleCnt="0"/>
      <dgm:spPr/>
    </dgm:pt>
    <dgm:pt modelId="{83F14414-648B-4C97-8696-45C296F4A272}" type="pres">
      <dgm:prSet presAssocID="{0F6A208C-0813-4539-8F5A-5A74A5595BE1}" presName="dummyConnPt" presStyleCnt="0"/>
      <dgm:spPr/>
    </dgm:pt>
    <dgm:pt modelId="{05CA1578-9C3F-4260-BFE5-0DE272C06410}" type="pres">
      <dgm:prSet presAssocID="{0F6A208C-0813-4539-8F5A-5A74A5595BE1}" presName="node" presStyleLbl="node1" presStyleIdx="7" presStyleCnt="10" custScaleX="145140" custLinFactY="51622" custLinFactNeighborX="7994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30EE5-E7BA-476C-8CCE-1CB9BB37108B}" type="pres">
      <dgm:prSet presAssocID="{4AAF909E-F5C6-48F7-AA37-1F704A97B147}" presName="sibTrans" presStyleLbl="bgSibTrans2D1" presStyleIdx="7" presStyleCnt="9"/>
      <dgm:spPr/>
      <dgm:t>
        <a:bodyPr/>
        <a:lstStyle/>
        <a:p>
          <a:endParaRPr lang="en-US"/>
        </a:p>
      </dgm:t>
    </dgm:pt>
    <dgm:pt modelId="{67334F52-9379-4087-A56A-E93988CF39A0}" type="pres">
      <dgm:prSet presAssocID="{4FFD1B82-3B5D-420A-B346-A631BEB6479F}" presName="compNode" presStyleCnt="0"/>
      <dgm:spPr/>
    </dgm:pt>
    <dgm:pt modelId="{BD9D9B97-067A-4F10-B08D-08CAF88D7F3A}" type="pres">
      <dgm:prSet presAssocID="{4FFD1B82-3B5D-420A-B346-A631BEB6479F}" presName="dummyConnPt" presStyleCnt="0"/>
      <dgm:spPr/>
    </dgm:pt>
    <dgm:pt modelId="{448E4710-824F-448E-8C4E-8FF0A4124FD6}" type="pres">
      <dgm:prSet presAssocID="{4FFD1B82-3B5D-420A-B346-A631BEB6479F}" presName="node" presStyleLbl="node1" presStyleIdx="8" presStyleCnt="10" custScaleX="142800" custLinFactY="56080" custLinFactNeighborX="6347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ABF66-BE1F-4144-A5C5-32BBB635B225}" type="pres">
      <dgm:prSet presAssocID="{5397385B-5640-471B-BACE-D1AB175B606E}" presName="sibTrans" presStyleLbl="bgSibTrans2D1" presStyleIdx="8" presStyleCnt="9"/>
      <dgm:spPr/>
      <dgm:t>
        <a:bodyPr/>
        <a:lstStyle/>
        <a:p>
          <a:endParaRPr lang="en-US"/>
        </a:p>
      </dgm:t>
    </dgm:pt>
    <dgm:pt modelId="{FF6FFDCA-BD68-402E-87B5-84EAE075ABDA}" type="pres">
      <dgm:prSet presAssocID="{F85415BC-45CB-4373-9586-48FD8739DA47}" presName="compNode" presStyleCnt="0"/>
      <dgm:spPr/>
    </dgm:pt>
    <dgm:pt modelId="{8F8ADC2E-143C-4F71-9A7C-062D02EDD4DB}" type="pres">
      <dgm:prSet presAssocID="{F85415BC-45CB-4373-9586-48FD8739DA47}" presName="dummyConnPt" presStyleCnt="0"/>
      <dgm:spPr/>
    </dgm:pt>
    <dgm:pt modelId="{4A6F3144-EB7A-41B1-AEAB-2B6DBE5A6DB8}" type="pres">
      <dgm:prSet presAssocID="{F85415BC-45CB-4373-9586-48FD8739DA47}" presName="node" presStyleLbl="node1" presStyleIdx="9" presStyleCnt="10" custScaleX="143428" custLinFactY="-2084" custLinFactNeighborX="6402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7C6ECA-20C7-4BFD-AF3E-70946D4CD8C3}" type="presOf" srcId="{E464736C-C4E2-4394-87C0-0F7C7C4086D1}" destId="{53D20A8A-A349-4841-925F-6BD1CF594D7B}" srcOrd="0" destOrd="0" presId="urn:microsoft.com/office/officeart/2005/8/layout/bProcess4"/>
    <dgm:cxn modelId="{E194CD3A-4422-4959-BFB4-290AEEC26A29}" type="presOf" srcId="{CFD5C16C-7668-40C2-BC0E-411EBEBC24BB}" destId="{5BA9A20F-0856-4E5A-98F8-EAA9BC397453}" srcOrd="0" destOrd="0" presId="urn:microsoft.com/office/officeart/2005/8/layout/bProcess4"/>
    <dgm:cxn modelId="{1486615F-7DF6-45AB-A69B-A8DB391E5D7C}" type="presOf" srcId="{9126CF49-3BE0-4E6F-A42E-CD3983039A5B}" destId="{6E55E413-EF46-41DB-B095-7FE6E08183BA}" srcOrd="0" destOrd="0" presId="urn:microsoft.com/office/officeart/2005/8/layout/bProcess4"/>
    <dgm:cxn modelId="{C82C4123-C44B-42F5-AD86-127F7D1A1AC4}" srcId="{CFD5C16C-7668-40C2-BC0E-411EBEBC24BB}" destId="{0F6A208C-0813-4539-8F5A-5A74A5595BE1}" srcOrd="7" destOrd="0" parTransId="{5A1E3834-7FA9-4D27-AAE9-91C038789168}" sibTransId="{4AAF909E-F5C6-48F7-AA37-1F704A97B147}"/>
    <dgm:cxn modelId="{208DCD3F-C2E6-4971-A6E6-F3BEF953541C}" srcId="{CFD5C16C-7668-40C2-BC0E-411EBEBC24BB}" destId="{6B0D49DE-9042-47AD-B687-D43BE9464B09}" srcOrd="2" destOrd="0" parTransId="{83717885-CDCD-4E59-8EF1-90A7968D4AB9}" sibTransId="{39782898-F54E-4CFC-AA36-B06F4D39D965}"/>
    <dgm:cxn modelId="{B98D3EB2-254A-4BFD-961B-90C6E2C1BC2B}" type="presOf" srcId="{4FFD1B82-3B5D-420A-B346-A631BEB6479F}" destId="{448E4710-824F-448E-8C4E-8FF0A4124FD6}" srcOrd="0" destOrd="0" presId="urn:microsoft.com/office/officeart/2005/8/layout/bProcess4"/>
    <dgm:cxn modelId="{DA6ADDC3-E3B9-4C6C-9C68-2C48B7410216}" srcId="{CFD5C16C-7668-40C2-BC0E-411EBEBC24BB}" destId="{398CFD89-C99C-43A1-BC41-9A062AA92F4B}" srcOrd="4" destOrd="0" parTransId="{2ADD7181-05C6-47EC-97EB-E3180C71A69B}" sibTransId="{1234BB40-296A-4997-AF0C-698EAB4F92F8}"/>
    <dgm:cxn modelId="{FF60E817-A04A-419C-90C0-653D42297C77}" type="presOf" srcId="{F85415BC-45CB-4373-9586-48FD8739DA47}" destId="{4A6F3144-EB7A-41B1-AEAB-2B6DBE5A6DB8}" srcOrd="0" destOrd="0" presId="urn:microsoft.com/office/officeart/2005/8/layout/bProcess4"/>
    <dgm:cxn modelId="{4D46782F-9522-423D-A043-09554D3A358D}" type="presOf" srcId="{9921059D-D819-41B3-A201-E38157CB1FA3}" destId="{31825885-53E3-40FE-AA93-F08AEEDA8E1F}" srcOrd="0" destOrd="0" presId="urn:microsoft.com/office/officeart/2005/8/layout/bProcess4"/>
    <dgm:cxn modelId="{BF20AFCA-1A97-4CE1-B064-5EFBF934710E}" srcId="{CFD5C16C-7668-40C2-BC0E-411EBEBC24BB}" destId="{4FFD1B82-3B5D-420A-B346-A631BEB6479F}" srcOrd="8" destOrd="0" parTransId="{3D5438F1-2440-4C37-A42A-9065F08C514A}" sibTransId="{5397385B-5640-471B-BACE-D1AB175B606E}"/>
    <dgm:cxn modelId="{9E3C1B17-09D2-4B26-8796-42FE579A6DF8}" type="presOf" srcId="{39782898-F54E-4CFC-AA36-B06F4D39D965}" destId="{1B7A1BC0-37BA-4297-BA33-A247010CBE1B}" srcOrd="0" destOrd="0" presId="urn:microsoft.com/office/officeart/2005/8/layout/bProcess4"/>
    <dgm:cxn modelId="{6FE8AD03-209A-4ED0-854B-595619DBD794}" srcId="{CFD5C16C-7668-40C2-BC0E-411EBEBC24BB}" destId="{F85415BC-45CB-4373-9586-48FD8739DA47}" srcOrd="9" destOrd="0" parTransId="{5FAC6384-D0DE-4A1F-AB81-11EF90FD4F0F}" sibTransId="{DB94AF27-879B-4B8F-910F-E5AEB65F1EDE}"/>
    <dgm:cxn modelId="{68DE62BB-3AF5-4E29-96E8-E088E22CCE04}" type="presOf" srcId="{46206501-4F04-49C3-BE25-5726F27CCA46}" destId="{28E5A560-58F2-4BCC-A520-C8A0CFA541E3}" srcOrd="0" destOrd="0" presId="urn:microsoft.com/office/officeart/2005/8/layout/bProcess4"/>
    <dgm:cxn modelId="{9C19C409-5174-4F15-A407-53FB6BC75DB9}" srcId="{CFD5C16C-7668-40C2-BC0E-411EBEBC24BB}" destId="{46206501-4F04-49C3-BE25-5726F27CCA46}" srcOrd="3" destOrd="0" parTransId="{A52B89D7-E4A0-471D-AB6A-754B00B117BA}" sibTransId="{913ABAFF-AC09-4689-9339-F1A8C5568627}"/>
    <dgm:cxn modelId="{3A683684-D808-4A88-B28B-E2D7095EDBED}" type="presOf" srcId="{054029E7-BF01-4EE7-8FDE-BECC2CBBD2A8}" destId="{FCEF0E81-D214-4C19-8E76-A82101E8A8C0}" srcOrd="0" destOrd="0" presId="urn:microsoft.com/office/officeart/2005/8/layout/bProcess4"/>
    <dgm:cxn modelId="{50A53237-D4ED-4AF0-B7AC-9BC5D46C78D9}" type="presOf" srcId="{850FFEC8-8219-46D5-9090-CF7C69E196CC}" destId="{6C6E6AD8-6393-4EA4-AC1F-C3251970D55E}" srcOrd="0" destOrd="0" presId="urn:microsoft.com/office/officeart/2005/8/layout/bProcess4"/>
    <dgm:cxn modelId="{59DAC1B8-F37F-45BD-8EE2-CAB1C5551060}" srcId="{CFD5C16C-7668-40C2-BC0E-411EBEBC24BB}" destId="{850FFEC8-8219-46D5-9090-CF7C69E196CC}" srcOrd="5" destOrd="0" parTransId="{E2FD53F0-95F7-4E3F-878B-F78FABD8D33B}" sibTransId="{054029E7-BF01-4EE7-8FDE-BECC2CBBD2A8}"/>
    <dgm:cxn modelId="{2FC645CA-5D1A-4D6D-B0EF-F8CD5AC128B3}" type="presOf" srcId="{0F6A208C-0813-4539-8F5A-5A74A5595BE1}" destId="{05CA1578-9C3F-4260-BFE5-0DE272C06410}" srcOrd="0" destOrd="0" presId="urn:microsoft.com/office/officeart/2005/8/layout/bProcess4"/>
    <dgm:cxn modelId="{F22C758F-64AD-41AE-B6A9-43642E2E502A}" type="presOf" srcId="{BC6B35BE-4204-49E6-A2C2-F8A5BEC983AA}" destId="{66032485-853A-4609-94B0-ED3B91A7BC33}" srcOrd="0" destOrd="0" presId="urn:microsoft.com/office/officeart/2005/8/layout/bProcess4"/>
    <dgm:cxn modelId="{6FB4BE94-7271-4479-8BBA-AB560BC4EAD5}" type="presOf" srcId="{5397385B-5640-471B-BACE-D1AB175B606E}" destId="{867ABF66-BE1F-4144-A5C5-32BBB635B225}" srcOrd="0" destOrd="0" presId="urn:microsoft.com/office/officeart/2005/8/layout/bProcess4"/>
    <dgm:cxn modelId="{08C622DB-EB2D-4175-8249-865E9166A5DF}" srcId="{CFD5C16C-7668-40C2-BC0E-411EBEBC24BB}" destId="{9126CF49-3BE0-4E6F-A42E-CD3983039A5B}" srcOrd="1" destOrd="0" parTransId="{28DEBDF5-E3AE-450A-ADBF-7BB16BB5C58A}" sibTransId="{BC6B35BE-4204-49E6-A2C2-F8A5BEC983AA}"/>
    <dgm:cxn modelId="{97001409-5550-4EA0-9BAC-AC61AF289BE3}" type="presOf" srcId="{4AAF909E-F5C6-48F7-AA37-1F704A97B147}" destId="{12830EE5-E7BA-476C-8CCE-1CB9BB37108B}" srcOrd="0" destOrd="0" presId="urn:microsoft.com/office/officeart/2005/8/layout/bProcess4"/>
    <dgm:cxn modelId="{DAD1F3B3-3ED5-40F3-B3B4-4FEA6FA8E6F1}" type="presOf" srcId="{6B0D49DE-9042-47AD-B687-D43BE9464B09}" destId="{5E767B28-8B20-4795-961F-C0827BA21E10}" srcOrd="0" destOrd="0" presId="urn:microsoft.com/office/officeart/2005/8/layout/bProcess4"/>
    <dgm:cxn modelId="{916B4396-7CC0-4530-AB4B-E9E95B4B8BCA}" srcId="{CFD5C16C-7668-40C2-BC0E-411EBEBC24BB}" destId="{B0633795-8A05-4B59-803F-D0D4BC66A2E8}" srcOrd="6" destOrd="0" parTransId="{F533730A-9985-44F5-9372-5489B0519CD5}" sibTransId="{9921059D-D819-41B3-A201-E38157CB1FA3}"/>
    <dgm:cxn modelId="{8CEAD0B2-3BF8-45E4-983A-ED344429E38C}" type="presOf" srcId="{398CFD89-C99C-43A1-BC41-9A062AA92F4B}" destId="{5D76B054-25C9-4EF6-A60C-65EBD877636F}" srcOrd="0" destOrd="0" presId="urn:microsoft.com/office/officeart/2005/8/layout/bProcess4"/>
    <dgm:cxn modelId="{626C2C71-3DDF-470A-A32C-61FFB069AF56}" type="presOf" srcId="{913ABAFF-AC09-4689-9339-F1A8C5568627}" destId="{A8937D09-9187-4349-AC05-48F3DE285B71}" srcOrd="0" destOrd="0" presId="urn:microsoft.com/office/officeart/2005/8/layout/bProcess4"/>
    <dgm:cxn modelId="{E8DA7325-F470-4368-AE72-2058F955B8E2}" type="presOf" srcId="{B0633795-8A05-4B59-803F-D0D4BC66A2E8}" destId="{283C4FB9-733F-4DC6-B4F6-7DADF7747CB4}" srcOrd="0" destOrd="0" presId="urn:microsoft.com/office/officeart/2005/8/layout/bProcess4"/>
    <dgm:cxn modelId="{3101CF68-0488-4AE7-8ECE-3069D4980258}" type="presOf" srcId="{1234BB40-296A-4997-AF0C-698EAB4F92F8}" destId="{C4A32E14-5B17-40AF-A9B8-AC68F704B853}" srcOrd="0" destOrd="0" presId="urn:microsoft.com/office/officeart/2005/8/layout/bProcess4"/>
    <dgm:cxn modelId="{11614056-75B3-4764-84E7-DFC064ECE409}" srcId="{CFD5C16C-7668-40C2-BC0E-411EBEBC24BB}" destId="{52C24E5E-ABB8-459E-835C-2AD02E4045E2}" srcOrd="0" destOrd="0" parTransId="{F9F8FEB1-0B95-49C2-A9C8-A9B642BB8250}" sibTransId="{E464736C-C4E2-4394-87C0-0F7C7C4086D1}"/>
    <dgm:cxn modelId="{4BE550FF-2C15-4C7F-9A99-192C8A47DD82}" type="presOf" srcId="{52C24E5E-ABB8-459E-835C-2AD02E4045E2}" destId="{B3B35619-C1D1-4A7B-81AF-51B4E7BF6B1A}" srcOrd="0" destOrd="0" presId="urn:microsoft.com/office/officeart/2005/8/layout/bProcess4"/>
    <dgm:cxn modelId="{A73C5CDA-8576-4463-B75D-6930AC5ED78C}" type="presParOf" srcId="{5BA9A20F-0856-4E5A-98F8-EAA9BC397453}" destId="{6BBCBDC0-2345-432B-8F9D-FAAE741CF350}" srcOrd="0" destOrd="0" presId="urn:microsoft.com/office/officeart/2005/8/layout/bProcess4"/>
    <dgm:cxn modelId="{87A95A28-1339-44A0-A418-2EE5E0786E09}" type="presParOf" srcId="{6BBCBDC0-2345-432B-8F9D-FAAE741CF350}" destId="{55F34783-FCA7-42A8-AC92-84B49AB0D1A0}" srcOrd="0" destOrd="0" presId="urn:microsoft.com/office/officeart/2005/8/layout/bProcess4"/>
    <dgm:cxn modelId="{AFD08B8A-E5BF-4485-BF96-E245A07342C5}" type="presParOf" srcId="{6BBCBDC0-2345-432B-8F9D-FAAE741CF350}" destId="{B3B35619-C1D1-4A7B-81AF-51B4E7BF6B1A}" srcOrd="1" destOrd="0" presId="urn:microsoft.com/office/officeart/2005/8/layout/bProcess4"/>
    <dgm:cxn modelId="{64CDEF09-099D-441C-A61E-CB8290716936}" type="presParOf" srcId="{5BA9A20F-0856-4E5A-98F8-EAA9BC397453}" destId="{53D20A8A-A349-4841-925F-6BD1CF594D7B}" srcOrd="1" destOrd="0" presId="urn:microsoft.com/office/officeart/2005/8/layout/bProcess4"/>
    <dgm:cxn modelId="{AF86E911-AD01-49CA-8F22-4DDA5625E499}" type="presParOf" srcId="{5BA9A20F-0856-4E5A-98F8-EAA9BC397453}" destId="{0DF50624-855D-41EF-9A50-2A9E413F4033}" srcOrd="2" destOrd="0" presId="urn:microsoft.com/office/officeart/2005/8/layout/bProcess4"/>
    <dgm:cxn modelId="{698319A0-F1C4-4596-AEB5-16E1ED8471B8}" type="presParOf" srcId="{0DF50624-855D-41EF-9A50-2A9E413F4033}" destId="{ED16287E-122B-4D3A-9F38-DCB9004555DE}" srcOrd="0" destOrd="0" presId="urn:microsoft.com/office/officeart/2005/8/layout/bProcess4"/>
    <dgm:cxn modelId="{A6F4160D-98F1-40C2-ACC0-3CD7E15CDCA7}" type="presParOf" srcId="{0DF50624-855D-41EF-9A50-2A9E413F4033}" destId="{6E55E413-EF46-41DB-B095-7FE6E08183BA}" srcOrd="1" destOrd="0" presId="urn:microsoft.com/office/officeart/2005/8/layout/bProcess4"/>
    <dgm:cxn modelId="{88D87156-81F6-4641-BA73-724D4D63BE84}" type="presParOf" srcId="{5BA9A20F-0856-4E5A-98F8-EAA9BC397453}" destId="{66032485-853A-4609-94B0-ED3B91A7BC33}" srcOrd="3" destOrd="0" presId="urn:microsoft.com/office/officeart/2005/8/layout/bProcess4"/>
    <dgm:cxn modelId="{C57EB72A-B2CF-4153-ABF3-EE438BA757C7}" type="presParOf" srcId="{5BA9A20F-0856-4E5A-98F8-EAA9BC397453}" destId="{67C1FAE6-4498-47F3-90CD-70F3AB437F9E}" srcOrd="4" destOrd="0" presId="urn:microsoft.com/office/officeart/2005/8/layout/bProcess4"/>
    <dgm:cxn modelId="{21D05D88-90D8-46C3-9258-EB2CE1A81478}" type="presParOf" srcId="{67C1FAE6-4498-47F3-90CD-70F3AB437F9E}" destId="{D5C451F4-6FEC-450B-9715-DEE9A23E5A0D}" srcOrd="0" destOrd="0" presId="urn:microsoft.com/office/officeart/2005/8/layout/bProcess4"/>
    <dgm:cxn modelId="{AF3B3055-638F-4C99-96AC-F8BE0FC803C4}" type="presParOf" srcId="{67C1FAE6-4498-47F3-90CD-70F3AB437F9E}" destId="{5E767B28-8B20-4795-961F-C0827BA21E10}" srcOrd="1" destOrd="0" presId="urn:microsoft.com/office/officeart/2005/8/layout/bProcess4"/>
    <dgm:cxn modelId="{B0F72E00-FB72-4CF5-A57E-BCE9A07C8F70}" type="presParOf" srcId="{5BA9A20F-0856-4E5A-98F8-EAA9BC397453}" destId="{1B7A1BC0-37BA-4297-BA33-A247010CBE1B}" srcOrd="5" destOrd="0" presId="urn:microsoft.com/office/officeart/2005/8/layout/bProcess4"/>
    <dgm:cxn modelId="{080CE95D-C92E-4596-BE41-4CB2B8F3A189}" type="presParOf" srcId="{5BA9A20F-0856-4E5A-98F8-EAA9BC397453}" destId="{7DB7E0C0-47EF-4B4A-9B52-D3FC641A355A}" srcOrd="6" destOrd="0" presId="urn:microsoft.com/office/officeart/2005/8/layout/bProcess4"/>
    <dgm:cxn modelId="{2FC1D165-C5ED-441E-928E-4CBFB9A98124}" type="presParOf" srcId="{7DB7E0C0-47EF-4B4A-9B52-D3FC641A355A}" destId="{F5BF3B5E-28D9-44D8-A668-EA9DFFCC1BD4}" srcOrd="0" destOrd="0" presId="urn:microsoft.com/office/officeart/2005/8/layout/bProcess4"/>
    <dgm:cxn modelId="{5ED2C0C9-1B7F-4381-A997-C3B4BF47F012}" type="presParOf" srcId="{7DB7E0C0-47EF-4B4A-9B52-D3FC641A355A}" destId="{28E5A560-58F2-4BCC-A520-C8A0CFA541E3}" srcOrd="1" destOrd="0" presId="urn:microsoft.com/office/officeart/2005/8/layout/bProcess4"/>
    <dgm:cxn modelId="{4031CAA1-2FF1-43FB-8067-DEF6D557F65A}" type="presParOf" srcId="{5BA9A20F-0856-4E5A-98F8-EAA9BC397453}" destId="{A8937D09-9187-4349-AC05-48F3DE285B71}" srcOrd="7" destOrd="0" presId="urn:microsoft.com/office/officeart/2005/8/layout/bProcess4"/>
    <dgm:cxn modelId="{5096097B-6E43-420E-8E88-E3BE2802CBAD}" type="presParOf" srcId="{5BA9A20F-0856-4E5A-98F8-EAA9BC397453}" destId="{8F3C2D56-661E-48BB-853A-81D5F35DBB54}" srcOrd="8" destOrd="0" presId="urn:microsoft.com/office/officeart/2005/8/layout/bProcess4"/>
    <dgm:cxn modelId="{88ADB89D-0302-40C4-8741-760030C1435D}" type="presParOf" srcId="{8F3C2D56-661E-48BB-853A-81D5F35DBB54}" destId="{51CD40E0-F403-48D7-A85A-254D06D581A9}" srcOrd="0" destOrd="0" presId="urn:microsoft.com/office/officeart/2005/8/layout/bProcess4"/>
    <dgm:cxn modelId="{EF5E5DC6-545C-4AB7-9276-2AC3FE689D53}" type="presParOf" srcId="{8F3C2D56-661E-48BB-853A-81D5F35DBB54}" destId="{5D76B054-25C9-4EF6-A60C-65EBD877636F}" srcOrd="1" destOrd="0" presId="urn:microsoft.com/office/officeart/2005/8/layout/bProcess4"/>
    <dgm:cxn modelId="{BD4B50BB-5487-4D53-A7D8-EA2613ADB64A}" type="presParOf" srcId="{5BA9A20F-0856-4E5A-98F8-EAA9BC397453}" destId="{C4A32E14-5B17-40AF-A9B8-AC68F704B853}" srcOrd="9" destOrd="0" presId="urn:microsoft.com/office/officeart/2005/8/layout/bProcess4"/>
    <dgm:cxn modelId="{30B5B9BB-6DC3-4DAB-947A-49C20BD37216}" type="presParOf" srcId="{5BA9A20F-0856-4E5A-98F8-EAA9BC397453}" destId="{9A36061D-0674-40A7-B0E7-7DBE9F43FF2E}" srcOrd="10" destOrd="0" presId="urn:microsoft.com/office/officeart/2005/8/layout/bProcess4"/>
    <dgm:cxn modelId="{7F69623C-9128-457F-8B78-6085872E41CA}" type="presParOf" srcId="{9A36061D-0674-40A7-B0E7-7DBE9F43FF2E}" destId="{B7CCEED4-8139-4704-BF40-692A9A552F6F}" srcOrd="0" destOrd="0" presId="urn:microsoft.com/office/officeart/2005/8/layout/bProcess4"/>
    <dgm:cxn modelId="{995E5593-C11F-42FF-97B0-1AE7DDDD3CA3}" type="presParOf" srcId="{9A36061D-0674-40A7-B0E7-7DBE9F43FF2E}" destId="{6C6E6AD8-6393-4EA4-AC1F-C3251970D55E}" srcOrd="1" destOrd="0" presId="urn:microsoft.com/office/officeart/2005/8/layout/bProcess4"/>
    <dgm:cxn modelId="{8EBD52CF-0FA7-4131-948E-2EF7BC19DB4E}" type="presParOf" srcId="{5BA9A20F-0856-4E5A-98F8-EAA9BC397453}" destId="{FCEF0E81-D214-4C19-8E76-A82101E8A8C0}" srcOrd="11" destOrd="0" presId="urn:microsoft.com/office/officeart/2005/8/layout/bProcess4"/>
    <dgm:cxn modelId="{0557205F-3C70-4E77-BB75-CE60F2C50198}" type="presParOf" srcId="{5BA9A20F-0856-4E5A-98F8-EAA9BC397453}" destId="{43D2CAC5-68DD-4982-853F-780671E1D9C3}" srcOrd="12" destOrd="0" presId="urn:microsoft.com/office/officeart/2005/8/layout/bProcess4"/>
    <dgm:cxn modelId="{72C85743-4F1C-4C71-9ED6-42A1E2915818}" type="presParOf" srcId="{43D2CAC5-68DD-4982-853F-780671E1D9C3}" destId="{F050C6E7-BC17-43A8-AE5C-918103AED668}" srcOrd="0" destOrd="0" presId="urn:microsoft.com/office/officeart/2005/8/layout/bProcess4"/>
    <dgm:cxn modelId="{857BDE8F-EFF1-4182-8652-F4E2C6136815}" type="presParOf" srcId="{43D2CAC5-68DD-4982-853F-780671E1D9C3}" destId="{283C4FB9-733F-4DC6-B4F6-7DADF7747CB4}" srcOrd="1" destOrd="0" presId="urn:microsoft.com/office/officeart/2005/8/layout/bProcess4"/>
    <dgm:cxn modelId="{C878ED41-C0D5-4090-BF15-1010C84BA23F}" type="presParOf" srcId="{5BA9A20F-0856-4E5A-98F8-EAA9BC397453}" destId="{31825885-53E3-40FE-AA93-F08AEEDA8E1F}" srcOrd="13" destOrd="0" presId="urn:microsoft.com/office/officeart/2005/8/layout/bProcess4"/>
    <dgm:cxn modelId="{89C49BB3-57B3-42CD-9591-7CCBFAC3A157}" type="presParOf" srcId="{5BA9A20F-0856-4E5A-98F8-EAA9BC397453}" destId="{FA248B5C-CBBF-43E6-A97B-EC0EA5D4AAB1}" srcOrd="14" destOrd="0" presId="urn:microsoft.com/office/officeart/2005/8/layout/bProcess4"/>
    <dgm:cxn modelId="{7A0FD078-3FA5-494B-9B94-141DF094A8FC}" type="presParOf" srcId="{FA248B5C-CBBF-43E6-A97B-EC0EA5D4AAB1}" destId="{83F14414-648B-4C97-8696-45C296F4A272}" srcOrd="0" destOrd="0" presId="urn:microsoft.com/office/officeart/2005/8/layout/bProcess4"/>
    <dgm:cxn modelId="{0838E9D0-00F6-4085-AAA2-B68DFB15DD5D}" type="presParOf" srcId="{FA248B5C-CBBF-43E6-A97B-EC0EA5D4AAB1}" destId="{05CA1578-9C3F-4260-BFE5-0DE272C06410}" srcOrd="1" destOrd="0" presId="urn:microsoft.com/office/officeart/2005/8/layout/bProcess4"/>
    <dgm:cxn modelId="{A86A2CDB-5AFC-4048-8D2C-86DF356A73D8}" type="presParOf" srcId="{5BA9A20F-0856-4E5A-98F8-EAA9BC397453}" destId="{12830EE5-E7BA-476C-8CCE-1CB9BB37108B}" srcOrd="15" destOrd="0" presId="urn:microsoft.com/office/officeart/2005/8/layout/bProcess4"/>
    <dgm:cxn modelId="{2CBE5679-9F36-4337-93DC-CE7849EB248C}" type="presParOf" srcId="{5BA9A20F-0856-4E5A-98F8-EAA9BC397453}" destId="{67334F52-9379-4087-A56A-E93988CF39A0}" srcOrd="16" destOrd="0" presId="urn:microsoft.com/office/officeart/2005/8/layout/bProcess4"/>
    <dgm:cxn modelId="{578781E8-AE83-4E02-9309-917A64E627FE}" type="presParOf" srcId="{67334F52-9379-4087-A56A-E93988CF39A0}" destId="{BD9D9B97-067A-4F10-B08D-08CAF88D7F3A}" srcOrd="0" destOrd="0" presId="urn:microsoft.com/office/officeart/2005/8/layout/bProcess4"/>
    <dgm:cxn modelId="{D8F2B8A6-ACF4-4A07-8B3C-05F34A1759A7}" type="presParOf" srcId="{67334F52-9379-4087-A56A-E93988CF39A0}" destId="{448E4710-824F-448E-8C4E-8FF0A4124FD6}" srcOrd="1" destOrd="0" presId="urn:microsoft.com/office/officeart/2005/8/layout/bProcess4"/>
    <dgm:cxn modelId="{F6AF2A57-7491-4D7C-8997-775D2BADE7E1}" type="presParOf" srcId="{5BA9A20F-0856-4E5A-98F8-EAA9BC397453}" destId="{867ABF66-BE1F-4144-A5C5-32BBB635B225}" srcOrd="17" destOrd="0" presId="urn:microsoft.com/office/officeart/2005/8/layout/bProcess4"/>
    <dgm:cxn modelId="{81245CC6-063B-4F8F-B4C6-E339FFD0842D}" type="presParOf" srcId="{5BA9A20F-0856-4E5A-98F8-EAA9BC397453}" destId="{FF6FFDCA-BD68-402E-87B5-84EAE075ABDA}" srcOrd="18" destOrd="0" presId="urn:microsoft.com/office/officeart/2005/8/layout/bProcess4"/>
    <dgm:cxn modelId="{7BA94395-FCC4-4788-BDB9-9E29E85FA570}" type="presParOf" srcId="{FF6FFDCA-BD68-402E-87B5-84EAE075ABDA}" destId="{8F8ADC2E-143C-4F71-9A7C-062D02EDD4DB}" srcOrd="0" destOrd="0" presId="urn:microsoft.com/office/officeart/2005/8/layout/bProcess4"/>
    <dgm:cxn modelId="{B619CB15-140F-4672-8015-BBAAED442DE7}" type="presParOf" srcId="{FF6FFDCA-BD68-402E-87B5-84EAE075ABDA}" destId="{4A6F3144-EB7A-41B1-AEAB-2B6DBE5A6DB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6C60A-1D57-4418-9492-09DE8022DA54}">
      <dsp:nvSpPr>
        <dsp:cNvPr id="0" name=""/>
        <dsp:cNvSpPr/>
      </dsp:nvSpPr>
      <dsp:spPr>
        <a:xfrm>
          <a:off x="0" y="269378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BBE84-7CF5-4738-AC8A-C83A8BFF8BA9}">
      <dsp:nvSpPr>
        <dsp:cNvPr id="0" name=""/>
        <dsp:cNvSpPr/>
      </dsp:nvSpPr>
      <dsp:spPr>
        <a:xfrm>
          <a:off x="625549" y="50554"/>
          <a:ext cx="12510967" cy="11339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Tujuan pelayanan prima adalah memberikan pelayanan yang dapat memenuhi dan memuaskan masyarakat serta memberikan fokus pelayanan kepada masyarakat. </a:t>
          </a:r>
          <a:endParaRPr lang="en-US" sz="2400" kern="1200">
            <a:solidFill>
              <a:schemeClr val="tx1"/>
            </a:solidFill>
          </a:endParaRPr>
        </a:p>
      </dsp:txBody>
      <dsp:txXfrm>
        <a:off x="680904" y="105909"/>
        <a:ext cx="12400257" cy="1023233"/>
      </dsp:txXfrm>
    </dsp:sp>
    <dsp:sp modelId="{5992867C-FDD4-4AC3-82CB-D61639044264}">
      <dsp:nvSpPr>
        <dsp:cNvPr id="0" name=""/>
        <dsp:cNvSpPr/>
      </dsp:nvSpPr>
      <dsp:spPr>
        <a:xfrm>
          <a:off x="0" y="2912986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041B31-1EF6-4E9D-ABCA-09DE9027A621}">
      <dsp:nvSpPr>
        <dsp:cNvPr id="0" name=""/>
        <dsp:cNvSpPr/>
      </dsp:nvSpPr>
      <dsp:spPr>
        <a:xfrm>
          <a:off x="625549" y="2166578"/>
          <a:ext cx="12510967" cy="1661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Pelayanan prima dalam sektor publik bahwa “pelayanan adalah pemberdayaan”.</a:t>
          </a:r>
          <a:r>
            <a:rPr lang="en-US" sz="2400" kern="1200" smtClean="0">
              <a:solidFill>
                <a:schemeClr val="tx1"/>
              </a:solidFill>
            </a:rPr>
            <a:t> </a:t>
          </a:r>
          <a:r>
            <a:rPr lang="id-ID" sz="2400" kern="1200" smtClean="0">
              <a:solidFill>
                <a:schemeClr val="tx1"/>
              </a:solidFill>
            </a:rPr>
            <a:t>Pelayanan prima bertujuan memberdayakan masyarakat, bukan memperdayakan atau membebani sehingga akan meningkatkan kepercayaan (trust) terhadap pemerintah. Kepercayaan adalah modal bagi kerja sama dan partisipasi masyarakat dalam program pembangunan.</a:t>
          </a:r>
          <a:endParaRPr lang="en-US" sz="2400" kern="1200">
            <a:solidFill>
              <a:schemeClr val="tx1"/>
            </a:solidFill>
          </a:endParaRPr>
        </a:p>
      </dsp:txBody>
      <dsp:txXfrm>
        <a:off x="706658" y="2247687"/>
        <a:ext cx="12348749" cy="1499310"/>
      </dsp:txXfrm>
    </dsp:sp>
    <dsp:sp modelId="{9C390722-87DB-4D58-99D8-BFA129819A19}">
      <dsp:nvSpPr>
        <dsp:cNvPr id="0" name=""/>
        <dsp:cNvSpPr/>
      </dsp:nvSpPr>
      <dsp:spPr>
        <a:xfrm>
          <a:off x="0" y="5867205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E1D97-B1D0-4144-87C8-8AC9767168CB}">
      <dsp:nvSpPr>
        <dsp:cNvPr id="0" name=""/>
        <dsp:cNvSpPr/>
      </dsp:nvSpPr>
      <dsp:spPr>
        <a:xfrm>
          <a:off x="625549" y="4810186"/>
          <a:ext cx="12510967" cy="19721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Manfaat pelayanan prima</a:t>
          </a:r>
          <a:r>
            <a:rPr lang="en-US" sz="2400" kern="1200" smtClean="0">
              <a:solidFill>
                <a:schemeClr val="tx1"/>
              </a:solidFill>
            </a:rPr>
            <a:t> yaitu untuk </a:t>
          </a:r>
          <a:r>
            <a:rPr lang="id-ID" sz="2400" kern="1200" smtClean="0">
              <a:solidFill>
                <a:schemeClr val="tx1"/>
              </a:solidFill>
            </a:rPr>
            <a:t>meningkatkan kualitas pelayanan pemerintah kepada masyarakat, acuan untuk pengembangan penyusunan standar pelayanan, acuan untuk pelayan, pelanggan atau stakeholders dalam kegiatan pelayanan</a:t>
          </a:r>
          <a:r>
            <a:rPr lang="en-US" sz="2400" kern="1200" smtClean="0">
              <a:solidFill>
                <a:schemeClr val="tx1"/>
              </a:solidFill>
            </a:rPr>
            <a:t> “</a:t>
          </a:r>
          <a:r>
            <a:rPr lang="id-ID" sz="2400" kern="1200" smtClean="0">
              <a:solidFill>
                <a:schemeClr val="tx1"/>
              </a:solidFill>
            </a:rPr>
            <a:t>why, when, with whom, where, dan how</a:t>
          </a:r>
          <a:r>
            <a:rPr lang="en-US" sz="2400" kern="1200" smtClean="0">
              <a:solidFill>
                <a:schemeClr val="tx1"/>
              </a:solidFill>
            </a:rPr>
            <a:t>”</a:t>
          </a:r>
          <a:r>
            <a:rPr lang="id-ID" sz="2400" kern="1200" smtClean="0">
              <a:solidFill>
                <a:schemeClr val="tx1"/>
              </a:solidFill>
            </a:rPr>
            <a:t> pelayanan harus dilakukan.</a:t>
          </a:r>
          <a:endParaRPr lang="en-US" sz="2400" kern="1200">
            <a:solidFill>
              <a:schemeClr val="tx1"/>
            </a:solidFill>
          </a:endParaRPr>
        </a:p>
      </dsp:txBody>
      <dsp:txXfrm>
        <a:off x="721821" y="4906458"/>
        <a:ext cx="12318423" cy="17795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20A8A-A349-4841-925F-6BD1CF594D7B}">
      <dsp:nvSpPr>
        <dsp:cNvPr id="0" name=""/>
        <dsp:cNvSpPr/>
      </dsp:nvSpPr>
      <dsp:spPr>
        <a:xfrm rot="5398199">
          <a:off x="220234" y="1782570"/>
          <a:ext cx="220120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3B35619-C1D1-4A7B-81AF-51B4E7BF6B1A}">
      <dsp:nvSpPr>
        <dsp:cNvPr id="0" name=""/>
        <dsp:cNvSpPr/>
      </dsp:nvSpPr>
      <dsp:spPr>
        <a:xfrm>
          <a:off x="0" y="394059"/>
          <a:ext cx="4336331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Kenyamanan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444151"/>
        <a:ext cx="4236147" cy="1610074"/>
      </dsp:txXfrm>
    </dsp:sp>
    <dsp:sp modelId="{66032485-853A-4609-94B0-ED3B91A7BC33}">
      <dsp:nvSpPr>
        <dsp:cNvPr id="0" name=""/>
        <dsp:cNvSpPr/>
      </dsp:nvSpPr>
      <dsp:spPr>
        <a:xfrm rot="5356146">
          <a:off x="238564" y="3988794"/>
          <a:ext cx="2211424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E55E413-EF46-41DB-B095-7FE6E08183BA}">
      <dsp:nvSpPr>
        <dsp:cNvPr id="0" name=""/>
        <dsp:cNvSpPr/>
      </dsp:nvSpPr>
      <dsp:spPr>
        <a:xfrm>
          <a:off x="0" y="2595264"/>
          <a:ext cx="4356113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Kejelasan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Persyaratan teknis dan administratif pelayanan publik,  Unit kerja/pejabat yang berwenang dan bertanggungjawab dalam memberikan pelayanan dan penyelesaian keluhan/ persoalan/sengketa dalam pelaksanaan pelayanan publik;, </a:t>
          </a:r>
          <a:r>
            <a:rPr lang="es-ES" sz="1600" kern="1200" smtClean="0">
              <a:solidFill>
                <a:schemeClr val="tx1"/>
              </a:solidFill>
            </a:rPr>
            <a:t>Rincian biaya pelayanan publik dan tata cara pembayaran.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2645356"/>
        <a:ext cx="4255929" cy="1610074"/>
      </dsp:txXfrm>
    </dsp:sp>
    <dsp:sp modelId="{1B7A1BC0-37BA-4297-BA33-A247010CBE1B}">
      <dsp:nvSpPr>
        <dsp:cNvPr id="0" name=""/>
        <dsp:cNvSpPr/>
      </dsp:nvSpPr>
      <dsp:spPr>
        <a:xfrm rot="32567">
          <a:off x="1367184" y="5116154"/>
          <a:ext cx="458920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E767B28-8B20-4795-961F-C0827BA21E10}">
      <dsp:nvSpPr>
        <dsp:cNvPr id="0" name=""/>
        <dsp:cNvSpPr/>
      </dsp:nvSpPr>
      <dsp:spPr>
        <a:xfrm>
          <a:off x="0" y="4806508"/>
          <a:ext cx="4430196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>
              <a:solidFill>
                <a:schemeClr val="tx1"/>
              </a:solidFill>
            </a:rPr>
            <a:t>Kepastian Waktu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>
              <a:solidFill>
                <a:schemeClr val="tx1"/>
              </a:solidFill>
            </a:rPr>
            <a:t>Pelaksanaan pelayanan publik dapat diselesaikan dalam kurun waktu yang telah ditentukan.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4856600"/>
        <a:ext cx="4330012" cy="1610074"/>
      </dsp:txXfrm>
    </dsp:sp>
    <dsp:sp modelId="{A8937D09-9187-4349-AC05-48F3DE285B71}">
      <dsp:nvSpPr>
        <dsp:cNvPr id="0" name=""/>
        <dsp:cNvSpPr/>
      </dsp:nvSpPr>
      <dsp:spPr>
        <a:xfrm rot="16204796">
          <a:off x="4780976" y="4010532"/>
          <a:ext cx="2249682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8E5A560-58F2-4BCC-A520-C8A0CFA541E3}">
      <dsp:nvSpPr>
        <dsp:cNvPr id="0" name=""/>
        <dsp:cNvSpPr/>
      </dsp:nvSpPr>
      <dsp:spPr>
        <a:xfrm>
          <a:off x="4735347" y="4849983"/>
          <a:ext cx="4154759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Akurasi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Produk pelayanan publik diterima dengan benar, tepat, dan sah.</a:t>
          </a:r>
          <a:endParaRPr lang="en-US" sz="1600" kern="1200">
            <a:solidFill>
              <a:schemeClr val="tx1"/>
            </a:solidFill>
          </a:endParaRPr>
        </a:p>
      </dsp:txBody>
      <dsp:txXfrm>
        <a:off x="4785439" y="4900075"/>
        <a:ext cx="4054575" cy="1610074"/>
      </dsp:txXfrm>
    </dsp:sp>
    <dsp:sp modelId="{C4A32E14-5B17-40AF-A9B8-AC68F704B853}">
      <dsp:nvSpPr>
        <dsp:cNvPr id="0" name=""/>
        <dsp:cNvSpPr/>
      </dsp:nvSpPr>
      <dsp:spPr>
        <a:xfrm rot="16154031">
          <a:off x="4815295" y="1782570"/>
          <a:ext cx="2195671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D76B054-25C9-4EF6-A60C-65EBD877636F}">
      <dsp:nvSpPr>
        <dsp:cNvPr id="0" name=""/>
        <dsp:cNvSpPr/>
      </dsp:nvSpPr>
      <dsp:spPr>
        <a:xfrm>
          <a:off x="4683512" y="2595264"/>
          <a:ext cx="414666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Keamanan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Proses dan produk pelayanan publik memberikan rasa aman dan kepastian hukum.</a:t>
          </a:r>
          <a:endParaRPr lang="en-US" sz="1600" kern="1200">
            <a:solidFill>
              <a:schemeClr val="tx1"/>
            </a:solidFill>
          </a:endParaRPr>
        </a:p>
      </dsp:txBody>
      <dsp:txXfrm>
        <a:off x="4733604" y="2645356"/>
        <a:ext cx="4046480" cy="1610074"/>
      </dsp:txXfrm>
    </dsp:sp>
    <dsp:sp modelId="{FCEF0E81-D214-4C19-8E76-A82101E8A8C0}">
      <dsp:nvSpPr>
        <dsp:cNvPr id="0" name=""/>
        <dsp:cNvSpPr/>
      </dsp:nvSpPr>
      <dsp:spPr>
        <a:xfrm>
          <a:off x="5879483" y="681967"/>
          <a:ext cx="4719054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C6E6AD8-6393-4EA4-AC1F-C3251970D55E}">
      <dsp:nvSpPr>
        <dsp:cNvPr id="0" name=""/>
        <dsp:cNvSpPr/>
      </dsp:nvSpPr>
      <dsp:spPr>
        <a:xfrm>
          <a:off x="4607277" y="394059"/>
          <a:ext cx="424041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Tanggung jawab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Pimpinan penyelenggara pelayanan publik atau pejabat yang ditunjuk bertanggungjawab atas penyelenggaraan pelayanan dan penyelesaian keluhan/persoalan dalam pelayanan publik.</a:t>
          </a:r>
          <a:endParaRPr lang="en-US" sz="1600" kern="1200">
            <a:solidFill>
              <a:schemeClr val="tx1"/>
            </a:solidFill>
          </a:endParaRPr>
        </a:p>
      </dsp:txBody>
      <dsp:txXfrm>
        <a:off x="4657369" y="444151"/>
        <a:ext cx="4140230" cy="1610074"/>
      </dsp:txXfrm>
    </dsp:sp>
    <dsp:sp modelId="{31825885-53E3-40FE-AA93-F08AEEDA8E1F}">
      <dsp:nvSpPr>
        <dsp:cNvPr id="0" name=""/>
        <dsp:cNvSpPr/>
      </dsp:nvSpPr>
      <dsp:spPr>
        <a:xfrm rot="5400005">
          <a:off x="9478905" y="1782570"/>
          <a:ext cx="2196086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83C4FB9-733F-4DC6-B4F6-7DADF7747CB4}">
      <dsp:nvSpPr>
        <dsp:cNvPr id="0" name=""/>
        <dsp:cNvSpPr/>
      </dsp:nvSpPr>
      <dsp:spPr>
        <a:xfrm>
          <a:off x="9305513" y="394059"/>
          <a:ext cx="4299219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Kelengkapan sarana dan prasarana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Tersedianya sarana dan prasarana kerja, peralatan kerja dan pendukung lainnya yang memadai termasuk penyediaan sarana teknologi telekomunikasi dan informatika </a:t>
          </a:r>
          <a:endParaRPr lang="en-US" sz="1600" kern="1200">
            <a:solidFill>
              <a:schemeClr val="tx1"/>
            </a:solidFill>
          </a:endParaRPr>
        </a:p>
      </dsp:txBody>
      <dsp:txXfrm>
        <a:off x="9355605" y="444151"/>
        <a:ext cx="4199035" cy="1610074"/>
      </dsp:txXfrm>
    </dsp:sp>
    <dsp:sp modelId="{12830EE5-E7BA-476C-8CCE-1CB9BB37108B}">
      <dsp:nvSpPr>
        <dsp:cNvPr id="0" name=""/>
        <dsp:cNvSpPr/>
      </dsp:nvSpPr>
      <dsp:spPr>
        <a:xfrm rot="58759">
          <a:off x="10554871" y="2921294"/>
          <a:ext cx="4460891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05CA1578-9C3F-4260-BFE5-0DE272C06410}">
      <dsp:nvSpPr>
        <dsp:cNvPr id="0" name=""/>
        <dsp:cNvSpPr/>
      </dsp:nvSpPr>
      <dsp:spPr>
        <a:xfrm>
          <a:off x="9334745" y="2595264"/>
          <a:ext cx="4137115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Kemudahan Akses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Tempat dan lokasi serta sarana pelayanan yang memadai, mudah dijangkau oleh masyarakat, dan dapat memanfaatkan teknologi telekomunikasi dan informatika.</a:t>
          </a:r>
          <a:endParaRPr lang="en-US" sz="1600" kern="1200">
            <a:solidFill>
              <a:schemeClr val="tx1"/>
            </a:solidFill>
          </a:endParaRPr>
        </a:p>
      </dsp:txBody>
      <dsp:txXfrm>
        <a:off x="9384837" y="2645356"/>
        <a:ext cx="4036931" cy="1610074"/>
      </dsp:txXfrm>
    </dsp:sp>
    <dsp:sp modelId="{867ABF66-BE1F-4144-A5C5-32BBB635B225}">
      <dsp:nvSpPr>
        <dsp:cNvPr id="0" name=""/>
        <dsp:cNvSpPr/>
      </dsp:nvSpPr>
      <dsp:spPr>
        <a:xfrm rot="16186456">
          <a:off x="13879185" y="1820691"/>
          <a:ext cx="227173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448E4710-824F-448E-8C4E-8FF0A4124FD6}">
      <dsp:nvSpPr>
        <dsp:cNvPr id="0" name=""/>
        <dsp:cNvSpPr/>
      </dsp:nvSpPr>
      <dsp:spPr>
        <a:xfrm>
          <a:off x="13836585" y="2671507"/>
          <a:ext cx="407041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Kedisiplinan,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Kesopanan dan Keramahan Pemberi pelayanan harus bersikap disiplin, sopan dan santun, ramah, serta memberikan pelayanan dengan ikhlas.</a:t>
          </a:r>
          <a:endParaRPr lang="en-US" sz="1600" kern="1200">
            <a:solidFill>
              <a:schemeClr val="tx1"/>
            </a:solidFill>
          </a:endParaRPr>
        </a:p>
      </dsp:txBody>
      <dsp:txXfrm>
        <a:off x="13886677" y="2721599"/>
        <a:ext cx="3970230" cy="1610074"/>
      </dsp:txXfrm>
    </dsp:sp>
    <dsp:sp modelId="{4A6F3144-EB7A-41B1-AEAB-2B6DBE5A6DB8}">
      <dsp:nvSpPr>
        <dsp:cNvPr id="0" name=""/>
        <dsp:cNvSpPr/>
      </dsp:nvSpPr>
      <dsp:spPr>
        <a:xfrm>
          <a:off x="13818684" y="394059"/>
          <a:ext cx="4088315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Kenyamanan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 kern="1200">
            <a:solidFill>
              <a:schemeClr val="tx1"/>
            </a:solidFill>
          </a:endParaRPr>
        </a:p>
      </dsp:txBody>
      <dsp:txXfrm>
        <a:off x="13868776" y="444151"/>
        <a:ext cx="3988131" cy="1610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sv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diagramColors" Target="../diagrams/colors2.xml"/><Relationship Id="rId5" Type="http://schemas.openxmlformats.org/officeDocument/2006/relationships/image" Target="../media/image4.sv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8" name="Freeform 8"/>
          <p:cNvSpPr/>
          <p:nvPr/>
        </p:nvSpPr>
        <p:spPr>
          <a:xfrm>
            <a:off x="2116949" y="1896628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2399945" y="601060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3200399" y="2924194"/>
            <a:ext cx="1203960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id-ID" sz="4800" b="1"/>
              <a:t>PELAYANAN </a:t>
            </a:r>
            <a:r>
              <a:rPr lang="id-ID" sz="4800" b="1" smtClean="0"/>
              <a:t>PRIMA</a:t>
            </a:r>
            <a:endParaRPr lang="en-US" sz="4800" b="1" smtClean="0"/>
          </a:p>
          <a:p>
            <a:pPr algn="ctr"/>
            <a:r>
              <a:rPr lang="id-ID" sz="4800" b="1" smtClean="0"/>
              <a:t>DALAM </a:t>
            </a:r>
            <a:r>
              <a:rPr lang="id-ID" sz="4800" b="1"/>
              <a:t>PELAYANAN PUBLIK</a:t>
            </a:r>
            <a:endParaRPr lang="en-US" sz="4800" b="1"/>
          </a:p>
        </p:txBody>
      </p:sp>
      <p:sp>
        <p:nvSpPr>
          <p:cNvPr id="14" name="Freeform 14"/>
          <p:cNvSpPr/>
          <p:nvPr/>
        </p:nvSpPr>
        <p:spPr>
          <a:xfrm>
            <a:off x="1721691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-576611" y="8353252"/>
            <a:ext cx="19974273" cy="1420979"/>
            <a:chOff x="0" y="0"/>
            <a:chExt cx="5260714" cy="3742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260714" cy="374250"/>
            </a:xfrm>
            <a:custGeom>
              <a:avLst/>
              <a:gdLst/>
              <a:ahLst/>
              <a:cxnLst/>
              <a:rect l="l" t="t" r="r" b="b"/>
              <a:pathLst>
                <a:path w="5260714" h="374250">
                  <a:moveTo>
                    <a:pt x="0" y="0"/>
                  </a:moveTo>
                  <a:lnTo>
                    <a:pt x="5260714" y="0"/>
                  </a:lnTo>
                  <a:lnTo>
                    <a:pt x="5260714" y="374250"/>
                  </a:lnTo>
                  <a:lnTo>
                    <a:pt x="0" y="374250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2076251" y="1662606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flipH="1">
            <a:off x="2120044" y="601060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3395205" y="0"/>
                </a:moveTo>
                <a:lnTo>
                  <a:pt x="0" y="0"/>
                </a:lnTo>
                <a:lnTo>
                  <a:pt x="0" y="1049427"/>
                </a:lnTo>
                <a:lnTo>
                  <a:pt x="3395205" y="1049427"/>
                </a:lnTo>
                <a:lnTo>
                  <a:pt x="3395205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3269473" y="2924194"/>
            <a:ext cx="11749054" cy="1793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20"/>
              </a:lnSpc>
            </a:pPr>
            <a:r>
              <a:rPr lang="en-US" sz="10443">
                <a:solidFill>
                  <a:srgbClr val="000000"/>
                </a:solidFill>
                <a:latin typeface="Fredoka One Bold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6526651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4543721" y="904875"/>
            <a:ext cx="9200557" cy="11257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en-US" sz="6607">
                <a:solidFill>
                  <a:srgbClr val="000000"/>
                </a:solidFill>
                <a:latin typeface="Fredoka One Bold"/>
              </a:rPr>
              <a:t>INTRODUCTION 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0966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16590398" y="6983167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pic>
        <p:nvPicPr>
          <p:cNvPr id="1026" name="Picture 2" descr="C:\Users\Pardiah\Documents\Bu Milka\h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3703974"/>
            <a:ext cx="5324475" cy="48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ular Callout 18"/>
          <p:cNvSpPr/>
          <p:nvPr/>
        </p:nvSpPr>
        <p:spPr>
          <a:xfrm>
            <a:off x="7353152" y="2699926"/>
            <a:ext cx="3515021" cy="3219537"/>
          </a:xfrm>
          <a:prstGeom prst="wedgeRoundRectCallout">
            <a:avLst>
              <a:gd name="adj1" fmla="val -76549"/>
              <a:gd name="adj2" fmla="val 62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300">
                <a:solidFill>
                  <a:schemeClr val="tx1"/>
                </a:solidFill>
              </a:rPr>
              <a:t>Pelayanan </a:t>
            </a:r>
            <a:r>
              <a:rPr lang="id-ID" sz="2300" smtClean="0">
                <a:solidFill>
                  <a:schemeClr val="tx1"/>
                </a:solidFill>
              </a:rPr>
              <a:t>prima</a:t>
            </a:r>
            <a:r>
              <a:rPr lang="en-US" sz="2300" smtClean="0">
                <a:solidFill>
                  <a:schemeClr val="tx1"/>
                </a:solidFill>
              </a:rPr>
              <a:t> </a:t>
            </a:r>
            <a:r>
              <a:rPr lang="id-ID" sz="2300" smtClean="0">
                <a:solidFill>
                  <a:schemeClr val="tx1"/>
                </a:solidFill>
              </a:rPr>
              <a:t>terjemahan </a:t>
            </a:r>
            <a:r>
              <a:rPr lang="id-ID" sz="2300">
                <a:solidFill>
                  <a:schemeClr val="tx1"/>
                </a:solidFill>
              </a:rPr>
              <a:t>dari istilah “excellent service” yang secara harfiah berarti pelayanan yang sangat baik dan/ atau pelayanan yang terbaik.</a:t>
            </a:r>
            <a:endParaRPr lang="en-US" sz="2300">
              <a:solidFill>
                <a:schemeClr val="tx1"/>
              </a:solidFill>
              <a:latin typeface="Nunito Bo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887200" y="2731088"/>
            <a:ext cx="5257800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2600"/>
              <a:t>Pelayanan prima adalah suatu bentuk kegiatan pelayanan yang dilaksanakan oleh penyelenggara pelayanan publik sebagai upaya pemenuhan kebutuhan penerima pelayanan maupun </a:t>
            </a:r>
            <a:r>
              <a:rPr lang="id-ID" sz="2600" smtClean="0"/>
              <a:t>pelaksanaa</a:t>
            </a:r>
            <a:r>
              <a:rPr lang="en-US" sz="2600" smtClean="0"/>
              <a:t>n</a:t>
            </a:r>
            <a:r>
              <a:rPr lang="id-ID" sz="2600" smtClean="0"/>
              <a:t> </a:t>
            </a:r>
            <a:r>
              <a:rPr lang="id-ID" sz="2600"/>
              <a:t>ketentuan peraturan perundang-undangan.</a:t>
            </a:r>
            <a:endParaRPr lang="en-US" sz="2600"/>
          </a:p>
        </p:txBody>
      </p:sp>
      <p:sp>
        <p:nvSpPr>
          <p:cNvPr id="23" name="Rectangle 22"/>
          <p:cNvSpPr/>
          <p:nvPr/>
        </p:nvSpPr>
        <p:spPr>
          <a:xfrm>
            <a:off x="7353152" y="6832265"/>
            <a:ext cx="8343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/>
              <a:t>Dasar Hukum: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mtClean="0"/>
              <a:t>Keputusan </a:t>
            </a:r>
            <a:r>
              <a:rPr lang="id-ID"/>
              <a:t>Menteri Pendayagunaan Aparatur Negara No. 63 tahun </a:t>
            </a:r>
            <a:r>
              <a:rPr lang="id-ID" smtClean="0"/>
              <a:t>2003</a:t>
            </a:r>
            <a:endParaRPr lang="en-US" smtClean="0"/>
          </a:p>
          <a:p>
            <a:pPr marL="285750" indent="-285750">
              <a:buFont typeface="Arial" pitchFamily="34" charset="0"/>
              <a:buChar char="•"/>
            </a:pPr>
            <a:r>
              <a:rPr lang="id-ID"/>
              <a:t>Undang-undang Kepegawaian Nomor 43 tahun 1999</a:t>
            </a:r>
            <a:endParaRPr lang="en-US" smtClean="0"/>
          </a:p>
          <a:p>
            <a:pPr marL="285750" indent="-285750">
              <a:buFont typeface="Arial" pitchFamily="34" charset="0"/>
              <a:buChar char="•"/>
            </a:pPr>
            <a:r>
              <a:rPr lang="id-ID" smtClean="0"/>
              <a:t>Keputusan </a:t>
            </a:r>
            <a:r>
              <a:rPr lang="id-ID"/>
              <a:t>Menpan No. </a:t>
            </a:r>
            <a:r>
              <a:rPr lang="id-ID" smtClean="0"/>
              <a:t>81</a:t>
            </a:r>
            <a:r>
              <a:rPr lang="en-US" smtClean="0"/>
              <a:t> Tahun </a:t>
            </a:r>
            <a:r>
              <a:rPr lang="id-ID" smtClean="0"/>
              <a:t>1993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6526651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47750" y="3434372"/>
            <a:ext cx="76009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4543721" y="487966"/>
            <a:ext cx="9200557" cy="1746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id-ID" sz="3600" smtClean="0"/>
              <a:t>Pelayanan Prima</a:t>
            </a:r>
            <a:r>
              <a:rPr lang="en-US" sz="3600"/>
              <a:t> </a:t>
            </a:r>
            <a:r>
              <a:rPr lang="id-ID" sz="3600" smtClean="0"/>
              <a:t>Dalam Konteks</a:t>
            </a:r>
            <a:endParaRPr lang="en-US" sz="3600" smtClean="0"/>
          </a:p>
          <a:p>
            <a:pPr algn="ctr"/>
            <a:r>
              <a:rPr lang="id-ID" sz="3600" smtClean="0"/>
              <a:t>Pelayanan Publik</a:t>
            </a:r>
            <a:r>
              <a:rPr lang="en-US" sz="3600" smtClean="0">
                <a:solidFill>
                  <a:srgbClr val="000000"/>
                </a:solidFill>
                <a:latin typeface="Fredoka One Bold"/>
              </a:rPr>
              <a:t> </a:t>
            </a:r>
            <a:endParaRPr lang="en-US" sz="3600">
              <a:solidFill>
                <a:srgbClr val="000000"/>
              </a:solidFill>
              <a:latin typeface="Fredoka One Bol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28700" y="5466666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19200" y="6358235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1829205332"/>
              </p:ext>
            </p:extLst>
          </p:nvPr>
        </p:nvGraphicFramePr>
        <p:xfrm>
          <a:off x="2646438" y="2663171"/>
          <a:ext cx="13139737" cy="748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3581400" y="687305"/>
            <a:ext cx="11125200" cy="1730229"/>
            <a:chOff x="0" y="0"/>
            <a:chExt cx="1799700" cy="45569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799700" cy="455698"/>
            </a:xfrm>
            <a:custGeom>
              <a:avLst/>
              <a:gdLst/>
              <a:ahLst/>
              <a:cxnLst/>
              <a:rect l="l" t="t" r="r" b="b"/>
              <a:pathLst>
                <a:path w="1799700" h="455698">
                  <a:moveTo>
                    <a:pt x="0" y="0"/>
                  </a:moveTo>
                  <a:lnTo>
                    <a:pt x="1799700" y="0"/>
                  </a:lnTo>
                  <a:lnTo>
                    <a:pt x="1799700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581400" y="904875"/>
            <a:ext cx="11125199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en-US" sz="4000" b="1" smtClean="0">
                <a:solidFill>
                  <a:srgbClr val="000000"/>
                </a:solidFill>
                <a:latin typeface="Fredoka One Bold"/>
              </a:rPr>
              <a:t>Prinsip-Prinsip Pelayanan Prima</a:t>
            </a:r>
            <a:endParaRPr lang="en-US" sz="4000" b="1">
              <a:solidFill>
                <a:srgbClr val="000000"/>
              </a:solidFill>
              <a:latin typeface="Fredoka On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662113" y="2417534"/>
            <a:ext cx="14897100" cy="830997"/>
          </a:xfrm>
          <a:prstGeom prst="rect">
            <a:avLst/>
          </a:prstGeom>
        </p:spPr>
        <p:txBody>
          <a:bodyPr wrap="square" lIns="0" tIns="0" rIns="0" bIns="0" numCol="2" rtlCol="0" anchor="t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endParaRPr lang="es-ES"/>
          </a:p>
          <a:p>
            <a:pPr marL="742950" indent="-742950" algn="just">
              <a:buFont typeface="+mj-lt"/>
              <a:buAutoNum type="arabicPeriod"/>
            </a:pPr>
            <a:endParaRPr lang="en-US"/>
          </a:p>
          <a:p>
            <a:pPr marL="742950" indent="-742950" algn="just">
              <a:buFont typeface="+mj-lt"/>
              <a:buAutoNum type="arabicPeriod"/>
            </a:pPr>
            <a:endParaRPr lang="fi-FI">
              <a:effectLst/>
            </a:endParaRPr>
          </a:p>
        </p:txBody>
      </p:sp>
      <p:sp>
        <p:nvSpPr>
          <p:cNvPr id="14" name="Freeform 14"/>
          <p:cNvSpPr/>
          <p:nvPr/>
        </p:nvSpPr>
        <p:spPr>
          <a:xfrm>
            <a:off x="-110966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 flipH="1">
            <a:off x="15561698" y="48025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3395204" y="0"/>
                </a:moveTo>
                <a:lnTo>
                  <a:pt x="0" y="0"/>
                </a:lnTo>
                <a:lnTo>
                  <a:pt x="0" y="1049427"/>
                </a:lnTo>
                <a:lnTo>
                  <a:pt x="3395204" y="1049427"/>
                </a:lnTo>
                <a:lnTo>
                  <a:pt x="339520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301189890"/>
              </p:ext>
            </p:extLst>
          </p:nvPr>
        </p:nvGraphicFramePr>
        <p:xfrm>
          <a:off x="152400" y="2833032"/>
          <a:ext cx="17907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452123" y="1790700"/>
            <a:ext cx="15383753" cy="2637935"/>
            <a:chOff x="0" y="0"/>
            <a:chExt cx="4051688" cy="69476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051688" cy="694765"/>
            </a:xfrm>
            <a:custGeom>
              <a:avLst/>
              <a:gdLst/>
              <a:ahLst/>
              <a:cxnLst/>
              <a:rect l="l" t="t" r="r" b="b"/>
              <a:pathLst>
                <a:path w="4051688" h="694765">
                  <a:moveTo>
                    <a:pt x="0" y="0"/>
                  </a:moveTo>
                  <a:lnTo>
                    <a:pt x="4051688" y="0"/>
                  </a:lnTo>
                  <a:lnTo>
                    <a:pt x="4051688" y="694765"/>
                  </a:lnTo>
                  <a:lnTo>
                    <a:pt x="0" y="694765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1536545" flipH="1">
            <a:off x="16487867" y="-6185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7389944" y="2171700"/>
            <a:ext cx="9104784" cy="184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id-ID" sz="2400"/>
              <a:t>Perlu diketahui bahwa kemajuan yang dicapai oleh suatu negara tercermin dari standar pelayanan yang diberikan pemerintah kepada rakyatnya</a:t>
            </a:r>
            <a:r>
              <a:rPr lang="id-ID" sz="2400" smtClean="0"/>
              <a:t>.</a:t>
            </a:r>
            <a:r>
              <a:rPr lang="en-US" sz="2400" smtClean="0"/>
              <a:t> Dengan adanya </a:t>
            </a:r>
            <a:r>
              <a:rPr lang="en-US" sz="2400"/>
              <a:t>p</a:t>
            </a:r>
            <a:r>
              <a:rPr lang="id-ID" sz="2400" smtClean="0"/>
              <a:t>erbaikan </a:t>
            </a:r>
            <a:r>
              <a:rPr lang="id-ID" sz="2400"/>
              <a:t>pelayanan sektor publik merupakan kebutuhan yang mendesak sebagai kunci keberhasilan reformasi administrasi negara. </a:t>
            </a:r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grpSp>
        <p:nvGrpSpPr>
          <p:cNvPr id="18" name="Group 18"/>
          <p:cNvGrpSpPr/>
          <p:nvPr/>
        </p:nvGrpSpPr>
        <p:grpSpPr>
          <a:xfrm>
            <a:off x="1452123" y="4914900"/>
            <a:ext cx="15383753" cy="2637935"/>
            <a:chOff x="0" y="0"/>
            <a:chExt cx="4051688" cy="69476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4051688" cy="694765"/>
            </a:xfrm>
            <a:custGeom>
              <a:avLst/>
              <a:gdLst/>
              <a:ahLst/>
              <a:cxnLst/>
              <a:rect l="l" t="t" r="r" b="b"/>
              <a:pathLst>
                <a:path w="4051688" h="694765">
                  <a:moveTo>
                    <a:pt x="0" y="0"/>
                  </a:moveTo>
                  <a:lnTo>
                    <a:pt x="4051688" y="0"/>
                  </a:lnTo>
                  <a:lnTo>
                    <a:pt x="4051688" y="694765"/>
                  </a:lnTo>
                  <a:lnTo>
                    <a:pt x="0" y="694765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059652" y="3619500"/>
            <a:ext cx="4156254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320"/>
              </a:lnSpc>
            </a:pPr>
            <a:r>
              <a:rPr lang="id-ID" sz="2800" b="1" smtClean="0">
                <a:latin typeface="Andalus" pitchFamily="18" charset="-78"/>
                <a:cs typeface="Andalus" pitchFamily="18" charset="-78"/>
              </a:rPr>
              <a:t>Mengapa pelayanan prima penting dalam Manajemen Pelayanan Publik</a:t>
            </a:r>
            <a:r>
              <a:rPr lang="en-US" sz="2800" b="1" smtClean="0">
                <a:latin typeface="Andalus" pitchFamily="18" charset="-78"/>
                <a:cs typeface="Andalus" pitchFamily="18" charset="-78"/>
              </a:rPr>
              <a:t>?</a:t>
            </a:r>
            <a:endParaRPr lang="en-US" sz="2800" b="1">
              <a:solidFill>
                <a:srgbClr val="0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389944" y="5372100"/>
            <a:ext cx="9104784" cy="1477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/>
              <a:t>D</a:t>
            </a:r>
            <a:r>
              <a:rPr lang="id-ID" sz="2400" smtClean="0"/>
              <a:t>engan </a:t>
            </a:r>
            <a:r>
              <a:rPr lang="id-ID" sz="2400"/>
              <a:t>memberikan pelayanan prima  kepada masyarakat, diharapkan akan timbul loyalitas atau kepatuhan dari mereka sehingga organisasi atau instansi yang bersangkutan mampu menarik manfaat untuk menyelesaikan misinya. </a:t>
            </a:r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24" name="AutoShape 24"/>
          <p:cNvSpPr/>
          <p:nvPr/>
        </p:nvSpPr>
        <p:spPr>
          <a:xfrm rot="-5369237" flipV="1">
            <a:off x="5242418" y="3760233"/>
            <a:ext cx="2898084" cy="25935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 rot="-5369237">
            <a:off x="5617498" y="6055494"/>
            <a:ext cx="2128873" cy="0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Freeform 26"/>
          <p:cNvSpPr/>
          <p:nvPr/>
        </p:nvSpPr>
        <p:spPr>
          <a:xfrm rot="9999176" flipH="1">
            <a:off x="-1316676" y="171656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-11430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427048" y="3619500"/>
            <a:ext cx="3490544" cy="4208359"/>
            <a:chOff x="0" y="0"/>
            <a:chExt cx="919320" cy="110837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548279" y="687305"/>
            <a:ext cx="9191441" cy="1255795"/>
            <a:chOff x="0" y="0"/>
            <a:chExt cx="2420791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20791" cy="455698"/>
            </a:xfrm>
            <a:custGeom>
              <a:avLst/>
              <a:gdLst/>
              <a:ahLst/>
              <a:cxnLst/>
              <a:rect l="l" t="t" r="r" b="b"/>
              <a:pathLst>
                <a:path w="2420791" h="455698">
                  <a:moveTo>
                    <a:pt x="0" y="0"/>
                  </a:moveTo>
                  <a:lnTo>
                    <a:pt x="2420791" y="0"/>
                  </a:lnTo>
                  <a:lnTo>
                    <a:pt x="2420791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1536545" flipH="1">
            <a:off x="16487867" y="-6185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AutoShape 18"/>
          <p:cNvSpPr/>
          <p:nvPr/>
        </p:nvSpPr>
        <p:spPr>
          <a:xfrm>
            <a:off x="2970098" y="2865513"/>
            <a:ext cx="12423654" cy="0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Freeform 19"/>
          <p:cNvSpPr/>
          <p:nvPr/>
        </p:nvSpPr>
        <p:spPr>
          <a:xfrm rot="9999176" flipH="1">
            <a:off x="-1316676" y="171656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20" name="Group 20"/>
          <p:cNvGrpSpPr/>
          <p:nvPr/>
        </p:nvGrpSpPr>
        <p:grpSpPr>
          <a:xfrm>
            <a:off x="2970098" y="2900447"/>
            <a:ext cx="480294" cy="655427"/>
            <a:chOff x="0" y="0"/>
            <a:chExt cx="126497" cy="17262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8884628" y="2865513"/>
            <a:ext cx="480294" cy="655427"/>
            <a:chOff x="0" y="0"/>
            <a:chExt cx="126497" cy="172623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4868018" y="2871057"/>
            <a:ext cx="480294" cy="655427"/>
            <a:chOff x="0" y="0"/>
            <a:chExt cx="126497" cy="172623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7398728" y="3638602"/>
            <a:ext cx="3490544" cy="4208359"/>
            <a:chOff x="0" y="0"/>
            <a:chExt cx="919320" cy="1108374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3370408" y="3638602"/>
            <a:ext cx="3490544" cy="4208359"/>
            <a:chOff x="0" y="0"/>
            <a:chExt cx="919320" cy="1108374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1676400" y="4549566"/>
            <a:ext cx="3047999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id-ID" sz="2000"/>
              <a:t>Budaya organisasi berperan sebagai perekat sosial yang mendekatkan antar anggota organisasi karena adanya pemahaman yang sama (shared meanings) tentang bagaimana anggota organisasi harus berperilaku.</a:t>
            </a:r>
            <a:endParaRPr lang="en-US" sz="20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7562146" y="4186049"/>
            <a:ext cx="3163708" cy="3600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n-US"/>
              <a:t>Peranan budaya organisasi sangat berpengaruh terhadap kinerja seorang karyawan sebab setiap kegiatan organisasi harus dapat diukur dan dinyatakan keterkaitannya dengan pencapaian arah organisasi di</a:t>
            </a:r>
          </a:p>
          <a:p>
            <a:pPr algn="just"/>
            <a:r>
              <a:rPr lang="en-US"/>
              <a:t>masa yang akan datang yang dinyatakan dalam visi dan misi organisasi. Berhasil tidaknya pelaksanaan seluruh kegiatan organisasi akan dipengaruhi oleh kinerja para karyawan itu sendiri.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3526311" y="4151115"/>
            <a:ext cx="3163708" cy="3600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n-US"/>
              <a:t>Tujuan penerapan budaya organisasi adalah agar seluruh individu dalam perusahaan atau organisasi mematuhi dan berpedoman pada sistem nilai keyakinan dan norma-norma yang berlaku dalam perusahaan atau organisasi tersebut. Dengan demikian budaya organisasi baik secara langsung maupun tidak langsung akan berpengaruh terhadap kinerja seorang karyawan.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58043" y="444611"/>
            <a:ext cx="6312690" cy="1284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9250"/>
              </a:lnSpc>
            </a:pPr>
            <a:r>
              <a:rPr lang="id-ID" sz="2800" b="1"/>
              <a:t>Meningkatkan Kualitas Pelayanan Publik</a:t>
            </a:r>
            <a:r>
              <a:rPr lang="en-US" sz="2800" b="1">
                <a:solidFill>
                  <a:srgbClr val="000000"/>
                </a:solidFill>
                <a:latin typeface="Fredoka One Bold"/>
              </a:rPr>
              <a:t>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885130" y="2067816"/>
            <a:ext cx="10561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/>
              <a:t>Peran budaya organisasi dalam menciptakan pelayanan </a:t>
            </a:r>
            <a:r>
              <a:rPr lang="id-ID" sz="3200" smtClean="0"/>
              <a:t>prima</a:t>
            </a:r>
            <a:r>
              <a:rPr lang="en-US" sz="3200" smtClean="0"/>
              <a:t>: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076325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7038780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4" name="Rectangle 13"/>
          <p:cNvSpPr/>
          <p:nvPr/>
        </p:nvSpPr>
        <p:spPr>
          <a:xfrm>
            <a:off x="5495148" y="1028700"/>
            <a:ext cx="680570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2800" smtClean="0"/>
              <a:t>Pelatihan Dan Pengembangan </a:t>
            </a:r>
            <a:endParaRPr lang="en-US" sz="2800" smtClean="0"/>
          </a:p>
          <a:p>
            <a:pPr algn="ctr"/>
            <a:r>
              <a:rPr lang="id-ID" sz="2800" smtClean="0"/>
              <a:t>Pegawai Dalam</a:t>
            </a:r>
            <a:r>
              <a:rPr lang="en-US" sz="2800" smtClean="0"/>
              <a:t> </a:t>
            </a:r>
            <a:r>
              <a:rPr lang="id-ID" sz="2800" smtClean="0"/>
              <a:t>Memberikan Pelayanan Prima</a:t>
            </a:r>
            <a:endParaRPr lang="en-US" sz="2800"/>
          </a:p>
        </p:txBody>
      </p:sp>
      <p:sp>
        <p:nvSpPr>
          <p:cNvPr id="21" name="Rectangle 20"/>
          <p:cNvSpPr/>
          <p:nvPr/>
        </p:nvSpPr>
        <p:spPr>
          <a:xfrm>
            <a:off x="3981450" y="2628900"/>
            <a:ext cx="9144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d-ID" sz="2800" b="1" smtClean="0"/>
              <a:t>Pelatihan</a:t>
            </a:r>
            <a:endParaRPr lang="en-US" sz="2800" b="1" smtClean="0"/>
          </a:p>
        </p:txBody>
      </p:sp>
      <p:sp>
        <p:nvSpPr>
          <p:cNvPr id="20" name="Freeform 23"/>
          <p:cNvSpPr/>
          <p:nvPr/>
        </p:nvSpPr>
        <p:spPr>
          <a:xfrm>
            <a:off x="3346682" y="2705100"/>
            <a:ext cx="417900" cy="428815"/>
          </a:xfrm>
          <a:custGeom>
            <a:avLst/>
            <a:gdLst/>
            <a:ahLst/>
            <a:cxnLst/>
            <a:rect l="l" t="t" r="r" b="b"/>
            <a:pathLst>
              <a:path w="417900" h="428815">
                <a:moveTo>
                  <a:pt x="0" y="0"/>
                </a:moveTo>
                <a:lnTo>
                  <a:pt x="417899" y="0"/>
                </a:lnTo>
                <a:lnTo>
                  <a:pt x="417899" y="428815"/>
                </a:lnTo>
                <a:lnTo>
                  <a:pt x="0" y="4288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8" name="Rectangle 17"/>
          <p:cNvSpPr/>
          <p:nvPr/>
        </p:nvSpPr>
        <p:spPr>
          <a:xfrm>
            <a:off x="4000500" y="3028771"/>
            <a:ext cx="10477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smtClean="0"/>
              <a:t>Merupakan Produk </a:t>
            </a:r>
            <a:r>
              <a:rPr lang="en-US" sz="2400"/>
              <a:t>untuk mengajajarkan karyawan baru atau </a:t>
            </a:r>
            <a:r>
              <a:rPr lang="en-US" sz="2400" smtClean="0"/>
              <a:t>sekarang, </a:t>
            </a:r>
            <a:r>
              <a:rPr lang="en-US" sz="2400"/>
              <a:t>keterampilan  dasar yang di butuhkan untuk melakukan pekerjaan  (Desssler </a:t>
            </a:r>
            <a:r>
              <a:rPr lang="en-US" sz="2400" smtClean="0"/>
              <a:t>2017).</a:t>
            </a:r>
            <a:endParaRPr lang="en-US" sz="2400"/>
          </a:p>
        </p:txBody>
      </p:sp>
      <p:sp>
        <p:nvSpPr>
          <p:cNvPr id="19" name="Rectangle 18"/>
          <p:cNvSpPr/>
          <p:nvPr/>
        </p:nvSpPr>
        <p:spPr>
          <a:xfrm>
            <a:off x="4000500" y="4115305"/>
            <a:ext cx="10477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/>
              <a:t>Untuk memungkinkan para pembelajar mendapatkan  pengetahuan dan keterampilan yang dibutuhkan untuk pekerjaan saat ini. </a:t>
            </a:r>
            <a:r>
              <a:rPr lang="id-ID" sz="2400"/>
              <a:t>Pelatihan merupakan upaya peningkatan kemampuan jangka pendek</a:t>
            </a:r>
            <a:r>
              <a:rPr lang="en-US" sz="2400"/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2400" y="5339561"/>
            <a:ext cx="2478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/>
              <a:t>Pengembangan</a:t>
            </a:r>
            <a:endParaRPr lang="en-US" sz="2800" b="1"/>
          </a:p>
        </p:txBody>
      </p:sp>
      <p:sp>
        <p:nvSpPr>
          <p:cNvPr id="25" name="Freeform 23"/>
          <p:cNvSpPr/>
          <p:nvPr/>
        </p:nvSpPr>
        <p:spPr>
          <a:xfrm>
            <a:off x="3346682" y="5433966"/>
            <a:ext cx="417900" cy="428815"/>
          </a:xfrm>
          <a:custGeom>
            <a:avLst/>
            <a:gdLst/>
            <a:ahLst/>
            <a:cxnLst/>
            <a:rect l="l" t="t" r="r" b="b"/>
            <a:pathLst>
              <a:path w="417900" h="428815">
                <a:moveTo>
                  <a:pt x="0" y="0"/>
                </a:moveTo>
                <a:lnTo>
                  <a:pt x="417899" y="0"/>
                </a:lnTo>
                <a:lnTo>
                  <a:pt x="417899" y="428815"/>
                </a:lnTo>
                <a:lnTo>
                  <a:pt x="0" y="4288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7" name="Rectangle 26"/>
          <p:cNvSpPr/>
          <p:nvPr/>
        </p:nvSpPr>
        <p:spPr>
          <a:xfrm>
            <a:off x="4001484" y="5804912"/>
            <a:ext cx="102860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/>
              <a:t>Melibatkan pembelajaran yang melampaui lingkup pekerjaan saat ini atau lebih berorientasi  pada peningkatan produktifitas kerja para  pekerja dimasa depan. </a:t>
            </a:r>
            <a:r>
              <a:rPr lang="id-ID" sz="2400" smtClean="0"/>
              <a:t>P</a:t>
            </a:r>
            <a:r>
              <a:rPr lang="en-US" sz="2400" smtClean="0"/>
              <a:t>engembangan </a:t>
            </a:r>
            <a:r>
              <a:rPr lang="id-ID" sz="2400" smtClean="0"/>
              <a:t> </a:t>
            </a:r>
            <a:r>
              <a:rPr lang="id-ID" sz="2400"/>
              <a:t>merupakan upaya peningkatan kemampuan jangka p</a:t>
            </a:r>
            <a:r>
              <a:rPr lang="en-US" sz="2400"/>
              <a:t>anjang.</a:t>
            </a:r>
          </a:p>
          <a:p>
            <a:pPr algn="just"/>
            <a:r>
              <a:rPr lang="en-US" sz="2400"/>
              <a:t>Suatu pelatihan bisa bersifat pengembangan karena mempersiapkan pegawai untuk memikul tanggung jawab yang lebih besar di kemudian hari.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361282"/>
            <a:ext cx="16230600" cy="6844889"/>
            <a:chOff x="0" y="-38100"/>
            <a:chExt cx="4274726" cy="18027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64669"/>
            </a:xfrm>
            <a:custGeom>
              <a:avLst/>
              <a:gdLst/>
              <a:ahLst/>
              <a:cxnLst/>
              <a:rect l="l" t="t" r="r" b="b"/>
              <a:pathLst>
                <a:path w="4274726" h="1764669">
                  <a:moveTo>
                    <a:pt x="0" y="0"/>
                  </a:moveTo>
                  <a:lnTo>
                    <a:pt x="4274726" y="0"/>
                  </a:lnTo>
                  <a:lnTo>
                    <a:pt x="4274726" y="1764669"/>
                  </a:lnTo>
                  <a:lnTo>
                    <a:pt x="0" y="1764669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3668517" y="2927509"/>
            <a:ext cx="12155758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smtClean="0"/>
              <a:t>Berdasarkan</a:t>
            </a:r>
            <a:r>
              <a:rPr lang="en-US" sz="2400"/>
              <a:t> </a:t>
            </a:r>
            <a:r>
              <a:rPr lang="en-US" sz="2400" smtClean="0"/>
              <a:t>Keputusan Menteri Pendayagunaan Aparatur Negara Nomor 63/Kep/M.PAN/7/2003 tentang Pedoman Umum Penyelenggaraaan Pelayanan Publik</a:t>
            </a:r>
            <a:r>
              <a:rPr lang="en-US" sz="2400" b="1"/>
              <a:t> </a:t>
            </a:r>
            <a:r>
              <a:rPr lang="en-US" sz="2400"/>
              <a:t>yang meliputi Kesederhanaan, Kejelasan, Kepastian Waktu, Akurasi, Keamanan, Tanggung Jawab, Kelengkapan Sarana dan Prasarana, Kemudahan Akses, Kedisiplinan, Kesopanan dan Keramahan serta Kenyamanan</a:t>
            </a:r>
            <a:r>
              <a:rPr lang="en-US" sz="2400" smtClean="0"/>
              <a:t>.</a:t>
            </a:r>
            <a:endParaRPr lang="en-US" sz="2400"/>
          </a:p>
        </p:txBody>
      </p:sp>
      <p:sp>
        <p:nvSpPr>
          <p:cNvPr id="16" name="Right Arrow 15"/>
          <p:cNvSpPr/>
          <p:nvPr/>
        </p:nvSpPr>
        <p:spPr>
          <a:xfrm>
            <a:off x="2901058" y="2927509"/>
            <a:ext cx="452089" cy="5666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529330" y="5464919"/>
            <a:ext cx="124341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smtClean="0"/>
              <a:t>Sebagai </a:t>
            </a:r>
            <a:r>
              <a:rPr lang="en-US" sz="2400"/>
              <a:t>upaya untuk meningkatan kualitas pelayanan lembaga publik kepada masyarakat, maka Pelatihan ini bertujuan untuk meningkatkan pengetahuan, keterampilan, dan sikap pegawai mengenai pengertian, tujuan dan manfaat pelayanan prima, prinsip-prinsip pelayanan prima, standar mutu pelayanan prima, serta jenis dan karakteristik pelanggan, sehingga terbentuk opini publik yang postitif.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2942060" y="5503019"/>
            <a:ext cx="452089" cy="5666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5" name="Freeform 5"/>
          <p:cNvSpPr/>
          <p:nvPr/>
        </p:nvSpPr>
        <p:spPr>
          <a:xfrm>
            <a:off x="296667" y="687305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1028700" y="1505943"/>
            <a:ext cx="16230600" cy="6382179"/>
            <a:chOff x="0" y="0"/>
            <a:chExt cx="4274726" cy="168090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274726" cy="1680903"/>
            </a:xfrm>
            <a:custGeom>
              <a:avLst/>
              <a:gdLst/>
              <a:ahLst/>
              <a:cxnLst/>
              <a:rect l="l" t="t" r="r" b="b"/>
              <a:pathLst>
                <a:path w="4274726" h="1680903">
                  <a:moveTo>
                    <a:pt x="0" y="0"/>
                  </a:moveTo>
                  <a:lnTo>
                    <a:pt x="4274726" y="0"/>
                  </a:lnTo>
                  <a:lnTo>
                    <a:pt x="4274726" y="1680903"/>
                  </a:lnTo>
                  <a:lnTo>
                    <a:pt x="0" y="168090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4033838" y="1848490"/>
            <a:ext cx="9742003" cy="1033930"/>
            <a:chOff x="0" y="0"/>
            <a:chExt cx="2565795" cy="45569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565795" cy="455698"/>
            </a:xfrm>
            <a:custGeom>
              <a:avLst/>
              <a:gdLst/>
              <a:ahLst/>
              <a:cxnLst/>
              <a:rect l="l" t="t" r="r" b="b"/>
              <a:pathLst>
                <a:path w="2565795" h="455698">
                  <a:moveTo>
                    <a:pt x="0" y="0"/>
                  </a:moveTo>
                  <a:lnTo>
                    <a:pt x="2565795" y="0"/>
                  </a:lnTo>
                  <a:lnTo>
                    <a:pt x="2565795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5561698" y="98123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6"/>
                </a:lnTo>
                <a:lnTo>
                  <a:pt x="0" y="10494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Rectangle 27"/>
          <p:cNvSpPr/>
          <p:nvPr/>
        </p:nvSpPr>
        <p:spPr>
          <a:xfrm>
            <a:off x="4572000" y="3311741"/>
            <a:ext cx="9144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P</a:t>
            </a:r>
            <a:r>
              <a:rPr lang="id-ID" sz="2400" smtClean="0"/>
              <a:t>rofesionalisme </a:t>
            </a:r>
            <a:r>
              <a:rPr lang="id-ID" sz="2400"/>
              <a:t>sumber daya </a:t>
            </a:r>
            <a:r>
              <a:rPr lang="id-ID" sz="2400" smtClean="0"/>
              <a:t>aparatur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K</a:t>
            </a:r>
            <a:r>
              <a:rPr lang="id-ID" sz="2400" smtClean="0"/>
              <a:t>elembagaan </a:t>
            </a:r>
            <a:r>
              <a:rPr lang="id-ID" sz="2400"/>
              <a:t>pemerintah yang </a:t>
            </a:r>
            <a:r>
              <a:rPr lang="id-ID" sz="2400" smtClean="0"/>
              <a:t>tepat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A</a:t>
            </a:r>
            <a:r>
              <a:rPr lang="id-ID" sz="2400" smtClean="0"/>
              <a:t>turan </a:t>
            </a:r>
            <a:r>
              <a:rPr lang="id-ID" sz="2400"/>
              <a:t>(sistem) yang </a:t>
            </a:r>
            <a:r>
              <a:rPr lang="id-ID" sz="2400" smtClean="0"/>
              <a:t>jelas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smtClean="0"/>
              <a:t>P</a:t>
            </a:r>
            <a:r>
              <a:rPr lang="id-ID" sz="2400" smtClean="0"/>
              <a:t>engawasan </a:t>
            </a:r>
            <a:r>
              <a:rPr lang="id-ID" sz="2400"/>
              <a:t>dan akuntabilitas melalui sistem reward dan </a:t>
            </a:r>
            <a:r>
              <a:rPr lang="id-ID" sz="2400" smtClean="0"/>
              <a:t>punishment,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L</a:t>
            </a:r>
            <a:r>
              <a:rPr lang="id-ID" sz="2400" smtClean="0"/>
              <a:t>ingkungan </a:t>
            </a:r>
            <a:r>
              <a:rPr lang="id-ID" sz="2400"/>
              <a:t>pemerintahan yang sehat.</a:t>
            </a:r>
            <a:endParaRPr lang="en-US" sz="2400"/>
          </a:p>
        </p:txBody>
      </p:sp>
      <p:sp>
        <p:nvSpPr>
          <p:cNvPr id="29" name="Rectangle 28"/>
          <p:cNvSpPr/>
          <p:nvPr/>
        </p:nvSpPr>
        <p:spPr>
          <a:xfrm>
            <a:off x="4945517" y="2175655"/>
            <a:ext cx="79186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/>
              <a:t>F</a:t>
            </a:r>
            <a:r>
              <a:rPr lang="id-ID" sz="2400" b="1"/>
              <a:t>aktor pendukung dalam penyelenggaraan pelayanan public 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793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Fredoka One Bold</vt:lpstr>
      <vt:lpstr>Nunito Bold</vt:lpstr>
      <vt:lpstr>Andalus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Gray white simple modern Thesis Defense Presentation</dc:title>
  <dc:creator>Pardiah</dc:creator>
  <cp:lastModifiedBy>HP</cp:lastModifiedBy>
  <cp:revision>35</cp:revision>
  <dcterms:created xsi:type="dcterms:W3CDTF">2006-08-16T00:00:00Z</dcterms:created>
  <dcterms:modified xsi:type="dcterms:W3CDTF">2023-08-16T01:01:41Z</dcterms:modified>
  <dc:identifier>DAFqrqSkj0U</dc:identifier>
</cp:coreProperties>
</file>