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71" r:id="rId3"/>
    <p:sldId id="257" r:id="rId4"/>
    <p:sldId id="258" r:id="rId5"/>
    <p:sldId id="272" r:id="rId6"/>
    <p:sldId id="273" r:id="rId7"/>
    <p:sldId id="274" r:id="rId8"/>
    <p:sldId id="275" r:id="rId9"/>
    <p:sldId id="276" r:id="rId10"/>
    <p:sldId id="277" r:id="rId11"/>
    <p:sldId id="259" r:id="rId12"/>
    <p:sldId id="278" r:id="rId13"/>
    <p:sldId id="261" r:id="rId14"/>
    <p:sldId id="279" r:id="rId15"/>
  </p:sldIdLst>
  <p:sldSz cx="18288000" cy="10287000"/>
  <p:notesSz cx="6858000" cy="9144000"/>
  <p:embeddedFontLst>
    <p:embeddedFont>
      <p:font typeface="Fira Sans Bold" charset="0"/>
      <p:regular r:id="rId16"/>
    </p:embeddedFont>
    <p:embeddedFont>
      <p:font typeface="Calibri" pitchFamily="34" charset="0"/>
      <p:regular r:id="rId17"/>
      <p:bold r:id="rId18"/>
      <p:italic r:id="rId19"/>
      <p:boldItalic r:id="rId20"/>
    </p:embeddedFont>
    <p:embeddedFont>
      <p:font typeface="Fira Sans Light" charset="0"/>
      <p:regular r:id="rId21"/>
    </p:embeddedFont>
    <p:embeddedFont>
      <p:font typeface="Fira Sans Medium" charset="0"/>
      <p:regular r:id="rId22"/>
    </p:embeddedFont>
    <p:embeddedFont>
      <p:font typeface="Fira Sans" charset="0"/>
      <p:regular r:id="rId23"/>
    </p:embeddedFont>
    <p:embeddedFont>
      <p:font typeface="Fira Sans Semi-Bold"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22" autoAdjust="0"/>
  </p:normalViewPr>
  <p:slideViewPr>
    <p:cSldViewPr>
      <p:cViewPr varScale="1">
        <p:scale>
          <a:sx n="46" d="100"/>
          <a:sy n="46" d="100"/>
        </p:scale>
        <p:origin x="-75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2" name="Group 2"/>
          <p:cNvGrpSpPr/>
          <p:nvPr/>
        </p:nvGrpSpPr>
        <p:grpSpPr>
          <a:xfrm>
            <a:off x="1028700" y="2322053"/>
            <a:ext cx="10202605" cy="6278642"/>
            <a:chOff x="0" y="-1219200"/>
            <a:chExt cx="13603473" cy="8371523"/>
          </a:xfrm>
        </p:grpSpPr>
        <p:sp>
          <p:nvSpPr>
            <p:cNvPr id="3" name="TextBox 3"/>
            <p:cNvSpPr txBox="1"/>
            <p:nvPr/>
          </p:nvSpPr>
          <p:spPr>
            <a:xfrm>
              <a:off x="1" y="-1219200"/>
              <a:ext cx="13582669" cy="8371523"/>
            </a:xfrm>
            <a:prstGeom prst="rect">
              <a:avLst/>
            </a:prstGeom>
          </p:spPr>
          <p:txBody>
            <a:bodyPr wrap="square" lIns="0" tIns="0" rIns="0" bIns="0" rtlCol="0" anchor="t">
              <a:spAutoFit/>
            </a:bodyPr>
            <a:lstStyle/>
            <a:p>
              <a:endParaRPr lang="id-ID" sz="6000" dirty="0" smtClean="0">
                <a:latin typeface="Fira Sans Bold" charset="0"/>
              </a:endParaRPr>
            </a:p>
            <a:p>
              <a:endParaRPr lang="id-ID" sz="6000" dirty="0" smtClean="0">
                <a:latin typeface="Fira Sans Bold" charset="0"/>
              </a:endParaRPr>
            </a:p>
            <a:p>
              <a:endParaRPr lang="id-ID" sz="6000" dirty="0" smtClean="0">
                <a:latin typeface="Fira Sans Bold" charset="0"/>
              </a:endParaRPr>
            </a:p>
            <a:p>
              <a:r>
                <a:rPr lang="id-ID" sz="6000" dirty="0" smtClean="0">
                  <a:latin typeface="Fira Sans Bold" charset="0"/>
                </a:rPr>
                <a:t>THE STARTING POINT TO CONDUCT RESEARCH</a:t>
              </a:r>
              <a:endParaRPr lang="id-ID" sz="5400" b="1" dirty="0" smtClean="0">
                <a:solidFill>
                  <a:srgbClr val="000000"/>
                </a:solidFill>
                <a:latin typeface="Fira Sans Bold" charset="0"/>
                <a:ea typeface="Fira Sans Bold"/>
                <a:cs typeface="Fira Sans Bold"/>
                <a:sym typeface="Fira Sans Bold"/>
              </a:endParaRPr>
            </a:p>
            <a:p>
              <a:endParaRPr lang="id-ID" sz="5400" b="1" dirty="0" smtClean="0">
                <a:solidFill>
                  <a:srgbClr val="000000"/>
                </a:solidFill>
                <a:latin typeface="Fira Sans Bold" charset="0"/>
                <a:ea typeface="Fira Sans Bold"/>
                <a:cs typeface="Fira Sans Bold"/>
                <a:sym typeface="Fira Sans Bold"/>
              </a:endParaRPr>
            </a:p>
            <a:p>
              <a:endParaRPr lang="en-US" sz="5400" b="1" dirty="0">
                <a:solidFill>
                  <a:srgbClr val="000000"/>
                </a:solidFill>
                <a:latin typeface="Fira Sans Bold" charset="0"/>
                <a:ea typeface="Fira Sans Bold"/>
                <a:cs typeface="Fira Sans Bold"/>
                <a:sym typeface="Fira Sans Bold"/>
              </a:endParaRPr>
            </a:p>
          </p:txBody>
        </p:sp>
        <p:sp>
          <p:nvSpPr>
            <p:cNvPr id="4" name="TextBox 4"/>
            <p:cNvSpPr txBox="1"/>
            <p:nvPr/>
          </p:nvSpPr>
          <p:spPr>
            <a:xfrm>
              <a:off x="0" y="4266526"/>
              <a:ext cx="13603473" cy="1709869"/>
            </a:xfrm>
            <a:prstGeom prst="rect">
              <a:avLst/>
            </a:prstGeom>
          </p:spPr>
          <p:txBody>
            <a:bodyPr wrap="square" lIns="0" tIns="0" rIns="0" bIns="0" rtlCol="0" anchor="t">
              <a:spAutoFit/>
            </a:bodyPr>
            <a:lstStyle/>
            <a:p>
              <a:pPr algn="l">
                <a:lnSpc>
                  <a:spcPts val="5039"/>
                </a:lnSpc>
              </a:pPr>
              <a:endParaRPr/>
            </a:p>
            <a:p>
              <a:pPr>
                <a:lnSpc>
                  <a:spcPts val="5039"/>
                </a:lnSpc>
              </a:pPr>
              <a:endParaRPr/>
            </a:p>
          </p:txBody>
        </p:sp>
      </p:grpSp>
      <p:grpSp>
        <p:nvGrpSpPr>
          <p:cNvPr id="5" name="Group 5"/>
          <p:cNvGrpSpPr/>
          <p:nvPr/>
        </p:nvGrpSpPr>
        <p:grpSpPr>
          <a:xfrm>
            <a:off x="14328902" y="2317173"/>
            <a:ext cx="7321033" cy="6340049"/>
            <a:chOff x="0" y="0"/>
            <a:chExt cx="3619627" cy="3134614"/>
          </a:xfrm>
        </p:grpSpPr>
        <p:sp>
          <p:nvSpPr>
            <p:cNvPr id="6" name="Freeform 6"/>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pSp>
        <p:nvGrpSpPr>
          <p:cNvPr id="7" name="Group 7"/>
          <p:cNvGrpSpPr/>
          <p:nvPr/>
        </p:nvGrpSpPr>
        <p:grpSpPr>
          <a:xfrm>
            <a:off x="12122944" y="7035126"/>
            <a:ext cx="4970154" cy="4304177"/>
            <a:chOff x="0" y="0"/>
            <a:chExt cx="3619627" cy="3134614"/>
          </a:xfrm>
        </p:grpSpPr>
        <p:sp>
          <p:nvSpPr>
            <p:cNvPr id="8" name="Freeform 8"/>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sp>
      </p:grpSp>
      <p:grpSp>
        <p:nvGrpSpPr>
          <p:cNvPr id="9" name="Group 9"/>
          <p:cNvGrpSpPr/>
          <p:nvPr/>
        </p:nvGrpSpPr>
        <p:grpSpPr>
          <a:xfrm>
            <a:off x="12336342" y="5954842"/>
            <a:ext cx="2271679" cy="1967285"/>
            <a:chOff x="0" y="0"/>
            <a:chExt cx="3619627" cy="3134614"/>
          </a:xfrm>
        </p:grpSpPr>
        <p:sp>
          <p:nvSpPr>
            <p:cNvPr id="10" name="Freeform 10"/>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A4E473"/>
            </a:solidFill>
          </p:spPr>
        </p:sp>
      </p:grpSp>
      <p:grpSp>
        <p:nvGrpSpPr>
          <p:cNvPr id="11" name="Group 11"/>
          <p:cNvGrpSpPr/>
          <p:nvPr/>
        </p:nvGrpSpPr>
        <p:grpSpPr>
          <a:xfrm>
            <a:off x="13737770" y="373605"/>
            <a:ext cx="3799619" cy="3290488"/>
            <a:chOff x="0" y="0"/>
            <a:chExt cx="3619627" cy="3134614"/>
          </a:xfrm>
        </p:grpSpPr>
        <p:sp>
          <p:nvSpPr>
            <p:cNvPr id="12" name="Freeform 12"/>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sp>
      </p:grpSp>
      <p:pic>
        <p:nvPicPr>
          <p:cNvPr id="16" name="Picture 15" descr="STKIP TAMAN SISWA BIMA"/>
          <p:cNvPicPr/>
          <p:nvPr/>
        </p:nvPicPr>
        <p:blipFill>
          <a:blip r:embed="rId2"/>
          <a:srcRect/>
          <a:stretch>
            <a:fillRect/>
          </a:stretch>
        </p:blipFill>
        <p:spPr bwMode="auto">
          <a:xfrm>
            <a:off x="1071506" y="428592"/>
            <a:ext cx="1714512" cy="1143008"/>
          </a:xfrm>
          <a:prstGeom prst="rect">
            <a:avLst/>
          </a:prstGeom>
          <a:noFill/>
          <a:ln w="9525">
            <a:noFill/>
            <a:miter lim="800000"/>
            <a:headEnd/>
            <a:tailEnd/>
          </a:ln>
        </p:spPr>
      </p:pic>
      <p:pic>
        <p:nvPicPr>
          <p:cNvPr id="17" name="Google Shape;95;p1"/>
          <p:cNvPicPr preferRelativeResize="0"/>
          <p:nvPr/>
        </p:nvPicPr>
        <p:blipFill rotWithShape="1">
          <a:blip r:embed="rId3">
            <a:alphaModFix/>
          </a:blip>
          <a:srcRect/>
          <a:stretch/>
        </p:blipFill>
        <p:spPr>
          <a:xfrm>
            <a:off x="2857456" y="428592"/>
            <a:ext cx="1588714" cy="1181100"/>
          </a:xfrm>
          <a:prstGeom prst="rect">
            <a:avLst/>
          </a:prstGeom>
          <a:noFill/>
          <a:ln>
            <a:noFill/>
          </a:ln>
        </p:spPr>
      </p:pic>
      <p:pic>
        <p:nvPicPr>
          <p:cNvPr id="18" name="Google Shape;97;p1"/>
          <p:cNvPicPr preferRelativeResize="0"/>
          <p:nvPr/>
        </p:nvPicPr>
        <p:blipFill rotWithShape="1">
          <a:blip r:embed="rId4">
            <a:alphaModFix/>
          </a:blip>
          <a:srcRect/>
          <a:stretch/>
        </p:blipFill>
        <p:spPr>
          <a:xfrm>
            <a:off x="4643406" y="500030"/>
            <a:ext cx="2714644" cy="1174922"/>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4766361" cy="5711864"/>
            <a:chOff x="0" y="0"/>
            <a:chExt cx="19688481" cy="7615819"/>
          </a:xfrm>
        </p:grpSpPr>
        <p:sp>
          <p:nvSpPr>
            <p:cNvPr id="3" name="TextBox 3"/>
            <p:cNvSpPr txBox="1"/>
            <p:nvPr/>
          </p:nvSpPr>
          <p:spPr>
            <a:xfrm>
              <a:off x="0" y="4674843"/>
              <a:ext cx="19688481" cy="2940976"/>
            </a:xfrm>
            <a:prstGeom prst="rect">
              <a:avLst/>
            </a:prstGeom>
          </p:spPr>
          <p:txBody>
            <a:bodyPr lIns="0" tIns="0" rIns="0" bIns="0" rtlCol="0" anchor="t">
              <a:spAutoFit/>
            </a:bodyPr>
            <a:lstStyle/>
            <a:p>
              <a:pPr algn="just">
                <a:lnSpc>
                  <a:spcPts val="4320"/>
                </a:lnSpc>
                <a:spcBef>
                  <a:spcPct val="0"/>
                </a:spcBef>
              </a:pPr>
              <a:r>
                <a:rPr lang="id-ID" sz="3600" b="1" dirty="0" smtClean="0">
                  <a:latin typeface="Fira Sans Medium"/>
                  <a:ea typeface="Fira Sans Medium"/>
                  <a:cs typeface="Fira Sans Medium"/>
                  <a:sym typeface="Fira Sans Medium"/>
                </a:rPr>
                <a:t>This involves outlining how the resrach will be conducted. The design includes selecting participants (if applicable), determining data collection methods,and planing for data analysis. Ethical consideration are also adressed at this stage. </a:t>
              </a:r>
              <a:endParaRPr lang="en-US" sz="3600" b="1" dirty="0">
                <a:latin typeface="Fira Sans Medium"/>
                <a:ea typeface="Fira Sans Medium"/>
                <a:cs typeface="Fira Sans Medium"/>
                <a:sym typeface="Fira Sans Medium"/>
              </a:endParaRPr>
            </a:p>
          </p:txBody>
        </p:sp>
        <p:sp>
          <p:nvSpPr>
            <p:cNvPr id="4" name="TextBox 4"/>
            <p:cNvSpPr txBox="1"/>
            <p:nvPr/>
          </p:nvSpPr>
          <p:spPr>
            <a:xfrm>
              <a:off x="0" y="0"/>
              <a:ext cx="19688481" cy="4274675"/>
            </a:xfrm>
            <a:prstGeom prst="rect">
              <a:avLst/>
            </a:prstGeom>
          </p:spPr>
          <p:txBody>
            <a:bodyPr lIns="0" tIns="0" rIns="0" bIns="0" rtlCol="0" anchor="t">
              <a:spAutoFit/>
            </a:bodyPr>
            <a:lstStyle/>
            <a:p>
              <a:pPr algn="l">
                <a:lnSpc>
                  <a:spcPts val="12480"/>
                </a:lnSpc>
              </a:pPr>
              <a:r>
                <a:rPr lang="id-ID" sz="10400" b="1" dirty="0" smtClean="0">
                  <a:solidFill>
                    <a:srgbClr val="A4E473"/>
                  </a:solidFill>
                  <a:latin typeface="Fira Sans Medium"/>
                  <a:ea typeface="Fira Sans Medium"/>
                  <a:cs typeface="Fira Sans Medium"/>
                  <a:sym typeface="Fira Sans Medium"/>
                </a:rPr>
                <a:t>Planning and designing the study</a:t>
              </a:r>
              <a:endParaRPr lang="en-US" sz="10400" b="1" dirty="0">
                <a:solidFill>
                  <a:srgbClr val="A4E473"/>
                </a:solidFill>
                <a:latin typeface="Fira Sans Medium"/>
                <a:ea typeface="Fira Sans Medium"/>
                <a:cs typeface="Fira Sans Medium"/>
                <a:sym typeface="Fira Sans Medium"/>
              </a:endParaRPr>
            </a:p>
          </p:txBody>
        </p:sp>
      </p:grpSp>
      <p:sp>
        <p:nvSpPr>
          <p:cNvPr id="5" name="TextBox 5"/>
          <p:cNvSpPr txBox="1"/>
          <p:nvPr/>
        </p:nvSpPr>
        <p:spPr>
          <a:xfrm>
            <a:off x="12027973" y="8968106"/>
            <a:ext cx="5231327" cy="290194"/>
          </a:xfrm>
          <a:prstGeom prst="rect">
            <a:avLst/>
          </a:prstGeom>
        </p:spPr>
        <p:txBody>
          <a:bodyPr lIns="0" tIns="0" rIns="0" bIns="0" rtlCol="0" anchor="t">
            <a:spAutoFit/>
          </a:bodyPr>
          <a:lstStyle/>
          <a:p>
            <a:pPr algn="r">
              <a:lnSpc>
                <a:spcPts val="2380"/>
              </a:lnSpc>
              <a:spcBef>
                <a:spcPct val="0"/>
              </a:spcBef>
            </a:pPr>
            <a:r>
              <a:rPr lang="en-US" sz="1700" u="sng">
                <a:solidFill>
                  <a:srgbClr val="F4F4F4"/>
                </a:solidFill>
                <a:latin typeface="Fira Sans"/>
                <a:ea typeface="Fira Sans"/>
                <a:cs typeface="Fira Sans"/>
                <a:sym typeface="Fira Sans"/>
              </a:rPr>
              <a:t>Ke Halaman Agenda</a:t>
            </a:r>
          </a:p>
        </p:txBody>
      </p:sp>
      <p:grpSp>
        <p:nvGrpSpPr>
          <p:cNvPr id="6" name="Group 6"/>
          <p:cNvGrpSpPr/>
          <p:nvPr/>
        </p:nvGrpSpPr>
        <p:grpSpPr>
          <a:xfrm>
            <a:off x="-3563094" y="6077994"/>
            <a:ext cx="6383425" cy="5528076"/>
            <a:chOff x="0" y="0"/>
            <a:chExt cx="3619627" cy="3134614"/>
          </a:xfrm>
        </p:grpSpPr>
        <p:sp>
          <p:nvSpPr>
            <p:cNvPr id="7" name="Freeform 7"/>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sp>
      </p:grpSp>
      <p:grpSp>
        <p:nvGrpSpPr>
          <p:cNvPr id="8" name="Group 8"/>
          <p:cNvGrpSpPr/>
          <p:nvPr/>
        </p:nvGrpSpPr>
        <p:grpSpPr>
          <a:xfrm>
            <a:off x="1671665" y="7004492"/>
            <a:ext cx="3034530" cy="2627917"/>
            <a:chOff x="0" y="0"/>
            <a:chExt cx="3619627" cy="3134614"/>
          </a:xfrm>
        </p:grpSpPr>
        <p:sp>
          <p:nvSpPr>
            <p:cNvPr id="9" name="Freeform 9"/>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F4F4F4"/>
            </a:solidFill>
          </p:spPr>
        </p:sp>
      </p:grpSp>
      <p:grpSp>
        <p:nvGrpSpPr>
          <p:cNvPr id="10" name="Group 10"/>
          <p:cNvGrpSpPr/>
          <p:nvPr/>
        </p:nvGrpSpPr>
        <p:grpSpPr>
          <a:xfrm>
            <a:off x="4053492" y="8956750"/>
            <a:ext cx="2141618" cy="1854652"/>
            <a:chOff x="0" y="0"/>
            <a:chExt cx="3619627" cy="3134614"/>
          </a:xfrm>
        </p:grpSpPr>
        <p:sp>
          <p:nvSpPr>
            <p:cNvPr id="11" name="Freeform 11"/>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A4E473"/>
            </a:solidFill>
          </p:spPr>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AutoShape 2"/>
          <p:cNvSpPr/>
          <p:nvPr/>
        </p:nvSpPr>
        <p:spPr>
          <a:xfrm>
            <a:off x="1268572" y="8362981"/>
            <a:ext cx="17019428" cy="0"/>
          </a:xfrm>
          <a:prstGeom prst="line">
            <a:avLst/>
          </a:prstGeom>
          <a:ln w="19050" cap="rnd">
            <a:solidFill>
              <a:srgbClr val="004651"/>
            </a:solidFill>
            <a:prstDash val="solid"/>
            <a:headEnd type="none" w="sm" len="sm"/>
            <a:tailEnd type="none" w="sm" len="sm"/>
          </a:ln>
        </p:spPr>
      </p:sp>
      <p:grpSp>
        <p:nvGrpSpPr>
          <p:cNvPr id="3" name="Group 3"/>
          <p:cNvGrpSpPr/>
          <p:nvPr/>
        </p:nvGrpSpPr>
        <p:grpSpPr>
          <a:xfrm>
            <a:off x="1028700" y="5143724"/>
            <a:ext cx="3614706" cy="2642982"/>
            <a:chOff x="0" y="-9525"/>
            <a:chExt cx="4486566" cy="3135717"/>
          </a:xfrm>
        </p:grpSpPr>
        <p:sp>
          <p:nvSpPr>
            <p:cNvPr id="4" name="TextBox 4"/>
            <p:cNvSpPr txBox="1"/>
            <p:nvPr/>
          </p:nvSpPr>
          <p:spPr>
            <a:xfrm>
              <a:off x="0" y="-9525"/>
              <a:ext cx="4486566" cy="733425"/>
            </a:xfrm>
            <a:prstGeom prst="rect">
              <a:avLst/>
            </a:prstGeom>
          </p:spPr>
          <p:txBody>
            <a:bodyPr lIns="0" tIns="0" rIns="0" bIns="0" rtlCol="0" anchor="t">
              <a:spAutoFit/>
            </a:bodyPr>
            <a:lstStyle/>
            <a:p>
              <a:pPr marL="0" lvl="0" indent="0" algn="l">
                <a:lnSpc>
                  <a:spcPts val="4320"/>
                </a:lnSpc>
                <a:spcBef>
                  <a:spcPct val="0"/>
                </a:spcBef>
              </a:pPr>
              <a:r>
                <a:rPr lang="id-ID" sz="3600" b="1" dirty="0" smtClean="0">
                  <a:solidFill>
                    <a:srgbClr val="00A181"/>
                  </a:solidFill>
                  <a:latin typeface="Fira Sans Medium"/>
                  <a:ea typeface="Fira Sans Medium"/>
                  <a:cs typeface="Fira Sans Medium"/>
                  <a:sym typeface="Fira Sans Medium"/>
                </a:rPr>
                <a:t>Quantitative</a:t>
              </a:r>
              <a:endParaRPr lang="en-US" sz="3600" b="1" dirty="0">
                <a:solidFill>
                  <a:srgbClr val="00A181"/>
                </a:solidFill>
                <a:latin typeface="Fira Sans Medium"/>
                <a:ea typeface="Fira Sans Medium"/>
                <a:cs typeface="Fira Sans Medium"/>
                <a:sym typeface="Fira Sans Medium"/>
              </a:endParaRPr>
            </a:p>
          </p:txBody>
        </p:sp>
        <p:sp>
          <p:nvSpPr>
            <p:cNvPr id="5" name="TextBox 5"/>
            <p:cNvSpPr txBox="1"/>
            <p:nvPr/>
          </p:nvSpPr>
          <p:spPr>
            <a:xfrm>
              <a:off x="0" y="1074349"/>
              <a:ext cx="4486566" cy="2051843"/>
            </a:xfrm>
            <a:prstGeom prst="rect">
              <a:avLst/>
            </a:prstGeom>
          </p:spPr>
          <p:txBody>
            <a:bodyPr lIns="0" tIns="0" rIns="0" bIns="0" rtlCol="0" anchor="t">
              <a:spAutoFit/>
            </a:bodyPr>
            <a:lstStyle/>
            <a:p>
              <a:r>
                <a:rPr lang="id-ID" sz="2000" b="1" dirty="0" smtClean="0">
                  <a:latin typeface="Fira Sans Light" charset="0"/>
                </a:rPr>
                <a:t>Peningkatan Kreatifitas Dan Minat Belajar Siswa Pada Mata Pelajaran Bahasa</a:t>
              </a:r>
            </a:p>
            <a:p>
              <a:r>
                <a:rPr lang="id-ID" sz="2000" b="1" dirty="0" smtClean="0">
                  <a:latin typeface="Fira Sans Light" charset="0"/>
                </a:rPr>
                <a:t>Inggris Dengan Menggunakan Cerita Rakyat Bima</a:t>
              </a:r>
              <a:r>
                <a:rPr lang="en-US" sz="2000" dirty="0" smtClean="0">
                  <a:solidFill>
                    <a:srgbClr val="000000"/>
                  </a:solidFill>
                  <a:latin typeface="Fira Sans Light" charset="0"/>
                  <a:ea typeface="Fira Sans Light"/>
                  <a:cs typeface="Fira Sans Light"/>
                  <a:sym typeface="Fira Sans Light"/>
                </a:rPr>
                <a:t>.</a:t>
              </a:r>
              <a:endParaRPr lang="en-US" sz="2000" dirty="0">
                <a:solidFill>
                  <a:srgbClr val="000000"/>
                </a:solidFill>
                <a:latin typeface="Fira Sans Light" charset="0"/>
                <a:ea typeface="Fira Sans Light"/>
                <a:cs typeface="Fira Sans Light"/>
                <a:sym typeface="Fira Sans Light"/>
              </a:endParaRPr>
            </a:p>
          </p:txBody>
        </p:sp>
      </p:grpSp>
      <p:grpSp>
        <p:nvGrpSpPr>
          <p:cNvPr id="6" name="Group 6"/>
          <p:cNvGrpSpPr/>
          <p:nvPr/>
        </p:nvGrpSpPr>
        <p:grpSpPr>
          <a:xfrm>
            <a:off x="5317258" y="5143500"/>
            <a:ext cx="3364925" cy="2659787"/>
            <a:chOff x="0" y="-9525"/>
            <a:chExt cx="4486566" cy="3546384"/>
          </a:xfrm>
        </p:grpSpPr>
        <p:sp>
          <p:nvSpPr>
            <p:cNvPr id="7" name="TextBox 7"/>
            <p:cNvSpPr txBox="1"/>
            <p:nvPr/>
          </p:nvSpPr>
          <p:spPr>
            <a:xfrm>
              <a:off x="0" y="-9525"/>
              <a:ext cx="4486566" cy="733425"/>
            </a:xfrm>
            <a:prstGeom prst="rect">
              <a:avLst/>
            </a:prstGeom>
          </p:spPr>
          <p:txBody>
            <a:bodyPr lIns="0" tIns="0" rIns="0" bIns="0" rtlCol="0" anchor="t">
              <a:spAutoFit/>
            </a:bodyPr>
            <a:lstStyle/>
            <a:p>
              <a:pPr marL="0" lvl="0" indent="0" algn="l">
                <a:lnSpc>
                  <a:spcPts val="4320"/>
                </a:lnSpc>
                <a:spcBef>
                  <a:spcPct val="0"/>
                </a:spcBef>
              </a:pPr>
              <a:r>
                <a:rPr lang="id-ID" sz="3600" b="1" dirty="0" smtClean="0">
                  <a:solidFill>
                    <a:srgbClr val="00A181"/>
                  </a:solidFill>
                  <a:latin typeface="Fira Sans Medium"/>
                  <a:ea typeface="Fira Sans Medium"/>
                  <a:cs typeface="Fira Sans Medium"/>
                  <a:sym typeface="Fira Sans Medium"/>
                </a:rPr>
                <a:t>Quantitative</a:t>
              </a:r>
              <a:endParaRPr lang="en-US" sz="3600" b="1" dirty="0">
                <a:solidFill>
                  <a:srgbClr val="00A181"/>
                </a:solidFill>
                <a:latin typeface="Fira Sans Medium"/>
                <a:ea typeface="Fira Sans Medium"/>
                <a:cs typeface="Fira Sans Medium"/>
                <a:sym typeface="Fira Sans Medium"/>
              </a:endParaRPr>
            </a:p>
          </p:txBody>
        </p:sp>
        <p:sp>
          <p:nvSpPr>
            <p:cNvPr id="8" name="TextBox 8"/>
            <p:cNvSpPr txBox="1"/>
            <p:nvPr/>
          </p:nvSpPr>
          <p:spPr>
            <a:xfrm>
              <a:off x="0" y="1074646"/>
              <a:ext cx="4486566" cy="2462213"/>
            </a:xfrm>
            <a:prstGeom prst="rect">
              <a:avLst/>
            </a:prstGeom>
          </p:spPr>
          <p:txBody>
            <a:bodyPr lIns="0" tIns="0" rIns="0" bIns="0" rtlCol="0" anchor="t">
              <a:spAutoFit/>
            </a:bodyPr>
            <a:lstStyle/>
            <a:p>
              <a:r>
                <a:rPr lang="id-ID" sz="2000" b="1" dirty="0" smtClean="0">
                  <a:latin typeface="Fira Sans Light" charset="0"/>
                </a:rPr>
                <a:t>Meningkatkan Kemampuan Menulis dan Self-Efficacy Mahasiswa Pada Mata</a:t>
              </a:r>
            </a:p>
            <a:p>
              <a:r>
                <a:rPr lang="en-US" sz="2000" b="1" dirty="0" err="1" smtClean="0">
                  <a:latin typeface="Fira Sans Light" charset="0"/>
                </a:rPr>
                <a:t>Kuliah</a:t>
              </a:r>
              <a:r>
                <a:rPr lang="en-US" sz="2000" b="1" dirty="0" smtClean="0">
                  <a:latin typeface="Fira Sans Light" charset="0"/>
                </a:rPr>
                <a:t> Intermediate Writing </a:t>
              </a:r>
              <a:r>
                <a:rPr lang="en-US" sz="2000" b="1" dirty="0" err="1" smtClean="0">
                  <a:latin typeface="Fira Sans Light" charset="0"/>
                </a:rPr>
                <a:t>Dengan</a:t>
              </a:r>
              <a:r>
                <a:rPr lang="en-US" sz="2000" b="1" dirty="0" smtClean="0">
                  <a:latin typeface="Fira Sans Light" charset="0"/>
                </a:rPr>
                <a:t> </a:t>
              </a:r>
              <a:r>
                <a:rPr lang="en-US" sz="2000" b="1" dirty="0" err="1" smtClean="0">
                  <a:latin typeface="Fira Sans Light" charset="0"/>
                </a:rPr>
                <a:t>Metode</a:t>
              </a:r>
              <a:r>
                <a:rPr lang="en-US" sz="2000" b="1" dirty="0" smtClean="0">
                  <a:latin typeface="Fira Sans Light" charset="0"/>
                </a:rPr>
                <a:t> Self-Assessment</a:t>
              </a:r>
              <a:r>
                <a:rPr lang="en-US" sz="2000" dirty="0" smtClean="0">
                  <a:solidFill>
                    <a:srgbClr val="000000"/>
                  </a:solidFill>
                  <a:latin typeface="Fira Sans Light" charset="0"/>
                  <a:ea typeface="Fira Sans Light"/>
                  <a:cs typeface="Fira Sans Light"/>
                  <a:sym typeface="Fira Sans Light"/>
                </a:rPr>
                <a:t>.</a:t>
              </a:r>
              <a:endParaRPr lang="en-US" sz="2000" dirty="0">
                <a:solidFill>
                  <a:srgbClr val="000000"/>
                </a:solidFill>
                <a:latin typeface="Fira Sans Light" charset="0"/>
                <a:ea typeface="Fira Sans Light"/>
                <a:cs typeface="Fira Sans Light"/>
                <a:sym typeface="Fira Sans Light"/>
              </a:endParaRPr>
            </a:p>
          </p:txBody>
        </p:sp>
      </p:grpSp>
      <p:grpSp>
        <p:nvGrpSpPr>
          <p:cNvPr id="9" name="Group 9"/>
          <p:cNvGrpSpPr/>
          <p:nvPr/>
        </p:nvGrpSpPr>
        <p:grpSpPr>
          <a:xfrm>
            <a:off x="13894375" y="5143609"/>
            <a:ext cx="3364925" cy="2608383"/>
            <a:chOff x="0" y="-9525"/>
            <a:chExt cx="4486566" cy="3477845"/>
          </a:xfrm>
        </p:grpSpPr>
        <p:sp>
          <p:nvSpPr>
            <p:cNvPr id="10" name="TextBox 10"/>
            <p:cNvSpPr txBox="1"/>
            <p:nvPr/>
          </p:nvSpPr>
          <p:spPr>
            <a:xfrm>
              <a:off x="0" y="-9525"/>
              <a:ext cx="4486566" cy="733281"/>
            </a:xfrm>
            <a:prstGeom prst="rect">
              <a:avLst/>
            </a:prstGeom>
          </p:spPr>
          <p:txBody>
            <a:bodyPr lIns="0" tIns="0" rIns="0" bIns="0" rtlCol="0" anchor="t">
              <a:spAutoFit/>
            </a:bodyPr>
            <a:lstStyle/>
            <a:p>
              <a:pPr marL="0" lvl="0" indent="0" algn="l">
                <a:lnSpc>
                  <a:spcPts val="4320"/>
                </a:lnSpc>
                <a:spcBef>
                  <a:spcPct val="0"/>
                </a:spcBef>
              </a:pPr>
              <a:r>
                <a:rPr lang="id-ID" sz="3600" b="1" dirty="0" smtClean="0">
                  <a:solidFill>
                    <a:srgbClr val="00A181"/>
                  </a:solidFill>
                  <a:latin typeface="Fira Sans Medium"/>
                  <a:ea typeface="Fira Sans Medium"/>
                  <a:cs typeface="Fira Sans Medium"/>
                  <a:sym typeface="Fira Sans Medium"/>
                </a:rPr>
                <a:t>Qualitative</a:t>
              </a:r>
              <a:endParaRPr lang="en-US" sz="3600" b="1" dirty="0">
                <a:solidFill>
                  <a:srgbClr val="00A181"/>
                </a:solidFill>
                <a:latin typeface="Fira Sans Medium"/>
                <a:ea typeface="Fira Sans Medium"/>
                <a:cs typeface="Fira Sans Medium"/>
                <a:sym typeface="Fira Sans Medium"/>
              </a:endParaRPr>
            </a:p>
          </p:txBody>
        </p:sp>
        <p:sp>
          <p:nvSpPr>
            <p:cNvPr id="11" name="TextBox 11"/>
            <p:cNvSpPr txBox="1"/>
            <p:nvPr/>
          </p:nvSpPr>
          <p:spPr>
            <a:xfrm>
              <a:off x="0" y="1074502"/>
              <a:ext cx="4486566" cy="2393818"/>
            </a:xfrm>
            <a:prstGeom prst="rect">
              <a:avLst/>
            </a:prstGeom>
          </p:spPr>
          <p:txBody>
            <a:bodyPr lIns="0" tIns="0" rIns="0" bIns="0" rtlCol="0" anchor="t">
              <a:spAutoFit/>
            </a:bodyPr>
            <a:lstStyle/>
            <a:p>
              <a:pPr>
                <a:lnSpc>
                  <a:spcPts val="2800"/>
                </a:lnSpc>
                <a:spcBef>
                  <a:spcPct val="0"/>
                </a:spcBef>
              </a:pPr>
              <a:r>
                <a:rPr lang="id-ID" sz="2000" b="1" dirty="0" smtClean="0">
                  <a:latin typeface="Fira Sans Light" charset="0"/>
                </a:rPr>
                <a:t>Elements Of Wendy B. FARIS' Magical Realism In The Short Story "Pernikahan Goib" BY ITS ZAHRA CHAN GACHA</a:t>
              </a:r>
            </a:p>
            <a:p>
              <a:pPr marL="0" lvl="0" indent="0" algn="l">
                <a:lnSpc>
                  <a:spcPts val="2800"/>
                </a:lnSpc>
                <a:spcBef>
                  <a:spcPct val="0"/>
                </a:spcBef>
              </a:pPr>
              <a:r>
                <a:rPr lang="en-US" sz="2000" dirty="0" smtClean="0">
                  <a:solidFill>
                    <a:srgbClr val="000000"/>
                  </a:solidFill>
                  <a:latin typeface="Fira Sans Light"/>
                  <a:ea typeface="Fira Sans Light"/>
                  <a:cs typeface="Fira Sans Light"/>
                  <a:sym typeface="Fira Sans Light"/>
                </a:rPr>
                <a:t>.</a:t>
              </a:r>
              <a:endParaRPr lang="en-US" sz="2000" dirty="0">
                <a:solidFill>
                  <a:srgbClr val="000000"/>
                </a:solidFill>
                <a:latin typeface="Fira Sans Light"/>
                <a:ea typeface="Fira Sans Light"/>
                <a:cs typeface="Fira Sans Light"/>
                <a:sym typeface="Fira Sans Light"/>
              </a:endParaRPr>
            </a:p>
          </p:txBody>
        </p:sp>
      </p:grpSp>
      <p:grpSp>
        <p:nvGrpSpPr>
          <p:cNvPr id="12" name="Group 12"/>
          <p:cNvGrpSpPr/>
          <p:nvPr/>
        </p:nvGrpSpPr>
        <p:grpSpPr>
          <a:xfrm>
            <a:off x="9605817" y="5143500"/>
            <a:ext cx="3364925" cy="2659787"/>
            <a:chOff x="0" y="-9525"/>
            <a:chExt cx="4486566" cy="3546384"/>
          </a:xfrm>
        </p:grpSpPr>
        <p:sp>
          <p:nvSpPr>
            <p:cNvPr id="13" name="TextBox 13"/>
            <p:cNvSpPr txBox="1"/>
            <p:nvPr/>
          </p:nvSpPr>
          <p:spPr>
            <a:xfrm>
              <a:off x="0" y="-9525"/>
              <a:ext cx="4486566" cy="733425"/>
            </a:xfrm>
            <a:prstGeom prst="rect">
              <a:avLst/>
            </a:prstGeom>
          </p:spPr>
          <p:txBody>
            <a:bodyPr lIns="0" tIns="0" rIns="0" bIns="0" rtlCol="0" anchor="t">
              <a:spAutoFit/>
            </a:bodyPr>
            <a:lstStyle/>
            <a:p>
              <a:pPr marL="0" lvl="0" indent="0" algn="l">
                <a:lnSpc>
                  <a:spcPts val="4320"/>
                </a:lnSpc>
                <a:spcBef>
                  <a:spcPct val="0"/>
                </a:spcBef>
              </a:pPr>
              <a:r>
                <a:rPr lang="id-ID" sz="3600" b="1" dirty="0" smtClean="0">
                  <a:solidFill>
                    <a:srgbClr val="00A181"/>
                  </a:solidFill>
                  <a:latin typeface="Fira Sans Medium"/>
                  <a:ea typeface="Fira Sans Medium"/>
                  <a:cs typeface="Fira Sans Medium"/>
                  <a:sym typeface="Fira Sans Medium"/>
                </a:rPr>
                <a:t>Qualitative</a:t>
              </a:r>
              <a:endParaRPr lang="en-US" sz="3600" b="1" dirty="0">
                <a:solidFill>
                  <a:srgbClr val="00A181"/>
                </a:solidFill>
                <a:latin typeface="Fira Sans Medium"/>
                <a:ea typeface="Fira Sans Medium"/>
                <a:cs typeface="Fira Sans Medium"/>
                <a:sym typeface="Fira Sans Medium"/>
              </a:endParaRPr>
            </a:p>
          </p:txBody>
        </p:sp>
        <p:sp>
          <p:nvSpPr>
            <p:cNvPr id="14" name="TextBox 14"/>
            <p:cNvSpPr txBox="1"/>
            <p:nvPr/>
          </p:nvSpPr>
          <p:spPr>
            <a:xfrm>
              <a:off x="0" y="1074646"/>
              <a:ext cx="4486566" cy="2462213"/>
            </a:xfrm>
            <a:prstGeom prst="rect">
              <a:avLst/>
            </a:prstGeom>
          </p:spPr>
          <p:txBody>
            <a:bodyPr lIns="0" tIns="0" rIns="0" bIns="0" rtlCol="0" anchor="t">
              <a:spAutoFit/>
            </a:bodyPr>
            <a:lstStyle/>
            <a:p>
              <a:r>
                <a:rPr lang="en-US" sz="2000" b="1" dirty="0" smtClean="0">
                  <a:latin typeface="Fira Sans Light" charset="0"/>
                </a:rPr>
                <a:t>Analysis of the Quality of Teachers' Beliefs in English Language</a:t>
              </a:r>
            </a:p>
            <a:p>
              <a:r>
                <a:rPr lang="en-US" sz="2000" b="1" dirty="0" smtClean="0">
                  <a:latin typeface="Fira Sans Light" charset="0"/>
                </a:rPr>
                <a:t>Teaching and Its Implementation in the Independent Curriculum</a:t>
              </a:r>
              <a:r>
                <a:rPr lang="en-US" sz="2000" dirty="0" smtClean="0">
                  <a:solidFill>
                    <a:srgbClr val="000000"/>
                  </a:solidFill>
                  <a:latin typeface="Fira Sans Light" charset="0"/>
                  <a:ea typeface="Fira Sans Light"/>
                  <a:cs typeface="Fira Sans Light"/>
                  <a:sym typeface="Fira Sans Light"/>
                </a:rPr>
                <a:t>.</a:t>
              </a:r>
              <a:endParaRPr lang="en-US" sz="2000" dirty="0">
                <a:solidFill>
                  <a:srgbClr val="000000"/>
                </a:solidFill>
                <a:latin typeface="Fira Sans Light" charset="0"/>
                <a:ea typeface="Fira Sans Light"/>
                <a:cs typeface="Fira Sans Light"/>
                <a:sym typeface="Fira Sans Light"/>
              </a:endParaRPr>
            </a:p>
          </p:txBody>
        </p:sp>
      </p:grpSp>
      <p:sp>
        <p:nvSpPr>
          <p:cNvPr id="15" name="TextBox 15"/>
          <p:cNvSpPr txBox="1"/>
          <p:nvPr/>
        </p:nvSpPr>
        <p:spPr>
          <a:xfrm>
            <a:off x="1028700" y="1028700"/>
            <a:ext cx="5699080" cy="2577885"/>
          </a:xfrm>
          <a:prstGeom prst="rect">
            <a:avLst/>
          </a:prstGeom>
        </p:spPr>
        <p:txBody>
          <a:bodyPr lIns="0" tIns="0" rIns="0" bIns="0" rtlCol="0" anchor="t">
            <a:spAutoFit/>
          </a:bodyPr>
          <a:lstStyle/>
          <a:p>
            <a:pPr algn="l">
              <a:lnSpc>
                <a:spcPts val="10199"/>
              </a:lnSpc>
              <a:spcBef>
                <a:spcPct val="0"/>
              </a:spcBef>
            </a:pPr>
            <a:r>
              <a:rPr lang="id-ID" sz="8499" b="1" spc="-84" dirty="0" smtClean="0">
                <a:solidFill>
                  <a:srgbClr val="000000"/>
                </a:solidFill>
                <a:latin typeface="Fira Sans Medium"/>
                <a:ea typeface="Fira Sans Medium"/>
                <a:cs typeface="Fira Sans Medium"/>
                <a:sym typeface="Fira Sans Medium"/>
              </a:rPr>
              <a:t>Examples of Research</a:t>
            </a:r>
            <a:endParaRPr lang="en-US" sz="8499" b="1" spc="-84" dirty="0">
              <a:solidFill>
                <a:srgbClr val="000000"/>
              </a:solidFill>
              <a:latin typeface="Fira Sans Medium"/>
              <a:ea typeface="Fira Sans Medium"/>
              <a:cs typeface="Fira Sans Medium"/>
              <a:sym typeface="Fira Sans Medium"/>
            </a:endParaRPr>
          </a:p>
        </p:txBody>
      </p:sp>
      <p:sp>
        <p:nvSpPr>
          <p:cNvPr id="16" name="TextBox 16"/>
          <p:cNvSpPr txBox="1"/>
          <p:nvPr/>
        </p:nvSpPr>
        <p:spPr>
          <a:xfrm>
            <a:off x="1028700" y="8968106"/>
            <a:ext cx="5231327" cy="290194"/>
          </a:xfrm>
          <a:prstGeom prst="rect">
            <a:avLst/>
          </a:prstGeom>
        </p:spPr>
        <p:txBody>
          <a:bodyPr lIns="0" tIns="0" rIns="0" bIns="0" rtlCol="0" anchor="t">
            <a:spAutoFit/>
          </a:bodyPr>
          <a:lstStyle/>
          <a:p>
            <a:pPr algn="l">
              <a:lnSpc>
                <a:spcPts val="2380"/>
              </a:lnSpc>
              <a:spcBef>
                <a:spcPct val="0"/>
              </a:spcBef>
            </a:pPr>
            <a:r>
              <a:rPr lang="en-US" sz="1700" u="sng" dirty="0" err="1">
                <a:solidFill>
                  <a:srgbClr val="000000"/>
                </a:solidFill>
                <a:latin typeface="Fira Sans"/>
                <a:ea typeface="Fira Sans"/>
                <a:cs typeface="Fira Sans"/>
                <a:sym typeface="Fira Sans"/>
              </a:rPr>
              <a:t>Ke</a:t>
            </a:r>
            <a:r>
              <a:rPr lang="en-US" sz="1700" u="sng" dirty="0">
                <a:solidFill>
                  <a:srgbClr val="000000"/>
                </a:solidFill>
                <a:latin typeface="Fira Sans"/>
                <a:ea typeface="Fira Sans"/>
                <a:cs typeface="Fira Sans"/>
                <a:sym typeface="Fira Sans"/>
              </a:rPr>
              <a:t> </a:t>
            </a:r>
            <a:r>
              <a:rPr lang="en-US" sz="1700" u="sng" dirty="0" err="1">
                <a:solidFill>
                  <a:srgbClr val="000000"/>
                </a:solidFill>
                <a:latin typeface="Fira Sans"/>
                <a:ea typeface="Fira Sans"/>
                <a:cs typeface="Fira Sans"/>
                <a:sym typeface="Fira Sans"/>
              </a:rPr>
              <a:t>Halaman</a:t>
            </a:r>
            <a:r>
              <a:rPr lang="en-US" sz="1700" u="sng" dirty="0">
                <a:solidFill>
                  <a:srgbClr val="000000"/>
                </a:solidFill>
                <a:latin typeface="Fira Sans"/>
                <a:ea typeface="Fira Sans"/>
                <a:cs typeface="Fira Sans"/>
                <a:sym typeface="Fira Sans"/>
              </a:rPr>
              <a:t> Agenda</a:t>
            </a:r>
          </a:p>
        </p:txBody>
      </p:sp>
      <p:grpSp>
        <p:nvGrpSpPr>
          <p:cNvPr id="17" name="Group 17"/>
          <p:cNvGrpSpPr/>
          <p:nvPr/>
        </p:nvGrpSpPr>
        <p:grpSpPr>
          <a:xfrm>
            <a:off x="1031805" y="8198352"/>
            <a:ext cx="380203" cy="329258"/>
            <a:chOff x="0" y="0"/>
            <a:chExt cx="3619627" cy="3134614"/>
          </a:xfrm>
        </p:grpSpPr>
        <p:sp>
          <p:nvSpPr>
            <p:cNvPr id="18" name="Freeform 18"/>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pSp>
        <p:nvGrpSpPr>
          <p:cNvPr id="19" name="Group 19"/>
          <p:cNvGrpSpPr/>
          <p:nvPr/>
        </p:nvGrpSpPr>
        <p:grpSpPr>
          <a:xfrm>
            <a:off x="5317258" y="8198352"/>
            <a:ext cx="380203" cy="329258"/>
            <a:chOff x="0" y="0"/>
            <a:chExt cx="3619627" cy="3134614"/>
          </a:xfrm>
        </p:grpSpPr>
        <p:sp>
          <p:nvSpPr>
            <p:cNvPr id="20" name="Freeform 20"/>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pSp>
        <p:nvGrpSpPr>
          <p:cNvPr id="21" name="Group 21"/>
          <p:cNvGrpSpPr/>
          <p:nvPr/>
        </p:nvGrpSpPr>
        <p:grpSpPr>
          <a:xfrm>
            <a:off x="9605817" y="8217402"/>
            <a:ext cx="380203" cy="329258"/>
            <a:chOff x="0" y="0"/>
            <a:chExt cx="3619627" cy="3134614"/>
          </a:xfrm>
        </p:grpSpPr>
        <p:sp>
          <p:nvSpPr>
            <p:cNvPr id="22" name="Freeform 22"/>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pSp>
        <p:nvGrpSpPr>
          <p:cNvPr id="23" name="Group 23"/>
          <p:cNvGrpSpPr/>
          <p:nvPr/>
        </p:nvGrpSpPr>
        <p:grpSpPr>
          <a:xfrm>
            <a:off x="13894375" y="8198352"/>
            <a:ext cx="380203" cy="329258"/>
            <a:chOff x="0" y="0"/>
            <a:chExt cx="3619627" cy="3134614"/>
          </a:xfrm>
        </p:grpSpPr>
        <p:sp>
          <p:nvSpPr>
            <p:cNvPr id="24" name="Freeform 24"/>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pSp>
        <p:nvGrpSpPr>
          <p:cNvPr id="25" name="Group 25"/>
          <p:cNvGrpSpPr/>
          <p:nvPr/>
        </p:nvGrpSpPr>
        <p:grpSpPr>
          <a:xfrm>
            <a:off x="16799111" y="2687862"/>
            <a:ext cx="2977778" cy="2578770"/>
            <a:chOff x="0" y="0"/>
            <a:chExt cx="3619627" cy="3134614"/>
          </a:xfrm>
        </p:grpSpPr>
        <p:sp>
          <p:nvSpPr>
            <p:cNvPr id="26" name="Freeform 26"/>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pSp>
        <p:nvGrpSpPr>
          <p:cNvPr id="27" name="Group 27"/>
          <p:cNvGrpSpPr/>
          <p:nvPr/>
        </p:nvGrpSpPr>
        <p:grpSpPr>
          <a:xfrm>
            <a:off x="13660090" y="-135282"/>
            <a:ext cx="4201515" cy="3638531"/>
            <a:chOff x="0" y="0"/>
            <a:chExt cx="3619627" cy="3134614"/>
          </a:xfrm>
        </p:grpSpPr>
        <p:sp>
          <p:nvSpPr>
            <p:cNvPr id="28" name="Freeform 28"/>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sp>
      </p:grpSp>
      <p:grpSp>
        <p:nvGrpSpPr>
          <p:cNvPr id="29" name="Group 29"/>
          <p:cNvGrpSpPr/>
          <p:nvPr/>
        </p:nvGrpSpPr>
        <p:grpSpPr>
          <a:xfrm>
            <a:off x="13243939" y="-956153"/>
            <a:ext cx="2481390" cy="2148895"/>
            <a:chOff x="0" y="0"/>
            <a:chExt cx="3619627" cy="3134614"/>
          </a:xfrm>
        </p:grpSpPr>
        <p:sp>
          <p:nvSpPr>
            <p:cNvPr id="30" name="Freeform 30"/>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A4E473"/>
            </a:solidFill>
          </p:spPr>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p:cNvGraphicFramePr>
            <a:graphicFrameLocks noGrp="1"/>
          </p:cNvGraphicFramePr>
          <p:nvPr/>
        </p:nvGraphicFramePr>
        <p:xfrm>
          <a:off x="1000068" y="442744"/>
          <a:ext cx="16716492" cy="9844256"/>
        </p:xfrm>
        <a:graphic>
          <a:graphicData uri="http://schemas.openxmlformats.org/drawingml/2006/table">
            <a:tbl>
              <a:tblPr/>
              <a:tblGrid>
                <a:gridCol w="4064612"/>
                <a:gridCol w="4064612"/>
                <a:gridCol w="4064612"/>
                <a:gridCol w="4522656"/>
              </a:tblGrid>
              <a:tr h="521788">
                <a:tc>
                  <a:txBody>
                    <a:bodyPr/>
                    <a:lstStyle/>
                    <a:p>
                      <a:pPr algn="ctr">
                        <a:lnSpc>
                          <a:spcPts val="2520"/>
                        </a:lnSpc>
                        <a:defRPr/>
                      </a:pPr>
                      <a:r>
                        <a:rPr lang="id-ID" sz="1800" b="1" dirty="0" smtClean="0">
                          <a:solidFill>
                            <a:srgbClr val="000000"/>
                          </a:solidFill>
                          <a:latin typeface="Fira Sans Semi-Bold"/>
                          <a:ea typeface="Fira Sans Semi-Bold"/>
                          <a:cs typeface="Fira Sans Semi-Bold"/>
                          <a:sym typeface="Fira Sans Semi-Bold"/>
                        </a:rPr>
                        <a:t>Research Problem</a:t>
                      </a:r>
                      <a:endParaRPr lang="en-US" sz="1100" b="1" dirty="0"/>
                    </a:p>
                  </a:txBody>
                  <a:tcPr marL="120373" marR="120373" marT="120373" marB="120373" anchor="ctr">
                    <a:lnL w="0" cap="flat" cmpd="sng" algn="ctr">
                      <a:solidFill>
                        <a:srgbClr val="A4E473"/>
                      </a:solidFill>
                      <a:prstDash val="solid"/>
                      <a:round/>
                      <a:headEnd type="none" w="med" len="med"/>
                      <a:tailEnd type="none" w="med" len="med"/>
                    </a:lnL>
                    <a:lnR w="9525" cap="flat" cmpd="sng" algn="ctr">
                      <a:solidFill>
                        <a:srgbClr val="A4E473"/>
                      </a:solidFill>
                      <a:prstDash val="solid"/>
                      <a:round/>
                      <a:headEnd type="none" w="med" len="med"/>
                      <a:tailEnd type="none" w="med" len="med"/>
                    </a:lnR>
                    <a:lnT w="0" cap="flat" cmpd="sng" algn="ctr">
                      <a:solidFill>
                        <a:srgbClr val="A4E473"/>
                      </a:solidFill>
                      <a:prstDash val="solid"/>
                      <a:round/>
                      <a:headEnd type="none" w="med" len="med"/>
                      <a:tailEnd type="none" w="med" len="med"/>
                    </a:lnT>
                    <a:lnB w="9525" cap="flat" cmpd="sng" algn="ctr">
                      <a:solidFill>
                        <a:srgbClr val="A4E473"/>
                      </a:solidFill>
                      <a:prstDash val="solid"/>
                      <a:round/>
                      <a:headEnd type="none" w="med" len="med"/>
                      <a:tailEnd type="none" w="med" len="med"/>
                    </a:lnB>
                    <a:solidFill>
                      <a:srgbClr val="A4E473"/>
                    </a:solidFill>
                  </a:tcPr>
                </a:tc>
                <a:tc>
                  <a:txBody>
                    <a:bodyPr/>
                    <a:lstStyle/>
                    <a:p>
                      <a:pPr algn="ctr">
                        <a:lnSpc>
                          <a:spcPts val="2520"/>
                        </a:lnSpc>
                        <a:defRPr/>
                      </a:pPr>
                      <a:r>
                        <a:rPr lang="id-ID" sz="1800" b="1" dirty="0" smtClean="0">
                          <a:solidFill>
                            <a:srgbClr val="000000"/>
                          </a:solidFill>
                          <a:latin typeface="Fira Sans Semi-Bold"/>
                          <a:ea typeface="Fira Sans Semi-Bold"/>
                          <a:cs typeface="Fira Sans Semi-Bold"/>
                          <a:sym typeface="Fira Sans Semi-Bold"/>
                        </a:rPr>
                        <a:t>Research Problem</a:t>
                      </a:r>
                      <a:endParaRPr lang="en-US" sz="1100" b="1" dirty="0"/>
                    </a:p>
                  </a:txBody>
                  <a:tcPr marL="120373" marR="120373" marT="120373" marB="120373" anchor="ctr">
                    <a:lnL w="9525" cap="flat" cmpd="sng" algn="ctr">
                      <a:solidFill>
                        <a:srgbClr val="A4E473"/>
                      </a:solidFill>
                      <a:prstDash val="solid"/>
                      <a:round/>
                      <a:headEnd type="none" w="med" len="med"/>
                      <a:tailEnd type="none" w="med" len="med"/>
                    </a:lnL>
                    <a:lnR w="9525" cap="flat" cmpd="sng" algn="ctr">
                      <a:solidFill>
                        <a:srgbClr val="A4E473"/>
                      </a:solidFill>
                      <a:prstDash val="solid"/>
                      <a:round/>
                      <a:headEnd type="none" w="med" len="med"/>
                      <a:tailEnd type="none" w="med" len="med"/>
                    </a:lnR>
                    <a:lnT w="0" cap="flat" cmpd="sng" algn="ctr">
                      <a:solidFill>
                        <a:srgbClr val="A4E473"/>
                      </a:solidFill>
                      <a:prstDash val="solid"/>
                      <a:round/>
                      <a:headEnd type="none" w="med" len="med"/>
                      <a:tailEnd type="none" w="med" len="med"/>
                    </a:lnT>
                    <a:lnB w="9525" cap="flat" cmpd="sng" algn="ctr">
                      <a:solidFill>
                        <a:srgbClr val="A4E473"/>
                      </a:solidFill>
                      <a:prstDash val="solid"/>
                      <a:round/>
                      <a:headEnd type="none" w="med" len="med"/>
                      <a:tailEnd type="none" w="med" len="med"/>
                    </a:lnB>
                    <a:solidFill>
                      <a:srgbClr val="A4E473"/>
                    </a:solidFill>
                  </a:tcPr>
                </a:tc>
                <a:tc>
                  <a:txBody>
                    <a:bodyPr/>
                    <a:lstStyle/>
                    <a:p>
                      <a:pPr algn="ctr">
                        <a:lnSpc>
                          <a:spcPts val="2520"/>
                        </a:lnSpc>
                        <a:defRPr/>
                      </a:pPr>
                      <a:r>
                        <a:rPr lang="id-ID" sz="1800" b="1" dirty="0" smtClean="0">
                          <a:solidFill>
                            <a:srgbClr val="000000"/>
                          </a:solidFill>
                          <a:latin typeface="Fira Sans Semi-Bold"/>
                          <a:ea typeface="Fira Sans Semi-Bold"/>
                          <a:cs typeface="Fira Sans Semi-Bold"/>
                          <a:sym typeface="Fira Sans Semi-Bold"/>
                        </a:rPr>
                        <a:t>Research Problem</a:t>
                      </a:r>
                      <a:endParaRPr lang="en-US" sz="1100" b="1" dirty="0"/>
                    </a:p>
                  </a:txBody>
                  <a:tcPr marL="120373" marR="120373" marT="120373" marB="120373" anchor="ctr">
                    <a:lnL w="9525" cap="flat" cmpd="sng" algn="ctr">
                      <a:solidFill>
                        <a:srgbClr val="A4E473"/>
                      </a:solidFill>
                      <a:prstDash val="solid"/>
                      <a:round/>
                      <a:headEnd type="none" w="med" len="med"/>
                      <a:tailEnd type="none" w="med" len="med"/>
                    </a:lnL>
                    <a:lnR w="9525" cap="flat" cmpd="sng" algn="ctr">
                      <a:solidFill>
                        <a:srgbClr val="A4E473"/>
                      </a:solidFill>
                      <a:prstDash val="solid"/>
                      <a:round/>
                      <a:headEnd type="none" w="med" len="med"/>
                      <a:tailEnd type="none" w="med" len="med"/>
                    </a:lnR>
                    <a:lnT w="0" cap="flat" cmpd="sng" algn="ctr">
                      <a:solidFill>
                        <a:srgbClr val="A4E473"/>
                      </a:solidFill>
                      <a:prstDash val="solid"/>
                      <a:round/>
                      <a:headEnd type="none" w="med" len="med"/>
                      <a:tailEnd type="none" w="med" len="med"/>
                    </a:lnT>
                    <a:lnB w="9525" cap="flat" cmpd="sng" algn="ctr">
                      <a:solidFill>
                        <a:srgbClr val="A4E473"/>
                      </a:solidFill>
                      <a:prstDash val="solid"/>
                      <a:round/>
                      <a:headEnd type="none" w="med" len="med"/>
                      <a:tailEnd type="none" w="med" len="med"/>
                    </a:lnB>
                    <a:solidFill>
                      <a:srgbClr val="A4E473"/>
                    </a:solidFill>
                  </a:tcPr>
                </a:tc>
                <a:tc>
                  <a:txBody>
                    <a:bodyPr/>
                    <a:lstStyle/>
                    <a:p>
                      <a:pPr algn="ctr">
                        <a:lnSpc>
                          <a:spcPts val="2520"/>
                        </a:lnSpc>
                        <a:defRPr/>
                      </a:pPr>
                      <a:r>
                        <a:rPr lang="id-ID" sz="1800" b="1" dirty="0" smtClean="0">
                          <a:solidFill>
                            <a:srgbClr val="000000"/>
                          </a:solidFill>
                          <a:latin typeface="Fira Sans Semi-Bold"/>
                          <a:ea typeface="Fira Sans Semi-Bold"/>
                          <a:cs typeface="Fira Sans Semi-Bold"/>
                          <a:sym typeface="Fira Sans Semi-Bold"/>
                        </a:rPr>
                        <a:t>Research Problem</a:t>
                      </a:r>
                      <a:endParaRPr lang="en-US" sz="1100" b="1" dirty="0"/>
                    </a:p>
                  </a:txBody>
                  <a:tcPr marL="120373" marR="120373" marT="120373" marB="120373" anchor="ctr">
                    <a:lnL w="9525" cap="flat" cmpd="sng" algn="ctr">
                      <a:solidFill>
                        <a:srgbClr val="A4E473"/>
                      </a:solidFill>
                      <a:prstDash val="solid"/>
                      <a:round/>
                      <a:headEnd type="none" w="med" len="med"/>
                      <a:tailEnd type="none" w="med" len="med"/>
                    </a:lnL>
                    <a:lnR w="0" cap="flat" cmpd="sng" algn="ctr">
                      <a:solidFill>
                        <a:srgbClr val="A4E473"/>
                      </a:solidFill>
                      <a:prstDash val="solid"/>
                      <a:round/>
                      <a:headEnd type="none" w="med" len="med"/>
                      <a:tailEnd type="none" w="med" len="med"/>
                    </a:lnR>
                    <a:lnT w="0" cap="flat" cmpd="sng" algn="ctr">
                      <a:solidFill>
                        <a:srgbClr val="A4E473"/>
                      </a:solidFill>
                      <a:prstDash val="solid"/>
                      <a:round/>
                      <a:headEnd type="none" w="med" len="med"/>
                      <a:tailEnd type="none" w="med" len="med"/>
                    </a:lnT>
                    <a:lnB w="9525" cap="flat" cmpd="sng" algn="ctr">
                      <a:solidFill>
                        <a:srgbClr val="A4E473"/>
                      </a:solidFill>
                      <a:prstDash val="solid"/>
                      <a:round/>
                      <a:headEnd type="none" w="med" len="med"/>
                      <a:tailEnd type="none" w="med" len="med"/>
                    </a:lnB>
                    <a:solidFill>
                      <a:srgbClr val="A4E473"/>
                    </a:solidFill>
                  </a:tcPr>
                </a:tc>
              </a:tr>
              <a:tr h="1886906">
                <a:tc>
                  <a:txBody>
                    <a:bodyPr/>
                    <a:lstStyle/>
                    <a:p>
                      <a:pPr algn="ctr">
                        <a:lnSpc>
                          <a:spcPts val="1960"/>
                        </a:lnSpc>
                        <a:defRPr/>
                      </a:pPr>
                      <a:r>
                        <a:rPr lang="id-ID" sz="2400" dirty="0" smtClean="0">
                          <a:solidFill>
                            <a:srgbClr val="F4F4F4"/>
                          </a:solidFill>
                          <a:latin typeface="Fira Sans Light"/>
                          <a:ea typeface="Fira Sans Light"/>
                          <a:cs typeface="Fira Sans Light"/>
                          <a:sym typeface="Fira Sans Light"/>
                        </a:rPr>
                        <a:t>Apakah penggunaan cerita rakyat bima  sebagai bahan ajar dapat</a:t>
                      </a:r>
                      <a:r>
                        <a:rPr lang="id-ID" sz="2400" baseline="0" dirty="0" smtClean="0">
                          <a:solidFill>
                            <a:srgbClr val="F4F4F4"/>
                          </a:solidFill>
                          <a:latin typeface="Fira Sans Light"/>
                          <a:ea typeface="Fira Sans Light"/>
                          <a:cs typeface="Fira Sans Light"/>
                          <a:sym typeface="Fira Sans Light"/>
                        </a:rPr>
                        <a:t> meningkatkan kreatifitas dan minat belajar siswa pada mata pelajaran bahasa Inggris?</a:t>
                      </a:r>
                      <a:endParaRPr lang="en-US" sz="2400" dirty="0"/>
                    </a:p>
                  </a:txBody>
                  <a:tcPr marL="120373" marR="120373" marT="120373" marB="120373" anchor="ctr">
                    <a:lnL w="0" cap="flat" cmpd="sng" algn="ctr">
                      <a:solidFill>
                        <a:srgbClr val="A4E473"/>
                      </a:solidFill>
                      <a:prstDash val="solid"/>
                      <a:round/>
                      <a:headEnd type="none" w="med" len="med"/>
                      <a:tailEnd type="none" w="med" len="med"/>
                    </a:lnL>
                    <a:lnR w="9525" cap="flat" cmpd="sng" algn="ctr">
                      <a:solidFill>
                        <a:srgbClr val="A4E473"/>
                      </a:solidFill>
                      <a:prstDash val="solid"/>
                      <a:round/>
                      <a:headEnd type="none" w="med" len="med"/>
                      <a:tailEnd type="none" w="med" len="med"/>
                    </a:lnR>
                    <a:lnT w="9525" cap="flat" cmpd="sng" algn="ctr">
                      <a:solidFill>
                        <a:srgbClr val="A4E473"/>
                      </a:solidFill>
                      <a:prstDash val="solid"/>
                      <a:round/>
                      <a:headEnd type="none" w="med" len="med"/>
                      <a:tailEnd type="none" w="med" len="med"/>
                    </a:lnT>
                    <a:lnB w="9525" cap="flat" cmpd="sng" algn="ctr">
                      <a:solidFill>
                        <a:srgbClr val="A4E473"/>
                      </a:solidFill>
                      <a:prstDash val="solid"/>
                      <a:round/>
                      <a:headEnd type="none" w="med" len="med"/>
                      <a:tailEnd type="none" w="med" len="med"/>
                    </a:lnB>
                    <a:solidFill>
                      <a:srgbClr val="004651"/>
                    </a:solidFill>
                  </a:tcPr>
                </a:tc>
                <a:tc>
                  <a:txBody>
                    <a:bodyPr/>
                    <a:lstStyle/>
                    <a:p>
                      <a:pPr algn="ctr">
                        <a:lnSpc>
                          <a:spcPts val="1960"/>
                        </a:lnSpc>
                        <a:defRPr/>
                      </a:pPr>
                      <a:r>
                        <a:rPr lang="id-ID" sz="2400" dirty="0" smtClean="0">
                          <a:solidFill>
                            <a:srgbClr val="F4F4F4"/>
                          </a:solidFill>
                          <a:latin typeface="Fira Sans Light"/>
                          <a:ea typeface="Fira Sans Light"/>
                          <a:cs typeface="Fira Sans Light"/>
                          <a:sym typeface="Fira Sans Light"/>
                        </a:rPr>
                        <a:t>Apakah penggunaan</a:t>
                      </a:r>
                      <a:r>
                        <a:rPr lang="id-ID" sz="2400" baseline="0" dirty="0" smtClean="0">
                          <a:solidFill>
                            <a:srgbClr val="F4F4F4"/>
                          </a:solidFill>
                          <a:latin typeface="Fira Sans Light"/>
                          <a:ea typeface="Fira Sans Light"/>
                          <a:cs typeface="Fira Sans Light"/>
                          <a:sym typeface="Fira Sans Light"/>
                        </a:rPr>
                        <a:t> metode self-assessment dapat meningkatkan kemampuan menulis dan self-efficacy mahasiswa pada mata kuliah intermediate writing?</a:t>
                      </a:r>
                      <a:endParaRPr lang="en-US" sz="2400" dirty="0"/>
                    </a:p>
                  </a:txBody>
                  <a:tcPr marL="120373" marR="120373" marT="120373" marB="120373" anchor="ctr">
                    <a:lnL w="9525" cap="flat" cmpd="sng" algn="ctr">
                      <a:solidFill>
                        <a:srgbClr val="A4E473"/>
                      </a:solidFill>
                      <a:prstDash val="solid"/>
                      <a:round/>
                      <a:headEnd type="none" w="med" len="med"/>
                      <a:tailEnd type="none" w="med" len="med"/>
                    </a:lnL>
                    <a:lnR w="9525" cap="flat" cmpd="sng" algn="ctr">
                      <a:solidFill>
                        <a:srgbClr val="A4E473"/>
                      </a:solidFill>
                      <a:prstDash val="solid"/>
                      <a:round/>
                      <a:headEnd type="none" w="med" len="med"/>
                      <a:tailEnd type="none" w="med" len="med"/>
                    </a:lnR>
                    <a:lnT w="9525" cap="flat" cmpd="sng" algn="ctr">
                      <a:solidFill>
                        <a:srgbClr val="A4E473"/>
                      </a:solidFill>
                      <a:prstDash val="solid"/>
                      <a:round/>
                      <a:headEnd type="none" w="med" len="med"/>
                      <a:tailEnd type="none" w="med" len="med"/>
                    </a:lnT>
                    <a:lnB w="9525" cap="flat" cmpd="sng" algn="ctr">
                      <a:solidFill>
                        <a:srgbClr val="A4E473"/>
                      </a:solidFill>
                      <a:prstDash val="solid"/>
                      <a:round/>
                      <a:headEnd type="none" w="med" len="med"/>
                      <a:tailEnd type="none" w="med" len="med"/>
                    </a:lnB>
                    <a:solidFill>
                      <a:srgbClr val="004651"/>
                    </a:solidFill>
                  </a:tcPr>
                </a:tc>
                <a:tc>
                  <a:txBody>
                    <a:bodyPr/>
                    <a:lstStyle/>
                    <a:p>
                      <a:pPr algn="ctr">
                        <a:lnSpc>
                          <a:spcPts val="1960"/>
                        </a:lnSpc>
                        <a:defRPr/>
                      </a:pPr>
                      <a:r>
                        <a:rPr lang="id-ID" sz="2400" dirty="0" smtClean="0">
                          <a:solidFill>
                            <a:srgbClr val="F4F4F4"/>
                          </a:solidFill>
                          <a:latin typeface="Fira Sans Light"/>
                          <a:ea typeface="Fira Sans Light"/>
                          <a:cs typeface="Fira Sans Light"/>
                          <a:sym typeface="Fira Sans Light"/>
                        </a:rPr>
                        <a:t>How is the level of</a:t>
                      </a:r>
                      <a:r>
                        <a:rPr lang="id-ID" sz="2400" baseline="0" dirty="0" smtClean="0">
                          <a:solidFill>
                            <a:srgbClr val="F4F4F4"/>
                          </a:solidFill>
                          <a:latin typeface="Fira Sans Light"/>
                          <a:ea typeface="Fira Sans Light"/>
                          <a:cs typeface="Fira Sans Light"/>
                          <a:sym typeface="Fira Sans Light"/>
                        </a:rPr>
                        <a:t> teachers’ beliefs quality in teaching English and its implementation in the Independent Curriculum?</a:t>
                      </a:r>
                      <a:endParaRPr lang="en-US" sz="2400" dirty="0"/>
                    </a:p>
                  </a:txBody>
                  <a:tcPr marL="120373" marR="120373" marT="120373" marB="120373" anchor="ctr">
                    <a:lnL w="9525" cap="flat" cmpd="sng" algn="ctr">
                      <a:solidFill>
                        <a:srgbClr val="A4E473"/>
                      </a:solidFill>
                      <a:prstDash val="solid"/>
                      <a:round/>
                      <a:headEnd type="none" w="med" len="med"/>
                      <a:tailEnd type="none" w="med" len="med"/>
                    </a:lnL>
                    <a:lnR w="9525" cap="flat" cmpd="sng" algn="ctr">
                      <a:solidFill>
                        <a:srgbClr val="A4E473"/>
                      </a:solidFill>
                      <a:prstDash val="solid"/>
                      <a:round/>
                      <a:headEnd type="none" w="med" len="med"/>
                      <a:tailEnd type="none" w="med" len="med"/>
                    </a:lnR>
                    <a:lnT w="9525" cap="flat" cmpd="sng" algn="ctr">
                      <a:solidFill>
                        <a:srgbClr val="A4E473"/>
                      </a:solidFill>
                      <a:prstDash val="solid"/>
                      <a:round/>
                      <a:headEnd type="none" w="med" len="med"/>
                      <a:tailEnd type="none" w="med" len="med"/>
                    </a:lnT>
                    <a:lnB w="9525" cap="flat" cmpd="sng" algn="ctr">
                      <a:solidFill>
                        <a:srgbClr val="A4E473"/>
                      </a:solidFill>
                      <a:prstDash val="solid"/>
                      <a:round/>
                      <a:headEnd type="none" w="med" len="med"/>
                      <a:tailEnd type="none" w="med" len="med"/>
                    </a:lnB>
                    <a:solidFill>
                      <a:srgbClr val="004651"/>
                    </a:solidFill>
                  </a:tcPr>
                </a:tc>
                <a:tc>
                  <a:txBody>
                    <a:bodyPr/>
                    <a:lstStyle/>
                    <a:p>
                      <a:pPr algn="ctr">
                        <a:lnSpc>
                          <a:spcPts val="1960"/>
                        </a:lnSpc>
                        <a:defRPr/>
                      </a:pPr>
                      <a:r>
                        <a:rPr lang="id-ID" sz="2400" dirty="0" smtClean="0">
                          <a:solidFill>
                            <a:schemeClr val="bg1"/>
                          </a:solidFill>
                          <a:latin typeface="Fira Sans Light" charset="0"/>
                          <a:ea typeface="Fira Sans Light"/>
                          <a:cs typeface="Fira Sans Light"/>
                          <a:sym typeface="Fira Sans Light"/>
                        </a:rPr>
                        <a:t>Does the </a:t>
                      </a:r>
                      <a:r>
                        <a:rPr lang="en-US" sz="2400" kern="1200" dirty="0" smtClean="0">
                          <a:solidFill>
                            <a:schemeClr val="bg1"/>
                          </a:solidFill>
                          <a:latin typeface="Fira Sans Light" charset="0"/>
                          <a:ea typeface="+mn-ea"/>
                          <a:cs typeface="+mn-cs"/>
                        </a:rPr>
                        <a:t>short story </a:t>
                      </a:r>
                      <a:r>
                        <a:rPr lang="id-ID" sz="2400" kern="1200" dirty="0" smtClean="0">
                          <a:solidFill>
                            <a:schemeClr val="bg1"/>
                          </a:solidFill>
                          <a:latin typeface="Fira Sans Light" charset="0"/>
                          <a:ea typeface="+mn-ea"/>
                          <a:cs typeface="+mn-cs"/>
                        </a:rPr>
                        <a:t>of “</a:t>
                      </a:r>
                      <a:r>
                        <a:rPr lang="en-US" sz="2400" kern="1200" dirty="0" smtClean="0">
                          <a:solidFill>
                            <a:schemeClr val="bg1"/>
                          </a:solidFill>
                          <a:latin typeface="Fira Sans Light" charset="0"/>
                          <a:ea typeface="+mn-ea"/>
                          <a:cs typeface="+mn-cs"/>
                        </a:rPr>
                        <a:t>The Magical Marriage (Its Zahra CHAN </a:t>
                      </a:r>
                      <a:r>
                        <a:rPr lang="en-US" sz="2400" kern="1200" dirty="0" err="1" smtClean="0">
                          <a:solidFill>
                            <a:schemeClr val="bg1"/>
                          </a:solidFill>
                          <a:latin typeface="Fira Sans Light" charset="0"/>
                          <a:ea typeface="+mn-ea"/>
                          <a:cs typeface="+mn-cs"/>
                        </a:rPr>
                        <a:t>Gacha</a:t>
                      </a:r>
                      <a:r>
                        <a:rPr lang="en-US" sz="2400" kern="1200" dirty="0" smtClean="0">
                          <a:solidFill>
                            <a:schemeClr val="bg1"/>
                          </a:solidFill>
                          <a:latin typeface="Fira Sans Light" charset="0"/>
                          <a:ea typeface="+mn-ea"/>
                          <a:cs typeface="+mn-cs"/>
                        </a:rPr>
                        <a:t>)</a:t>
                      </a:r>
                      <a:r>
                        <a:rPr lang="id-ID" sz="2400" kern="1200" dirty="0" smtClean="0">
                          <a:solidFill>
                            <a:schemeClr val="bg1"/>
                          </a:solidFill>
                          <a:latin typeface="Fira Sans Light" charset="0"/>
                          <a:ea typeface="+mn-ea"/>
                          <a:cs typeface="+mn-cs"/>
                        </a:rPr>
                        <a:t>” contains elements of Magical Realism by Wendy B. Faris?</a:t>
                      </a:r>
                      <a:endParaRPr lang="en-US" sz="2400" dirty="0">
                        <a:solidFill>
                          <a:schemeClr val="bg1"/>
                        </a:solidFill>
                        <a:latin typeface="Fira Sans Light" charset="0"/>
                      </a:endParaRPr>
                    </a:p>
                  </a:txBody>
                  <a:tcPr marL="120373" marR="120373" marT="120373" marB="120373" anchor="ctr">
                    <a:lnL w="9525" cap="flat" cmpd="sng" algn="ctr">
                      <a:solidFill>
                        <a:srgbClr val="A4E473"/>
                      </a:solidFill>
                      <a:prstDash val="solid"/>
                      <a:round/>
                      <a:headEnd type="none" w="med" len="med"/>
                      <a:tailEnd type="none" w="med" len="med"/>
                    </a:lnL>
                    <a:lnR w="0" cap="flat" cmpd="sng" algn="ctr">
                      <a:solidFill>
                        <a:srgbClr val="A4E473"/>
                      </a:solidFill>
                      <a:prstDash val="solid"/>
                      <a:round/>
                      <a:headEnd type="none" w="med" len="med"/>
                      <a:tailEnd type="none" w="med" len="med"/>
                    </a:lnR>
                    <a:lnT w="9525" cap="flat" cmpd="sng" algn="ctr">
                      <a:solidFill>
                        <a:srgbClr val="A4E473"/>
                      </a:solidFill>
                      <a:prstDash val="solid"/>
                      <a:round/>
                      <a:headEnd type="none" w="med" len="med"/>
                      <a:tailEnd type="none" w="med" len="med"/>
                    </a:lnT>
                    <a:lnB w="9525" cap="flat" cmpd="sng" algn="ctr">
                      <a:solidFill>
                        <a:srgbClr val="A4E473"/>
                      </a:solidFill>
                      <a:prstDash val="solid"/>
                      <a:round/>
                      <a:headEnd type="none" w="med" len="med"/>
                      <a:tailEnd type="none" w="med" len="med"/>
                    </a:lnB>
                    <a:solidFill>
                      <a:srgbClr val="004651"/>
                    </a:solidFill>
                  </a:tcPr>
                </a:tc>
              </a:tr>
              <a:tr h="521788">
                <a:tc>
                  <a:txBody>
                    <a:bodyPr/>
                    <a:lstStyle/>
                    <a:p>
                      <a:pPr algn="ctr">
                        <a:lnSpc>
                          <a:spcPts val="2520"/>
                        </a:lnSpc>
                        <a:defRPr/>
                      </a:pPr>
                      <a:r>
                        <a:rPr lang="id-ID" sz="1800" b="1" dirty="0" smtClean="0">
                          <a:solidFill>
                            <a:srgbClr val="000000"/>
                          </a:solidFill>
                          <a:latin typeface="Fira Sans Medium"/>
                          <a:sym typeface="Fira Sans Medium"/>
                        </a:rPr>
                        <a:t>Reserach</a:t>
                      </a:r>
                      <a:r>
                        <a:rPr lang="id-ID" sz="1800" b="1" baseline="0" dirty="0" smtClean="0">
                          <a:solidFill>
                            <a:srgbClr val="000000"/>
                          </a:solidFill>
                          <a:latin typeface="Fira Sans Medium"/>
                          <a:sym typeface="Fira Sans Medium"/>
                        </a:rPr>
                        <a:t> objective</a:t>
                      </a:r>
                      <a:endParaRPr lang="en-US" sz="1100" dirty="0"/>
                    </a:p>
                  </a:txBody>
                  <a:tcPr marL="120373" marR="120373" marT="120373" marB="120373" anchor="ctr">
                    <a:lnL w="0" cap="flat" cmpd="sng" algn="ctr">
                      <a:solidFill>
                        <a:srgbClr val="A4E473"/>
                      </a:solidFill>
                      <a:prstDash val="solid"/>
                      <a:round/>
                      <a:headEnd type="none" w="med" len="med"/>
                      <a:tailEnd type="none" w="med" len="med"/>
                    </a:lnL>
                    <a:lnR w="9525" cap="flat" cmpd="sng" algn="ctr">
                      <a:solidFill>
                        <a:srgbClr val="A4E473"/>
                      </a:solidFill>
                      <a:prstDash val="solid"/>
                      <a:round/>
                      <a:headEnd type="none" w="med" len="med"/>
                      <a:tailEnd type="none" w="med" len="med"/>
                    </a:lnR>
                    <a:lnT w="9525" cap="flat" cmpd="sng" algn="ctr">
                      <a:solidFill>
                        <a:srgbClr val="A4E473"/>
                      </a:solidFill>
                      <a:prstDash val="solid"/>
                      <a:round/>
                      <a:headEnd type="none" w="med" len="med"/>
                      <a:tailEnd type="none" w="med" len="med"/>
                    </a:lnT>
                    <a:lnB w="9525" cap="flat" cmpd="sng" algn="ctr">
                      <a:solidFill>
                        <a:srgbClr val="A4E473"/>
                      </a:solidFill>
                      <a:prstDash val="solid"/>
                      <a:round/>
                      <a:headEnd type="none" w="med" len="med"/>
                      <a:tailEnd type="none" w="med" len="med"/>
                    </a:lnB>
                    <a:solidFill>
                      <a:srgbClr val="A4E473"/>
                    </a:solidFill>
                  </a:tcPr>
                </a:tc>
                <a:tc>
                  <a:txBody>
                    <a:bodyPr/>
                    <a:lstStyle/>
                    <a:p>
                      <a:pPr algn="ctr">
                        <a:lnSpc>
                          <a:spcPts val="2520"/>
                        </a:lnSpc>
                        <a:defRPr/>
                      </a:pPr>
                      <a:r>
                        <a:rPr lang="id-ID" sz="1800" b="1" dirty="0" smtClean="0">
                          <a:solidFill>
                            <a:srgbClr val="000000"/>
                          </a:solidFill>
                          <a:latin typeface="Fira Sans Medium"/>
                          <a:sym typeface="Fira Sans Medium"/>
                        </a:rPr>
                        <a:t>Reserach</a:t>
                      </a:r>
                      <a:r>
                        <a:rPr lang="id-ID" sz="1800" b="1" baseline="0" dirty="0" smtClean="0">
                          <a:solidFill>
                            <a:srgbClr val="000000"/>
                          </a:solidFill>
                          <a:latin typeface="Fira Sans Medium"/>
                          <a:sym typeface="Fira Sans Medium"/>
                        </a:rPr>
                        <a:t> objective</a:t>
                      </a:r>
                      <a:endParaRPr lang="en-US" sz="1100" dirty="0"/>
                    </a:p>
                  </a:txBody>
                  <a:tcPr marL="120373" marR="120373" marT="120373" marB="120373" anchor="ctr">
                    <a:lnL w="9525" cap="flat" cmpd="sng" algn="ctr">
                      <a:solidFill>
                        <a:srgbClr val="A4E473"/>
                      </a:solidFill>
                      <a:prstDash val="solid"/>
                      <a:round/>
                      <a:headEnd type="none" w="med" len="med"/>
                      <a:tailEnd type="none" w="med" len="med"/>
                    </a:lnL>
                    <a:lnR w="9525" cap="flat" cmpd="sng" algn="ctr">
                      <a:solidFill>
                        <a:srgbClr val="A4E473"/>
                      </a:solidFill>
                      <a:prstDash val="solid"/>
                      <a:round/>
                      <a:headEnd type="none" w="med" len="med"/>
                      <a:tailEnd type="none" w="med" len="med"/>
                    </a:lnR>
                    <a:lnT w="9525" cap="flat" cmpd="sng" algn="ctr">
                      <a:solidFill>
                        <a:srgbClr val="A4E473"/>
                      </a:solidFill>
                      <a:prstDash val="solid"/>
                      <a:round/>
                      <a:headEnd type="none" w="med" len="med"/>
                      <a:tailEnd type="none" w="med" len="med"/>
                    </a:lnT>
                    <a:lnB w="9525" cap="flat" cmpd="sng" algn="ctr">
                      <a:solidFill>
                        <a:srgbClr val="A4E473"/>
                      </a:solidFill>
                      <a:prstDash val="solid"/>
                      <a:round/>
                      <a:headEnd type="none" w="med" len="med"/>
                      <a:tailEnd type="none" w="med" len="med"/>
                    </a:lnB>
                    <a:solidFill>
                      <a:srgbClr val="A4E473"/>
                    </a:solidFill>
                  </a:tcPr>
                </a:tc>
                <a:tc>
                  <a:txBody>
                    <a:bodyPr/>
                    <a:lstStyle/>
                    <a:p>
                      <a:pPr algn="ctr">
                        <a:lnSpc>
                          <a:spcPts val="2520"/>
                        </a:lnSpc>
                        <a:defRPr/>
                      </a:pPr>
                      <a:r>
                        <a:rPr lang="id-ID" sz="1800" b="1" dirty="0" smtClean="0">
                          <a:solidFill>
                            <a:srgbClr val="000000"/>
                          </a:solidFill>
                          <a:latin typeface="Fira Sans Medium"/>
                          <a:sym typeface="Fira Sans Medium"/>
                        </a:rPr>
                        <a:t>Reserach</a:t>
                      </a:r>
                      <a:r>
                        <a:rPr lang="id-ID" sz="1800" b="1" baseline="0" dirty="0" smtClean="0">
                          <a:solidFill>
                            <a:srgbClr val="000000"/>
                          </a:solidFill>
                          <a:latin typeface="Fira Sans Medium"/>
                          <a:sym typeface="Fira Sans Medium"/>
                        </a:rPr>
                        <a:t> objective</a:t>
                      </a:r>
                      <a:endParaRPr lang="en-US" sz="1100" dirty="0"/>
                    </a:p>
                  </a:txBody>
                  <a:tcPr marL="120373" marR="120373" marT="120373" marB="120373" anchor="ctr">
                    <a:lnL w="9525" cap="flat" cmpd="sng" algn="ctr">
                      <a:solidFill>
                        <a:srgbClr val="A4E473"/>
                      </a:solidFill>
                      <a:prstDash val="solid"/>
                      <a:round/>
                      <a:headEnd type="none" w="med" len="med"/>
                      <a:tailEnd type="none" w="med" len="med"/>
                    </a:lnL>
                    <a:lnR w="9525" cap="flat" cmpd="sng" algn="ctr">
                      <a:solidFill>
                        <a:srgbClr val="A4E473"/>
                      </a:solidFill>
                      <a:prstDash val="solid"/>
                      <a:round/>
                      <a:headEnd type="none" w="med" len="med"/>
                      <a:tailEnd type="none" w="med" len="med"/>
                    </a:lnR>
                    <a:lnT w="9525" cap="flat" cmpd="sng" algn="ctr">
                      <a:solidFill>
                        <a:srgbClr val="A4E473"/>
                      </a:solidFill>
                      <a:prstDash val="solid"/>
                      <a:round/>
                      <a:headEnd type="none" w="med" len="med"/>
                      <a:tailEnd type="none" w="med" len="med"/>
                    </a:lnT>
                    <a:lnB w="9525" cap="flat" cmpd="sng" algn="ctr">
                      <a:solidFill>
                        <a:srgbClr val="A4E473"/>
                      </a:solidFill>
                      <a:prstDash val="solid"/>
                      <a:round/>
                      <a:headEnd type="none" w="med" len="med"/>
                      <a:tailEnd type="none" w="med" len="med"/>
                    </a:lnB>
                    <a:solidFill>
                      <a:srgbClr val="A4E473"/>
                    </a:solidFill>
                  </a:tcPr>
                </a:tc>
                <a:tc>
                  <a:txBody>
                    <a:bodyPr/>
                    <a:lstStyle/>
                    <a:p>
                      <a:pPr algn="ctr">
                        <a:lnSpc>
                          <a:spcPts val="2520"/>
                        </a:lnSpc>
                        <a:defRPr/>
                      </a:pPr>
                      <a:r>
                        <a:rPr lang="id-ID" sz="1800" b="1" dirty="0" smtClean="0">
                          <a:solidFill>
                            <a:srgbClr val="000000"/>
                          </a:solidFill>
                          <a:latin typeface="Fira Sans Medium"/>
                          <a:sym typeface="Fira Sans Medium"/>
                        </a:rPr>
                        <a:t>Reserach</a:t>
                      </a:r>
                      <a:r>
                        <a:rPr lang="id-ID" sz="1800" b="1" baseline="0" dirty="0" smtClean="0">
                          <a:solidFill>
                            <a:srgbClr val="000000"/>
                          </a:solidFill>
                          <a:latin typeface="Fira Sans Medium"/>
                          <a:sym typeface="Fira Sans Medium"/>
                        </a:rPr>
                        <a:t> objective</a:t>
                      </a:r>
                      <a:endParaRPr lang="en-US" sz="1100" dirty="0"/>
                    </a:p>
                  </a:txBody>
                  <a:tcPr marL="120373" marR="120373" marT="120373" marB="120373" anchor="ctr">
                    <a:lnL w="9525" cap="flat" cmpd="sng" algn="ctr">
                      <a:solidFill>
                        <a:srgbClr val="A4E473"/>
                      </a:solidFill>
                      <a:prstDash val="solid"/>
                      <a:round/>
                      <a:headEnd type="none" w="med" len="med"/>
                      <a:tailEnd type="none" w="med" len="med"/>
                    </a:lnL>
                    <a:lnR w="0" cap="flat" cmpd="sng" algn="ctr">
                      <a:solidFill>
                        <a:srgbClr val="A4E473"/>
                      </a:solidFill>
                      <a:prstDash val="solid"/>
                      <a:round/>
                      <a:headEnd type="none" w="med" len="med"/>
                      <a:tailEnd type="none" w="med" len="med"/>
                    </a:lnR>
                    <a:lnT w="9525" cap="flat" cmpd="sng" algn="ctr">
                      <a:solidFill>
                        <a:srgbClr val="A4E473"/>
                      </a:solidFill>
                      <a:prstDash val="solid"/>
                      <a:round/>
                      <a:headEnd type="none" w="med" len="med"/>
                      <a:tailEnd type="none" w="med" len="med"/>
                    </a:lnT>
                    <a:lnB w="9525" cap="flat" cmpd="sng" algn="ctr">
                      <a:solidFill>
                        <a:srgbClr val="A4E473"/>
                      </a:solidFill>
                      <a:prstDash val="solid"/>
                      <a:round/>
                      <a:headEnd type="none" w="med" len="med"/>
                      <a:tailEnd type="none" w="med" len="med"/>
                    </a:lnB>
                    <a:solidFill>
                      <a:srgbClr val="A4E473"/>
                    </a:solidFill>
                  </a:tcPr>
                </a:tc>
              </a:tr>
              <a:tr h="2960008">
                <a:tc>
                  <a:txBody>
                    <a:bodyPr/>
                    <a:lstStyle/>
                    <a:p>
                      <a:pPr algn="ctr"/>
                      <a:r>
                        <a:rPr lang="id-ID" sz="2400" kern="1200" dirty="0" smtClean="0">
                          <a:solidFill>
                            <a:schemeClr val="bg1"/>
                          </a:solidFill>
                          <a:latin typeface="Fira Sans Light" charset="0"/>
                          <a:ea typeface="+mn-ea"/>
                          <a:cs typeface="+mn-cs"/>
                        </a:rPr>
                        <a:t>untuk meningkatkan kreatifitas dan minat</a:t>
                      </a:r>
                    </a:p>
                    <a:p>
                      <a:pPr algn="ctr"/>
                      <a:r>
                        <a:rPr lang="id-ID" sz="2400" kern="1200" dirty="0" smtClean="0">
                          <a:solidFill>
                            <a:schemeClr val="bg1"/>
                          </a:solidFill>
                          <a:latin typeface="Fira Sans Light" charset="0"/>
                          <a:ea typeface="+mn-ea"/>
                          <a:cs typeface="+mn-cs"/>
                        </a:rPr>
                        <a:t>belajar siswa pada mata pelajaran Bahasa Inggris</a:t>
                      </a:r>
                    </a:p>
                    <a:p>
                      <a:pPr algn="ctr"/>
                      <a:r>
                        <a:rPr lang="id-ID" sz="2400" kern="1200" dirty="0" smtClean="0">
                          <a:solidFill>
                            <a:schemeClr val="bg1"/>
                          </a:solidFill>
                          <a:latin typeface="Fira Sans Light" charset="0"/>
                          <a:ea typeface="+mn-ea"/>
                          <a:cs typeface="+mn-cs"/>
                        </a:rPr>
                        <a:t>dengan menggunakan cerita rakyat Bima.</a:t>
                      </a:r>
                      <a:endParaRPr lang="en-US" sz="2400" dirty="0">
                        <a:solidFill>
                          <a:schemeClr val="bg1"/>
                        </a:solidFill>
                        <a:latin typeface="Fira Sans Light" charset="0"/>
                      </a:endParaRPr>
                    </a:p>
                  </a:txBody>
                  <a:tcPr marL="120373" marR="120373" marT="120373" marB="120373" anchor="ctr">
                    <a:lnL w="0" cap="flat" cmpd="sng" algn="ctr">
                      <a:solidFill>
                        <a:srgbClr val="A4E473"/>
                      </a:solidFill>
                      <a:prstDash val="solid"/>
                      <a:round/>
                      <a:headEnd type="none" w="med" len="med"/>
                      <a:tailEnd type="none" w="med" len="med"/>
                    </a:lnL>
                    <a:lnR w="9525" cap="flat" cmpd="sng" algn="ctr">
                      <a:solidFill>
                        <a:srgbClr val="A4E473"/>
                      </a:solidFill>
                      <a:prstDash val="solid"/>
                      <a:round/>
                      <a:headEnd type="none" w="med" len="med"/>
                      <a:tailEnd type="none" w="med" len="med"/>
                    </a:lnR>
                    <a:lnT w="9525" cap="flat" cmpd="sng" algn="ctr">
                      <a:solidFill>
                        <a:srgbClr val="A4E473"/>
                      </a:solidFill>
                      <a:prstDash val="solid"/>
                      <a:round/>
                      <a:headEnd type="none" w="med" len="med"/>
                      <a:tailEnd type="none" w="med" len="med"/>
                    </a:lnT>
                    <a:lnB w="9525" cap="flat" cmpd="sng" algn="ctr">
                      <a:solidFill>
                        <a:srgbClr val="A4E473"/>
                      </a:solidFill>
                      <a:prstDash val="solid"/>
                      <a:round/>
                      <a:headEnd type="none" w="med" len="med"/>
                      <a:tailEnd type="none" w="med" len="med"/>
                    </a:lnB>
                    <a:solidFill>
                      <a:srgbClr val="004651"/>
                    </a:solidFill>
                  </a:tcPr>
                </a:tc>
                <a:tc>
                  <a:txBody>
                    <a:bodyPr/>
                    <a:lstStyle/>
                    <a:p>
                      <a:pPr algn="ctr"/>
                      <a:r>
                        <a:rPr lang="id-ID" sz="2400" kern="1200" dirty="0" smtClean="0">
                          <a:solidFill>
                            <a:schemeClr val="bg1"/>
                          </a:solidFill>
                          <a:latin typeface="Fira Sans Light" charset="0"/>
                          <a:ea typeface="+mn-ea"/>
                          <a:cs typeface="+mn-cs"/>
                        </a:rPr>
                        <a:t>untuk mengetahui</a:t>
                      </a:r>
                    </a:p>
                    <a:p>
                      <a:pPr algn="ctr"/>
                      <a:r>
                        <a:rPr lang="id-ID" sz="2400" kern="1200" dirty="0" smtClean="0">
                          <a:solidFill>
                            <a:schemeClr val="bg1"/>
                          </a:solidFill>
                          <a:latin typeface="Fira Sans Light" charset="0"/>
                          <a:ea typeface="+mn-ea"/>
                          <a:cs typeface="+mn-cs"/>
                        </a:rPr>
                        <a:t>apakah ada peningkatan terhadap kemampuan</a:t>
                      </a:r>
                    </a:p>
                    <a:p>
                      <a:pPr algn="ctr"/>
                      <a:r>
                        <a:rPr lang="es-ES" sz="2400" kern="1200" dirty="0" err="1" smtClean="0">
                          <a:solidFill>
                            <a:schemeClr val="bg1"/>
                          </a:solidFill>
                          <a:latin typeface="Fira Sans Light" charset="0"/>
                          <a:ea typeface="+mn-ea"/>
                          <a:cs typeface="+mn-cs"/>
                        </a:rPr>
                        <a:t>menulis</a:t>
                      </a:r>
                      <a:r>
                        <a:rPr lang="es-ES" sz="2400" kern="1200" dirty="0" smtClean="0">
                          <a:solidFill>
                            <a:schemeClr val="bg1"/>
                          </a:solidFill>
                          <a:latin typeface="Fira Sans Light" charset="0"/>
                          <a:ea typeface="+mn-ea"/>
                          <a:cs typeface="+mn-cs"/>
                        </a:rPr>
                        <a:t> dan </a:t>
                      </a:r>
                      <a:r>
                        <a:rPr lang="es-ES" sz="2400" kern="1200" dirty="0" err="1" smtClean="0">
                          <a:solidFill>
                            <a:schemeClr val="bg1"/>
                          </a:solidFill>
                          <a:latin typeface="Fira Sans Light" charset="0"/>
                          <a:ea typeface="+mn-ea"/>
                          <a:cs typeface="+mn-cs"/>
                        </a:rPr>
                        <a:t>self-efficacy</a:t>
                      </a:r>
                      <a:r>
                        <a:rPr lang="es-ES" sz="2400" kern="1200" dirty="0" smtClean="0">
                          <a:solidFill>
                            <a:schemeClr val="bg1"/>
                          </a:solidFill>
                          <a:latin typeface="Fira Sans Light" charset="0"/>
                          <a:ea typeface="+mn-ea"/>
                          <a:cs typeface="+mn-cs"/>
                        </a:rPr>
                        <a:t> </a:t>
                      </a:r>
                      <a:r>
                        <a:rPr lang="es-ES" sz="2400" kern="1200" dirty="0" err="1" smtClean="0">
                          <a:solidFill>
                            <a:schemeClr val="bg1"/>
                          </a:solidFill>
                          <a:latin typeface="Fira Sans Light" charset="0"/>
                          <a:ea typeface="+mn-ea"/>
                          <a:cs typeface="+mn-cs"/>
                        </a:rPr>
                        <a:t>mahasiswa</a:t>
                      </a:r>
                      <a:r>
                        <a:rPr lang="es-ES" sz="2400" kern="1200" dirty="0" smtClean="0">
                          <a:solidFill>
                            <a:schemeClr val="bg1"/>
                          </a:solidFill>
                          <a:latin typeface="Fira Sans Light" charset="0"/>
                          <a:ea typeface="+mn-ea"/>
                          <a:cs typeface="+mn-cs"/>
                        </a:rPr>
                        <a:t> pada mata</a:t>
                      </a:r>
                    </a:p>
                    <a:p>
                      <a:pPr algn="ctr"/>
                      <a:r>
                        <a:rPr lang="en-US" sz="2400" kern="1200" dirty="0" err="1" smtClean="0">
                          <a:solidFill>
                            <a:schemeClr val="bg1"/>
                          </a:solidFill>
                          <a:latin typeface="Fira Sans Light" charset="0"/>
                          <a:ea typeface="+mn-ea"/>
                          <a:cs typeface="+mn-cs"/>
                        </a:rPr>
                        <a:t>kuliah</a:t>
                      </a:r>
                      <a:r>
                        <a:rPr lang="en-US" sz="2400" kern="1200" dirty="0" smtClean="0">
                          <a:solidFill>
                            <a:schemeClr val="bg1"/>
                          </a:solidFill>
                          <a:latin typeface="Fira Sans Light" charset="0"/>
                          <a:ea typeface="+mn-ea"/>
                          <a:cs typeface="+mn-cs"/>
                        </a:rPr>
                        <a:t> Intermediate Writing </a:t>
                      </a:r>
                      <a:r>
                        <a:rPr lang="en-US" sz="2400" kern="1200" dirty="0" err="1" smtClean="0">
                          <a:solidFill>
                            <a:schemeClr val="bg1"/>
                          </a:solidFill>
                          <a:latin typeface="Fira Sans Light" charset="0"/>
                          <a:ea typeface="+mn-ea"/>
                          <a:cs typeface="+mn-cs"/>
                        </a:rPr>
                        <a:t>secara</a:t>
                      </a:r>
                      <a:r>
                        <a:rPr lang="en-US" sz="2400" kern="1200" dirty="0" smtClean="0">
                          <a:solidFill>
                            <a:schemeClr val="bg1"/>
                          </a:solidFill>
                          <a:latin typeface="Fira Sans Light" charset="0"/>
                          <a:ea typeface="+mn-ea"/>
                          <a:cs typeface="+mn-cs"/>
                        </a:rPr>
                        <a:t> valid </a:t>
                      </a:r>
                      <a:r>
                        <a:rPr lang="en-US" sz="2400" kern="1200" dirty="0" err="1" smtClean="0">
                          <a:solidFill>
                            <a:schemeClr val="bg1"/>
                          </a:solidFill>
                          <a:latin typeface="Fira Sans Light" charset="0"/>
                          <a:ea typeface="+mn-ea"/>
                          <a:cs typeface="+mn-cs"/>
                        </a:rPr>
                        <a:t>dan</a:t>
                      </a:r>
                      <a:endParaRPr lang="en-US" sz="2400" kern="1200" dirty="0" smtClean="0">
                        <a:solidFill>
                          <a:schemeClr val="bg1"/>
                        </a:solidFill>
                        <a:latin typeface="Fira Sans Light" charset="0"/>
                        <a:ea typeface="+mn-ea"/>
                        <a:cs typeface="+mn-cs"/>
                      </a:endParaRPr>
                    </a:p>
                    <a:p>
                      <a:pPr algn="ctr"/>
                      <a:r>
                        <a:rPr lang="id-ID" sz="2400" kern="1200" dirty="0" smtClean="0">
                          <a:solidFill>
                            <a:schemeClr val="bg1"/>
                          </a:solidFill>
                          <a:latin typeface="Fira Sans Light" charset="0"/>
                          <a:ea typeface="+mn-ea"/>
                          <a:cs typeface="+mn-cs"/>
                        </a:rPr>
                        <a:t>reliable.</a:t>
                      </a:r>
                      <a:endParaRPr lang="en-US" sz="2400" dirty="0">
                        <a:solidFill>
                          <a:schemeClr val="bg1"/>
                        </a:solidFill>
                        <a:latin typeface="Fira Sans Light" charset="0"/>
                      </a:endParaRPr>
                    </a:p>
                  </a:txBody>
                  <a:tcPr marL="120373" marR="120373" marT="120373" marB="120373" anchor="ctr">
                    <a:lnL w="9525" cap="flat" cmpd="sng" algn="ctr">
                      <a:solidFill>
                        <a:srgbClr val="A4E473"/>
                      </a:solidFill>
                      <a:prstDash val="solid"/>
                      <a:round/>
                      <a:headEnd type="none" w="med" len="med"/>
                      <a:tailEnd type="none" w="med" len="med"/>
                    </a:lnL>
                    <a:lnR w="9525" cap="flat" cmpd="sng" algn="ctr">
                      <a:solidFill>
                        <a:srgbClr val="A4E473"/>
                      </a:solidFill>
                      <a:prstDash val="solid"/>
                      <a:round/>
                      <a:headEnd type="none" w="med" len="med"/>
                      <a:tailEnd type="none" w="med" len="med"/>
                    </a:lnR>
                    <a:lnT w="9525" cap="flat" cmpd="sng" algn="ctr">
                      <a:solidFill>
                        <a:srgbClr val="A4E473"/>
                      </a:solidFill>
                      <a:prstDash val="solid"/>
                      <a:round/>
                      <a:headEnd type="none" w="med" len="med"/>
                      <a:tailEnd type="none" w="med" len="med"/>
                    </a:lnT>
                    <a:lnB w="9525" cap="flat" cmpd="sng" algn="ctr">
                      <a:solidFill>
                        <a:srgbClr val="A4E473"/>
                      </a:solidFill>
                      <a:prstDash val="solid"/>
                      <a:round/>
                      <a:headEnd type="none" w="med" len="med"/>
                      <a:tailEnd type="none" w="med" len="med"/>
                    </a:lnB>
                    <a:solidFill>
                      <a:srgbClr val="004651"/>
                    </a:solidFill>
                  </a:tcPr>
                </a:tc>
                <a:tc>
                  <a:txBody>
                    <a:bodyPr/>
                    <a:lstStyle/>
                    <a:p>
                      <a:pPr algn="ctr">
                        <a:lnSpc>
                          <a:spcPts val="1960"/>
                        </a:lnSpc>
                        <a:defRPr/>
                      </a:pPr>
                      <a:r>
                        <a:rPr lang="id-ID" sz="2400" dirty="0" smtClean="0">
                          <a:solidFill>
                            <a:srgbClr val="F4F4F4"/>
                          </a:solidFill>
                          <a:latin typeface="Fira Sans Light"/>
                          <a:ea typeface="Fira Sans Light"/>
                          <a:cs typeface="Fira Sans Light"/>
                          <a:sym typeface="Fira Sans Light"/>
                        </a:rPr>
                        <a:t>To reveal the quality of teachers’ beliefs in teaching English and its implementation in the independent curriculum</a:t>
                      </a:r>
                      <a:endParaRPr lang="en-US" sz="2400" dirty="0"/>
                    </a:p>
                  </a:txBody>
                  <a:tcPr marL="120373" marR="120373" marT="120373" marB="120373" anchor="ctr">
                    <a:lnL w="9525" cap="flat" cmpd="sng" algn="ctr">
                      <a:solidFill>
                        <a:srgbClr val="A4E473"/>
                      </a:solidFill>
                      <a:prstDash val="solid"/>
                      <a:round/>
                      <a:headEnd type="none" w="med" len="med"/>
                      <a:tailEnd type="none" w="med" len="med"/>
                    </a:lnL>
                    <a:lnR w="9525" cap="flat" cmpd="sng" algn="ctr">
                      <a:solidFill>
                        <a:srgbClr val="A4E473"/>
                      </a:solidFill>
                      <a:prstDash val="solid"/>
                      <a:round/>
                      <a:headEnd type="none" w="med" len="med"/>
                      <a:tailEnd type="none" w="med" len="med"/>
                    </a:lnR>
                    <a:lnT w="9525" cap="flat" cmpd="sng" algn="ctr">
                      <a:solidFill>
                        <a:srgbClr val="A4E473"/>
                      </a:solidFill>
                      <a:prstDash val="solid"/>
                      <a:round/>
                      <a:headEnd type="none" w="med" len="med"/>
                      <a:tailEnd type="none" w="med" len="med"/>
                    </a:lnT>
                    <a:lnB w="9525" cap="flat" cmpd="sng" algn="ctr">
                      <a:solidFill>
                        <a:srgbClr val="A4E473"/>
                      </a:solidFill>
                      <a:prstDash val="solid"/>
                      <a:round/>
                      <a:headEnd type="none" w="med" len="med"/>
                      <a:tailEnd type="none" w="med" len="med"/>
                    </a:lnB>
                    <a:solidFill>
                      <a:srgbClr val="004651"/>
                    </a:solidFill>
                  </a:tcPr>
                </a:tc>
                <a:tc>
                  <a:txBody>
                    <a:bodyPr/>
                    <a:lstStyle/>
                    <a:p>
                      <a:pPr algn="ctr">
                        <a:lnSpc>
                          <a:spcPts val="1960"/>
                        </a:lnSpc>
                        <a:defRPr/>
                      </a:pPr>
                      <a:r>
                        <a:rPr lang="en-US" sz="2400" kern="1200" dirty="0" smtClean="0">
                          <a:solidFill>
                            <a:schemeClr val="bg1"/>
                          </a:solidFill>
                          <a:latin typeface="+mn-lt"/>
                          <a:ea typeface="+mn-ea"/>
                          <a:cs typeface="+mn-cs"/>
                        </a:rPr>
                        <a:t>This research aims to analyze elements of magical realism using Wendy B. </a:t>
                      </a:r>
                      <a:r>
                        <a:rPr lang="en-US" sz="2400" kern="1200" dirty="0" err="1" smtClean="0">
                          <a:solidFill>
                            <a:schemeClr val="bg1"/>
                          </a:solidFill>
                          <a:latin typeface="+mn-lt"/>
                          <a:ea typeface="+mn-ea"/>
                          <a:cs typeface="+mn-cs"/>
                        </a:rPr>
                        <a:t>Faris</a:t>
                      </a:r>
                      <a:r>
                        <a:rPr lang="en-US" sz="2400" kern="1200" dirty="0" smtClean="0">
                          <a:solidFill>
                            <a:schemeClr val="bg1"/>
                          </a:solidFill>
                          <a:latin typeface="+mn-lt"/>
                          <a:ea typeface="+mn-ea"/>
                          <a:cs typeface="+mn-cs"/>
                        </a:rPr>
                        <a:t>' 5 characteristics of magical realism in the short story Wedding </a:t>
                      </a:r>
                      <a:r>
                        <a:rPr lang="en-US" sz="2400" kern="1200" dirty="0" err="1" smtClean="0">
                          <a:solidFill>
                            <a:schemeClr val="bg1"/>
                          </a:solidFill>
                          <a:latin typeface="+mn-lt"/>
                          <a:ea typeface="+mn-ea"/>
                          <a:cs typeface="+mn-cs"/>
                        </a:rPr>
                        <a:t>Goib</a:t>
                      </a:r>
                      <a:r>
                        <a:rPr lang="en-US" sz="2400" kern="1200" dirty="0" smtClean="0">
                          <a:solidFill>
                            <a:schemeClr val="bg1"/>
                          </a:solidFill>
                          <a:latin typeface="+mn-lt"/>
                          <a:ea typeface="+mn-ea"/>
                          <a:cs typeface="+mn-cs"/>
                        </a:rPr>
                        <a:t>. </a:t>
                      </a:r>
                      <a:endParaRPr lang="en-US" sz="2400" dirty="0">
                        <a:solidFill>
                          <a:schemeClr val="bg1"/>
                        </a:solidFill>
                      </a:endParaRPr>
                    </a:p>
                  </a:txBody>
                  <a:tcPr marL="120373" marR="120373" marT="120373" marB="120373" anchor="ctr">
                    <a:lnL w="9525" cap="flat" cmpd="sng" algn="ctr">
                      <a:solidFill>
                        <a:srgbClr val="A4E473"/>
                      </a:solidFill>
                      <a:prstDash val="solid"/>
                      <a:round/>
                      <a:headEnd type="none" w="med" len="med"/>
                      <a:tailEnd type="none" w="med" len="med"/>
                    </a:lnL>
                    <a:lnR w="0" cap="flat" cmpd="sng" algn="ctr">
                      <a:solidFill>
                        <a:srgbClr val="A4E473"/>
                      </a:solidFill>
                      <a:prstDash val="solid"/>
                      <a:round/>
                      <a:headEnd type="none" w="med" len="med"/>
                      <a:tailEnd type="none" w="med" len="med"/>
                    </a:lnR>
                    <a:lnT w="9525" cap="flat" cmpd="sng" algn="ctr">
                      <a:solidFill>
                        <a:srgbClr val="A4E473"/>
                      </a:solidFill>
                      <a:prstDash val="solid"/>
                      <a:round/>
                      <a:headEnd type="none" w="med" len="med"/>
                      <a:tailEnd type="none" w="med" len="med"/>
                    </a:lnT>
                    <a:lnB w="9525" cap="flat" cmpd="sng" algn="ctr">
                      <a:solidFill>
                        <a:srgbClr val="A4E473"/>
                      </a:solidFill>
                      <a:prstDash val="solid"/>
                      <a:round/>
                      <a:headEnd type="none" w="med" len="med"/>
                      <a:tailEnd type="none" w="med" len="med"/>
                    </a:lnB>
                    <a:solidFill>
                      <a:srgbClr val="004651"/>
                    </a:solidFill>
                  </a:tcPr>
                </a:tc>
              </a:tr>
              <a:tr h="521788">
                <a:tc>
                  <a:txBody>
                    <a:bodyPr/>
                    <a:lstStyle/>
                    <a:p>
                      <a:pPr algn="ctr">
                        <a:lnSpc>
                          <a:spcPts val="2520"/>
                        </a:lnSpc>
                        <a:defRPr/>
                      </a:pPr>
                      <a:r>
                        <a:rPr lang="id-ID" sz="1800" b="1" dirty="0" smtClean="0">
                          <a:solidFill>
                            <a:srgbClr val="000000"/>
                          </a:solidFill>
                          <a:latin typeface="Fira Sans Medium"/>
                          <a:ea typeface="Fira Sans Medium"/>
                          <a:cs typeface="Fira Sans Medium"/>
                          <a:sym typeface="Fira Sans Medium"/>
                        </a:rPr>
                        <a:t>Plan</a:t>
                      </a:r>
                      <a:r>
                        <a:rPr lang="id-ID" sz="1800" b="1" baseline="0" dirty="0" smtClean="0">
                          <a:solidFill>
                            <a:srgbClr val="000000"/>
                          </a:solidFill>
                          <a:latin typeface="Fira Sans Medium"/>
                          <a:ea typeface="Fira Sans Medium"/>
                          <a:cs typeface="Fira Sans Medium"/>
                          <a:sym typeface="Fira Sans Medium"/>
                        </a:rPr>
                        <a:t> and design of Research</a:t>
                      </a:r>
                      <a:endParaRPr lang="en-US" sz="1100" dirty="0"/>
                    </a:p>
                  </a:txBody>
                  <a:tcPr marL="120373" marR="120373" marT="120373" marB="120373" anchor="ctr">
                    <a:lnL w="0" cap="flat" cmpd="sng" algn="ctr">
                      <a:solidFill>
                        <a:srgbClr val="A4E473"/>
                      </a:solidFill>
                      <a:prstDash val="solid"/>
                      <a:round/>
                      <a:headEnd type="none" w="med" len="med"/>
                      <a:tailEnd type="none" w="med" len="med"/>
                    </a:lnL>
                    <a:lnR w="9525" cap="flat" cmpd="sng" algn="ctr">
                      <a:solidFill>
                        <a:srgbClr val="A4E473"/>
                      </a:solidFill>
                      <a:prstDash val="solid"/>
                      <a:round/>
                      <a:headEnd type="none" w="med" len="med"/>
                      <a:tailEnd type="none" w="med" len="med"/>
                    </a:lnR>
                    <a:lnT w="9525" cap="flat" cmpd="sng" algn="ctr">
                      <a:solidFill>
                        <a:srgbClr val="A4E473"/>
                      </a:solidFill>
                      <a:prstDash val="solid"/>
                      <a:round/>
                      <a:headEnd type="none" w="med" len="med"/>
                      <a:tailEnd type="none" w="med" len="med"/>
                    </a:lnT>
                    <a:lnB w="9525" cap="flat" cmpd="sng" algn="ctr">
                      <a:solidFill>
                        <a:srgbClr val="A4E473"/>
                      </a:solidFill>
                      <a:prstDash val="solid"/>
                      <a:round/>
                      <a:headEnd type="none" w="med" len="med"/>
                      <a:tailEnd type="none" w="med" len="med"/>
                    </a:lnB>
                    <a:solidFill>
                      <a:srgbClr val="A4E473"/>
                    </a:solidFill>
                  </a:tcPr>
                </a:tc>
                <a:tc>
                  <a:txBody>
                    <a:bodyPr/>
                    <a:lstStyle/>
                    <a:p>
                      <a:pPr algn="ctr">
                        <a:lnSpc>
                          <a:spcPts val="2520"/>
                        </a:lnSpc>
                        <a:defRPr/>
                      </a:pPr>
                      <a:r>
                        <a:rPr lang="id-ID" sz="1800" b="1" dirty="0" smtClean="0">
                          <a:solidFill>
                            <a:srgbClr val="000000"/>
                          </a:solidFill>
                          <a:latin typeface="Fira Sans Medium"/>
                          <a:ea typeface="Fira Sans Medium"/>
                          <a:cs typeface="Fira Sans Medium"/>
                          <a:sym typeface="Fira Sans Medium"/>
                        </a:rPr>
                        <a:t>Plan</a:t>
                      </a:r>
                      <a:r>
                        <a:rPr lang="id-ID" sz="1800" b="1" baseline="0" dirty="0" smtClean="0">
                          <a:solidFill>
                            <a:srgbClr val="000000"/>
                          </a:solidFill>
                          <a:latin typeface="Fira Sans Medium"/>
                          <a:ea typeface="Fira Sans Medium"/>
                          <a:cs typeface="Fira Sans Medium"/>
                          <a:sym typeface="Fira Sans Medium"/>
                        </a:rPr>
                        <a:t> and design of Research</a:t>
                      </a:r>
                      <a:endParaRPr lang="en-US" sz="1100" dirty="0"/>
                    </a:p>
                  </a:txBody>
                  <a:tcPr marL="120373" marR="120373" marT="120373" marB="120373" anchor="ctr">
                    <a:lnL w="9525" cap="flat" cmpd="sng" algn="ctr">
                      <a:solidFill>
                        <a:srgbClr val="A4E473"/>
                      </a:solidFill>
                      <a:prstDash val="solid"/>
                      <a:round/>
                      <a:headEnd type="none" w="med" len="med"/>
                      <a:tailEnd type="none" w="med" len="med"/>
                    </a:lnL>
                    <a:lnR w="9525" cap="flat" cmpd="sng" algn="ctr">
                      <a:solidFill>
                        <a:srgbClr val="A4E473"/>
                      </a:solidFill>
                      <a:prstDash val="solid"/>
                      <a:round/>
                      <a:headEnd type="none" w="med" len="med"/>
                      <a:tailEnd type="none" w="med" len="med"/>
                    </a:lnR>
                    <a:lnT w="9525" cap="flat" cmpd="sng" algn="ctr">
                      <a:solidFill>
                        <a:srgbClr val="A4E473"/>
                      </a:solidFill>
                      <a:prstDash val="solid"/>
                      <a:round/>
                      <a:headEnd type="none" w="med" len="med"/>
                      <a:tailEnd type="none" w="med" len="med"/>
                    </a:lnT>
                    <a:lnB w="9525" cap="flat" cmpd="sng" algn="ctr">
                      <a:solidFill>
                        <a:srgbClr val="A4E473"/>
                      </a:solidFill>
                      <a:prstDash val="solid"/>
                      <a:round/>
                      <a:headEnd type="none" w="med" len="med"/>
                      <a:tailEnd type="none" w="med" len="med"/>
                    </a:lnB>
                    <a:solidFill>
                      <a:srgbClr val="A4E473"/>
                    </a:solidFill>
                  </a:tcPr>
                </a:tc>
                <a:tc>
                  <a:txBody>
                    <a:bodyPr/>
                    <a:lstStyle/>
                    <a:p>
                      <a:pPr algn="ctr">
                        <a:lnSpc>
                          <a:spcPts val="2520"/>
                        </a:lnSpc>
                        <a:defRPr/>
                      </a:pPr>
                      <a:r>
                        <a:rPr lang="id-ID" sz="1800" b="1" dirty="0" smtClean="0">
                          <a:solidFill>
                            <a:srgbClr val="000000"/>
                          </a:solidFill>
                          <a:latin typeface="Fira Sans Medium"/>
                          <a:ea typeface="Fira Sans Medium"/>
                          <a:cs typeface="Fira Sans Medium"/>
                          <a:sym typeface="Fira Sans Medium"/>
                        </a:rPr>
                        <a:t>Plan</a:t>
                      </a:r>
                      <a:r>
                        <a:rPr lang="id-ID" sz="1800" b="1" baseline="0" dirty="0" smtClean="0">
                          <a:solidFill>
                            <a:srgbClr val="000000"/>
                          </a:solidFill>
                          <a:latin typeface="Fira Sans Medium"/>
                          <a:ea typeface="Fira Sans Medium"/>
                          <a:cs typeface="Fira Sans Medium"/>
                          <a:sym typeface="Fira Sans Medium"/>
                        </a:rPr>
                        <a:t> and design of Research</a:t>
                      </a:r>
                      <a:endParaRPr lang="en-US" sz="1100" dirty="0"/>
                    </a:p>
                  </a:txBody>
                  <a:tcPr marL="120373" marR="120373" marT="120373" marB="120373" anchor="ctr">
                    <a:lnL w="9525" cap="flat" cmpd="sng" algn="ctr">
                      <a:solidFill>
                        <a:srgbClr val="A4E473"/>
                      </a:solidFill>
                      <a:prstDash val="solid"/>
                      <a:round/>
                      <a:headEnd type="none" w="med" len="med"/>
                      <a:tailEnd type="none" w="med" len="med"/>
                    </a:lnL>
                    <a:lnR w="9525" cap="flat" cmpd="sng" algn="ctr">
                      <a:solidFill>
                        <a:srgbClr val="A4E473"/>
                      </a:solidFill>
                      <a:prstDash val="solid"/>
                      <a:round/>
                      <a:headEnd type="none" w="med" len="med"/>
                      <a:tailEnd type="none" w="med" len="med"/>
                    </a:lnR>
                    <a:lnT w="9525" cap="flat" cmpd="sng" algn="ctr">
                      <a:solidFill>
                        <a:srgbClr val="A4E473"/>
                      </a:solidFill>
                      <a:prstDash val="solid"/>
                      <a:round/>
                      <a:headEnd type="none" w="med" len="med"/>
                      <a:tailEnd type="none" w="med" len="med"/>
                    </a:lnT>
                    <a:lnB w="9525" cap="flat" cmpd="sng" algn="ctr">
                      <a:solidFill>
                        <a:srgbClr val="A4E473"/>
                      </a:solidFill>
                      <a:prstDash val="solid"/>
                      <a:round/>
                      <a:headEnd type="none" w="med" len="med"/>
                      <a:tailEnd type="none" w="med" len="med"/>
                    </a:lnB>
                    <a:solidFill>
                      <a:srgbClr val="A4E473"/>
                    </a:solidFill>
                  </a:tcPr>
                </a:tc>
                <a:tc>
                  <a:txBody>
                    <a:bodyPr/>
                    <a:lstStyle/>
                    <a:p>
                      <a:pPr algn="ctr">
                        <a:lnSpc>
                          <a:spcPts val="2520"/>
                        </a:lnSpc>
                        <a:defRPr/>
                      </a:pPr>
                      <a:r>
                        <a:rPr lang="id-ID" sz="1800" b="1" dirty="0" smtClean="0">
                          <a:solidFill>
                            <a:srgbClr val="000000"/>
                          </a:solidFill>
                          <a:latin typeface="Fira Sans Medium"/>
                          <a:ea typeface="Fira Sans Medium"/>
                          <a:cs typeface="Fira Sans Medium"/>
                          <a:sym typeface="Fira Sans Medium"/>
                        </a:rPr>
                        <a:t>Plan</a:t>
                      </a:r>
                      <a:r>
                        <a:rPr lang="id-ID" sz="1800" b="1" baseline="0" dirty="0" smtClean="0">
                          <a:solidFill>
                            <a:srgbClr val="000000"/>
                          </a:solidFill>
                          <a:latin typeface="Fira Sans Medium"/>
                          <a:ea typeface="Fira Sans Medium"/>
                          <a:cs typeface="Fira Sans Medium"/>
                          <a:sym typeface="Fira Sans Medium"/>
                        </a:rPr>
                        <a:t> and design of Research</a:t>
                      </a:r>
                      <a:endParaRPr lang="en-US" sz="1100" dirty="0"/>
                    </a:p>
                  </a:txBody>
                  <a:tcPr marL="120373" marR="120373" marT="120373" marB="120373" anchor="ctr">
                    <a:lnL w="9525" cap="flat" cmpd="sng" algn="ctr">
                      <a:solidFill>
                        <a:srgbClr val="A4E473"/>
                      </a:solidFill>
                      <a:prstDash val="solid"/>
                      <a:round/>
                      <a:headEnd type="none" w="med" len="med"/>
                      <a:tailEnd type="none" w="med" len="med"/>
                    </a:lnL>
                    <a:lnR w="0" cap="flat" cmpd="sng" algn="ctr">
                      <a:solidFill>
                        <a:srgbClr val="A4E473"/>
                      </a:solidFill>
                      <a:prstDash val="solid"/>
                      <a:round/>
                      <a:headEnd type="none" w="med" len="med"/>
                      <a:tailEnd type="none" w="med" len="med"/>
                    </a:lnR>
                    <a:lnT w="9525" cap="flat" cmpd="sng" algn="ctr">
                      <a:solidFill>
                        <a:srgbClr val="A4E473"/>
                      </a:solidFill>
                      <a:prstDash val="solid"/>
                      <a:round/>
                      <a:headEnd type="none" w="med" len="med"/>
                      <a:tailEnd type="none" w="med" len="med"/>
                    </a:lnT>
                    <a:lnB w="9525" cap="flat" cmpd="sng" algn="ctr">
                      <a:solidFill>
                        <a:srgbClr val="A4E473"/>
                      </a:solidFill>
                      <a:prstDash val="solid"/>
                      <a:round/>
                      <a:headEnd type="none" w="med" len="med"/>
                      <a:tailEnd type="none" w="med" len="med"/>
                    </a:lnB>
                    <a:solidFill>
                      <a:srgbClr val="A4E473"/>
                    </a:solidFill>
                  </a:tcPr>
                </a:tc>
              </a:tr>
              <a:tr h="2789071">
                <a:tc>
                  <a:txBody>
                    <a:bodyPr/>
                    <a:lstStyle/>
                    <a:p>
                      <a:pPr algn="ctr">
                        <a:lnSpc>
                          <a:spcPts val="1960"/>
                        </a:lnSpc>
                        <a:defRPr/>
                      </a:pPr>
                      <a:r>
                        <a:rPr lang="id-ID" sz="2000" dirty="0" smtClean="0">
                          <a:solidFill>
                            <a:srgbClr val="F4F4F4"/>
                          </a:solidFill>
                          <a:latin typeface="Fira Sans Light"/>
                          <a:ea typeface="Fira Sans Light"/>
                          <a:cs typeface="Fira Sans Light"/>
                          <a:sym typeface="Fira Sans Light"/>
                        </a:rPr>
                        <a:t>Penelitian</a:t>
                      </a:r>
                      <a:r>
                        <a:rPr lang="id-ID" sz="2000" baseline="0" dirty="0" smtClean="0">
                          <a:solidFill>
                            <a:srgbClr val="F4F4F4"/>
                          </a:solidFill>
                          <a:latin typeface="Fira Sans Light"/>
                          <a:ea typeface="Fira Sans Light"/>
                          <a:cs typeface="Fira Sans Light"/>
                          <a:sym typeface="Fira Sans Light"/>
                        </a:rPr>
                        <a:t> akan dilakukan pada siswa kelas IX di SMA x, yang berjumlah 20 orang. Akan dilakukan pre dan post test untuk mengetahui kemampuan awal dan akhir siswa setelah menerima treatment.</a:t>
                      </a:r>
                      <a:endParaRPr lang="en-US" sz="2000" dirty="0"/>
                    </a:p>
                  </a:txBody>
                  <a:tcPr marL="120373" marR="120373" marT="120373" marB="120373" anchor="ctr">
                    <a:lnL w="0" cap="flat" cmpd="sng" algn="ctr">
                      <a:solidFill>
                        <a:srgbClr val="A4E473"/>
                      </a:solidFill>
                      <a:prstDash val="solid"/>
                      <a:round/>
                      <a:headEnd type="none" w="med" len="med"/>
                      <a:tailEnd type="none" w="med" len="med"/>
                    </a:lnL>
                    <a:lnR w="9525" cap="flat" cmpd="sng" algn="ctr">
                      <a:solidFill>
                        <a:srgbClr val="A4E473"/>
                      </a:solidFill>
                      <a:prstDash val="solid"/>
                      <a:round/>
                      <a:headEnd type="none" w="med" len="med"/>
                      <a:tailEnd type="none" w="med" len="med"/>
                    </a:lnR>
                    <a:lnT w="9525" cap="flat" cmpd="sng" algn="ctr">
                      <a:solidFill>
                        <a:srgbClr val="A4E473"/>
                      </a:solidFill>
                      <a:prstDash val="solid"/>
                      <a:round/>
                      <a:headEnd type="none" w="med" len="med"/>
                      <a:tailEnd type="none" w="med" len="med"/>
                    </a:lnT>
                    <a:lnB w="0" cap="flat" cmpd="sng" algn="ctr">
                      <a:solidFill>
                        <a:srgbClr val="A4E473"/>
                      </a:solidFill>
                      <a:prstDash val="solid"/>
                      <a:round/>
                      <a:headEnd type="none" w="med" len="med"/>
                      <a:tailEnd type="none" w="med" len="med"/>
                    </a:lnB>
                    <a:solidFill>
                      <a:srgbClr val="004651"/>
                    </a:solidFill>
                  </a:tcPr>
                </a:tc>
                <a:tc>
                  <a:txBody>
                    <a:bodyPr/>
                    <a:lstStyle/>
                    <a:p>
                      <a:pPr algn="ctr"/>
                      <a:r>
                        <a:rPr lang="it-IT" sz="2000" kern="1200" dirty="0" smtClean="0">
                          <a:solidFill>
                            <a:schemeClr val="bg1"/>
                          </a:solidFill>
                          <a:latin typeface="Fira Sans Light" charset="0"/>
                          <a:ea typeface="+mn-ea"/>
                          <a:cs typeface="+mn-cs"/>
                        </a:rPr>
                        <a:t>Penelitian ini dilaksanakan di Program </a:t>
                      </a:r>
                      <a:r>
                        <a:rPr lang="id-ID" sz="2000" kern="1200" dirty="0" smtClean="0">
                          <a:solidFill>
                            <a:schemeClr val="bg1"/>
                          </a:solidFill>
                          <a:latin typeface="Fira Sans Light" charset="0"/>
                          <a:ea typeface="+mn-ea"/>
                          <a:cs typeface="+mn-cs"/>
                        </a:rPr>
                        <a:t> Studi Pendidikan Bahasa Inggris STKIP Taman Siswa Bima. Sampel pada penelitian ini adalah </a:t>
                      </a:r>
                      <a:r>
                        <a:rPr lang="nn-NO" sz="2000" kern="1200" dirty="0" smtClean="0">
                          <a:solidFill>
                            <a:schemeClr val="bg1"/>
                          </a:solidFill>
                          <a:latin typeface="Fira Sans Light" charset="0"/>
                          <a:ea typeface="+mn-ea"/>
                          <a:cs typeface="+mn-cs"/>
                        </a:rPr>
                        <a:t>mahasiswa semester II angkatan 2020 yang</a:t>
                      </a:r>
                      <a:r>
                        <a:rPr lang="id-ID" sz="2000" kern="1200" dirty="0" smtClean="0">
                          <a:solidFill>
                            <a:schemeClr val="bg1"/>
                          </a:solidFill>
                          <a:latin typeface="Fira Sans Light" charset="0"/>
                          <a:ea typeface="+mn-ea"/>
                          <a:cs typeface="+mn-cs"/>
                        </a:rPr>
                        <a:t> berjumlah 22 orang mahasiswa yang mengikuti</a:t>
                      </a:r>
                    </a:p>
                    <a:p>
                      <a:pPr algn="ctr"/>
                      <a:r>
                        <a:rPr lang="id-ID" sz="2000" kern="1200" dirty="0" smtClean="0">
                          <a:solidFill>
                            <a:schemeClr val="bg1"/>
                          </a:solidFill>
                          <a:latin typeface="Fira Sans Light" charset="0"/>
                          <a:ea typeface="+mn-ea"/>
                          <a:cs typeface="+mn-cs"/>
                        </a:rPr>
                        <a:t>mata kuliah Intermediate Writing</a:t>
                      </a:r>
                      <a:endParaRPr lang="en-US" sz="2000" dirty="0">
                        <a:solidFill>
                          <a:schemeClr val="bg1"/>
                        </a:solidFill>
                        <a:latin typeface="Fira Sans Light" charset="0"/>
                      </a:endParaRPr>
                    </a:p>
                  </a:txBody>
                  <a:tcPr marL="120373" marR="120373" marT="120373" marB="120373" anchor="ctr">
                    <a:lnL w="9525" cap="flat" cmpd="sng" algn="ctr">
                      <a:solidFill>
                        <a:srgbClr val="A4E473"/>
                      </a:solidFill>
                      <a:prstDash val="solid"/>
                      <a:round/>
                      <a:headEnd type="none" w="med" len="med"/>
                      <a:tailEnd type="none" w="med" len="med"/>
                    </a:lnL>
                    <a:lnR w="9525" cap="flat" cmpd="sng" algn="ctr">
                      <a:solidFill>
                        <a:srgbClr val="A4E473"/>
                      </a:solidFill>
                      <a:prstDash val="solid"/>
                      <a:round/>
                      <a:headEnd type="none" w="med" len="med"/>
                      <a:tailEnd type="none" w="med" len="med"/>
                    </a:lnR>
                    <a:lnT w="9525" cap="flat" cmpd="sng" algn="ctr">
                      <a:solidFill>
                        <a:srgbClr val="A4E473"/>
                      </a:solidFill>
                      <a:prstDash val="solid"/>
                      <a:round/>
                      <a:headEnd type="none" w="med" len="med"/>
                      <a:tailEnd type="none" w="med" len="med"/>
                    </a:lnT>
                    <a:lnB w="0" cap="flat" cmpd="sng" algn="ctr">
                      <a:solidFill>
                        <a:srgbClr val="A4E473"/>
                      </a:solidFill>
                      <a:prstDash val="solid"/>
                      <a:round/>
                      <a:headEnd type="none" w="med" len="med"/>
                      <a:tailEnd type="none" w="med" len="med"/>
                    </a:lnB>
                    <a:solidFill>
                      <a:srgbClr val="004651"/>
                    </a:solidFill>
                  </a:tcPr>
                </a:tc>
                <a:tc>
                  <a:txBody>
                    <a:bodyPr/>
                    <a:lstStyle/>
                    <a:p>
                      <a:pPr algn="ctr"/>
                      <a:r>
                        <a:rPr lang="id-ID" sz="1800" kern="1200" dirty="0" smtClean="0">
                          <a:solidFill>
                            <a:schemeClr val="bg1"/>
                          </a:solidFill>
                          <a:latin typeface="+mn-lt"/>
                          <a:ea typeface="+mn-ea"/>
                          <a:cs typeface="+mn-cs"/>
                        </a:rPr>
                        <a:t>This research was conducted</a:t>
                      </a:r>
                    </a:p>
                    <a:p>
                      <a:pPr algn="ctr"/>
                      <a:r>
                        <a:rPr lang="id-ID" sz="1800" kern="1200" dirty="0" smtClean="0">
                          <a:solidFill>
                            <a:schemeClr val="bg1"/>
                          </a:solidFill>
                          <a:latin typeface="+mn-lt"/>
                          <a:ea typeface="+mn-ea"/>
                          <a:cs typeface="+mn-cs"/>
                        </a:rPr>
                        <a:t>at SMA Negeri . </a:t>
                      </a:r>
                      <a:r>
                        <a:rPr lang="en-US" sz="1800" kern="1200" dirty="0" smtClean="0">
                          <a:solidFill>
                            <a:schemeClr val="bg1"/>
                          </a:solidFill>
                          <a:latin typeface="+mn-lt"/>
                          <a:ea typeface="+mn-ea"/>
                          <a:cs typeface="+mn-cs"/>
                        </a:rPr>
                        <a:t>The objects of this</a:t>
                      </a:r>
                      <a:r>
                        <a:rPr lang="id-ID" sz="1800" kern="1200" dirty="0" smtClean="0">
                          <a:solidFill>
                            <a:schemeClr val="bg1"/>
                          </a:solidFill>
                          <a:latin typeface="+mn-lt"/>
                          <a:ea typeface="+mn-ea"/>
                          <a:cs typeface="+mn-cs"/>
                        </a:rPr>
                        <a:t> </a:t>
                      </a:r>
                      <a:r>
                        <a:rPr lang="en-US" sz="1800" kern="1200" dirty="0" smtClean="0">
                          <a:solidFill>
                            <a:schemeClr val="bg1"/>
                          </a:solidFill>
                          <a:latin typeface="+mn-lt"/>
                          <a:ea typeface="+mn-ea"/>
                          <a:cs typeface="+mn-cs"/>
                        </a:rPr>
                        <a:t>research were</a:t>
                      </a:r>
                      <a:r>
                        <a:rPr lang="id-ID" sz="1800" kern="1200" dirty="0" smtClean="0">
                          <a:solidFill>
                            <a:schemeClr val="bg1"/>
                          </a:solidFill>
                          <a:latin typeface="+mn-lt"/>
                          <a:ea typeface="+mn-ea"/>
                          <a:cs typeface="+mn-cs"/>
                        </a:rPr>
                        <a:t> teachers in English subjects. Data will be collected </a:t>
                      </a:r>
                      <a:r>
                        <a:rPr lang="en-US" sz="1800" kern="1200" dirty="0" smtClean="0">
                          <a:solidFill>
                            <a:schemeClr val="bg1"/>
                          </a:solidFill>
                          <a:latin typeface="+mn-lt"/>
                          <a:ea typeface="+mn-ea"/>
                          <a:cs typeface="+mn-cs"/>
                        </a:rPr>
                        <a:t>through unstructured interview techniques, field</a:t>
                      </a:r>
                    </a:p>
                    <a:p>
                      <a:pPr algn="ctr"/>
                      <a:r>
                        <a:rPr lang="id-ID" sz="1800" kern="1200" dirty="0" smtClean="0">
                          <a:solidFill>
                            <a:schemeClr val="bg1"/>
                          </a:solidFill>
                          <a:latin typeface="+mn-lt"/>
                          <a:ea typeface="+mn-ea"/>
                          <a:cs typeface="+mn-cs"/>
                        </a:rPr>
                        <a:t>notes, and documentation. Data Analysis</a:t>
                      </a:r>
                    </a:p>
                    <a:p>
                      <a:pPr algn="ctr"/>
                      <a:r>
                        <a:rPr lang="fr-FR" sz="1800" kern="1200" dirty="0" smtClean="0">
                          <a:solidFill>
                            <a:schemeClr val="bg1"/>
                          </a:solidFill>
                          <a:latin typeface="+mn-lt"/>
                          <a:ea typeface="+mn-ea"/>
                          <a:cs typeface="+mn-cs"/>
                        </a:rPr>
                        <a:t>Techniques use Data </a:t>
                      </a:r>
                      <a:r>
                        <a:rPr lang="fr-FR" sz="1800" kern="1200" dirty="0" err="1" smtClean="0">
                          <a:solidFill>
                            <a:schemeClr val="bg1"/>
                          </a:solidFill>
                          <a:latin typeface="+mn-lt"/>
                          <a:ea typeface="+mn-ea"/>
                          <a:cs typeface="+mn-cs"/>
                        </a:rPr>
                        <a:t>Reduction</a:t>
                      </a:r>
                      <a:r>
                        <a:rPr lang="fr-FR" sz="1800" kern="1200" dirty="0" smtClean="0">
                          <a:solidFill>
                            <a:schemeClr val="bg1"/>
                          </a:solidFill>
                          <a:latin typeface="+mn-lt"/>
                          <a:ea typeface="+mn-ea"/>
                          <a:cs typeface="+mn-cs"/>
                        </a:rPr>
                        <a:t> techniques, Data</a:t>
                      </a:r>
                      <a:r>
                        <a:rPr lang="id-ID" sz="1800" kern="1200" dirty="0" smtClean="0">
                          <a:solidFill>
                            <a:schemeClr val="bg1"/>
                          </a:solidFill>
                          <a:latin typeface="+mn-lt"/>
                          <a:ea typeface="+mn-ea"/>
                          <a:cs typeface="+mn-cs"/>
                        </a:rPr>
                        <a:t> Display, Conclusion, and verification. </a:t>
                      </a:r>
                      <a:endParaRPr lang="en-US" sz="1100" dirty="0">
                        <a:solidFill>
                          <a:schemeClr val="bg1"/>
                        </a:solidFill>
                      </a:endParaRPr>
                    </a:p>
                  </a:txBody>
                  <a:tcPr marL="120373" marR="120373" marT="120373" marB="120373" anchor="ctr">
                    <a:lnL w="9525" cap="flat" cmpd="sng" algn="ctr">
                      <a:solidFill>
                        <a:srgbClr val="A4E473"/>
                      </a:solidFill>
                      <a:prstDash val="solid"/>
                      <a:round/>
                      <a:headEnd type="none" w="med" len="med"/>
                      <a:tailEnd type="none" w="med" len="med"/>
                    </a:lnL>
                    <a:lnR w="9525" cap="flat" cmpd="sng" algn="ctr">
                      <a:solidFill>
                        <a:srgbClr val="A4E473"/>
                      </a:solidFill>
                      <a:prstDash val="solid"/>
                      <a:round/>
                      <a:headEnd type="none" w="med" len="med"/>
                      <a:tailEnd type="none" w="med" len="med"/>
                    </a:lnR>
                    <a:lnT w="9525" cap="flat" cmpd="sng" algn="ctr">
                      <a:solidFill>
                        <a:srgbClr val="A4E473"/>
                      </a:solidFill>
                      <a:prstDash val="solid"/>
                      <a:round/>
                      <a:headEnd type="none" w="med" len="med"/>
                      <a:tailEnd type="none" w="med" len="med"/>
                    </a:lnT>
                    <a:lnB w="0" cap="flat" cmpd="sng" algn="ctr">
                      <a:solidFill>
                        <a:srgbClr val="A4E473"/>
                      </a:solidFill>
                      <a:prstDash val="solid"/>
                      <a:round/>
                      <a:headEnd type="none" w="med" len="med"/>
                      <a:tailEnd type="none" w="med" len="med"/>
                    </a:lnB>
                    <a:solidFill>
                      <a:srgbClr val="004651"/>
                    </a:solidFill>
                  </a:tcPr>
                </a:tc>
                <a:tc>
                  <a:txBody>
                    <a:bodyPr/>
                    <a:lstStyle/>
                    <a:p>
                      <a:pPr algn="ctr">
                        <a:lnSpc>
                          <a:spcPts val="1960"/>
                        </a:lnSpc>
                        <a:defRPr/>
                      </a:pPr>
                      <a:r>
                        <a:rPr lang="en-US" sz="1800" kern="1200" dirty="0" smtClean="0">
                          <a:solidFill>
                            <a:schemeClr val="bg1"/>
                          </a:solidFill>
                          <a:latin typeface="Fira Sans Light" charset="0"/>
                          <a:ea typeface="+mn-ea"/>
                          <a:cs typeface="+mn-cs"/>
                        </a:rPr>
                        <a:t>The data in this research was obtained from several stages, namely reading the short story text repeatedly, selecting the necessary data, and analyzing the data. In analyzing the data required, researchers carry out several stages, interpreting the meaning and intent of each data that has been collected and analyzing the data.</a:t>
                      </a:r>
                      <a:endParaRPr lang="en-US" sz="1100" dirty="0">
                        <a:solidFill>
                          <a:schemeClr val="bg1"/>
                        </a:solidFill>
                        <a:latin typeface="Fira Sans Light" charset="0"/>
                      </a:endParaRPr>
                    </a:p>
                  </a:txBody>
                  <a:tcPr marL="120373" marR="120373" marT="120373" marB="120373" anchor="ctr">
                    <a:lnL w="9525" cap="flat" cmpd="sng" algn="ctr">
                      <a:solidFill>
                        <a:srgbClr val="A4E473"/>
                      </a:solidFill>
                      <a:prstDash val="solid"/>
                      <a:round/>
                      <a:headEnd type="none" w="med" len="med"/>
                      <a:tailEnd type="none" w="med" len="med"/>
                    </a:lnL>
                    <a:lnR w="0" cap="flat" cmpd="sng" algn="ctr">
                      <a:solidFill>
                        <a:srgbClr val="A4E473"/>
                      </a:solidFill>
                      <a:prstDash val="solid"/>
                      <a:round/>
                      <a:headEnd type="none" w="med" len="med"/>
                      <a:tailEnd type="none" w="med" len="med"/>
                    </a:lnR>
                    <a:lnT w="9525" cap="flat" cmpd="sng" algn="ctr">
                      <a:solidFill>
                        <a:srgbClr val="A4E473"/>
                      </a:solidFill>
                      <a:prstDash val="solid"/>
                      <a:round/>
                      <a:headEnd type="none" w="med" len="med"/>
                      <a:tailEnd type="none" w="med" len="med"/>
                    </a:lnT>
                    <a:lnB w="0" cap="flat" cmpd="sng" algn="ctr">
                      <a:solidFill>
                        <a:srgbClr val="A4E473"/>
                      </a:solidFill>
                      <a:prstDash val="solid"/>
                      <a:round/>
                      <a:headEnd type="none" w="med" len="med"/>
                      <a:tailEnd type="none" w="med" len="med"/>
                    </a:lnB>
                    <a:solidFill>
                      <a:srgbClr val="004651"/>
                    </a:solid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TextBox 2"/>
          <p:cNvSpPr txBox="1"/>
          <p:nvPr/>
        </p:nvSpPr>
        <p:spPr>
          <a:xfrm>
            <a:off x="1028700" y="1028700"/>
            <a:ext cx="5512745" cy="3323987"/>
          </a:xfrm>
          <a:prstGeom prst="rect">
            <a:avLst/>
          </a:prstGeom>
        </p:spPr>
        <p:txBody>
          <a:bodyPr lIns="0" tIns="0" rIns="0" bIns="0" rtlCol="0" anchor="t">
            <a:spAutoFit/>
          </a:bodyPr>
          <a:lstStyle/>
          <a:p>
            <a:pPr algn="l">
              <a:spcBef>
                <a:spcPct val="0"/>
              </a:spcBef>
            </a:pPr>
            <a:r>
              <a:rPr lang="id-ID" sz="3600" b="1" spc="-84" dirty="0" smtClean="0">
                <a:solidFill>
                  <a:srgbClr val="FF0000"/>
                </a:solidFill>
                <a:latin typeface="Fira Sans Medium"/>
                <a:ea typeface="Fira Sans Medium"/>
                <a:cs typeface="Fira Sans Medium"/>
                <a:sym typeface="Fira Sans Medium"/>
              </a:rPr>
              <a:t>Task</a:t>
            </a:r>
          </a:p>
          <a:p>
            <a:pPr algn="l">
              <a:spcBef>
                <a:spcPct val="0"/>
              </a:spcBef>
            </a:pPr>
            <a:r>
              <a:rPr lang="id-ID" sz="3600" b="1" spc="-84" dirty="0" smtClean="0">
                <a:solidFill>
                  <a:srgbClr val="000000"/>
                </a:solidFill>
                <a:latin typeface="Fira Sans Medium"/>
                <a:ea typeface="Fira Sans Medium"/>
                <a:cs typeface="Fira Sans Medium"/>
                <a:sym typeface="Fira Sans Medium"/>
              </a:rPr>
              <a:t>Try </a:t>
            </a:r>
            <a:r>
              <a:rPr lang="id-ID" sz="3600" b="1" spc="-84" dirty="0" smtClean="0">
                <a:solidFill>
                  <a:srgbClr val="000000"/>
                </a:solidFill>
                <a:latin typeface="Fira Sans Medium"/>
                <a:ea typeface="Fira Sans Medium"/>
                <a:cs typeface="Fira Sans Medium"/>
                <a:sym typeface="Fira Sans Medium"/>
              </a:rPr>
              <a:t>to Formulating a research question, research objective, and  research design some of research topics beside  </a:t>
            </a:r>
            <a:endParaRPr lang="en-US" sz="1400" b="1" spc="-84" dirty="0">
              <a:solidFill>
                <a:srgbClr val="000000"/>
              </a:solidFill>
              <a:latin typeface="Fira Sans Medium"/>
              <a:ea typeface="Fira Sans Medium"/>
              <a:cs typeface="Fira Sans Medium"/>
              <a:sym typeface="Fira Sans Medium"/>
            </a:endParaRPr>
          </a:p>
        </p:txBody>
      </p:sp>
      <p:grpSp>
        <p:nvGrpSpPr>
          <p:cNvPr id="3" name="Group 3"/>
          <p:cNvGrpSpPr/>
          <p:nvPr/>
        </p:nvGrpSpPr>
        <p:grpSpPr>
          <a:xfrm rot="-10800000">
            <a:off x="-1306086" y="4784384"/>
            <a:ext cx="4985461" cy="4317433"/>
            <a:chOff x="0" y="0"/>
            <a:chExt cx="3619627" cy="3134614"/>
          </a:xfrm>
        </p:grpSpPr>
        <p:sp>
          <p:nvSpPr>
            <p:cNvPr id="4" name="Freeform 4"/>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pSp>
        <p:nvGrpSpPr>
          <p:cNvPr id="5" name="Group 5"/>
          <p:cNvGrpSpPr/>
          <p:nvPr/>
        </p:nvGrpSpPr>
        <p:grpSpPr>
          <a:xfrm rot="-10800000">
            <a:off x="3061137" y="7468788"/>
            <a:ext cx="3480308" cy="3013963"/>
            <a:chOff x="0" y="0"/>
            <a:chExt cx="3619627" cy="3134614"/>
          </a:xfrm>
        </p:grpSpPr>
        <p:sp>
          <p:nvSpPr>
            <p:cNvPr id="6" name="Freeform 6"/>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A4E473"/>
            </a:solidFill>
          </p:spPr>
        </p:sp>
      </p:grpSp>
      <p:grpSp>
        <p:nvGrpSpPr>
          <p:cNvPr id="7" name="Group 7"/>
          <p:cNvGrpSpPr/>
          <p:nvPr/>
        </p:nvGrpSpPr>
        <p:grpSpPr>
          <a:xfrm rot="-10800000">
            <a:off x="2780085" y="4005595"/>
            <a:ext cx="1798578" cy="1557577"/>
            <a:chOff x="0" y="0"/>
            <a:chExt cx="3619627" cy="3134614"/>
          </a:xfrm>
        </p:grpSpPr>
        <p:sp>
          <p:nvSpPr>
            <p:cNvPr id="8" name="Freeform 8"/>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sp>
      </p:grpSp>
      <p:grpSp>
        <p:nvGrpSpPr>
          <p:cNvPr id="9" name="Group 9"/>
          <p:cNvGrpSpPr/>
          <p:nvPr/>
        </p:nvGrpSpPr>
        <p:grpSpPr>
          <a:xfrm rot="-10800000">
            <a:off x="300983" y="7795449"/>
            <a:ext cx="3378391" cy="2925703"/>
            <a:chOff x="0" y="0"/>
            <a:chExt cx="3619627" cy="3134614"/>
          </a:xfrm>
        </p:grpSpPr>
        <p:sp>
          <p:nvSpPr>
            <p:cNvPr id="10" name="Freeform 10"/>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sp>
      </p:grpSp>
      <p:sp>
        <p:nvSpPr>
          <p:cNvPr id="12" name="TextBox 12"/>
          <p:cNvSpPr txBox="1"/>
          <p:nvPr/>
        </p:nvSpPr>
        <p:spPr>
          <a:xfrm>
            <a:off x="8986898" y="1094187"/>
            <a:ext cx="8272402" cy="1723549"/>
          </a:xfrm>
          <a:prstGeom prst="rect">
            <a:avLst/>
          </a:prstGeom>
        </p:spPr>
        <p:txBody>
          <a:bodyPr lIns="0" tIns="0" rIns="0" bIns="0" rtlCol="0" anchor="t">
            <a:spAutoFit/>
          </a:bodyPr>
          <a:lstStyle/>
          <a:p>
            <a:r>
              <a:rPr lang="en-US" sz="2800" b="1" dirty="0" smtClean="0">
                <a:latin typeface="Fira Sans Medium" charset="0"/>
              </a:rPr>
              <a:t>THE EFFECTIVENESS OF </a:t>
            </a:r>
            <a:r>
              <a:rPr lang="en-US" sz="2800" b="1" i="1" dirty="0" smtClean="0">
                <a:latin typeface="Fira Sans Medium" charset="0"/>
              </a:rPr>
              <a:t>DUOLINGO APPLICATION</a:t>
            </a:r>
            <a:r>
              <a:rPr lang="en-US" sz="2800" b="1" dirty="0" smtClean="0">
                <a:latin typeface="Fira Sans Medium" charset="0"/>
              </a:rPr>
              <a:t> TO IMPROVE STUDENTS’FLUENCY IN SPEAKING SKILL</a:t>
            </a:r>
            <a:r>
              <a:rPr lang="en-ID" sz="2800" b="1" dirty="0" smtClean="0">
                <a:latin typeface="Fira Sans Medium" charset="0"/>
              </a:rPr>
              <a:t>AT THE</a:t>
            </a:r>
            <a:r>
              <a:rPr lang="en-US" sz="2800" b="1" dirty="0" smtClean="0">
                <a:latin typeface="Fira Sans Medium" charset="0"/>
              </a:rPr>
              <a:t> EIGHTH GRADE</a:t>
            </a:r>
            <a:r>
              <a:rPr lang="en-ID" sz="2800" b="1" dirty="0" smtClean="0">
                <a:latin typeface="Fira Sans Medium" charset="0"/>
              </a:rPr>
              <a:t> STUDENTS’ OF SMPN </a:t>
            </a:r>
            <a:r>
              <a:rPr lang="id-ID" sz="2800" b="1" dirty="0" smtClean="0">
                <a:latin typeface="Fira Sans Medium" charset="0"/>
              </a:rPr>
              <a:t>1 SURABAYA</a:t>
            </a:r>
            <a:endParaRPr lang="id-ID" sz="2800" dirty="0">
              <a:latin typeface="Fira Sans Medium" charset="0"/>
            </a:endParaRPr>
          </a:p>
        </p:txBody>
      </p:sp>
      <p:sp>
        <p:nvSpPr>
          <p:cNvPr id="15" name="TextBox 15"/>
          <p:cNvSpPr txBox="1"/>
          <p:nvPr/>
        </p:nvSpPr>
        <p:spPr>
          <a:xfrm>
            <a:off x="8986898" y="3503469"/>
            <a:ext cx="8272402" cy="1723549"/>
          </a:xfrm>
          <a:prstGeom prst="rect">
            <a:avLst/>
          </a:prstGeom>
        </p:spPr>
        <p:txBody>
          <a:bodyPr lIns="0" tIns="0" rIns="0" bIns="0" rtlCol="0" anchor="t">
            <a:spAutoFit/>
          </a:bodyPr>
          <a:lstStyle/>
          <a:p>
            <a:r>
              <a:rPr lang="id-ID" sz="2800" b="1" dirty="0" smtClean="0">
                <a:latin typeface="Fira Sans Medium" charset="0"/>
              </a:rPr>
              <a:t>ENHANCHING STUDENTS’ LISTENING  SKILL THROUGH  QUIZIZZ  APLICATION AUDIO FEATURE AT THE SECOND SEMESTER OF ENGLISH STUDY PROGRAM </a:t>
            </a:r>
            <a:r>
              <a:rPr lang="en-US" sz="2800" b="1" dirty="0" smtClean="0">
                <a:latin typeface="Fira Sans Medium" charset="0"/>
              </a:rPr>
              <a:t>ACADEMIC</a:t>
            </a:r>
            <a:r>
              <a:rPr lang="id-ID" sz="2800" dirty="0" smtClean="0">
                <a:latin typeface="Fira Sans Medium" charset="0"/>
              </a:rPr>
              <a:t> </a:t>
            </a:r>
            <a:r>
              <a:rPr lang="en-US" sz="2800" b="1" dirty="0" smtClean="0">
                <a:latin typeface="Fira Sans Medium" charset="0"/>
              </a:rPr>
              <a:t> YEARS </a:t>
            </a:r>
            <a:r>
              <a:rPr lang="id-ID" sz="2800" b="1" dirty="0" smtClean="0">
                <a:latin typeface="Fira Sans Medium" charset="0"/>
              </a:rPr>
              <a:t>2024/2025</a:t>
            </a:r>
            <a:endParaRPr lang="id-ID" sz="2800" dirty="0" smtClean="0">
              <a:latin typeface="Fira Sans Medium" charset="0"/>
            </a:endParaRPr>
          </a:p>
        </p:txBody>
      </p:sp>
      <p:sp>
        <p:nvSpPr>
          <p:cNvPr id="18" name="TextBox 18"/>
          <p:cNvSpPr txBox="1"/>
          <p:nvPr/>
        </p:nvSpPr>
        <p:spPr>
          <a:xfrm>
            <a:off x="8986898" y="5912752"/>
            <a:ext cx="8272402" cy="861774"/>
          </a:xfrm>
          <a:prstGeom prst="rect">
            <a:avLst/>
          </a:prstGeom>
        </p:spPr>
        <p:txBody>
          <a:bodyPr lIns="0" tIns="0" rIns="0" bIns="0" rtlCol="0" anchor="t">
            <a:spAutoFit/>
          </a:bodyPr>
          <a:lstStyle/>
          <a:p>
            <a:r>
              <a:rPr lang="en-US" sz="2800" b="1" dirty="0" smtClean="0">
                <a:latin typeface="Fira Sans Medium" charset="0"/>
              </a:rPr>
              <a:t>POLITENESS MAXIMS USED BY ENGLISH STUDENTS </a:t>
            </a:r>
            <a:r>
              <a:rPr lang="id-ID" sz="2800" b="1" dirty="0" smtClean="0">
                <a:latin typeface="Fira Sans Medium" charset="0"/>
              </a:rPr>
              <a:t>OF UNIVERSITAS ISLAM MAJAPAHIT</a:t>
            </a:r>
            <a:endParaRPr lang="en-US" sz="2800" b="1" dirty="0">
              <a:solidFill>
                <a:srgbClr val="000000"/>
              </a:solidFill>
              <a:latin typeface="Fira Sans Medium" charset="0"/>
              <a:ea typeface="Fira Sans Medium"/>
              <a:cs typeface="Fira Sans Medium"/>
              <a:sym typeface="Fira Sans Medium"/>
            </a:endParaRPr>
          </a:p>
        </p:txBody>
      </p:sp>
      <p:sp>
        <p:nvSpPr>
          <p:cNvPr id="20" name="TextBox 20"/>
          <p:cNvSpPr txBox="1"/>
          <p:nvPr/>
        </p:nvSpPr>
        <p:spPr>
          <a:xfrm>
            <a:off x="1029067" y="8937669"/>
            <a:ext cx="5231327" cy="290194"/>
          </a:xfrm>
          <a:prstGeom prst="rect">
            <a:avLst/>
          </a:prstGeom>
        </p:spPr>
        <p:txBody>
          <a:bodyPr lIns="0" tIns="0" rIns="0" bIns="0" rtlCol="0" anchor="t">
            <a:spAutoFit/>
          </a:bodyPr>
          <a:lstStyle/>
          <a:p>
            <a:pPr algn="l">
              <a:lnSpc>
                <a:spcPts val="2380"/>
              </a:lnSpc>
              <a:spcBef>
                <a:spcPct val="0"/>
              </a:spcBef>
            </a:pPr>
            <a:r>
              <a:rPr lang="en-US" sz="1700" u="sng">
                <a:solidFill>
                  <a:srgbClr val="F4F4F4"/>
                </a:solidFill>
                <a:latin typeface="Fira Sans"/>
                <a:ea typeface="Fira Sans"/>
                <a:cs typeface="Fira Sans"/>
                <a:sym typeface="Fira Sans"/>
              </a:rPr>
              <a:t>Ke Halaman Agenda</a:t>
            </a:r>
          </a:p>
        </p:txBody>
      </p:sp>
      <p:sp>
        <p:nvSpPr>
          <p:cNvPr id="21" name="AutoShape 21"/>
          <p:cNvSpPr/>
          <p:nvPr/>
        </p:nvSpPr>
        <p:spPr>
          <a:xfrm>
            <a:off x="8986898" y="2871516"/>
            <a:ext cx="8272402" cy="0"/>
          </a:xfrm>
          <a:prstGeom prst="line">
            <a:avLst/>
          </a:prstGeom>
          <a:ln w="9525" cap="flat">
            <a:solidFill>
              <a:srgbClr val="000000"/>
            </a:solidFill>
            <a:prstDash val="solid"/>
            <a:headEnd type="none" w="sm" len="sm"/>
            <a:tailEnd type="none" w="sm" len="sm"/>
          </a:ln>
        </p:spPr>
      </p:sp>
      <p:sp>
        <p:nvSpPr>
          <p:cNvPr id="22" name="AutoShape 22"/>
          <p:cNvSpPr/>
          <p:nvPr/>
        </p:nvSpPr>
        <p:spPr>
          <a:xfrm>
            <a:off x="8986898" y="5280798"/>
            <a:ext cx="8272402" cy="0"/>
          </a:xfrm>
          <a:prstGeom prst="line">
            <a:avLst/>
          </a:prstGeom>
          <a:ln w="9525" cap="flat">
            <a:solidFill>
              <a:srgbClr val="000000"/>
            </a:solidFill>
            <a:prstDash val="solid"/>
            <a:headEnd type="none" w="sm" len="sm"/>
            <a:tailEnd type="none" w="sm" len="sm"/>
          </a:ln>
        </p:spPr>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357522" y="2071666"/>
            <a:ext cx="11787270" cy="578647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d-ID" sz="7200" dirty="0" smtClean="0">
                <a:latin typeface="Fira Sans Medium" charset="0"/>
              </a:rPr>
              <a:t>Thank You</a:t>
            </a:r>
            <a:endParaRPr lang="id-ID" sz="7200" dirty="0">
              <a:latin typeface="Fira Sans Medium"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2" name="Group 2"/>
          <p:cNvGrpSpPr/>
          <p:nvPr/>
        </p:nvGrpSpPr>
        <p:grpSpPr>
          <a:xfrm>
            <a:off x="1028700" y="2322053"/>
            <a:ext cx="10202605" cy="5447645"/>
            <a:chOff x="0" y="-1219200"/>
            <a:chExt cx="13603473" cy="7263527"/>
          </a:xfrm>
        </p:grpSpPr>
        <p:sp>
          <p:nvSpPr>
            <p:cNvPr id="3" name="TextBox 3"/>
            <p:cNvSpPr txBox="1"/>
            <p:nvPr/>
          </p:nvSpPr>
          <p:spPr>
            <a:xfrm>
              <a:off x="1" y="-1219200"/>
              <a:ext cx="13582669" cy="7263527"/>
            </a:xfrm>
            <a:prstGeom prst="rect">
              <a:avLst/>
            </a:prstGeom>
          </p:spPr>
          <p:txBody>
            <a:bodyPr wrap="square" lIns="0" tIns="0" rIns="0" bIns="0" rtlCol="0" anchor="t">
              <a:spAutoFit/>
            </a:bodyPr>
            <a:lstStyle/>
            <a:p>
              <a:endParaRPr lang="id-ID" sz="6000" dirty="0" smtClean="0">
                <a:latin typeface="Fira Sans Bold" charset="0"/>
              </a:endParaRPr>
            </a:p>
            <a:p>
              <a:pPr algn="just"/>
              <a:r>
                <a:rPr lang="id-ID" sz="6000" dirty="0" smtClean="0">
                  <a:latin typeface="Fira Sans Light" charset="0"/>
                </a:rPr>
                <a:t>After learn the material students are able to explain the starting point to conduct research</a:t>
              </a:r>
              <a:endParaRPr lang="id-ID" sz="5400" b="1" dirty="0" smtClean="0">
                <a:solidFill>
                  <a:srgbClr val="000000"/>
                </a:solidFill>
                <a:latin typeface="Fira Sans Light" charset="0"/>
                <a:ea typeface="Fira Sans Bold"/>
                <a:cs typeface="Fira Sans Bold"/>
                <a:sym typeface="Fira Sans Bold"/>
              </a:endParaRPr>
            </a:p>
            <a:p>
              <a:endParaRPr lang="en-US" sz="5400" b="1" dirty="0">
                <a:solidFill>
                  <a:srgbClr val="000000"/>
                </a:solidFill>
                <a:latin typeface="Fira Sans Bold" charset="0"/>
                <a:ea typeface="Fira Sans Bold"/>
                <a:cs typeface="Fira Sans Bold"/>
                <a:sym typeface="Fira Sans Bold"/>
              </a:endParaRPr>
            </a:p>
          </p:txBody>
        </p:sp>
        <p:sp>
          <p:nvSpPr>
            <p:cNvPr id="4" name="TextBox 4"/>
            <p:cNvSpPr txBox="1"/>
            <p:nvPr/>
          </p:nvSpPr>
          <p:spPr>
            <a:xfrm>
              <a:off x="0" y="4266526"/>
              <a:ext cx="13603473" cy="1709869"/>
            </a:xfrm>
            <a:prstGeom prst="rect">
              <a:avLst/>
            </a:prstGeom>
          </p:spPr>
          <p:txBody>
            <a:bodyPr wrap="square" lIns="0" tIns="0" rIns="0" bIns="0" rtlCol="0" anchor="t">
              <a:spAutoFit/>
            </a:bodyPr>
            <a:lstStyle/>
            <a:p>
              <a:pPr algn="l">
                <a:lnSpc>
                  <a:spcPts val="5039"/>
                </a:lnSpc>
              </a:pPr>
              <a:endParaRPr/>
            </a:p>
            <a:p>
              <a:pPr>
                <a:lnSpc>
                  <a:spcPts val="5039"/>
                </a:lnSpc>
              </a:pPr>
              <a:endParaRPr/>
            </a:p>
          </p:txBody>
        </p:sp>
      </p:grpSp>
      <p:grpSp>
        <p:nvGrpSpPr>
          <p:cNvPr id="5" name="Group 5"/>
          <p:cNvGrpSpPr/>
          <p:nvPr/>
        </p:nvGrpSpPr>
        <p:grpSpPr>
          <a:xfrm>
            <a:off x="14328902" y="2317173"/>
            <a:ext cx="7321033" cy="6340049"/>
            <a:chOff x="0" y="0"/>
            <a:chExt cx="3619627" cy="3134614"/>
          </a:xfrm>
        </p:grpSpPr>
        <p:sp>
          <p:nvSpPr>
            <p:cNvPr id="6" name="Freeform 6"/>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pSp>
        <p:nvGrpSpPr>
          <p:cNvPr id="7" name="Group 7"/>
          <p:cNvGrpSpPr/>
          <p:nvPr/>
        </p:nvGrpSpPr>
        <p:grpSpPr>
          <a:xfrm>
            <a:off x="12122944" y="7035126"/>
            <a:ext cx="4970154" cy="4304177"/>
            <a:chOff x="0" y="0"/>
            <a:chExt cx="3619627" cy="3134614"/>
          </a:xfrm>
        </p:grpSpPr>
        <p:sp>
          <p:nvSpPr>
            <p:cNvPr id="8" name="Freeform 8"/>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sp>
      </p:grpSp>
      <p:grpSp>
        <p:nvGrpSpPr>
          <p:cNvPr id="9" name="Group 9"/>
          <p:cNvGrpSpPr/>
          <p:nvPr/>
        </p:nvGrpSpPr>
        <p:grpSpPr>
          <a:xfrm>
            <a:off x="12336342" y="5954842"/>
            <a:ext cx="2271679" cy="1967285"/>
            <a:chOff x="0" y="0"/>
            <a:chExt cx="3619627" cy="3134614"/>
          </a:xfrm>
        </p:grpSpPr>
        <p:sp>
          <p:nvSpPr>
            <p:cNvPr id="10" name="Freeform 10"/>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A4E473"/>
            </a:solidFill>
          </p:spPr>
        </p:sp>
      </p:grpSp>
      <p:grpSp>
        <p:nvGrpSpPr>
          <p:cNvPr id="11" name="Group 11"/>
          <p:cNvGrpSpPr/>
          <p:nvPr/>
        </p:nvGrpSpPr>
        <p:grpSpPr>
          <a:xfrm>
            <a:off x="13737770" y="373605"/>
            <a:ext cx="3799619" cy="3290488"/>
            <a:chOff x="0" y="0"/>
            <a:chExt cx="3619627" cy="3134614"/>
          </a:xfrm>
        </p:grpSpPr>
        <p:sp>
          <p:nvSpPr>
            <p:cNvPr id="12" name="Freeform 12"/>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sp>
      </p:grpSp>
      <p:pic>
        <p:nvPicPr>
          <p:cNvPr id="16" name="Picture 15" descr="STKIP TAMAN SISWA BIMA"/>
          <p:cNvPicPr/>
          <p:nvPr/>
        </p:nvPicPr>
        <p:blipFill>
          <a:blip r:embed="rId2"/>
          <a:srcRect/>
          <a:stretch>
            <a:fillRect/>
          </a:stretch>
        </p:blipFill>
        <p:spPr bwMode="auto">
          <a:xfrm>
            <a:off x="1071506" y="428592"/>
            <a:ext cx="1714512" cy="1143008"/>
          </a:xfrm>
          <a:prstGeom prst="rect">
            <a:avLst/>
          </a:prstGeom>
          <a:noFill/>
          <a:ln w="9525">
            <a:noFill/>
            <a:miter lim="800000"/>
            <a:headEnd/>
            <a:tailEnd/>
          </a:ln>
        </p:spPr>
      </p:pic>
      <p:pic>
        <p:nvPicPr>
          <p:cNvPr id="17" name="Google Shape;95;p1"/>
          <p:cNvPicPr preferRelativeResize="0"/>
          <p:nvPr/>
        </p:nvPicPr>
        <p:blipFill rotWithShape="1">
          <a:blip r:embed="rId3">
            <a:alphaModFix/>
          </a:blip>
          <a:srcRect/>
          <a:stretch/>
        </p:blipFill>
        <p:spPr>
          <a:xfrm>
            <a:off x="2857456" y="428592"/>
            <a:ext cx="1588714" cy="1181100"/>
          </a:xfrm>
          <a:prstGeom prst="rect">
            <a:avLst/>
          </a:prstGeom>
          <a:noFill/>
          <a:ln>
            <a:noFill/>
          </a:ln>
        </p:spPr>
      </p:pic>
      <p:pic>
        <p:nvPicPr>
          <p:cNvPr id="18" name="Google Shape;97;p1"/>
          <p:cNvPicPr preferRelativeResize="0"/>
          <p:nvPr/>
        </p:nvPicPr>
        <p:blipFill rotWithShape="1">
          <a:blip r:embed="rId4">
            <a:alphaModFix/>
          </a:blip>
          <a:srcRect/>
          <a:stretch/>
        </p:blipFill>
        <p:spPr>
          <a:xfrm>
            <a:off x="4643406" y="500030"/>
            <a:ext cx="2714644" cy="1174922"/>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4651"/>
        </a:solidFill>
        <a:effectLst/>
      </p:bgPr>
    </p:bg>
    <p:spTree>
      <p:nvGrpSpPr>
        <p:cNvPr id="1" name=""/>
        <p:cNvGrpSpPr/>
        <p:nvPr/>
      </p:nvGrpSpPr>
      <p:grpSpPr>
        <a:xfrm>
          <a:off x="0" y="0"/>
          <a:ext cx="0" cy="0"/>
          <a:chOff x="0" y="0"/>
          <a:chExt cx="0" cy="0"/>
        </a:xfrm>
      </p:grpSpPr>
      <p:grpSp>
        <p:nvGrpSpPr>
          <p:cNvPr id="2" name="Group 2"/>
          <p:cNvGrpSpPr/>
          <p:nvPr/>
        </p:nvGrpSpPr>
        <p:grpSpPr>
          <a:xfrm>
            <a:off x="-2527743" y="-89986"/>
            <a:ext cx="10138115" cy="8779655"/>
            <a:chOff x="0" y="0"/>
            <a:chExt cx="3619627" cy="3134614"/>
          </a:xfrm>
        </p:grpSpPr>
        <p:sp>
          <p:nvSpPr>
            <p:cNvPr id="3" name="Freeform 3"/>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sp>
      </p:grpSp>
      <p:grpSp>
        <p:nvGrpSpPr>
          <p:cNvPr id="4" name="Group 4"/>
          <p:cNvGrpSpPr/>
          <p:nvPr/>
        </p:nvGrpSpPr>
        <p:grpSpPr>
          <a:xfrm>
            <a:off x="2505679" y="5832746"/>
            <a:ext cx="5966980" cy="5167433"/>
            <a:chOff x="0" y="0"/>
            <a:chExt cx="3619627" cy="3134614"/>
          </a:xfrm>
        </p:grpSpPr>
        <p:sp>
          <p:nvSpPr>
            <p:cNvPr id="5" name="Freeform 5"/>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A4E473"/>
            </a:solidFill>
          </p:spPr>
        </p:sp>
      </p:grpSp>
      <p:sp>
        <p:nvSpPr>
          <p:cNvPr id="6" name="TextBox 6"/>
          <p:cNvSpPr txBox="1"/>
          <p:nvPr/>
        </p:nvSpPr>
        <p:spPr>
          <a:xfrm>
            <a:off x="1028700" y="1714476"/>
            <a:ext cx="4460469" cy="3924151"/>
          </a:xfrm>
          <a:prstGeom prst="rect">
            <a:avLst/>
          </a:prstGeom>
        </p:spPr>
        <p:txBody>
          <a:bodyPr lIns="0" tIns="0" rIns="0" bIns="0" rtlCol="0" anchor="t">
            <a:spAutoFit/>
          </a:bodyPr>
          <a:lstStyle/>
          <a:p>
            <a:pPr marL="0" lvl="0" indent="0" algn="l">
              <a:lnSpc>
                <a:spcPts val="10199"/>
              </a:lnSpc>
              <a:spcBef>
                <a:spcPct val="0"/>
              </a:spcBef>
            </a:pPr>
            <a:r>
              <a:rPr lang="id-ID" sz="8499" b="1" spc="-84" dirty="0" smtClean="0">
                <a:solidFill>
                  <a:srgbClr val="F4F4F4"/>
                </a:solidFill>
                <a:latin typeface="Fira Sans Medium"/>
                <a:ea typeface="Fira Sans Medium"/>
                <a:cs typeface="Fira Sans Medium"/>
                <a:sym typeface="Fira Sans Medium"/>
              </a:rPr>
              <a:t>Key Starting Point:</a:t>
            </a:r>
            <a:endParaRPr lang="en-US" sz="8499" b="1" spc="-84" dirty="0">
              <a:solidFill>
                <a:srgbClr val="F4F4F4"/>
              </a:solidFill>
              <a:latin typeface="Fira Sans Medium"/>
              <a:ea typeface="Fira Sans Medium"/>
              <a:cs typeface="Fira Sans Medium"/>
              <a:sym typeface="Fira Sans Medium"/>
            </a:endParaRPr>
          </a:p>
        </p:txBody>
      </p:sp>
      <p:sp>
        <p:nvSpPr>
          <p:cNvPr id="10" name="TextBox 10"/>
          <p:cNvSpPr txBox="1"/>
          <p:nvPr/>
        </p:nvSpPr>
        <p:spPr>
          <a:xfrm>
            <a:off x="10100540" y="775942"/>
            <a:ext cx="6109328" cy="1000274"/>
          </a:xfrm>
          <a:prstGeom prst="rect">
            <a:avLst/>
          </a:prstGeom>
        </p:spPr>
        <p:txBody>
          <a:bodyPr lIns="0" tIns="0" rIns="0" bIns="0" rtlCol="0" anchor="t">
            <a:spAutoFit/>
          </a:bodyPr>
          <a:lstStyle/>
          <a:p>
            <a:pPr marL="604519" lvl="1" indent="-302260" algn="l">
              <a:lnSpc>
                <a:spcPts val="3919"/>
              </a:lnSpc>
              <a:buFont typeface="Arial"/>
              <a:buChar char="•"/>
            </a:pPr>
            <a:r>
              <a:rPr lang="id-ID" sz="3600" u="sng" dirty="0" smtClean="0">
                <a:solidFill>
                  <a:srgbClr val="F4F4F4"/>
                </a:solidFill>
                <a:latin typeface="Fira Sans Light"/>
                <a:ea typeface="Fira Sans Light"/>
                <a:cs typeface="Fira Sans Light"/>
                <a:sym typeface="Fira Sans Light"/>
              </a:rPr>
              <a:t>Identifying a research topic</a:t>
            </a:r>
            <a:endParaRPr lang="en-US" sz="3600" u="sng" dirty="0">
              <a:solidFill>
                <a:srgbClr val="F4F4F4"/>
              </a:solidFill>
              <a:latin typeface="Fira Sans Light"/>
              <a:ea typeface="Fira Sans Light"/>
              <a:cs typeface="Fira Sans Light"/>
              <a:sym typeface="Fira Sans Light"/>
            </a:endParaRPr>
          </a:p>
        </p:txBody>
      </p:sp>
      <p:sp>
        <p:nvSpPr>
          <p:cNvPr id="11" name="TextBox 11"/>
          <p:cNvSpPr txBox="1"/>
          <p:nvPr/>
        </p:nvSpPr>
        <p:spPr>
          <a:xfrm>
            <a:off x="10100540" y="1785914"/>
            <a:ext cx="6109328" cy="1000274"/>
          </a:xfrm>
          <a:prstGeom prst="rect">
            <a:avLst/>
          </a:prstGeom>
        </p:spPr>
        <p:txBody>
          <a:bodyPr lIns="0" tIns="0" rIns="0" bIns="0" rtlCol="0" anchor="t">
            <a:spAutoFit/>
          </a:bodyPr>
          <a:lstStyle/>
          <a:p>
            <a:pPr marL="604519" lvl="1" indent="-302260" algn="l">
              <a:lnSpc>
                <a:spcPts val="3919"/>
              </a:lnSpc>
              <a:buFont typeface="Arial"/>
              <a:buChar char="•"/>
            </a:pPr>
            <a:r>
              <a:rPr lang="id-ID" sz="3600" u="sng" dirty="0" smtClean="0">
                <a:solidFill>
                  <a:srgbClr val="F4F4F4"/>
                </a:solidFill>
                <a:latin typeface="Fira Sans Light"/>
                <a:ea typeface="Fira Sans Light"/>
                <a:cs typeface="Fira Sans Light"/>
                <a:sym typeface="Fira Sans Light"/>
              </a:rPr>
              <a:t>Conducting a literature review</a:t>
            </a:r>
            <a:endParaRPr lang="en-US" sz="3600" u="sng" dirty="0">
              <a:solidFill>
                <a:srgbClr val="F4F4F4"/>
              </a:solidFill>
              <a:latin typeface="Fira Sans Light"/>
              <a:ea typeface="Fira Sans Light"/>
              <a:cs typeface="Fira Sans Light"/>
              <a:sym typeface="Fira Sans Light"/>
            </a:endParaRPr>
          </a:p>
        </p:txBody>
      </p:sp>
      <p:sp>
        <p:nvSpPr>
          <p:cNvPr id="12" name="TextBox 12"/>
          <p:cNvSpPr txBox="1"/>
          <p:nvPr/>
        </p:nvSpPr>
        <p:spPr>
          <a:xfrm>
            <a:off x="10072694" y="2940862"/>
            <a:ext cx="6109328" cy="1000274"/>
          </a:xfrm>
          <a:prstGeom prst="rect">
            <a:avLst/>
          </a:prstGeom>
        </p:spPr>
        <p:txBody>
          <a:bodyPr lIns="0" tIns="0" rIns="0" bIns="0" rtlCol="0" anchor="t">
            <a:spAutoFit/>
          </a:bodyPr>
          <a:lstStyle/>
          <a:p>
            <a:pPr marL="604519" lvl="1" indent="-302260" algn="l">
              <a:lnSpc>
                <a:spcPts val="3919"/>
              </a:lnSpc>
              <a:buFont typeface="Arial"/>
              <a:buChar char="•"/>
            </a:pPr>
            <a:r>
              <a:rPr lang="id-ID" sz="3600" u="sng" dirty="0" smtClean="0">
                <a:solidFill>
                  <a:srgbClr val="F4F4F4"/>
                </a:solidFill>
                <a:latin typeface="Fira Sans Light"/>
                <a:ea typeface="Fira Sans Light"/>
                <a:cs typeface="Fira Sans Light"/>
                <a:sym typeface="Fira Sans Light"/>
              </a:rPr>
              <a:t>Defining the research problem</a:t>
            </a:r>
            <a:endParaRPr lang="en-US" sz="3600" u="sng" dirty="0">
              <a:solidFill>
                <a:srgbClr val="F4F4F4"/>
              </a:solidFill>
              <a:latin typeface="Fira Sans Light"/>
              <a:ea typeface="Fira Sans Light"/>
              <a:cs typeface="Fira Sans Light"/>
              <a:sym typeface="Fira Sans Light"/>
            </a:endParaRPr>
          </a:p>
        </p:txBody>
      </p:sp>
      <p:sp>
        <p:nvSpPr>
          <p:cNvPr id="13" name="TextBox 13"/>
          <p:cNvSpPr txBox="1"/>
          <p:nvPr/>
        </p:nvSpPr>
        <p:spPr>
          <a:xfrm>
            <a:off x="10072694" y="4083047"/>
            <a:ext cx="6109328" cy="1000274"/>
          </a:xfrm>
          <a:prstGeom prst="rect">
            <a:avLst/>
          </a:prstGeom>
        </p:spPr>
        <p:txBody>
          <a:bodyPr lIns="0" tIns="0" rIns="0" bIns="0" rtlCol="0" anchor="t">
            <a:spAutoFit/>
          </a:bodyPr>
          <a:lstStyle/>
          <a:p>
            <a:pPr marL="604519" lvl="1" indent="-302260" algn="l">
              <a:lnSpc>
                <a:spcPts val="3919"/>
              </a:lnSpc>
              <a:buFont typeface="Arial"/>
              <a:buChar char="•"/>
            </a:pPr>
            <a:r>
              <a:rPr lang="id-ID" sz="3600" u="sng" dirty="0" smtClean="0">
                <a:solidFill>
                  <a:srgbClr val="F4F4F4"/>
                </a:solidFill>
                <a:latin typeface="Fira Sans Light"/>
                <a:ea typeface="Fira Sans Light"/>
                <a:cs typeface="Fira Sans Light"/>
                <a:sym typeface="Fira Sans Light"/>
              </a:rPr>
              <a:t>Formulating a research question or hyphothesis</a:t>
            </a:r>
            <a:endParaRPr lang="en-US" sz="3600" u="sng" dirty="0">
              <a:solidFill>
                <a:srgbClr val="F4F4F4"/>
              </a:solidFill>
              <a:latin typeface="Fira Sans Light"/>
              <a:ea typeface="Fira Sans Light"/>
              <a:cs typeface="Fira Sans Light"/>
              <a:sym typeface="Fira Sans Light"/>
            </a:endParaRPr>
          </a:p>
        </p:txBody>
      </p:sp>
      <p:sp>
        <p:nvSpPr>
          <p:cNvPr id="15" name="TextBox 15"/>
          <p:cNvSpPr txBox="1"/>
          <p:nvPr/>
        </p:nvSpPr>
        <p:spPr>
          <a:xfrm>
            <a:off x="10072694" y="5286376"/>
            <a:ext cx="6109328" cy="1000274"/>
          </a:xfrm>
          <a:prstGeom prst="rect">
            <a:avLst/>
          </a:prstGeom>
        </p:spPr>
        <p:txBody>
          <a:bodyPr lIns="0" tIns="0" rIns="0" bIns="0" rtlCol="0" anchor="t">
            <a:spAutoFit/>
          </a:bodyPr>
          <a:lstStyle/>
          <a:p>
            <a:pPr marL="604519" lvl="1" indent="-302260" algn="l">
              <a:lnSpc>
                <a:spcPts val="3919"/>
              </a:lnSpc>
              <a:buFont typeface="Arial"/>
              <a:buChar char="•"/>
            </a:pPr>
            <a:r>
              <a:rPr lang="id-ID" sz="3600" u="sng" dirty="0" smtClean="0">
                <a:solidFill>
                  <a:srgbClr val="F4F4F4"/>
                </a:solidFill>
                <a:latin typeface="Fira Sans Light"/>
                <a:ea typeface="Fira Sans Light"/>
                <a:cs typeface="Fira Sans Light"/>
                <a:sym typeface="Fira Sans Light"/>
              </a:rPr>
              <a:t>Choosing a research methodology</a:t>
            </a:r>
            <a:endParaRPr lang="en-US" sz="3600" u="sng" dirty="0">
              <a:solidFill>
                <a:srgbClr val="F4F4F4"/>
              </a:solidFill>
              <a:latin typeface="Fira Sans Light"/>
              <a:ea typeface="Fira Sans Light"/>
              <a:cs typeface="Fira Sans Light"/>
              <a:sym typeface="Fira Sans Light"/>
            </a:endParaRPr>
          </a:p>
        </p:txBody>
      </p:sp>
      <p:sp>
        <p:nvSpPr>
          <p:cNvPr id="16" name="TextBox 16"/>
          <p:cNvSpPr txBox="1"/>
          <p:nvPr/>
        </p:nvSpPr>
        <p:spPr>
          <a:xfrm>
            <a:off x="10100540" y="6440132"/>
            <a:ext cx="6109328" cy="500137"/>
          </a:xfrm>
          <a:prstGeom prst="rect">
            <a:avLst/>
          </a:prstGeom>
        </p:spPr>
        <p:txBody>
          <a:bodyPr lIns="0" tIns="0" rIns="0" bIns="0" rtlCol="0" anchor="t">
            <a:spAutoFit/>
          </a:bodyPr>
          <a:lstStyle/>
          <a:p>
            <a:pPr marL="604519" lvl="1" indent="-302260" algn="l">
              <a:lnSpc>
                <a:spcPts val="3919"/>
              </a:lnSpc>
              <a:buFont typeface="Arial"/>
              <a:buChar char="•"/>
            </a:pPr>
            <a:r>
              <a:rPr lang="id-ID" sz="3600" u="sng" dirty="0" smtClean="0">
                <a:solidFill>
                  <a:srgbClr val="F4F4F4"/>
                </a:solidFill>
                <a:latin typeface="Fira Sans Light"/>
                <a:ea typeface="Fira Sans Light"/>
                <a:cs typeface="Fira Sans Light"/>
                <a:sym typeface="Fira Sans Light"/>
              </a:rPr>
              <a:t>Setting research objective</a:t>
            </a:r>
            <a:endParaRPr lang="en-US" sz="3600" u="sng" dirty="0">
              <a:solidFill>
                <a:srgbClr val="F4F4F4"/>
              </a:solidFill>
              <a:latin typeface="Fira Sans Light"/>
              <a:ea typeface="Fira Sans Light"/>
              <a:cs typeface="Fira Sans Light"/>
              <a:sym typeface="Fira Sans Light"/>
            </a:endParaRPr>
          </a:p>
        </p:txBody>
      </p:sp>
      <p:sp>
        <p:nvSpPr>
          <p:cNvPr id="17" name="TextBox 17"/>
          <p:cNvSpPr txBox="1"/>
          <p:nvPr/>
        </p:nvSpPr>
        <p:spPr>
          <a:xfrm>
            <a:off x="10072694" y="7215060"/>
            <a:ext cx="6109328" cy="1000274"/>
          </a:xfrm>
          <a:prstGeom prst="rect">
            <a:avLst/>
          </a:prstGeom>
        </p:spPr>
        <p:txBody>
          <a:bodyPr lIns="0" tIns="0" rIns="0" bIns="0" rtlCol="0" anchor="t">
            <a:spAutoFit/>
          </a:bodyPr>
          <a:lstStyle/>
          <a:p>
            <a:pPr marL="604519" lvl="1" indent="-302260" algn="l">
              <a:lnSpc>
                <a:spcPts val="3919"/>
              </a:lnSpc>
              <a:buFont typeface="Arial"/>
              <a:buChar char="•"/>
            </a:pPr>
            <a:r>
              <a:rPr lang="id-ID" sz="3600" u="sng" dirty="0" smtClean="0">
                <a:solidFill>
                  <a:srgbClr val="F4F4F4"/>
                </a:solidFill>
                <a:latin typeface="Fira Sans Light"/>
                <a:ea typeface="Fira Sans Light"/>
                <a:cs typeface="Fira Sans Light"/>
                <a:sym typeface="Fira Sans Light"/>
              </a:rPr>
              <a:t>Planning and designing the study</a:t>
            </a:r>
            <a:endParaRPr lang="en-US" sz="3600" u="sng" dirty="0">
              <a:solidFill>
                <a:srgbClr val="F4F4F4"/>
              </a:solidFill>
              <a:latin typeface="Fira Sans Light"/>
              <a:ea typeface="Fira Sans Light"/>
              <a:cs typeface="Fira Sans Light"/>
              <a:sym typeface="Fira Sans Ligh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2" name="Group 2"/>
          <p:cNvGrpSpPr/>
          <p:nvPr/>
        </p:nvGrpSpPr>
        <p:grpSpPr>
          <a:xfrm>
            <a:off x="14151770" y="4201140"/>
            <a:ext cx="7027514" cy="6085860"/>
            <a:chOff x="0" y="0"/>
            <a:chExt cx="3619627" cy="3134614"/>
          </a:xfrm>
        </p:grpSpPr>
        <p:sp>
          <p:nvSpPr>
            <p:cNvPr id="3" name="Freeform 3"/>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pSp>
        <p:nvGrpSpPr>
          <p:cNvPr id="4" name="Group 4"/>
          <p:cNvGrpSpPr/>
          <p:nvPr/>
        </p:nvGrpSpPr>
        <p:grpSpPr>
          <a:xfrm>
            <a:off x="9859850" y="563974"/>
            <a:ext cx="4961246" cy="4296462"/>
            <a:chOff x="0" y="0"/>
            <a:chExt cx="3619627" cy="3134614"/>
          </a:xfrm>
        </p:grpSpPr>
        <p:sp>
          <p:nvSpPr>
            <p:cNvPr id="5" name="Freeform 5"/>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sp>
      </p:grpSp>
      <p:grpSp>
        <p:nvGrpSpPr>
          <p:cNvPr id="8" name="Group 8"/>
          <p:cNvGrpSpPr/>
          <p:nvPr/>
        </p:nvGrpSpPr>
        <p:grpSpPr>
          <a:xfrm>
            <a:off x="1028700" y="642906"/>
            <a:ext cx="7784689" cy="7655404"/>
            <a:chOff x="0" y="0"/>
            <a:chExt cx="10379585" cy="5184195"/>
          </a:xfrm>
        </p:grpSpPr>
        <p:sp>
          <p:nvSpPr>
            <p:cNvPr id="9" name="TextBox 9"/>
            <p:cNvSpPr txBox="1"/>
            <p:nvPr/>
          </p:nvSpPr>
          <p:spPr>
            <a:xfrm>
              <a:off x="0" y="0"/>
              <a:ext cx="10379585" cy="1771609"/>
            </a:xfrm>
            <a:prstGeom prst="rect">
              <a:avLst/>
            </a:prstGeom>
          </p:spPr>
          <p:txBody>
            <a:bodyPr lIns="0" tIns="0" rIns="0" bIns="0" rtlCol="0" anchor="t">
              <a:spAutoFit/>
            </a:bodyPr>
            <a:lstStyle/>
            <a:p>
              <a:pPr algn="ctr">
                <a:lnSpc>
                  <a:spcPts val="10199"/>
                </a:lnSpc>
                <a:spcBef>
                  <a:spcPct val="0"/>
                </a:spcBef>
              </a:pPr>
              <a:r>
                <a:rPr lang="id-ID" sz="8499" b="1" spc="-84" dirty="0" smtClean="0">
                  <a:solidFill>
                    <a:srgbClr val="000000"/>
                  </a:solidFill>
                  <a:latin typeface="Fira Sans Medium"/>
                  <a:ea typeface="Fira Sans Medium"/>
                  <a:cs typeface="Fira Sans Medium"/>
                  <a:sym typeface="Fira Sans Medium"/>
                </a:rPr>
                <a:t>Identifying a research topic</a:t>
              </a:r>
              <a:endParaRPr lang="en-US" sz="8499" b="1" spc="-84" dirty="0">
                <a:solidFill>
                  <a:srgbClr val="000000"/>
                </a:solidFill>
                <a:latin typeface="Fira Sans Medium"/>
                <a:ea typeface="Fira Sans Medium"/>
                <a:cs typeface="Fira Sans Medium"/>
                <a:sym typeface="Fira Sans Medium"/>
              </a:endParaRPr>
            </a:p>
          </p:txBody>
        </p:sp>
        <p:sp>
          <p:nvSpPr>
            <p:cNvPr id="10" name="TextBox 10"/>
            <p:cNvSpPr txBox="1"/>
            <p:nvPr/>
          </p:nvSpPr>
          <p:spPr>
            <a:xfrm>
              <a:off x="0" y="2128605"/>
              <a:ext cx="9298793" cy="3055590"/>
            </a:xfrm>
            <a:prstGeom prst="rect">
              <a:avLst/>
            </a:prstGeom>
          </p:spPr>
          <p:txBody>
            <a:bodyPr wrap="square" lIns="0" tIns="0" rIns="0" bIns="0" rtlCol="0" anchor="t">
              <a:spAutoFit/>
            </a:bodyPr>
            <a:lstStyle/>
            <a:p>
              <a:pPr marL="539749" lvl="1" indent="-269875" algn="just">
                <a:lnSpc>
                  <a:spcPts val="3499"/>
                </a:lnSpc>
                <a:buFont typeface="Arial"/>
                <a:buChar char="•"/>
              </a:pPr>
              <a:r>
                <a:rPr lang="id-ID" sz="4000" dirty="0" smtClean="0">
                  <a:solidFill>
                    <a:srgbClr val="000000"/>
                  </a:solidFill>
                  <a:latin typeface="Fira Sans Light"/>
                  <a:ea typeface="Fira Sans Light"/>
                  <a:cs typeface="Fira Sans Light"/>
                  <a:sym typeface="Fira Sans Light"/>
                </a:rPr>
                <a:t>The first step is choosing a broad area of interest. The topic should be relevant, engaging, and aligned with the researcher’s expertise or field of study. It often stems from curiosity, gaps in existing knowledge, or real-world problems needing solutions. </a:t>
              </a:r>
              <a:endParaRPr lang="en-US" sz="4000" dirty="0">
                <a:solidFill>
                  <a:srgbClr val="000000"/>
                </a:solidFill>
                <a:latin typeface="Fira Sans Light"/>
                <a:ea typeface="Fira Sans Light"/>
                <a:cs typeface="Fira Sans Light"/>
                <a:sym typeface="Fira Sans Light"/>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2" name="Group 2"/>
          <p:cNvGrpSpPr/>
          <p:nvPr/>
        </p:nvGrpSpPr>
        <p:grpSpPr>
          <a:xfrm>
            <a:off x="14151770" y="4201140"/>
            <a:ext cx="7027514" cy="6085860"/>
            <a:chOff x="0" y="0"/>
            <a:chExt cx="3619627" cy="3134614"/>
          </a:xfrm>
        </p:grpSpPr>
        <p:sp>
          <p:nvSpPr>
            <p:cNvPr id="3" name="Freeform 3"/>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pSp>
        <p:nvGrpSpPr>
          <p:cNvPr id="4" name="Group 4"/>
          <p:cNvGrpSpPr/>
          <p:nvPr/>
        </p:nvGrpSpPr>
        <p:grpSpPr>
          <a:xfrm>
            <a:off x="9859850" y="563974"/>
            <a:ext cx="4961246" cy="4296462"/>
            <a:chOff x="0" y="0"/>
            <a:chExt cx="3619627" cy="3134614"/>
          </a:xfrm>
        </p:grpSpPr>
        <p:sp>
          <p:nvSpPr>
            <p:cNvPr id="5" name="Freeform 5"/>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sp>
      </p:grpSp>
      <p:grpSp>
        <p:nvGrpSpPr>
          <p:cNvPr id="6" name="Group 8"/>
          <p:cNvGrpSpPr/>
          <p:nvPr/>
        </p:nvGrpSpPr>
        <p:grpSpPr>
          <a:xfrm>
            <a:off x="1028700" y="642906"/>
            <a:ext cx="7784689" cy="7192970"/>
            <a:chOff x="0" y="0"/>
            <a:chExt cx="10379585" cy="4871037"/>
          </a:xfrm>
        </p:grpSpPr>
        <p:sp>
          <p:nvSpPr>
            <p:cNvPr id="9" name="TextBox 9"/>
            <p:cNvSpPr txBox="1"/>
            <p:nvPr/>
          </p:nvSpPr>
          <p:spPr>
            <a:xfrm>
              <a:off x="0" y="0"/>
              <a:ext cx="10379585" cy="1688238"/>
            </a:xfrm>
            <a:prstGeom prst="rect">
              <a:avLst/>
            </a:prstGeom>
          </p:spPr>
          <p:txBody>
            <a:bodyPr lIns="0" tIns="0" rIns="0" bIns="0" rtlCol="0" anchor="t">
              <a:spAutoFit/>
            </a:bodyPr>
            <a:lstStyle/>
            <a:p>
              <a:pPr algn="ctr">
                <a:lnSpc>
                  <a:spcPts val="10199"/>
                </a:lnSpc>
                <a:spcBef>
                  <a:spcPct val="0"/>
                </a:spcBef>
              </a:pPr>
              <a:r>
                <a:rPr lang="id-ID" sz="6000" b="1" spc="-84" dirty="0" smtClean="0">
                  <a:solidFill>
                    <a:srgbClr val="000000"/>
                  </a:solidFill>
                  <a:latin typeface="Fira Sans Medium"/>
                  <a:ea typeface="Fira Sans Medium"/>
                  <a:cs typeface="Fira Sans Medium"/>
                  <a:sym typeface="Fira Sans Medium"/>
                </a:rPr>
                <a:t>Conducting a literature review</a:t>
              </a:r>
              <a:endParaRPr lang="en-US" sz="6000" b="1" spc="-84" dirty="0">
                <a:solidFill>
                  <a:srgbClr val="000000"/>
                </a:solidFill>
                <a:latin typeface="Fira Sans Medium"/>
                <a:ea typeface="Fira Sans Medium"/>
                <a:cs typeface="Fira Sans Medium"/>
                <a:sym typeface="Fira Sans Medium"/>
              </a:endParaRPr>
            </a:p>
          </p:txBody>
        </p:sp>
        <p:sp>
          <p:nvSpPr>
            <p:cNvPr id="10" name="TextBox 10"/>
            <p:cNvSpPr txBox="1"/>
            <p:nvPr/>
          </p:nvSpPr>
          <p:spPr>
            <a:xfrm>
              <a:off x="0" y="2128605"/>
              <a:ext cx="9298793" cy="2742432"/>
            </a:xfrm>
            <a:prstGeom prst="rect">
              <a:avLst/>
            </a:prstGeom>
          </p:spPr>
          <p:txBody>
            <a:bodyPr wrap="square" lIns="0" tIns="0" rIns="0" bIns="0" rtlCol="0" anchor="t">
              <a:spAutoFit/>
            </a:bodyPr>
            <a:lstStyle/>
            <a:p>
              <a:pPr marL="539749" lvl="1" indent="-269875" algn="just">
                <a:lnSpc>
                  <a:spcPts val="3499"/>
                </a:lnSpc>
                <a:buFont typeface="Arial"/>
                <a:buChar char="•"/>
              </a:pPr>
              <a:r>
                <a:rPr lang="id-ID" sz="3600" dirty="0" smtClean="0">
                  <a:solidFill>
                    <a:srgbClr val="000000"/>
                  </a:solidFill>
                  <a:latin typeface="Fira Sans Light"/>
                  <a:ea typeface="Fira Sans Light"/>
                  <a:cs typeface="Fira Sans Light"/>
                  <a:sym typeface="Fira Sans Light"/>
                </a:rPr>
                <a:t>After identifying the topic, the researcher reviews existing litertature to understand what has already been studied and where gaps or unresolved issues exist. This step helps refine the topic into a more focused research question or hyphothesis.</a:t>
              </a:r>
              <a:endParaRPr lang="en-US" sz="3600" dirty="0">
                <a:solidFill>
                  <a:srgbClr val="000000"/>
                </a:solidFill>
                <a:latin typeface="Fira Sans Light"/>
                <a:ea typeface="Fira Sans Light"/>
                <a:cs typeface="Fira Sans Light"/>
                <a:sym typeface="Fira Sans Light"/>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2" name="Group 2"/>
          <p:cNvGrpSpPr/>
          <p:nvPr/>
        </p:nvGrpSpPr>
        <p:grpSpPr>
          <a:xfrm>
            <a:off x="14151770" y="4201140"/>
            <a:ext cx="7027514" cy="6085860"/>
            <a:chOff x="0" y="0"/>
            <a:chExt cx="3619627" cy="3134614"/>
          </a:xfrm>
        </p:grpSpPr>
        <p:sp>
          <p:nvSpPr>
            <p:cNvPr id="3" name="Freeform 3"/>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pSp>
        <p:nvGrpSpPr>
          <p:cNvPr id="4" name="Group 4"/>
          <p:cNvGrpSpPr/>
          <p:nvPr/>
        </p:nvGrpSpPr>
        <p:grpSpPr>
          <a:xfrm>
            <a:off x="9859850" y="563974"/>
            <a:ext cx="4961246" cy="4296462"/>
            <a:chOff x="0" y="0"/>
            <a:chExt cx="3619627" cy="3134614"/>
          </a:xfrm>
        </p:grpSpPr>
        <p:sp>
          <p:nvSpPr>
            <p:cNvPr id="5" name="Freeform 5"/>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sp>
      </p:grpSp>
      <p:grpSp>
        <p:nvGrpSpPr>
          <p:cNvPr id="6" name="Group 8"/>
          <p:cNvGrpSpPr/>
          <p:nvPr/>
        </p:nvGrpSpPr>
        <p:grpSpPr>
          <a:xfrm>
            <a:off x="1028700" y="642906"/>
            <a:ext cx="7784689" cy="6733999"/>
            <a:chOff x="0" y="0"/>
            <a:chExt cx="10379585" cy="4560225"/>
          </a:xfrm>
        </p:grpSpPr>
        <p:sp>
          <p:nvSpPr>
            <p:cNvPr id="9" name="TextBox 9"/>
            <p:cNvSpPr txBox="1"/>
            <p:nvPr/>
          </p:nvSpPr>
          <p:spPr>
            <a:xfrm>
              <a:off x="0" y="0"/>
              <a:ext cx="10379585" cy="1771608"/>
            </a:xfrm>
            <a:prstGeom prst="rect">
              <a:avLst/>
            </a:prstGeom>
          </p:spPr>
          <p:txBody>
            <a:bodyPr lIns="0" tIns="0" rIns="0" bIns="0" rtlCol="0" anchor="t">
              <a:spAutoFit/>
            </a:bodyPr>
            <a:lstStyle/>
            <a:p>
              <a:pPr algn="ctr">
                <a:lnSpc>
                  <a:spcPts val="10199"/>
                </a:lnSpc>
                <a:spcBef>
                  <a:spcPct val="0"/>
                </a:spcBef>
              </a:pPr>
              <a:r>
                <a:rPr lang="id-ID" sz="6000" b="1" spc="-84" dirty="0" smtClean="0">
                  <a:solidFill>
                    <a:srgbClr val="000000"/>
                  </a:solidFill>
                  <a:latin typeface="Fira Sans Medium"/>
                  <a:ea typeface="Fira Sans Medium"/>
                  <a:cs typeface="Fira Sans Medium"/>
                  <a:sym typeface="Fira Sans Medium"/>
                </a:rPr>
                <a:t>Defining the research problem</a:t>
              </a:r>
              <a:endParaRPr lang="en-US" sz="6000" b="1" spc="-84" dirty="0">
                <a:solidFill>
                  <a:srgbClr val="000000"/>
                </a:solidFill>
                <a:latin typeface="Fira Sans Medium"/>
                <a:ea typeface="Fira Sans Medium"/>
                <a:cs typeface="Fira Sans Medium"/>
                <a:sym typeface="Fira Sans Medium"/>
              </a:endParaRPr>
            </a:p>
          </p:txBody>
        </p:sp>
        <p:sp>
          <p:nvSpPr>
            <p:cNvPr id="10" name="TextBox 10"/>
            <p:cNvSpPr txBox="1"/>
            <p:nvPr/>
          </p:nvSpPr>
          <p:spPr>
            <a:xfrm>
              <a:off x="0" y="2128606"/>
              <a:ext cx="9867893" cy="2431619"/>
            </a:xfrm>
            <a:prstGeom prst="rect">
              <a:avLst/>
            </a:prstGeom>
          </p:spPr>
          <p:txBody>
            <a:bodyPr wrap="square" lIns="0" tIns="0" rIns="0" bIns="0" rtlCol="0" anchor="t">
              <a:spAutoFit/>
            </a:bodyPr>
            <a:lstStyle/>
            <a:p>
              <a:pPr marL="539749" lvl="1" indent="-269875" algn="just">
                <a:lnSpc>
                  <a:spcPts val="3499"/>
                </a:lnSpc>
                <a:buFont typeface="Arial"/>
                <a:buChar char="•"/>
              </a:pPr>
              <a:r>
                <a:rPr lang="id-ID" sz="3600" dirty="0" smtClean="0">
                  <a:solidFill>
                    <a:srgbClr val="000000"/>
                  </a:solidFill>
                  <a:latin typeface="Fira Sans Light"/>
                  <a:ea typeface="Fira Sans Light"/>
                  <a:cs typeface="Fira Sans Light"/>
                  <a:sym typeface="Fira Sans Light"/>
                </a:rPr>
                <a:t>Based on the literature review, the researcher frames a clear research prpoblem. This steps involves identifying the specific issue or question that the research aims to address. The problemshould be significant enough to warrant investigation. </a:t>
              </a:r>
              <a:endParaRPr lang="en-US" sz="3600" dirty="0">
                <a:solidFill>
                  <a:srgbClr val="000000"/>
                </a:solidFill>
                <a:latin typeface="Fira Sans Light"/>
                <a:ea typeface="Fira Sans Light"/>
                <a:cs typeface="Fira Sans Light"/>
                <a:sym typeface="Fira Sans Light"/>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2" name="Group 2"/>
          <p:cNvGrpSpPr/>
          <p:nvPr/>
        </p:nvGrpSpPr>
        <p:grpSpPr>
          <a:xfrm>
            <a:off x="14151770" y="4201140"/>
            <a:ext cx="7027514" cy="6085860"/>
            <a:chOff x="0" y="0"/>
            <a:chExt cx="3619627" cy="3134614"/>
          </a:xfrm>
        </p:grpSpPr>
        <p:sp>
          <p:nvSpPr>
            <p:cNvPr id="3" name="Freeform 3"/>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pSp>
        <p:nvGrpSpPr>
          <p:cNvPr id="4" name="Group 4"/>
          <p:cNvGrpSpPr/>
          <p:nvPr/>
        </p:nvGrpSpPr>
        <p:grpSpPr>
          <a:xfrm>
            <a:off x="9859850" y="563974"/>
            <a:ext cx="4961246" cy="4296462"/>
            <a:chOff x="0" y="0"/>
            <a:chExt cx="3619627" cy="3134614"/>
          </a:xfrm>
        </p:grpSpPr>
        <p:sp>
          <p:nvSpPr>
            <p:cNvPr id="5" name="Freeform 5"/>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sp>
      </p:grpSp>
      <p:grpSp>
        <p:nvGrpSpPr>
          <p:cNvPr id="6" name="Group 8"/>
          <p:cNvGrpSpPr/>
          <p:nvPr/>
        </p:nvGrpSpPr>
        <p:grpSpPr>
          <a:xfrm>
            <a:off x="1028700" y="642906"/>
            <a:ext cx="7784689" cy="6715171"/>
            <a:chOff x="0" y="0"/>
            <a:chExt cx="10379585" cy="4547475"/>
          </a:xfrm>
        </p:grpSpPr>
        <p:sp>
          <p:nvSpPr>
            <p:cNvPr id="9" name="TextBox 9"/>
            <p:cNvSpPr txBox="1"/>
            <p:nvPr/>
          </p:nvSpPr>
          <p:spPr>
            <a:xfrm>
              <a:off x="0" y="0"/>
              <a:ext cx="10379585" cy="1875820"/>
            </a:xfrm>
            <a:prstGeom prst="rect">
              <a:avLst/>
            </a:prstGeom>
          </p:spPr>
          <p:txBody>
            <a:bodyPr lIns="0" tIns="0" rIns="0" bIns="0" rtlCol="0" anchor="t">
              <a:spAutoFit/>
            </a:bodyPr>
            <a:lstStyle/>
            <a:p>
              <a:pPr algn="ctr">
                <a:spcBef>
                  <a:spcPct val="0"/>
                </a:spcBef>
              </a:pPr>
              <a:r>
                <a:rPr lang="id-ID" sz="6000" b="1" spc="-84" dirty="0" smtClean="0">
                  <a:solidFill>
                    <a:srgbClr val="000000"/>
                  </a:solidFill>
                  <a:latin typeface="Fira Sans Medium"/>
                  <a:ea typeface="Fira Sans Medium"/>
                  <a:cs typeface="Fira Sans Medium"/>
                  <a:sym typeface="Fira Sans Medium"/>
                </a:rPr>
                <a:t>Formulating a research question or hyphothesis</a:t>
              </a:r>
              <a:endParaRPr lang="en-US" sz="6000" b="1" spc="-84" dirty="0">
                <a:solidFill>
                  <a:srgbClr val="000000"/>
                </a:solidFill>
                <a:latin typeface="Fira Sans Medium"/>
                <a:ea typeface="Fira Sans Medium"/>
                <a:cs typeface="Fira Sans Medium"/>
                <a:sym typeface="Fira Sans Medium"/>
              </a:endParaRPr>
            </a:p>
          </p:txBody>
        </p:sp>
        <p:sp>
          <p:nvSpPr>
            <p:cNvPr id="10" name="TextBox 10"/>
            <p:cNvSpPr txBox="1"/>
            <p:nvPr/>
          </p:nvSpPr>
          <p:spPr>
            <a:xfrm>
              <a:off x="0" y="2128606"/>
              <a:ext cx="10058394" cy="2418869"/>
            </a:xfrm>
            <a:prstGeom prst="rect">
              <a:avLst/>
            </a:prstGeom>
          </p:spPr>
          <p:txBody>
            <a:bodyPr wrap="square" lIns="0" tIns="0" rIns="0" bIns="0" rtlCol="0" anchor="t">
              <a:spAutoFit/>
            </a:bodyPr>
            <a:lstStyle/>
            <a:p>
              <a:pPr marL="539749" lvl="1" indent="-269875" algn="just">
                <a:lnSpc>
                  <a:spcPts val="3499"/>
                </a:lnSpc>
                <a:buFont typeface="Arial"/>
                <a:buChar char="•"/>
              </a:pPr>
              <a:r>
                <a:rPr lang="id-ID" sz="3600" dirty="0" smtClean="0">
                  <a:solidFill>
                    <a:srgbClr val="000000"/>
                  </a:solidFill>
                  <a:latin typeface="Fira Sans Light"/>
                  <a:ea typeface="Fira Sans Light"/>
                  <a:cs typeface="Fira Sans Light"/>
                  <a:sym typeface="Fira Sans Light"/>
                </a:rPr>
                <a:t>A well- defined research question guides the direction of the study. If aplicable, a hyphothesis (a testable prediction) is formulated to proposed an expected outcome based on previous research or theoritical understanding.</a:t>
              </a:r>
              <a:endParaRPr lang="en-US" sz="3600" dirty="0">
                <a:solidFill>
                  <a:srgbClr val="000000"/>
                </a:solidFill>
                <a:latin typeface="Fira Sans Light"/>
                <a:ea typeface="Fira Sans Light"/>
                <a:cs typeface="Fira Sans Light"/>
                <a:sym typeface="Fira Sans Light"/>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2" name="Group 2"/>
          <p:cNvGrpSpPr/>
          <p:nvPr/>
        </p:nvGrpSpPr>
        <p:grpSpPr>
          <a:xfrm>
            <a:off x="14151770" y="4201140"/>
            <a:ext cx="7027514" cy="6085860"/>
            <a:chOff x="0" y="0"/>
            <a:chExt cx="3619627" cy="3134614"/>
          </a:xfrm>
        </p:grpSpPr>
        <p:sp>
          <p:nvSpPr>
            <p:cNvPr id="3" name="Freeform 3"/>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pSp>
        <p:nvGrpSpPr>
          <p:cNvPr id="4" name="Group 4"/>
          <p:cNvGrpSpPr/>
          <p:nvPr/>
        </p:nvGrpSpPr>
        <p:grpSpPr>
          <a:xfrm>
            <a:off x="9859850" y="563974"/>
            <a:ext cx="4961246" cy="4296462"/>
            <a:chOff x="0" y="0"/>
            <a:chExt cx="3619627" cy="3134614"/>
          </a:xfrm>
        </p:grpSpPr>
        <p:sp>
          <p:nvSpPr>
            <p:cNvPr id="5" name="Freeform 5"/>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sp>
      </p:grpSp>
      <p:grpSp>
        <p:nvGrpSpPr>
          <p:cNvPr id="6" name="Group 8"/>
          <p:cNvGrpSpPr/>
          <p:nvPr/>
        </p:nvGrpSpPr>
        <p:grpSpPr>
          <a:xfrm>
            <a:off x="1028700" y="642906"/>
            <a:ext cx="7784689" cy="7182839"/>
            <a:chOff x="0" y="0"/>
            <a:chExt cx="10379585" cy="4864177"/>
          </a:xfrm>
        </p:grpSpPr>
        <p:sp>
          <p:nvSpPr>
            <p:cNvPr id="9" name="TextBox 9"/>
            <p:cNvSpPr txBox="1"/>
            <p:nvPr/>
          </p:nvSpPr>
          <p:spPr>
            <a:xfrm>
              <a:off x="0" y="0"/>
              <a:ext cx="10379585" cy="1250547"/>
            </a:xfrm>
            <a:prstGeom prst="rect">
              <a:avLst/>
            </a:prstGeom>
          </p:spPr>
          <p:txBody>
            <a:bodyPr lIns="0" tIns="0" rIns="0" bIns="0" rtlCol="0" anchor="t">
              <a:spAutoFit/>
            </a:bodyPr>
            <a:lstStyle/>
            <a:p>
              <a:pPr algn="ctr">
                <a:spcBef>
                  <a:spcPct val="0"/>
                </a:spcBef>
              </a:pPr>
              <a:r>
                <a:rPr lang="id-ID" sz="6000" b="1" spc="-84" dirty="0" smtClean="0">
                  <a:solidFill>
                    <a:srgbClr val="000000"/>
                  </a:solidFill>
                  <a:latin typeface="Fira Sans Medium"/>
                  <a:ea typeface="Fira Sans Medium"/>
                  <a:cs typeface="Fira Sans Medium"/>
                  <a:sym typeface="Fira Sans Medium"/>
                </a:rPr>
                <a:t>Choosing a research methodology</a:t>
              </a:r>
              <a:endParaRPr lang="en-US" sz="6000" b="1" spc="-84" dirty="0">
                <a:solidFill>
                  <a:srgbClr val="000000"/>
                </a:solidFill>
                <a:latin typeface="Fira Sans Medium"/>
                <a:ea typeface="Fira Sans Medium"/>
                <a:cs typeface="Fira Sans Medium"/>
                <a:sym typeface="Fira Sans Medium"/>
              </a:endParaRPr>
            </a:p>
          </p:txBody>
        </p:sp>
        <p:sp>
          <p:nvSpPr>
            <p:cNvPr id="10" name="TextBox 10"/>
            <p:cNvSpPr txBox="1"/>
            <p:nvPr/>
          </p:nvSpPr>
          <p:spPr>
            <a:xfrm>
              <a:off x="0" y="2128606"/>
              <a:ext cx="10058394" cy="2735571"/>
            </a:xfrm>
            <a:prstGeom prst="rect">
              <a:avLst/>
            </a:prstGeom>
          </p:spPr>
          <p:txBody>
            <a:bodyPr wrap="square" lIns="0" tIns="0" rIns="0" bIns="0" rtlCol="0" anchor="t">
              <a:spAutoFit/>
            </a:bodyPr>
            <a:lstStyle/>
            <a:p>
              <a:pPr marL="539749" lvl="1" indent="-269875" algn="just">
                <a:lnSpc>
                  <a:spcPts val="3499"/>
                </a:lnSpc>
                <a:buFont typeface="Arial"/>
                <a:buChar char="•"/>
              </a:pPr>
              <a:r>
                <a:rPr lang="id-ID" sz="3600" dirty="0" smtClean="0">
                  <a:solidFill>
                    <a:srgbClr val="000000"/>
                  </a:solidFill>
                  <a:latin typeface="Fira Sans Light"/>
                  <a:ea typeface="Fira Sans Light"/>
                  <a:cs typeface="Fira Sans Light"/>
                  <a:sym typeface="Fira Sans Light"/>
                </a:rPr>
                <a:t>The next step is deciding how to conduct the reserach. This include choosing between qualitative, quantitative, or other, and determining the appropriate data collection tools (e.g., surveys, experimants, case studies). The methodology must allign with the research question. </a:t>
              </a:r>
              <a:endParaRPr lang="en-US" sz="3600" dirty="0">
                <a:solidFill>
                  <a:srgbClr val="000000"/>
                </a:solidFill>
                <a:latin typeface="Fira Sans Light"/>
                <a:ea typeface="Fira Sans Light"/>
                <a:cs typeface="Fira Sans Light"/>
                <a:sym typeface="Fira Sans Light"/>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4766361" cy="5160431"/>
            <a:chOff x="0" y="0"/>
            <a:chExt cx="19688481" cy="6880575"/>
          </a:xfrm>
        </p:grpSpPr>
        <p:sp>
          <p:nvSpPr>
            <p:cNvPr id="3" name="TextBox 3"/>
            <p:cNvSpPr txBox="1"/>
            <p:nvPr/>
          </p:nvSpPr>
          <p:spPr>
            <a:xfrm>
              <a:off x="0" y="4674843"/>
              <a:ext cx="19688481" cy="2205732"/>
            </a:xfrm>
            <a:prstGeom prst="rect">
              <a:avLst/>
            </a:prstGeom>
          </p:spPr>
          <p:txBody>
            <a:bodyPr lIns="0" tIns="0" rIns="0" bIns="0" rtlCol="0" anchor="t">
              <a:spAutoFit/>
            </a:bodyPr>
            <a:lstStyle/>
            <a:p>
              <a:pPr algn="just">
                <a:lnSpc>
                  <a:spcPts val="4320"/>
                </a:lnSpc>
                <a:spcBef>
                  <a:spcPct val="0"/>
                </a:spcBef>
              </a:pPr>
              <a:r>
                <a:rPr lang="id-ID" sz="3600" b="1" dirty="0" smtClean="0">
                  <a:latin typeface="Fira Sans Medium"/>
                  <a:ea typeface="Fira Sans Medium"/>
                  <a:cs typeface="Fira Sans Medium"/>
                  <a:sym typeface="Fira Sans Medium"/>
                </a:rPr>
                <a:t>learn objectives or goals are outline or guide the research process. These abjectives detail what the researcher hopes to achieve through their investigation or provide a roadmap for the study.</a:t>
              </a:r>
              <a:endParaRPr lang="en-US" sz="3600" b="1" dirty="0">
                <a:latin typeface="Fira Sans Medium"/>
                <a:ea typeface="Fira Sans Medium"/>
                <a:cs typeface="Fira Sans Medium"/>
                <a:sym typeface="Fira Sans Medium"/>
              </a:endParaRPr>
            </a:p>
          </p:txBody>
        </p:sp>
        <p:sp>
          <p:nvSpPr>
            <p:cNvPr id="4" name="TextBox 4"/>
            <p:cNvSpPr txBox="1"/>
            <p:nvPr/>
          </p:nvSpPr>
          <p:spPr>
            <a:xfrm>
              <a:off x="0" y="0"/>
              <a:ext cx="19688481" cy="4274675"/>
            </a:xfrm>
            <a:prstGeom prst="rect">
              <a:avLst/>
            </a:prstGeom>
          </p:spPr>
          <p:txBody>
            <a:bodyPr lIns="0" tIns="0" rIns="0" bIns="0" rtlCol="0" anchor="t">
              <a:spAutoFit/>
            </a:bodyPr>
            <a:lstStyle/>
            <a:p>
              <a:pPr algn="l">
                <a:lnSpc>
                  <a:spcPts val="12480"/>
                </a:lnSpc>
              </a:pPr>
              <a:r>
                <a:rPr lang="id-ID" sz="10400" b="1" dirty="0" smtClean="0">
                  <a:solidFill>
                    <a:srgbClr val="A4E473"/>
                  </a:solidFill>
                  <a:latin typeface="Fira Sans Medium"/>
                  <a:ea typeface="Fira Sans Medium"/>
                  <a:cs typeface="Fira Sans Medium"/>
                  <a:sym typeface="Fira Sans Medium"/>
                </a:rPr>
                <a:t>Setting research objectives</a:t>
              </a:r>
              <a:endParaRPr lang="en-US" sz="10400" b="1" dirty="0">
                <a:solidFill>
                  <a:srgbClr val="A4E473"/>
                </a:solidFill>
                <a:latin typeface="Fira Sans Medium"/>
                <a:ea typeface="Fira Sans Medium"/>
                <a:cs typeface="Fira Sans Medium"/>
                <a:sym typeface="Fira Sans Medium"/>
              </a:endParaRPr>
            </a:p>
          </p:txBody>
        </p:sp>
      </p:grpSp>
      <p:sp>
        <p:nvSpPr>
          <p:cNvPr id="5" name="TextBox 5"/>
          <p:cNvSpPr txBox="1"/>
          <p:nvPr/>
        </p:nvSpPr>
        <p:spPr>
          <a:xfrm>
            <a:off x="12027973" y="8968106"/>
            <a:ext cx="5231327" cy="290194"/>
          </a:xfrm>
          <a:prstGeom prst="rect">
            <a:avLst/>
          </a:prstGeom>
        </p:spPr>
        <p:txBody>
          <a:bodyPr lIns="0" tIns="0" rIns="0" bIns="0" rtlCol="0" anchor="t">
            <a:spAutoFit/>
          </a:bodyPr>
          <a:lstStyle/>
          <a:p>
            <a:pPr algn="r">
              <a:lnSpc>
                <a:spcPts val="2380"/>
              </a:lnSpc>
              <a:spcBef>
                <a:spcPct val="0"/>
              </a:spcBef>
            </a:pPr>
            <a:r>
              <a:rPr lang="en-US" sz="1700" u="sng">
                <a:solidFill>
                  <a:srgbClr val="F4F4F4"/>
                </a:solidFill>
                <a:latin typeface="Fira Sans"/>
                <a:ea typeface="Fira Sans"/>
                <a:cs typeface="Fira Sans"/>
                <a:sym typeface="Fira Sans"/>
              </a:rPr>
              <a:t>Ke Halaman Agenda</a:t>
            </a:r>
          </a:p>
        </p:txBody>
      </p:sp>
      <p:grpSp>
        <p:nvGrpSpPr>
          <p:cNvPr id="6" name="Group 6"/>
          <p:cNvGrpSpPr/>
          <p:nvPr/>
        </p:nvGrpSpPr>
        <p:grpSpPr>
          <a:xfrm>
            <a:off x="-3563094" y="6077994"/>
            <a:ext cx="6383425" cy="5528076"/>
            <a:chOff x="0" y="0"/>
            <a:chExt cx="3619627" cy="3134614"/>
          </a:xfrm>
        </p:grpSpPr>
        <p:sp>
          <p:nvSpPr>
            <p:cNvPr id="7" name="Freeform 7"/>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sp>
      </p:grpSp>
      <p:grpSp>
        <p:nvGrpSpPr>
          <p:cNvPr id="8" name="Group 8"/>
          <p:cNvGrpSpPr/>
          <p:nvPr/>
        </p:nvGrpSpPr>
        <p:grpSpPr>
          <a:xfrm>
            <a:off x="1671665" y="7004492"/>
            <a:ext cx="3034530" cy="2627917"/>
            <a:chOff x="0" y="0"/>
            <a:chExt cx="3619627" cy="3134614"/>
          </a:xfrm>
        </p:grpSpPr>
        <p:sp>
          <p:nvSpPr>
            <p:cNvPr id="9" name="Freeform 9"/>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F4F4F4"/>
            </a:solidFill>
          </p:spPr>
        </p:sp>
      </p:grpSp>
      <p:grpSp>
        <p:nvGrpSpPr>
          <p:cNvPr id="10" name="Group 10"/>
          <p:cNvGrpSpPr/>
          <p:nvPr/>
        </p:nvGrpSpPr>
        <p:grpSpPr>
          <a:xfrm>
            <a:off x="4053492" y="8956750"/>
            <a:ext cx="2141618" cy="1854652"/>
            <a:chOff x="0" y="0"/>
            <a:chExt cx="3619627" cy="3134614"/>
          </a:xfrm>
        </p:grpSpPr>
        <p:sp>
          <p:nvSpPr>
            <p:cNvPr id="11" name="Freeform 11"/>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A4E473"/>
            </a:solidFill>
          </p:spPr>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TotalTime>
  <Words>911</Words>
  <Application>Microsoft Office PowerPoint</Application>
  <PresentationFormat>Custom</PresentationFormat>
  <Paragraphs>85</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Fira Sans Bold</vt:lpstr>
      <vt:lpstr>Calibri</vt:lpstr>
      <vt:lpstr>Fira Sans Light</vt:lpstr>
      <vt:lpstr>Fira Sans Medium</vt:lpstr>
      <vt:lpstr>Fira Sans</vt:lpstr>
      <vt:lpstr>Fira Sans Semi-Bold</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Presentasi Bisnis Hijau Tua Hijau Muda Putih Geometris Korporat Presentasi Internal Perusahaan</dc:title>
  <cp:lastModifiedBy>tamsis</cp:lastModifiedBy>
  <cp:revision>14</cp:revision>
  <dcterms:created xsi:type="dcterms:W3CDTF">2006-08-16T00:00:00Z</dcterms:created>
  <dcterms:modified xsi:type="dcterms:W3CDTF">2024-10-16T23:39:49Z</dcterms:modified>
  <dc:identifier>DAGQUV2dQd8</dc:identifier>
</cp:coreProperties>
</file>