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oppins" panose="020B0604020202020204" charset="0"/>
      <p:regular r:id="rId21"/>
    </p:embeddedFont>
    <p:embeddedFont>
      <p:font typeface="Poppins Bold" panose="020B0604020202020204" charset="0"/>
      <p:regular r:id="rId22"/>
    </p:embeddedFont>
    <p:embeddedFont>
      <p:font typeface="Poppins Italics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jpeg"/><Relationship Id="rId7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29000" y="6151172"/>
            <a:ext cx="5231810" cy="4496086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EC791E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3" y="9538295"/>
            <a:ext cx="18288000" cy="641795"/>
            <a:chOff x="0" y="0"/>
            <a:chExt cx="4816593" cy="1690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69032"/>
            </a:xfrm>
            <a:custGeom>
              <a:avLst/>
              <a:gdLst/>
              <a:ahLst/>
              <a:cxnLst/>
              <a:rect l="l" t="t" r="r" b="b"/>
              <a:pathLst>
                <a:path w="4816592" h="169032">
                  <a:moveTo>
                    <a:pt x="0" y="0"/>
                  </a:moveTo>
                  <a:lnTo>
                    <a:pt x="4816592" y="0"/>
                  </a:lnTo>
                  <a:lnTo>
                    <a:pt x="4816592" y="169032"/>
                  </a:lnTo>
                  <a:lnTo>
                    <a:pt x="0" y="169032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207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74" y="1022295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-3429000" y="1464096"/>
            <a:ext cx="5231810" cy="4530511"/>
            <a:chOff x="0" y="0"/>
            <a:chExt cx="4282440" cy="370840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 w="12700">
              <a:solidFill>
                <a:schemeClr val="tx2">
                  <a:lumMod val="20000"/>
                  <a:lumOff val="80000"/>
                </a:schemeClr>
              </a:solidFill>
            </a:ln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635590" y="3771900"/>
            <a:ext cx="5231810" cy="4530511"/>
            <a:chOff x="0" y="0"/>
            <a:chExt cx="4282440" cy="37084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20000"/>
                  <a:lumOff val="80000"/>
                </a:schemeClr>
              </a:solidFill>
            </a:ln>
          </p:spPr>
        </p:sp>
      </p:grpSp>
      <p:sp>
        <p:nvSpPr>
          <p:cNvPr id="13" name="Freeform 13"/>
          <p:cNvSpPr/>
          <p:nvPr/>
        </p:nvSpPr>
        <p:spPr>
          <a:xfrm>
            <a:off x="5902667" y="84359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636803" y="5490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270432" y="95272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039600" y="-255494"/>
            <a:ext cx="7696200" cy="10885394"/>
          </a:xfrm>
          <a:custGeom>
            <a:avLst/>
            <a:gdLst/>
            <a:ahLst/>
            <a:cxnLst/>
            <a:rect l="l" t="t" r="r" b="b"/>
            <a:pathLst>
              <a:path w="8064608" h="12096912">
                <a:moveTo>
                  <a:pt x="0" y="0"/>
                </a:moveTo>
                <a:lnTo>
                  <a:pt x="8064608" y="0"/>
                </a:lnTo>
                <a:lnTo>
                  <a:pt x="8064608" y="12096912"/>
                </a:lnTo>
                <a:lnTo>
                  <a:pt x="0" y="120969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/>
          <p:cNvSpPr/>
          <p:nvPr/>
        </p:nvSpPr>
        <p:spPr>
          <a:xfrm>
            <a:off x="10665653" y="7440430"/>
            <a:ext cx="8231947" cy="1615520"/>
          </a:xfrm>
          <a:custGeom>
            <a:avLst/>
            <a:gdLst/>
            <a:ahLst/>
            <a:cxnLst/>
            <a:rect l="l" t="t" r="r" b="b"/>
            <a:pathLst>
              <a:path w="8231947" h="1615520">
                <a:moveTo>
                  <a:pt x="0" y="0"/>
                </a:moveTo>
                <a:lnTo>
                  <a:pt x="8231947" y="0"/>
                </a:lnTo>
                <a:lnTo>
                  <a:pt x="8231947" y="1615519"/>
                </a:lnTo>
                <a:lnTo>
                  <a:pt x="0" y="16155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410200" y="2705100"/>
            <a:ext cx="886006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4400" spc="77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PENGANTAR ARTI PENTING ORGANISASI BAGI MANUSIA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839211" y="8171690"/>
            <a:ext cx="7007037" cy="600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170"/>
              </a:lnSpc>
              <a:spcBef>
                <a:spcPct val="0"/>
              </a:spcBef>
            </a:pPr>
            <a:r>
              <a:rPr lang="en-US" sz="2800" spc="235" dirty="0">
                <a:solidFill>
                  <a:schemeClr val="accent6">
                    <a:lumMod val="50000"/>
                  </a:schemeClr>
                </a:solidFill>
                <a:latin typeface="Poppins Bold"/>
                <a:ea typeface="Poppins Bold"/>
                <a:cs typeface="Poppins Bold"/>
                <a:sym typeface="Poppins Bold"/>
              </a:rPr>
              <a:t>PERTEMUAN KE-1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448300" y="4346462"/>
            <a:ext cx="8648700" cy="72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70"/>
              </a:lnSpc>
            </a:pPr>
            <a:r>
              <a:rPr lang="en-US" sz="3200" spc="171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TEORI ORGANISASI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40156" y="8736130"/>
            <a:ext cx="16230600" cy="504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2400" u="none" strike="noStrike" spc="150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Tahun</a:t>
            </a:r>
            <a:r>
              <a:rPr lang="en-US" sz="2400" u="none" strike="noStrike" spc="150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400" u="none" strike="noStrike" spc="150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Ajaran</a:t>
            </a:r>
            <a:r>
              <a:rPr lang="en-US" sz="2400" u="none" strike="noStrike" spc="150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2024/2025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20600" y="7801204"/>
            <a:ext cx="6534605" cy="798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20"/>
              </a:lnSpc>
              <a:spcBef>
                <a:spcPct val="0"/>
              </a:spcBef>
            </a:pPr>
            <a:r>
              <a:rPr lang="en-US" sz="2300" spc="115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Anak</a:t>
            </a:r>
            <a:r>
              <a:rPr lang="en-US" sz="2300" spc="115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Agung </a:t>
            </a:r>
            <a:r>
              <a:rPr lang="en-US" sz="2300" spc="115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Gde</a:t>
            </a:r>
            <a:r>
              <a:rPr lang="en-US" sz="2300" spc="115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00" spc="115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Brahmantya</a:t>
            </a:r>
            <a:r>
              <a:rPr lang="en-US" sz="2300" spc="115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300" spc="115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Murti</a:t>
            </a:r>
            <a:r>
              <a:rPr lang="en-US" sz="2300" spc="115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, S.I.P., MPA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28600" y="133740"/>
            <a:ext cx="4611556" cy="74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51"/>
              </a:lnSpc>
              <a:spcBef>
                <a:spcPct val="0"/>
              </a:spcBef>
            </a:pPr>
            <a:r>
              <a:rPr lang="en-US" sz="4955" spc="49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P1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5056973" y="1028700"/>
            <a:ext cx="10244096" cy="8730229"/>
          </a:xfrm>
          <a:custGeom>
            <a:avLst/>
            <a:gdLst/>
            <a:ahLst/>
            <a:cxnLst/>
            <a:rect l="l" t="t" r="r" b="b"/>
            <a:pathLst>
              <a:path w="10244096" h="8730229">
                <a:moveTo>
                  <a:pt x="0" y="0"/>
                </a:moveTo>
                <a:lnTo>
                  <a:pt x="10244096" y="0"/>
                </a:lnTo>
                <a:lnTo>
                  <a:pt x="10244096" y="8730229"/>
                </a:lnTo>
                <a:lnTo>
                  <a:pt x="0" y="87302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50DF01BB-31B0-43FE-83E7-A6BCA8D3F256}"/>
              </a:ext>
            </a:extLst>
          </p:cNvPr>
          <p:cNvSpPr/>
          <p:nvPr/>
        </p:nvSpPr>
        <p:spPr>
          <a:xfrm>
            <a:off x="152400" y="84359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05DC6A4C-0129-47C0-83F1-E3517AFA62C7}"/>
              </a:ext>
            </a:extLst>
          </p:cNvPr>
          <p:cNvSpPr/>
          <p:nvPr/>
        </p:nvSpPr>
        <p:spPr>
          <a:xfrm>
            <a:off x="1886536" y="5490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A8E338A4-B750-4ED9-9797-CBF451456D65}"/>
              </a:ext>
            </a:extLst>
          </p:cNvPr>
          <p:cNvSpPr/>
          <p:nvPr/>
        </p:nvSpPr>
        <p:spPr>
          <a:xfrm>
            <a:off x="3520165" y="95272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357215"/>
            <a:ext cx="5917632" cy="756929"/>
            <a:chOff x="0" y="0"/>
            <a:chExt cx="1558553" cy="1993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8553" cy="199356"/>
            </a:xfrm>
            <a:custGeom>
              <a:avLst/>
              <a:gdLst/>
              <a:ahLst/>
              <a:cxnLst/>
              <a:rect l="l" t="t" r="r" b="b"/>
              <a:pathLst>
                <a:path w="1558553" h="199356">
                  <a:moveTo>
                    <a:pt x="0" y="0"/>
                  </a:moveTo>
                  <a:lnTo>
                    <a:pt x="1558553" y="0"/>
                  </a:lnTo>
                  <a:lnTo>
                    <a:pt x="1558553" y="199356"/>
                  </a:lnTo>
                  <a:lnTo>
                    <a:pt x="0" y="199356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58553" cy="237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080660"/>
            <a:ext cx="5917632" cy="1072240"/>
            <a:chOff x="0" y="0"/>
            <a:chExt cx="1558553" cy="2824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8553" cy="282401"/>
            </a:xfrm>
            <a:custGeom>
              <a:avLst/>
              <a:gdLst/>
              <a:ahLst/>
              <a:cxnLst/>
              <a:rect l="l" t="t" r="r" b="b"/>
              <a:pathLst>
                <a:path w="1558553" h="282401">
                  <a:moveTo>
                    <a:pt x="0" y="0"/>
                  </a:moveTo>
                  <a:lnTo>
                    <a:pt x="1558553" y="0"/>
                  </a:lnTo>
                  <a:lnTo>
                    <a:pt x="1558553" y="282401"/>
                  </a:lnTo>
                  <a:lnTo>
                    <a:pt x="0" y="282401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58553" cy="320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388523" y="4676225"/>
            <a:ext cx="5231810" cy="4496086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321020" y="7021423"/>
            <a:ext cx="5231810" cy="4530511"/>
            <a:chOff x="0" y="0"/>
            <a:chExt cx="4282440" cy="3708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6388" r="-13586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4388523" y="9344289"/>
            <a:ext cx="5231810" cy="4496086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DE59"/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AutoShape 16"/>
          <p:cNvSpPr/>
          <p:nvPr/>
        </p:nvSpPr>
        <p:spPr>
          <a:xfrm flipV="1">
            <a:off x="74" y="10225088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TextBox 20"/>
          <p:cNvSpPr txBox="1"/>
          <p:nvPr/>
        </p:nvSpPr>
        <p:spPr>
          <a:xfrm>
            <a:off x="1028931" y="2434055"/>
            <a:ext cx="5489569" cy="60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spc="399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CONTOH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931" y="3200855"/>
            <a:ext cx="4088926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49"/>
              </a:lnSpc>
              <a:spcBef>
                <a:spcPct val="0"/>
              </a:spcBef>
            </a:pPr>
            <a:r>
              <a:rPr lang="en-US" sz="5499" spc="137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KASUS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30316" y="4978325"/>
            <a:ext cx="10606608" cy="191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70"/>
              </a:lnSpc>
            </a:pPr>
            <a:r>
              <a:rPr lang="en-US" sz="362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Keluarga</a:t>
            </a:r>
            <a:r>
              <a:rPr lang="en-US" sz="362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2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sebagai</a:t>
            </a:r>
            <a:r>
              <a:rPr lang="en-US" sz="362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2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organisasi</a:t>
            </a:r>
            <a:endParaRPr lang="en-US" sz="362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81997" lvl="1" indent="-390999" algn="l">
              <a:lnSpc>
                <a:spcPts val="5070"/>
              </a:lnSpc>
              <a:buFont typeface="Arial"/>
              <a:buChar char="•"/>
            </a:pPr>
            <a:r>
              <a:rPr lang="en-US" sz="362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2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Contoh</a:t>
            </a:r>
            <a:r>
              <a:rPr lang="en-US" sz="362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2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secara</a:t>
            </a:r>
            <a:r>
              <a:rPr lang="en-US" sz="362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2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umum</a:t>
            </a:r>
            <a:endParaRPr lang="en-US" sz="362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81997" lvl="1" indent="-390999" algn="l">
              <a:lnSpc>
                <a:spcPts val="5070"/>
              </a:lnSpc>
              <a:buFont typeface="Arial"/>
              <a:buChar char="•"/>
            </a:pPr>
            <a:r>
              <a:rPr lang="en-US" sz="362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2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Cerita</a:t>
            </a:r>
            <a:r>
              <a:rPr lang="en-US" sz="362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Fredrick Taylor</a:t>
            </a:r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id="{8C9EC8F4-BBE3-4861-89DC-56481EFE9476}"/>
              </a:ext>
            </a:extLst>
          </p:cNvPr>
          <p:cNvSpPr/>
          <p:nvPr/>
        </p:nvSpPr>
        <p:spPr>
          <a:xfrm>
            <a:off x="5902667" y="84359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E14595F4-B872-4B2A-B48C-01BD517235D4}"/>
              </a:ext>
            </a:extLst>
          </p:cNvPr>
          <p:cNvSpPr/>
          <p:nvPr/>
        </p:nvSpPr>
        <p:spPr>
          <a:xfrm>
            <a:off x="7636803" y="5490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15">
            <a:extLst>
              <a:ext uri="{FF2B5EF4-FFF2-40B4-BE49-F238E27FC236}">
                <a16:creationId xmlns:a16="http://schemas.microsoft.com/office/drawing/2014/main" id="{B1CBFD5B-7758-425F-99AE-43E286C4EA75}"/>
              </a:ext>
            </a:extLst>
          </p:cNvPr>
          <p:cNvSpPr/>
          <p:nvPr/>
        </p:nvSpPr>
        <p:spPr>
          <a:xfrm>
            <a:off x="9270432" y="95272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99993" y="2191800"/>
            <a:ext cx="4788007" cy="756929"/>
            <a:chOff x="0" y="0"/>
            <a:chExt cx="1261039" cy="1993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39" cy="199356"/>
            </a:xfrm>
            <a:custGeom>
              <a:avLst/>
              <a:gdLst/>
              <a:ahLst/>
              <a:cxnLst/>
              <a:rect l="l" t="t" r="r" b="b"/>
              <a:pathLst>
                <a:path w="1261039" h="199356">
                  <a:moveTo>
                    <a:pt x="0" y="0"/>
                  </a:moveTo>
                  <a:lnTo>
                    <a:pt x="1261039" y="0"/>
                  </a:lnTo>
                  <a:lnTo>
                    <a:pt x="1261039" y="199356"/>
                  </a:lnTo>
                  <a:lnTo>
                    <a:pt x="0" y="199356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61039" cy="237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99993" y="2915245"/>
            <a:ext cx="4788007" cy="1072240"/>
            <a:chOff x="0" y="0"/>
            <a:chExt cx="1261039" cy="2824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1039" cy="282401"/>
            </a:xfrm>
            <a:custGeom>
              <a:avLst/>
              <a:gdLst/>
              <a:ahLst/>
              <a:cxnLst/>
              <a:rect l="l" t="t" r="r" b="b"/>
              <a:pathLst>
                <a:path w="1261039" h="282401">
                  <a:moveTo>
                    <a:pt x="0" y="0"/>
                  </a:moveTo>
                  <a:lnTo>
                    <a:pt x="1261039" y="0"/>
                  </a:lnTo>
                  <a:lnTo>
                    <a:pt x="1261039" y="282401"/>
                  </a:lnTo>
                  <a:lnTo>
                    <a:pt x="0" y="282401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61039" cy="320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521303" y="2440091"/>
            <a:ext cx="10984897" cy="7524755"/>
          </a:xfrm>
          <a:custGeom>
            <a:avLst/>
            <a:gdLst/>
            <a:ahLst/>
            <a:cxnLst/>
            <a:rect l="l" t="t" r="r" b="b"/>
            <a:pathLst>
              <a:path w="9699215" h="5977361">
                <a:moveTo>
                  <a:pt x="0" y="0"/>
                </a:moveTo>
                <a:lnTo>
                  <a:pt x="9699215" y="0"/>
                </a:lnTo>
                <a:lnTo>
                  <a:pt x="9699215" y="5977361"/>
                </a:lnTo>
                <a:lnTo>
                  <a:pt x="0" y="5977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56" b="-4156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528924" y="2268640"/>
            <a:ext cx="3172675" cy="60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spc="399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CONTOH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528924" y="3035440"/>
            <a:ext cx="3172675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49"/>
              </a:lnSpc>
              <a:spcBef>
                <a:spcPct val="0"/>
              </a:spcBef>
            </a:pPr>
            <a:r>
              <a:rPr lang="en-US" sz="5499" spc="137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KASUS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078039" y="5872045"/>
            <a:ext cx="5638800" cy="1401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30"/>
              </a:lnSpc>
              <a:spcBef>
                <a:spcPct val="0"/>
              </a:spcBef>
            </a:pPr>
            <a:r>
              <a:rPr lang="en-US" sz="402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Sekolah</a:t>
            </a:r>
            <a:r>
              <a:rPr lang="en-US" sz="402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2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sebagai</a:t>
            </a:r>
            <a:r>
              <a:rPr lang="en-US" sz="402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02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organisasi</a:t>
            </a:r>
            <a:endParaRPr lang="en-US" sz="402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21A4A0EB-8EBB-4A5A-ABB3-17CB0B850515}"/>
              </a:ext>
            </a:extLst>
          </p:cNvPr>
          <p:cNvSpPr/>
          <p:nvPr/>
        </p:nvSpPr>
        <p:spPr>
          <a:xfrm>
            <a:off x="5902667" y="84359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D11B9997-E0BA-43E5-A99A-FDF5BE7A4EDE}"/>
              </a:ext>
            </a:extLst>
          </p:cNvPr>
          <p:cNvSpPr/>
          <p:nvPr/>
        </p:nvSpPr>
        <p:spPr>
          <a:xfrm>
            <a:off x="7636803" y="5490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256B9AE6-93FC-4770-83D9-EB908D73A00D}"/>
              </a:ext>
            </a:extLst>
          </p:cNvPr>
          <p:cNvSpPr/>
          <p:nvPr/>
        </p:nvSpPr>
        <p:spPr>
          <a:xfrm>
            <a:off x="9270432" y="95272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3400" y="2204815"/>
            <a:ext cx="6913710" cy="756929"/>
            <a:chOff x="0" y="0"/>
            <a:chExt cx="1820895" cy="1993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20895" cy="199356"/>
            </a:xfrm>
            <a:custGeom>
              <a:avLst/>
              <a:gdLst/>
              <a:ahLst/>
              <a:cxnLst/>
              <a:rect l="l" t="t" r="r" b="b"/>
              <a:pathLst>
                <a:path w="1820895" h="199356">
                  <a:moveTo>
                    <a:pt x="0" y="0"/>
                  </a:moveTo>
                  <a:lnTo>
                    <a:pt x="1820895" y="0"/>
                  </a:lnTo>
                  <a:lnTo>
                    <a:pt x="1820895" y="199356"/>
                  </a:lnTo>
                  <a:lnTo>
                    <a:pt x="0" y="199356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20895" cy="237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33400" y="2928260"/>
            <a:ext cx="6913710" cy="1072240"/>
            <a:chOff x="0" y="0"/>
            <a:chExt cx="1820895" cy="2824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20895" cy="282401"/>
            </a:xfrm>
            <a:custGeom>
              <a:avLst/>
              <a:gdLst/>
              <a:ahLst/>
              <a:cxnLst/>
              <a:rect l="l" t="t" r="r" b="b"/>
              <a:pathLst>
                <a:path w="1820895" h="282401">
                  <a:moveTo>
                    <a:pt x="0" y="0"/>
                  </a:moveTo>
                  <a:lnTo>
                    <a:pt x="1820895" y="0"/>
                  </a:lnTo>
                  <a:lnTo>
                    <a:pt x="1820895" y="282401"/>
                  </a:lnTo>
                  <a:lnTo>
                    <a:pt x="0" y="282401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820895" cy="320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>
            <a:off x="7381932" y="2743201"/>
            <a:ext cx="10677467" cy="7087123"/>
          </a:xfrm>
          <a:custGeom>
            <a:avLst/>
            <a:gdLst/>
            <a:ahLst/>
            <a:cxnLst/>
            <a:rect l="l" t="t" r="r" b="b"/>
            <a:pathLst>
              <a:path w="10542246" h="7036949">
                <a:moveTo>
                  <a:pt x="0" y="0"/>
                </a:moveTo>
                <a:lnTo>
                  <a:pt x="10542246" y="0"/>
                </a:lnTo>
                <a:lnTo>
                  <a:pt x="10542246" y="7036950"/>
                </a:lnTo>
                <a:lnTo>
                  <a:pt x="0" y="7036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95531" y="2281655"/>
            <a:ext cx="4052276" cy="603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99"/>
              </a:lnSpc>
              <a:spcBef>
                <a:spcPct val="0"/>
              </a:spcBef>
            </a:pPr>
            <a:r>
              <a:rPr lang="en-US" sz="3999" spc="399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CONTOH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5531" y="3048455"/>
            <a:ext cx="3502525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49"/>
              </a:lnSpc>
              <a:spcBef>
                <a:spcPct val="0"/>
              </a:spcBef>
            </a:pPr>
            <a:r>
              <a:rPr lang="en-US" sz="5499" spc="137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KASUS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4301" y="5649211"/>
            <a:ext cx="6367983" cy="1274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70"/>
              </a:lnSpc>
              <a:spcBef>
                <a:spcPct val="0"/>
              </a:spcBef>
            </a:pPr>
            <a:r>
              <a:rPr lang="en-US" sz="362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Komunitas</a:t>
            </a:r>
            <a:r>
              <a:rPr lang="en-US" sz="362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2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sebagai</a:t>
            </a:r>
            <a:r>
              <a:rPr lang="en-US" sz="362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2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organisasi</a:t>
            </a:r>
            <a:endParaRPr lang="en-US" sz="362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7C426411-C56C-499D-9F71-0CFFB625F08B}"/>
              </a:ext>
            </a:extLst>
          </p:cNvPr>
          <p:cNvSpPr/>
          <p:nvPr/>
        </p:nvSpPr>
        <p:spPr>
          <a:xfrm>
            <a:off x="5902667" y="84359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8FE807AB-B3EF-4C95-AAE3-EB49A3DEC4B5}"/>
              </a:ext>
            </a:extLst>
          </p:cNvPr>
          <p:cNvSpPr/>
          <p:nvPr/>
        </p:nvSpPr>
        <p:spPr>
          <a:xfrm>
            <a:off x="7636803" y="5490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B6D5F9D6-4678-47BF-85ED-7063D01D8782}"/>
              </a:ext>
            </a:extLst>
          </p:cNvPr>
          <p:cNvSpPr/>
          <p:nvPr/>
        </p:nvSpPr>
        <p:spPr>
          <a:xfrm>
            <a:off x="9270432" y="95272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3365" y="2465140"/>
            <a:ext cx="12008069" cy="1072240"/>
            <a:chOff x="0" y="0"/>
            <a:chExt cx="3162619" cy="2824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2619" cy="282401"/>
            </a:xfrm>
            <a:custGeom>
              <a:avLst/>
              <a:gdLst/>
              <a:ahLst/>
              <a:cxnLst/>
              <a:rect l="l" t="t" r="r" b="b"/>
              <a:pathLst>
                <a:path w="3162619" h="282401">
                  <a:moveTo>
                    <a:pt x="0" y="0"/>
                  </a:moveTo>
                  <a:lnTo>
                    <a:pt x="3162619" y="0"/>
                  </a:lnTo>
                  <a:lnTo>
                    <a:pt x="3162619" y="282401"/>
                  </a:lnTo>
                  <a:lnTo>
                    <a:pt x="0" y="282401"/>
                  </a:lnTo>
                  <a:close/>
                </a:path>
              </a:pathLst>
            </a:custGeom>
            <a:solidFill>
              <a:srgbClr val="EC791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62619" cy="320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89790" y="4609814"/>
            <a:ext cx="5231810" cy="4496086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049000" y="6937589"/>
            <a:ext cx="5231810" cy="4530511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F6D1"/>
            </a:solidFill>
            <a:ln w="12700">
              <a:solidFill>
                <a:schemeClr val="accent6">
                  <a:lumMod val="20000"/>
                  <a:lumOff val="80000"/>
                </a:schemeClr>
              </a:solidFill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15148109" y="9258014"/>
            <a:ext cx="5231810" cy="4496086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DE59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3587525" y="2585335"/>
            <a:ext cx="10979138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9"/>
              </a:lnSpc>
              <a:spcBef>
                <a:spcPct val="0"/>
              </a:spcBef>
            </a:pPr>
            <a:r>
              <a:rPr lang="en-US" sz="5499" spc="13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REFERENSI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23925" y="4308880"/>
            <a:ext cx="15975728" cy="1156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9"/>
              </a:lnSpc>
              <a:spcBef>
                <a:spcPct val="0"/>
              </a:spcBef>
            </a:pPr>
            <a:r>
              <a:rPr lang="en-US" sz="322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Exploring Plato’s Cave: Organization as Physics Prisons</a:t>
            </a:r>
          </a:p>
          <a:p>
            <a:pPr algn="ctr">
              <a:lnSpc>
                <a:spcPts val="4509"/>
              </a:lnSpc>
              <a:spcBef>
                <a:spcPct val="0"/>
              </a:spcBef>
            </a:pPr>
            <a:r>
              <a:rPr lang="en-US" sz="322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Morgan, G. 2006. Images of Organization. Sage Publication: London.</a:t>
            </a: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155AA71D-5722-409A-AAB9-3ACE1887CE6F}"/>
              </a:ext>
            </a:extLst>
          </p:cNvPr>
          <p:cNvSpPr/>
          <p:nvPr/>
        </p:nvSpPr>
        <p:spPr>
          <a:xfrm>
            <a:off x="5902667" y="84359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62FD283E-C464-4D4B-A8B1-96C5BFB62C2E}"/>
              </a:ext>
            </a:extLst>
          </p:cNvPr>
          <p:cNvSpPr/>
          <p:nvPr/>
        </p:nvSpPr>
        <p:spPr>
          <a:xfrm>
            <a:off x="7636803" y="5490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33A37723-2673-48EA-95CF-082FAA025A9F}"/>
              </a:ext>
            </a:extLst>
          </p:cNvPr>
          <p:cNvSpPr/>
          <p:nvPr/>
        </p:nvSpPr>
        <p:spPr>
          <a:xfrm>
            <a:off x="9270432" y="95272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959105" y="6151172"/>
            <a:ext cx="5231810" cy="4530511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F6D1"/>
            </a:solidFill>
            <a:ln w="12700">
              <a:solidFill>
                <a:schemeClr val="accent6">
                  <a:lumMod val="20000"/>
                  <a:lumOff val="80000"/>
                </a:schemeClr>
              </a:solidFill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-2715080" y="8699931"/>
            <a:ext cx="5231810" cy="4496086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C791E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2423" y="6346868"/>
            <a:ext cx="5231810" cy="4496086"/>
            <a:chOff x="0" y="0"/>
            <a:chExt cx="812800" cy="6985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D9D9D9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3959105" y="1464096"/>
            <a:ext cx="5231810" cy="4530511"/>
            <a:chOff x="0" y="0"/>
            <a:chExt cx="4282440" cy="3708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46" r="-14946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74" y="4024462"/>
            <a:ext cx="16230600" cy="196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299"/>
              </a:lnSpc>
              <a:spcBef>
                <a:spcPct val="0"/>
              </a:spcBef>
            </a:pPr>
            <a:r>
              <a:rPr lang="en-US" sz="12999" u="none" strike="noStrike" spc="129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TERIMA KASIH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-2715080" y="-635632"/>
            <a:ext cx="5231810" cy="4496086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6D1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959105" y="-3184390"/>
            <a:ext cx="5231810" cy="4496086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EC791E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-2715080" y="4014937"/>
            <a:ext cx="5231810" cy="4530511"/>
            <a:chOff x="0" y="0"/>
            <a:chExt cx="4282440" cy="3708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56908" r="-16071" b="-44149"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9476151" y="163159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98259" y="20284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917632" y="130515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3" y="2530480"/>
            <a:ext cx="8991793" cy="1292184"/>
            <a:chOff x="0" y="0"/>
            <a:chExt cx="2293712" cy="1971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3712" cy="197143"/>
            </a:xfrm>
            <a:custGeom>
              <a:avLst/>
              <a:gdLst/>
              <a:ahLst/>
              <a:cxnLst/>
              <a:rect l="l" t="t" r="r" b="b"/>
              <a:pathLst>
                <a:path w="2293712" h="197143">
                  <a:moveTo>
                    <a:pt x="0" y="0"/>
                  </a:moveTo>
                  <a:lnTo>
                    <a:pt x="2293712" y="0"/>
                  </a:lnTo>
                  <a:lnTo>
                    <a:pt x="2293712" y="197143"/>
                  </a:lnTo>
                  <a:lnTo>
                    <a:pt x="0" y="197143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93712" cy="2352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611600" y="4381500"/>
            <a:ext cx="5231810" cy="4496086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DE59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9136259"/>
            <a:ext cx="18288000" cy="2179441"/>
            <a:chOff x="0" y="0"/>
            <a:chExt cx="4816593" cy="5740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574009"/>
            </a:xfrm>
            <a:custGeom>
              <a:avLst/>
              <a:gdLst/>
              <a:ahLst/>
              <a:cxnLst/>
              <a:rect l="l" t="t" r="r" b="b"/>
              <a:pathLst>
                <a:path w="4816592" h="574009">
                  <a:moveTo>
                    <a:pt x="0" y="0"/>
                  </a:moveTo>
                  <a:lnTo>
                    <a:pt x="4816592" y="0"/>
                  </a:lnTo>
                  <a:lnTo>
                    <a:pt x="4816592" y="574009"/>
                  </a:lnTo>
                  <a:lnTo>
                    <a:pt x="0" y="574009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612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637590" y="-262579"/>
            <a:ext cx="5231810" cy="4496086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1B364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2496800" y="2060789"/>
            <a:ext cx="5231810" cy="4530511"/>
            <a:chOff x="0" y="0"/>
            <a:chExt cx="4282440" cy="37084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 w="12700">
              <a:solidFill>
                <a:schemeClr val="accent1">
                  <a:lumMod val="20000"/>
                  <a:lumOff val="80000"/>
                </a:schemeClr>
              </a:solidFill>
            </a:ln>
          </p:spPr>
        </p:sp>
      </p:grpSp>
      <p:sp>
        <p:nvSpPr>
          <p:cNvPr id="16" name="TextBox 16"/>
          <p:cNvSpPr txBox="1"/>
          <p:nvPr/>
        </p:nvSpPr>
        <p:spPr>
          <a:xfrm>
            <a:off x="762000" y="2968029"/>
            <a:ext cx="7642793" cy="55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90"/>
              </a:lnSpc>
              <a:spcBef>
                <a:spcPct val="0"/>
              </a:spcBef>
            </a:pPr>
            <a:r>
              <a:rPr lang="en-US" sz="4000" spc="195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CAPAIAN PEMBELAJARAN </a:t>
            </a:r>
          </a:p>
        </p:txBody>
      </p:sp>
      <p:sp>
        <p:nvSpPr>
          <p:cNvPr id="17" name="AutoShape 17"/>
          <p:cNvSpPr/>
          <p:nvPr/>
        </p:nvSpPr>
        <p:spPr>
          <a:xfrm flipV="1">
            <a:off x="74" y="10172700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E2465F32-DFF7-45E8-9195-9E5CE7200D0D}"/>
              </a:ext>
            </a:extLst>
          </p:cNvPr>
          <p:cNvSpPr/>
          <p:nvPr/>
        </p:nvSpPr>
        <p:spPr>
          <a:xfrm>
            <a:off x="5902667" y="84359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39D13527-1BCE-4489-B469-7C14CD7121D2}"/>
              </a:ext>
            </a:extLst>
          </p:cNvPr>
          <p:cNvSpPr/>
          <p:nvPr/>
        </p:nvSpPr>
        <p:spPr>
          <a:xfrm>
            <a:off x="7636803" y="5490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9FBD6A1B-6E5E-436A-96D2-17A04AF45ACC}"/>
              </a:ext>
            </a:extLst>
          </p:cNvPr>
          <p:cNvSpPr/>
          <p:nvPr/>
        </p:nvSpPr>
        <p:spPr>
          <a:xfrm>
            <a:off x="9270432" y="95272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C088E4-B79E-439D-AE74-4E09EC80E698}"/>
              </a:ext>
            </a:extLst>
          </p:cNvPr>
          <p:cNvSpPr/>
          <p:nvPr/>
        </p:nvSpPr>
        <p:spPr>
          <a:xfrm>
            <a:off x="304800" y="4171295"/>
            <a:ext cx="1294303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8175" marR="127635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4000" dirty="0">
                <a:ea typeface="Times New Roman" panose="02020603050405020304" pitchFamily="18" charset="0"/>
              </a:rPr>
              <a:t>[CPL-S3] </a:t>
            </a:r>
            <a:r>
              <a:rPr lang="id-ID" sz="4000" dirty="0"/>
              <a:t>Menginternalisasi nilai, norma, dan etika akademik</a:t>
            </a:r>
            <a:endParaRPr lang="en-US" sz="4000" dirty="0"/>
          </a:p>
          <a:p>
            <a:pPr marL="638175" marR="127635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4000" dirty="0"/>
              <a:t>[CPMK 1] </a:t>
            </a:r>
            <a:r>
              <a:rPr lang="id-ID" sz="4000" dirty="0"/>
              <a:t>Mampu mengikuti dan </a:t>
            </a:r>
            <a:r>
              <a:rPr lang="en-US" sz="4000" dirty="0" err="1"/>
              <a:t>menginternalisasi</a:t>
            </a:r>
            <a:r>
              <a:rPr lang="en-US" sz="4000" dirty="0"/>
              <a:t> </a:t>
            </a:r>
            <a:r>
              <a:rPr lang="en-US" sz="4000" dirty="0" err="1"/>
              <a:t>nilai</a:t>
            </a:r>
            <a:r>
              <a:rPr lang="en-US" sz="4000" dirty="0"/>
              <a:t>, </a:t>
            </a:r>
            <a:r>
              <a:rPr lang="en-US" sz="4000" dirty="0" err="1"/>
              <a:t>norma</a:t>
            </a:r>
            <a:r>
              <a:rPr lang="en-US" sz="4000" dirty="0"/>
              <a:t> dan </a:t>
            </a:r>
            <a:r>
              <a:rPr lang="en-US" sz="4000" dirty="0" err="1"/>
              <a:t>etika</a:t>
            </a:r>
            <a:r>
              <a:rPr lang="en-US" sz="4000" dirty="0"/>
              <a:t> </a:t>
            </a:r>
            <a:r>
              <a:rPr lang="en-US" sz="4000" dirty="0" err="1"/>
              <a:t>akan</a:t>
            </a:r>
            <a:r>
              <a:rPr lang="en-US" sz="4000" dirty="0"/>
              <a:t> </a:t>
            </a:r>
            <a:r>
              <a:rPr lang="en-US" sz="4000" dirty="0" err="1"/>
              <a:t>pentingnya</a:t>
            </a:r>
            <a:r>
              <a:rPr lang="en-US" sz="4000" dirty="0"/>
              <a:t> </a:t>
            </a:r>
            <a:r>
              <a:rPr lang="en-US" sz="4000" dirty="0" err="1"/>
              <a:t>organisasi</a:t>
            </a:r>
            <a:r>
              <a:rPr lang="en-US" sz="4000" dirty="0"/>
              <a:t> </a:t>
            </a:r>
            <a:r>
              <a:rPr lang="en-US" sz="4000" dirty="0" err="1"/>
              <a:t>bagi</a:t>
            </a:r>
            <a:r>
              <a:rPr lang="en-US" sz="4000" dirty="0"/>
              <a:t> </a:t>
            </a:r>
            <a:r>
              <a:rPr lang="en-US" sz="4000" dirty="0" err="1"/>
              <a:t>kehidupan</a:t>
            </a:r>
            <a:r>
              <a:rPr lang="en-US" sz="4000" dirty="0"/>
              <a:t> </a:t>
            </a:r>
            <a:r>
              <a:rPr lang="en-US" sz="4000" dirty="0" err="1"/>
              <a:t>manusia</a:t>
            </a:r>
            <a:endParaRPr lang="en-US" sz="4000" dirty="0"/>
          </a:p>
          <a:p>
            <a:pPr marL="638175" marR="127635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4000" dirty="0"/>
              <a:t>[Sub – CPMK 1] </a:t>
            </a:r>
            <a:r>
              <a:rPr lang="en-US" sz="4000" dirty="0" err="1"/>
              <a:t>Mampu</a:t>
            </a:r>
            <a:r>
              <a:rPr lang="en-US" sz="4000" dirty="0"/>
              <a:t> </a:t>
            </a:r>
            <a:r>
              <a:rPr lang="en-US" sz="4000" dirty="0" err="1"/>
              <a:t>mengikuti</a:t>
            </a:r>
            <a:r>
              <a:rPr lang="en-US" sz="4000" dirty="0"/>
              <a:t> </a:t>
            </a:r>
            <a:r>
              <a:rPr lang="en-US" sz="4000" dirty="0" err="1"/>
              <a:t>pengantar</a:t>
            </a:r>
            <a:r>
              <a:rPr lang="en-US" sz="4000" dirty="0"/>
              <a:t> </a:t>
            </a:r>
            <a:r>
              <a:rPr lang="en-US" sz="4000" dirty="0" err="1"/>
              <a:t>arti</a:t>
            </a:r>
            <a:r>
              <a:rPr lang="en-US" sz="4000" dirty="0"/>
              <a:t> </a:t>
            </a:r>
            <a:r>
              <a:rPr lang="en-US" sz="4000" dirty="0" err="1"/>
              <a:t>penting</a:t>
            </a:r>
            <a:r>
              <a:rPr lang="en-US" sz="4000" dirty="0"/>
              <a:t> </a:t>
            </a:r>
            <a:r>
              <a:rPr lang="en-US" sz="4000" dirty="0" err="1"/>
              <a:t>organisasi</a:t>
            </a:r>
            <a:r>
              <a:rPr lang="en-US" sz="4000" dirty="0"/>
              <a:t> </a:t>
            </a:r>
            <a:r>
              <a:rPr lang="en-US" sz="4000" dirty="0" err="1"/>
              <a:t>bagi</a:t>
            </a:r>
            <a:r>
              <a:rPr lang="en-US" sz="4000" dirty="0"/>
              <a:t> </a:t>
            </a:r>
            <a:r>
              <a:rPr lang="en-US" sz="4000" dirty="0" err="1"/>
              <a:t>manusia</a:t>
            </a:r>
            <a:r>
              <a:rPr lang="en-US" sz="40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771027"/>
            <a:ext cx="9144268" cy="1203619"/>
            <a:chOff x="0" y="0"/>
            <a:chExt cx="2408367" cy="3170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367" cy="317003"/>
            </a:xfrm>
            <a:custGeom>
              <a:avLst/>
              <a:gdLst/>
              <a:ahLst/>
              <a:cxnLst/>
              <a:rect l="l" t="t" r="r" b="b"/>
              <a:pathLst>
                <a:path w="2408367" h="317003">
                  <a:moveTo>
                    <a:pt x="0" y="0"/>
                  </a:moveTo>
                  <a:lnTo>
                    <a:pt x="2408367" y="0"/>
                  </a:lnTo>
                  <a:lnTo>
                    <a:pt x="2408367" y="317003"/>
                  </a:lnTo>
                  <a:lnTo>
                    <a:pt x="0" y="317003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367" cy="3551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864262" y="2285511"/>
            <a:ext cx="5414338" cy="4688572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865" r="-14865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749462" y="4798328"/>
            <a:ext cx="5414338" cy="4688572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7739" b="-7739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864262" y="7136110"/>
            <a:ext cx="5414338" cy="4688572"/>
            <a:chOff x="0" y="0"/>
            <a:chExt cx="4282440" cy="3708400"/>
          </a:xfrm>
          <a:solidFill>
            <a:srgbClr val="FFC000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 w="12700">
              <a:solidFill>
                <a:srgbClr val="FFC000"/>
              </a:solidFill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600574" y="2933700"/>
            <a:ext cx="8115069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  <a:spcBef>
                <a:spcPct val="0"/>
              </a:spcBef>
            </a:pPr>
            <a:r>
              <a:rPr lang="en-US" sz="6000" spc="300" dirty="0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PERTEMUAN 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14387" y="4147819"/>
            <a:ext cx="10001213" cy="2146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690"/>
              </a:lnSpc>
              <a:spcBef>
                <a:spcPct val="0"/>
              </a:spcBef>
            </a:pPr>
            <a:r>
              <a:rPr lang="en-US" sz="5400" spc="395" dirty="0" err="1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Pengantar</a:t>
            </a:r>
            <a:r>
              <a:rPr lang="en-US" sz="5400" spc="395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 Arti </a:t>
            </a:r>
            <a:r>
              <a:rPr lang="en-US" sz="5400" spc="395" dirty="0" err="1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Penting</a:t>
            </a:r>
            <a:r>
              <a:rPr lang="en-US" sz="5400" spc="395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400" spc="395" dirty="0" err="1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Organisasi</a:t>
            </a:r>
            <a:r>
              <a:rPr lang="en-US" sz="5400" spc="395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400" spc="395" dirty="0" err="1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Bagi</a:t>
            </a:r>
            <a:r>
              <a:rPr lang="en-US" sz="5400" spc="395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400" spc="395" dirty="0" err="1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Manusia</a:t>
            </a:r>
            <a:endParaRPr lang="en-US" sz="5400" spc="395" dirty="0">
              <a:solidFill>
                <a:srgbClr val="1B364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1D524C8C-C362-4DB8-B7DB-415636B8A4E8}"/>
              </a:ext>
            </a:extLst>
          </p:cNvPr>
          <p:cNvSpPr/>
          <p:nvPr/>
        </p:nvSpPr>
        <p:spPr>
          <a:xfrm>
            <a:off x="5902667" y="236759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5793E0B3-C4DF-480C-A4E5-1BA05032CCB3}"/>
              </a:ext>
            </a:extLst>
          </p:cNvPr>
          <p:cNvSpPr/>
          <p:nvPr/>
        </p:nvSpPr>
        <p:spPr>
          <a:xfrm>
            <a:off x="7636803" y="20730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139D00A5-4C61-46DC-9DA6-53A6D2490491}"/>
              </a:ext>
            </a:extLst>
          </p:cNvPr>
          <p:cNvSpPr/>
          <p:nvPr/>
        </p:nvSpPr>
        <p:spPr>
          <a:xfrm>
            <a:off x="9270432" y="247672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73384" y="266700"/>
            <a:ext cx="5231810" cy="4496086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 cap="sq">
              <a:solidFill>
                <a:srgbClr val="EC791E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76597" y="2705100"/>
            <a:ext cx="5119403" cy="4433172"/>
            <a:chOff x="0" y="0"/>
            <a:chExt cx="4282440" cy="37084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 w="12700">
              <a:solidFill>
                <a:schemeClr val="accent6">
                  <a:lumMod val="20000"/>
                  <a:lumOff val="80000"/>
                </a:schemeClr>
              </a:solidFill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-3073384" y="4990814"/>
            <a:ext cx="5231810" cy="4496086"/>
            <a:chOff x="0" y="0"/>
            <a:chExt cx="812800" cy="6985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4AAD">
                <a:alpha val="29804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6743009" y="2983691"/>
            <a:ext cx="11003959" cy="6116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6953" lvl="1" indent="-533477" algn="l">
              <a:lnSpc>
                <a:spcPts val="6918"/>
              </a:lnSpc>
              <a:buFont typeface="Arial"/>
              <a:buChar char="•"/>
            </a:pPr>
            <a:r>
              <a:rPr lang="en-US" sz="4941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Sejak</a:t>
            </a:r>
            <a:r>
              <a:rPr lang="en-US" sz="4941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941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manusia</a:t>
            </a:r>
            <a:r>
              <a:rPr lang="en-US" sz="4941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941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lahir</a:t>
            </a:r>
            <a:r>
              <a:rPr lang="en-US" sz="4941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4941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ia</a:t>
            </a:r>
            <a:r>
              <a:rPr lang="en-US" sz="4941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941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langsung</a:t>
            </a:r>
            <a:r>
              <a:rPr lang="en-US" sz="4941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941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bertemu</a:t>
            </a:r>
            <a:r>
              <a:rPr lang="en-US" sz="4941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941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dengan</a:t>
            </a:r>
            <a:r>
              <a:rPr lang="en-US" sz="4941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941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organisasi</a:t>
            </a:r>
            <a:r>
              <a:rPr lang="en-US" sz="4941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4941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keluarga</a:t>
            </a:r>
            <a:r>
              <a:rPr lang="en-US" sz="4941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l">
              <a:lnSpc>
                <a:spcPts val="6918"/>
              </a:lnSpc>
            </a:pPr>
            <a:endParaRPr lang="en-US" sz="4941" dirty="0">
              <a:solidFill>
                <a:srgbClr val="1B364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066953" lvl="1" indent="-533477" algn="l">
              <a:lnSpc>
                <a:spcPts val="6918"/>
              </a:lnSpc>
              <a:buFont typeface="Arial"/>
              <a:buChar char="•"/>
            </a:pPr>
            <a:r>
              <a:rPr lang="en-US" sz="4941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Mengapa</a:t>
            </a:r>
            <a:r>
              <a:rPr lang="en-US" sz="4941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941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keluarga</a:t>
            </a:r>
            <a:r>
              <a:rPr lang="en-US" sz="4941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941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dianggap</a:t>
            </a:r>
            <a:r>
              <a:rPr lang="en-US" sz="4941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941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sebagai</a:t>
            </a:r>
            <a:r>
              <a:rPr lang="en-US" sz="4941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941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organisasi</a:t>
            </a:r>
            <a:r>
              <a:rPr lang="en-US" sz="4941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</a:p>
          <a:p>
            <a:pPr algn="l">
              <a:lnSpc>
                <a:spcPts val="6918"/>
              </a:lnSpc>
            </a:pPr>
            <a:endParaRPr lang="en-US" sz="4941" dirty="0">
              <a:solidFill>
                <a:srgbClr val="1B364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F91A6457-1017-42D9-B8B0-2C3E350145A8}"/>
              </a:ext>
            </a:extLst>
          </p:cNvPr>
          <p:cNvSpPr/>
          <p:nvPr/>
        </p:nvSpPr>
        <p:spPr>
          <a:xfrm>
            <a:off x="6283667" y="236759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5040CB04-AB4D-46B6-8384-5D96EB2A5741}"/>
              </a:ext>
            </a:extLst>
          </p:cNvPr>
          <p:cNvSpPr/>
          <p:nvPr/>
        </p:nvSpPr>
        <p:spPr>
          <a:xfrm>
            <a:off x="8017803" y="20730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0495DE3C-F1B3-4FF7-95C0-FC495EC02226}"/>
              </a:ext>
            </a:extLst>
          </p:cNvPr>
          <p:cNvSpPr/>
          <p:nvPr/>
        </p:nvSpPr>
        <p:spPr>
          <a:xfrm>
            <a:off x="9651432" y="247672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034905"/>
            <a:ext cx="10964884" cy="1351993"/>
            <a:chOff x="0" y="0"/>
            <a:chExt cx="2887871" cy="3560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87871" cy="356080"/>
            </a:xfrm>
            <a:custGeom>
              <a:avLst/>
              <a:gdLst/>
              <a:ahLst/>
              <a:cxnLst/>
              <a:rect l="l" t="t" r="r" b="b"/>
              <a:pathLst>
                <a:path w="2887871" h="356080">
                  <a:moveTo>
                    <a:pt x="0" y="0"/>
                  </a:moveTo>
                  <a:lnTo>
                    <a:pt x="2887871" y="0"/>
                  </a:lnTo>
                  <a:lnTo>
                    <a:pt x="2887871" y="356080"/>
                  </a:lnTo>
                  <a:lnTo>
                    <a:pt x="0" y="356080"/>
                  </a:lnTo>
                  <a:close/>
                </a:path>
              </a:pathLst>
            </a:custGeom>
            <a:solidFill>
              <a:srgbClr val="1B36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87871" cy="394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3588950" y="2491980"/>
            <a:ext cx="5414338" cy="4688572"/>
            <a:chOff x="0" y="0"/>
            <a:chExt cx="4282440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7730" r="-7730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588950" y="7342579"/>
            <a:ext cx="5414338" cy="4688572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FFC000"/>
              </a:solidFill>
            </a:ln>
          </p:spPr>
        </p:sp>
      </p:grpSp>
      <p:sp>
        <p:nvSpPr>
          <p:cNvPr id="12" name="TextBox 12"/>
          <p:cNvSpPr txBox="1"/>
          <p:nvPr/>
        </p:nvSpPr>
        <p:spPr>
          <a:xfrm>
            <a:off x="272407" y="3244176"/>
            <a:ext cx="11025852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00"/>
              </a:lnSpc>
              <a:spcBef>
                <a:spcPct val="0"/>
              </a:spcBef>
            </a:pPr>
            <a:r>
              <a:rPr lang="en-US" sz="6000" spc="300">
                <a:solidFill>
                  <a:srgbClr val="FFDE59"/>
                </a:solidFill>
                <a:latin typeface="Poppins Bold"/>
                <a:ea typeface="Poppins Bold"/>
                <a:cs typeface="Poppins Bold"/>
                <a:sym typeface="Poppins Bold"/>
              </a:rPr>
              <a:t>METAFORA ORGANISASI: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6398" y="4740830"/>
            <a:ext cx="11461270" cy="233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00"/>
              </a:lnSpc>
              <a:spcBef>
                <a:spcPct val="0"/>
              </a:spcBef>
            </a:pPr>
            <a:r>
              <a:rPr lang="en-US" sz="8000" spc="400" dirty="0">
                <a:solidFill>
                  <a:srgbClr val="1B3640"/>
                </a:solidFill>
                <a:latin typeface="Poppins Bold"/>
                <a:ea typeface="Poppins Bold"/>
                <a:cs typeface="Poppins Bold"/>
                <a:sym typeface="Poppins Bold"/>
              </a:rPr>
              <a:t>PHYSICS PRISONS (PLATO’S CAVE)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05F90EE-7FF0-4DCF-8B03-F7681FB6B6AE}"/>
              </a:ext>
            </a:extLst>
          </p:cNvPr>
          <p:cNvSpPr/>
          <p:nvPr/>
        </p:nvSpPr>
        <p:spPr>
          <a:xfrm>
            <a:off x="5902667" y="160559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37EC764E-F65C-4C16-B3F3-8BE54E80E18E}"/>
              </a:ext>
            </a:extLst>
          </p:cNvPr>
          <p:cNvSpPr/>
          <p:nvPr/>
        </p:nvSpPr>
        <p:spPr>
          <a:xfrm>
            <a:off x="7636803" y="13110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E70EF1F-C941-4DAC-A099-A5F9ABEEAF47}"/>
              </a:ext>
            </a:extLst>
          </p:cNvPr>
          <p:cNvSpPr/>
          <p:nvPr/>
        </p:nvSpPr>
        <p:spPr>
          <a:xfrm>
            <a:off x="9270432" y="171472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972471" y="2264348"/>
            <a:ext cx="14216821" cy="7908352"/>
          </a:xfrm>
          <a:custGeom>
            <a:avLst/>
            <a:gdLst/>
            <a:ahLst/>
            <a:cxnLst/>
            <a:rect l="l" t="t" r="r" b="b"/>
            <a:pathLst>
              <a:path w="14216821" h="7908352">
                <a:moveTo>
                  <a:pt x="0" y="0"/>
                </a:moveTo>
                <a:lnTo>
                  <a:pt x="14216821" y="0"/>
                </a:lnTo>
                <a:lnTo>
                  <a:pt x="14216821" y="7908351"/>
                </a:lnTo>
                <a:lnTo>
                  <a:pt x="0" y="79083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11" r="-887" b="-807"/>
            </a:stretch>
          </a:blipFill>
        </p:spPr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5BF11257-A5D1-47F8-B826-7490ADC24112}"/>
              </a:ext>
            </a:extLst>
          </p:cNvPr>
          <p:cNvSpPr/>
          <p:nvPr/>
        </p:nvSpPr>
        <p:spPr>
          <a:xfrm>
            <a:off x="6131267" y="160559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86E0CF3F-4B58-4CAD-8612-6F822ADE6E44}"/>
              </a:ext>
            </a:extLst>
          </p:cNvPr>
          <p:cNvSpPr/>
          <p:nvPr/>
        </p:nvSpPr>
        <p:spPr>
          <a:xfrm>
            <a:off x="7865403" y="13110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78D915C8-E98A-4E11-807A-FB631C9D322B}"/>
              </a:ext>
            </a:extLst>
          </p:cNvPr>
          <p:cNvSpPr/>
          <p:nvPr/>
        </p:nvSpPr>
        <p:spPr>
          <a:xfrm>
            <a:off x="9499032" y="171472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808809"/>
            <a:ext cx="18288000" cy="1478191"/>
            <a:chOff x="0" y="0"/>
            <a:chExt cx="24384000" cy="197092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9025" b="19025"/>
            <a:stretch>
              <a:fillRect/>
            </a:stretch>
          </p:blipFill>
          <p:spPr>
            <a:xfrm>
              <a:off x="0" y="0"/>
              <a:ext cx="4775200" cy="197092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9083" b="19083"/>
            <a:stretch>
              <a:fillRect/>
            </a:stretch>
          </p:blipFill>
          <p:spPr>
            <a:xfrm>
              <a:off x="4902200" y="0"/>
              <a:ext cx="4775200" cy="197092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9025" b="19025"/>
            <a:stretch>
              <a:fillRect/>
            </a:stretch>
          </p:blipFill>
          <p:spPr>
            <a:xfrm>
              <a:off x="9804400" y="0"/>
              <a:ext cx="4775200" cy="197092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19044" b="19044"/>
            <a:stretch>
              <a:fillRect/>
            </a:stretch>
          </p:blipFill>
          <p:spPr>
            <a:xfrm>
              <a:off x="14706600" y="0"/>
              <a:ext cx="4775200" cy="197092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t="19044" b="19044"/>
            <a:stretch>
              <a:fillRect/>
            </a:stretch>
          </p:blipFill>
          <p:spPr>
            <a:xfrm>
              <a:off x="19608800" y="0"/>
              <a:ext cx="4775200" cy="1970922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 flipV="1">
            <a:off x="74" y="10225088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731349" y="4000500"/>
            <a:ext cx="14825302" cy="177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Organisasi</a:t>
            </a:r>
            <a:r>
              <a:rPr lang="en-US" sz="4999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999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merefleksikan</a:t>
            </a:r>
            <a:r>
              <a:rPr lang="en-US" sz="4999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999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kondisi</a:t>
            </a:r>
            <a:r>
              <a:rPr lang="en-US" sz="4999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999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sosial</a:t>
            </a:r>
            <a:r>
              <a:rPr lang="en-US" sz="4999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dan </a:t>
            </a:r>
            <a:r>
              <a:rPr lang="en-US" sz="4999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psikologikal</a:t>
            </a:r>
            <a:r>
              <a:rPr lang="en-US" sz="4999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999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tempatnya</a:t>
            </a:r>
            <a:r>
              <a:rPr lang="en-US" sz="4999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999" dirty="0" err="1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berada</a:t>
            </a:r>
            <a:r>
              <a:rPr lang="en-US" sz="4999" dirty="0">
                <a:solidFill>
                  <a:srgbClr val="1B364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0DB2B5E-79A2-4D25-9370-27B2CF2F73B0}"/>
              </a:ext>
            </a:extLst>
          </p:cNvPr>
          <p:cNvSpPr/>
          <p:nvPr/>
        </p:nvSpPr>
        <p:spPr>
          <a:xfrm>
            <a:off x="6055067" y="312959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FE0C34D-2EF0-4EBF-AC4B-1406B43095E7}"/>
              </a:ext>
            </a:extLst>
          </p:cNvPr>
          <p:cNvSpPr/>
          <p:nvPr/>
        </p:nvSpPr>
        <p:spPr>
          <a:xfrm>
            <a:off x="7789203" y="28350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CA6DDBAA-CE8B-4B5B-9B93-47060E9E6938}"/>
              </a:ext>
            </a:extLst>
          </p:cNvPr>
          <p:cNvSpPr/>
          <p:nvPr/>
        </p:nvSpPr>
        <p:spPr>
          <a:xfrm>
            <a:off x="9422832" y="323872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935278" y="1751470"/>
            <a:ext cx="14569843" cy="8187716"/>
          </a:xfrm>
          <a:custGeom>
            <a:avLst/>
            <a:gdLst/>
            <a:ahLst/>
            <a:cxnLst/>
            <a:rect l="l" t="t" r="r" b="b"/>
            <a:pathLst>
              <a:path w="14569843" h="8187716">
                <a:moveTo>
                  <a:pt x="0" y="0"/>
                </a:moveTo>
                <a:lnTo>
                  <a:pt x="14569844" y="0"/>
                </a:lnTo>
                <a:lnTo>
                  <a:pt x="14569844" y="8187716"/>
                </a:lnTo>
                <a:lnTo>
                  <a:pt x="0" y="8187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9FB0C2FA-3594-41D0-91E3-C9AFA14A91F0}"/>
              </a:ext>
            </a:extLst>
          </p:cNvPr>
          <p:cNvSpPr/>
          <p:nvPr/>
        </p:nvSpPr>
        <p:spPr>
          <a:xfrm>
            <a:off x="6055067" y="84359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CC51D463-9264-45B4-93C5-83FA550A5D20}"/>
              </a:ext>
            </a:extLst>
          </p:cNvPr>
          <p:cNvSpPr/>
          <p:nvPr/>
        </p:nvSpPr>
        <p:spPr>
          <a:xfrm>
            <a:off x="7789203" y="5490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7478DE81-8D0F-4649-B4A9-E12E53081C6F}"/>
              </a:ext>
            </a:extLst>
          </p:cNvPr>
          <p:cNvSpPr/>
          <p:nvPr/>
        </p:nvSpPr>
        <p:spPr>
          <a:xfrm>
            <a:off x="9422832" y="95272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74" y="10196513"/>
            <a:ext cx="18288000" cy="19050"/>
          </a:xfrm>
          <a:prstGeom prst="line">
            <a:avLst/>
          </a:prstGeom>
          <a:ln w="142875" cap="flat">
            <a:solidFill>
              <a:srgbClr val="EC791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4683353" y="914400"/>
            <a:ext cx="10851864" cy="9167813"/>
          </a:xfrm>
          <a:custGeom>
            <a:avLst/>
            <a:gdLst/>
            <a:ahLst/>
            <a:cxnLst/>
            <a:rect l="l" t="t" r="r" b="b"/>
            <a:pathLst>
              <a:path w="10851864" h="9167813">
                <a:moveTo>
                  <a:pt x="0" y="0"/>
                </a:moveTo>
                <a:lnTo>
                  <a:pt x="10851864" y="0"/>
                </a:lnTo>
                <a:lnTo>
                  <a:pt x="10851864" y="9167813"/>
                </a:lnTo>
                <a:lnTo>
                  <a:pt x="0" y="91678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74F309EF-124A-4AAA-9EB2-857B9875BE06}"/>
              </a:ext>
            </a:extLst>
          </p:cNvPr>
          <p:cNvSpPr/>
          <p:nvPr/>
        </p:nvSpPr>
        <p:spPr>
          <a:xfrm>
            <a:off x="228600" y="84359"/>
            <a:ext cx="1488733" cy="1172941"/>
          </a:xfrm>
          <a:custGeom>
            <a:avLst/>
            <a:gdLst/>
            <a:ahLst/>
            <a:cxnLst/>
            <a:rect l="l" t="t" r="r" b="b"/>
            <a:pathLst>
              <a:path w="1488733" h="1172941">
                <a:moveTo>
                  <a:pt x="0" y="0"/>
                </a:moveTo>
                <a:lnTo>
                  <a:pt x="1488733" y="0"/>
                </a:lnTo>
                <a:lnTo>
                  <a:pt x="1488733" y="1172940"/>
                </a:lnTo>
                <a:lnTo>
                  <a:pt x="0" y="1172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DA557C93-105D-400F-9DEE-B82FBFCB8A30}"/>
              </a:ext>
            </a:extLst>
          </p:cNvPr>
          <p:cNvSpPr/>
          <p:nvPr/>
        </p:nvSpPr>
        <p:spPr>
          <a:xfrm>
            <a:off x="1962736" y="54903"/>
            <a:ext cx="1354797" cy="1354797"/>
          </a:xfrm>
          <a:custGeom>
            <a:avLst/>
            <a:gdLst/>
            <a:ahLst/>
            <a:cxnLst/>
            <a:rect l="l" t="t" r="r" b="b"/>
            <a:pathLst>
              <a:path w="1354797" h="1354797">
                <a:moveTo>
                  <a:pt x="0" y="0"/>
                </a:moveTo>
                <a:lnTo>
                  <a:pt x="1354797" y="0"/>
                </a:lnTo>
                <a:lnTo>
                  <a:pt x="1354797" y="1354797"/>
                </a:lnTo>
                <a:lnTo>
                  <a:pt x="0" y="1354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E1486DF6-E74A-4BDB-8E3B-553F1059BE76}"/>
              </a:ext>
            </a:extLst>
          </p:cNvPr>
          <p:cNvSpPr/>
          <p:nvPr/>
        </p:nvSpPr>
        <p:spPr>
          <a:xfrm>
            <a:off x="3596365" y="95272"/>
            <a:ext cx="3226368" cy="1238228"/>
          </a:xfrm>
          <a:custGeom>
            <a:avLst/>
            <a:gdLst/>
            <a:ahLst/>
            <a:cxnLst/>
            <a:rect l="l" t="t" r="r" b="b"/>
            <a:pathLst>
              <a:path w="3226368" h="1238228">
                <a:moveTo>
                  <a:pt x="0" y="0"/>
                </a:moveTo>
                <a:lnTo>
                  <a:pt x="3226368" y="0"/>
                </a:lnTo>
                <a:lnTo>
                  <a:pt x="3226368" y="1238228"/>
                </a:lnTo>
                <a:lnTo>
                  <a:pt x="0" y="1238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166</Words>
  <Application>Microsoft Office PowerPoint</Application>
  <PresentationFormat>Custom</PresentationFormat>
  <Paragraphs>33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Times New Roman</vt:lpstr>
      <vt:lpstr>Poppins Italics</vt:lpstr>
      <vt:lpstr>Poppins Bold</vt:lpstr>
      <vt:lpstr>Calibri</vt:lpstr>
      <vt:lpstr>Arial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 1 - Organisasi bagi Manusia </dc:title>
  <cp:lastModifiedBy>dinda kartika</cp:lastModifiedBy>
  <cp:revision>9</cp:revision>
  <dcterms:created xsi:type="dcterms:W3CDTF">2006-08-16T00:00:00Z</dcterms:created>
  <dcterms:modified xsi:type="dcterms:W3CDTF">2024-08-16T10:02:53Z</dcterms:modified>
  <dc:identifier>DAGMHjurdcw</dc:identifier>
</cp:coreProperties>
</file>