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Montserrat Bold" charset="1" panose="00000800000000000000"/>
      <p:regular r:id="rId22"/>
    </p:embeddedFont>
    <p:embeddedFont>
      <p:font typeface="Montserrat" charset="1" panose="00000500000000000000"/>
      <p:regular r:id="rId23"/>
    </p:embeddedFont>
    <p:embeddedFont>
      <p:font typeface="Eastman Condensed Bold" charset="1" panose="00000806000000000000"/>
      <p:regular r:id="rId24"/>
    </p:embeddedFont>
    <p:embeddedFont>
      <p:font typeface="Public Sans Bold" charset="1" panose="00000000000000000000"/>
      <p:regular r:id="rId25"/>
    </p:embeddedFont>
    <p:embeddedFont>
      <p:font typeface="Cloud" charset="1" panose="02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jpeg" Type="http://schemas.openxmlformats.org/officeDocument/2006/relationships/image"/><Relationship Id="rId2" Target="../media/image3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16" Target="../media/image44.png" Type="http://schemas.openxmlformats.org/officeDocument/2006/relationships/image"/><Relationship Id="rId2" Target="../media/image3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16" Target="../media/image45.png" Type="http://schemas.openxmlformats.org/officeDocument/2006/relationships/image"/><Relationship Id="rId2" Target="../media/image3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16" Target="../media/image46.png" Type="http://schemas.openxmlformats.org/officeDocument/2006/relationships/image"/><Relationship Id="rId2" Target="../media/image3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16" Target="../media/image47.png" Type="http://schemas.openxmlformats.org/officeDocument/2006/relationships/image"/><Relationship Id="rId2" Target="../media/image3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1.png" Type="http://schemas.openxmlformats.org/officeDocument/2006/relationships/image"/><Relationship Id="rId4" Target="../media/image2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13.png" Type="http://schemas.openxmlformats.org/officeDocument/2006/relationships/image"/><Relationship Id="rId4" Target="../media/image7.png" Type="http://schemas.openxmlformats.org/officeDocument/2006/relationships/image"/><Relationship Id="rId5" Target="../media/image14.jpe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3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2.png" Type="http://schemas.openxmlformats.org/officeDocument/2006/relationships/image"/><Relationship Id="rId12" Target="../media/image27.png" Type="http://schemas.openxmlformats.org/officeDocument/2006/relationships/image"/><Relationship Id="rId2" Target="../media/image3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32.png" Type="http://schemas.openxmlformats.org/officeDocument/2006/relationships/image"/><Relationship Id="rId12" Target="../media/image33.svg" Type="http://schemas.openxmlformats.org/officeDocument/2006/relationships/image"/><Relationship Id="rId2" Target="../media/image3.jpe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16.pn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11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jpeg" Type="http://schemas.openxmlformats.org/officeDocument/2006/relationships/image"/><Relationship Id="rId2" Target="../media/image3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16" Target="../media/image41.png" Type="http://schemas.openxmlformats.org/officeDocument/2006/relationships/image"/><Relationship Id="rId2" Target="../media/image3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16" Target="../media/image42.png" Type="http://schemas.openxmlformats.org/officeDocument/2006/relationships/image"/><Relationship Id="rId2" Target="../media/image3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BCBCB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4827" y="1939553"/>
            <a:ext cx="4918346" cy="5525857"/>
          </a:xfrm>
          <a:custGeom>
            <a:avLst/>
            <a:gdLst/>
            <a:ahLst/>
            <a:cxnLst/>
            <a:rect r="r" b="b" t="t" l="l"/>
            <a:pathLst>
              <a:path h="5525857" w="4918346">
                <a:moveTo>
                  <a:pt x="0" y="0"/>
                </a:moveTo>
                <a:lnTo>
                  <a:pt x="4918346" y="0"/>
                </a:lnTo>
                <a:lnTo>
                  <a:pt x="4918346" y="5525857"/>
                </a:lnTo>
                <a:lnTo>
                  <a:pt x="0" y="5525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1186" y="150523"/>
            <a:ext cx="1005887" cy="1028698"/>
            <a:chOff x="0" y="0"/>
            <a:chExt cx="1009933" cy="10328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3" t="0" r="-1136" b="5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01121" y="112423"/>
            <a:ext cx="6335093" cy="1066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BY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Pembelajaran dan Kemahasiswaan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Jendral Pendidikan Tinggi, Ristek, dan Teknologi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Kementerian Pendidikan, Kebudayaan, Ristek, dan TeknologI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46029" y="8326757"/>
            <a:ext cx="11995943" cy="93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Pengembangan dan Penyelenggaraan Pembelajaran Digital (P3D) Kategori 1 Tahun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" t="0" r="-84" b="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1" r="0" b="-1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5" t="0" r="-85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682146" y="4266567"/>
            <a:ext cx="1455050" cy="1455050"/>
            <a:chOff x="0" y="0"/>
            <a:chExt cx="1940067" cy="19400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0052" cy="1940052"/>
            </a:xfrm>
            <a:custGeom>
              <a:avLst/>
              <a:gdLst/>
              <a:ahLst/>
              <a:cxnLst/>
              <a:rect r="r" b="b" t="t" l="l"/>
              <a:pathLst>
                <a:path h="1940052" w="1940052">
                  <a:moveTo>
                    <a:pt x="0" y="0"/>
                  </a:moveTo>
                  <a:lnTo>
                    <a:pt x="1940052" y="0"/>
                  </a:lnTo>
                  <a:lnTo>
                    <a:pt x="1940052" y="1940052"/>
                  </a:lnTo>
                  <a:lnTo>
                    <a:pt x="0" y="194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1" b="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739202" y="4516537"/>
            <a:ext cx="1288513" cy="955110"/>
            <a:chOff x="0" y="0"/>
            <a:chExt cx="1718017" cy="1273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18056" cy="1273429"/>
            </a:xfrm>
            <a:custGeom>
              <a:avLst/>
              <a:gdLst/>
              <a:ahLst/>
              <a:cxnLst/>
              <a:rect r="r" b="b" t="t" l="l"/>
              <a:pathLst>
                <a:path h="1273429" w="1718056">
                  <a:moveTo>
                    <a:pt x="0" y="0"/>
                  </a:moveTo>
                  <a:lnTo>
                    <a:pt x="1718056" y="0"/>
                  </a:lnTo>
                  <a:lnTo>
                    <a:pt x="1718056" y="1273429"/>
                  </a:lnTo>
                  <a:lnTo>
                    <a:pt x="0" y="127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4" r="2" b="-98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7076279" y="696836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804540" y="681541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862864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5" y="2821995"/>
            <a:ext cx="16081095" cy="2321505"/>
            <a:chOff x="0" y="0"/>
            <a:chExt cx="4235350" cy="61142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235350" cy="611425"/>
            </a:xfrm>
            <a:custGeom>
              <a:avLst/>
              <a:gdLst/>
              <a:ahLst/>
              <a:cxnLst/>
              <a:rect r="r" b="b" t="t" l="l"/>
              <a:pathLst>
                <a:path h="611425" w="4235350">
                  <a:moveTo>
                    <a:pt x="7703" y="0"/>
                  </a:moveTo>
                  <a:lnTo>
                    <a:pt x="4227647" y="0"/>
                  </a:lnTo>
                  <a:cubicBezTo>
                    <a:pt x="4231901" y="0"/>
                    <a:pt x="4235350" y="3449"/>
                    <a:pt x="4235350" y="7703"/>
                  </a:cubicBezTo>
                  <a:lnTo>
                    <a:pt x="4235350" y="603722"/>
                  </a:lnTo>
                  <a:cubicBezTo>
                    <a:pt x="4235350" y="605765"/>
                    <a:pt x="4234538" y="607724"/>
                    <a:pt x="4233094" y="609169"/>
                  </a:cubicBezTo>
                  <a:cubicBezTo>
                    <a:pt x="4231649" y="610614"/>
                    <a:pt x="4229690" y="611425"/>
                    <a:pt x="4227647" y="611425"/>
                  </a:cubicBezTo>
                  <a:lnTo>
                    <a:pt x="7703" y="611425"/>
                  </a:lnTo>
                  <a:cubicBezTo>
                    <a:pt x="5660" y="611425"/>
                    <a:pt x="3701" y="610614"/>
                    <a:pt x="2256" y="609169"/>
                  </a:cubicBezTo>
                  <a:cubicBezTo>
                    <a:pt x="812" y="607724"/>
                    <a:pt x="0" y="605765"/>
                    <a:pt x="0" y="603722"/>
                  </a:cubicBezTo>
                  <a:lnTo>
                    <a:pt x="0" y="7703"/>
                  </a:lnTo>
                  <a:cubicBezTo>
                    <a:pt x="0" y="5660"/>
                    <a:pt x="812" y="3701"/>
                    <a:pt x="2256" y="2256"/>
                  </a:cubicBezTo>
                  <a:cubicBezTo>
                    <a:pt x="3701" y="812"/>
                    <a:pt x="5660" y="0"/>
                    <a:pt x="770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4235350" cy="668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38407" y="5372100"/>
            <a:ext cx="16120893" cy="1597322"/>
            <a:chOff x="0" y="0"/>
            <a:chExt cx="4245832" cy="42069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245832" cy="420694"/>
            </a:xfrm>
            <a:custGeom>
              <a:avLst/>
              <a:gdLst/>
              <a:ahLst/>
              <a:cxnLst/>
              <a:rect r="r" b="b" t="t" l="l"/>
              <a:pathLst>
                <a:path h="420694" w="4245832">
                  <a:moveTo>
                    <a:pt x="7684" y="0"/>
                  </a:moveTo>
                  <a:lnTo>
                    <a:pt x="4238148" y="0"/>
                  </a:lnTo>
                  <a:cubicBezTo>
                    <a:pt x="4240186" y="0"/>
                    <a:pt x="4242140" y="810"/>
                    <a:pt x="4243581" y="2251"/>
                  </a:cubicBezTo>
                  <a:cubicBezTo>
                    <a:pt x="4245022" y="3692"/>
                    <a:pt x="4245832" y="5646"/>
                    <a:pt x="4245832" y="7684"/>
                  </a:cubicBezTo>
                  <a:lnTo>
                    <a:pt x="4245832" y="413010"/>
                  </a:lnTo>
                  <a:cubicBezTo>
                    <a:pt x="4245832" y="417254"/>
                    <a:pt x="4242392" y="420694"/>
                    <a:pt x="4238148" y="420694"/>
                  </a:cubicBezTo>
                  <a:lnTo>
                    <a:pt x="7684" y="420694"/>
                  </a:lnTo>
                  <a:cubicBezTo>
                    <a:pt x="3440" y="420694"/>
                    <a:pt x="0" y="417254"/>
                    <a:pt x="0" y="413010"/>
                  </a:cubicBezTo>
                  <a:lnTo>
                    <a:pt x="0" y="7684"/>
                  </a:lnTo>
                  <a:cubicBezTo>
                    <a:pt x="0" y="3440"/>
                    <a:pt x="3440" y="0"/>
                    <a:pt x="7684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4245832" cy="4778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838279" y="1874889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AMQP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11315" y="3116582"/>
            <a:ext cx="15326259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Protokol berbasis pesan yang memungkinkan komunikasi antara server dan aplikasi klien. Dirancang untuk memenuhi kebutuhan sistem yang mengutamakan keandalan dan keamanan tinggi, seperti dalam industri perbankan atau layanan kesehatan.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11315" y="5633572"/>
            <a:ext cx="15104604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AMQP menyediakan fitur-fitur seperti jaminan pengiriman pesan, transaksi, dan antrian pesan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178206" y="7198022"/>
            <a:ext cx="16081095" cy="2032251"/>
            <a:chOff x="0" y="0"/>
            <a:chExt cx="4235350" cy="53524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235350" cy="535243"/>
            </a:xfrm>
            <a:custGeom>
              <a:avLst/>
              <a:gdLst/>
              <a:ahLst/>
              <a:cxnLst/>
              <a:rect r="r" b="b" t="t" l="l"/>
              <a:pathLst>
                <a:path h="535243" w="4235350">
                  <a:moveTo>
                    <a:pt x="7703" y="0"/>
                  </a:moveTo>
                  <a:lnTo>
                    <a:pt x="4227647" y="0"/>
                  </a:lnTo>
                  <a:cubicBezTo>
                    <a:pt x="4231901" y="0"/>
                    <a:pt x="4235350" y="3449"/>
                    <a:pt x="4235350" y="7703"/>
                  </a:cubicBezTo>
                  <a:lnTo>
                    <a:pt x="4235350" y="527540"/>
                  </a:lnTo>
                  <a:cubicBezTo>
                    <a:pt x="4235350" y="529583"/>
                    <a:pt x="4234538" y="531542"/>
                    <a:pt x="4233094" y="532987"/>
                  </a:cubicBezTo>
                  <a:cubicBezTo>
                    <a:pt x="4231649" y="534431"/>
                    <a:pt x="4229690" y="535243"/>
                    <a:pt x="4227647" y="535243"/>
                  </a:cubicBezTo>
                  <a:lnTo>
                    <a:pt x="7703" y="535243"/>
                  </a:lnTo>
                  <a:cubicBezTo>
                    <a:pt x="5660" y="535243"/>
                    <a:pt x="3701" y="534431"/>
                    <a:pt x="2256" y="532987"/>
                  </a:cubicBezTo>
                  <a:cubicBezTo>
                    <a:pt x="812" y="531542"/>
                    <a:pt x="0" y="529583"/>
                    <a:pt x="0" y="527540"/>
                  </a:cubicBezTo>
                  <a:lnTo>
                    <a:pt x="0" y="7703"/>
                  </a:lnTo>
                  <a:cubicBezTo>
                    <a:pt x="0" y="5660"/>
                    <a:pt x="812" y="3701"/>
                    <a:pt x="2256" y="2256"/>
                  </a:cubicBezTo>
                  <a:cubicBezTo>
                    <a:pt x="3701" y="812"/>
                    <a:pt x="5660" y="0"/>
                    <a:pt x="770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57150"/>
              <a:ext cx="4235350" cy="59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511315" y="7407572"/>
            <a:ext cx="15326259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AMQP menggunakan model pengiriman pesan baik melalui publish/subscribe maupun point to point.</a:t>
            </a:r>
          </a:p>
          <a:p>
            <a:pPr algn="just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025445" y="-712835"/>
            <a:ext cx="5155920" cy="2857239"/>
            <a:chOff x="0" y="0"/>
            <a:chExt cx="6874560" cy="3809652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0" y="0"/>
              <a:ext cx="6874510" cy="3809619"/>
            </a:xfrm>
            <a:custGeom>
              <a:avLst/>
              <a:gdLst/>
              <a:ahLst/>
              <a:cxnLst/>
              <a:rect r="r" b="b" t="t" l="l"/>
              <a:pathLst>
                <a:path h="3809619" w="6874510">
                  <a:moveTo>
                    <a:pt x="6874510" y="3809619"/>
                  </a:moveTo>
                  <a:lnTo>
                    <a:pt x="0" y="3809619"/>
                  </a:lnTo>
                  <a:lnTo>
                    <a:pt x="0" y="0"/>
                  </a:lnTo>
                  <a:lnTo>
                    <a:pt x="6874510" y="0"/>
                  </a:lnTo>
                  <a:lnTo>
                    <a:pt x="6874510" y="3809619"/>
                  </a:lnTo>
                  <a:close/>
                </a:path>
              </a:pathLst>
            </a:custGeom>
            <a:blipFill>
              <a:blip r:embed="rId3"/>
              <a:stretch>
                <a:fillRect l="0" t="-106" r="0" b="-10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563628" y="8229600"/>
            <a:ext cx="4908884" cy="4114800"/>
            <a:chOff x="0" y="0"/>
            <a:chExt cx="6545179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545199" cy="5486400"/>
            </a:xfrm>
            <a:custGeom>
              <a:avLst/>
              <a:gdLst/>
              <a:ahLst/>
              <a:cxnLst/>
              <a:rect r="r" b="b" t="t" l="l"/>
              <a:pathLst>
                <a:path h="5486400" w="6545199">
                  <a:moveTo>
                    <a:pt x="0" y="0"/>
                  </a:moveTo>
                  <a:lnTo>
                    <a:pt x="6545199" y="0"/>
                  </a:lnTo>
                  <a:lnTo>
                    <a:pt x="654519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4" r="0" b="-5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2515" y="8964758"/>
            <a:ext cx="3561608" cy="3643588"/>
            <a:chOff x="0" y="0"/>
            <a:chExt cx="4748811" cy="48581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52434" y="1744447"/>
            <a:ext cx="6798106" cy="6798106"/>
          </a:xfrm>
          <a:custGeom>
            <a:avLst/>
            <a:gdLst/>
            <a:ahLst/>
            <a:cxnLst/>
            <a:rect r="r" b="b" t="t" l="l"/>
            <a:pathLst>
              <a:path h="6798106" w="6798106">
                <a:moveTo>
                  <a:pt x="0" y="0"/>
                </a:moveTo>
                <a:lnTo>
                  <a:pt x="6798106" y="0"/>
                </a:lnTo>
                <a:lnTo>
                  <a:pt x="6798106" y="6798106"/>
                </a:lnTo>
                <a:lnTo>
                  <a:pt x="0" y="679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62825" y="1483089"/>
            <a:ext cx="11072740" cy="7182688"/>
          </a:xfrm>
          <a:custGeom>
            <a:avLst/>
            <a:gdLst/>
            <a:ahLst/>
            <a:cxnLst/>
            <a:rect r="r" b="b" t="t" l="l"/>
            <a:pathLst>
              <a:path h="7182688" w="11072740">
                <a:moveTo>
                  <a:pt x="0" y="0"/>
                </a:moveTo>
                <a:lnTo>
                  <a:pt x="11072740" y="0"/>
                </a:lnTo>
                <a:lnTo>
                  <a:pt x="11072740" y="7182689"/>
                </a:lnTo>
                <a:lnTo>
                  <a:pt x="0" y="7182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876891" y="2080433"/>
            <a:ext cx="6149192" cy="6149167"/>
            <a:chOff x="0" y="0"/>
            <a:chExt cx="7893772" cy="7893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812" cy="7893685"/>
            </a:xfrm>
            <a:custGeom>
              <a:avLst/>
              <a:gdLst/>
              <a:ahLst/>
              <a:cxnLst/>
              <a:rect r="r" b="b" t="t" l="l"/>
              <a:pathLst>
                <a:path h="7893685" w="7893812">
                  <a:moveTo>
                    <a:pt x="7893812" y="3946906"/>
                  </a:moveTo>
                  <a:cubicBezTo>
                    <a:pt x="7893812" y="6126607"/>
                    <a:pt x="6126734" y="7893685"/>
                    <a:pt x="3946906" y="7893685"/>
                  </a:cubicBezTo>
                  <a:cubicBezTo>
                    <a:pt x="1767078" y="7893685"/>
                    <a:pt x="0" y="6126607"/>
                    <a:pt x="0" y="3946906"/>
                  </a:cubicBezTo>
                  <a:cubicBezTo>
                    <a:pt x="0" y="1767205"/>
                    <a:pt x="1767078" y="0"/>
                    <a:pt x="3946906" y="0"/>
                  </a:cubicBezTo>
                  <a:cubicBezTo>
                    <a:pt x="6126734" y="0"/>
                    <a:pt x="7893812" y="1767078"/>
                    <a:pt x="7893812" y="3946906"/>
                  </a:cubicBezTo>
                  <a:close/>
                </a:path>
              </a:pathLst>
            </a:custGeom>
            <a:blipFill>
              <a:blip r:embed="rId10"/>
              <a:stretch>
                <a:fillRect l="-55261" t="0" r="-55261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357519" y="-1821794"/>
            <a:ext cx="3561608" cy="3643588"/>
            <a:chOff x="0" y="0"/>
            <a:chExt cx="4748811" cy="48581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8140515" y="4090454"/>
            <a:ext cx="9118785" cy="2258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Macam-Macam </a:t>
            </a:r>
          </a:p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Platform IoT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" t="0" r="-84" b="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1" r="0" b="-1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5" t="0" r="-85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682146" y="4266567"/>
            <a:ext cx="1455050" cy="1455050"/>
            <a:chOff x="0" y="0"/>
            <a:chExt cx="1940067" cy="19400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0052" cy="1940052"/>
            </a:xfrm>
            <a:custGeom>
              <a:avLst/>
              <a:gdLst/>
              <a:ahLst/>
              <a:cxnLst/>
              <a:rect r="r" b="b" t="t" l="l"/>
              <a:pathLst>
                <a:path h="1940052" w="1940052">
                  <a:moveTo>
                    <a:pt x="0" y="0"/>
                  </a:moveTo>
                  <a:lnTo>
                    <a:pt x="1940052" y="0"/>
                  </a:lnTo>
                  <a:lnTo>
                    <a:pt x="1940052" y="1940052"/>
                  </a:lnTo>
                  <a:lnTo>
                    <a:pt x="0" y="194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1" b="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739202" y="4516537"/>
            <a:ext cx="1288513" cy="955110"/>
            <a:chOff x="0" y="0"/>
            <a:chExt cx="1718017" cy="1273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18056" cy="1273429"/>
            </a:xfrm>
            <a:custGeom>
              <a:avLst/>
              <a:gdLst/>
              <a:ahLst/>
              <a:cxnLst/>
              <a:rect r="r" b="b" t="t" l="l"/>
              <a:pathLst>
                <a:path h="1273429" w="1718056">
                  <a:moveTo>
                    <a:pt x="0" y="0"/>
                  </a:moveTo>
                  <a:lnTo>
                    <a:pt x="1718056" y="0"/>
                  </a:lnTo>
                  <a:lnTo>
                    <a:pt x="1718056" y="1273429"/>
                  </a:lnTo>
                  <a:lnTo>
                    <a:pt x="0" y="127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4" r="2" b="-98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6" y="3142860"/>
            <a:ext cx="8177668" cy="2998280"/>
            <a:chOff x="0" y="0"/>
            <a:chExt cx="2153789" cy="78967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53789" cy="789670"/>
            </a:xfrm>
            <a:custGeom>
              <a:avLst/>
              <a:gdLst/>
              <a:ahLst/>
              <a:cxnLst/>
              <a:rect r="r" b="b" t="t" l="l"/>
              <a:pathLst>
                <a:path h="789670" w="2153789">
                  <a:moveTo>
                    <a:pt x="15147" y="0"/>
                  </a:moveTo>
                  <a:lnTo>
                    <a:pt x="2138642" y="0"/>
                  </a:lnTo>
                  <a:cubicBezTo>
                    <a:pt x="2147008" y="0"/>
                    <a:pt x="2153789" y="6782"/>
                    <a:pt x="2153789" y="15147"/>
                  </a:cubicBezTo>
                  <a:lnTo>
                    <a:pt x="2153789" y="774523"/>
                  </a:lnTo>
                  <a:cubicBezTo>
                    <a:pt x="2153789" y="782889"/>
                    <a:pt x="2147008" y="789670"/>
                    <a:pt x="2138642" y="789670"/>
                  </a:cubicBezTo>
                  <a:lnTo>
                    <a:pt x="15147" y="789670"/>
                  </a:lnTo>
                  <a:cubicBezTo>
                    <a:pt x="6782" y="789670"/>
                    <a:pt x="0" y="782889"/>
                    <a:pt x="0" y="774523"/>
                  </a:cubicBezTo>
                  <a:lnTo>
                    <a:pt x="0" y="15147"/>
                  </a:lnTo>
                  <a:cubicBezTo>
                    <a:pt x="0" y="6782"/>
                    <a:pt x="6782" y="0"/>
                    <a:pt x="15147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153789" cy="846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38407" y="6464990"/>
            <a:ext cx="8217466" cy="3373595"/>
            <a:chOff x="0" y="0"/>
            <a:chExt cx="2164271" cy="88851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64271" cy="888519"/>
            </a:xfrm>
            <a:custGeom>
              <a:avLst/>
              <a:gdLst/>
              <a:ahLst/>
              <a:cxnLst/>
              <a:rect r="r" b="b" t="t" l="l"/>
              <a:pathLst>
                <a:path h="888519" w="2164271">
                  <a:moveTo>
                    <a:pt x="15074" y="0"/>
                  </a:moveTo>
                  <a:lnTo>
                    <a:pt x="2149197" y="0"/>
                  </a:lnTo>
                  <a:cubicBezTo>
                    <a:pt x="2153195" y="0"/>
                    <a:pt x="2157029" y="1588"/>
                    <a:pt x="2159856" y="4415"/>
                  </a:cubicBezTo>
                  <a:cubicBezTo>
                    <a:pt x="2162683" y="7242"/>
                    <a:pt x="2164271" y="11076"/>
                    <a:pt x="2164271" y="15074"/>
                  </a:cubicBezTo>
                  <a:lnTo>
                    <a:pt x="2164271" y="873445"/>
                  </a:lnTo>
                  <a:cubicBezTo>
                    <a:pt x="2164271" y="877443"/>
                    <a:pt x="2162683" y="881277"/>
                    <a:pt x="2159856" y="884104"/>
                  </a:cubicBezTo>
                  <a:cubicBezTo>
                    <a:pt x="2157029" y="886931"/>
                    <a:pt x="2153195" y="888519"/>
                    <a:pt x="2149197" y="888519"/>
                  </a:cubicBezTo>
                  <a:lnTo>
                    <a:pt x="15074" y="888519"/>
                  </a:lnTo>
                  <a:cubicBezTo>
                    <a:pt x="11076" y="888519"/>
                    <a:pt x="7242" y="886931"/>
                    <a:pt x="4415" y="884104"/>
                  </a:cubicBezTo>
                  <a:cubicBezTo>
                    <a:pt x="1588" y="881277"/>
                    <a:pt x="0" y="877443"/>
                    <a:pt x="0" y="873445"/>
                  </a:cubicBezTo>
                  <a:lnTo>
                    <a:pt x="0" y="15074"/>
                  </a:lnTo>
                  <a:cubicBezTo>
                    <a:pt x="0" y="11076"/>
                    <a:pt x="1588" y="7242"/>
                    <a:pt x="4415" y="4415"/>
                  </a:cubicBezTo>
                  <a:cubicBezTo>
                    <a:pt x="7242" y="1588"/>
                    <a:pt x="11076" y="0"/>
                    <a:pt x="15074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164271" cy="9456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0347153" y="3785159"/>
            <a:ext cx="7516439" cy="3566779"/>
          </a:xfrm>
          <a:custGeom>
            <a:avLst/>
            <a:gdLst/>
            <a:ahLst/>
            <a:cxnLst/>
            <a:rect r="r" b="b" t="t" l="l"/>
            <a:pathLst>
              <a:path h="3566779" w="7516439">
                <a:moveTo>
                  <a:pt x="0" y="0"/>
                </a:moveTo>
                <a:lnTo>
                  <a:pt x="7516439" y="0"/>
                </a:lnTo>
                <a:lnTo>
                  <a:pt x="7516439" y="3566779"/>
                </a:lnTo>
                <a:lnTo>
                  <a:pt x="0" y="356677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-76254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28700" y="203065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AWS IOT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31214" y="3551470"/>
            <a:ext cx="7471651" cy="223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Amazon Web Service (AWS) IoT menyediakan layanan cloud yang menghubungkan perangkat IoT dengan perangkat lain dan layanan cloud AWS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11315" y="6766058"/>
            <a:ext cx="7471651" cy="279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AWS IoT mendukung komunikasi melalui MQTT (Message Queuing and Telemetry Transport) dan HTTPS (Hypertext Transfer Protocol Secure) untuk pengiriman data.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" t="0" r="-84" b="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1" r="0" b="-1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5" t="0" r="-85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682146" y="4266567"/>
            <a:ext cx="1455050" cy="1455050"/>
            <a:chOff x="0" y="0"/>
            <a:chExt cx="1940067" cy="19400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0052" cy="1940052"/>
            </a:xfrm>
            <a:custGeom>
              <a:avLst/>
              <a:gdLst/>
              <a:ahLst/>
              <a:cxnLst/>
              <a:rect r="r" b="b" t="t" l="l"/>
              <a:pathLst>
                <a:path h="1940052" w="1940052">
                  <a:moveTo>
                    <a:pt x="0" y="0"/>
                  </a:moveTo>
                  <a:lnTo>
                    <a:pt x="1940052" y="0"/>
                  </a:lnTo>
                  <a:lnTo>
                    <a:pt x="1940052" y="1940052"/>
                  </a:lnTo>
                  <a:lnTo>
                    <a:pt x="0" y="194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1" b="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739202" y="4516537"/>
            <a:ext cx="1288513" cy="955110"/>
            <a:chOff x="0" y="0"/>
            <a:chExt cx="1718017" cy="1273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18056" cy="1273429"/>
            </a:xfrm>
            <a:custGeom>
              <a:avLst/>
              <a:gdLst/>
              <a:ahLst/>
              <a:cxnLst/>
              <a:rect r="r" b="b" t="t" l="l"/>
              <a:pathLst>
                <a:path h="1273429" w="1718056">
                  <a:moveTo>
                    <a:pt x="0" y="0"/>
                  </a:moveTo>
                  <a:lnTo>
                    <a:pt x="1718056" y="0"/>
                  </a:lnTo>
                  <a:lnTo>
                    <a:pt x="1718056" y="1273429"/>
                  </a:lnTo>
                  <a:lnTo>
                    <a:pt x="0" y="127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4" r="2" b="-98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6" y="2821995"/>
            <a:ext cx="8177668" cy="3428628"/>
            <a:chOff x="0" y="0"/>
            <a:chExt cx="2153789" cy="90301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53789" cy="903013"/>
            </a:xfrm>
            <a:custGeom>
              <a:avLst/>
              <a:gdLst/>
              <a:ahLst/>
              <a:cxnLst/>
              <a:rect r="r" b="b" t="t" l="l"/>
              <a:pathLst>
                <a:path h="903013" w="2153789">
                  <a:moveTo>
                    <a:pt x="15147" y="0"/>
                  </a:moveTo>
                  <a:lnTo>
                    <a:pt x="2138642" y="0"/>
                  </a:lnTo>
                  <a:cubicBezTo>
                    <a:pt x="2147008" y="0"/>
                    <a:pt x="2153789" y="6782"/>
                    <a:pt x="2153789" y="15147"/>
                  </a:cubicBezTo>
                  <a:lnTo>
                    <a:pt x="2153789" y="887866"/>
                  </a:lnTo>
                  <a:cubicBezTo>
                    <a:pt x="2153789" y="891883"/>
                    <a:pt x="2152193" y="895736"/>
                    <a:pt x="2149353" y="898576"/>
                  </a:cubicBezTo>
                  <a:cubicBezTo>
                    <a:pt x="2146512" y="901417"/>
                    <a:pt x="2142659" y="903013"/>
                    <a:pt x="2138642" y="903013"/>
                  </a:cubicBezTo>
                  <a:lnTo>
                    <a:pt x="15147" y="903013"/>
                  </a:lnTo>
                  <a:cubicBezTo>
                    <a:pt x="6782" y="903013"/>
                    <a:pt x="0" y="896231"/>
                    <a:pt x="0" y="887866"/>
                  </a:cubicBezTo>
                  <a:lnTo>
                    <a:pt x="0" y="15147"/>
                  </a:lnTo>
                  <a:cubicBezTo>
                    <a:pt x="0" y="6782"/>
                    <a:pt x="6782" y="0"/>
                    <a:pt x="15147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153789" cy="960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38407" y="6474515"/>
            <a:ext cx="8217466" cy="3812485"/>
            <a:chOff x="0" y="0"/>
            <a:chExt cx="2164271" cy="100411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64271" cy="1004111"/>
            </a:xfrm>
            <a:custGeom>
              <a:avLst/>
              <a:gdLst/>
              <a:ahLst/>
              <a:cxnLst/>
              <a:rect r="r" b="b" t="t" l="l"/>
              <a:pathLst>
                <a:path h="1004111" w="2164271">
                  <a:moveTo>
                    <a:pt x="15074" y="0"/>
                  </a:moveTo>
                  <a:lnTo>
                    <a:pt x="2149197" y="0"/>
                  </a:lnTo>
                  <a:cubicBezTo>
                    <a:pt x="2153195" y="0"/>
                    <a:pt x="2157029" y="1588"/>
                    <a:pt x="2159856" y="4415"/>
                  </a:cubicBezTo>
                  <a:cubicBezTo>
                    <a:pt x="2162683" y="7242"/>
                    <a:pt x="2164271" y="11076"/>
                    <a:pt x="2164271" y="15074"/>
                  </a:cubicBezTo>
                  <a:lnTo>
                    <a:pt x="2164271" y="989037"/>
                  </a:lnTo>
                  <a:cubicBezTo>
                    <a:pt x="2164271" y="993035"/>
                    <a:pt x="2162683" y="996869"/>
                    <a:pt x="2159856" y="999696"/>
                  </a:cubicBezTo>
                  <a:cubicBezTo>
                    <a:pt x="2157029" y="1002523"/>
                    <a:pt x="2153195" y="1004111"/>
                    <a:pt x="2149197" y="1004111"/>
                  </a:cubicBezTo>
                  <a:lnTo>
                    <a:pt x="15074" y="1004111"/>
                  </a:lnTo>
                  <a:cubicBezTo>
                    <a:pt x="11076" y="1004111"/>
                    <a:pt x="7242" y="1002523"/>
                    <a:pt x="4415" y="999696"/>
                  </a:cubicBezTo>
                  <a:cubicBezTo>
                    <a:pt x="1588" y="996869"/>
                    <a:pt x="0" y="993035"/>
                    <a:pt x="0" y="989037"/>
                  </a:cubicBezTo>
                  <a:lnTo>
                    <a:pt x="0" y="15074"/>
                  </a:lnTo>
                  <a:cubicBezTo>
                    <a:pt x="0" y="11076"/>
                    <a:pt x="1588" y="7242"/>
                    <a:pt x="4415" y="4415"/>
                  </a:cubicBezTo>
                  <a:cubicBezTo>
                    <a:pt x="7242" y="1588"/>
                    <a:pt x="11076" y="0"/>
                    <a:pt x="15074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164271" cy="10612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0030263" y="3614395"/>
            <a:ext cx="7833329" cy="4882040"/>
          </a:xfrm>
          <a:custGeom>
            <a:avLst/>
            <a:gdLst/>
            <a:ahLst/>
            <a:cxnLst/>
            <a:rect r="r" b="b" t="t" l="l"/>
            <a:pathLst>
              <a:path h="4882040" w="7833329">
                <a:moveTo>
                  <a:pt x="0" y="0"/>
                </a:moveTo>
                <a:lnTo>
                  <a:pt x="7833329" y="0"/>
                </a:lnTo>
                <a:lnTo>
                  <a:pt x="7833329" y="4882040"/>
                </a:lnTo>
                <a:lnTo>
                  <a:pt x="0" y="488204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28700" y="203065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THINGSPEAK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31214" y="3260145"/>
            <a:ext cx="7471651" cy="279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Platform IoT berbasis cloud yang dapat digunakan untuk mengumpulkan, menyimpan, menganalisis dan menampilkan data sensor atau keluaran perangkat IoT dalam bentuk chart.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11315" y="6655490"/>
            <a:ext cx="7471651" cy="335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Thingspeak sering digunakan untuk aplikasi IoT yang memerlukan pemantauan data real time dan analisis data historis. Platform ini dapat mengintegrasikan berbagai platform perangkat keras dan perangkat lunak.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" t="0" r="-84" b="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1" r="0" b="-1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5" t="0" r="-85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682146" y="4266567"/>
            <a:ext cx="1455050" cy="1455050"/>
            <a:chOff x="0" y="0"/>
            <a:chExt cx="1940067" cy="19400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0052" cy="1940052"/>
            </a:xfrm>
            <a:custGeom>
              <a:avLst/>
              <a:gdLst/>
              <a:ahLst/>
              <a:cxnLst/>
              <a:rect r="r" b="b" t="t" l="l"/>
              <a:pathLst>
                <a:path h="1940052" w="1940052">
                  <a:moveTo>
                    <a:pt x="0" y="0"/>
                  </a:moveTo>
                  <a:lnTo>
                    <a:pt x="1940052" y="0"/>
                  </a:lnTo>
                  <a:lnTo>
                    <a:pt x="1940052" y="1940052"/>
                  </a:lnTo>
                  <a:lnTo>
                    <a:pt x="0" y="194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1" b="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739202" y="4516537"/>
            <a:ext cx="1288513" cy="955110"/>
            <a:chOff x="0" y="0"/>
            <a:chExt cx="1718017" cy="1273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18056" cy="1273429"/>
            </a:xfrm>
            <a:custGeom>
              <a:avLst/>
              <a:gdLst/>
              <a:ahLst/>
              <a:cxnLst/>
              <a:rect r="r" b="b" t="t" l="l"/>
              <a:pathLst>
                <a:path h="1273429" w="1718056">
                  <a:moveTo>
                    <a:pt x="0" y="0"/>
                  </a:moveTo>
                  <a:lnTo>
                    <a:pt x="1718056" y="0"/>
                  </a:lnTo>
                  <a:lnTo>
                    <a:pt x="1718056" y="1273429"/>
                  </a:lnTo>
                  <a:lnTo>
                    <a:pt x="0" y="127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4" r="2" b="-98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6" y="2821995"/>
            <a:ext cx="9706794" cy="2109047"/>
            <a:chOff x="0" y="0"/>
            <a:chExt cx="2556522" cy="55546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56522" cy="555469"/>
            </a:xfrm>
            <a:custGeom>
              <a:avLst/>
              <a:gdLst/>
              <a:ahLst/>
              <a:cxnLst/>
              <a:rect r="r" b="b" t="t" l="l"/>
              <a:pathLst>
                <a:path h="555469" w="2556522">
                  <a:moveTo>
                    <a:pt x="12761" y="0"/>
                  </a:moveTo>
                  <a:lnTo>
                    <a:pt x="2543761" y="0"/>
                  </a:lnTo>
                  <a:cubicBezTo>
                    <a:pt x="2547145" y="0"/>
                    <a:pt x="2550391" y="1344"/>
                    <a:pt x="2552784" y="3738"/>
                  </a:cubicBezTo>
                  <a:cubicBezTo>
                    <a:pt x="2555177" y="6131"/>
                    <a:pt x="2556522" y="9377"/>
                    <a:pt x="2556522" y="12761"/>
                  </a:cubicBezTo>
                  <a:lnTo>
                    <a:pt x="2556522" y="542708"/>
                  </a:lnTo>
                  <a:cubicBezTo>
                    <a:pt x="2556522" y="549756"/>
                    <a:pt x="2550808" y="555469"/>
                    <a:pt x="2543761" y="555469"/>
                  </a:cubicBezTo>
                  <a:lnTo>
                    <a:pt x="12761" y="555469"/>
                  </a:lnTo>
                  <a:cubicBezTo>
                    <a:pt x="5713" y="555469"/>
                    <a:pt x="0" y="549756"/>
                    <a:pt x="0" y="542708"/>
                  </a:cubicBezTo>
                  <a:lnTo>
                    <a:pt x="0" y="12761"/>
                  </a:lnTo>
                  <a:cubicBezTo>
                    <a:pt x="0" y="5713"/>
                    <a:pt x="5713" y="0"/>
                    <a:pt x="12761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556522" cy="6126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02662" y="8524092"/>
            <a:ext cx="15798841" cy="1724808"/>
            <a:chOff x="0" y="0"/>
            <a:chExt cx="4161012" cy="45427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161012" cy="454270"/>
            </a:xfrm>
            <a:custGeom>
              <a:avLst/>
              <a:gdLst/>
              <a:ahLst/>
              <a:cxnLst/>
              <a:rect r="r" b="b" t="t" l="l"/>
              <a:pathLst>
                <a:path h="454270" w="4161012">
                  <a:moveTo>
                    <a:pt x="7840" y="0"/>
                  </a:moveTo>
                  <a:lnTo>
                    <a:pt x="4153171" y="0"/>
                  </a:lnTo>
                  <a:cubicBezTo>
                    <a:pt x="4157502" y="0"/>
                    <a:pt x="4161012" y="3510"/>
                    <a:pt x="4161012" y="7840"/>
                  </a:cubicBezTo>
                  <a:lnTo>
                    <a:pt x="4161012" y="446430"/>
                  </a:lnTo>
                  <a:cubicBezTo>
                    <a:pt x="4161012" y="448509"/>
                    <a:pt x="4160186" y="450504"/>
                    <a:pt x="4158716" y="451974"/>
                  </a:cubicBezTo>
                  <a:cubicBezTo>
                    <a:pt x="4157245" y="453444"/>
                    <a:pt x="4155251" y="454270"/>
                    <a:pt x="4153171" y="454270"/>
                  </a:cubicBezTo>
                  <a:lnTo>
                    <a:pt x="7840" y="454270"/>
                  </a:lnTo>
                  <a:cubicBezTo>
                    <a:pt x="3510" y="454270"/>
                    <a:pt x="0" y="450760"/>
                    <a:pt x="0" y="446430"/>
                  </a:cubicBezTo>
                  <a:lnTo>
                    <a:pt x="0" y="7840"/>
                  </a:lnTo>
                  <a:cubicBezTo>
                    <a:pt x="0" y="3510"/>
                    <a:pt x="3510" y="0"/>
                    <a:pt x="784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4161012" cy="511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02662" y="5143500"/>
            <a:ext cx="9657881" cy="3175767"/>
            <a:chOff x="0" y="0"/>
            <a:chExt cx="2543640" cy="83641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543640" cy="836416"/>
            </a:xfrm>
            <a:custGeom>
              <a:avLst/>
              <a:gdLst/>
              <a:ahLst/>
              <a:cxnLst/>
              <a:rect r="r" b="b" t="t" l="l"/>
              <a:pathLst>
                <a:path h="836416" w="2543640">
                  <a:moveTo>
                    <a:pt x="12826" y="0"/>
                  </a:moveTo>
                  <a:lnTo>
                    <a:pt x="2530814" y="0"/>
                  </a:lnTo>
                  <a:cubicBezTo>
                    <a:pt x="2537897" y="0"/>
                    <a:pt x="2543640" y="5742"/>
                    <a:pt x="2543640" y="12826"/>
                  </a:cubicBezTo>
                  <a:lnTo>
                    <a:pt x="2543640" y="823590"/>
                  </a:lnTo>
                  <a:cubicBezTo>
                    <a:pt x="2543640" y="830674"/>
                    <a:pt x="2537897" y="836416"/>
                    <a:pt x="2530814" y="836416"/>
                  </a:cubicBezTo>
                  <a:lnTo>
                    <a:pt x="12826" y="836416"/>
                  </a:lnTo>
                  <a:cubicBezTo>
                    <a:pt x="5742" y="836416"/>
                    <a:pt x="0" y="830674"/>
                    <a:pt x="0" y="823590"/>
                  </a:cubicBezTo>
                  <a:lnTo>
                    <a:pt x="0" y="12826"/>
                  </a:lnTo>
                  <a:cubicBezTo>
                    <a:pt x="0" y="5742"/>
                    <a:pt x="5742" y="0"/>
                    <a:pt x="12826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57150"/>
              <a:ext cx="2543640" cy="893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1221967" y="4477734"/>
            <a:ext cx="6791548" cy="2510326"/>
          </a:xfrm>
          <a:custGeom>
            <a:avLst/>
            <a:gdLst/>
            <a:ahLst/>
            <a:cxnLst/>
            <a:rect r="r" b="b" t="t" l="l"/>
            <a:pathLst>
              <a:path h="2510326" w="6791548">
                <a:moveTo>
                  <a:pt x="0" y="0"/>
                </a:moveTo>
                <a:lnTo>
                  <a:pt x="6791548" y="0"/>
                </a:lnTo>
                <a:lnTo>
                  <a:pt x="6791548" y="2510326"/>
                </a:lnTo>
                <a:lnTo>
                  <a:pt x="0" y="251032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10629" t="-47127" r="-10481" b="-57659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028700" y="203065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BLYNK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56137" y="3016903"/>
            <a:ext cx="9150932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Platform Internet of Things yang dapat digunakan untuk memonitoring data dan mengendalikan perangkat keras IoT dari jarak jauh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11315" y="8800317"/>
            <a:ext cx="14983605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Platform ini mempunyai Library yang mendukung berbagai jenis perangkat keras termasuk Arduino, ESP8266, ESP32, Raspberry Pi, dan lainnya.</a:t>
            </a:r>
          </a:p>
          <a:p>
            <a:pPr algn="just">
              <a:lnSpc>
                <a:spcPts val="4480"/>
              </a:lnSpc>
            </a:pPr>
          </a:p>
        </p:txBody>
      </p:sp>
      <p:sp>
        <p:nvSpPr>
          <p:cNvPr name="TextBox 39" id="39"/>
          <p:cNvSpPr txBox="true"/>
          <p:nvPr/>
        </p:nvSpPr>
        <p:spPr>
          <a:xfrm rot="0">
            <a:off x="1501790" y="5296594"/>
            <a:ext cx="9170831" cy="279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Pengguna dapat membuata user interface secara mudah dengan cara drag and drop, menambahkan berbagai widget seperti tombol, grafik, slider dan lainya untuk mengontrol dan memantau perangkat IoT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" t="0" r="-84" b="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1" r="0" b="-1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5" t="0" r="-85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682146" y="4266567"/>
            <a:ext cx="1455050" cy="1455050"/>
            <a:chOff x="0" y="0"/>
            <a:chExt cx="1940067" cy="19400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0052" cy="1940052"/>
            </a:xfrm>
            <a:custGeom>
              <a:avLst/>
              <a:gdLst/>
              <a:ahLst/>
              <a:cxnLst/>
              <a:rect r="r" b="b" t="t" l="l"/>
              <a:pathLst>
                <a:path h="1940052" w="1940052">
                  <a:moveTo>
                    <a:pt x="0" y="0"/>
                  </a:moveTo>
                  <a:lnTo>
                    <a:pt x="1940052" y="0"/>
                  </a:lnTo>
                  <a:lnTo>
                    <a:pt x="1940052" y="1940052"/>
                  </a:lnTo>
                  <a:lnTo>
                    <a:pt x="0" y="194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1" b="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739202" y="4516537"/>
            <a:ext cx="1288513" cy="955110"/>
            <a:chOff x="0" y="0"/>
            <a:chExt cx="1718017" cy="1273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18056" cy="1273429"/>
            </a:xfrm>
            <a:custGeom>
              <a:avLst/>
              <a:gdLst/>
              <a:ahLst/>
              <a:cxnLst/>
              <a:rect r="r" b="b" t="t" l="l"/>
              <a:pathLst>
                <a:path h="1273429" w="1718056">
                  <a:moveTo>
                    <a:pt x="0" y="0"/>
                  </a:moveTo>
                  <a:lnTo>
                    <a:pt x="1718056" y="0"/>
                  </a:lnTo>
                  <a:lnTo>
                    <a:pt x="1718056" y="1273429"/>
                  </a:lnTo>
                  <a:lnTo>
                    <a:pt x="0" y="127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4" r="2" b="-98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6" y="2821995"/>
            <a:ext cx="9706794" cy="2109047"/>
            <a:chOff x="0" y="0"/>
            <a:chExt cx="2556522" cy="55546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56522" cy="555469"/>
            </a:xfrm>
            <a:custGeom>
              <a:avLst/>
              <a:gdLst/>
              <a:ahLst/>
              <a:cxnLst/>
              <a:rect r="r" b="b" t="t" l="l"/>
              <a:pathLst>
                <a:path h="555469" w="2556522">
                  <a:moveTo>
                    <a:pt x="12761" y="0"/>
                  </a:moveTo>
                  <a:lnTo>
                    <a:pt x="2543761" y="0"/>
                  </a:lnTo>
                  <a:cubicBezTo>
                    <a:pt x="2547145" y="0"/>
                    <a:pt x="2550391" y="1344"/>
                    <a:pt x="2552784" y="3738"/>
                  </a:cubicBezTo>
                  <a:cubicBezTo>
                    <a:pt x="2555177" y="6131"/>
                    <a:pt x="2556522" y="9377"/>
                    <a:pt x="2556522" y="12761"/>
                  </a:cubicBezTo>
                  <a:lnTo>
                    <a:pt x="2556522" y="542708"/>
                  </a:lnTo>
                  <a:cubicBezTo>
                    <a:pt x="2556522" y="549756"/>
                    <a:pt x="2550808" y="555469"/>
                    <a:pt x="2543761" y="555469"/>
                  </a:cubicBezTo>
                  <a:lnTo>
                    <a:pt x="12761" y="555469"/>
                  </a:lnTo>
                  <a:cubicBezTo>
                    <a:pt x="5713" y="555469"/>
                    <a:pt x="0" y="549756"/>
                    <a:pt x="0" y="542708"/>
                  </a:cubicBezTo>
                  <a:lnTo>
                    <a:pt x="0" y="12761"/>
                  </a:lnTo>
                  <a:cubicBezTo>
                    <a:pt x="0" y="5713"/>
                    <a:pt x="5713" y="0"/>
                    <a:pt x="12761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556522" cy="6126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02662" y="8524092"/>
            <a:ext cx="15798841" cy="1724808"/>
            <a:chOff x="0" y="0"/>
            <a:chExt cx="4161012" cy="45427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161012" cy="454270"/>
            </a:xfrm>
            <a:custGeom>
              <a:avLst/>
              <a:gdLst/>
              <a:ahLst/>
              <a:cxnLst/>
              <a:rect r="r" b="b" t="t" l="l"/>
              <a:pathLst>
                <a:path h="454270" w="4161012">
                  <a:moveTo>
                    <a:pt x="7840" y="0"/>
                  </a:moveTo>
                  <a:lnTo>
                    <a:pt x="4153171" y="0"/>
                  </a:lnTo>
                  <a:cubicBezTo>
                    <a:pt x="4157502" y="0"/>
                    <a:pt x="4161012" y="3510"/>
                    <a:pt x="4161012" y="7840"/>
                  </a:cubicBezTo>
                  <a:lnTo>
                    <a:pt x="4161012" y="446430"/>
                  </a:lnTo>
                  <a:cubicBezTo>
                    <a:pt x="4161012" y="448509"/>
                    <a:pt x="4160186" y="450504"/>
                    <a:pt x="4158716" y="451974"/>
                  </a:cubicBezTo>
                  <a:cubicBezTo>
                    <a:pt x="4157245" y="453444"/>
                    <a:pt x="4155251" y="454270"/>
                    <a:pt x="4153171" y="454270"/>
                  </a:cubicBezTo>
                  <a:lnTo>
                    <a:pt x="7840" y="454270"/>
                  </a:lnTo>
                  <a:cubicBezTo>
                    <a:pt x="3510" y="454270"/>
                    <a:pt x="0" y="450760"/>
                    <a:pt x="0" y="446430"/>
                  </a:cubicBezTo>
                  <a:lnTo>
                    <a:pt x="0" y="7840"/>
                  </a:lnTo>
                  <a:cubicBezTo>
                    <a:pt x="0" y="3510"/>
                    <a:pt x="3510" y="0"/>
                    <a:pt x="784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4161012" cy="511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02662" y="5143500"/>
            <a:ext cx="9657881" cy="3175767"/>
            <a:chOff x="0" y="0"/>
            <a:chExt cx="2543640" cy="83641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543640" cy="836416"/>
            </a:xfrm>
            <a:custGeom>
              <a:avLst/>
              <a:gdLst/>
              <a:ahLst/>
              <a:cxnLst/>
              <a:rect r="r" b="b" t="t" l="l"/>
              <a:pathLst>
                <a:path h="836416" w="2543640">
                  <a:moveTo>
                    <a:pt x="12826" y="0"/>
                  </a:moveTo>
                  <a:lnTo>
                    <a:pt x="2530814" y="0"/>
                  </a:lnTo>
                  <a:cubicBezTo>
                    <a:pt x="2537897" y="0"/>
                    <a:pt x="2543640" y="5742"/>
                    <a:pt x="2543640" y="12826"/>
                  </a:cubicBezTo>
                  <a:lnTo>
                    <a:pt x="2543640" y="823590"/>
                  </a:lnTo>
                  <a:cubicBezTo>
                    <a:pt x="2543640" y="830674"/>
                    <a:pt x="2537897" y="836416"/>
                    <a:pt x="2530814" y="836416"/>
                  </a:cubicBezTo>
                  <a:lnTo>
                    <a:pt x="12826" y="836416"/>
                  </a:lnTo>
                  <a:cubicBezTo>
                    <a:pt x="5742" y="836416"/>
                    <a:pt x="0" y="830674"/>
                    <a:pt x="0" y="823590"/>
                  </a:cubicBezTo>
                  <a:lnTo>
                    <a:pt x="0" y="12826"/>
                  </a:lnTo>
                  <a:cubicBezTo>
                    <a:pt x="0" y="5742"/>
                    <a:pt x="5742" y="0"/>
                    <a:pt x="12826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57150"/>
              <a:ext cx="2543640" cy="893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2069617" y="3597943"/>
            <a:ext cx="6011724" cy="3544445"/>
          </a:xfrm>
          <a:custGeom>
            <a:avLst/>
            <a:gdLst/>
            <a:ahLst/>
            <a:cxnLst/>
            <a:rect r="r" b="b" t="t" l="l"/>
            <a:pathLst>
              <a:path h="3544445" w="6011724">
                <a:moveTo>
                  <a:pt x="0" y="0"/>
                </a:moveTo>
                <a:lnTo>
                  <a:pt x="6011724" y="0"/>
                </a:lnTo>
                <a:lnTo>
                  <a:pt x="6011724" y="3544445"/>
                </a:lnTo>
                <a:lnTo>
                  <a:pt x="0" y="3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18432" r="0" b="-17255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028700" y="203065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THINGER.IO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56137" y="3016903"/>
            <a:ext cx="9150932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Platform IoT yang menyediakan layanan untuk menghubungkan, mengelola, dan memantau perangkat IoT dari jarak jauh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11315" y="8800317"/>
            <a:ext cx="14983605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Thinger.io menyediakan dashboard yang dapat dikustomisasi dan menyediakan API yang memungkinkan integrasi dengan aplikasi dan layanan pihak ketiga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01790" y="5296594"/>
            <a:ext cx="9180356" cy="335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Thinger.io menyediakan berbagai library dan Software Development Kit untuk menghubungkan perangkat keras ke platform Thinger.io serta mendukung berbagai perangkat keras seperti Arduino, ESP8266, ESP32, Raspberry Pi.</a:t>
            </a:r>
          </a:p>
          <a:p>
            <a:pPr algn="just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99474" y="0"/>
            <a:ext cx="5917455" cy="2144404"/>
            <a:chOff x="0" y="0"/>
            <a:chExt cx="1558507" cy="5647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8507" cy="564781"/>
            </a:xfrm>
            <a:custGeom>
              <a:avLst/>
              <a:gdLst/>
              <a:ahLst/>
              <a:cxnLst/>
              <a:rect r="r" b="b" t="t" l="l"/>
              <a:pathLst>
                <a:path h="564781" w="1558507">
                  <a:moveTo>
                    <a:pt x="0" y="0"/>
                  </a:moveTo>
                  <a:lnTo>
                    <a:pt x="1558507" y="0"/>
                  </a:lnTo>
                  <a:lnTo>
                    <a:pt x="1558507" y="564781"/>
                  </a:lnTo>
                  <a:lnTo>
                    <a:pt x="0" y="56478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558507" cy="621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89124" y="4733921"/>
            <a:ext cx="14709752" cy="1181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3"/>
              </a:lnSpc>
            </a:pPr>
            <a:r>
              <a:rPr lang="en-US" sz="10083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TERIMA KASIH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167541" y="544926"/>
            <a:ext cx="2266811" cy="967547"/>
            <a:chOff x="0" y="0"/>
            <a:chExt cx="1894744" cy="8087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44" t="0" r="-94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758202" y="543106"/>
            <a:ext cx="1034727" cy="1058193"/>
            <a:chOff x="0" y="0"/>
            <a:chExt cx="905227" cy="9257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33" t="0" r="-1130" b="-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121440" y="402846"/>
            <a:ext cx="1336726" cy="1251709"/>
            <a:chOff x="0" y="0"/>
            <a:chExt cx="1092376" cy="10228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902" t="0" r="-14907" b="-4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628747" y="3052974"/>
            <a:ext cx="5921651" cy="1240500"/>
          </a:xfrm>
          <a:custGeom>
            <a:avLst/>
            <a:gdLst/>
            <a:ahLst/>
            <a:cxnLst/>
            <a:rect r="r" b="b" t="t" l="l"/>
            <a:pathLst>
              <a:path h="1240500" w="5921651">
                <a:moveTo>
                  <a:pt x="0" y="0"/>
                </a:moveTo>
                <a:lnTo>
                  <a:pt x="5921651" y="0"/>
                </a:lnTo>
                <a:lnTo>
                  <a:pt x="5921651" y="1240500"/>
                </a:lnTo>
                <a:lnTo>
                  <a:pt x="0" y="124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233161" y="3544701"/>
            <a:ext cx="12648448" cy="7009348"/>
            <a:chOff x="0" y="0"/>
            <a:chExt cx="16864597" cy="93457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864585" cy="9345803"/>
            </a:xfrm>
            <a:custGeom>
              <a:avLst/>
              <a:gdLst/>
              <a:ahLst/>
              <a:cxnLst/>
              <a:rect r="r" b="b" t="t" l="l"/>
              <a:pathLst>
                <a:path h="9345803" w="16864585">
                  <a:moveTo>
                    <a:pt x="0" y="0"/>
                  </a:moveTo>
                  <a:lnTo>
                    <a:pt x="16864585" y="0"/>
                  </a:lnTo>
                  <a:lnTo>
                    <a:pt x="16864585" y="9345803"/>
                  </a:lnTo>
                  <a:lnTo>
                    <a:pt x="0" y="934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" r="0" b="-4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73415" y="1305474"/>
            <a:ext cx="8602304" cy="8602304"/>
            <a:chOff x="0" y="0"/>
            <a:chExt cx="11469739" cy="114697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469751" cy="11469751"/>
            </a:xfrm>
            <a:custGeom>
              <a:avLst/>
              <a:gdLst/>
              <a:ahLst/>
              <a:cxnLst/>
              <a:rect r="r" b="b" t="t" l="l"/>
              <a:pathLst>
                <a:path h="11469751" w="11469751">
                  <a:moveTo>
                    <a:pt x="0" y="0"/>
                  </a:moveTo>
                  <a:lnTo>
                    <a:pt x="11469751" y="0"/>
                  </a:lnTo>
                  <a:lnTo>
                    <a:pt x="11469751" y="11469751"/>
                  </a:lnTo>
                  <a:lnTo>
                    <a:pt x="0" y="11469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909561" y="1917624"/>
            <a:ext cx="7730013" cy="7378004"/>
            <a:chOff x="0" y="0"/>
            <a:chExt cx="10306685" cy="98373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06686" cy="9837293"/>
            </a:xfrm>
            <a:custGeom>
              <a:avLst/>
              <a:gdLst/>
              <a:ahLst/>
              <a:cxnLst/>
              <a:rect r="r" b="b" t="t" l="l"/>
              <a:pathLst>
                <a:path h="9837293" w="10306686">
                  <a:moveTo>
                    <a:pt x="5153279" y="7874"/>
                  </a:moveTo>
                  <a:cubicBezTo>
                    <a:pt x="3393694" y="0"/>
                    <a:pt x="1764284" y="934212"/>
                    <a:pt x="882142" y="2456942"/>
                  </a:cubicBezTo>
                  <a:cubicBezTo>
                    <a:pt x="0" y="3979672"/>
                    <a:pt x="0" y="5857748"/>
                    <a:pt x="882142" y="7380478"/>
                  </a:cubicBezTo>
                  <a:cubicBezTo>
                    <a:pt x="1764284" y="8903208"/>
                    <a:pt x="3393694" y="9837293"/>
                    <a:pt x="5153279" y="9829419"/>
                  </a:cubicBezTo>
                  <a:cubicBezTo>
                    <a:pt x="6912991" y="9837293"/>
                    <a:pt x="8542401" y="8903081"/>
                    <a:pt x="9424543" y="7380351"/>
                  </a:cubicBezTo>
                  <a:cubicBezTo>
                    <a:pt x="10306686" y="5857621"/>
                    <a:pt x="10306685" y="3979418"/>
                    <a:pt x="9424543" y="2456815"/>
                  </a:cubicBezTo>
                  <a:cubicBezTo>
                    <a:pt x="8542401" y="934212"/>
                    <a:pt x="6912991" y="0"/>
                    <a:pt x="5153279" y="7874"/>
                  </a:cubicBez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421288" y="2406049"/>
            <a:ext cx="6706559" cy="6401157"/>
            <a:chOff x="0" y="0"/>
            <a:chExt cx="8942079" cy="85348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42070" cy="8534908"/>
            </a:xfrm>
            <a:custGeom>
              <a:avLst/>
              <a:gdLst/>
              <a:ahLst/>
              <a:cxnLst/>
              <a:rect r="r" b="b" t="t" l="l"/>
              <a:pathLst>
                <a:path h="8534908" w="8942070">
                  <a:moveTo>
                    <a:pt x="4471035" y="6858"/>
                  </a:moveTo>
                  <a:cubicBezTo>
                    <a:pt x="2944368" y="0"/>
                    <a:pt x="1530604" y="810514"/>
                    <a:pt x="765302" y="2131568"/>
                  </a:cubicBezTo>
                  <a:cubicBezTo>
                    <a:pt x="0" y="3452622"/>
                    <a:pt x="0" y="5082159"/>
                    <a:pt x="765302" y="6403213"/>
                  </a:cubicBezTo>
                  <a:cubicBezTo>
                    <a:pt x="1530604" y="7724267"/>
                    <a:pt x="2944368" y="8534908"/>
                    <a:pt x="4471035" y="8528050"/>
                  </a:cubicBezTo>
                  <a:cubicBezTo>
                    <a:pt x="5997702" y="8534908"/>
                    <a:pt x="7411466" y="7724267"/>
                    <a:pt x="8176768" y="6403213"/>
                  </a:cubicBezTo>
                  <a:cubicBezTo>
                    <a:pt x="8942070" y="5082159"/>
                    <a:pt x="8942070" y="3452622"/>
                    <a:pt x="8176768" y="2131568"/>
                  </a:cubicBezTo>
                  <a:cubicBezTo>
                    <a:pt x="7411466" y="810514"/>
                    <a:pt x="5997702" y="0"/>
                    <a:pt x="4471035" y="6858"/>
                  </a:cubicBezTo>
                  <a:close/>
                </a:path>
              </a:pathLst>
            </a:custGeom>
            <a:blipFill>
              <a:blip r:embed="rId7"/>
              <a:stretch>
                <a:fillRect l="-42590" t="-79" r="-42590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83418" y="7524511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4319873" y="-287671"/>
            <a:ext cx="4350590" cy="1593145"/>
          </a:xfrm>
          <a:custGeom>
            <a:avLst/>
            <a:gdLst/>
            <a:ahLst/>
            <a:cxnLst/>
            <a:rect r="r" b="b" t="t" l="l"/>
            <a:pathLst>
              <a:path h="1593145" w="4350590">
                <a:moveTo>
                  <a:pt x="0" y="0"/>
                </a:moveTo>
                <a:lnTo>
                  <a:pt x="4350590" y="0"/>
                </a:lnTo>
                <a:lnTo>
                  <a:pt x="4350590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569950" y="528925"/>
            <a:ext cx="1421058" cy="606553"/>
            <a:chOff x="0" y="0"/>
            <a:chExt cx="1894744" cy="80873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182666" y="448615"/>
            <a:ext cx="757450" cy="774627"/>
            <a:chOff x="0" y="0"/>
            <a:chExt cx="1009933" cy="10328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6" b="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147110" y="448615"/>
            <a:ext cx="819282" cy="767174"/>
            <a:chOff x="0" y="0"/>
            <a:chExt cx="1092376" cy="102289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3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816756" y="5112624"/>
            <a:ext cx="8656659" cy="207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PLATFORM</a:t>
            </a:r>
          </a:p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INTERNET OF THINGS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9018" y="3327639"/>
            <a:ext cx="330612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Pertemuan  7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0" y="8267461"/>
            <a:ext cx="8157818" cy="1327780"/>
            <a:chOff x="0" y="0"/>
            <a:chExt cx="2148561" cy="34970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48561" cy="349703"/>
            </a:xfrm>
            <a:custGeom>
              <a:avLst/>
              <a:gdLst/>
              <a:ahLst/>
              <a:cxnLst/>
              <a:rect r="r" b="b" t="t" l="l"/>
              <a:pathLst>
                <a:path h="349703" w="2148561">
                  <a:moveTo>
                    <a:pt x="0" y="0"/>
                  </a:moveTo>
                  <a:lnTo>
                    <a:pt x="2148561" y="0"/>
                  </a:lnTo>
                  <a:lnTo>
                    <a:pt x="2148561" y="349703"/>
                  </a:lnTo>
                  <a:lnTo>
                    <a:pt x="0" y="349703"/>
                  </a:lnTo>
                  <a:close/>
                </a:path>
              </a:pathLst>
            </a:custGeom>
            <a:solidFill>
              <a:srgbClr val="02213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2148561" cy="40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339509" y="8581784"/>
            <a:ext cx="781831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PROGRAM STUDI INFORMATIKA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332772" y="-66638"/>
            <a:ext cx="10420276" cy="10420276"/>
            <a:chOff x="0" y="0"/>
            <a:chExt cx="13893701" cy="13893701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13893673" cy="13893673"/>
            </a:xfrm>
            <a:custGeom>
              <a:avLst/>
              <a:gdLst/>
              <a:ahLst/>
              <a:cxnLst/>
              <a:rect r="r" b="b" t="t" l="l"/>
              <a:pathLst>
                <a:path h="13893673" w="13893673">
                  <a:moveTo>
                    <a:pt x="13893673" y="0"/>
                  </a:moveTo>
                  <a:lnTo>
                    <a:pt x="0" y="0"/>
                  </a:lnTo>
                  <a:lnTo>
                    <a:pt x="0" y="13893673"/>
                  </a:lnTo>
                  <a:lnTo>
                    <a:pt x="13893673" y="13893673"/>
                  </a:lnTo>
                  <a:lnTo>
                    <a:pt x="13893673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868010"/>
            <a:ext cx="1027359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TUJUAN PEMBELAJARAN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913760" y="514350"/>
            <a:ext cx="9258300" cy="9258300"/>
            <a:chOff x="0" y="0"/>
            <a:chExt cx="12344400" cy="1234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44400" cy="12344400"/>
            </a:xfrm>
            <a:custGeom>
              <a:avLst/>
              <a:gdLst/>
              <a:ahLst/>
              <a:cxnLst/>
              <a:rect r="r" b="b" t="t" l="l"/>
              <a:pathLst>
                <a:path h="12344400" w="12344400">
                  <a:moveTo>
                    <a:pt x="0" y="0"/>
                  </a:moveTo>
                  <a:lnTo>
                    <a:pt x="12344400" y="0"/>
                  </a:lnTo>
                  <a:lnTo>
                    <a:pt x="12344400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83165" y="1173182"/>
            <a:ext cx="8319489" cy="7940637"/>
            <a:chOff x="0" y="0"/>
            <a:chExt cx="11092653" cy="105875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92688" cy="10587609"/>
            </a:xfrm>
            <a:custGeom>
              <a:avLst/>
              <a:gdLst/>
              <a:ahLst/>
              <a:cxnLst/>
              <a:rect r="r" b="b" t="t" l="l"/>
              <a:pathLst>
                <a:path h="10587609" w="11092688">
                  <a:moveTo>
                    <a:pt x="5546344" y="8509"/>
                  </a:moveTo>
                  <a:cubicBezTo>
                    <a:pt x="3652393" y="0"/>
                    <a:pt x="1898777" y="1005459"/>
                    <a:pt x="949452" y="2644267"/>
                  </a:cubicBezTo>
                  <a:cubicBezTo>
                    <a:pt x="127" y="4283075"/>
                    <a:pt x="0" y="6304534"/>
                    <a:pt x="949452" y="7943215"/>
                  </a:cubicBezTo>
                  <a:cubicBezTo>
                    <a:pt x="1898904" y="9581897"/>
                    <a:pt x="3652393" y="10587482"/>
                    <a:pt x="5546344" y="10579100"/>
                  </a:cubicBezTo>
                  <a:cubicBezTo>
                    <a:pt x="7440168" y="10587609"/>
                    <a:pt x="9193911" y="9582023"/>
                    <a:pt x="10143236" y="7943342"/>
                  </a:cubicBezTo>
                  <a:cubicBezTo>
                    <a:pt x="11092561" y="6304661"/>
                    <a:pt x="11092688" y="4283075"/>
                    <a:pt x="10143236" y="2644394"/>
                  </a:cubicBezTo>
                  <a:cubicBezTo>
                    <a:pt x="9193784" y="1005713"/>
                    <a:pt x="7440168" y="0"/>
                    <a:pt x="5546344" y="85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933916" y="1698852"/>
            <a:ext cx="7217989" cy="6889297"/>
            <a:chOff x="0" y="0"/>
            <a:chExt cx="9623985" cy="91857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624061" cy="9185783"/>
            </a:xfrm>
            <a:custGeom>
              <a:avLst/>
              <a:gdLst/>
              <a:ahLst/>
              <a:cxnLst/>
              <a:rect r="r" b="b" t="t" l="l"/>
              <a:pathLst>
                <a:path h="9185783" w="9624061">
                  <a:moveTo>
                    <a:pt x="4812030" y="7366"/>
                  </a:moveTo>
                  <a:cubicBezTo>
                    <a:pt x="3168904" y="0"/>
                    <a:pt x="1647444" y="872363"/>
                    <a:pt x="823722" y="2294128"/>
                  </a:cubicBezTo>
                  <a:cubicBezTo>
                    <a:pt x="0" y="3715893"/>
                    <a:pt x="0" y="5469763"/>
                    <a:pt x="823722" y="6891528"/>
                  </a:cubicBezTo>
                  <a:cubicBezTo>
                    <a:pt x="1647444" y="8313293"/>
                    <a:pt x="3168904" y="9185783"/>
                    <a:pt x="4812030" y="9178417"/>
                  </a:cubicBezTo>
                  <a:cubicBezTo>
                    <a:pt x="6455156" y="9185783"/>
                    <a:pt x="7976616" y="8313420"/>
                    <a:pt x="8800338" y="6891655"/>
                  </a:cubicBezTo>
                  <a:cubicBezTo>
                    <a:pt x="9624061" y="5469891"/>
                    <a:pt x="9624060" y="3716020"/>
                    <a:pt x="8800338" y="2294255"/>
                  </a:cubicBezTo>
                  <a:cubicBezTo>
                    <a:pt x="7976616" y="872490"/>
                    <a:pt x="6455156" y="0"/>
                    <a:pt x="4812030" y="7366"/>
                  </a:cubicBezTo>
                  <a:close/>
                </a:path>
              </a:pathLst>
            </a:custGeom>
            <a:blipFill>
              <a:blip r:embed="rId5"/>
              <a:stretch>
                <a:fillRect l="-14610" t="-79" r="-14609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95362" y="3960268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693555" y="1029523"/>
            <a:ext cx="1813321" cy="300022"/>
            <a:chOff x="0" y="0"/>
            <a:chExt cx="2417761" cy="4000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921618" y="-2017253"/>
            <a:ext cx="3561608" cy="3643588"/>
            <a:chOff x="0" y="0"/>
            <a:chExt cx="4748811" cy="48581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2" t="0" r="-83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28700" y="4937151"/>
            <a:ext cx="6504810" cy="3006771"/>
            <a:chOff x="0" y="0"/>
            <a:chExt cx="1713201" cy="79190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13201" cy="791907"/>
            </a:xfrm>
            <a:custGeom>
              <a:avLst/>
              <a:gdLst/>
              <a:ahLst/>
              <a:cxnLst/>
              <a:rect r="r" b="b" t="t" l="l"/>
              <a:pathLst>
                <a:path h="791907" w="1713201">
                  <a:moveTo>
                    <a:pt x="19043" y="0"/>
                  </a:moveTo>
                  <a:lnTo>
                    <a:pt x="1694158" y="0"/>
                  </a:lnTo>
                  <a:cubicBezTo>
                    <a:pt x="1699208" y="0"/>
                    <a:pt x="1704052" y="2006"/>
                    <a:pt x="1707623" y="5578"/>
                  </a:cubicBezTo>
                  <a:cubicBezTo>
                    <a:pt x="1711195" y="9149"/>
                    <a:pt x="1713201" y="13992"/>
                    <a:pt x="1713201" y="19043"/>
                  </a:cubicBezTo>
                  <a:lnTo>
                    <a:pt x="1713201" y="772864"/>
                  </a:lnTo>
                  <a:cubicBezTo>
                    <a:pt x="1713201" y="777914"/>
                    <a:pt x="1711195" y="782758"/>
                    <a:pt x="1707623" y="786329"/>
                  </a:cubicBezTo>
                  <a:cubicBezTo>
                    <a:pt x="1704052" y="789900"/>
                    <a:pt x="1699208" y="791907"/>
                    <a:pt x="1694158" y="791907"/>
                  </a:cubicBezTo>
                  <a:lnTo>
                    <a:pt x="19043" y="791907"/>
                  </a:lnTo>
                  <a:cubicBezTo>
                    <a:pt x="8526" y="791907"/>
                    <a:pt x="0" y="783381"/>
                    <a:pt x="0" y="772864"/>
                  </a:cubicBezTo>
                  <a:lnTo>
                    <a:pt x="0" y="19043"/>
                  </a:lnTo>
                  <a:cubicBezTo>
                    <a:pt x="0" y="8526"/>
                    <a:pt x="8526" y="0"/>
                    <a:pt x="1904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1713201" cy="849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178205" y="5348337"/>
            <a:ext cx="6214671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Mahasiswa mampu mendemonstrasikan platform Internet of Things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025445" y="-712835"/>
            <a:ext cx="5155920" cy="2857239"/>
            <a:chOff x="0" y="0"/>
            <a:chExt cx="6874560" cy="3809652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0" y="0"/>
              <a:ext cx="6874510" cy="3809619"/>
            </a:xfrm>
            <a:custGeom>
              <a:avLst/>
              <a:gdLst/>
              <a:ahLst/>
              <a:cxnLst/>
              <a:rect r="r" b="b" t="t" l="l"/>
              <a:pathLst>
                <a:path h="3809619" w="6874510">
                  <a:moveTo>
                    <a:pt x="6874510" y="3809619"/>
                  </a:moveTo>
                  <a:lnTo>
                    <a:pt x="0" y="3809619"/>
                  </a:lnTo>
                  <a:lnTo>
                    <a:pt x="0" y="0"/>
                  </a:lnTo>
                  <a:lnTo>
                    <a:pt x="6874510" y="0"/>
                  </a:lnTo>
                  <a:lnTo>
                    <a:pt x="6874510" y="3809619"/>
                  </a:lnTo>
                  <a:close/>
                </a:path>
              </a:pathLst>
            </a:custGeom>
            <a:blipFill>
              <a:blip r:embed="rId3"/>
              <a:stretch>
                <a:fillRect l="0" t="-106" r="0" b="-10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563628" y="8229600"/>
            <a:ext cx="4908884" cy="4114800"/>
            <a:chOff x="0" y="0"/>
            <a:chExt cx="6545179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545199" cy="5486400"/>
            </a:xfrm>
            <a:custGeom>
              <a:avLst/>
              <a:gdLst/>
              <a:ahLst/>
              <a:cxnLst/>
              <a:rect r="r" b="b" t="t" l="l"/>
              <a:pathLst>
                <a:path h="5486400" w="6545199">
                  <a:moveTo>
                    <a:pt x="0" y="0"/>
                  </a:moveTo>
                  <a:lnTo>
                    <a:pt x="6545199" y="0"/>
                  </a:lnTo>
                  <a:lnTo>
                    <a:pt x="654519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4" r="0" b="-5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2515" y="8964758"/>
            <a:ext cx="3561608" cy="3643588"/>
            <a:chOff x="0" y="0"/>
            <a:chExt cx="4748811" cy="48581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290567" y="1744447"/>
            <a:ext cx="6798106" cy="6798106"/>
          </a:xfrm>
          <a:custGeom>
            <a:avLst/>
            <a:gdLst/>
            <a:ahLst/>
            <a:cxnLst/>
            <a:rect r="r" b="b" t="t" l="l"/>
            <a:pathLst>
              <a:path h="6798106" w="6798106">
                <a:moveTo>
                  <a:pt x="0" y="0"/>
                </a:moveTo>
                <a:lnTo>
                  <a:pt x="6798106" y="0"/>
                </a:lnTo>
                <a:lnTo>
                  <a:pt x="6798106" y="6798106"/>
                </a:lnTo>
                <a:lnTo>
                  <a:pt x="0" y="679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83462" y="1483089"/>
            <a:ext cx="11072740" cy="7182688"/>
          </a:xfrm>
          <a:custGeom>
            <a:avLst/>
            <a:gdLst/>
            <a:ahLst/>
            <a:cxnLst/>
            <a:rect r="r" b="b" t="t" l="l"/>
            <a:pathLst>
              <a:path h="7182688" w="11072740">
                <a:moveTo>
                  <a:pt x="0" y="0"/>
                </a:moveTo>
                <a:lnTo>
                  <a:pt x="11072740" y="0"/>
                </a:lnTo>
                <a:lnTo>
                  <a:pt x="11072740" y="7182689"/>
                </a:lnTo>
                <a:lnTo>
                  <a:pt x="0" y="7182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29456" y="2183348"/>
            <a:ext cx="5920329" cy="5920305"/>
            <a:chOff x="0" y="0"/>
            <a:chExt cx="7893772" cy="7893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812" cy="7893685"/>
            </a:xfrm>
            <a:custGeom>
              <a:avLst/>
              <a:gdLst/>
              <a:ahLst/>
              <a:cxnLst/>
              <a:rect r="r" b="b" t="t" l="l"/>
              <a:pathLst>
                <a:path h="7893685" w="7893812">
                  <a:moveTo>
                    <a:pt x="7893812" y="3946906"/>
                  </a:moveTo>
                  <a:cubicBezTo>
                    <a:pt x="7893812" y="6126607"/>
                    <a:pt x="6126734" y="7893685"/>
                    <a:pt x="3946906" y="7893685"/>
                  </a:cubicBezTo>
                  <a:cubicBezTo>
                    <a:pt x="1767078" y="7893685"/>
                    <a:pt x="0" y="6126607"/>
                    <a:pt x="0" y="3946906"/>
                  </a:cubicBezTo>
                  <a:cubicBezTo>
                    <a:pt x="0" y="1767205"/>
                    <a:pt x="1767078" y="0"/>
                    <a:pt x="3946906" y="0"/>
                  </a:cubicBezTo>
                  <a:cubicBezTo>
                    <a:pt x="6126734" y="0"/>
                    <a:pt x="7893812" y="1767078"/>
                    <a:pt x="7893812" y="3946906"/>
                  </a:cubicBezTo>
                  <a:close/>
                </a:path>
              </a:pathLst>
            </a:custGeom>
            <a:blipFill>
              <a:blip r:embed="rId10"/>
              <a:stretch>
                <a:fillRect l="-20477" t="0" r="-20476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899285" y="4238958"/>
            <a:ext cx="9118785" cy="2258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Apa Itu</a:t>
            </a:r>
          </a:p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Platform IoT ?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357519" y="-1821794"/>
            <a:ext cx="3561608" cy="3643588"/>
            <a:chOff x="0" y="0"/>
            <a:chExt cx="4748811" cy="48581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95362" y="4005632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24488" y="352472"/>
            <a:ext cx="980923" cy="3230761"/>
          </a:xfrm>
          <a:custGeom>
            <a:avLst/>
            <a:gdLst/>
            <a:ahLst/>
            <a:cxnLst/>
            <a:rect r="r" b="b" t="t" l="l"/>
            <a:pathLst>
              <a:path h="3230761" w="980923">
                <a:moveTo>
                  <a:pt x="0" y="0"/>
                </a:moveTo>
                <a:lnTo>
                  <a:pt x="980923" y="0"/>
                </a:lnTo>
                <a:lnTo>
                  <a:pt x="980923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8853503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011109" y="-2057400"/>
            <a:ext cx="3386232" cy="3464176"/>
            <a:chOff x="0" y="0"/>
            <a:chExt cx="4514976" cy="461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14977" cy="4618863"/>
            </a:xfrm>
            <a:custGeom>
              <a:avLst/>
              <a:gdLst/>
              <a:ahLst/>
              <a:cxnLst/>
              <a:rect r="r" b="b" t="t" l="l"/>
              <a:pathLst>
                <a:path h="4618863" w="4514977">
                  <a:moveTo>
                    <a:pt x="0" y="0"/>
                  </a:moveTo>
                  <a:lnTo>
                    <a:pt x="4514977" y="0"/>
                  </a:lnTo>
                  <a:lnTo>
                    <a:pt x="4514977" y="4618863"/>
                  </a:lnTo>
                  <a:lnTo>
                    <a:pt x="0" y="461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t="0" r="-26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44" t="0" r="-94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33" t="0" r="-1130" b="-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902" t="0" r="-14907" b="-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681953" y="4005631"/>
            <a:ext cx="7323458" cy="5934667"/>
            <a:chOff x="0" y="0"/>
            <a:chExt cx="1245620" cy="100940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45620" cy="1009405"/>
            </a:xfrm>
            <a:custGeom>
              <a:avLst/>
              <a:gdLst/>
              <a:ahLst/>
              <a:cxnLst/>
              <a:rect r="r" b="b" t="t" l="l"/>
              <a:pathLst>
                <a:path h="1009405" w="1245620">
                  <a:moveTo>
                    <a:pt x="0" y="0"/>
                  </a:moveTo>
                  <a:lnTo>
                    <a:pt x="1245620" y="0"/>
                  </a:lnTo>
                  <a:lnTo>
                    <a:pt x="1245620" y="1009405"/>
                  </a:lnTo>
                  <a:lnTo>
                    <a:pt x="0" y="1009405"/>
                  </a:lnTo>
                  <a:close/>
                </a:path>
              </a:pathLst>
            </a:custGeom>
            <a:blipFill>
              <a:blip r:embed="rId12"/>
              <a:stretch>
                <a:fillRect l="0" t="-517" r="0" b="-517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28700" y="2030658"/>
            <a:ext cx="8672330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DEFINISI</a:t>
            </a:r>
          </a:p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PLATFORM I</a:t>
            </a: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OT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4424731"/>
            <a:ext cx="8672330" cy="5605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Platform IoT adalah infrastruktur yang mendukung pengembangan, pengelolaan dan penerapan aplikasi IoT untuk mengumpulkan data dari jarak jauh, mengamankan konektivitas dan manajemen sensor.</a:t>
            </a:r>
          </a:p>
          <a:p>
            <a:pPr algn="just" marL="690880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Dari sisi pengguna biasanya berupa software yang menghubungkan data dengan objek digital tanpa memerlukan campur tangan manusia.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" y="0"/>
            <a:ext cx="18745787" cy="20050437"/>
            <a:chOff x="0" y="0"/>
            <a:chExt cx="24384000" cy="260810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26081053"/>
            </a:xfrm>
            <a:custGeom>
              <a:avLst/>
              <a:gdLst/>
              <a:ahLst/>
              <a:cxnLst/>
              <a:rect r="r" b="b" t="t" l="l"/>
              <a:pathLst>
                <a:path h="260810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6081053"/>
                  </a:lnTo>
                  <a:lnTo>
                    <a:pt x="0" y="26081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075" t="0" r="-4507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00094" y="2412248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697650" y="8385848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011109" y="-2057400"/>
            <a:ext cx="4022217" cy="4114800"/>
            <a:chOff x="0" y="0"/>
            <a:chExt cx="5362956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658775" y="-2057400"/>
            <a:ext cx="4022217" cy="4114800"/>
            <a:chOff x="0" y="0"/>
            <a:chExt cx="5362956" cy="548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369892" y="1507373"/>
            <a:ext cx="759398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FUNGSI PLATFORM </a:t>
            </a: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IOT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93123" y="2913584"/>
            <a:ext cx="1342644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Platform IoT menjalankan fungsi sebagai middleware yang berfungsi sebagai mediator antara perangkat keras dan lapisan aplikasi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8287" y="3428569"/>
            <a:ext cx="732918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1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084497" y="-355647"/>
            <a:ext cx="4119006" cy="1593145"/>
          </a:xfrm>
          <a:custGeom>
            <a:avLst/>
            <a:gdLst/>
            <a:ahLst/>
            <a:cxnLst/>
            <a:rect r="r" b="b" t="t" l="l"/>
            <a:pathLst>
              <a:path h="1593145" w="4119006">
                <a:moveTo>
                  <a:pt x="0" y="0"/>
                </a:moveTo>
                <a:lnTo>
                  <a:pt x="4119006" y="0"/>
                </a:lnTo>
                <a:lnTo>
                  <a:pt x="4119006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7507235" y="460949"/>
            <a:ext cx="1421058" cy="606553"/>
            <a:chOff x="0" y="0"/>
            <a:chExt cx="1894744" cy="8087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44" t="0" r="-946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166882" y="420794"/>
            <a:ext cx="678920" cy="694317"/>
            <a:chOff x="0" y="0"/>
            <a:chExt cx="905227" cy="92575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33" t="0" r="-1130" b="-5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0084394" y="380639"/>
            <a:ext cx="819282" cy="767174"/>
            <a:chOff x="0" y="0"/>
            <a:chExt cx="1092376" cy="102289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902" t="0" r="-14907" b="-4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6763942" y="5824870"/>
            <a:ext cx="553614" cy="558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4104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753390" y="4415365"/>
            <a:ext cx="247948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5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664671" y="4552405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6" y="0"/>
                </a:lnTo>
                <a:lnTo>
                  <a:pt x="5480146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28700" y="4800600"/>
            <a:ext cx="4630729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Pengumpulan data perangkat melalui berbagi protokol dan topologi jaringan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6426809" y="4552405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6763942" y="5075759"/>
            <a:ext cx="4630729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Konfigurasi dan kontrol perangkat secara jarak jauh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2189737" y="4552405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2678481" y="5537484"/>
            <a:ext cx="4630729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Manajemen perangkat IoT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025445" y="-712835"/>
            <a:ext cx="5155920" cy="2857239"/>
            <a:chOff x="0" y="0"/>
            <a:chExt cx="6874560" cy="3809652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0" y="0"/>
              <a:ext cx="6874510" cy="3809619"/>
            </a:xfrm>
            <a:custGeom>
              <a:avLst/>
              <a:gdLst/>
              <a:ahLst/>
              <a:cxnLst/>
              <a:rect r="r" b="b" t="t" l="l"/>
              <a:pathLst>
                <a:path h="3809619" w="6874510">
                  <a:moveTo>
                    <a:pt x="6874510" y="3809619"/>
                  </a:moveTo>
                  <a:lnTo>
                    <a:pt x="0" y="3809619"/>
                  </a:lnTo>
                  <a:lnTo>
                    <a:pt x="0" y="0"/>
                  </a:lnTo>
                  <a:lnTo>
                    <a:pt x="6874510" y="0"/>
                  </a:lnTo>
                  <a:lnTo>
                    <a:pt x="6874510" y="3809619"/>
                  </a:lnTo>
                  <a:close/>
                </a:path>
              </a:pathLst>
            </a:custGeom>
            <a:blipFill>
              <a:blip r:embed="rId3"/>
              <a:stretch>
                <a:fillRect l="0" t="-106" r="0" b="-10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563628" y="8229600"/>
            <a:ext cx="4908884" cy="4114800"/>
            <a:chOff x="0" y="0"/>
            <a:chExt cx="6545179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545199" cy="5486400"/>
            </a:xfrm>
            <a:custGeom>
              <a:avLst/>
              <a:gdLst/>
              <a:ahLst/>
              <a:cxnLst/>
              <a:rect r="r" b="b" t="t" l="l"/>
              <a:pathLst>
                <a:path h="5486400" w="6545199">
                  <a:moveTo>
                    <a:pt x="0" y="0"/>
                  </a:moveTo>
                  <a:lnTo>
                    <a:pt x="6545199" y="0"/>
                  </a:lnTo>
                  <a:lnTo>
                    <a:pt x="654519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4" r="0" b="-5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2515" y="8964758"/>
            <a:ext cx="3561608" cy="3643588"/>
            <a:chOff x="0" y="0"/>
            <a:chExt cx="4748811" cy="48581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52434" y="1744447"/>
            <a:ext cx="6798106" cy="6798106"/>
          </a:xfrm>
          <a:custGeom>
            <a:avLst/>
            <a:gdLst/>
            <a:ahLst/>
            <a:cxnLst/>
            <a:rect r="r" b="b" t="t" l="l"/>
            <a:pathLst>
              <a:path h="6798106" w="6798106">
                <a:moveTo>
                  <a:pt x="0" y="0"/>
                </a:moveTo>
                <a:lnTo>
                  <a:pt x="6798106" y="0"/>
                </a:lnTo>
                <a:lnTo>
                  <a:pt x="6798106" y="6798106"/>
                </a:lnTo>
                <a:lnTo>
                  <a:pt x="0" y="679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62825" y="1483089"/>
            <a:ext cx="11072740" cy="7182688"/>
          </a:xfrm>
          <a:custGeom>
            <a:avLst/>
            <a:gdLst/>
            <a:ahLst/>
            <a:cxnLst/>
            <a:rect r="r" b="b" t="t" l="l"/>
            <a:pathLst>
              <a:path h="7182688" w="11072740">
                <a:moveTo>
                  <a:pt x="0" y="0"/>
                </a:moveTo>
                <a:lnTo>
                  <a:pt x="11072740" y="0"/>
                </a:lnTo>
                <a:lnTo>
                  <a:pt x="11072740" y="7182689"/>
                </a:lnTo>
                <a:lnTo>
                  <a:pt x="0" y="7182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991323" y="2183348"/>
            <a:ext cx="5920329" cy="5920305"/>
            <a:chOff x="0" y="0"/>
            <a:chExt cx="7893772" cy="7893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812" cy="7893685"/>
            </a:xfrm>
            <a:custGeom>
              <a:avLst/>
              <a:gdLst/>
              <a:ahLst/>
              <a:cxnLst/>
              <a:rect r="r" b="b" t="t" l="l"/>
              <a:pathLst>
                <a:path h="7893685" w="7893812">
                  <a:moveTo>
                    <a:pt x="7893812" y="3946906"/>
                  </a:moveTo>
                  <a:cubicBezTo>
                    <a:pt x="7893812" y="6126607"/>
                    <a:pt x="6126734" y="7893685"/>
                    <a:pt x="3946906" y="7893685"/>
                  </a:cubicBezTo>
                  <a:cubicBezTo>
                    <a:pt x="1767078" y="7893685"/>
                    <a:pt x="0" y="6126607"/>
                    <a:pt x="0" y="3946906"/>
                  </a:cubicBezTo>
                  <a:cubicBezTo>
                    <a:pt x="0" y="1767205"/>
                    <a:pt x="1767078" y="0"/>
                    <a:pt x="3946906" y="0"/>
                  </a:cubicBezTo>
                  <a:cubicBezTo>
                    <a:pt x="6126734" y="0"/>
                    <a:pt x="7893812" y="1767078"/>
                    <a:pt x="7893812" y="3946906"/>
                  </a:cubicBezTo>
                  <a:close/>
                </a:path>
              </a:pathLst>
            </a:custGeom>
            <a:blipFill>
              <a:blip r:embed="rId10"/>
              <a:stretch>
                <a:fillRect l="-24998" t="0" r="-24998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357519" y="-1821794"/>
            <a:ext cx="3561608" cy="3643588"/>
            <a:chOff x="0" y="0"/>
            <a:chExt cx="4748811" cy="48581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8140515" y="4090455"/>
            <a:ext cx="9118785" cy="2258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Protokol </a:t>
            </a:r>
          </a:p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Pertukaran Pesan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" t="0" r="-84" b="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1" r="0" b="-1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5" t="0" r="-85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682146" y="4266567"/>
            <a:ext cx="1455050" cy="1455050"/>
            <a:chOff x="0" y="0"/>
            <a:chExt cx="1940067" cy="19400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0052" cy="1940052"/>
            </a:xfrm>
            <a:custGeom>
              <a:avLst/>
              <a:gdLst/>
              <a:ahLst/>
              <a:cxnLst/>
              <a:rect r="r" b="b" t="t" l="l"/>
              <a:pathLst>
                <a:path h="1940052" w="1940052">
                  <a:moveTo>
                    <a:pt x="0" y="0"/>
                  </a:moveTo>
                  <a:lnTo>
                    <a:pt x="1940052" y="0"/>
                  </a:lnTo>
                  <a:lnTo>
                    <a:pt x="1940052" y="1940052"/>
                  </a:lnTo>
                  <a:lnTo>
                    <a:pt x="0" y="194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1" b="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739202" y="4516537"/>
            <a:ext cx="1288513" cy="955110"/>
            <a:chOff x="0" y="0"/>
            <a:chExt cx="1718017" cy="1273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18056" cy="1273429"/>
            </a:xfrm>
            <a:custGeom>
              <a:avLst/>
              <a:gdLst/>
              <a:ahLst/>
              <a:cxnLst/>
              <a:rect r="r" b="b" t="t" l="l"/>
              <a:pathLst>
                <a:path h="1273429" w="1718056">
                  <a:moveTo>
                    <a:pt x="0" y="0"/>
                  </a:moveTo>
                  <a:lnTo>
                    <a:pt x="1718056" y="0"/>
                  </a:lnTo>
                  <a:lnTo>
                    <a:pt x="1718056" y="1273429"/>
                  </a:lnTo>
                  <a:lnTo>
                    <a:pt x="0" y="127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4" r="2" b="-98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6" y="3142860"/>
            <a:ext cx="8177668" cy="2998280"/>
            <a:chOff x="0" y="0"/>
            <a:chExt cx="2153789" cy="78967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53789" cy="789670"/>
            </a:xfrm>
            <a:custGeom>
              <a:avLst/>
              <a:gdLst/>
              <a:ahLst/>
              <a:cxnLst/>
              <a:rect r="r" b="b" t="t" l="l"/>
              <a:pathLst>
                <a:path h="789670" w="2153789">
                  <a:moveTo>
                    <a:pt x="15147" y="0"/>
                  </a:moveTo>
                  <a:lnTo>
                    <a:pt x="2138642" y="0"/>
                  </a:lnTo>
                  <a:cubicBezTo>
                    <a:pt x="2147008" y="0"/>
                    <a:pt x="2153789" y="6782"/>
                    <a:pt x="2153789" y="15147"/>
                  </a:cubicBezTo>
                  <a:lnTo>
                    <a:pt x="2153789" y="774523"/>
                  </a:lnTo>
                  <a:cubicBezTo>
                    <a:pt x="2153789" y="782889"/>
                    <a:pt x="2147008" y="789670"/>
                    <a:pt x="2138642" y="789670"/>
                  </a:cubicBezTo>
                  <a:lnTo>
                    <a:pt x="15147" y="789670"/>
                  </a:lnTo>
                  <a:cubicBezTo>
                    <a:pt x="6782" y="789670"/>
                    <a:pt x="0" y="782889"/>
                    <a:pt x="0" y="774523"/>
                  </a:cubicBezTo>
                  <a:lnTo>
                    <a:pt x="0" y="15147"/>
                  </a:lnTo>
                  <a:cubicBezTo>
                    <a:pt x="0" y="6782"/>
                    <a:pt x="6782" y="0"/>
                    <a:pt x="15147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153789" cy="846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38407" y="6580915"/>
            <a:ext cx="8217466" cy="2509374"/>
            <a:chOff x="0" y="0"/>
            <a:chExt cx="2164271" cy="66090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64271" cy="660905"/>
            </a:xfrm>
            <a:custGeom>
              <a:avLst/>
              <a:gdLst/>
              <a:ahLst/>
              <a:cxnLst/>
              <a:rect r="r" b="b" t="t" l="l"/>
              <a:pathLst>
                <a:path h="660905" w="2164271">
                  <a:moveTo>
                    <a:pt x="15074" y="0"/>
                  </a:moveTo>
                  <a:lnTo>
                    <a:pt x="2149197" y="0"/>
                  </a:lnTo>
                  <a:cubicBezTo>
                    <a:pt x="2153195" y="0"/>
                    <a:pt x="2157029" y="1588"/>
                    <a:pt x="2159856" y="4415"/>
                  </a:cubicBezTo>
                  <a:cubicBezTo>
                    <a:pt x="2162683" y="7242"/>
                    <a:pt x="2164271" y="11076"/>
                    <a:pt x="2164271" y="15074"/>
                  </a:cubicBezTo>
                  <a:lnTo>
                    <a:pt x="2164271" y="645831"/>
                  </a:lnTo>
                  <a:cubicBezTo>
                    <a:pt x="2164271" y="649829"/>
                    <a:pt x="2162683" y="653663"/>
                    <a:pt x="2159856" y="656490"/>
                  </a:cubicBezTo>
                  <a:cubicBezTo>
                    <a:pt x="2157029" y="659317"/>
                    <a:pt x="2153195" y="660905"/>
                    <a:pt x="2149197" y="660905"/>
                  </a:cubicBezTo>
                  <a:lnTo>
                    <a:pt x="15074" y="660905"/>
                  </a:lnTo>
                  <a:cubicBezTo>
                    <a:pt x="11076" y="660905"/>
                    <a:pt x="7242" y="659317"/>
                    <a:pt x="4415" y="656490"/>
                  </a:cubicBezTo>
                  <a:cubicBezTo>
                    <a:pt x="1588" y="653663"/>
                    <a:pt x="0" y="649829"/>
                    <a:pt x="0" y="645831"/>
                  </a:cubicBezTo>
                  <a:lnTo>
                    <a:pt x="0" y="15074"/>
                  </a:lnTo>
                  <a:cubicBezTo>
                    <a:pt x="0" y="11076"/>
                    <a:pt x="1588" y="7242"/>
                    <a:pt x="4415" y="4415"/>
                  </a:cubicBezTo>
                  <a:cubicBezTo>
                    <a:pt x="7242" y="1588"/>
                    <a:pt x="11076" y="0"/>
                    <a:pt x="15074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164271" cy="7180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9813357" y="3865229"/>
            <a:ext cx="8050235" cy="3712776"/>
          </a:xfrm>
          <a:custGeom>
            <a:avLst/>
            <a:gdLst/>
            <a:ahLst/>
            <a:cxnLst/>
            <a:rect r="r" b="b" t="t" l="l"/>
            <a:pathLst>
              <a:path h="3712776" w="8050235">
                <a:moveTo>
                  <a:pt x="0" y="0"/>
                </a:moveTo>
                <a:lnTo>
                  <a:pt x="8050235" y="0"/>
                </a:lnTo>
                <a:lnTo>
                  <a:pt x="8050235" y="3712776"/>
                </a:lnTo>
                <a:lnTo>
                  <a:pt x="0" y="371277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-72673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28700" y="203065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CoAP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31214" y="3345870"/>
            <a:ext cx="7471651" cy="279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CoAP adalah ukuran paket data yang lebih kecil dibandingkan HTTP, sehingga menghemat penggunaan sumber daya jaringan dan meningkatkan efisiensi transmisi data.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11315" y="6766058"/>
            <a:ext cx="7471651" cy="223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CoAP menyediakan model interaksi request/response antara aplikasi dan endpoint, dengan fitur-fitur yang mirip dengan HTTP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" t="0" r="-84" b="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1" r="0" b="-1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5" t="0" r="-85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682146" y="4266567"/>
            <a:ext cx="1455050" cy="1455050"/>
            <a:chOff x="0" y="0"/>
            <a:chExt cx="1940067" cy="19400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0052" cy="1940052"/>
            </a:xfrm>
            <a:custGeom>
              <a:avLst/>
              <a:gdLst/>
              <a:ahLst/>
              <a:cxnLst/>
              <a:rect r="r" b="b" t="t" l="l"/>
              <a:pathLst>
                <a:path h="1940052" w="1940052">
                  <a:moveTo>
                    <a:pt x="0" y="0"/>
                  </a:moveTo>
                  <a:lnTo>
                    <a:pt x="1940052" y="0"/>
                  </a:lnTo>
                  <a:lnTo>
                    <a:pt x="1940052" y="1940052"/>
                  </a:lnTo>
                  <a:lnTo>
                    <a:pt x="0" y="194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1" b="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739202" y="4516537"/>
            <a:ext cx="1288513" cy="955110"/>
            <a:chOff x="0" y="0"/>
            <a:chExt cx="1718017" cy="1273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18056" cy="1273429"/>
            </a:xfrm>
            <a:custGeom>
              <a:avLst/>
              <a:gdLst/>
              <a:ahLst/>
              <a:cxnLst/>
              <a:rect r="r" b="b" t="t" l="l"/>
              <a:pathLst>
                <a:path h="1273429" w="1718056">
                  <a:moveTo>
                    <a:pt x="0" y="0"/>
                  </a:moveTo>
                  <a:lnTo>
                    <a:pt x="1718056" y="0"/>
                  </a:lnTo>
                  <a:lnTo>
                    <a:pt x="1718056" y="1273429"/>
                  </a:lnTo>
                  <a:lnTo>
                    <a:pt x="0" y="127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4" r="2" b="-98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6" y="2821995"/>
            <a:ext cx="8177668" cy="2882620"/>
            <a:chOff x="0" y="0"/>
            <a:chExt cx="2153789" cy="75920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53789" cy="759209"/>
            </a:xfrm>
            <a:custGeom>
              <a:avLst/>
              <a:gdLst/>
              <a:ahLst/>
              <a:cxnLst/>
              <a:rect r="r" b="b" t="t" l="l"/>
              <a:pathLst>
                <a:path h="759209" w="2153789">
                  <a:moveTo>
                    <a:pt x="15147" y="0"/>
                  </a:moveTo>
                  <a:lnTo>
                    <a:pt x="2138642" y="0"/>
                  </a:lnTo>
                  <a:cubicBezTo>
                    <a:pt x="2147008" y="0"/>
                    <a:pt x="2153789" y="6782"/>
                    <a:pt x="2153789" y="15147"/>
                  </a:cubicBezTo>
                  <a:lnTo>
                    <a:pt x="2153789" y="744061"/>
                  </a:lnTo>
                  <a:cubicBezTo>
                    <a:pt x="2153789" y="752427"/>
                    <a:pt x="2147008" y="759209"/>
                    <a:pt x="2138642" y="759209"/>
                  </a:cubicBezTo>
                  <a:lnTo>
                    <a:pt x="15147" y="759209"/>
                  </a:lnTo>
                  <a:cubicBezTo>
                    <a:pt x="11130" y="759209"/>
                    <a:pt x="7277" y="757613"/>
                    <a:pt x="4437" y="754772"/>
                  </a:cubicBezTo>
                  <a:cubicBezTo>
                    <a:pt x="1596" y="751931"/>
                    <a:pt x="0" y="748079"/>
                    <a:pt x="0" y="744061"/>
                  </a:cubicBezTo>
                  <a:lnTo>
                    <a:pt x="0" y="15147"/>
                  </a:lnTo>
                  <a:cubicBezTo>
                    <a:pt x="0" y="6782"/>
                    <a:pt x="6782" y="0"/>
                    <a:pt x="15147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153789" cy="816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38407" y="6008391"/>
            <a:ext cx="8217466" cy="1648685"/>
            <a:chOff x="0" y="0"/>
            <a:chExt cx="2164271" cy="43422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64271" cy="434221"/>
            </a:xfrm>
            <a:custGeom>
              <a:avLst/>
              <a:gdLst/>
              <a:ahLst/>
              <a:cxnLst/>
              <a:rect r="r" b="b" t="t" l="l"/>
              <a:pathLst>
                <a:path h="434221" w="2164271">
                  <a:moveTo>
                    <a:pt x="15074" y="0"/>
                  </a:moveTo>
                  <a:lnTo>
                    <a:pt x="2149197" y="0"/>
                  </a:lnTo>
                  <a:cubicBezTo>
                    <a:pt x="2153195" y="0"/>
                    <a:pt x="2157029" y="1588"/>
                    <a:pt x="2159856" y="4415"/>
                  </a:cubicBezTo>
                  <a:cubicBezTo>
                    <a:pt x="2162683" y="7242"/>
                    <a:pt x="2164271" y="11076"/>
                    <a:pt x="2164271" y="15074"/>
                  </a:cubicBezTo>
                  <a:lnTo>
                    <a:pt x="2164271" y="419147"/>
                  </a:lnTo>
                  <a:cubicBezTo>
                    <a:pt x="2164271" y="423145"/>
                    <a:pt x="2162683" y="426979"/>
                    <a:pt x="2159856" y="429806"/>
                  </a:cubicBezTo>
                  <a:cubicBezTo>
                    <a:pt x="2157029" y="432633"/>
                    <a:pt x="2153195" y="434221"/>
                    <a:pt x="2149197" y="434221"/>
                  </a:cubicBezTo>
                  <a:lnTo>
                    <a:pt x="15074" y="434221"/>
                  </a:lnTo>
                  <a:cubicBezTo>
                    <a:pt x="11076" y="434221"/>
                    <a:pt x="7242" y="432633"/>
                    <a:pt x="4415" y="429806"/>
                  </a:cubicBezTo>
                  <a:cubicBezTo>
                    <a:pt x="1588" y="426979"/>
                    <a:pt x="0" y="423145"/>
                    <a:pt x="0" y="419147"/>
                  </a:cubicBezTo>
                  <a:lnTo>
                    <a:pt x="0" y="15074"/>
                  </a:lnTo>
                  <a:cubicBezTo>
                    <a:pt x="0" y="11076"/>
                    <a:pt x="1588" y="7242"/>
                    <a:pt x="4415" y="4415"/>
                  </a:cubicBezTo>
                  <a:cubicBezTo>
                    <a:pt x="7242" y="1588"/>
                    <a:pt x="11076" y="0"/>
                    <a:pt x="15074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164271" cy="491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0066721" y="3412545"/>
            <a:ext cx="7944994" cy="3939393"/>
          </a:xfrm>
          <a:custGeom>
            <a:avLst/>
            <a:gdLst/>
            <a:ahLst/>
            <a:cxnLst/>
            <a:rect r="r" b="b" t="t" l="l"/>
            <a:pathLst>
              <a:path h="3939393" w="7944994">
                <a:moveTo>
                  <a:pt x="0" y="0"/>
                </a:moveTo>
                <a:lnTo>
                  <a:pt x="7944994" y="0"/>
                </a:lnTo>
                <a:lnTo>
                  <a:pt x="7944994" y="3939393"/>
                </a:lnTo>
                <a:lnTo>
                  <a:pt x="0" y="39393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28700" y="203065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MQTT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11315" y="3116582"/>
            <a:ext cx="7471651" cy="223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MQTT (Message Queue Telemetry Transport) adalah protokol pengiriman pesan yang menggunakan konsep Publish dan Subscribe.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11315" y="6304690"/>
            <a:ext cx="7471651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Dalam MQTT, terdapat tiga komponen utama: subscriber, broker, dan publisher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178205" y="7961875"/>
            <a:ext cx="16081095" cy="2032251"/>
            <a:chOff x="0" y="0"/>
            <a:chExt cx="4235350" cy="53524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4235350" cy="535243"/>
            </a:xfrm>
            <a:custGeom>
              <a:avLst/>
              <a:gdLst/>
              <a:ahLst/>
              <a:cxnLst/>
              <a:rect r="r" b="b" t="t" l="l"/>
              <a:pathLst>
                <a:path h="535243" w="4235350">
                  <a:moveTo>
                    <a:pt x="7703" y="0"/>
                  </a:moveTo>
                  <a:lnTo>
                    <a:pt x="4227647" y="0"/>
                  </a:lnTo>
                  <a:cubicBezTo>
                    <a:pt x="4231901" y="0"/>
                    <a:pt x="4235350" y="3449"/>
                    <a:pt x="4235350" y="7703"/>
                  </a:cubicBezTo>
                  <a:lnTo>
                    <a:pt x="4235350" y="527540"/>
                  </a:lnTo>
                  <a:cubicBezTo>
                    <a:pt x="4235350" y="529583"/>
                    <a:pt x="4234538" y="531542"/>
                    <a:pt x="4233094" y="532987"/>
                  </a:cubicBezTo>
                  <a:cubicBezTo>
                    <a:pt x="4231649" y="534431"/>
                    <a:pt x="4229690" y="535243"/>
                    <a:pt x="4227647" y="535243"/>
                  </a:cubicBezTo>
                  <a:lnTo>
                    <a:pt x="7703" y="535243"/>
                  </a:lnTo>
                  <a:cubicBezTo>
                    <a:pt x="5660" y="535243"/>
                    <a:pt x="3701" y="534431"/>
                    <a:pt x="2256" y="532987"/>
                  </a:cubicBezTo>
                  <a:cubicBezTo>
                    <a:pt x="812" y="531542"/>
                    <a:pt x="0" y="529583"/>
                    <a:pt x="0" y="527540"/>
                  </a:cubicBezTo>
                  <a:lnTo>
                    <a:pt x="0" y="7703"/>
                  </a:lnTo>
                  <a:cubicBezTo>
                    <a:pt x="0" y="5660"/>
                    <a:pt x="812" y="3701"/>
                    <a:pt x="2256" y="2256"/>
                  </a:cubicBezTo>
                  <a:cubicBezTo>
                    <a:pt x="3701" y="812"/>
                    <a:pt x="5660" y="0"/>
                    <a:pt x="770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57150"/>
              <a:ext cx="4235350" cy="59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511315" y="8109003"/>
            <a:ext cx="15326259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Perangkat IoT  harus terdaftar sebagai subscriber untuk topik tertentu. Ketika publisher mempublikasikan pesan ke sebuah topik, broker akan meneruskannya kepada subscriber yang terdaftar untuk topik tersebut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DAGJx4YAfOI</dc:identifier>
  <dcterms:modified xsi:type="dcterms:W3CDTF">2011-08-01T06:04:30Z</dcterms:modified>
  <cp:revision>1</cp:revision>
  <dc:title>BAB 7 Platform IoT.pptx</dc:title>
</cp:coreProperties>
</file>