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Squada One" charset="1" panose="02000000000000000000"/>
      <p:regular r:id="rId10"/>
    </p:embeddedFont>
    <p:embeddedFont>
      <p:font typeface="Quicksand 1" charset="1" panose="00000500000000000000"/>
      <p:regular r:id="rId11"/>
    </p:embeddedFont>
    <p:embeddedFont>
      <p:font typeface="Quicksand 1 Bold" charset="1" panose="00000800000000000000"/>
      <p:regular r:id="rId12"/>
    </p:embeddedFont>
    <p:embeddedFont>
      <p:font typeface="Quicksand 1 Light" charset="1" panose="00000400000000000000"/>
      <p:regular r:id="rId13"/>
    </p:embeddedFont>
    <p:embeddedFont>
      <p:font typeface="Quicksand 1 Medium" charset="1" panose="00000600000000000000"/>
      <p:regular r:id="rId14"/>
    </p:embeddedFont>
    <p:embeddedFont>
      <p:font typeface="Quicksand 2" charset="1" panose="00000000000000000000"/>
      <p:regular r:id="rId15"/>
    </p:embeddedFont>
    <p:embeddedFont>
      <p:font typeface="Quicksand 2 Bold" charset="1" panose="00000000000000000000"/>
      <p:regular r:id="rId16"/>
    </p:embeddedFont>
    <p:embeddedFont>
      <p:font typeface="Quicksand 2 Light" charset="1" panose="00000000000000000000"/>
      <p:regular r:id="rId17"/>
    </p:embeddedFont>
    <p:embeddedFont>
      <p:font typeface="Quicksand 2 Medium" charset="1" panose="00000000000000000000"/>
      <p:regular r:id="rId18"/>
    </p:embeddedFont>
    <p:embeddedFont>
      <p:font typeface="Quicksand 2 Semi-Bold" charset="1" panose="00000000000000000000"/>
      <p:regular r:id="rId19"/>
    </p:embeddedFont>
    <p:embeddedFont>
      <p:font typeface="29LT Adir" charset="1" panose="00000506000000000000"/>
      <p:regular r:id="rId20"/>
    </p:embeddedFont>
    <p:embeddedFont>
      <p:font typeface="29LT Adir Bold" charset="1" panose="00000806000000000000"/>
      <p:regular r:id="rId21"/>
    </p:embeddedFont>
    <p:embeddedFont>
      <p:font typeface="29LT Adir Thin" charset="1" panose="00000206000000000000"/>
      <p:regular r:id="rId22"/>
    </p:embeddedFont>
    <p:embeddedFont>
      <p:font typeface="29LT Adir Extra-Light" charset="1" panose="00000306000000000000"/>
      <p:regular r:id="rId23"/>
    </p:embeddedFont>
    <p:embeddedFont>
      <p:font typeface="29LT Adir Light" charset="1" panose="00000406000000000000"/>
      <p:regular r:id="rId24"/>
    </p:embeddedFont>
    <p:embeddedFont>
      <p:font typeface="29LT Adir Medium" charset="1" panose="00000606000000000000"/>
      <p:regular r:id="rId25"/>
    </p:embeddedFont>
    <p:embeddedFont>
      <p:font typeface="29LT Adir Semi-Bold" charset="1" panose="00000706000000000000"/>
      <p:regular r:id="rId26"/>
    </p:embeddedFont>
    <p:embeddedFont>
      <p:font typeface="29LT Adir Ultra-Bold" charset="1" panose="00000906000000000000"/>
      <p:regular r:id="rId27"/>
    </p:embeddedFont>
    <p:embeddedFont>
      <p:font typeface="Open Sans" charset="1" panose="020B0606030504020204"/>
      <p:regular r:id="rId28"/>
    </p:embeddedFont>
    <p:embeddedFont>
      <p:font typeface="Open Sans Bold" charset="1" panose="020B0806030504020204"/>
      <p:regular r:id="rId29"/>
    </p:embeddedFont>
    <p:embeddedFont>
      <p:font typeface="Open Sans Italics" charset="1" panose="020B0606030504020204"/>
      <p:regular r:id="rId30"/>
    </p:embeddedFont>
    <p:embeddedFont>
      <p:font typeface="Open Sans Bold Italics" charset="1" panose="020B0806030504020204"/>
      <p:regular r:id="rId31"/>
    </p:embeddedFont>
    <p:embeddedFont>
      <p:font typeface="Open Sans Light" charset="1" panose="020B0306030504020204"/>
      <p:regular r:id="rId32"/>
    </p:embeddedFont>
    <p:embeddedFont>
      <p:font typeface="Open Sans Light Italics" charset="1" panose="020B0306030504020204"/>
      <p:regular r:id="rId33"/>
    </p:embeddedFont>
    <p:embeddedFont>
      <p:font typeface="Open Sans Ultra-Bold" charset="1" panose="00000000000000000000"/>
      <p:regular r:id="rId34"/>
    </p:embeddedFont>
    <p:embeddedFont>
      <p:font typeface="Open Sans Ultra-Bold Italics"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13.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10.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png" Type="http://schemas.openxmlformats.org/officeDocument/2006/relationships/image"/><Relationship Id="rId4" Target="../media/image1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208066" y="2190093"/>
            <a:ext cx="21008932" cy="5906813"/>
            <a:chOff x="0" y="0"/>
            <a:chExt cx="5533217" cy="1555704"/>
          </a:xfrm>
        </p:grpSpPr>
        <p:sp>
          <p:nvSpPr>
            <p:cNvPr name="Freeform 4" id="4"/>
            <p:cNvSpPr/>
            <p:nvPr/>
          </p:nvSpPr>
          <p:spPr>
            <a:xfrm flipH="false" flipV="false" rot="0">
              <a:off x="0" y="0"/>
              <a:ext cx="5533217" cy="1555704"/>
            </a:xfrm>
            <a:custGeom>
              <a:avLst/>
              <a:gdLst/>
              <a:ahLst/>
              <a:cxnLst/>
              <a:rect r="r" b="b" t="t" l="l"/>
              <a:pathLst>
                <a:path h="1555704" w="5533217">
                  <a:moveTo>
                    <a:pt x="0" y="0"/>
                  </a:moveTo>
                  <a:lnTo>
                    <a:pt x="5533217" y="0"/>
                  </a:lnTo>
                  <a:lnTo>
                    <a:pt x="5533217" y="1555704"/>
                  </a:lnTo>
                  <a:lnTo>
                    <a:pt x="0" y="1555704"/>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360466" y="2407337"/>
            <a:ext cx="21008932" cy="5472325"/>
            <a:chOff x="0" y="0"/>
            <a:chExt cx="5533217" cy="1441271"/>
          </a:xfrm>
        </p:grpSpPr>
        <p:sp>
          <p:nvSpPr>
            <p:cNvPr name="Freeform 7" id="7"/>
            <p:cNvSpPr/>
            <p:nvPr/>
          </p:nvSpPr>
          <p:spPr>
            <a:xfrm flipH="false" flipV="false" rot="0">
              <a:off x="0" y="0"/>
              <a:ext cx="5533217" cy="1441271"/>
            </a:xfrm>
            <a:custGeom>
              <a:avLst/>
              <a:gdLst/>
              <a:ahLst/>
              <a:cxnLst/>
              <a:rect r="r" b="b" t="t" l="l"/>
              <a:pathLst>
                <a:path h="1441271" w="5533217">
                  <a:moveTo>
                    <a:pt x="0" y="0"/>
                  </a:moveTo>
                  <a:lnTo>
                    <a:pt x="5533217" y="0"/>
                  </a:lnTo>
                  <a:lnTo>
                    <a:pt x="5533217" y="1441271"/>
                  </a:lnTo>
                  <a:lnTo>
                    <a:pt x="0" y="1441271"/>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9738729" y="1028700"/>
            <a:ext cx="8019659" cy="9840072"/>
          </a:xfrm>
          <a:custGeom>
            <a:avLst/>
            <a:gdLst/>
            <a:ahLst/>
            <a:cxnLst/>
            <a:rect r="r" b="b" t="t" l="l"/>
            <a:pathLst>
              <a:path h="9840072" w="8019659">
                <a:moveTo>
                  <a:pt x="0" y="0"/>
                </a:moveTo>
                <a:lnTo>
                  <a:pt x="8019659" y="0"/>
                </a:lnTo>
                <a:lnTo>
                  <a:pt x="8019659" y="9840072"/>
                </a:lnTo>
                <a:lnTo>
                  <a:pt x="0" y="9840072"/>
                </a:lnTo>
                <a:lnTo>
                  <a:pt x="0" y="0"/>
                </a:lnTo>
                <a:close/>
              </a:path>
            </a:pathLst>
          </a:custGeom>
          <a:blipFill>
            <a:blip r:embed="rId3"/>
            <a:stretch>
              <a:fillRect l="0" t="0" r="0" b="0"/>
            </a:stretch>
          </a:blipFill>
        </p:spPr>
      </p:sp>
      <p:sp>
        <p:nvSpPr>
          <p:cNvPr name="TextBox 10" id="10"/>
          <p:cNvSpPr txBox="true"/>
          <p:nvPr/>
        </p:nvSpPr>
        <p:spPr>
          <a:xfrm rot="0">
            <a:off x="709207" y="2587233"/>
            <a:ext cx="7871141" cy="1924050"/>
          </a:xfrm>
          <a:prstGeom prst="rect">
            <a:avLst/>
          </a:prstGeom>
        </p:spPr>
        <p:txBody>
          <a:bodyPr anchor="t" rtlCol="false" tIns="0" lIns="0" bIns="0" rIns="0">
            <a:spAutoFit/>
          </a:bodyPr>
          <a:lstStyle/>
          <a:p>
            <a:pPr algn="ctr">
              <a:lnSpc>
                <a:spcPts val="15000"/>
              </a:lnSpc>
            </a:pPr>
            <a:r>
              <a:rPr lang="en-US" sz="12500">
                <a:solidFill>
                  <a:srgbClr val="FAC44A"/>
                </a:solidFill>
                <a:latin typeface="Squada One"/>
              </a:rPr>
              <a:t>PERTEMUAN 6</a:t>
            </a:r>
          </a:p>
        </p:txBody>
      </p:sp>
      <p:sp>
        <p:nvSpPr>
          <p:cNvPr name="TextBox 11" id="11"/>
          <p:cNvSpPr txBox="true"/>
          <p:nvPr/>
        </p:nvSpPr>
        <p:spPr>
          <a:xfrm rot="0">
            <a:off x="709207" y="4171950"/>
            <a:ext cx="9176455" cy="1924050"/>
          </a:xfrm>
          <a:prstGeom prst="rect">
            <a:avLst/>
          </a:prstGeom>
        </p:spPr>
        <p:txBody>
          <a:bodyPr anchor="t" rtlCol="false" tIns="0" lIns="0" bIns="0" rIns="0">
            <a:spAutoFit/>
          </a:bodyPr>
          <a:lstStyle/>
          <a:p>
            <a:pPr algn="ctr">
              <a:lnSpc>
                <a:spcPts val="15000"/>
              </a:lnSpc>
            </a:pPr>
            <a:r>
              <a:rPr lang="en-US" sz="12500">
                <a:solidFill>
                  <a:srgbClr val="FAC44A"/>
                </a:solidFill>
                <a:latin typeface="Squada One"/>
              </a:rPr>
              <a:t>SISTEM OPERASI</a:t>
            </a:r>
          </a:p>
        </p:txBody>
      </p:sp>
      <p:grpSp>
        <p:nvGrpSpPr>
          <p:cNvPr name="Group 12" id="12"/>
          <p:cNvGrpSpPr/>
          <p:nvPr/>
        </p:nvGrpSpPr>
        <p:grpSpPr>
          <a:xfrm rot="0">
            <a:off x="-656077" y="0"/>
            <a:ext cx="5953511" cy="1628517"/>
            <a:chOff x="0" y="0"/>
            <a:chExt cx="1568003" cy="428910"/>
          </a:xfrm>
        </p:grpSpPr>
        <p:sp>
          <p:nvSpPr>
            <p:cNvPr name="Freeform 13" id="13"/>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4" id="14"/>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16" id="16"/>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17" id="17"/>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
        <p:nvSpPr>
          <p:cNvPr name="TextBox 18" id="18"/>
          <p:cNvSpPr txBox="true"/>
          <p:nvPr/>
        </p:nvSpPr>
        <p:spPr>
          <a:xfrm rot="0">
            <a:off x="522734" y="6239549"/>
            <a:ext cx="9549402" cy="2635250"/>
          </a:xfrm>
          <a:prstGeom prst="rect">
            <a:avLst/>
          </a:prstGeom>
        </p:spPr>
        <p:txBody>
          <a:bodyPr anchor="t" rtlCol="false" tIns="0" lIns="0" bIns="0" rIns="0">
            <a:spAutoFit/>
          </a:bodyPr>
          <a:lstStyle/>
          <a:p>
            <a:pPr algn="ctr">
              <a:lnSpc>
                <a:spcPts val="7000"/>
              </a:lnSpc>
            </a:pPr>
            <a:r>
              <a:rPr lang="en-US" sz="5000">
                <a:solidFill>
                  <a:srgbClr val="FFFFFF"/>
                </a:solidFill>
                <a:latin typeface="Quicksand 1"/>
              </a:rPr>
              <a:t>TIM HIBAH P3D</a:t>
            </a:r>
          </a:p>
          <a:p>
            <a:pPr algn="ctr">
              <a:lnSpc>
                <a:spcPts val="7000"/>
              </a:lnSpc>
            </a:pPr>
            <a:r>
              <a:rPr lang="en-US" sz="5000">
                <a:solidFill>
                  <a:srgbClr val="FFFFFF"/>
                </a:solidFill>
                <a:latin typeface="Quicksand 1"/>
              </a:rPr>
              <a:t>No: 26/E2/PPK/SPK/P3D/2023</a:t>
            </a:r>
          </a:p>
          <a:p>
            <a:pPr algn="ctr">
              <a:lnSpc>
                <a:spcPts val="700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7638742" y="815653"/>
            <a:ext cx="9874266" cy="3666107"/>
            <a:chOff x="0" y="0"/>
            <a:chExt cx="2600630" cy="965559"/>
          </a:xfrm>
        </p:grpSpPr>
        <p:sp>
          <p:nvSpPr>
            <p:cNvPr name="Freeform 4" id="4"/>
            <p:cNvSpPr/>
            <p:nvPr/>
          </p:nvSpPr>
          <p:spPr>
            <a:xfrm flipH="false" flipV="false" rot="0">
              <a:off x="0" y="0"/>
              <a:ext cx="2600630" cy="965559"/>
            </a:xfrm>
            <a:custGeom>
              <a:avLst/>
              <a:gdLst/>
              <a:ahLst/>
              <a:cxnLst/>
              <a:rect r="r" b="b" t="t" l="l"/>
              <a:pathLst>
                <a:path h="965559" w="2600630">
                  <a:moveTo>
                    <a:pt x="0" y="0"/>
                  </a:moveTo>
                  <a:lnTo>
                    <a:pt x="2600630" y="0"/>
                  </a:lnTo>
                  <a:lnTo>
                    <a:pt x="2600630" y="965559"/>
                  </a:lnTo>
                  <a:lnTo>
                    <a:pt x="0" y="965559"/>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638742" y="4821008"/>
            <a:ext cx="9869114" cy="4471113"/>
            <a:chOff x="0" y="0"/>
            <a:chExt cx="2599273" cy="1177577"/>
          </a:xfrm>
        </p:grpSpPr>
        <p:sp>
          <p:nvSpPr>
            <p:cNvPr name="Freeform 7" id="7"/>
            <p:cNvSpPr/>
            <p:nvPr/>
          </p:nvSpPr>
          <p:spPr>
            <a:xfrm flipH="false" flipV="false" rot="0">
              <a:off x="0" y="0"/>
              <a:ext cx="2599273" cy="1177577"/>
            </a:xfrm>
            <a:custGeom>
              <a:avLst/>
              <a:gdLst/>
              <a:ahLst/>
              <a:cxnLst/>
              <a:rect r="r" b="b" t="t" l="l"/>
              <a:pathLst>
                <a:path h="1177577" w="2599273">
                  <a:moveTo>
                    <a:pt x="0" y="0"/>
                  </a:moveTo>
                  <a:lnTo>
                    <a:pt x="2599273" y="0"/>
                  </a:lnTo>
                  <a:lnTo>
                    <a:pt x="2599273" y="1177577"/>
                  </a:lnTo>
                  <a:lnTo>
                    <a:pt x="0" y="1177577"/>
                  </a:lnTo>
                  <a:close/>
                </a:path>
              </a:pathLst>
            </a:custGeom>
            <a:solidFill>
              <a:srgbClr val="53A9E2"/>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998595" y="1028700"/>
            <a:ext cx="9260705" cy="3110159"/>
            <a:chOff x="0" y="0"/>
            <a:chExt cx="2439033" cy="819137"/>
          </a:xfrm>
        </p:grpSpPr>
        <p:sp>
          <p:nvSpPr>
            <p:cNvPr name="Freeform 10" id="10"/>
            <p:cNvSpPr/>
            <p:nvPr/>
          </p:nvSpPr>
          <p:spPr>
            <a:xfrm flipH="false" flipV="false" rot="0">
              <a:off x="0" y="0"/>
              <a:ext cx="2439033" cy="819137"/>
            </a:xfrm>
            <a:custGeom>
              <a:avLst/>
              <a:gdLst/>
              <a:ahLst/>
              <a:cxnLst/>
              <a:rect r="r" b="b" t="t" l="l"/>
              <a:pathLst>
                <a:path h="819137" w="2439033">
                  <a:moveTo>
                    <a:pt x="0" y="0"/>
                  </a:moveTo>
                  <a:lnTo>
                    <a:pt x="2439033" y="0"/>
                  </a:lnTo>
                  <a:lnTo>
                    <a:pt x="2439033" y="819137"/>
                  </a:lnTo>
                  <a:lnTo>
                    <a:pt x="0" y="819137"/>
                  </a:lnTo>
                  <a:close/>
                </a:path>
              </a:pathLst>
            </a:custGeom>
            <a:solidFill>
              <a:srgbClr val="050A30"/>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7998595" y="5143500"/>
            <a:ext cx="9260705" cy="3917305"/>
            <a:chOff x="0" y="0"/>
            <a:chExt cx="2439033" cy="1031718"/>
          </a:xfrm>
        </p:grpSpPr>
        <p:sp>
          <p:nvSpPr>
            <p:cNvPr name="Freeform 13" id="13"/>
            <p:cNvSpPr/>
            <p:nvPr/>
          </p:nvSpPr>
          <p:spPr>
            <a:xfrm flipH="false" flipV="false" rot="0">
              <a:off x="0" y="0"/>
              <a:ext cx="2439033" cy="1031718"/>
            </a:xfrm>
            <a:custGeom>
              <a:avLst/>
              <a:gdLst/>
              <a:ahLst/>
              <a:cxnLst/>
              <a:rect r="r" b="b" t="t" l="l"/>
              <a:pathLst>
                <a:path h="1031718" w="2439033">
                  <a:moveTo>
                    <a:pt x="0" y="0"/>
                  </a:moveTo>
                  <a:lnTo>
                    <a:pt x="2439033" y="0"/>
                  </a:lnTo>
                  <a:lnTo>
                    <a:pt x="2439033" y="1031718"/>
                  </a:lnTo>
                  <a:lnTo>
                    <a:pt x="0" y="1031718"/>
                  </a:lnTo>
                  <a:close/>
                </a:path>
              </a:pathLst>
            </a:custGeom>
            <a:solidFill>
              <a:srgbClr val="050A30"/>
            </a:solidFill>
          </p:spPr>
        </p:sp>
        <p:sp>
          <p:nvSpPr>
            <p:cNvPr name="TextBox 14" id="1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890454" y="1918102"/>
            <a:ext cx="6748288" cy="9405279"/>
          </a:xfrm>
          <a:custGeom>
            <a:avLst/>
            <a:gdLst/>
            <a:ahLst/>
            <a:cxnLst/>
            <a:rect r="r" b="b" t="t" l="l"/>
            <a:pathLst>
              <a:path h="9405279" w="6748288">
                <a:moveTo>
                  <a:pt x="0" y="0"/>
                </a:moveTo>
                <a:lnTo>
                  <a:pt x="6748288" y="0"/>
                </a:lnTo>
                <a:lnTo>
                  <a:pt x="6748288" y="9405279"/>
                </a:lnTo>
                <a:lnTo>
                  <a:pt x="0" y="9405279"/>
                </a:lnTo>
                <a:lnTo>
                  <a:pt x="0" y="0"/>
                </a:lnTo>
                <a:close/>
              </a:path>
            </a:pathLst>
          </a:custGeom>
          <a:blipFill>
            <a:blip r:embed="rId3"/>
            <a:stretch>
              <a:fillRect l="0" t="0" r="0" b="0"/>
            </a:stretch>
          </a:blipFill>
        </p:spPr>
      </p:sp>
      <p:sp>
        <p:nvSpPr>
          <p:cNvPr name="TextBox 16" id="16"/>
          <p:cNvSpPr txBox="true"/>
          <p:nvPr/>
        </p:nvSpPr>
        <p:spPr>
          <a:xfrm rot="0">
            <a:off x="8284956" y="1318338"/>
            <a:ext cx="8649883" cy="2647950"/>
          </a:xfrm>
          <a:prstGeom prst="rect">
            <a:avLst/>
          </a:prstGeom>
        </p:spPr>
        <p:txBody>
          <a:bodyPr anchor="t" rtlCol="false" tIns="0" lIns="0" bIns="0" rIns="0">
            <a:spAutoFit/>
          </a:bodyPr>
          <a:lstStyle/>
          <a:p>
            <a:pPr algn="ctr">
              <a:lnSpc>
                <a:spcPts val="10454"/>
              </a:lnSpc>
            </a:pPr>
            <a:r>
              <a:rPr lang="en-US" sz="8712">
                <a:solidFill>
                  <a:srgbClr val="FAC44A"/>
                </a:solidFill>
                <a:latin typeface="Squada One"/>
              </a:rPr>
              <a:t>ALGORITMA LRU (LEAST RECENTLY USE)</a:t>
            </a:r>
          </a:p>
        </p:txBody>
      </p:sp>
      <p:sp>
        <p:nvSpPr>
          <p:cNvPr name="TextBox 17" id="17"/>
          <p:cNvSpPr txBox="true"/>
          <p:nvPr/>
        </p:nvSpPr>
        <p:spPr>
          <a:xfrm rot="0">
            <a:off x="8284956" y="5425753"/>
            <a:ext cx="8687983" cy="3343275"/>
          </a:xfrm>
          <a:prstGeom prst="rect">
            <a:avLst/>
          </a:prstGeom>
        </p:spPr>
        <p:txBody>
          <a:bodyPr anchor="t" rtlCol="false" tIns="0" lIns="0" bIns="0" rIns="0">
            <a:spAutoFit/>
          </a:bodyPr>
          <a:lstStyle/>
          <a:p>
            <a:pPr algn="just">
              <a:lnSpc>
                <a:spcPts val="5280"/>
              </a:lnSpc>
            </a:pPr>
            <a:r>
              <a:rPr lang="en-US" sz="4400">
                <a:solidFill>
                  <a:srgbClr val="FFFFFF"/>
                </a:solidFill>
                <a:latin typeface="Quicksand 1"/>
              </a:rPr>
              <a:t>Algoritma ini perpaduan dari FIFO dan Optimal. Algoritma ini mengganti page yang sudah tidak digunakan untuk priode waktu terlama. </a:t>
            </a:r>
          </a:p>
        </p:txBody>
      </p:sp>
      <p:grpSp>
        <p:nvGrpSpPr>
          <p:cNvPr name="Group 18" id="18"/>
          <p:cNvGrpSpPr/>
          <p:nvPr/>
        </p:nvGrpSpPr>
        <p:grpSpPr>
          <a:xfrm rot="0">
            <a:off x="-656077" y="0"/>
            <a:ext cx="5953511" cy="1628517"/>
            <a:chOff x="0" y="0"/>
            <a:chExt cx="1568003" cy="428910"/>
          </a:xfrm>
        </p:grpSpPr>
        <p:sp>
          <p:nvSpPr>
            <p:cNvPr name="Freeform 19" id="19"/>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20" id="20"/>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22" id="22"/>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23" id="23"/>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411277" y="781832"/>
            <a:ext cx="11407511" cy="8723337"/>
            <a:chOff x="0" y="0"/>
            <a:chExt cx="3004447" cy="2297504"/>
          </a:xfrm>
        </p:grpSpPr>
        <p:sp>
          <p:nvSpPr>
            <p:cNvPr name="Freeform 4" id="4"/>
            <p:cNvSpPr/>
            <p:nvPr/>
          </p:nvSpPr>
          <p:spPr>
            <a:xfrm flipH="false" flipV="false" rot="0">
              <a:off x="0" y="0"/>
              <a:ext cx="3004447" cy="2297504"/>
            </a:xfrm>
            <a:custGeom>
              <a:avLst/>
              <a:gdLst/>
              <a:ahLst/>
              <a:cxnLst/>
              <a:rect r="r" b="b" t="t" l="l"/>
              <a:pathLst>
                <a:path h="2297504" w="3004447">
                  <a:moveTo>
                    <a:pt x="0" y="0"/>
                  </a:moveTo>
                  <a:lnTo>
                    <a:pt x="3004447" y="0"/>
                  </a:lnTo>
                  <a:lnTo>
                    <a:pt x="3004447" y="2297504"/>
                  </a:lnTo>
                  <a:lnTo>
                    <a:pt x="0" y="2297504"/>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80069" y="1028700"/>
            <a:ext cx="10785375" cy="8229600"/>
            <a:chOff x="0" y="0"/>
            <a:chExt cx="2840593" cy="2167467"/>
          </a:xfrm>
        </p:grpSpPr>
        <p:sp>
          <p:nvSpPr>
            <p:cNvPr name="Freeform 7" id="7"/>
            <p:cNvSpPr/>
            <p:nvPr/>
          </p:nvSpPr>
          <p:spPr>
            <a:xfrm flipH="false" flipV="false" rot="0">
              <a:off x="0" y="0"/>
              <a:ext cx="2840593" cy="2167467"/>
            </a:xfrm>
            <a:custGeom>
              <a:avLst/>
              <a:gdLst/>
              <a:ahLst/>
              <a:cxnLst/>
              <a:rect r="r" b="b" t="t" l="l"/>
              <a:pathLst>
                <a:path h="2167467" w="2840593">
                  <a:moveTo>
                    <a:pt x="0" y="0"/>
                  </a:moveTo>
                  <a:lnTo>
                    <a:pt x="2840593" y="0"/>
                  </a:lnTo>
                  <a:lnTo>
                    <a:pt x="2840593" y="2167467"/>
                  </a:lnTo>
                  <a:lnTo>
                    <a:pt x="0" y="2167467"/>
                  </a:lnTo>
                  <a:close/>
                </a:path>
              </a:pathLst>
            </a:custGeom>
            <a:solidFill>
              <a:srgbClr val="FFFFFF"/>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231841">
            <a:off x="11527595" y="1473594"/>
            <a:ext cx="7003780" cy="9230681"/>
          </a:xfrm>
          <a:custGeom>
            <a:avLst/>
            <a:gdLst/>
            <a:ahLst/>
            <a:cxnLst/>
            <a:rect r="r" b="b" t="t" l="l"/>
            <a:pathLst>
              <a:path h="9230681" w="7003780">
                <a:moveTo>
                  <a:pt x="0" y="0"/>
                </a:moveTo>
                <a:lnTo>
                  <a:pt x="7003779" y="0"/>
                </a:lnTo>
                <a:lnTo>
                  <a:pt x="7003779" y="9230681"/>
                </a:lnTo>
                <a:lnTo>
                  <a:pt x="0" y="9230681"/>
                </a:lnTo>
                <a:lnTo>
                  <a:pt x="0" y="0"/>
                </a:lnTo>
                <a:close/>
              </a:path>
            </a:pathLst>
          </a:custGeom>
          <a:blipFill>
            <a:blip r:embed="rId3"/>
            <a:stretch>
              <a:fillRect l="0" t="0" r="0" b="0"/>
            </a:stretch>
          </a:blipFill>
        </p:spPr>
      </p:sp>
      <p:sp>
        <p:nvSpPr>
          <p:cNvPr name="Freeform 10" id="10"/>
          <p:cNvSpPr/>
          <p:nvPr/>
        </p:nvSpPr>
        <p:spPr>
          <a:xfrm flipH="false" flipV="false" rot="0">
            <a:off x="780069" y="4761276"/>
            <a:ext cx="10785375" cy="4200684"/>
          </a:xfrm>
          <a:custGeom>
            <a:avLst/>
            <a:gdLst/>
            <a:ahLst/>
            <a:cxnLst/>
            <a:rect r="r" b="b" t="t" l="l"/>
            <a:pathLst>
              <a:path h="4200684" w="10785375">
                <a:moveTo>
                  <a:pt x="0" y="0"/>
                </a:moveTo>
                <a:lnTo>
                  <a:pt x="10785374" y="0"/>
                </a:lnTo>
                <a:lnTo>
                  <a:pt x="10785374" y="4200685"/>
                </a:lnTo>
                <a:lnTo>
                  <a:pt x="0" y="4200685"/>
                </a:lnTo>
                <a:lnTo>
                  <a:pt x="0" y="0"/>
                </a:lnTo>
                <a:close/>
              </a:path>
            </a:pathLst>
          </a:custGeom>
          <a:blipFill>
            <a:blip r:embed="rId4"/>
            <a:stretch>
              <a:fillRect l="-961" t="-2959" r="-961" b="0"/>
            </a:stretch>
          </a:blipFill>
        </p:spPr>
      </p:sp>
      <p:sp>
        <p:nvSpPr>
          <p:cNvPr name="TextBox 11" id="11"/>
          <p:cNvSpPr txBox="true"/>
          <p:nvPr/>
        </p:nvSpPr>
        <p:spPr>
          <a:xfrm rot="0">
            <a:off x="1324249" y="1028700"/>
            <a:ext cx="9595483" cy="1504950"/>
          </a:xfrm>
          <a:prstGeom prst="rect">
            <a:avLst/>
          </a:prstGeom>
        </p:spPr>
        <p:txBody>
          <a:bodyPr anchor="t" rtlCol="false" tIns="0" lIns="0" bIns="0" rIns="0">
            <a:spAutoFit/>
          </a:bodyPr>
          <a:lstStyle/>
          <a:p>
            <a:pPr algn="ctr">
              <a:lnSpc>
                <a:spcPts val="11880"/>
              </a:lnSpc>
            </a:pPr>
            <a:r>
              <a:rPr lang="en-US" sz="9900">
                <a:solidFill>
                  <a:srgbClr val="FAC44A"/>
                </a:solidFill>
                <a:latin typeface="Squada One"/>
              </a:rPr>
              <a:t>ALGORITMA LRU </a:t>
            </a:r>
          </a:p>
        </p:txBody>
      </p:sp>
      <p:sp>
        <p:nvSpPr>
          <p:cNvPr name="TextBox 12" id="12"/>
          <p:cNvSpPr txBox="true"/>
          <p:nvPr/>
        </p:nvSpPr>
        <p:spPr>
          <a:xfrm rot="0">
            <a:off x="1324249" y="2466975"/>
            <a:ext cx="9900283" cy="2089150"/>
          </a:xfrm>
          <a:prstGeom prst="rect">
            <a:avLst/>
          </a:prstGeom>
        </p:spPr>
        <p:txBody>
          <a:bodyPr anchor="t" rtlCol="false" tIns="0" lIns="0" bIns="0" rIns="0">
            <a:spAutoFit/>
          </a:bodyPr>
          <a:lstStyle/>
          <a:p>
            <a:pPr>
              <a:lnSpc>
                <a:spcPts val="5599"/>
              </a:lnSpc>
              <a:spcBef>
                <a:spcPct val="0"/>
              </a:spcBef>
            </a:pPr>
            <a:r>
              <a:rPr lang="en-US" sz="3999">
                <a:solidFill>
                  <a:srgbClr val="000000"/>
                </a:solidFill>
                <a:latin typeface="Quicksand 2 Bold"/>
              </a:rPr>
              <a:t>Contoh : page referensi 7,0,1,2,0,3,0,4,2,3,0,3,2,3 dengan page frame 4</a:t>
            </a:r>
          </a:p>
        </p:txBody>
      </p:sp>
      <p:grpSp>
        <p:nvGrpSpPr>
          <p:cNvPr name="Group 13" id="13"/>
          <p:cNvGrpSpPr/>
          <p:nvPr/>
        </p:nvGrpSpPr>
        <p:grpSpPr>
          <a:xfrm rot="0">
            <a:off x="12880925" y="-32427"/>
            <a:ext cx="5953511" cy="1628517"/>
            <a:chOff x="0" y="0"/>
            <a:chExt cx="1568003" cy="428910"/>
          </a:xfrm>
        </p:grpSpPr>
        <p:sp>
          <p:nvSpPr>
            <p:cNvPr name="Freeform 14" id="14"/>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5" id="15"/>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3438326" y="228994"/>
            <a:ext cx="1064213" cy="1105676"/>
          </a:xfrm>
          <a:custGeom>
            <a:avLst/>
            <a:gdLst/>
            <a:ahLst/>
            <a:cxnLst/>
            <a:rect r="r" b="b" t="t" l="l"/>
            <a:pathLst>
              <a:path h="1105676" w="1064213">
                <a:moveTo>
                  <a:pt x="0" y="0"/>
                </a:moveTo>
                <a:lnTo>
                  <a:pt x="1064213" y="0"/>
                </a:lnTo>
                <a:lnTo>
                  <a:pt x="1064213" y="1105676"/>
                </a:lnTo>
                <a:lnTo>
                  <a:pt x="0" y="1105676"/>
                </a:lnTo>
                <a:lnTo>
                  <a:pt x="0" y="0"/>
                </a:lnTo>
                <a:close/>
              </a:path>
            </a:pathLst>
          </a:custGeom>
          <a:blipFill>
            <a:blip r:embed="rId5"/>
            <a:stretch>
              <a:fillRect l="0" t="0" r="0" b="0"/>
            </a:stretch>
          </a:blipFill>
        </p:spPr>
      </p:sp>
      <p:sp>
        <p:nvSpPr>
          <p:cNvPr name="Freeform 17" id="17"/>
          <p:cNvSpPr/>
          <p:nvPr/>
        </p:nvSpPr>
        <p:spPr>
          <a:xfrm flipH="false" flipV="false" rot="0">
            <a:off x="14810643" y="271012"/>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6"/>
            <a:stretch>
              <a:fillRect l="0" t="0" r="0" b="0"/>
            </a:stretch>
          </a:blipFill>
        </p:spPr>
      </p:sp>
      <p:sp>
        <p:nvSpPr>
          <p:cNvPr name="Freeform 18" id="18"/>
          <p:cNvSpPr/>
          <p:nvPr/>
        </p:nvSpPr>
        <p:spPr>
          <a:xfrm flipH="false" flipV="false" rot="0">
            <a:off x="16162481" y="357585"/>
            <a:ext cx="1695464" cy="890512"/>
          </a:xfrm>
          <a:custGeom>
            <a:avLst/>
            <a:gdLst/>
            <a:ahLst/>
            <a:cxnLst/>
            <a:rect r="r" b="b" t="t" l="l"/>
            <a:pathLst>
              <a:path h="890512" w="1695464">
                <a:moveTo>
                  <a:pt x="0" y="0"/>
                </a:moveTo>
                <a:lnTo>
                  <a:pt x="1695464" y="0"/>
                </a:lnTo>
                <a:lnTo>
                  <a:pt x="1695464" y="890512"/>
                </a:lnTo>
                <a:lnTo>
                  <a:pt x="0" y="890512"/>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360466" y="2407337"/>
            <a:ext cx="21008932" cy="5472325"/>
            <a:chOff x="0" y="0"/>
            <a:chExt cx="5533217" cy="1441271"/>
          </a:xfrm>
        </p:grpSpPr>
        <p:sp>
          <p:nvSpPr>
            <p:cNvPr name="Freeform 4" id="4"/>
            <p:cNvSpPr/>
            <p:nvPr/>
          </p:nvSpPr>
          <p:spPr>
            <a:xfrm flipH="false" flipV="false" rot="0">
              <a:off x="0" y="0"/>
              <a:ext cx="5533217" cy="1441271"/>
            </a:xfrm>
            <a:custGeom>
              <a:avLst/>
              <a:gdLst/>
              <a:ahLst/>
              <a:cxnLst/>
              <a:rect r="r" b="b" t="t" l="l"/>
              <a:pathLst>
                <a:path h="1441271" w="5533217">
                  <a:moveTo>
                    <a:pt x="0" y="0"/>
                  </a:moveTo>
                  <a:lnTo>
                    <a:pt x="5533217" y="0"/>
                  </a:lnTo>
                  <a:lnTo>
                    <a:pt x="5533217" y="1441271"/>
                  </a:lnTo>
                  <a:lnTo>
                    <a:pt x="0" y="1441271"/>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360466" y="2634456"/>
            <a:ext cx="21008932" cy="5018088"/>
            <a:chOff x="0" y="0"/>
            <a:chExt cx="5533217" cy="1321636"/>
          </a:xfrm>
        </p:grpSpPr>
        <p:sp>
          <p:nvSpPr>
            <p:cNvPr name="Freeform 7" id="7"/>
            <p:cNvSpPr/>
            <p:nvPr/>
          </p:nvSpPr>
          <p:spPr>
            <a:xfrm flipH="false" flipV="false" rot="0">
              <a:off x="0" y="0"/>
              <a:ext cx="5533217" cy="1321636"/>
            </a:xfrm>
            <a:custGeom>
              <a:avLst/>
              <a:gdLst/>
              <a:ahLst/>
              <a:cxnLst/>
              <a:rect r="r" b="b" t="t" l="l"/>
              <a:pathLst>
                <a:path h="1321636" w="5533217">
                  <a:moveTo>
                    <a:pt x="0" y="0"/>
                  </a:moveTo>
                  <a:lnTo>
                    <a:pt x="5533217" y="0"/>
                  </a:lnTo>
                  <a:lnTo>
                    <a:pt x="5533217" y="1321636"/>
                  </a:lnTo>
                  <a:lnTo>
                    <a:pt x="0" y="1321636"/>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9738729" y="1028700"/>
            <a:ext cx="8019659" cy="9840072"/>
          </a:xfrm>
          <a:custGeom>
            <a:avLst/>
            <a:gdLst/>
            <a:ahLst/>
            <a:cxnLst/>
            <a:rect r="r" b="b" t="t" l="l"/>
            <a:pathLst>
              <a:path h="9840072" w="8019659">
                <a:moveTo>
                  <a:pt x="0" y="0"/>
                </a:moveTo>
                <a:lnTo>
                  <a:pt x="8019659" y="0"/>
                </a:lnTo>
                <a:lnTo>
                  <a:pt x="8019659" y="9840072"/>
                </a:lnTo>
                <a:lnTo>
                  <a:pt x="0" y="9840072"/>
                </a:lnTo>
                <a:lnTo>
                  <a:pt x="0" y="0"/>
                </a:lnTo>
                <a:close/>
              </a:path>
            </a:pathLst>
          </a:custGeom>
          <a:blipFill>
            <a:blip r:embed="rId3"/>
            <a:stretch>
              <a:fillRect l="0" t="0" r="0" b="0"/>
            </a:stretch>
          </a:blipFill>
        </p:spPr>
      </p:sp>
      <p:sp>
        <p:nvSpPr>
          <p:cNvPr name="TextBox 10" id="10"/>
          <p:cNvSpPr txBox="true"/>
          <p:nvPr/>
        </p:nvSpPr>
        <p:spPr>
          <a:xfrm rot="0">
            <a:off x="1698533" y="3138932"/>
            <a:ext cx="7871141" cy="1924050"/>
          </a:xfrm>
          <a:prstGeom prst="rect">
            <a:avLst/>
          </a:prstGeom>
        </p:spPr>
        <p:txBody>
          <a:bodyPr anchor="t" rtlCol="false" tIns="0" lIns="0" bIns="0" rIns="0">
            <a:spAutoFit/>
          </a:bodyPr>
          <a:lstStyle/>
          <a:p>
            <a:pPr algn="ctr">
              <a:lnSpc>
                <a:spcPts val="15000"/>
              </a:lnSpc>
            </a:pPr>
            <a:r>
              <a:rPr lang="en-US" sz="12500">
                <a:solidFill>
                  <a:srgbClr val="FAC44A"/>
                </a:solidFill>
                <a:latin typeface="Squada One"/>
              </a:rPr>
              <a:t>THANK YOU!</a:t>
            </a:r>
          </a:p>
        </p:txBody>
      </p:sp>
      <p:sp>
        <p:nvSpPr>
          <p:cNvPr name="TextBox 11" id="11"/>
          <p:cNvSpPr txBox="true"/>
          <p:nvPr/>
        </p:nvSpPr>
        <p:spPr>
          <a:xfrm rot="0">
            <a:off x="1698533" y="5379593"/>
            <a:ext cx="7871141" cy="1749425"/>
          </a:xfrm>
          <a:prstGeom prst="rect">
            <a:avLst/>
          </a:prstGeom>
        </p:spPr>
        <p:txBody>
          <a:bodyPr anchor="t" rtlCol="false" tIns="0" lIns="0" bIns="0" rIns="0">
            <a:spAutoFit/>
          </a:bodyPr>
          <a:lstStyle/>
          <a:p>
            <a:pPr algn="ctr">
              <a:lnSpc>
                <a:spcPts val="7000"/>
              </a:lnSpc>
            </a:pPr>
            <a:r>
              <a:rPr lang="en-US" sz="5000">
                <a:solidFill>
                  <a:srgbClr val="FFFFFF"/>
                </a:solidFill>
                <a:latin typeface="Quicksand 1"/>
              </a:rPr>
              <a:t>I hope you learn something new today!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360466" y="2466586"/>
            <a:ext cx="21008932" cy="5353829"/>
            <a:chOff x="0" y="0"/>
            <a:chExt cx="5533217" cy="1410062"/>
          </a:xfrm>
        </p:grpSpPr>
        <p:sp>
          <p:nvSpPr>
            <p:cNvPr name="Freeform 4" id="4"/>
            <p:cNvSpPr/>
            <p:nvPr/>
          </p:nvSpPr>
          <p:spPr>
            <a:xfrm flipH="false" flipV="false" rot="0">
              <a:off x="0" y="0"/>
              <a:ext cx="5533217" cy="1410062"/>
            </a:xfrm>
            <a:custGeom>
              <a:avLst/>
              <a:gdLst/>
              <a:ahLst/>
              <a:cxnLst/>
              <a:rect r="r" b="b" t="t" l="l"/>
              <a:pathLst>
                <a:path h="1410062" w="5533217">
                  <a:moveTo>
                    <a:pt x="0" y="0"/>
                  </a:moveTo>
                  <a:lnTo>
                    <a:pt x="5533217" y="0"/>
                  </a:lnTo>
                  <a:lnTo>
                    <a:pt x="5533217" y="1410062"/>
                  </a:lnTo>
                  <a:lnTo>
                    <a:pt x="0" y="1410062"/>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132630" y="2749405"/>
            <a:ext cx="20553261" cy="4788190"/>
            <a:chOff x="0" y="0"/>
            <a:chExt cx="5413205" cy="1261087"/>
          </a:xfrm>
        </p:grpSpPr>
        <p:sp>
          <p:nvSpPr>
            <p:cNvPr name="Freeform 7" id="7"/>
            <p:cNvSpPr/>
            <p:nvPr/>
          </p:nvSpPr>
          <p:spPr>
            <a:xfrm flipH="false" flipV="false" rot="0">
              <a:off x="0" y="0"/>
              <a:ext cx="5413204" cy="1261087"/>
            </a:xfrm>
            <a:custGeom>
              <a:avLst/>
              <a:gdLst/>
              <a:ahLst/>
              <a:cxnLst/>
              <a:rect r="r" b="b" t="t" l="l"/>
              <a:pathLst>
                <a:path h="1261087" w="5413204">
                  <a:moveTo>
                    <a:pt x="0" y="0"/>
                  </a:moveTo>
                  <a:lnTo>
                    <a:pt x="5413204" y="0"/>
                  </a:lnTo>
                  <a:lnTo>
                    <a:pt x="5413204" y="1261087"/>
                  </a:lnTo>
                  <a:lnTo>
                    <a:pt x="0" y="1261087"/>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656077" y="0"/>
            <a:ext cx="5953511" cy="1628517"/>
            <a:chOff x="0" y="0"/>
            <a:chExt cx="1568003" cy="428910"/>
          </a:xfrm>
        </p:grpSpPr>
        <p:sp>
          <p:nvSpPr>
            <p:cNvPr name="Freeform 10" id="10"/>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1" id="11"/>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3"/>
            <a:stretch>
              <a:fillRect l="0" t="0" r="0" b="0"/>
            </a:stretch>
          </a:blipFill>
        </p:spPr>
      </p:sp>
      <p:sp>
        <p:nvSpPr>
          <p:cNvPr name="Freeform 13" id="13"/>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4"/>
            <a:stretch>
              <a:fillRect l="0" t="0" r="0" b="0"/>
            </a:stretch>
          </a:blipFill>
        </p:spPr>
      </p:sp>
      <p:sp>
        <p:nvSpPr>
          <p:cNvPr name="Freeform 14" id="14"/>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5"/>
            <a:stretch>
              <a:fillRect l="0" t="0" r="0" b="0"/>
            </a:stretch>
          </a:blipFill>
        </p:spPr>
      </p:sp>
      <p:sp>
        <p:nvSpPr>
          <p:cNvPr name="Freeform 15" id="15"/>
          <p:cNvSpPr/>
          <p:nvPr/>
        </p:nvSpPr>
        <p:spPr>
          <a:xfrm flipH="false" flipV="false" rot="0">
            <a:off x="12163511" y="3771352"/>
            <a:ext cx="5500700" cy="5486948"/>
          </a:xfrm>
          <a:custGeom>
            <a:avLst/>
            <a:gdLst/>
            <a:ahLst/>
            <a:cxnLst/>
            <a:rect r="r" b="b" t="t" l="l"/>
            <a:pathLst>
              <a:path h="5486948" w="5500700">
                <a:moveTo>
                  <a:pt x="0" y="0"/>
                </a:moveTo>
                <a:lnTo>
                  <a:pt x="5500700" y="0"/>
                </a:lnTo>
                <a:lnTo>
                  <a:pt x="5500700" y="5486948"/>
                </a:lnTo>
                <a:lnTo>
                  <a:pt x="0" y="5486948"/>
                </a:lnTo>
                <a:lnTo>
                  <a:pt x="0" y="0"/>
                </a:lnTo>
                <a:close/>
              </a:path>
            </a:pathLst>
          </a:custGeom>
          <a:blipFill>
            <a:blip r:embed="rId6"/>
            <a:stretch>
              <a:fillRect l="0" t="0" r="0" b="0"/>
            </a:stretch>
          </a:blipFill>
        </p:spPr>
      </p:sp>
      <p:sp>
        <p:nvSpPr>
          <p:cNvPr name="TextBox 16" id="16"/>
          <p:cNvSpPr txBox="true"/>
          <p:nvPr/>
        </p:nvSpPr>
        <p:spPr>
          <a:xfrm rot="0">
            <a:off x="0" y="3808296"/>
            <a:ext cx="13439332" cy="1708151"/>
          </a:xfrm>
          <a:prstGeom prst="rect">
            <a:avLst/>
          </a:prstGeom>
        </p:spPr>
        <p:txBody>
          <a:bodyPr anchor="t" rtlCol="false" tIns="0" lIns="0" bIns="0" rIns="0">
            <a:spAutoFit/>
          </a:bodyPr>
          <a:lstStyle/>
          <a:p>
            <a:pPr algn="ctr">
              <a:lnSpc>
                <a:spcPts val="13999"/>
              </a:lnSpc>
            </a:pPr>
            <a:r>
              <a:rPr lang="en-US" sz="9999">
                <a:solidFill>
                  <a:srgbClr val="FAC44A"/>
                </a:solidFill>
                <a:latin typeface="Squada One"/>
              </a:rPr>
              <a:t>PAGE REPLACEMENT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56077" y="0"/>
            <a:ext cx="5953511" cy="1628517"/>
            <a:chOff x="0" y="0"/>
            <a:chExt cx="1568003" cy="428910"/>
          </a:xfrm>
        </p:grpSpPr>
        <p:sp>
          <p:nvSpPr>
            <p:cNvPr name="Freeform 4" id="4"/>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5" id="5"/>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51713" y="1933012"/>
            <a:ext cx="9958131" cy="8074205"/>
            <a:chOff x="0" y="0"/>
            <a:chExt cx="2622718" cy="2126540"/>
          </a:xfrm>
        </p:grpSpPr>
        <p:sp>
          <p:nvSpPr>
            <p:cNvPr name="Freeform 7" id="7"/>
            <p:cNvSpPr/>
            <p:nvPr/>
          </p:nvSpPr>
          <p:spPr>
            <a:xfrm flipH="false" flipV="false" rot="0">
              <a:off x="0" y="0"/>
              <a:ext cx="2622718" cy="2126540"/>
            </a:xfrm>
            <a:custGeom>
              <a:avLst/>
              <a:gdLst/>
              <a:ahLst/>
              <a:cxnLst/>
              <a:rect r="r" b="b" t="t" l="l"/>
              <a:pathLst>
                <a:path h="2126540" w="2622718">
                  <a:moveTo>
                    <a:pt x="0" y="0"/>
                  </a:moveTo>
                  <a:lnTo>
                    <a:pt x="2622718" y="0"/>
                  </a:lnTo>
                  <a:lnTo>
                    <a:pt x="2622718" y="2126540"/>
                  </a:lnTo>
                  <a:lnTo>
                    <a:pt x="0" y="2126540"/>
                  </a:lnTo>
                  <a:close/>
                </a:path>
              </a:pathLst>
            </a:custGeom>
            <a:solidFill>
              <a:srgbClr val="53A9E2"/>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028700" y="2210805"/>
            <a:ext cx="9358311" cy="7518619"/>
            <a:chOff x="0" y="0"/>
            <a:chExt cx="2464740" cy="1980213"/>
          </a:xfrm>
        </p:grpSpPr>
        <p:sp>
          <p:nvSpPr>
            <p:cNvPr name="Freeform 10" id="10"/>
            <p:cNvSpPr/>
            <p:nvPr/>
          </p:nvSpPr>
          <p:spPr>
            <a:xfrm flipH="false" flipV="false" rot="0">
              <a:off x="0" y="0"/>
              <a:ext cx="2464740" cy="1980212"/>
            </a:xfrm>
            <a:custGeom>
              <a:avLst/>
              <a:gdLst/>
              <a:ahLst/>
              <a:cxnLst/>
              <a:rect r="r" b="b" t="t" l="l"/>
              <a:pathLst>
                <a:path h="1980212" w="2464740">
                  <a:moveTo>
                    <a:pt x="0" y="0"/>
                  </a:moveTo>
                  <a:lnTo>
                    <a:pt x="2464740" y="0"/>
                  </a:lnTo>
                  <a:lnTo>
                    <a:pt x="2464740" y="1980212"/>
                  </a:lnTo>
                  <a:lnTo>
                    <a:pt x="0" y="1980212"/>
                  </a:lnTo>
                  <a:close/>
                </a:path>
              </a:pathLst>
            </a:custGeom>
            <a:solidFill>
              <a:srgbClr val="050A30"/>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0552862" y="903540"/>
            <a:ext cx="7214841" cy="10288544"/>
          </a:xfrm>
          <a:custGeom>
            <a:avLst/>
            <a:gdLst/>
            <a:ahLst/>
            <a:cxnLst/>
            <a:rect r="r" b="b" t="t" l="l"/>
            <a:pathLst>
              <a:path h="10288544" w="7214841">
                <a:moveTo>
                  <a:pt x="0" y="0"/>
                </a:moveTo>
                <a:lnTo>
                  <a:pt x="7214842" y="0"/>
                </a:lnTo>
                <a:lnTo>
                  <a:pt x="7214842" y="10288544"/>
                </a:lnTo>
                <a:lnTo>
                  <a:pt x="0" y="10288544"/>
                </a:lnTo>
                <a:lnTo>
                  <a:pt x="0" y="0"/>
                </a:lnTo>
                <a:close/>
              </a:path>
            </a:pathLst>
          </a:custGeom>
          <a:blipFill>
            <a:blip r:embed="rId3"/>
            <a:stretch>
              <a:fillRect l="0" t="0" r="0" b="0"/>
            </a:stretch>
          </a:blipFill>
        </p:spPr>
      </p:sp>
      <p:sp>
        <p:nvSpPr>
          <p:cNvPr name="TextBox 13" id="13"/>
          <p:cNvSpPr txBox="true"/>
          <p:nvPr/>
        </p:nvSpPr>
        <p:spPr>
          <a:xfrm rot="0">
            <a:off x="1235227" y="1939361"/>
            <a:ext cx="8945257" cy="1708151"/>
          </a:xfrm>
          <a:prstGeom prst="rect">
            <a:avLst/>
          </a:prstGeom>
        </p:spPr>
        <p:txBody>
          <a:bodyPr anchor="t" rtlCol="false" tIns="0" lIns="0" bIns="0" rIns="0">
            <a:spAutoFit/>
          </a:bodyPr>
          <a:lstStyle/>
          <a:p>
            <a:pPr algn="ctr">
              <a:lnSpc>
                <a:spcPts val="13999"/>
              </a:lnSpc>
            </a:pPr>
            <a:r>
              <a:rPr lang="en-US" sz="9999">
                <a:solidFill>
                  <a:srgbClr val="FAC44A"/>
                </a:solidFill>
                <a:latin typeface="Squada One"/>
              </a:rPr>
              <a:t>PAGE REPLACEMENT</a:t>
            </a:r>
          </a:p>
        </p:txBody>
      </p:sp>
      <p:sp>
        <p:nvSpPr>
          <p:cNvPr name="TextBox 14" id="14"/>
          <p:cNvSpPr txBox="true"/>
          <p:nvPr/>
        </p:nvSpPr>
        <p:spPr>
          <a:xfrm rot="0">
            <a:off x="1235227" y="3647512"/>
            <a:ext cx="8945257" cy="4800600"/>
          </a:xfrm>
          <a:prstGeom prst="rect">
            <a:avLst/>
          </a:prstGeom>
        </p:spPr>
        <p:txBody>
          <a:bodyPr anchor="t" rtlCol="false" tIns="0" lIns="0" bIns="0" rIns="0">
            <a:spAutoFit/>
          </a:bodyPr>
          <a:lstStyle/>
          <a:p>
            <a:pPr algn="just">
              <a:lnSpc>
                <a:spcPts val="5400"/>
              </a:lnSpc>
            </a:pPr>
            <a:r>
              <a:rPr lang="en-US" sz="4500">
                <a:solidFill>
                  <a:srgbClr val="FFFFFF"/>
                </a:solidFill>
                <a:latin typeface="Quicksand 1"/>
              </a:rPr>
              <a:t>Dalam sistem operasi yang mana menggunaan paging untuk manajemen memori, algoritma page replacement diperlukan untuk memutuskan halaman mana yang perly diganti ketika halam baru masuk</a:t>
            </a:r>
          </a:p>
        </p:txBody>
      </p:sp>
      <p:sp>
        <p:nvSpPr>
          <p:cNvPr name="Freeform 15" id="15"/>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16" id="16"/>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17" id="17"/>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360466" y="758257"/>
            <a:ext cx="21008932" cy="8770485"/>
            <a:chOff x="0" y="0"/>
            <a:chExt cx="5533217" cy="2309922"/>
          </a:xfrm>
        </p:grpSpPr>
        <p:sp>
          <p:nvSpPr>
            <p:cNvPr name="Freeform 4" id="4"/>
            <p:cNvSpPr/>
            <p:nvPr/>
          </p:nvSpPr>
          <p:spPr>
            <a:xfrm flipH="false" flipV="false" rot="0">
              <a:off x="0" y="0"/>
              <a:ext cx="5533217" cy="2309922"/>
            </a:xfrm>
            <a:custGeom>
              <a:avLst/>
              <a:gdLst/>
              <a:ahLst/>
              <a:cxnLst/>
              <a:rect r="r" b="b" t="t" l="l"/>
              <a:pathLst>
                <a:path h="2309922" w="5533217">
                  <a:moveTo>
                    <a:pt x="0" y="0"/>
                  </a:moveTo>
                  <a:lnTo>
                    <a:pt x="5533217" y="0"/>
                  </a:lnTo>
                  <a:lnTo>
                    <a:pt x="5533217" y="2309922"/>
                  </a:lnTo>
                  <a:lnTo>
                    <a:pt x="0" y="2309922"/>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67384" y="1028700"/>
            <a:ext cx="20822769" cy="8229600"/>
            <a:chOff x="0" y="0"/>
            <a:chExt cx="5484186" cy="2167467"/>
          </a:xfrm>
        </p:grpSpPr>
        <p:sp>
          <p:nvSpPr>
            <p:cNvPr name="Freeform 7" id="7"/>
            <p:cNvSpPr/>
            <p:nvPr/>
          </p:nvSpPr>
          <p:spPr>
            <a:xfrm flipH="false" flipV="false" rot="0">
              <a:off x="0" y="0"/>
              <a:ext cx="5484186" cy="2167467"/>
            </a:xfrm>
            <a:custGeom>
              <a:avLst/>
              <a:gdLst/>
              <a:ahLst/>
              <a:cxnLst/>
              <a:rect r="r" b="b" t="t" l="l"/>
              <a:pathLst>
                <a:path h="2167467" w="5484186">
                  <a:moveTo>
                    <a:pt x="0" y="0"/>
                  </a:moveTo>
                  <a:lnTo>
                    <a:pt x="5484186" y="0"/>
                  </a:lnTo>
                  <a:lnTo>
                    <a:pt x="5484186" y="2167467"/>
                  </a:lnTo>
                  <a:lnTo>
                    <a:pt x="0" y="2167467"/>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true" flipV="false" rot="0">
            <a:off x="-302174" y="1760271"/>
            <a:ext cx="7207009" cy="9793546"/>
          </a:xfrm>
          <a:custGeom>
            <a:avLst/>
            <a:gdLst/>
            <a:ahLst/>
            <a:cxnLst/>
            <a:rect r="r" b="b" t="t" l="l"/>
            <a:pathLst>
              <a:path h="9793546" w="7207009">
                <a:moveTo>
                  <a:pt x="7207009" y="0"/>
                </a:moveTo>
                <a:lnTo>
                  <a:pt x="0" y="0"/>
                </a:lnTo>
                <a:lnTo>
                  <a:pt x="0" y="9793546"/>
                </a:lnTo>
                <a:lnTo>
                  <a:pt x="7207009" y="9793546"/>
                </a:lnTo>
                <a:lnTo>
                  <a:pt x="7207009" y="0"/>
                </a:lnTo>
                <a:close/>
              </a:path>
            </a:pathLst>
          </a:custGeom>
          <a:blipFill>
            <a:blip r:embed="rId3"/>
            <a:stretch>
              <a:fillRect l="-3105" t="0" r="0" b="0"/>
            </a:stretch>
          </a:blipFill>
        </p:spPr>
      </p:sp>
      <p:sp>
        <p:nvSpPr>
          <p:cNvPr name="TextBox 10" id="10"/>
          <p:cNvSpPr txBox="true"/>
          <p:nvPr/>
        </p:nvSpPr>
        <p:spPr>
          <a:xfrm rot="0">
            <a:off x="7112311" y="1478334"/>
            <a:ext cx="10835443" cy="7543800"/>
          </a:xfrm>
          <a:prstGeom prst="rect">
            <a:avLst/>
          </a:prstGeom>
        </p:spPr>
        <p:txBody>
          <a:bodyPr anchor="t" rtlCol="false" tIns="0" lIns="0" bIns="0" rIns="0">
            <a:spAutoFit/>
          </a:bodyPr>
          <a:lstStyle/>
          <a:p>
            <a:pPr algn="just">
              <a:lnSpc>
                <a:spcPts val="5400"/>
              </a:lnSpc>
            </a:pPr>
            <a:r>
              <a:rPr lang="en-US" sz="4500">
                <a:solidFill>
                  <a:srgbClr val="FFFFFF"/>
                </a:solidFill>
                <a:latin typeface="Quicksand 1"/>
              </a:rPr>
              <a:t>Memori fisik sebenarnya jauh lebih kecil dari pada memori virtual, maka kesalahan halaman dapat terjadi.</a:t>
            </a:r>
          </a:p>
          <a:p>
            <a:pPr algn="just">
              <a:lnSpc>
                <a:spcPts val="5400"/>
              </a:lnSpc>
            </a:pPr>
          </a:p>
          <a:p>
            <a:pPr algn="just">
              <a:lnSpc>
                <a:spcPts val="5400"/>
              </a:lnSpc>
            </a:pPr>
            <a:r>
              <a:rPr lang="en-US" sz="4500">
                <a:solidFill>
                  <a:srgbClr val="FFFFFF"/>
                </a:solidFill>
                <a:latin typeface="Quicksand 1"/>
              </a:rPr>
              <a:t>Jika terjadi kesalahan, sistem harus mengganti salah satu halaman yang ada dengan halaman baru yang dibutuhkan. Algoritma page replacement yang berbeda menyarankan cara yang berbeda untuk memutuskan halaman mana yang akan diagnti.</a:t>
            </a:r>
          </a:p>
        </p:txBody>
      </p:sp>
      <p:grpSp>
        <p:nvGrpSpPr>
          <p:cNvPr name="Group 11" id="11"/>
          <p:cNvGrpSpPr/>
          <p:nvPr/>
        </p:nvGrpSpPr>
        <p:grpSpPr>
          <a:xfrm rot="0">
            <a:off x="-656077" y="0"/>
            <a:ext cx="5953511" cy="1628517"/>
            <a:chOff x="0" y="0"/>
            <a:chExt cx="1568003" cy="428910"/>
          </a:xfrm>
        </p:grpSpPr>
        <p:sp>
          <p:nvSpPr>
            <p:cNvPr name="Freeform 12" id="12"/>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3" id="13"/>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15" id="15"/>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16" id="16"/>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266212" y="1182147"/>
            <a:ext cx="15735826" cy="2865397"/>
            <a:chOff x="0" y="0"/>
            <a:chExt cx="4144415" cy="754672"/>
          </a:xfrm>
        </p:grpSpPr>
        <p:sp>
          <p:nvSpPr>
            <p:cNvPr name="Freeform 4" id="4"/>
            <p:cNvSpPr/>
            <p:nvPr/>
          </p:nvSpPr>
          <p:spPr>
            <a:xfrm flipH="false" flipV="false" rot="0">
              <a:off x="0" y="0"/>
              <a:ext cx="4144415" cy="754672"/>
            </a:xfrm>
            <a:custGeom>
              <a:avLst/>
              <a:gdLst/>
              <a:ahLst/>
              <a:cxnLst/>
              <a:rect r="r" b="b" t="t" l="l"/>
              <a:pathLst>
                <a:path h="754672" w="4144415">
                  <a:moveTo>
                    <a:pt x="0" y="0"/>
                  </a:moveTo>
                  <a:lnTo>
                    <a:pt x="4144415" y="0"/>
                  </a:lnTo>
                  <a:lnTo>
                    <a:pt x="4144415" y="754672"/>
                  </a:lnTo>
                  <a:lnTo>
                    <a:pt x="0" y="754672"/>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490714" y="1443328"/>
            <a:ext cx="15306572" cy="2343035"/>
            <a:chOff x="0" y="0"/>
            <a:chExt cx="4031361" cy="617096"/>
          </a:xfrm>
        </p:grpSpPr>
        <p:sp>
          <p:nvSpPr>
            <p:cNvPr name="Freeform 7" id="7"/>
            <p:cNvSpPr/>
            <p:nvPr/>
          </p:nvSpPr>
          <p:spPr>
            <a:xfrm flipH="false" flipV="false" rot="0">
              <a:off x="0" y="0"/>
              <a:ext cx="4031361" cy="617096"/>
            </a:xfrm>
            <a:custGeom>
              <a:avLst/>
              <a:gdLst/>
              <a:ahLst/>
              <a:cxnLst/>
              <a:rect r="r" b="b" t="t" l="l"/>
              <a:pathLst>
                <a:path h="617096" w="4031361">
                  <a:moveTo>
                    <a:pt x="0" y="0"/>
                  </a:moveTo>
                  <a:lnTo>
                    <a:pt x="4031361" y="0"/>
                  </a:lnTo>
                  <a:lnTo>
                    <a:pt x="4031361" y="617096"/>
                  </a:lnTo>
                  <a:lnTo>
                    <a:pt x="0" y="617096"/>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724556" y="1856020"/>
            <a:ext cx="14838888" cy="1514475"/>
          </a:xfrm>
          <a:prstGeom prst="rect">
            <a:avLst/>
          </a:prstGeom>
        </p:spPr>
        <p:txBody>
          <a:bodyPr anchor="t" rtlCol="false" tIns="0" lIns="0" bIns="0" rIns="0">
            <a:spAutoFit/>
          </a:bodyPr>
          <a:lstStyle/>
          <a:p>
            <a:pPr algn="ctr">
              <a:lnSpc>
                <a:spcPts val="11999"/>
              </a:lnSpc>
            </a:pPr>
            <a:r>
              <a:rPr lang="en-US" sz="9999">
                <a:solidFill>
                  <a:srgbClr val="FAC44A"/>
                </a:solidFill>
                <a:latin typeface="Squada One"/>
              </a:rPr>
              <a:t>ALGORITMA PAGE REPLACEMENT</a:t>
            </a:r>
          </a:p>
        </p:txBody>
      </p:sp>
      <p:grpSp>
        <p:nvGrpSpPr>
          <p:cNvPr name="Group 10" id="10"/>
          <p:cNvGrpSpPr/>
          <p:nvPr/>
        </p:nvGrpSpPr>
        <p:grpSpPr>
          <a:xfrm rot="0">
            <a:off x="1266212" y="4492519"/>
            <a:ext cx="4636629" cy="4405854"/>
            <a:chOff x="0" y="0"/>
            <a:chExt cx="1221170" cy="1160390"/>
          </a:xfrm>
        </p:grpSpPr>
        <p:sp>
          <p:nvSpPr>
            <p:cNvPr name="Freeform 11" id="11"/>
            <p:cNvSpPr/>
            <p:nvPr/>
          </p:nvSpPr>
          <p:spPr>
            <a:xfrm flipH="false" flipV="false" rot="0">
              <a:off x="0" y="0"/>
              <a:ext cx="1221170" cy="1160390"/>
            </a:xfrm>
            <a:custGeom>
              <a:avLst/>
              <a:gdLst/>
              <a:ahLst/>
              <a:cxnLst/>
              <a:rect r="r" b="b" t="t" l="l"/>
              <a:pathLst>
                <a:path h="1160390" w="1221170">
                  <a:moveTo>
                    <a:pt x="0" y="0"/>
                  </a:moveTo>
                  <a:lnTo>
                    <a:pt x="1221170" y="0"/>
                  </a:lnTo>
                  <a:lnTo>
                    <a:pt x="1221170" y="1160390"/>
                  </a:lnTo>
                  <a:lnTo>
                    <a:pt x="0" y="1160390"/>
                  </a:lnTo>
                  <a:close/>
                </a:path>
              </a:pathLst>
            </a:custGeom>
            <a:solidFill>
              <a:srgbClr val="53A9E2"/>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490714" y="4666678"/>
            <a:ext cx="4203772" cy="4057535"/>
            <a:chOff x="0" y="0"/>
            <a:chExt cx="1107166" cy="1068651"/>
          </a:xfrm>
        </p:grpSpPr>
        <p:sp>
          <p:nvSpPr>
            <p:cNvPr name="Freeform 14" id="14"/>
            <p:cNvSpPr/>
            <p:nvPr/>
          </p:nvSpPr>
          <p:spPr>
            <a:xfrm flipH="false" flipV="false" rot="0">
              <a:off x="0" y="0"/>
              <a:ext cx="1107166" cy="1068651"/>
            </a:xfrm>
            <a:custGeom>
              <a:avLst/>
              <a:gdLst/>
              <a:ahLst/>
              <a:cxnLst/>
              <a:rect r="r" b="b" t="t" l="l"/>
              <a:pathLst>
                <a:path h="1068651" w="1107166">
                  <a:moveTo>
                    <a:pt x="0" y="0"/>
                  </a:moveTo>
                  <a:lnTo>
                    <a:pt x="1107166" y="0"/>
                  </a:lnTo>
                  <a:lnTo>
                    <a:pt x="1107166" y="1068651"/>
                  </a:lnTo>
                  <a:lnTo>
                    <a:pt x="0" y="1068651"/>
                  </a:lnTo>
                  <a:close/>
                </a:path>
              </a:pathLst>
            </a:custGeom>
            <a:solidFill>
              <a:srgbClr val="050A30"/>
            </a:solidFill>
          </p:spPr>
        </p:sp>
        <p:sp>
          <p:nvSpPr>
            <p:cNvPr name="TextBox 15" id="1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6815811" y="4492519"/>
            <a:ext cx="4636629" cy="4405854"/>
            <a:chOff x="0" y="0"/>
            <a:chExt cx="1221170" cy="1160390"/>
          </a:xfrm>
        </p:grpSpPr>
        <p:sp>
          <p:nvSpPr>
            <p:cNvPr name="Freeform 17" id="17"/>
            <p:cNvSpPr/>
            <p:nvPr/>
          </p:nvSpPr>
          <p:spPr>
            <a:xfrm flipH="false" flipV="false" rot="0">
              <a:off x="0" y="0"/>
              <a:ext cx="1221170" cy="1160390"/>
            </a:xfrm>
            <a:custGeom>
              <a:avLst/>
              <a:gdLst/>
              <a:ahLst/>
              <a:cxnLst/>
              <a:rect r="r" b="b" t="t" l="l"/>
              <a:pathLst>
                <a:path h="1160390" w="1221170">
                  <a:moveTo>
                    <a:pt x="0" y="0"/>
                  </a:moveTo>
                  <a:lnTo>
                    <a:pt x="1221170" y="0"/>
                  </a:lnTo>
                  <a:lnTo>
                    <a:pt x="1221170" y="1160390"/>
                  </a:lnTo>
                  <a:lnTo>
                    <a:pt x="0" y="1160390"/>
                  </a:lnTo>
                  <a:close/>
                </a:path>
              </a:pathLst>
            </a:custGeom>
            <a:solidFill>
              <a:srgbClr val="53A9E2"/>
            </a:solidFill>
          </p:spPr>
        </p:sp>
        <p:sp>
          <p:nvSpPr>
            <p:cNvPr name="TextBox 18" id="1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7042114" y="4666678"/>
            <a:ext cx="4203772" cy="4057535"/>
            <a:chOff x="0" y="0"/>
            <a:chExt cx="1107166" cy="1068651"/>
          </a:xfrm>
        </p:grpSpPr>
        <p:sp>
          <p:nvSpPr>
            <p:cNvPr name="Freeform 20" id="20"/>
            <p:cNvSpPr/>
            <p:nvPr/>
          </p:nvSpPr>
          <p:spPr>
            <a:xfrm flipH="false" flipV="false" rot="0">
              <a:off x="0" y="0"/>
              <a:ext cx="1107166" cy="1068651"/>
            </a:xfrm>
            <a:custGeom>
              <a:avLst/>
              <a:gdLst/>
              <a:ahLst/>
              <a:cxnLst/>
              <a:rect r="r" b="b" t="t" l="l"/>
              <a:pathLst>
                <a:path h="1068651" w="1107166">
                  <a:moveTo>
                    <a:pt x="0" y="0"/>
                  </a:moveTo>
                  <a:lnTo>
                    <a:pt x="1107166" y="0"/>
                  </a:lnTo>
                  <a:lnTo>
                    <a:pt x="1107166" y="1068651"/>
                  </a:lnTo>
                  <a:lnTo>
                    <a:pt x="0" y="1068651"/>
                  </a:lnTo>
                  <a:close/>
                </a:path>
              </a:pathLst>
            </a:custGeom>
            <a:solidFill>
              <a:srgbClr val="050A30"/>
            </a:solidFill>
          </p:spPr>
        </p:sp>
        <p:sp>
          <p:nvSpPr>
            <p:cNvPr name="TextBox 21" id="2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2365409" y="4492519"/>
            <a:ext cx="4636629" cy="4405854"/>
            <a:chOff x="0" y="0"/>
            <a:chExt cx="1221170" cy="1160390"/>
          </a:xfrm>
        </p:grpSpPr>
        <p:sp>
          <p:nvSpPr>
            <p:cNvPr name="Freeform 23" id="23"/>
            <p:cNvSpPr/>
            <p:nvPr/>
          </p:nvSpPr>
          <p:spPr>
            <a:xfrm flipH="false" flipV="false" rot="0">
              <a:off x="0" y="0"/>
              <a:ext cx="1221170" cy="1160390"/>
            </a:xfrm>
            <a:custGeom>
              <a:avLst/>
              <a:gdLst/>
              <a:ahLst/>
              <a:cxnLst/>
              <a:rect r="r" b="b" t="t" l="l"/>
              <a:pathLst>
                <a:path h="1160390" w="1221170">
                  <a:moveTo>
                    <a:pt x="0" y="0"/>
                  </a:moveTo>
                  <a:lnTo>
                    <a:pt x="1221170" y="0"/>
                  </a:lnTo>
                  <a:lnTo>
                    <a:pt x="1221170" y="1160390"/>
                  </a:lnTo>
                  <a:lnTo>
                    <a:pt x="0" y="1160390"/>
                  </a:lnTo>
                  <a:close/>
                </a:path>
              </a:pathLst>
            </a:custGeom>
            <a:solidFill>
              <a:srgbClr val="53A9E2"/>
            </a:solidFill>
          </p:spPr>
        </p:sp>
        <p:sp>
          <p:nvSpPr>
            <p:cNvPr name="TextBox 24" id="2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12593514" y="4666678"/>
            <a:ext cx="4203772" cy="4057535"/>
            <a:chOff x="0" y="0"/>
            <a:chExt cx="1107166" cy="1068651"/>
          </a:xfrm>
        </p:grpSpPr>
        <p:sp>
          <p:nvSpPr>
            <p:cNvPr name="Freeform 26" id="26"/>
            <p:cNvSpPr/>
            <p:nvPr/>
          </p:nvSpPr>
          <p:spPr>
            <a:xfrm flipH="false" flipV="false" rot="0">
              <a:off x="0" y="0"/>
              <a:ext cx="1107166" cy="1068651"/>
            </a:xfrm>
            <a:custGeom>
              <a:avLst/>
              <a:gdLst/>
              <a:ahLst/>
              <a:cxnLst/>
              <a:rect r="r" b="b" t="t" l="l"/>
              <a:pathLst>
                <a:path h="1068651" w="1107166">
                  <a:moveTo>
                    <a:pt x="0" y="0"/>
                  </a:moveTo>
                  <a:lnTo>
                    <a:pt x="1107166" y="0"/>
                  </a:lnTo>
                  <a:lnTo>
                    <a:pt x="1107166" y="1068651"/>
                  </a:lnTo>
                  <a:lnTo>
                    <a:pt x="0" y="1068651"/>
                  </a:lnTo>
                  <a:close/>
                </a:path>
              </a:pathLst>
            </a:custGeom>
            <a:solidFill>
              <a:srgbClr val="050A30"/>
            </a:solidFill>
          </p:spPr>
        </p:sp>
        <p:sp>
          <p:nvSpPr>
            <p:cNvPr name="TextBox 27" id="2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2795465" y="6009646"/>
            <a:ext cx="3736087" cy="2057400"/>
          </a:xfrm>
          <a:prstGeom prst="rect">
            <a:avLst/>
          </a:prstGeom>
        </p:spPr>
        <p:txBody>
          <a:bodyPr anchor="t" rtlCol="false" tIns="0" lIns="0" bIns="0" rIns="0">
            <a:spAutoFit/>
          </a:bodyPr>
          <a:lstStyle/>
          <a:p>
            <a:pPr algn="ctr">
              <a:lnSpc>
                <a:spcPts val="5400"/>
              </a:lnSpc>
            </a:pPr>
            <a:r>
              <a:rPr lang="en-US" sz="4500">
                <a:solidFill>
                  <a:srgbClr val="FFFFFF"/>
                </a:solidFill>
                <a:latin typeface="Quicksand 1"/>
              </a:rPr>
              <a:t>Algoritma LRU (Lest Recently Use)</a:t>
            </a:r>
          </a:p>
        </p:txBody>
      </p:sp>
      <p:sp>
        <p:nvSpPr>
          <p:cNvPr name="TextBox 29" id="29"/>
          <p:cNvSpPr txBox="true"/>
          <p:nvPr/>
        </p:nvSpPr>
        <p:spPr>
          <a:xfrm rot="0">
            <a:off x="1708123" y="6009646"/>
            <a:ext cx="3736087" cy="1371600"/>
          </a:xfrm>
          <a:prstGeom prst="rect">
            <a:avLst/>
          </a:prstGeom>
        </p:spPr>
        <p:txBody>
          <a:bodyPr anchor="t" rtlCol="false" tIns="0" lIns="0" bIns="0" rIns="0">
            <a:spAutoFit/>
          </a:bodyPr>
          <a:lstStyle/>
          <a:p>
            <a:pPr algn="ctr">
              <a:lnSpc>
                <a:spcPts val="5400"/>
              </a:lnSpc>
            </a:pPr>
            <a:r>
              <a:rPr lang="en-US" sz="4500">
                <a:solidFill>
                  <a:srgbClr val="FFFFFF"/>
                </a:solidFill>
                <a:latin typeface="Quicksand 1"/>
              </a:rPr>
              <a:t>Algoritma FIFO</a:t>
            </a:r>
          </a:p>
        </p:txBody>
      </p:sp>
      <p:sp>
        <p:nvSpPr>
          <p:cNvPr name="TextBox 30" id="30"/>
          <p:cNvSpPr txBox="true"/>
          <p:nvPr/>
        </p:nvSpPr>
        <p:spPr>
          <a:xfrm rot="0">
            <a:off x="7275956" y="6009646"/>
            <a:ext cx="3736087" cy="1371600"/>
          </a:xfrm>
          <a:prstGeom prst="rect">
            <a:avLst/>
          </a:prstGeom>
        </p:spPr>
        <p:txBody>
          <a:bodyPr anchor="t" rtlCol="false" tIns="0" lIns="0" bIns="0" rIns="0">
            <a:spAutoFit/>
          </a:bodyPr>
          <a:lstStyle/>
          <a:p>
            <a:pPr algn="ctr">
              <a:lnSpc>
                <a:spcPts val="5400"/>
              </a:lnSpc>
            </a:pPr>
            <a:r>
              <a:rPr lang="en-US" sz="4500">
                <a:solidFill>
                  <a:srgbClr val="FFFFFF"/>
                </a:solidFill>
                <a:latin typeface="Quicksand 1"/>
              </a:rPr>
              <a:t>Algoritma Optimal</a:t>
            </a:r>
          </a:p>
        </p:txBody>
      </p:sp>
      <p:grpSp>
        <p:nvGrpSpPr>
          <p:cNvPr name="Group 31" id="31"/>
          <p:cNvGrpSpPr/>
          <p:nvPr/>
        </p:nvGrpSpPr>
        <p:grpSpPr>
          <a:xfrm rot="0">
            <a:off x="-656077" y="0"/>
            <a:ext cx="5953511" cy="1628517"/>
            <a:chOff x="0" y="0"/>
            <a:chExt cx="1568003" cy="428910"/>
          </a:xfrm>
        </p:grpSpPr>
        <p:sp>
          <p:nvSpPr>
            <p:cNvPr name="Freeform 32" id="32"/>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33" id="33"/>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34" id="34"/>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3"/>
            <a:stretch>
              <a:fillRect l="0" t="0" r="0" b="0"/>
            </a:stretch>
          </a:blipFill>
        </p:spPr>
      </p:sp>
      <p:sp>
        <p:nvSpPr>
          <p:cNvPr name="Freeform 35" id="35"/>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4"/>
            <a:stretch>
              <a:fillRect l="0" t="0" r="0" b="0"/>
            </a:stretch>
          </a:blipFill>
        </p:spPr>
      </p:sp>
      <p:sp>
        <p:nvSpPr>
          <p:cNvPr name="Freeform 36" id="36"/>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80665" y="758257"/>
            <a:ext cx="16926671" cy="8770485"/>
            <a:chOff x="0" y="0"/>
            <a:chExt cx="4458053" cy="2309922"/>
          </a:xfrm>
        </p:grpSpPr>
        <p:sp>
          <p:nvSpPr>
            <p:cNvPr name="Freeform 4" id="4"/>
            <p:cNvSpPr/>
            <p:nvPr/>
          </p:nvSpPr>
          <p:spPr>
            <a:xfrm flipH="false" flipV="false" rot="0">
              <a:off x="0" y="0"/>
              <a:ext cx="4458053" cy="2309922"/>
            </a:xfrm>
            <a:custGeom>
              <a:avLst/>
              <a:gdLst/>
              <a:ahLst/>
              <a:cxnLst/>
              <a:rect r="r" b="b" t="t" l="l"/>
              <a:pathLst>
                <a:path h="2309922" w="4458053">
                  <a:moveTo>
                    <a:pt x="0" y="0"/>
                  </a:moveTo>
                  <a:lnTo>
                    <a:pt x="4458053" y="0"/>
                  </a:lnTo>
                  <a:lnTo>
                    <a:pt x="4458053" y="2309922"/>
                  </a:lnTo>
                  <a:lnTo>
                    <a:pt x="0" y="2309922"/>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28700" y="1028700"/>
            <a:ext cx="16230600" cy="8229600"/>
            <a:chOff x="0" y="0"/>
            <a:chExt cx="4274726" cy="2167467"/>
          </a:xfrm>
        </p:grpSpPr>
        <p:sp>
          <p:nvSpPr>
            <p:cNvPr name="Freeform 7" id="7"/>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050A30"/>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true" flipV="false" rot="0">
            <a:off x="638381" y="1848195"/>
            <a:ext cx="6914173" cy="8605620"/>
          </a:xfrm>
          <a:custGeom>
            <a:avLst/>
            <a:gdLst/>
            <a:ahLst/>
            <a:cxnLst/>
            <a:rect r="r" b="b" t="t" l="l"/>
            <a:pathLst>
              <a:path h="8605620" w="6914173">
                <a:moveTo>
                  <a:pt x="6914173" y="0"/>
                </a:moveTo>
                <a:lnTo>
                  <a:pt x="0" y="0"/>
                </a:lnTo>
                <a:lnTo>
                  <a:pt x="0" y="8605620"/>
                </a:lnTo>
                <a:lnTo>
                  <a:pt x="6914173" y="8605620"/>
                </a:lnTo>
                <a:lnTo>
                  <a:pt x="6914173" y="0"/>
                </a:lnTo>
                <a:close/>
              </a:path>
            </a:pathLst>
          </a:custGeom>
          <a:blipFill>
            <a:blip r:embed="rId3"/>
            <a:stretch>
              <a:fillRect l="0" t="-3563" r="0" b="-3563"/>
            </a:stretch>
          </a:blipFill>
        </p:spPr>
      </p:sp>
      <p:sp>
        <p:nvSpPr>
          <p:cNvPr name="TextBox 10" id="10"/>
          <p:cNvSpPr txBox="true"/>
          <p:nvPr/>
        </p:nvSpPr>
        <p:spPr>
          <a:xfrm rot="0">
            <a:off x="7109967" y="1484203"/>
            <a:ext cx="7700251" cy="1514475"/>
          </a:xfrm>
          <a:prstGeom prst="rect">
            <a:avLst/>
          </a:prstGeom>
        </p:spPr>
        <p:txBody>
          <a:bodyPr anchor="t" rtlCol="false" tIns="0" lIns="0" bIns="0" rIns="0">
            <a:spAutoFit/>
          </a:bodyPr>
          <a:lstStyle/>
          <a:p>
            <a:pPr algn="ctr">
              <a:lnSpc>
                <a:spcPts val="11999"/>
              </a:lnSpc>
            </a:pPr>
            <a:r>
              <a:rPr lang="en-US" sz="9999">
                <a:solidFill>
                  <a:srgbClr val="FAC44A"/>
                </a:solidFill>
                <a:latin typeface="Squada One"/>
              </a:rPr>
              <a:t>ALGORITMA FIFO</a:t>
            </a:r>
          </a:p>
        </p:txBody>
      </p:sp>
      <p:sp>
        <p:nvSpPr>
          <p:cNvPr name="TextBox 11" id="11"/>
          <p:cNvSpPr txBox="true"/>
          <p:nvPr/>
        </p:nvSpPr>
        <p:spPr>
          <a:xfrm rot="0">
            <a:off x="7109967" y="2998678"/>
            <a:ext cx="9161804" cy="685800"/>
          </a:xfrm>
          <a:prstGeom prst="rect">
            <a:avLst/>
          </a:prstGeom>
        </p:spPr>
        <p:txBody>
          <a:bodyPr anchor="t" rtlCol="false" tIns="0" lIns="0" bIns="0" rIns="0">
            <a:spAutoFit/>
          </a:bodyPr>
          <a:lstStyle/>
          <a:p>
            <a:pPr algn="ctr">
              <a:lnSpc>
                <a:spcPts val="5400"/>
              </a:lnSpc>
            </a:pPr>
            <a:r>
              <a:rPr lang="en-US" sz="4500">
                <a:solidFill>
                  <a:srgbClr val="FFFFFF"/>
                </a:solidFill>
                <a:latin typeface="Quicksand 1"/>
              </a:rPr>
              <a:t>Alforitma First In First Out (FIFO)</a:t>
            </a:r>
          </a:p>
        </p:txBody>
      </p:sp>
      <p:sp>
        <p:nvSpPr>
          <p:cNvPr name="TextBox 12" id="12"/>
          <p:cNvSpPr txBox="true"/>
          <p:nvPr/>
        </p:nvSpPr>
        <p:spPr>
          <a:xfrm rot="0">
            <a:off x="7552554" y="4093605"/>
            <a:ext cx="9161804" cy="4114800"/>
          </a:xfrm>
          <a:prstGeom prst="rect">
            <a:avLst/>
          </a:prstGeom>
        </p:spPr>
        <p:txBody>
          <a:bodyPr anchor="t" rtlCol="false" tIns="0" lIns="0" bIns="0" rIns="0">
            <a:spAutoFit/>
          </a:bodyPr>
          <a:lstStyle/>
          <a:p>
            <a:pPr algn="just">
              <a:lnSpc>
                <a:spcPts val="5400"/>
              </a:lnSpc>
            </a:pPr>
            <a:r>
              <a:rPr lang="en-US" sz="4500">
                <a:solidFill>
                  <a:srgbClr val="FFFFFF"/>
                </a:solidFill>
                <a:latin typeface="Quicksand 1"/>
              </a:rPr>
              <a:t>Dalam algoritma ini, jika ada suatu page yang akan ditempatkan, maka posisi page yang paling lama lah yang akan digantikan dengan page yang baru.</a:t>
            </a:r>
          </a:p>
        </p:txBody>
      </p:sp>
      <p:grpSp>
        <p:nvGrpSpPr>
          <p:cNvPr name="Group 13" id="13"/>
          <p:cNvGrpSpPr/>
          <p:nvPr/>
        </p:nvGrpSpPr>
        <p:grpSpPr>
          <a:xfrm rot="0">
            <a:off x="-656077" y="0"/>
            <a:ext cx="5953511" cy="1628517"/>
            <a:chOff x="0" y="0"/>
            <a:chExt cx="1568003" cy="428910"/>
          </a:xfrm>
        </p:grpSpPr>
        <p:sp>
          <p:nvSpPr>
            <p:cNvPr name="Freeform 14" id="14"/>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5" id="15"/>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17" id="17"/>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18" id="18"/>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566672" y="781832"/>
            <a:ext cx="9977881" cy="8723337"/>
            <a:chOff x="0" y="0"/>
            <a:chExt cx="2627919" cy="2297504"/>
          </a:xfrm>
        </p:grpSpPr>
        <p:sp>
          <p:nvSpPr>
            <p:cNvPr name="Freeform 4" id="4"/>
            <p:cNvSpPr/>
            <p:nvPr/>
          </p:nvSpPr>
          <p:spPr>
            <a:xfrm flipH="false" flipV="false" rot="0">
              <a:off x="0" y="0"/>
              <a:ext cx="2627919" cy="2297504"/>
            </a:xfrm>
            <a:custGeom>
              <a:avLst/>
              <a:gdLst/>
              <a:ahLst/>
              <a:cxnLst/>
              <a:rect r="r" b="b" t="t" l="l"/>
              <a:pathLst>
                <a:path h="2297504" w="2627919">
                  <a:moveTo>
                    <a:pt x="0" y="0"/>
                  </a:moveTo>
                  <a:lnTo>
                    <a:pt x="2627919" y="0"/>
                  </a:lnTo>
                  <a:lnTo>
                    <a:pt x="2627919" y="2297504"/>
                  </a:lnTo>
                  <a:lnTo>
                    <a:pt x="0" y="2297504"/>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76457" y="1028700"/>
            <a:ext cx="9358311" cy="8229600"/>
            <a:chOff x="0" y="0"/>
            <a:chExt cx="2464740" cy="2167467"/>
          </a:xfrm>
        </p:grpSpPr>
        <p:sp>
          <p:nvSpPr>
            <p:cNvPr name="Freeform 7" id="7"/>
            <p:cNvSpPr/>
            <p:nvPr/>
          </p:nvSpPr>
          <p:spPr>
            <a:xfrm flipH="false" flipV="false" rot="0">
              <a:off x="0" y="0"/>
              <a:ext cx="2464740" cy="2167467"/>
            </a:xfrm>
            <a:custGeom>
              <a:avLst/>
              <a:gdLst/>
              <a:ahLst/>
              <a:cxnLst/>
              <a:rect r="r" b="b" t="t" l="l"/>
              <a:pathLst>
                <a:path h="2167467" w="2464740">
                  <a:moveTo>
                    <a:pt x="0" y="0"/>
                  </a:moveTo>
                  <a:lnTo>
                    <a:pt x="2464740" y="0"/>
                  </a:lnTo>
                  <a:lnTo>
                    <a:pt x="2464740" y="2167467"/>
                  </a:lnTo>
                  <a:lnTo>
                    <a:pt x="0" y="2167467"/>
                  </a:lnTo>
                  <a:close/>
                </a:path>
              </a:pathLst>
            </a:custGeom>
            <a:solidFill>
              <a:srgbClr val="FFFFFF"/>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9895942" y="1776231"/>
            <a:ext cx="7363358" cy="9704590"/>
          </a:xfrm>
          <a:custGeom>
            <a:avLst/>
            <a:gdLst/>
            <a:ahLst/>
            <a:cxnLst/>
            <a:rect r="r" b="b" t="t" l="l"/>
            <a:pathLst>
              <a:path h="9704590" w="7363358">
                <a:moveTo>
                  <a:pt x="0" y="0"/>
                </a:moveTo>
                <a:lnTo>
                  <a:pt x="7363358" y="0"/>
                </a:lnTo>
                <a:lnTo>
                  <a:pt x="7363358" y="9704591"/>
                </a:lnTo>
                <a:lnTo>
                  <a:pt x="0" y="9704591"/>
                </a:lnTo>
                <a:lnTo>
                  <a:pt x="0" y="0"/>
                </a:lnTo>
                <a:close/>
              </a:path>
            </a:pathLst>
          </a:custGeom>
          <a:blipFill>
            <a:blip r:embed="rId3"/>
            <a:stretch>
              <a:fillRect l="0" t="0" r="0" b="0"/>
            </a:stretch>
          </a:blipFill>
        </p:spPr>
      </p:sp>
      <p:sp>
        <p:nvSpPr>
          <p:cNvPr name="Freeform 10" id="10"/>
          <p:cNvSpPr/>
          <p:nvPr/>
        </p:nvSpPr>
        <p:spPr>
          <a:xfrm flipH="false" flipV="false" rot="0">
            <a:off x="1028700" y="4295092"/>
            <a:ext cx="8867242" cy="4666868"/>
          </a:xfrm>
          <a:custGeom>
            <a:avLst/>
            <a:gdLst/>
            <a:ahLst/>
            <a:cxnLst/>
            <a:rect r="r" b="b" t="t" l="l"/>
            <a:pathLst>
              <a:path h="4666868" w="8867242">
                <a:moveTo>
                  <a:pt x="0" y="0"/>
                </a:moveTo>
                <a:lnTo>
                  <a:pt x="8867242" y="0"/>
                </a:lnTo>
                <a:lnTo>
                  <a:pt x="8867242" y="4666869"/>
                </a:lnTo>
                <a:lnTo>
                  <a:pt x="0" y="4666869"/>
                </a:lnTo>
                <a:lnTo>
                  <a:pt x="0" y="0"/>
                </a:lnTo>
                <a:close/>
              </a:path>
            </a:pathLst>
          </a:custGeom>
          <a:blipFill>
            <a:blip r:embed="rId4"/>
            <a:stretch>
              <a:fillRect l="0" t="-2891" r="0" b="-2891"/>
            </a:stretch>
          </a:blipFill>
        </p:spPr>
      </p:sp>
      <p:sp>
        <p:nvSpPr>
          <p:cNvPr name="TextBox 11" id="11"/>
          <p:cNvSpPr txBox="true"/>
          <p:nvPr/>
        </p:nvSpPr>
        <p:spPr>
          <a:xfrm rot="0">
            <a:off x="1028700" y="1028700"/>
            <a:ext cx="8680660" cy="1514475"/>
          </a:xfrm>
          <a:prstGeom prst="rect">
            <a:avLst/>
          </a:prstGeom>
        </p:spPr>
        <p:txBody>
          <a:bodyPr anchor="t" rtlCol="false" tIns="0" lIns="0" bIns="0" rIns="0">
            <a:spAutoFit/>
          </a:bodyPr>
          <a:lstStyle/>
          <a:p>
            <a:pPr algn="ctr">
              <a:lnSpc>
                <a:spcPts val="11999"/>
              </a:lnSpc>
            </a:pPr>
            <a:r>
              <a:rPr lang="en-US" sz="9999">
                <a:solidFill>
                  <a:srgbClr val="FAC44A"/>
                </a:solidFill>
                <a:latin typeface="Squada One"/>
              </a:rPr>
              <a:t>ALGORITMA FIFO</a:t>
            </a:r>
          </a:p>
        </p:txBody>
      </p:sp>
      <p:sp>
        <p:nvSpPr>
          <p:cNvPr name="TextBox 12" id="12"/>
          <p:cNvSpPr txBox="true"/>
          <p:nvPr/>
        </p:nvSpPr>
        <p:spPr>
          <a:xfrm rot="0">
            <a:off x="1324249" y="2466975"/>
            <a:ext cx="8385110" cy="1384300"/>
          </a:xfrm>
          <a:prstGeom prst="rect">
            <a:avLst/>
          </a:prstGeom>
        </p:spPr>
        <p:txBody>
          <a:bodyPr anchor="t" rtlCol="false" tIns="0" lIns="0" bIns="0" rIns="0">
            <a:spAutoFit/>
          </a:bodyPr>
          <a:lstStyle/>
          <a:p>
            <a:pPr>
              <a:lnSpc>
                <a:spcPts val="5599"/>
              </a:lnSpc>
              <a:spcBef>
                <a:spcPct val="0"/>
              </a:spcBef>
            </a:pPr>
            <a:r>
              <a:rPr lang="en-US" sz="3999">
                <a:solidFill>
                  <a:srgbClr val="000000"/>
                </a:solidFill>
                <a:latin typeface="Quicksand 2 Bold"/>
              </a:rPr>
              <a:t>Contoh : page referensi 1, 3, 0, 3, 5, 6,3 dengan page frame 3</a:t>
            </a:r>
          </a:p>
        </p:txBody>
      </p:sp>
      <p:grpSp>
        <p:nvGrpSpPr>
          <p:cNvPr name="Group 13" id="13"/>
          <p:cNvGrpSpPr/>
          <p:nvPr/>
        </p:nvGrpSpPr>
        <p:grpSpPr>
          <a:xfrm rot="0">
            <a:off x="12880925" y="-32427"/>
            <a:ext cx="5953511" cy="1628517"/>
            <a:chOff x="0" y="0"/>
            <a:chExt cx="1568003" cy="428910"/>
          </a:xfrm>
        </p:grpSpPr>
        <p:sp>
          <p:nvSpPr>
            <p:cNvPr name="Freeform 14" id="14"/>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5" id="15"/>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3438326" y="228994"/>
            <a:ext cx="1064213" cy="1105676"/>
          </a:xfrm>
          <a:custGeom>
            <a:avLst/>
            <a:gdLst/>
            <a:ahLst/>
            <a:cxnLst/>
            <a:rect r="r" b="b" t="t" l="l"/>
            <a:pathLst>
              <a:path h="1105676" w="1064213">
                <a:moveTo>
                  <a:pt x="0" y="0"/>
                </a:moveTo>
                <a:lnTo>
                  <a:pt x="1064213" y="0"/>
                </a:lnTo>
                <a:lnTo>
                  <a:pt x="1064213" y="1105676"/>
                </a:lnTo>
                <a:lnTo>
                  <a:pt x="0" y="1105676"/>
                </a:lnTo>
                <a:lnTo>
                  <a:pt x="0" y="0"/>
                </a:lnTo>
                <a:close/>
              </a:path>
            </a:pathLst>
          </a:custGeom>
          <a:blipFill>
            <a:blip r:embed="rId5"/>
            <a:stretch>
              <a:fillRect l="0" t="0" r="0" b="0"/>
            </a:stretch>
          </a:blipFill>
        </p:spPr>
      </p:sp>
      <p:sp>
        <p:nvSpPr>
          <p:cNvPr name="Freeform 17" id="17"/>
          <p:cNvSpPr/>
          <p:nvPr/>
        </p:nvSpPr>
        <p:spPr>
          <a:xfrm flipH="false" flipV="false" rot="0">
            <a:off x="14810643" y="271012"/>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6"/>
            <a:stretch>
              <a:fillRect l="0" t="0" r="0" b="0"/>
            </a:stretch>
          </a:blipFill>
        </p:spPr>
      </p:sp>
      <p:sp>
        <p:nvSpPr>
          <p:cNvPr name="Freeform 18" id="18"/>
          <p:cNvSpPr/>
          <p:nvPr/>
        </p:nvSpPr>
        <p:spPr>
          <a:xfrm flipH="false" flipV="false" rot="0">
            <a:off x="16162481" y="357585"/>
            <a:ext cx="1695464" cy="890512"/>
          </a:xfrm>
          <a:custGeom>
            <a:avLst/>
            <a:gdLst/>
            <a:ahLst/>
            <a:cxnLst/>
            <a:rect r="r" b="b" t="t" l="l"/>
            <a:pathLst>
              <a:path h="890512" w="1695464">
                <a:moveTo>
                  <a:pt x="0" y="0"/>
                </a:moveTo>
                <a:lnTo>
                  <a:pt x="1695464" y="0"/>
                </a:lnTo>
                <a:lnTo>
                  <a:pt x="1695464" y="890512"/>
                </a:lnTo>
                <a:lnTo>
                  <a:pt x="0" y="890512"/>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7638742" y="815653"/>
            <a:ext cx="9874266" cy="3666107"/>
            <a:chOff x="0" y="0"/>
            <a:chExt cx="2600630" cy="965559"/>
          </a:xfrm>
        </p:grpSpPr>
        <p:sp>
          <p:nvSpPr>
            <p:cNvPr name="Freeform 4" id="4"/>
            <p:cNvSpPr/>
            <p:nvPr/>
          </p:nvSpPr>
          <p:spPr>
            <a:xfrm flipH="false" flipV="false" rot="0">
              <a:off x="0" y="0"/>
              <a:ext cx="2600630" cy="965559"/>
            </a:xfrm>
            <a:custGeom>
              <a:avLst/>
              <a:gdLst/>
              <a:ahLst/>
              <a:cxnLst/>
              <a:rect r="r" b="b" t="t" l="l"/>
              <a:pathLst>
                <a:path h="965559" w="2600630">
                  <a:moveTo>
                    <a:pt x="0" y="0"/>
                  </a:moveTo>
                  <a:lnTo>
                    <a:pt x="2600630" y="0"/>
                  </a:lnTo>
                  <a:lnTo>
                    <a:pt x="2600630" y="965559"/>
                  </a:lnTo>
                  <a:lnTo>
                    <a:pt x="0" y="965559"/>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638742" y="4821008"/>
            <a:ext cx="9869114" cy="4471113"/>
            <a:chOff x="0" y="0"/>
            <a:chExt cx="2599273" cy="1177577"/>
          </a:xfrm>
        </p:grpSpPr>
        <p:sp>
          <p:nvSpPr>
            <p:cNvPr name="Freeform 7" id="7"/>
            <p:cNvSpPr/>
            <p:nvPr/>
          </p:nvSpPr>
          <p:spPr>
            <a:xfrm flipH="false" flipV="false" rot="0">
              <a:off x="0" y="0"/>
              <a:ext cx="2599273" cy="1177577"/>
            </a:xfrm>
            <a:custGeom>
              <a:avLst/>
              <a:gdLst/>
              <a:ahLst/>
              <a:cxnLst/>
              <a:rect r="r" b="b" t="t" l="l"/>
              <a:pathLst>
                <a:path h="1177577" w="2599273">
                  <a:moveTo>
                    <a:pt x="0" y="0"/>
                  </a:moveTo>
                  <a:lnTo>
                    <a:pt x="2599273" y="0"/>
                  </a:lnTo>
                  <a:lnTo>
                    <a:pt x="2599273" y="1177577"/>
                  </a:lnTo>
                  <a:lnTo>
                    <a:pt x="0" y="1177577"/>
                  </a:lnTo>
                  <a:close/>
                </a:path>
              </a:pathLst>
            </a:custGeom>
            <a:solidFill>
              <a:srgbClr val="53A9E2"/>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998595" y="1028700"/>
            <a:ext cx="9260705" cy="3110159"/>
            <a:chOff x="0" y="0"/>
            <a:chExt cx="2439033" cy="819137"/>
          </a:xfrm>
        </p:grpSpPr>
        <p:sp>
          <p:nvSpPr>
            <p:cNvPr name="Freeform 10" id="10"/>
            <p:cNvSpPr/>
            <p:nvPr/>
          </p:nvSpPr>
          <p:spPr>
            <a:xfrm flipH="false" flipV="false" rot="0">
              <a:off x="0" y="0"/>
              <a:ext cx="2439033" cy="819137"/>
            </a:xfrm>
            <a:custGeom>
              <a:avLst/>
              <a:gdLst/>
              <a:ahLst/>
              <a:cxnLst/>
              <a:rect r="r" b="b" t="t" l="l"/>
              <a:pathLst>
                <a:path h="819137" w="2439033">
                  <a:moveTo>
                    <a:pt x="0" y="0"/>
                  </a:moveTo>
                  <a:lnTo>
                    <a:pt x="2439033" y="0"/>
                  </a:lnTo>
                  <a:lnTo>
                    <a:pt x="2439033" y="819137"/>
                  </a:lnTo>
                  <a:lnTo>
                    <a:pt x="0" y="819137"/>
                  </a:lnTo>
                  <a:close/>
                </a:path>
              </a:pathLst>
            </a:custGeom>
            <a:solidFill>
              <a:srgbClr val="050A30"/>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7998595" y="5143500"/>
            <a:ext cx="9260705" cy="3917305"/>
            <a:chOff x="0" y="0"/>
            <a:chExt cx="2439033" cy="1031718"/>
          </a:xfrm>
        </p:grpSpPr>
        <p:sp>
          <p:nvSpPr>
            <p:cNvPr name="Freeform 13" id="13"/>
            <p:cNvSpPr/>
            <p:nvPr/>
          </p:nvSpPr>
          <p:spPr>
            <a:xfrm flipH="false" flipV="false" rot="0">
              <a:off x="0" y="0"/>
              <a:ext cx="2439033" cy="1031718"/>
            </a:xfrm>
            <a:custGeom>
              <a:avLst/>
              <a:gdLst/>
              <a:ahLst/>
              <a:cxnLst/>
              <a:rect r="r" b="b" t="t" l="l"/>
              <a:pathLst>
                <a:path h="1031718" w="2439033">
                  <a:moveTo>
                    <a:pt x="0" y="0"/>
                  </a:moveTo>
                  <a:lnTo>
                    <a:pt x="2439033" y="0"/>
                  </a:lnTo>
                  <a:lnTo>
                    <a:pt x="2439033" y="1031718"/>
                  </a:lnTo>
                  <a:lnTo>
                    <a:pt x="0" y="1031718"/>
                  </a:lnTo>
                  <a:close/>
                </a:path>
              </a:pathLst>
            </a:custGeom>
            <a:solidFill>
              <a:srgbClr val="050A30"/>
            </a:solidFill>
          </p:spPr>
        </p:sp>
        <p:sp>
          <p:nvSpPr>
            <p:cNvPr name="TextBox 14" id="1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890454" y="1918102"/>
            <a:ext cx="6748288" cy="9405279"/>
          </a:xfrm>
          <a:custGeom>
            <a:avLst/>
            <a:gdLst/>
            <a:ahLst/>
            <a:cxnLst/>
            <a:rect r="r" b="b" t="t" l="l"/>
            <a:pathLst>
              <a:path h="9405279" w="6748288">
                <a:moveTo>
                  <a:pt x="0" y="0"/>
                </a:moveTo>
                <a:lnTo>
                  <a:pt x="6748288" y="0"/>
                </a:lnTo>
                <a:lnTo>
                  <a:pt x="6748288" y="9405279"/>
                </a:lnTo>
                <a:lnTo>
                  <a:pt x="0" y="9405279"/>
                </a:lnTo>
                <a:lnTo>
                  <a:pt x="0" y="0"/>
                </a:lnTo>
                <a:close/>
              </a:path>
            </a:pathLst>
          </a:custGeom>
          <a:blipFill>
            <a:blip r:embed="rId3"/>
            <a:stretch>
              <a:fillRect l="0" t="0" r="0" b="0"/>
            </a:stretch>
          </a:blipFill>
        </p:spPr>
      </p:sp>
      <p:sp>
        <p:nvSpPr>
          <p:cNvPr name="TextBox 16" id="16"/>
          <p:cNvSpPr txBox="true"/>
          <p:nvPr/>
        </p:nvSpPr>
        <p:spPr>
          <a:xfrm rot="0">
            <a:off x="8284956" y="1318338"/>
            <a:ext cx="8649883" cy="2820521"/>
          </a:xfrm>
          <a:prstGeom prst="rect">
            <a:avLst/>
          </a:prstGeom>
        </p:spPr>
        <p:txBody>
          <a:bodyPr anchor="t" rtlCol="false" tIns="0" lIns="0" bIns="0" rIns="0">
            <a:spAutoFit/>
          </a:bodyPr>
          <a:lstStyle/>
          <a:p>
            <a:pPr algn="ctr">
              <a:lnSpc>
                <a:spcPts val="11174"/>
              </a:lnSpc>
            </a:pPr>
            <a:r>
              <a:rPr lang="en-US" sz="9311">
                <a:solidFill>
                  <a:srgbClr val="FAC44A"/>
                </a:solidFill>
                <a:latin typeface="Squada One"/>
              </a:rPr>
              <a:t>ALGORITMA OPTIMAL</a:t>
            </a:r>
          </a:p>
        </p:txBody>
      </p:sp>
      <p:sp>
        <p:nvSpPr>
          <p:cNvPr name="TextBox 17" id="17"/>
          <p:cNvSpPr txBox="true"/>
          <p:nvPr/>
        </p:nvSpPr>
        <p:spPr>
          <a:xfrm rot="0">
            <a:off x="8284956" y="5425753"/>
            <a:ext cx="8687983" cy="3343275"/>
          </a:xfrm>
          <a:prstGeom prst="rect">
            <a:avLst/>
          </a:prstGeom>
        </p:spPr>
        <p:txBody>
          <a:bodyPr anchor="t" rtlCol="false" tIns="0" lIns="0" bIns="0" rIns="0">
            <a:spAutoFit/>
          </a:bodyPr>
          <a:lstStyle/>
          <a:p>
            <a:pPr algn="just">
              <a:lnSpc>
                <a:spcPts val="5280"/>
              </a:lnSpc>
            </a:pPr>
            <a:r>
              <a:rPr lang="en-US" sz="4400">
                <a:solidFill>
                  <a:srgbClr val="FFFFFF"/>
                </a:solidFill>
                <a:latin typeface="Quicksand 1"/>
              </a:rPr>
              <a:t>Algoritma ini mempunyai rata-rata gae fault terendah. Algoritma optimal akan mengganti page yang tidak akan digunakan dalam waktu dekat. </a:t>
            </a:r>
          </a:p>
        </p:txBody>
      </p:sp>
      <p:grpSp>
        <p:nvGrpSpPr>
          <p:cNvPr name="Group 18" id="18"/>
          <p:cNvGrpSpPr/>
          <p:nvPr/>
        </p:nvGrpSpPr>
        <p:grpSpPr>
          <a:xfrm rot="0">
            <a:off x="-656077" y="0"/>
            <a:ext cx="5953511" cy="1628517"/>
            <a:chOff x="0" y="0"/>
            <a:chExt cx="1568003" cy="428910"/>
          </a:xfrm>
        </p:grpSpPr>
        <p:sp>
          <p:nvSpPr>
            <p:cNvPr name="Freeform 19" id="19"/>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20" id="20"/>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219606" y="261420"/>
            <a:ext cx="1064213" cy="1105676"/>
          </a:xfrm>
          <a:custGeom>
            <a:avLst/>
            <a:gdLst/>
            <a:ahLst/>
            <a:cxnLst/>
            <a:rect r="r" b="b" t="t" l="l"/>
            <a:pathLst>
              <a:path h="1105676" w="1064213">
                <a:moveTo>
                  <a:pt x="0" y="0"/>
                </a:moveTo>
                <a:lnTo>
                  <a:pt x="1064213" y="0"/>
                </a:lnTo>
                <a:lnTo>
                  <a:pt x="1064213" y="1105677"/>
                </a:lnTo>
                <a:lnTo>
                  <a:pt x="0" y="1105677"/>
                </a:lnTo>
                <a:lnTo>
                  <a:pt x="0" y="0"/>
                </a:lnTo>
                <a:close/>
              </a:path>
            </a:pathLst>
          </a:custGeom>
          <a:blipFill>
            <a:blip r:embed="rId4"/>
            <a:stretch>
              <a:fillRect l="0" t="0" r="0" b="0"/>
            </a:stretch>
          </a:blipFill>
        </p:spPr>
      </p:sp>
      <p:sp>
        <p:nvSpPr>
          <p:cNvPr name="Freeform 22" id="22"/>
          <p:cNvSpPr/>
          <p:nvPr/>
        </p:nvSpPr>
        <p:spPr>
          <a:xfrm flipH="false" flipV="false" rot="0">
            <a:off x="1441886" y="303439"/>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5"/>
            <a:stretch>
              <a:fillRect l="0" t="0" r="0" b="0"/>
            </a:stretch>
          </a:blipFill>
        </p:spPr>
      </p:sp>
      <p:sp>
        <p:nvSpPr>
          <p:cNvPr name="Freeform 23" id="23"/>
          <p:cNvSpPr/>
          <p:nvPr/>
        </p:nvSpPr>
        <p:spPr>
          <a:xfrm flipH="false" flipV="false" rot="0">
            <a:off x="2726288" y="369003"/>
            <a:ext cx="1695464" cy="890512"/>
          </a:xfrm>
          <a:custGeom>
            <a:avLst/>
            <a:gdLst/>
            <a:ahLst/>
            <a:cxnLst/>
            <a:rect r="r" b="b" t="t" l="l"/>
            <a:pathLst>
              <a:path h="890512" w="1695464">
                <a:moveTo>
                  <a:pt x="0" y="0"/>
                </a:moveTo>
                <a:lnTo>
                  <a:pt x="1695464" y="0"/>
                </a:lnTo>
                <a:lnTo>
                  <a:pt x="1695464" y="890511"/>
                </a:lnTo>
                <a:lnTo>
                  <a:pt x="0" y="890511"/>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411277" y="781832"/>
            <a:ext cx="11407511" cy="8723337"/>
            <a:chOff x="0" y="0"/>
            <a:chExt cx="3004447" cy="2297504"/>
          </a:xfrm>
        </p:grpSpPr>
        <p:sp>
          <p:nvSpPr>
            <p:cNvPr name="Freeform 4" id="4"/>
            <p:cNvSpPr/>
            <p:nvPr/>
          </p:nvSpPr>
          <p:spPr>
            <a:xfrm flipH="false" flipV="false" rot="0">
              <a:off x="0" y="0"/>
              <a:ext cx="3004447" cy="2297504"/>
            </a:xfrm>
            <a:custGeom>
              <a:avLst/>
              <a:gdLst/>
              <a:ahLst/>
              <a:cxnLst/>
              <a:rect r="r" b="b" t="t" l="l"/>
              <a:pathLst>
                <a:path h="2297504" w="3004447">
                  <a:moveTo>
                    <a:pt x="0" y="0"/>
                  </a:moveTo>
                  <a:lnTo>
                    <a:pt x="3004447" y="0"/>
                  </a:lnTo>
                  <a:lnTo>
                    <a:pt x="3004447" y="2297504"/>
                  </a:lnTo>
                  <a:lnTo>
                    <a:pt x="0" y="2297504"/>
                  </a:lnTo>
                  <a:close/>
                </a:path>
              </a:pathLst>
            </a:custGeom>
            <a:solidFill>
              <a:srgbClr val="53A9E2"/>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780069" y="1028700"/>
            <a:ext cx="10785375" cy="8229600"/>
            <a:chOff x="0" y="0"/>
            <a:chExt cx="2840593" cy="2167467"/>
          </a:xfrm>
        </p:grpSpPr>
        <p:sp>
          <p:nvSpPr>
            <p:cNvPr name="Freeform 7" id="7"/>
            <p:cNvSpPr/>
            <p:nvPr/>
          </p:nvSpPr>
          <p:spPr>
            <a:xfrm flipH="false" flipV="false" rot="0">
              <a:off x="0" y="0"/>
              <a:ext cx="2840593" cy="2167467"/>
            </a:xfrm>
            <a:custGeom>
              <a:avLst/>
              <a:gdLst/>
              <a:ahLst/>
              <a:cxnLst/>
              <a:rect r="r" b="b" t="t" l="l"/>
              <a:pathLst>
                <a:path h="2167467" w="2840593">
                  <a:moveTo>
                    <a:pt x="0" y="0"/>
                  </a:moveTo>
                  <a:lnTo>
                    <a:pt x="2840593" y="0"/>
                  </a:lnTo>
                  <a:lnTo>
                    <a:pt x="2840593" y="2167467"/>
                  </a:lnTo>
                  <a:lnTo>
                    <a:pt x="0" y="2167467"/>
                  </a:lnTo>
                  <a:close/>
                </a:path>
              </a:pathLst>
            </a:custGeom>
            <a:solidFill>
              <a:srgbClr val="FFFFFF"/>
            </a:solidFill>
          </p:spPr>
        </p:sp>
        <p:sp>
          <p:nvSpPr>
            <p:cNvPr name="TextBox 8" id="8"/>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231841">
            <a:off x="11527595" y="1473594"/>
            <a:ext cx="7003780" cy="9230681"/>
          </a:xfrm>
          <a:custGeom>
            <a:avLst/>
            <a:gdLst/>
            <a:ahLst/>
            <a:cxnLst/>
            <a:rect r="r" b="b" t="t" l="l"/>
            <a:pathLst>
              <a:path h="9230681" w="7003780">
                <a:moveTo>
                  <a:pt x="0" y="0"/>
                </a:moveTo>
                <a:lnTo>
                  <a:pt x="7003779" y="0"/>
                </a:lnTo>
                <a:lnTo>
                  <a:pt x="7003779" y="9230681"/>
                </a:lnTo>
                <a:lnTo>
                  <a:pt x="0" y="9230681"/>
                </a:lnTo>
                <a:lnTo>
                  <a:pt x="0" y="0"/>
                </a:lnTo>
                <a:close/>
              </a:path>
            </a:pathLst>
          </a:custGeom>
          <a:blipFill>
            <a:blip r:embed="rId3"/>
            <a:stretch>
              <a:fillRect l="0" t="0" r="0" b="0"/>
            </a:stretch>
          </a:blipFill>
        </p:spPr>
      </p:sp>
      <p:sp>
        <p:nvSpPr>
          <p:cNvPr name="Freeform 10" id="10"/>
          <p:cNvSpPr/>
          <p:nvPr/>
        </p:nvSpPr>
        <p:spPr>
          <a:xfrm flipH="false" flipV="false" rot="0">
            <a:off x="780069" y="4636961"/>
            <a:ext cx="10785375" cy="4325000"/>
          </a:xfrm>
          <a:custGeom>
            <a:avLst/>
            <a:gdLst/>
            <a:ahLst/>
            <a:cxnLst/>
            <a:rect r="r" b="b" t="t" l="l"/>
            <a:pathLst>
              <a:path h="4325000" w="10785375">
                <a:moveTo>
                  <a:pt x="0" y="0"/>
                </a:moveTo>
                <a:lnTo>
                  <a:pt x="10785374" y="0"/>
                </a:lnTo>
                <a:lnTo>
                  <a:pt x="10785374" y="4325000"/>
                </a:lnTo>
                <a:lnTo>
                  <a:pt x="0" y="4325000"/>
                </a:lnTo>
                <a:lnTo>
                  <a:pt x="0" y="0"/>
                </a:lnTo>
                <a:close/>
              </a:path>
            </a:pathLst>
          </a:custGeom>
          <a:blipFill>
            <a:blip r:embed="rId4"/>
            <a:stretch>
              <a:fillRect l="-6627" t="-12200" r="0" b="-4295"/>
            </a:stretch>
          </a:blipFill>
        </p:spPr>
      </p:sp>
      <p:sp>
        <p:nvSpPr>
          <p:cNvPr name="TextBox 11" id="11"/>
          <p:cNvSpPr txBox="true"/>
          <p:nvPr/>
        </p:nvSpPr>
        <p:spPr>
          <a:xfrm rot="0">
            <a:off x="1324249" y="1028700"/>
            <a:ext cx="8680660" cy="1400175"/>
          </a:xfrm>
          <a:prstGeom prst="rect">
            <a:avLst/>
          </a:prstGeom>
        </p:spPr>
        <p:txBody>
          <a:bodyPr anchor="t" rtlCol="false" tIns="0" lIns="0" bIns="0" rIns="0">
            <a:spAutoFit/>
          </a:bodyPr>
          <a:lstStyle/>
          <a:p>
            <a:pPr algn="ctr">
              <a:lnSpc>
                <a:spcPts val="11040"/>
              </a:lnSpc>
            </a:pPr>
            <a:r>
              <a:rPr lang="en-US" sz="9200">
                <a:solidFill>
                  <a:srgbClr val="FAC44A"/>
                </a:solidFill>
                <a:latin typeface="Squada One"/>
              </a:rPr>
              <a:t>ALGORITMA OPTIMAL</a:t>
            </a:r>
          </a:p>
        </p:txBody>
      </p:sp>
      <p:sp>
        <p:nvSpPr>
          <p:cNvPr name="TextBox 12" id="12"/>
          <p:cNvSpPr txBox="true"/>
          <p:nvPr/>
        </p:nvSpPr>
        <p:spPr>
          <a:xfrm rot="0">
            <a:off x="1324249" y="2466975"/>
            <a:ext cx="9900283" cy="2089150"/>
          </a:xfrm>
          <a:prstGeom prst="rect">
            <a:avLst/>
          </a:prstGeom>
        </p:spPr>
        <p:txBody>
          <a:bodyPr anchor="t" rtlCol="false" tIns="0" lIns="0" bIns="0" rIns="0">
            <a:spAutoFit/>
          </a:bodyPr>
          <a:lstStyle/>
          <a:p>
            <a:pPr>
              <a:lnSpc>
                <a:spcPts val="5599"/>
              </a:lnSpc>
              <a:spcBef>
                <a:spcPct val="0"/>
              </a:spcBef>
            </a:pPr>
            <a:r>
              <a:rPr lang="en-US" sz="3999">
                <a:solidFill>
                  <a:srgbClr val="000000"/>
                </a:solidFill>
                <a:latin typeface="Quicksand 2 Bold"/>
              </a:rPr>
              <a:t>Contoh : page referensi 3,2,1,0,3,2,4,3,2,0,4,1,4,0,4,3,0,2 dengan page frame 4</a:t>
            </a:r>
          </a:p>
        </p:txBody>
      </p:sp>
      <p:grpSp>
        <p:nvGrpSpPr>
          <p:cNvPr name="Group 13" id="13"/>
          <p:cNvGrpSpPr/>
          <p:nvPr/>
        </p:nvGrpSpPr>
        <p:grpSpPr>
          <a:xfrm rot="0">
            <a:off x="12880925" y="-32427"/>
            <a:ext cx="5953511" cy="1628517"/>
            <a:chOff x="0" y="0"/>
            <a:chExt cx="1568003" cy="428910"/>
          </a:xfrm>
        </p:grpSpPr>
        <p:sp>
          <p:nvSpPr>
            <p:cNvPr name="Freeform 14" id="14"/>
            <p:cNvSpPr/>
            <p:nvPr/>
          </p:nvSpPr>
          <p:spPr>
            <a:xfrm flipH="false" flipV="false" rot="0">
              <a:off x="0" y="0"/>
              <a:ext cx="1568003" cy="428910"/>
            </a:xfrm>
            <a:custGeom>
              <a:avLst/>
              <a:gdLst/>
              <a:ahLst/>
              <a:cxnLst/>
              <a:rect r="r" b="b" t="t" l="l"/>
              <a:pathLst>
                <a:path h="428910" w="1568003">
                  <a:moveTo>
                    <a:pt x="1364803" y="0"/>
                  </a:moveTo>
                  <a:cubicBezTo>
                    <a:pt x="1477027" y="0"/>
                    <a:pt x="1568003" y="96015"/>
                    <a:pt x="1568003" y="214455"/>
                  </a:cubicBezTo>
                  <a:cubicBezTo>
                    <a:pt x="1568003" y="332895"/>
                    <a:pt x="1477027" y="428910"/>
                    <a:pt x="1364803" y="428910"/>
                  </a:cubicBezTo>
                  <a:lnTo>
                    <a:pt x="203200" y="428910"/>
                  </a:lnTo>
                  <a:cubicBezTo>
                    <a:pt x="90976" y="428910"/>
                    <a:pt x="0" y="332895"/>
                    <a:pt x="0" y="214455"/>
                  </a:cubicBezTo>
                  <a:cubicBezTo>
                    <a:pt x="0" y="96015"/>
                    <a:pt x="90976" y="0"/>
                    <a:pt x="203200" y="0"/>
                  </a:cubicBezTo>
                  <a:close/>
                </a:path>
              </a:pathLst>
            </a:custGeom>
            <a:solidFill>
              <a:srgbClr val="FFFFFF"/>
            </a:solidFill>
          </p:spPr>
        </p:sp>
        <p:sp>
          <p:nvSpPr>
            <p:cNvPr name="TextBox 15" id="15"/>
            <p:cNvSpPr txBox="true"/>
            <p:nvPr/>
          </p:nvSpPr>
          <p:spPr>
            <a:xfrm>
              <a:off x="0" y="-47625"/>
              <a:ext cx="812800" cy="45402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3438326" y="228994"/>
            <a:ext cx="1064213" cy="1105676"/>
          </a:xfrm>
          <a:custGeom>
            <a:avLst/>
            <a:gdLst/>
            <a:ahLst/>
            <a:cxnLst/>
            <a:rect r="r" b="b" t="t" l="l"/>
            <a:pathLst>
              <a:path h="1105676" w="1064213">
                <a:moveTo>
                  <a:pt x="0" y="0"/>
                </a:moveTo>
                <a:lnTo>
                  <a:pt x="1064213" y="0"/>
                </a:lnTo>
                <a:lnTo>
                  <a:pt x="1064213" y="1105676"/>
                </a:lnTo>
                <a:lnTo>
                  <a:pt x="0" y="1105676"/>
                </a:lnTo>
                <a:lnTo>
                  <a:pt x="0" y="0"/>
                </a:lnTo>
                <a:close/>
              </a:path>
            </a:pathLst>
          </a:custGeom>
          <a:blipFill>
            <a:blip r:embed="rId5"/>
            <a:stretch>
              <a:fillRect l="0" t="0" r="0" b="0"/>
            </a:stretch>
          </a:blipFill>
        </p:spPr>
      </p:sp>
      <p:sp>
        <p:nvSpPr>
          <p:cNvPr name="Freeform 17" id="17"/>
          <p:cNvSpPr/>
          <p:nvPr/>
        </p:nvSpPr>
        <p:spPr>
          <a:xfrm flipH="false" flipV="false" rot="0">
            <a:off x="14810643" y="271012"/>
            <a:ext cx="1047038" cy="1063658"/>
          </a:xfrm>
          <a:custGeom>
            <a:avLst/>
            <a:gdLst/>
            <a:ahLst/>
            <a:cxnLst/>
            <a:rect r="r" b="b" t="t" l="l"/>
            <a:pathLst>
              <a:path h="1063658" w="1047038">
                <a:moveTo>
                  <a:pt x="0" y="0"/>
                </a:moveTo>
                <a:lnTo>
                  <a:pt x="1047038" y="0"/>
                </a:lnTo>
                <a:lnTo>
                  <a:pt x="1047038" y="1063658"/>
                </a:lnTo>
                <a:lnTo>
                  <a:pt x="0" y="1063658"/>
                </a:lnTo>
                <a:lnTo>
                  <a:pt x="0" y="0"/>
                </a:lnTo>
                <a:close/>
              </a:path>
            </a:pathLst>
          </a:custGeom>
          <a:blipFill>
            <a:blip r:embed="rId6"/>
            <a:stretch>
              <a:fillRect l="0" t="0" r="0" b="0"/>
            </a:stretch>
          </a:blipFill>
        </p:spPr>
      </p:sp>
      <p:sp>
        <p:nvSpPr>
          <p:cNvPr name="Freeform 18" id="18"/>
          <p:cNvSpPr/>
          <p:nvPr/>
        </p:nvSpPr>
        <p:spPr>
          <a:xfrm flipH="false" flipV="false" rot="0">
            <a:off x="16162481" y="357585"/>
            <a:ext cx="1695464" cy="890512"/>
          </a:xfrm>
          <a:custGeom>
            <a:avLst/>
            <a:gdLst/>
            <a:ahLst/>
            <a:cxnLst/>
            <a:rect r="r" b="b" t="t" l="l"/>
            <a:pathLst>
              <a:path h="890512" w="1695464">
                <a:moveTo>
                  <a:pt x="0" y="0"/>
                </a:moveTo>
                <a:lnTo>
                  <a:pt x="1695464" y="0"/>
                </a:lnTo>
                <a:lnTo>
                  <a:pt x="1695464" y="890512"/>
                </a:lnTo>
                <a:lnTo>
                  <a:pt x="0" y="890512"/>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DAFubG_zWew</dc:identifier>
  <dcterms:modified xsi:type="dcterms:W3CDTF">2011-08-01T06:04:30Z</dcterms:modified>
  <cp:revision>1</cp:revision>
  <dc:title>Manajemen</dc:title>
</cp:coreProperties>
</file>