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tags/tag7.xml" ContentType="application/vnd.openxmlformats-officedocument.presentationml.tag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embeddedFontLst>
    <p:embeddedFont>
      <p:font typeface="Calibri" pitchFamily="34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A0DADB-5B6D-4303-81BB-0CAD6EC101DA}" type="doc">
      <dgm:prSet loTypeId="urn:microsoft.com/office/officeart/2005/8/layout/default#79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C11B73B-DB00-4292-97C2-8F53E564FF2C}">
      <dgm:prSet phldrT="[Text]" custT="1"/>
      <dgm:spPr/>
      <dgm:t>
        <a:bodyPr/>
        <a:lstStyle/>
        <a:p>
          <a:pPr>
            <a:buAutoNum type="arabicPeriod"/>
          </a:pPr>
          <a:r>
            <a:rPr dirty="0" err="1"/>
            <a:t>Validitas</a:t>
          </a:r>
          <a:r>
            <a:rPr dirty="0"/>
            <a:t> internal: </a:t>
          </a:r>
          <a:r>
            <a:rPr dirty="0" err="1"/>
            <a:t>nilai</a:t>
          </a:r>
          <a:r>
            <a:rPr dirty="0"/>
            <a:t> </a:t>
          </a:r>
          <a:r>
            <a:rPr dirty="0" err="1"/>
            <a:t>kebenaran</a:t>
          </a:r>
          <a:r>
            <a:rPr dirty="0"/>
            <a:t>, </a:t>
          </a:r>
          <a:r>
            <a:rPr dirty="0" err="1"/>
            <a:t>akurasi</a:t>
          </a:r>
          <a:r>
            <a:rPr dirty="0"/>
            <a:t> data. </a:t>
          </a:r>
          <a:r>
            <a:rPr dirty="0" err="1"/>
            <a:t>Seberapa</a:t>
          </a:r>
          <a:r>
            <a:rPr dirty="0"/>
            <a:t> </a:t>
          </a:r>
          <a:r>
            <a:rPr dirty="0" err="1"/>
            <a:t>benarkah</a:t>
          </a:r>
          <a:r>
            <a:rPr dirty="0"/>
            <a:t> </a:t>
          </a:r>
          <a:r>
            <a:rPr dirty="0" err="1"/>
            <a:t>temuan</a:t>
          </a:r>
          <a:r>
            <a:rPr dirty="0"/>
            <a:t> </a:t>
          </a:r>
          <a:r>
            <a:rPr dirty="0" err="1"/>
            <a:t>dari</a:t>
          </a:r>
          <a:r>
            <a:rPr dirty="0"/>
            <a:t> </a:t>
          </a:r>
          <a:r>
            <a:rPr dirty="0" err="1"/>
            <a:t>penelitian</a:t>
          </a:r>
          <a:r>
            <a:rPr dirty="0"/>
            <a:t>?</a:t>
          </a:r>
          <a:endParaRPr lang="en-US" sz="1800" b="0" dirty="0"/>
        </a:p>
      </dgm:t>
    </dgm:pt>
    <dgm:pt modelId="{4809FDED-9D0E-425C-8BA9-B143BFAF035A}" type="parTrans" cxnId="{F1891192-B135-4C9A-85ED-5017415ED1DC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4214DB5A-7D64-404E-B00E-F54C0A1A960A}" type="sibTrans" cxnId="{F1891192-B135-4C9A-85ED-5017415ED1DC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684337DB-E30C-4564-A3E7-D70755437C55}">
      <dgm:prSet phldrT="[Text]" custT="1"/>
      <dgm:spPr/>
      <dgm:t>
        <a:bodyPr/>
        <a:lstStyle/>
        <a:p>
          <a:pPr>
            <a:buAutoNum type="arabicPeriod" startAt="2"/>
          </a:pPr>
          <a:r>
            <a:rPr dirty="0" err="1"/>
            <a:t>Validitas</a:t>
          </a:r>
          <a:r>
            <a:rPr dirty="0"/>
            <a:t> </a:t>
          </a:r>
          <a:r>
            <a:rPr dirty="0" err="1"/>
            <a:t>eksternal</a:t>
          </a:r>
          <a:r>
            <a:rPr dirty="0"/>
            <a:t>: </a:t>
          </a:r>
          <a:r>
            <a:rPr dirty="0" err="1"/>
            <a:t>sejauh</a:t>
          </a:r>
          <a:r>
            <a:rPr dirty="0"/>
            <a:t> </a:t>
          </a:r>
          <a:r>
            <a:rPr dirty="0" err="1"/>
            <a:t>mana</a:t>
          </a:r>
          <a:r>
            <a:rPr dirty="0"/>
            <a:t> </a:t>
          </a:r>
          <a:r>
            <a:rPr dirty="0" err="1"/>
            <a:t>hasil</a:t>
          </a:r>
          <a:r>
            <a:rPr dirty="0"/>
            <a:t> </a:t>
          </a:r>
          <a:r>
            <a:rPr dirty="0" err="1"/>
            <a:t>penelitian</a:t>
          </a:r>
          <a:r>
            <a:rPr dirty="0"/>
            <a:t> </a:t>
          </a:r>
          <a:r>
            <a:rPr dirty="0" err="1"/>
            <a:t>dpt</a:t>
          </a:r>
          <a:r>
            <a:rPr dirty="0"/>
            <a:t> </a:t>
          </a:r>
          <a:r>
            <a:rPr dirty="0" err="1"/>
            <a:t>diterapkan</a:t>
          </a:r>
          <a:r>
            <a:rPr dirty="0"/>
            <a:t> pd </a:t>
          </a:r>
          <a:r>
            <a:rPr dirty="0" err="1"/>
            <a:t>subjek</a:t>
          </a:r>
          <a:r>
            <a:rPr dirty="0"/>
            <a:t>/setting </a:t>
          </a:r>
          <a:r>
            <a:rPr dirty="0" err="1"/>
            <a:t>yg</a:t>
          </a:r>
          <a:r>
            <a:rPr dirty="0"/>
            <a:t> </a:t>
          </a:r>
          <a:r>
            <a:rPr dirty="0" err="1"/>
            <a:t>berbeda</a:t>
          </a:r>
          <a:r>
            <a:rPr dirty="0"/>
            <a:t>?</a:t>
          </a:r>
          <a:endParaRPr lang="en-US" sz="1800" b="0" dirty="0"/>
        </a:p>
      </dgm:t>
    </dgm:pt>
    <dgm:pt modelId="{B07B71E4-89F2-4060-94EC-A60E582A8FA2}" type="parTrans" cxnId="{7730CB1C-3A1A-418E-B741-D2A3BAA91E93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FBE88A7A-1EF6-4FDE-9CB1-8A119B309376}" type="sibTrans" cxnId="{7730CB1C-3A1A-418E-B741-D2A3BAA91E93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49C756E0-B235-4A8B-A973-8D1F339D1DD3}">
      <dgm:prSet phldrT="[Text]" custT="1"/>
      <dgm:spPr/>
      <dgm:t>
        <a:bodyPr/>
        <a:lstStyle/>
        <a:p>
          <a:pPr>
            <a:buAutoNum type="arabicPeriod" startAt="3"/>
          </a:pPr>
          <a:r>
            <a:rPr dirty="0" err="1"/>
            <a:t>Reliabilitas</a:t>
          </a:r>
          <a:r>
            <a:rPr dirty="0"/>
            <a:t>, </a:t>
          </a:r>
          <a:r>
            <a:rPr dirty="0" err="1"/>
            <a:t>replikasi</a:t>
          </a:r>
          <a:r>
            <a:rPr dirty="0"/>
            <a:t>, </a:t>
          </a:r>
          <a:r>
            <a:rPr dirty="0" err="1"/>
            <a:t>konsistensi</a:t>
          </a:r>
          <a:r>
            <a:rPr dirty="0"/>
            <a:t>: </a:t>
          </a:r>
          <a:r>
            <a:rPr dirty="0" err="1"/>
            <a:t>bagaimana</a:t>
          </a:r>
          <a:r>
            <a:rPr dirty="0"/>
            <a:t> </a:t>
          </a:r>
          <a:r>
            <a:rPr dirty="0" err="1"/>
            <a:t>penelitian</a:t>
          </a:r>
          <a:r>
            <a:rPr dirty="0"/>
            <a:t> </a:t>
          </a:r>
          <a:r>
            <a:rPr dirty="0" err="1"/>
            <a:t>dpt</a:t>
          </a:r>
          <a:r>
            <a:rPr dirty="0"/>
            <a:t> </a:t>
          </a:r>
          <a:r>
            <a:rPr dirty="0" err="1"/>
            <a:t>diulang</a:t>
          </a:r>
          <a:r>
            <a:rPr dirty="0"/>
            <a:t> pd </a:t>
          </a:r>
          <a:r>
            <a:rPr dirty="0" err="1"/>
            <a:t>waktu</a:t>
          </a:r>
          <a:r>
            <a:rPr dirty="0"/>
            <a:t> yang </a:t>
          </a:r>
          <a:r>
            <a:rPr dirty="0" err="1"/>
            <a:t>berbeda</a:t>
          </a:r>
          <a:r>
            <a:rPr dirty="0"/>
            <a:t>, </a:t>
          </a:r>
          <a:r>
            <a:rPr dirty="0" err="1"/>
            <a:t>dgn</a:t>
          </a:r>
          <a:r>
            <a:rPr dirty="0"/>
            <a:t> </a:t>
          </a:r>
          <a:r>
            <a:rPr dirty="0" err="1"/>
            <a:t>metode</a:t>
          </a:r>
          <a:r>
            <a:rPr dirty="0"/>
            <a:t> </a:t>
          </a:r>
          <a:r>
            <a:rPr dirty="0" err="1"/>
            <a:t>yg</a:t>
          </a:r>
          <a:r>
            <a:rPr dirty="0"/>
            <a:t> </a:t>
          </a:r>
          <a:r>
            <a:rPr dirty="0" err="1"/>
            <a:t>sama</a:t>
          </a:r>
          <a:r>
            <a:rPr dirty="0"/>
            <a:t>, </a:t>
          </a:r>
          <a:r>
            <a:rPr dirty="0" err="1"/>
            <a:t>partisipasi</a:t>
          </a:r>
          <a:r>
            <a:rPr dirty="0"/>
            <a:t> </a:t>
          </a:r>
          <a:r>
            <a:rPr dirty="0" err="1"/>
            <a:t>yg</a:t>
          </a:r>
          <a:r>
            <a:rPr dirty="0"/>
            <a:t> </a:t>
          </a:r>
          <a:r>
            <a:rPr dirty="0" err="1"/>
            <a:t>sama</a:t>
          </a:r>
          <a:r>
            <a:rPr dirty="0"/>
            <a:t>, </a:t>
          </a:r>
          <a:r>
            <a:rPr dirty="0" err="1"/>
            <a:t>dlm</a:t>
          </a:r>
          <a:r>
            <a:rPr dirty="0"/>
            <a:t> </a:t>
          </a:r>
          <a:r>
            <a:rPr dirty="0" err="1"/>
            <a:t>konteks</a:t>
          </a:r>
          <a:r>
            <a:rPr dirty="0"/>
            <a:t> </a:t>
          </a:r>
          <a:r>
            <a:rPr dirty="0" err="1"/>
            <a:t>yg</a:t>
          </a:r>
          <a:r>
            <a:rPr dirty="0"/>
            <a:t> </a:t>
          </a:r>
          <a:r>
            <a:rPr dirty="0" err="1"/>
            <a:t>sama</a:t>
          </a:r>
          <a:r>
            <a:rPr dirty="0"/>
            <a:t>?</a:t>
          </a:r>
          <a:endParaRPr lang="en-US" sz="1800" b="0" dirty="0"/>
        </a:p>
      </dgm:t>
    </dgm:pt>
    <dgm:pt modelId="{D7406D56-EABB-451F-893B-B212A4C03986}" type="parTrans" cxnId="{D738CDE8-0BDE-4CCB-B506-C40705D52DEB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A74C6608-86E1-4644-A414-23AF47A61B91}" type="sibTrans" cxnId="{D738CDE8-0BDE-4CCB-B506-C40705D52DEB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0C09B2A2-2269-4849-8EA4-454119A9302F}">
      <dgm:prSet phldrT="[Text]" custT="1"/>
      <dgm:spPr/>
      <dgm:t>
        <a:bodyPr/>
        <a:lstStyle/>
        <a:p>
          <a:pPr>
            <a:buAutoNum type="arabicPeriod" startAt="4"/>
          </a:pPr>
          <a:r>
            <a:rPr dirty="0" err="1"/>
            <a:t>objektivitas</a:t>
          </a:r>
          <a:r>
            <a:rPr dirty="0"/>
            <a:t>, </a:t>
          </a:r>
          <a:r>
            <a:rPr dirty="0" err="1"/>
            <a:t>netralitas</a:t>
          </a:r>
          <a:r>
            <a:rPr dirty="0"/>
            <a:t>: </a:t>
          </a:r>
          <a:r>
            <a:rPr dirty="0" err="1"/>
            <a:t>bagaimana</a:t>
          </a:r>
          <a:r>
            <a:rPr dirty="0"/>
            <a:t> </a:t>
          </a:r>
          <a:r>
            <a:rPr dirty="0" err="1"/>
            <a:t>kita</a:t>
          </a:r>
          <a:r>
            <a:rPr dirty="0"/>
            <a:t> </a:t>
          </a:r>
          <a:r>
            <a:rPr dirty="0" err="1"/>
            <a:t>yakin</a:t>
          </a:r>
          <a:r>
            <a:rPr dirty="0"/>
            <a:t> </a:t>
          </a:r>
          <a:r>
            <a:rPr dirty="0" err="1"/>
            <a:t>temuan</a:t>
          </a:r>
          <a:r>
            <a:rPr dirty="0"/>
            <a:t> </a:t>
          </a:r>
          <a:r>
            <a:rPr dirty="0" err="1"/>
            <a:t>penelitian</a:t>
          </a:r>
          <a:r>
            <a:rPr dirty="0"/>
            <a:t> </a:t>
          </a:r>
          <a:r>
            <a:rPr dirty="0" err="1"/>
            <a:t>tidak</a:t>
          </a:r>
          <a:r>
            <a:rPr dirty="0"/>
            <a:t> </a:t>
          </a:r>
          <a:r>
            <a:rPr dirty="0" err="1"/>
            <a:t>diwarnai</a:t>
          </a:r>
          <a:r>
            <a:rPr dirty="0"/>
            <a:t> bias &amp; </a:t>
          </a:r>
          <a:r>
            <a:rPr dirty="0" err="1"/>
            <a:t>prasangka</a:t>
          </a:r>
          <a:r>
            <a:rPr dirty="0"/>
            <a:t>?</a:t>
          </a:r>
          <a:endParaRPr lang="en-US" sz="1800" b="0" dirty="0"/>
        </a:p>
      </dgm:t>
    </dgm:pt>
    <dgm:pt modelId="{6FF27775-78C3-4CF6-BA40-418C8362000A}" type="parTrans" cxnId="{2C20C3C8-32E4-4747-B086-DDF9F044F091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C7681F71-20BD-439B-A4E0-20051B051951}" type="sibTrans" cxnId="{2C20C3C8-32E4-4747-B086-DDF9F044F091}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9FA0E98D-3FE2-4689-BC2B-4189731071F6}" type="parTrans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B44A047B-3DC2-4497-92D2-1CAE4BE05690}" type="sibTrans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2671CB35-2B59-42F4-B6C8-78F22971FD58}" type="parTrans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8A09C8E0-853A-4BCE-957C-6E97E48E4254}" type="sibTrans">
      <dgm:prSet/>
      <dgm:spPr/>
      <dgm:t>
        <a:bodyPr/>
        <a:lstStyle/>
        <a:p>
          <a:endParaRPr lang="en-US" sz="1800" b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E390D840-3216-4E30-BD18-D25F783DFD47}" type="pres">
      <dgm:prSet presAssocID="{A0A0DADB-5B6D-4303-81BB-0CAD6EC101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F70BDF-8FC3-417F-B46D-16EF6B825E5B}" type="pres">
      <dgm:prSet presAssocID="{5C11B73B-DB00-4292-97C2-8F53E564FF2C}" presName="node" presStyleLbl="node1" presStyleIdx="0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43A9403-F466-4493-B421-622179E5A9D9}" type="pres">
      <dgm:prSet presAssocID="{4214DB5A-7D64-404E-B00E-F54C0A1A960A}" presName="sibTrans" presStyleCnt="0"/>
      <dgm:spPr/>
      <dgm:t>
        <a:bodyPr/>
        <a:lstStyle/>
        <a:p>
          <a:endParaRPr lang="en-US"/>
        </a:p>
      </dgm:t>
    </dgm:pt>
    <dgm:pt modelId="{6716ACFC-98B7-4F87-B956-3DAD74AFA2C3}" type="pres">
      <dgm:prSet presAssocID="{684337DB-E30C-4564-A3E7-D70755437C55}" presName="node" presStyleLbl="node1" presStyleIdx="1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19B5247-74AA-431E-8A94-56D46C8B57D1}" type="pres">
      <dgm:prSet presAssocID="{FBE88A7A-1EF6-4FDE-9CB1-8A119B309376}" presName="sibTrans" presStyleCnt="0"/>
      <dgm:spPr/>
      <dgm:t>
        <a:bodyPr/>
        <a:lstStyle/>
        <a:p>
          <a:endParaRPr lang="en-US"/>
        </a:p>
      </dgm:t>
    </dgm:pt>
    <dgm:pt modelId="{511490BC-1189-44BB-9F0C-A25B987C4D57}" type="pres">
      <dgm:prSet presAssocID="{49C756E0-B235-4A8B-A973-8D1F339D1DD3}" presName="node" presStyleLbl="node1" presStyleIdx="2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4BB059A3-B4A9-47EE-B383-57BF7D8DFA93}" type="pres">
      <dgm:prSet presAssocID="{A74C6608-86E1-4644-A414-23AF47A61B91}" presName="sibTrans" presStyleCnt="0"/>
      <dgm:spPr/>
      <dgm:t>
        <a:bodyPr/>
        <a:lstStyle/>
        <a:p>
          <a:endParaRPr lang="en-US"/>
        </a:p>
      </dgm:t>
    </dgm:pt>
    <dgm:pt modelId="{B3F037C2-7ECB-4942-B22C-20F397E954F7}" type="pres">
      <dgm:prSet presAssocID="{0C09B2A2-2269-4849-8EA4-454119A9302F}" presName="node" presStyleLbl="node1" presStyleIdx="3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F1891192-B135-4C9A-85ED-5017415ED1DC}" srcId="{A0A0DADB-5B6D-4303-81BB-0CAD6EC101DA}" destId="{5C11B73B-DB00-4292-97C2-8F53E564FF2C}" srcOrd="0" destOrd="0" parTransId="{4809FDED-9D0E-425C-8BA9-B143BFAF035A}" sibTransId="{4214DB5A-7D64-404E-B00E-F54C0A1A960A}"/>
    <dgm:cxn modelId="{D738CDE8-0BDE-4CCB-B506-C40705D52DEB}" srcId="{A0A0DADB-5B6D-4303-81BB-0CAD6EC101DA}" destId="{49C756E0-B235-4A8B-A973-8D1F339D1DD3}" srcOrd="2" destOrd="0" parTransId="{D7406D56-EABB-451F-893B-B212A4C03986}" sibTransId="{A74C6608-86E1-4644-A414-23AF47A61B91}"/>
    <dgm:cxn modelId="{7730CB1C-3A1A-418E-B741-D2A3BAA91E93}" srcId="{A0A0DADB-5B6D-4303-81BB-0CAD6EC101DA}" destId="{684337DB-E30C-4564-A3E7-D70755437C55}" srcOrd="1" destOrd="0" parTransId="{B07B71E4-89F2-4060-94EC-A60E582A8FA2}" sibTransId="{FBE88A7A-1EF6-4FDE-9CB1-8A119B309376}"/>
    <dgm:cxn modelId="{2C20C3C8-32E4-4747-B086-DDF9F044F091}" srcId="{A0A0DADB-5B6D-4303-81BB-0CAD6EC101DA}" destId="{0C09B2A2-2269-4849-8EA4-454119A9302F}" srcOrd="3" destOrd="0" parTransId="{6FF27775-78C3-4CF6-BA40-418C8362000A}" sibTransId="{C7681F71-20BD-439B-A4E0-20051B051951}"/>
    <dgm:cxn modelId="{43004A30-C6F9-4D39-A4CC-0F5310347CF8}" type="presOf" srcId="{5C11B73B-DB00-4292-97C2-8F53E564FF2C}" destId="{80F70BDF-8FC3-417F-B46D-16EF6B825E5B}" srcOrd="0" destOrd="0" presId="urn:microsoft.com/office/officeart/2005/8/layout/default#79"/>
    <dgm:cxn modelId="{B002A29E-3207-4D00-ABA3-F3DD1CC49E57}" type="presOf" srcId="{684337DB-E30C-4564-A3E7-D70755437C55}" destId="{6716ACFC-98B7-4F87-B956-3DAD74AFA2C3}" srcOrd="0" destOrd="0" presId="urn:microsoft.com/office/officeart/2005/8/layout/default#79"/>
    <dgm:cxn modelId="{F0FCF647-D138-4ACB-BCBB-482EE35053AB}" type="presOf" srcId="{0C09B2A2-2269-4849-8EA4-454119A9302F}" destId="{B3F037C2-7ECB-4942-B22C-20F397E954F7}" srcOrd="0" destOrd="0" presId="urn:microsoft.com/office/officeart/2005/8/layout/default#79"/>
    <dgm:cxn modelId="{01D9EB2C-C7D5-406E-9360-9B57D3B791A2}" type="presOf" srcId="{A0A0DADB-5B6D-4303-81BB-0CAD6EC101DA}" destId="{E390D840-3216-4E30-BD18-D25F783DFD47}" srcOrd="0" destOrd="0" presId="urn:microsoft.com/office/officeart/2005/8/layout/default#79"/>
    <dgm:cxn modelId="{461BCDAA-05D0-4884-903F-6B5C98046F75}" type="presOf" srcId="{49C756E0-B235-4A8B-A973-8D1F339D1DD3}" destId="{511490BC-1189-44BB-9F0C-A25B987C4D57}" srcOrd="0" destOrd="0" presId="urn:microsoft.com/office/officeart/2005/8/layout/default#79"/>
    <dgm:cxn modelId="{7FD64978-B56D-4A0A-AA64-C952D5033FAE}" type="presParOf" srcId="{E390D840-3216-4E30-BD18-D25F783DFD47}" destId="{80F70BDF-8FC3-417F-B46D-16EF6B825E5B}" srcOrd="0" destOrd="0" presId="urn:microsoft.com/office/officeart/2005/8/layout/default#79"/>
    <dgm:cxn modelId="{3B480E4E-FB75-4D7C-A10A-322C47461B6A}" type="presParOf" srcId="{E390D840-3216-4E30-BD18-D25F783DFD47}" destId="{243A9403-F466-4493-B421-622179E5A9D9}" srcOrd="1" destOrd="0" presId="urn:microsoft.com/office/officeart/2005/8/layout/default#79"/>
    <dgm:cxn modelId="{CAD41975-F155-4D0B-8DE0-E1CF550E5FCD}" type="presParOf" srcId="{E390D840-3216-4E30-BD18-D25F783DFD47}" destId="{6716ACFC-98B7-4F87-B956-3DAD74AFA2C3}" srcOrd="2" destOrd="0" presId="urn:microsoft.com/office/officeart/2005/8/layout/default#79"/>
    <dgm:cxn modelId="{F30A5819-A587-4B21-BEC1-62084C6A00B4}" type="presParOf" srcId="{E390D840-3216-4E30-BD18-D25F783DFD47}" destId="{819B5247-74AA-431E-8A94-56D46C8B57D1}" srcOrd="3" destOrd="0" presId="urn:microsoft.com/office/officeart/2005/8/layout/default#79"/>
    <dgm:cxn modelId="{0843BE23-6C82-4498-9B3F-952D0D4203AC}" type="presParOf" srcId="{E390D840-3216-4E30-BD18-D25F783DFD47}" destId="{511490BC-1189-44BB-9F0C-A25B987C4D57}" srcOrd="4" destOrd="0" presId="urn:microsoft.com/office/officeart/2005/8/layout/default#79"/>
    <dgm:cxn modelId="{E24DF383-7A27-4F5C-AE36-7CA09F1F6CC8}" type="presParOf" srcId="{E390D840-3216-4E30-BD18-D25F783DFD47}" destId="{4BB059A3-B4A9-47EE-B383-57BF7D8DFA93}" srcOrd="5" destOrd="0" presId="urn:microsoft.com/office/officeart/2005/8/layout/default#79"/>
    <dgm:cxn modelId="{5D1D4268-FD3A-44D7-84CC-26DB180DDAD6}" type="presParOf" srcId="{E390D840-3216-4E30-BD18-D25F783DFD47}" destId="{B3F037C2-7ECB-4942-B22C-20F397E954F7}" srcOrd="6" destOrd="0" presId="urn:microsoft.com/office/officeart/2005/8/layout/default#7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A0DADB-5B6D-4303-81BB-0CAD6EC101DA}" type="doc">
      <dgm:prSet loTypeId="urn:microsoft.com/office/officeart/2005/8/layout/vList2" loCatId="list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C11B73B-DB00-4292-97C2-8F53E564FF2C}">
      <dgm:prSet phldrT="[Text]" custT="1"/>
      <dgm:spPr/>
      <dgm:t>
        <a:bodyPr lIns="180000"/>
        <a:lstStyle/>
        <a:p>
          <a:r>
            <a:rPr sz="2400" b="1" dirty="0" err="1">
              <a:solidFill>
                <a:srgbClr val="FFFF00"/>
              </a:solidFill>
            </a:rPr>
            <a:t>Validitas</a:t>
          </a:r>
          <a:r>
            <a:rPr sz="2400" b="1" dirty="0">
              <a:solidFill>
                <a:srgbClr val="FFFF00"/>
              </a:solidFill>
            </a:rPr>
            <a:t> internal </a:t>
          </a:r>
          <a:r>
            <a:rPr sz="2400" b="1" dirty="0" err="1">
              <a:solidFill>
                <a:srgbClr val="FFFF00"/>
              </a:solidFill>
            </a:rPr>
            <a:t>vs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kredibilitas</a:t>
          </a:r>
          <a:endParaRPr lang="en-US" sz="2400" b="1" dirty="0">
            <a:solidFill>
              <a:srgbClr val="FFFF00"/>
            </a:solidFill>
          </a:endParaRPr>
        </a:p>
      </dgm:t>
    </dgm:pt>
    <dgm:pt modelId="{4809FDED-9D0E-425C-8BA9-B143BFAF035A}" type="par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214DB5A-7D64-404E-B00E-F54C0A1A960A}" type="sib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684337DB-E30C-4564-A3E7-D70755437C55}">
      <dgm:prSet phldrT="[Text]" custT="1"/>
      <dgm:spPr/>
      <dgm:t>
        <a:bodyPr lIns="180000"/>
        <a:lstStyle/>
        <a:p>
          <a:r>
            <a:rPr sz="2400" b="1" dirty="0" err="1">
              <a:solidFill>
                <a:srgbClr val="FFFF00"/>
              </a:solidFill>
            </a:rPr>
            <a:t>Validitas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eksternal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vs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ekstrapolasi</a:t>
          </a:r>
          <a:r>
            <a:rPr sz="2400" b="1" dirty="0">
              <a:solidFill>
                <a:srgbClr val="FFFF00"/>
              </a:solidFill>
            </a:rPr>
            <a:t>, </a:t>
          </a:r>
          <a:r>
            <a:rPr sz="2400" b="1" dirty="0" err="1">
              <a:solidFill>
                <a:srgbClr val="FFFF00"/>
              </a:solidFill>
            </a:rPr>
            <a:t>transferabilitas</a:t>
          </a:r>
          <a:endParaRPr lang="en-US" sz="2400" b="1" dirty="0">
            <a:solidFill>
              <a:srgbClr val="FFFF00"/>
            </a:solidFill>
          </a:endParaRPr>
        </a:p>
      </dgm:t>
    </dgm:pt>
    <dgm:pt modelId="{B07B71E4-89F2-4060-94EC-A60E582A8FA2}" type="par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FBE88A7A-1EF6-4FDE-9CB1-8A119B309376}" type="sib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9C756E0-B235-4A8B-A973-8D1F339D1DD3}">
      <dgm:prSet phldrT="[Text]" custT="1"/>
      <dgm:spPr/>
      <dgm:t>
        <a:bodyPr lIns="180000"/>
        <a:lstStyle/>
        <a:p>
          <a:r>
            <a:rPr sz="2400" b="1" dirty="0" err="1">
              <a:solidFill>
                <a:srgbClr val="FFFF00"/>
              </a:solidFill>
            </a:rPr>
            <a:t>Reliabilitas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vs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dependabilitas</a:t>
          </a:r>
          <a:endParaRPr lang="en-US" sz="2400" b="1" dirty="0">
            <a:solidFill>
              <a:srgbClr val="FFFF00"/>
            </a:solidFill>
          </a:endParaRPr>
        </a:p>
      </dgm:t>
    </dgm:pt>
    <dgm:pt modelId="{D7406D56-EABB-451F-893B-B212A4C03986}" type="par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A74C6608-86E1-4644-A414-23AF47A61B91}" type="sib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0C09B2A2-2269-4849-8EA4-454119A9302F}">
      <dgm:prSet phldrT="[Text]" custT="1"/>
      <dgm:spPr/>
      <dgm:t>
        <a:bodyPr lIns="180000"/>
        <a:lstStyle/>
        <a:p>
          <a:r>
            <a:rPr sz="2400" b="1" dirty="0" err="1">
              <a:solidFill>
                <a:srgbClr val="FFFF00"/>
              </a:solidFill>
            </a:rPr>
            <a:t>Objektivitas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vs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konfirmabilitas</a:t>
          </a:r>
          <a:endParaRPr lang="en-US" sz="2400" b="1" dirty="0">
            <a:solidFill>
              <a:srgbClr val="FFFF00"/>
            </a:solidFill>
          </a:endParaRPr>
        </a:p>
      </dgm:t>
    </dgm:pt>
    <dgm:pt modelId="{6FF27775-78C3-4CF6-BA40-418C8362000A}" type="par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C7681F71-20BD-439B-A4E0-20051B051951}" type="sib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314CF595-6D4E-42CA-9135-54CE3F15C825}">
      <dgm:prSet phldrT="[Text]" custT="1"/>
      <dgm:spPr/>
      <dgm:t>
        <a:bodyPr lIns="180000"/>
        <a:lstStyle/>
        <a:p>
          <a:r>
            <a:rPr sz="2400" b="1" dirty="0" err="1">
              <a:solidFill>
                <a:srgbClr val="FFFF00"/>
              </a:solidFill>
            </a:rPr>
            <a:t>Satu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kebenaran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vs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banyak</a:t>
          </a:r>
          <a:r>
            <a:rPr sz="2400" b="1" dirty="0">
              <a:solidFill>
                <a:srgbClr val="FFFF00"/>
              </a:solidFill>
            </a:rPr>
            <a:t> </a:t>
          </a:r>
          <a:r>
            <a:rPr sz="2400" b="1" dirty="0" err="1">
              <a:solidFill>
                <a:srgbClr val="FFFF00"/>
              </a:solidFill>
            </a:rPr>
            <a:t>perspektif</a:t>
          </a:r>
          <a:endParaRPr lang="en-US" sz="2400" b="1" dirty="0">
            <a:solidFill>
              <a:srgbClr val="FFFF00"/>
            </a:solidFill>
          </a:endParaRPr>
        </a:p>
      </dgm:t>
    </dgm:pt>
    <dgm:pt modelId="{F90BB0B6-11FD-44DA-8276-8B59AFB96F25}" type="parTrans" cxnId="{A4A7005A-7A3F-4271-BB67-7AEB8C886D54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91344BA-31D4-4DB4-94FB-00348C4AD7B7}" type="sibTrans" cxnId="{A4A7005A-7A3F-4271-BB67-7AEB8C886D54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03AD1C7-BBBC-440E-8E7B-720D84969755}" type="pres">
      <dgm:prSet presAssocID="{A0A0DADB-5B6D-4303-81BB-0CAD6EC101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602C11-6BA6-4FB2-A3D6-85CF88118B40}" type="pres">
      <dgm:prSet presAssocID="{5C11B73B-DB00-4292-97C2-8F53E564FF2C}" presName="parentText" presStyleLbl="node1" presStyleIdx="0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7C6FEE8-B689-4524-BEAB-9612C6A16D9C}" type="pres">
      <dgm:prSet presAssocID="{4214DB5A-7D64-404E-B00E-F54C0A1A960A}" presName="spacer" presStyleCnt="0"/>
      <dgm:spPr/>
      <dgm:t>
        <a:bodyPr/>
        <a:lstStyle/>
        <a:p>
          <a:endParaRPr lang="en-US"/>
        </a:p>
      </dgm:t>
    </dgm:pt>
    <dgm:pt modelId="{6A60D25C-52EE-4D05-BB15-9079BB8192B2}" type="pres">
      <dgm:prSet presAssocID="{684337DB-E30C-4564-A3E7-D70755437C55}" presName="parentText" presStyleLbl="node1" presStyleIdx="1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E3D0B93-DA3A-4282-919F-E2A90F23EB3E}" type="pres">
      <dgm:prSet presAssocID="{FBE88A7A-1EF6-4FDE-9CB1-8A119B309376}" presName="spacer" presStyleCnt="0"/>
      <dgm:spPr/>
      <dgm:t>
        <a:bodyPr/>
        <a:lstStyle/>
        <a:p>
          <a:endParaRPr lang="en-US"/>
        </a:p>
      </dgm:t>
    </dgm:pt>
    <dgm:pt modelId="{2CACD200-89F8-4936-8B3F-E4E2ABFF0D8D}" type="pres">
      <dgm:prSet presAssocID="{49C756E0-B235-4A8B-A973-8D1F339D1DD3}" presName="parentText" presStyleLbl="node1" presStyleIdx="2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8B892F4-6BE6-4458-9B61-C15808091D3B}" type="pres">
      <dgm:prSet presAssocID="{A74C6608-86E1-4644-A414-23AF47A61B91}" presName="spacer" presStyleCnt="0"/>
      <dgm:spPr/>
      <dgm:t>
        <a:bodyPr/>
        <a:lstStyle/>
        <a:p>
          <a:endParaRPr lang="en-US"/>
        </a:p>
      </dgm:t>
    </dgm:pt>
    <dgm:pt modelId="{76FC3D43-4C64-4DEB-972A-D39DD51F9439}" type="pres">
      <dgm:prSet presAssocID="{0C09B2A2-2269-4849-8EA4-454119A9302F}" presName="parentText" presStyleLbl="node1" presStyleIdx="3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DD6ADED-C5E4-4D39-A4C8-D61280395895}" type="pres">
      <dgm:prSet presAssocID="{C7681F71-20BD-439B-A4E0-20051B051951}" presName="spacer" presStyleCnt="0"/>
      <dgm:spPr/>
      <dgm:t>
        <a:bodyPr/>
        <a:lstStyle/>
        <a:p>
          <a:endParaRPr lang="en-US"/>
        </a:p>
      </dgm:t>
    </dgm:pt>
    <dgm:pt modelId="{D1D270DF-5AE5-46E5-8C89-418E1E52C63A}" type="pres">
      <dgm:prSet presAssocID="{314CF595-6D4E-42CA-9135-54CE3F15C825}" presName="parentText" presStyleLbl="node1" presStyleIdx="4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D3BC89B6-B6BB-48B5-826E-64619453F077}" type="presOf" srcId="{5C11B73B-DB00-4292-97C2-8F53E564FF2C}" destId="{7E602C11-6BA6-4FB2-A3D6-85CF88118B40}" srcOrd="0" destOrd="0" presId="urn:microsoft.com/office/officeart/2005/8/layout/vList2"/>
    <dgm:cxn modelId="{F1891192-B135-4C9A-85ED-5017415ED1DC}" srcId="{A0A0DADB-5B6D-4303-81BB-0CAD6EC101DA}" destId="{5C11B73B-DB00-4292-97C2-8F53E564FF2C}" srcOrd="0" destOrd="0" parTransId="{4809FDED-9D0E-425C-8BA9-B143BFAF035A}" sibTransId="{4214DB5A-7D64-404E-B00E-F54C0A1A960A}"/>
    <dgm:cxn modelId="{D738CDE8-0BDE-4CCB-B506-C40705D52DEB}" srcId="{A0A0DADB-5B6D-4303-81BB-0CAD6EC101DA}" destId="{49C756E0-B235-4A8B-A973-8D1F339D1DD3}" srcOrd="2" destOrd="0" parTransId="{D7406D56-EABB-451F-893B-B212A4C03986}" sibTransId="{A74C6608-86E1-4644-A414-23AF47A61B91}"/>
    <dgm:cxn modelId="{7730CB1C-3A1A-418E-B741-D2A3BAA91E93}" srcId="{A0A0DADB-5B6D-4303-81BB-0CAD6EC101DA}" destId="{684337DB-E30C-4564-A3E7-D70755437C55}" srcOrd="1" destOrd="0" parTransId="{B07B71E4-89F2-4060-94EC-A60E582A8FA2}" sibTransId="{FBE88A7A-1EF6-4FDE-9CB1-8A119B309376}"/>
    <dgm:cxn modelId="{5284ECC5-4C94-4A22-98A4-C01972F052EE}" type="presOf" srcId="{49C756E0-B235-4A8B-A973-8D1F339D1DD3}" destId="{2CACD200-89F8-4936-8B3F-E4E2ABFF0D8D}" srcOrd="0" destOrd="0" presId="urn:microsoft.com/office/officeart/2005/8/layout/vList2"/>
    <dgm:cxn modelId="{2C20C3C8-32E4-4747-B086-DDF9F044F091}" srcId="{A0A0DADB-5B6D-4303-81BB-0CAD6EC101DA}" destId="{0C09B2A2-2269-4849-8EA4-454119A9302F}" srcOrd="3" destOrd="0" parTransId="{6FF27775-78C3-4CF6-BA40-418C8362000A}" sibTransId="{C7681F71-20BD-439B-A4E0-20051B051951}"/>
    <dgm:cxn modelId="{CEAC57E6-DA3E-4595-B05C-DB13FEFB3AF2}" type="presOf" srcId="{684337DB-E30C-4564-A3E7-D70755437C55}" destId="{6A60D25C-52EE-4D05-BB15-9079BB8192B2}" srcOrd="0" destOrd="0" presId="urn:microsoft.com/office/officeart/2005/8/layout/vList2"/>
    <dgm:cxn modelId="{534258B4-657F-4249-8415-339CA4E85D69}" type="presOf" srcId="{314CF595-6D4E-42CA-9135-54CE3F15C825}" destId="{D1D270DF-5AE5-46E5-8C89-418E1E52C63A}" srcOrd="0" destOrd="0" presId="urn:microsoft.com/office/officeart/2005/8/layout/vList2"/>
    <dgm:cxn modelId="{FEDEA362-FCAF-4BF0-8A65-A53308677D3A}" type="presOf" srcId="{A0A0DADB-5B6D-4303-81BB-0CAD6EC101DA}" destId="{B03AD1C7-BBBC-440E-8E7B-720D84969755}" srcOrd="0" destOrd="0" presId="urn:microsoft.com/office/officeart/2005/8/layout/vList2"/>
    <dgm:cxn modelId="{0524DAC0-C5BE-4A81-9041-E7EC515F5A24}" type="presOf" srcId="{0C09B2A2-2269-4849-8EA4-454119A9302F}" destId="{76FC3D43-4C64-4DEB-972A-D39DD51F9439}" srcOrd="0" destOrd="0" presId="urn:microsoft.com/office/officeart/2005/8/layout/vList2"/>
    <dgm:cxn modelId="{A4A7005A-7A3F-4271-BB67-7AEB8C886D54}" srcId="{A0A0DADB-5B6D-4303-81BB-0CAD6EC101DA}" destId="{314CF595-6D4E-42CA-9135-54CE3F15C825}" srcOrd="4" destOrd="0" parTransId="{F90BB0B6-11FD-44DA-8276-8B59AFB96F25}" sibTransId="{691344BA-31D4-4DB4-94FB-00348C4AD7B7}"/>
    <dgm:cxn modelId="{FB3BB0E2-EA2D-4626-968E-AAE71290E87C}" type="presParOf" srcId="{B03AD1C7-BBBC-440E-8E7B-720D84969755}" destId="{7E602C11-6BA6-4FB2-A3D6-85CF88118B40}" srcOrd="0" destOrd="0" presId="urn:microsoft.com/office/officeart/2005/8/layout/vList2"/>
    <dgm:cxn modelId="{AD6F4DB5-D5A9-4972-A3B3-28C27BCE6151}" type="presParOf" srcId="{B03AD1C7-BBBC-440E-8E7B-720D84969755}" destId="{87C6FEE8-B689-4524-BEAB-9612C6A16D9C}" srcOrd="1" destOrd="0" presId="urn:microsoft.com/office/officeart/2005/8/layout/vList2"/>
    <dgm:cxn modelId="{B1499514-DC80-4060-8CB0-7F511CC89E49}" type="presParOf" srcId="{B03AD1C7-BBBC-440E-8E7B-720D84969755}" destId="{6A60D25C-52EE-4D05-BB15-9079BB8192B2}" srcOrd="2" destOrd="0" presId="urn:microsoft.com/office/officeart/2005/8/layout/vList2"/>
    <dgm:cxn modelId="{AC896282-42E0-441D-AB13-D0E9754EEFC2}" type="presParOf" srcId="{B03AD1C7-BBBC-440E-8E7B-720D84969755}" destId="{BE3D0B93-DA3A-4282-919F-E2A90F23EB3E}" srcOrd="3" destOrd="0" presId="urn:microsoft.com/office/officeart/2005/8/layout/vList2"/>
    <dgm:cxn modelId="{4D6F85DA-831B-4B47-B15B-4DAB4D768C3C}" type="presParOf" srcId="{B03AD1C7-BBBC-440E-8E7B-720D84969755}" destId="{2CACD200-89F8-4936-8B3F-E4E2ABFF0D8D}" srcOrd="4" destOrd="0" presId="urn:microsoft.com/office/officeart/2005/8/layout/vList2"/>
    <dgm:cxn modelId="{0D480F22-83D4-4B66-8F8D-C949C4A64437}" type="presParOf" srcId="{B03AD1C7-BBBC-440E-8E7B-720D84969755}" destId="{68B892F4-6BE6-4458-9B61-C15808091D3B}" srcOrd="5" destOrd="0" presId="urn:microsoft.com/office/officeart/2005/8/layout/vList2"/>
    <dgm:cxn modelId="{B75366B0-2E0A-4CC7-871D-C179DC004E63}" type="presParOf" srcId="{B03AD1C7-BBBC-440E-8E7B-720D84969755}" destId="{76FC3D43-4C64-4DEB-972A-D39DD51F9439}" srcOrd="6" destOrd="0" presId="urn:microsoft.com/office/officeart/2005/8/layout/vList2"/>
    <dgm:cxn modelId="{FB199668-98DA-4A82-B7D9-44AEA747C4DB}" type="presParOf" srcId="{B03AD1C7-BBBC-440E-8E7B-720D84969755}" destId="{5DD6ADED-C5E4-4D39-A4C8-D61280395895}" srcOrd="7" destOrd="0" presId="urn:microsoft.com/office/officeart/2005/8/layout/vList2"/>
    <dgm:cxn modelId="{C1278121-87BD-44E1-B961-AE668F8E8DCF}" type="presParOf" srcId="{B03AD1C7-BBBC-440E-8E7B-720D84969755}" destId="{D1D270DF-5AE5-46E5-8C89-418E1E52C63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A0DADB-5B6D-4303-81BB-0CAD6EC101DA}" type="doc">
      <dgm:prSet loTypeId="urn:microsoft.com/office/officeart/2005/8/layout/vList2" loCatId="list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C11B73B-DB00-4292-97C2-8F53E564FF2C}">
      <dgm:prSet phldrT="[Text]" custT="1"/>
      <dgm:spPr/>
      <dgm:t>
        <a:bodyPr lIns="180000"/>
        <a:lstStyle/>
        <a:p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Memerhitungkan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perubahan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mungkin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terjadi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menyangkut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fenomena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diteliti</a:t>
          </a:r>
          <a:endParaRPr lang="en-US" sz="1800" b="1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4809FDED-9D0E-425C-8BA9-B143BFAF035A}" type="par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214DB5A-7D64-404E-B00E-F54C0A1A960A}" type="sib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684337DB-E30C-4564-A3E7-D70755437C55}">
      <dgm:prSet phldrT="[Text]" custT="1"/>
      <dgm:spPr/>
      <dgm:t>
        <a:bodyPr lIns="180000"/>
        <a:lstStyle/>
        <a:p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Menghindari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pengendalian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manipulasi</a:t>
          </a:r>
          <a:endParaRPr lang="en-US" sz="1800" b="1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B07B71E4-89F2-4060-94EC-A60E582A8FA2}" type="par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FBE88A7A-1EF6-4FDE-9CB1-8A119B309376}" type="sib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9C756E0-B235-4A8B-A973-8D1F339D1DD3}">
      <dgm:prSet phldrT="[Text]" custT="1"/>
      <dgm:spPr/>
      <dgm:t>
        <a:bodyPr lIns="180000"/>
        <a:lstStyle/>
        <a:p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Koherensi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metode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dipilih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memang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mencapai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tujuan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yang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diinginkan</a:t>
          </a:r>
          <a:endParaRPr lang="en-US" sz="1800" b="1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D7406D56-EABB-451F-893B-B212A4C03986}" type="par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A74C6608-86E1-4644-A414-23AF47A61B91}" type="sib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0C09B2A2-2269-4849-8EA4-454119A9302F}">
      <dgm:prSet phldrT="[Text]" custT="1"/>
      <dgm:spPr/>
      <dgm:t>
        <a:bodyPr lIns="180000"/>
        <a:lstStyle/>
        <a:p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Keterbukaan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sejauh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mana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peneliti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membuka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diri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dgn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memanfaatkan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metode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berbeda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utk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mencapai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tujuan</a:t>
          </a:r>
          <a:endParaRPr lang="en-US" sz="1800" b="1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6FF27775-78C3-4CF6-BA40-418C8362000A}" type="par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C7681F71-20BD-439B-A4E0-20051B051951}" type="sib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314CF595-6D4E-42CA-9135-54CE3F15C825}">
      <dgm:prSet phldrT="[Text]" custT="1"/>
      <dgm:spPr/>
      <dgm:t>
        <a:bodyPr lIns="180000"/>
        <a:lstStyle/>
        <a:p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Diskursus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sejauh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mana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seintensif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apa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peneliti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mendiskusikan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temuan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analisisnya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dirty="0" err="1">
              <a:solidFill>
                <a:schemeClr val="bg2">
                  <a:lumMod val="10000"/>
                  <a:lumOff val="90000"/>
                </a:schemeClr>
              </a:solidFill>
            </a:rPr>
            <a:t>dgn</a:t>
          </a:r>
          <a:r>
            <a:rPr b="1" dirty="0">
              <a:solidFill>
                <a:schemeClr val="bg2">
                  <a:lumMod val="10000"/>
                  <a:lumOff val="90000"/>
                </a:schemeClr>
              </a:solidFill>
            </a:rPr>
            <a:t> org2 lain</a:t>
          </a:r>
          <a:endParaRPr lang="en-US" sz="1800" b="1" dirty="0">
            <a:solidFill>
              <a:schemeClr val="bg2">
                <a:lumMod val="10000"/>
                <a:lumOff val="90000"/>
              </a:schemeClr>
            </a:solidFill>
          </a:endParaRPr>
        </a:p>
      </dgm:t>
    </dgm:pt>
    <dgm:pt modelId="{F90BB0B6-11FD-44DA-8276-8B59AFB96F25}" type="parTrans" cxnId="{A4A7005A-7A3F-4271-BB67-7AEB8C886D54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91344BA-31D4-4DB4-94FB-00348C4AD7B7}" type="sibTrans" cxnId="{A4A7005A-7A3F-4271-BB67-7AEB8C886D54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B03AD1C7-BBBC-440E-8E7B-720D84969755}" type="pres">
      <dgm:prSet presAssocID="{A0A0DADB-5B6D-4303-81BB-0CAD6EC101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602C11-6BA6-4FB2-A3D6-85CF88118B40}" type="pres">
      <dgm:prSet presAssocID="{5C11B73B-DB00-4292-97C2-8F53E564FF2C}" presName="parentText" presStyleLbl="node1" presStyleIdx="0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7C6FEE8-B689-4524-BEAB-9612C6A16D9C}" type="pres">
      <dgm:prSet presAssocID="{4214DB5A-7D64-404E-B00E-F54C0A1A960A}" presName="spacer" presStyleCnt="0"/>
      <dgm:spPr/>
      <dgm:t>
        <a:bodyPr/>
        <a:lstStyle/>
        <a:p>
          <a:endParaRPr lang="en-US"/>
        </a:p>
      </dgm:t>
    </dgm:pt>
    <dgm:pt modelId="{6A60D25C-52EE-4D05-BB15-9079BB8192B2}" type="pres">
      <dgm:prSet presAssocID="{684337DB-E30C-4564-A3E7-D70755437C55}" presName="parentText" presStyleLbl="node1" presStyleIdx="1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E3D0B93-DA3A-4282-919F-E2A90F23EB3E}" type="pres">
      <dgm:prSet presAssocID="{FBE88A7A-1EF6-4FDE-9CB1-8A119B309376}" presName="spacer" presStyleCnt="0"/>
      <dgm:spPr/>
      <dgm:t>
        <a:bodyPr/>
        <a:lstStyle/>
        <a:p>
          <a:endParaRPr lang="en-US"/>
        </a:p>
      </dgm:t>
    </dgm:pt>
    <dgm:pt modelId="{2CACD200-89F8-4936-8B3F-E4E2ABFF0D8D}" type="pres">
      <dgm:prSet presAssocID="{49C756E0-B235-4A8B-A973-8D1F339D1DD3}" presName="parentText" presStyleLbl="node1" presStyleIdx="2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8B892F4-6BE6-4458-9B61-C15808091D3B}" type="pres">
      <dgm:prSet presAssocID="{A74C6608-86E1-4644-A414-23AF47A61B91}" presName="spacer" presStyleCnt="0"/>
      <dgm:spPr/>
      <dgm:t>
        <a:bodyPr/>
        <a:lstStyle/>
        <a:p>
          <a:endParaRPr lang="en-US"/>
        </a:p>
      </dgm:t>
    </dgm:pt>
    <dgm:pt modelId="{76FC3D43-4C64-4DEB-972A-D39DD51F9439}" type="pres">
      <dgm:prSet presAssocID="{0C09B2A2-2269-4849-8EA4-454119A9302F}" presName="parentText" presStyleLbl="node1" presStyleIdx="3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DD6ADED-C5E4-4D39-A4C8-D61280395895}" type="pres">
      <dgm:prSet presAssocID="{C7681F71-20BD-439B-A4E0-20051B051951}" presName="spacer" presStyleCnt="0"/>
      <dgm:spPr/>
      <dgm:t>
        <a:bodyPr/>
        <a:lstStyle/>
        <a:p>
          <a:endParaRPr lang="en-US"/>
        </a:p>
      </dgm:t>
    </dgm:pt>
    <dgm:pt modelId="{D1D270DF-5AE5-46E5-8C89-418E1E52C63A}" type="pres">
      <dgm:prSet presAssocID="{314CF595-6D4E-42CA-9135-54CE3F15C825}" presName="parentText" presStyleLbl="node1" presStyleIdx="4" presStyleCnt="5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F1891192-B135-4C9A-85ED-5017415ED1DC}" srcId="{A0A0DADB-5B6D-4303-81BB-0CAD6EC101DA}" destId="{5C11B73B-DB00-4292-97C2-8F53E564FF2C}" srcOrd="0" destOrd="0" parTransId="{4809FDED-9D0E-425C-8BA9-B143BFAF035A}" sibTransId="{4214DB5A-7D64-404E-B00E-F54C0A1A960A}"/>
    <dgm:cxn modelId="{D738CDE8-0BDE-4CCB-B506-C40705D52DEB}" srcId="{A0A0DADB-5B6D-4303-81BB-0CAD6EC101DA}" destId="{49C756E0-B235-4A8B-A973-8D1F339D1DD3}" srcOrd="2" destOrd="0" parTransId="{D7406D56-EABB-451F-893B-B212A4C03986}" sibTransId="{A74C6608-86E1-4644-A414-23AF47A61B91}"/>
    <dgm:cxn modelId="{7730CB1C-3A1A-418E-B741-D2A3BAA91E93}" srcId="{A0A0DADB-5B6D-4303-81BB-0CAD6EC101DA}" destId="{684337DB-E30C-4564-A3E7-D70755437C55}" srcOrd="1" destOrd="0" parTransId="{B07B71E4-89F2-4060-94EC-A60E582A8FA2}" sibTransId="{FBE88A7A-1EF6-4FDE-9CB1-8A119B309376}"/>
    <dgm:cxn modelId="{B0B60D9A-D64B-4566-AA72-EB70975BBE63}" type="presOf" srcId="{49C756E0-B235-4A8B-A973-8D1F339D1DD3}" destId="{2CACD200-89F8-4936-8B3F-E4E2ABFF0D8D}" srcOrd="0" destOrd="0" presId="urn:microsoft.com/office/officeart/2005/8/layout/vList2"/>
    <dgm:cxn modelId="{2C20C3C8-32E4-4747-B086-DDF9F044F091}" srcId="{A0A0DADB-5B6D-4303-81BB-0CAD6EC101DA}" destId="{0C09B2A2-2269-4849-8EA4-454119A9302F}" srcOrd="3" destOrd="0" parTransId="{6FF27775-78C3-4CF6-BA40-418C8362000A}" sibTransId="{C7681F71-20BD-439B-A4E0-20051B051951}"/>
    <dgm:cxn modelId="{160216A5-A4DD-4040-ADE7-75E91D8F3BDA}" type="presOf" srcId="{684337DB-E30C-4564-A3E7-D70755437C55}" destId="{6A60D25C-52EE-4D05-BB15-9079BB8192B2}" srcOrd="0" destOrd="0" presId="urn:microsoft.com/office/officeart/2005/8/layout/vList2"/>
    <dgm:cxn modelId="{49CB0FAF-A6FB-4CAE-BFC0-2E4B10A98653}" type="presOf" srcId="{5C11B73B-DB00-4292-97C2-8F53E564FF2C}" destId="{7E602C11-6BA6-4FB2-A3D6-85CF88118B40}" srcOrd="0" destOrd="0" presId="urn:microsoft.com/office/officeart/2005/8/layout/vList2"/>
    <dgm:cxn modelId="{F5DBAA90-D3A1-4929-AB5E-AEE250BF7AF0}" type="presOf" srcId="{A0A0DADB-5B6D-4303-81BB-0CAD6EC101DA}" destId="{B03AD1C7-BBBC-440E-8E7B-720D84969755}" srcOrd="0" destOrd="0" presId="urn:microsoft.com/office/officeart/2005/8/layout/vList2"/>
    <dgm:cxn modelId="{A4A7005A-7A3F-4271-BB67-7AEB8C886D54}" srcId="{A0A0DADB-5B6D-4303-81BB-0CAD6EC101DA}" destId="{314CF595-6D4E-42CA-9135-54CE3F15C825}" srcOrd="4" destOrd="0" parTransId="{F90BB0B6-11FD-44DA-8276-8B59AFB96F25}" sibTransId="{691344BA-31D4-4DB4-94FB-00348C4AD7B7}"/>
    <dgm:cxn modelId="{274FA3F9-11C2-4810-9D00-2DD3AB1C1DEC}" type="presOf" srcId="{0C09B2A2-2269-4849-8EA4-454119A9302F}" destId="{76FC3D43-4C64-4DEB-972A-D39DD51F9439}" srcOrd="0" destOrd="0" presId="urn:microsoft.com/office/officeart/2005/8/layout/vList2"/>
    <dgm:cxn modelId="{8D8DE325-4826-4E36-B56C-219C1564DC87}" type="presOf" srcId="{314CF595-6D4E-42CA-9135-54CE3F15C825}" destId="{D1D270DF-5AE5-46E5-8C89-418E1E52C63A}" srcOrd="0" destOrd="0" presId="urn:microsoft.com/office/officeart/2005/8/layout/vList2"/>
    <dgm:cxn modelId="{8302BCD9-7B91-4040-A190-CE800B20D276}" type="presParOf" srcId="{B03AD1C7-BBBC-440E-8E7B-720D84969755}" destId="{7E602C11-6BA6-4FB2-A3D6-85CF88118B40}" srcOrd="0" destOrd="0" presId="urn:microsoft.com/office/officeart/2005/8/layout/vList2"/>
    <dgm:cxn modelId="{DF2E0364-E1D7-47E9-AA2F-49E1A76F49AF}" type="presParOf" srcId="{B03AD1C7-BBBC-440E-8E7B-720D84969755}" destId="{87C6FEE8-B689-4524-BEAB-9612C6A16D9C}" srcOrd="1" destOrd="0" presId="urn:microsoft.com/office/officeart/2005/8/layout/vList2"/>
    <dgm:cxn modelId="{BA4C8FC3-8FEC-4E46-8B9B-5F240EAD7BFF}" type="presParOf" srcId="{B03AD1C7-BBBC-440E-8E7B-720D84969755}" destId="{6A60D25C-52EE-4D05-BB15-9079BB8192B2}" srcOrd="2" destOrd="0" presId="urn:microsoft.com/office/officeart/2005/8/layout/vList2"/>
    <dgm:cxn modelId="{FEA86E2F-C35A-444A-97B5-C50DF9EBF03B}" type="presParOf" srcId="{B03AD1C7-BBBC-440E-8E7B-720D84969755}" destId="{BE3D0B93-DA3A-4282-919F-E2A90F23EB3E}" srcOrd="3" destOrd="0" presId="urn:microsoft.com/office/officeart/2005/8/layout/vList2"/>
    <dgm:cxn modelId="{7D921B60-8050-4862-8FC2-AB9D9D53A5F3}" type="presParOf" srcId="{B03AD1C7-BBBC-440E-8E7B-720D84969755}" destId="{2CACD200-89F8-4936-8B3F-E4E2ABFF0D8D}" srcOrd="4" destOrd="0" presId="urn:microsoft.com/office/officeart/2005/8/layout/vList2"/>
    <dgm:cxn modelId="{54A25640-9173-4929-B009-14450A85E20C}" type="presParOf" srcId="{B03AD1C7-BBBC-440E-8E7B-720D84969755}" destId="{68B892F4-6BE6-4458-9B61-C15808091D3B}" srcOrd="5" destOrd="0" presId="urn:microsoft.com/office/officeart/2005/8/layout/vList2"/>
    <dgm:cxn modelId="{DB2979BC-7B52-43DF-8BE3-D9D98763F43E}" type="presParOf" srcId="{B03AD1C7-BBBC-440E-8E7B-720D84969755}" destId="{76FC3D43-4C64-4DEB-972A-D39DD51F9439}" srcOrd="6" destOrd="0" presId="urn:microsoft.com/office/officeart/2005/8/layout/vList2"/>
    <dgm:cxn modelId="{588B8C62-71E3-4875-88A2-C20F396EB9C9}" type="presParOf" srcId="{B03AD1C7-BBBC-440E-8E7B-720D84969755}" destId="{5DD6ADED-C5E4-4D39-A4C8-D61280395895}" srcOrd="7" destOrd="0" presId="urn:microsoft.com/office/officeart/2005/8/layout/vList2"/>
    <dgm:cxn modelId="{B30F58FA-901D-4C58-8B29-2C0CB3E93216}" type="presParOf" srcId="{B03AD1C7-BBBC-440E-8E7B-720D84969755}" destId="{D1D270DF-5AE5-46E5-8C89-418E1E52C63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A0DADB-5B6D-4303-81BB-0CAD6EC101DA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C11B73B-DB00-4292-97C2-8F53E564FF2C}">
      <dgm:prSet phldrT="[Text]" custT="1"/>
      <dgm:spPr/>
      <dgm:t>
        <a:bodyPr/>
        <a:lstStyle/>
        <a:p>
          <a:pPr>
            <a:buAutoNum type="arabicPeriod"/>
          </a:pPr>
          <a:r>
            <a:rPr sz="2800" b="1" dirty="0" err="1"/>
            <a:t>Triangulasi</a:t>
          </a:r>
          <a:r>
            <a:rPr sz="2800" b="1" dirty="0"/>
            <a:t> data</a:t>
          </a:r>
          <a:endParaRPr lang="en-US" sz="2800" b="1" dirty="0"/>
        </a:p>
      </dgm:t>
    </dgm:pt>
    <dgm:pt modelId="{4809FDED-9D0E-425C-8BA9-B143BFAF035A}" type="par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214DB5A-7D64-404E-B00E-F54C0A1A960A}" type="sibTrans" cxnId="{F1891192-B135-4C9A-85ED-5017415ED1DC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684337DB-E30C-4564-A3E7-D70755437C55}">
      <dgm:prSet phldrT="[Text]" custT="1"/>
      <dgm:spPr/>
      <dgm:t>
        <a:bodyPr/>
        <a:lstStyle/>
        <a:p>
          <a:pPr>
            <a:buAutoNum type="arabicPeriod" startAt="2"/>
          </a:pPr>
          <a:r>
            <a:rPr sz="2800" b="1" dirty="0" err="1"/>
            <a:t>Triangulasi</a:t>
          </a:r>
          <a:r>
            <a:rPr sz="2800" b="1" dirty="0"/>
            <a:t> </a:t>
          </a:r>
          <a:r>
            <a:rPr sz="2800" b="1" dirty="0" err="1"/>
            <a:t>peneliti</a:t>
          </a:r>
          <a:endParaRPr lang="en-US" sz="2800" b="1" dirty="0"/>
        </a:p>
      </dgm:t>
    </dgm:pt>
    <dgm:pt modelId="{B07B71E4-89F2-4060-94EC-A60E582A8FA2}" type="par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FBE88A7A-1EF6-4FDE-9CB1-8A119B309376}" type="sibTrans" cxnId="{7730CB1C-3A1A-418E-B741-D2A3BAA91E93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49C756E0-B235-4A8B-A973-8D1F339D1DD3}">
      <dgm:prSet phldrT="[Text]" custT="1"/>
      <dgm:spPr/>
      <dgm:t>
        <a:bodyPr/>
        <a:lstStyle/>
        <a:p>
          <a:pPr>
            <a:buAutoNum type="arabicPeriod" startAt="3"/>
          </a:pPr>
          <a:r>
            <a:rPr sz="2800" b="1" dirty="0" err="1"/>
            <a:t>Triangulasi</a:t>
          </a:r>
          <a:r>
            <a:rPr sz="2800" b="1" dirty="0"/>
            <a:t> </a:t>
          </a:r>
          <a:r>
            <a:rPr sz="2800" b="1" dirty="0" err="1"/>
            <a:t>teori</a:t>
          </a:r>
          <a:endParaRPr lang="en-US" sz="2800" b="1" dirty="0"/>
        </a:p>
      </dgm:t>
    </dgm:pt>
    <dgm:pt modelId="{D7406D56-EABB-451F-893B-B212A4C03986}" type="par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A74C6608-86E1-4644-A414-23AF47A61B91}" type="sibTrans" cxnId="{D738CDE8-0BDE-4CCB-B506-C40705D52DEB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0C09B2A2-2269-4849-8EA4-454119A9302F}">
      <dgm:prSet phldrT="[Text]" custT="1"/>
      <dgm:spPr/>
      <dgm:t>
        <a:bodyPr/>
        <a:lstStyle/>
        <a:p>
          <a:pPr>
            <a:buAutoNum type="arabicPeriod" startAt="4"/>
          </a:pPr>
          <a:r>
            <a:rPr sz="2800" b="1" dirty="0" err="1"/>
            <a:t>Triangulasi</a:t>
          </a:r>
          <a:r>
            <a:rPr sz="2800" b="1" dirty="0"/>
            <a:t> </a:t>
          </a:r>
          <a:r>
            <a:rPr sz="2800" b="1" dirty="0" err="1"/>
            <a:t>metodologi</a:t>
          </a:r>
          <a:endParaRPr lang="en-US" sz="2800" b="1" dirty="0"/>
        </a:p>
      </dgm:t>
    </dgm:pt>
    <dgm:pt modelId="{6FF27775-78C3-4CF6-BA40-418C8362000A}" type="par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C7681F71-20BD-439B-A4E0-20051B051951}" type="sibTrans" cxnId="{2C20C3C8-32E4-4747-B086-DDF9F044F091}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9FA0E98D-3FE2-4689-BC2B-4189731071F6}" type="parTrans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B44A047B-3DC2-4497-92D2-1CAE4BE05690}" type="sibTrans">
      <dgm:prSet/>
      <dgm:spPr/>
      <dgm:t>
        <a:bodyPr/>
        <a:lstStyle/>
        <a:p>
          <a:endParaRPr lang="en-US" sz="1800" b="0">
            <a:solidFill>
              <a:schemeClr val="tx2"/>
            </a:solidFill>
          </a:endParaRPr>
        </a:p>
      </dgm:t>
    </dgm:pt>
    <dgm:pt modelId="{B03AD1C7-BBBC-440E-8E7B-720D84969755}" type="pres">
      <dgm:prSet presAssocID="{A0A0DADB-5B6D-4303-81BB-0CAD6EC101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602C11-6BA6-4FB2-A3D6-85CF88118B40}" type="pres">
      <dgm:prSet presAssocID="{5C11B73B-DB00-4292-97C2-8F53E564FF2C}" presName="parentText" presStyleLbl="node1" presStyleIdx="0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7C6FEE8-B689-4524-BEAB-9612C6A16D9C}" type="pres">
      <dgm:prSet presAssocID="{4214DB5A-7D64-404E-B00E-F54C0A1A960A}" presName="spacer" presStyleCnt="0"/>
      <dgm:spPr/>
      <dgm:t>
        <a:bodyPr/>
        <a:lstStyle/>
        <a:p>
          <a:endParaRPr lang="en-US"/>
        </a:p>
      </dgm:t>
    </dgm:pt>
    <dgm:pt modelId="{6A60D25C-52EE-4D05-BB15-9079BB8192B2}" type="pres">
      <dgm:prSet presAssocID="{684337DB-E30C-4564-A3E7-D70755437C55}" presName="parentText" presStyleLbl="node1" presStyleIdx="1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E3D0B93-DA3A-4282-919F-E2A90F23EB3E}" type="pres">
      <dgm:prSet presAssocID="{FBE88A7A-1EF6-4FDE-9CB1-8A119B309376}" presName="spacer" presStyleCnt="0"/>
      <dgm:spPr/>
      <dgm:t>
        <a:bodyPr/>
        <a:lstStyle/>
        <a:p>
          <a:endParaRPr lang="en-US"/>
        </a:p>
      </dgm:t>
    </dgm:pt>
    <dgm:pt modelId="{2CACD200-89F8-4936-8B3F-E4E2ABFF0D8D}" type="pres">
      <dgm:prSet presAssocID="{49C756E0-B235-4A8B-A973-8D1F339D1DD3}" presName="parentText" presStyleLbl="node1" presStyleIdx="2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8B892F4-6BE6-4458-9B61-C15808091D3B}" type="pres">
      <dgm:prSet presAssocID="{A74C6608-86E1-4644-A414-23AF47A61B91}" presName="spacer" presStyleCnt="0"/>
      <dgm:spPr/>
      <dgm:t>
        <a:bodyPr/>
        <a:lstStyle/>
        <a:p>
          <a:endParaRPr lang="en-US"/>
        </a:p>
      </dgm:t>
    </dgm:pt>
    <dgm:pt modelId="{76FC3D43-4C64-4DEB-972A-D39DD51F9439}" type="pres">
      <dgm:prSet presAssocID="{0C09B2A2-2269-4849-8EA4-454119A9302F}" presName="parentText" presStyleLbl="node1" presStyleIdx="3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F1891192-B135-4C9A-85ED-5017415ED1DC}" srcId="{A0A0DADB-5B6D-4303-81BB-0CAD6EC101DA}" destId="{5C11B73B-DB00-4292-97C2-8F53E564FF2C}" srcOrd="0" destOrd="0" parTransId="{4809FDED-9D0E-425C-8BA9-B143BFAF035A}" sibTransId="{4214DB5A-7D64-404E-B00E-F54C0A1A960A}"/>
    <dgm:cxn modelId="{D738CDE8-0BDE-4CCB-B506-C40705D52DEB}" srcId="{A0A0DADB-5B6D-4303-81BB-0CAD6EC101DA}" destId="{49C756E0-B235-4A8B-A973-8D1F339D1DD3}" srcOrd="2" destOrd="0" parTransId="{D7406D56-EABB-451F-893B-B212A4C03986}" sibTransId="{A74C6608-86E1-4644-A414-23AF47A61B91}"/>
    <dgm:cxn modelId="{2A116D5C-525D-4BB3-9F67-F0B2C48ED1CE}" type="presOf" srcId="{684337DB-E30C-4564-A3E7-D70755437C55}" destId="{6A60D25C-52EE-4D05-BB15-9079BB8192B2}" srcOrd="0" destOrd="0" presId="urn:microsoft.com/office/officeart/2005/8/layout/vList2"/>
    <dgm:cxn modelId="{7730CB1C-3A1A-418E-B741-D2A3BAA91E93}" srcId="{A0A0DADB-5B6D-4303-81BB-0CAD6EC101DA}" destId="{684337DB-E30C-4564-A3E7-D70755437C55}" srcOrd="1" destOrd="0" parTransId="{B07B71E4-89F2-4060-94EC-A60E582A8FA2}" sibTransId="{FBE88A7A-1EF6-4FDE-9CB1-8A119B309376}"/>
    <dgm:cxn modelId="{9F18848A-4B40-4CFF-99DE-2884EA1BDCE7}" type="presOf" srcId="{49C756E0-B235-4A8B-A973-8D1F339D1DD3}" destId="{2CACD200-89F8-4936-8B3F-E4E2ABFF0D8D}" srcOrd="0" destOrd="0" presId="urn:microsoft.com/office/officeart/2005/8/layout/vList2"/>
    <dgm:cxn modelId="{2C20C3C8-32E4-4747-B086-DDF9F044F091}" srcId="{A0A0DADB-5B6D-4303-81BB-0CAD6EC101DA}" destId="{0C09B2A2-2269-4849-8EA4-454119A9302F}" srcOrd="3" destOrd="0" parTransId="{6FF27775-78C3-4CF6-BA40-418C8362000A}" sibTransId="{C7681F71-20BD-439B-A4E0-20051B051951}"/>
    <dgm:cxn modelId="{DC9F8C97-D657-4E17-9CE2-9E822457FE13}" type="presOf" srcId="{0C09B2A2-2269-4849-8EA4-454119A9302F}" destId="{76FC3D43-4C64-4DEB-972A-D39DD51F9439}" srcOrd="0" destOrd="0" presId="urn:microsoft.com/office/officeart/2005/8/layout/vList2"/>
    <dgm:cxn modelId="{CB268927-0A9A-455D-9068-8ECCC943DBC4}" type="presOf" srcId="{A0A0DADB-5B6D-4303-81BB-0CAD6EC101DA}" destId="{B03AD1C7-BBBC-440E-8E7B-720D84969755}" srcOrd="0" destOrd="0" presId="urn:microsoft.com/office/officeart/2005/8/layout/vList2"/>
    <dgm:cxn modelId="{15C7AC16-35E8-47CA-B11B-9061390CE4D6}" type="presOf" srcId="{5C11B73B-DB00-4292-97C2-8F53E564FF2C}" destId="{7E602C11-6BA6-4FB2-A3D6-85CF88118B40}" srcOrd="0" destOrd="0" presId="urn:microsoft.com/office/officeart/2005/8/layout/vList2"/>
    <dgm:cxn modelId="{F6E73C94-A657-4DDD-BE92-ADC05FF61E8C}" type="presParOf" srcId="{B03AD1C7-BBBC-440E-8E7B-720D84969755}" destId="{7E602C11-6BA6-4FB2-A3D6-85CF88118B40}" srcOrd="0" destOrd="0" presId="urn:microsoft.com/office/officeart/2005/8/layout/vList2"/>
    <dgm:cxn modelId="{BA78E27C-CF4E-415F-BF00-DAAE76D03D2E}" type="presParOf" srcId="{B03AD1C7-BBBC-440E-8E7B-720D84969755}" destId="{87C6FEE8-B689-4524-BEAB-9612C6A16D9C}" srcOrd="1" destOrd="0" presId="urn:microsoft.com/office/officeart/2005/8/layout/vList2"/>
    <dgm:cxn modelId="{EC4EFFBA-6900-4BB2-87CC-8D9252D6DF13}" type="presParOf" srcId="{B03AD1C7-BBBC-440E-8E7B-720D84969755}" destId="{6A60D25C-52EE-4D05-BB15-9079BB8192B2}" srcOrd="2" destOrd="0" presId="urn:microsoft.com/office/officeart/2005/8/layout/vList2"/>
    <dgm:cxn modelId="{88EAC522-21B6-472A-95D2-620803AAD484}" type="presParOf" srcId="{B03AD1C7-BBBC-440E-8E7B-720D84969755}" destId="{BE3D0B93-DA3A-4282-919F-E2A90F23EB3E}" srcOrd="3" destOrd="0" presId="urn:microsoft.com/office/officeart/2005/8/layout/vList2"/>
    <dgm:cxn modelId="{DC0523C2-6960-4820-8D3A-6D2EC6ACF27F}" type="presParOf" srcId="{B03AD1C7-BBBC-440E-8E7B-720D84969755}" destId="{2CACD200-89F8-4936-8B3F-E4E2ABFF0D8D}" srcOrd="4" destOrd="0" presId="urn:microsoft.com/office/officeart/2005/8/layout/vList2"/>
    <dgm:cxn modelId="{B4B4F66B-2E44-4656-9598-F1F40EE3B364}" type="presParOf" srcId="{B03AD1C7-BBBC-440E-8E7B-720D84969755}" destId="{68B892F4-6BE6-4458-9B61-C15808091D3B}" srcOrd="5" destOrd="0" presId="urn:microsoft.com/office/officeart/2005/8/layout/vList2"/>
    <dgm:cxn modelId="{A8082F29-0672-4B79-AEFE-CEA471F2B938}" type="presParOf" srcId="{B03AD1C7-BBBC-440E-8E7B-720D84969755}" destId="{76FC3D43-4C64-4DEB-972A-D39DD51F943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F70BDF-8FC3-417F-B46D-16EF6B825E5B}">
      <dsp:nvSpPr>
        <dsp:cNvPr id="0" name=""/>
        <dsp:cNvSpPr/>
      </dsp:nvSpPr>
      <dsp:spPr>
        <a:xfrm>
          <a:off x="911136" y="1419"/>
          <a:ext cx="3045816" cy="18274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kern="1200" dirty="0" err="1"/>
            <a:t>Validitas</a:t>
          </a:r>
          <a:r>
            <a:rPr kern="1200" dirty="0"/>
            <a:t> internal: </a:t>
          </a:r>
          <a:r>
            <a:rPr kern="1200" dirty="0" err="1"/>
            <a:t>nilai</a:t>
          </a:r>
          <a:r>
            <a:rPr kern="1200" dirty="0"/>
            <a:t> </a:t>
          </a:r>
          <a:r>
            <a:rPr kern="1200" dirty="0" err="1"/>
            <a:t>kebenaran</a:t>
          </a:r>
          <a:r>
            <a:rPr kern="1200" dirty="0"/>
            <a:t>, </a:t>
          </a:r>
          <a:r>
            <a:rPr kern="1200" dirty="0" err="1"/>
            <a:t>akurasi</a:t>
          </a:r>
          <a:r>
            <a:rPr kern="1200" dirty="0"/>
            <a:t> data. </a:t>
          </a:r>
          <a:r>
            <a:rPr kern="1200" dirty="0" err="1"/>
            <a:t>Seberapa</a:t>
          </a:r>
          <a:r>
            <a:rPr kern="1200" dirty="0"/>
            <a:t> </a:t>
          </a:r>
          <a:r>
            <a:rPr kern="1200" dirty="0" err="1"/>
            <a:t>benarkah</a:t>
          </a:r>
          <a:r>
            <a:rPr kern="1200" dirty="0"/>
            <a:t> </a:t>
          </a:r>
          <a:r>
            <a:rPr kern="1200" dirty="0" err="1"/>
            <a:t>temuan</a:t>
          </a:r>
          <a:r>
            <a:rPr kern="1200" dirty="0"/>
            <a:t> </a:t>
          </a:r>
          <a:r>
            <a:rPr kern="1200" dirty="0" err="1"/>
            <a:t>dari</a:t>
          </a:r>
          <a:r>
            <a:rPr kern="1200" dirty="0"/>
            <a:t> </a:t>
          </a:r>
          <a:r>
            <a:rPr kern="1200" dirty="0" err="1"/>
            <a:t>penelitian</a:t>
          </a:r>
          <a:r>
            <a:rPr kern="1200" dirty="0"/>
            <a:t>?</a:t>
          </a:r>
          <a:endParaRPr lang="en-US" sz="1800" b="0" kern="1200" dirty="0"/>
        </a:p>
      </dsp:txBody>
      <dsp:txXfrm>
        <a:off x="911136" y="1419"/>
        <a:ext cx="3045816" cy="1827489"/>
      </dsp:txXfrm>
    </dsp:sp>
    <dsp:sp modelId="{6716ACFC-98B7-4F87-B956-3DAD74AFA2C3}">
      <dsp:nvSpPr>
        <dsp:cNvPr id="0" name=""/>
        <dsp:cNvSpPr/>
      </dsp:nvSpPr>
      <dsp:spPr>
        <a:xfrm>
          <a:off x="4261534" y="1419"/>
          <a:ext cx="3045816" cy="1827489"/>
        </a:xfrm>
        <a:prstGeom prst="rect">
          <a:avLst/>
        </a:prstGeom>
        <a:gradFill rotWithShape="0">
          <a:gsLst>
            <a:gs pos="0">
              <a:schemeClr val="accent3">
                <a:hueOff val="3034595"/>
                <a:satOff val="10644"/>
                <a:lumOff val="-7777"/>
                <a:alphaOff val="0"/>
                <a:tint val="50000"/>
                <a:satMod val="300000"/>
              </a:schemeClr>
            </a:gs>
            <a:gs pos="35000">
              <a:schemeClr val="accent3">
                <a:hueOff val="3034595"/>
                <a:satOff val="10644"/>
                <a:lumOff val="-7777"/>
                <a:alphaOff val="0"/>
                <a:tint val="37000"/>
                <a:satMod val="300000"/>
              </a:schemeClr>
            </a:gs>
            <a:gs pos="100000">
              <a:schemeClr val="accent3">
                <a:hueOff val="3034595"/>
                <a:satOff val="10644"/>
                <a:lumOff val="-77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2"/>
          </a:pPr>
          <a:r>
            <a:rPr kern="1200" dirty="0" err="1"/>
            <a:t>Validitas</a:t>
          </a:r>
          <a:r>
            <a:rPr kern="1200" dirty="0"/>
            <a:t> </a:t>
          </a:r>
          <a:r>
            <a:rPr kern="1200" dirty="0" err="1"/>
            <a:t>eksternal</a:t>
          </a:r>
          <a:r>
            <a:rPr kern="1200" dirty="0"/>
            <a:t>: </a:t>
          </a:r>
          <a:r>
            <a:rPr kern="1200" dirty="0" err="1"/>
            <a:t>sejauh</a:t>
          </a:r>
          <a:r>
            <a:rPr kern="1200" dirty="0"/>
            <a:t> </a:t>
          </a:r>
          <a:r>
            <a:rPr kern="1200" dirty="0" err="1"/>
            <a:t>mana</a:t>
          </a:r>
          <a:r>
            <a:rPr kern="1200" dirty="0"/>
            <a:t> </a:t>
          </a:r>
          <a:r>
            <a:rPr kern="1200" dirty="0" err="1"/>
            <a:t>hasil</a:t>
          </a:r>
          <a:r>
            <a:rPr kern="1200" dirty="0"/>
            <a:t> </a:t>
          </a:r>
          <a:r>
            <a:rPr kern="1200" dirty="0" err="1"/>
            <a:t>penelitian</a:t>
          </a:r>
          <a:r>
            <a:rPr kern="1200" dirty="0"/>
            <a:t> </a:t>
          </a:r>
          <a:r>
            <a:rPr kern="1200" dirty="0" err="1"/>
            <a:t>dpt</a:t>
          </a:r>
          <a:r>
            <a:rPr kern="1200" dirty="0"/>
            <a:t> </a:t>
          </a:r>
          <a:r>
            <a:rPr kern="1200" dirty="0" err="1"/>
            <a:t>diterapkan</a:t>
          </a:r>
          <a:r>
            <a:rPr kern="1200" dirty="0"/>
            <a:t> pd </a:t>
          </a:r>
          <a:r>
            <a:rPr kern="1200" dirty="0" err="1"/>
            <a:t>subjek</a:t>
          </a:r>
          <a:r>
            <a:rPr kern="1200" dirty="0"/>
            <a:t>/setting </a:t>
          </a:r>
          <a:r>
            <a:rPr kern="1200" dirty="0" err="1"/>
            <a:t>yg</a:t>
          </a:r>
          <a:r>
            <a:rPr kern="1200" dirty="0"/>
            <a:t> </a:t>
          </a:r>
          <a:r>
            <a:rPr kern="1200" dirty="0" err="1"/>
            <a:t>berbeda</a:t>
          </a:r>
          <a:r>
            <a:rPr kern="1200" dirty="0"/>
            <a:t>?</a:t>
          </a:r>
          <a:endParaRPr lang="en-US" sz="1800" b="0" kern="1200" dirty="0"/>
        </a:p>
      </dsp:txBody>
      <dsp:txXfrm>
        <a:off x="4261534" y="1419"/>
        <a:ext cx="3045816" cy="1827489"/>
      </dsp:txXfrm>
    </dsp:sp>
    <dsp:sp modelId="{511490BC-1189-44BB-9F0C-A25B987C4D57}">
      <dsp:nvSpPr>
        <dsp:cNvPr id="0" name=""/>
        <dsp:cNvSpPr/>
      </dsp:nvSpPr>
      <dsp:spPr>
        <a:xfrm>
          <a:off x="911136" y="2133490"/>
          <a:ext cx="3045816" cy="1827489"/>
        </a:xfrm>
        <a:prstGeom prst="rect">
          <a:avLst/>
        </a:prstGeom>
        <a:gradFill rotWithShape="0">
          <a:gsLst>
            <a:gs pos="0">
              <a:schemeClr val="accent3">
                <a:hueOff val="6069190"/>
                <a:satOff val="21289"/>
                <a:lumOff val="-15555"/>
                <a:alphaOff val="0"/>
                <a:tint val="50000"/>
                <a:satMod val="300000"/>
              </a:schemeClr>
            </a:gs>
            <a:gs pos="35000">
              <a:schemeClr val="accent3">
                <a:hueOff val="6069190"/>
                <a:satOff val="21289"/>
                <a:lumOff val="-15555"/>
                <a:alphaOff val="0"/>
                <a:tint val="37000"/>
                <a:satMod val="300000"/>
              </a:schemeClr>
            </a:gs>
            <a:gs pos="100000">
              <a:schemeClr val="accent3">
                <a:hueOff val="6069190"/>
                <a:satOff val="21289"/>
                <a:lumOff val="-1555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3"/>
          </a:pPr>
          <a:r>
            <a:rPr kern="1200" dirty="0" err="1"/>
            <a:t>Reliabilitas</a:t>
          </a:r>
          <a:r>
            <a:rPr kern="1200" dirty="0"/>
            <a:t>, </a:t>
          </a:r>
          <a:r>
            <a:rPr kern="1200" dirty="0" err="1"/>
            <a:t>replikasi</a:t>
          </a:r>
          <a:r>
            <a:rPr kern="1200" dirty="0"/>
            <a:t>, </a:t>
          </a:r>
          <a:r>
            <a:rPr kern="1200" dirty="0" err="1"/>
            <a:t>konsistensi</a:t>
          </a:r>
          <a:r>
            <a:rPr kern="1200" dirty="0"/>
            <a:t>: </a:t>
          </a:r>
          <a:r>
            <a:rPr kern="1200" dirty="0" err="1"/>
            <a:t>bagaimana</a:t>
          </a:r>
          <a:r>
            <a:rPr kern="1200" dirty="0"/>
            <a:t> </a:t>
          </a:r>
          <a:r>
            <a:rPr kern="1200" dirty="0" err="1"/>
            <a:t>penelitian</a:t>
          </a:r>
          <a:r>
            <a:rPr kern="1200" dirty="0"/>
            <a:t> </a:t>
          </a:r>
          <a:r>
            <a:rPr kern="1200" dirty="0" err="1"/>
            <a:t>dpt</a:t>
          </a:r>
          <a:r>
            <a:rPr kern="1200" dirty="0"/>
            <a:t> </a:t>
          </a:r>
          <a:r>
            <a:rPr kern="1200" dirty="0" err="1"/>
            <a:t>diulang</a:t>
          </a:r>
          <a:r>
            <a:rPr kern="1200" dirty="0"/>
            <a:t> pd </a:t>
          </a:r>
          <a:r>
            <a:rPr kern="1200" dirty="0" err="1"/>
            <a:t>waktu</a:t>
          </a:r>
          <a:r>
            <a:rPr kern="1200" dirty="0"/>
            <a:t> yang </a:t>
          </a:r>
          <a:r>
            <a:rPr kern="1200" dirty="0" err="1"/>
            <a:t>berbeda</a:t>
          </a:r>
          <a:r>
            <a:rPr kern="1200" dirty="0"/>
            <a:t>, </a:t>
          </a:r>
          <a:r>
            <a:rPr kern="1200" dirty="0" err="1"/>
            <a:t>dgn</a:t>
          </a:r>
          <a:r>
            <a:rPr kern="1200" dirty="0"/>
            <a:t> </a:t>
          </a:r>
          <a:r>
            <a:rPr kern="1200" dirty="0" err="1"/>
            <a:t>metode</a:t>
          </a:r>
          <a:r>
            <a:rPr kern="1200" dirty="0"/>
            <a:t> </a:t>
          </a:r>
          <a:r>
            <a:rPr kern="1200" dirty="0" err="1"/>
            <a:t>yg</a:t>
          </a:r>
          <a:r>
            <a:rPr kern="1200" dirty="0"/>
            <a:t> </a:t>
          </a:r>
          <a:r>
            <a:rPr kern="1200" dirty="0" err="1"/>
            <a:t>sama</a:t>
          </a:r>
          <a:r>
            <a:rPr kern="1200" dirty="0"/>
            <a:t>, </a:t>
          </a:r>
          <a:r>
            <a:rPr kern="1200" dirty="0" err="1"/>
            <a:t>partisipasi</a:t>
          </a:r>
          <a:r>
            <a:rPr kern="1200" dirty="0"/>
            <a:t> </a:t>
          </a:r>
          <a:r>
            <a:rPr kern="1200" dirty="0" err="1"/>
            <a:t>yg</a:t>
          </a:r>
          <a:r>
            <a:rPr kern="1200" dirty="0"/>
            <a:t> </a:t>
          </a:r>
          <a:r>
            <a:rPr kern="1200" dirty="0" err="1"/>
            <a:t>sama</a:t>
          </a:r>
          <a:r>
            <a:rPr kern="1200" dirty="0"/>
            <a:t>, </a:t>
          </a:r>
          <a:r>
            <a:rPr kern="1200" dirty="0" err="1"/>
            <a:t>dlm</a:t>
          </a:r>
          <a:r>
            <a:rPr kern="1200" dirty="0"/>
            <a:t> </a:t>
          </a:r>
          <a:r>
            <a:rPr kern="1200" dirty="0" err="1"/>
            <a:t>konteks</a:t>
          </a:r>
          <a:r>
            <a:rPr kern="1200" dirty="0"/>
            <a:t> </a:t>
          </a:r>
          <a:r>
            <a:rPr kern="1200" dirty="0" err="1"/>
            <a:t>yg</a:t>
          </a:r>
          <a:r>
            <a:rPr kern="1200" dirty="0"/>
            <a:t> </a:t>
          </a:r>
          <a:r>
            <a:rPr kern="1200" dirty="0" err="1"/>
            <a:t>sama</a:t>
          </a:r>
          <a:r>
            <a:rPr kern="1200" dirty="0"/>
            <a:t>?</a:t>
          </a:r>
          <a:endParaRPr lang="en-US" sz="1800" b="0" kern="1200" dirty="0"/>
        </a:p>
      </dsp:txBody>
      <dsp:txXfrm>
        <a:off x="911136" y="2133490"/>
        <a:ext cx="3045816" cy="1827489"/>
      </dsp:txXfrm>
    </dsp:sp>
    <dsp:sp modelId="{B3F037C2-7ECB-4942-B22C-20F397E954F7}">
      <dsp:nvSpPr>
        <dsp:cNvPr id="0" name=""/>
        <dsp:cNvSpPr/>
      </dsp:nvSpPr>
      <dsp:spPr>
        <a:xfrm>
          <a:off x="4261534" y="2133490"/>
          <a:ext cx="3045816" cy="1827489"/>
        </a:xfrm>
        <a:prstGeom prst="rect">
          <a:avLst/>
        </a:prstGeom>
        <a:gradFill rotWithShape="0">
          <a:gsLst>
            <a:gs pos="0">
              <a:schemeClr val="accent3">
                <a:hueOff val="9103784"/>
                <a:satOff val="31933"/>
                <a:lumOff val="-23332"/>
                <a:alphaOff val="0"/>
                <a:tint val="50000"/>
                <a:satMod val="300000"/>
              </a:schemeClr>
            </a:gs>
            <a:gs pos="35000">
              <a:schemeClr val="accent3">
                <a:hueOff val="9103784"/>
                <a:satOff val="31933"/>
                <a:lumOff val="-23332"/>
                <a:alphaOff val="0"/>
                <a:tint val="37000"/>
                <a:satMod val="300000"/>
              </a:schemeClr>
            </a:gs>
            <a:gs pos="100000">
              <a:schemeClr val="accent3">
                <a:hueOff val="9103784"/>
                <a:satOff val="31933"/>
                <a:lumOff val="-2333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4"/>
          </a:pPr>
          <a:r>
            <a:rPr kern="1200" dirty="0" err="1"/>
            <a:t>objektivitas</a:t>
          </a:r>
          <a:r>
            <a:rPr kern="1200" dirty="0"/>
            <a:t>, </a:t>
          </a:r>
          <a:r>
            <a:rPr kern="1200" dirty="0" err="1"/>
            <a:t>netralitas</a:t>
          </a:r>
          <a:r>
            <a:rPr kern="1200" dirty="0"/>
            <a:t>: </a:t>
          </a:r>
          <a:r>
            <a:rPr kern="1200" dirty="0" err="1"/>
            <a:t>bagaimana</a:t>
          </a:r>
          <a:r>
            <a:rPr kern="1200" dirty="0"/>
            <a:t> </a:t>
          </a:r>
          <a:r>
            <a:rPr kern="1200" dirty="0" err="1"/>
            <a:t>kita</a:t>
          </a:r>
          <a:r>
            <a:rPr kern="1200" dirty="0"/>
            <a:t> </a:t>
          </a:r>
          <a:r>
            <a:rPr kern="1200" dirty="0" err="1"/>
            <a:t>yakin</a:t>
          </a:r>
          <a:r>
            <a:rPr kern="1200" dirty="0"/>
            <a:t> </a:t>
          </a:r>
          <a:r>
            <a:rPr kern="1200" dirty="0" err="1"/>
            <a:t>temuan</a:t>
          </a:r>
          <a:r>
            <a:rPr kern="1200" dirty="0"/>
            <a:t> </a:t>
          </a:r>
          <a:r>
            <a:rPr kern="1200" dirty="0" err="1"/>
            <a:t>penelitian</a:t>
          </a:r>
          <a:r>
            <a:rPr kern="1200" dirty="0"/>
            <a:t> </a:t>
          </a:r>
          <a:r>
            <a:rPr kern="1200" dirty="0" err="1"/>
            <a:t>tidak</a:t>
          </a:r>
          <a:r>
            <a:rPr kern="1200" dirty="0"/>
            <a:t> </a:t>
          </a:r>
          <a:r>
            <a:rPr kern="1200" dirty="0" err="1"/>
            <a:t>diwarnai</a:t>
          </a:r>
          <a:r>
            <a:rPr kern="1200" dirty="0"/>
            <a:t> bias &amp; </a:t>
          </a:r>
          <a:r>
            <a:rPr kern="1200" dirty="0" err="1"/>
            <a:t>prasangka</a:t>
          </a:r>
          <a:r>
            <a:rPr kern="1200" dirty="0"/>
            <a:t>?</a:t>
          </a:r>
          <a:endParaRPr lang="en-US" sz="1800" b="0" kern="1200" dirty="0"/>
        </a:p>
      </dsp:txBody>
      <dsp:txXfrm>
        <a:off x="4261534" y="2133490"/>
        <a:ext cx="3045816" cy="18274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602C11-6BA6-4FB2-A3D6-85CF88118B40}">
      <dsp:nvSpPr>
        <dsp:cNvPr id="0" name=""/>
        <dsp:cNvSpPr/>
      </dsp:nvSpPr>
      <dsp:spPr>
        <a:xfrm>
          <a:off x="0" y="796"/>
          <a:ext cx="5257800" cy="780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2400" b="1" kern="1200" dirty="0" err="1">
              <a:solidFill>
                <a:srgbClr val="FFFF00"/>
              </a:solidFill>
            </a:rPr>
            <a:t>Validitas</a:t>
          </a:r>
          <a:r>
            <a:rPr sz="2400" b="1" kern="1200" dirty="0">
              <a:solidFill>
                <a:srgbClr val="FFFF00"/>
              </a:solidFill>
            </a:rPr>
            <a:t> internal </a:t>
          </a:r>
          <a:r>
            <a:rPr sz="2400" b="1" kern="1200" dirty="0" err="1">
              <a:solidFill>
                <a:srgbClr val="FFFF00"/>
              </a:solidFill>
            </a:rPr>
            <a:t>vs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kredibilitas</a:t>
          </a:r>
          <a:endParaRPr lang="en-US" sz="2400" b="1" kern="1200" dirty="0">
            <a:solidFill>
              <a:srgbClr val="FFFF00"/>
            </a:solidFill>
          </a:endParaRPr>
        </a:p>
      </dsp:txBody>
      <dsp:txXfrm>
        <a:off x="0" y="796"/>
        <a:ext cx="5257800" cy="780720"/>
      </dsp:txXfrm>
    </dsp:sp>
    <dsp:sp modelId="{6A60D25C-52EE-4D05-BB15-9079BB8192B2}">
      <dsp:nvSpPr>
        <dsp:cNvPr id="0" name=""/>
        <dsp:cNvSpPr/>
      </dsp:nvSpPr>
      <dsp:spPr>
        <a:xfrm>
          <a:off x="0" y="795818"/>
          <a:ext cx="5257800" cy="780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2400" b="1" kern="1200" dirty="0" err="1">
              <a:solidFill>
                <a:srgbClr val="FFFF00"/>
              </a:solidFill>
            </a:rPr>
            <a:t>Validitas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eksternal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vs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ekstrapolasi</a:t>
          </a:r>
          <a:r>
            <a:rPr sz="2400" b="1" kern="1200" dirty="0">
              <a:solidFill>
                <a:srgbClr val="FFFF00"/>
              </a:solidFill>
            </a:rPr>
            <a:t>, </a:t>
          </a:r>
          <a:r>
            <a:rPr sz="2400" b="1" kern="1200" dirty="0" err="1">
              <a:solidFill>
                <a:srgbClr val="FFFF00"/>
              </a:solidFill>
            </a:rPr>
            <a:t>transferabilitas</a:t>
          </a:r>
          <a:endParaRPr lang="en-US" sz="2400" b="1" kern="1200" dirty="0">
            <a:solidFill>
              <a:srgbClr val="FFFF00"/>
            </a:solidFill>
          </a:endParaRPr>
        </a:p>
      </dsp:txBody>
      <dsp:txXfrm>
        <a:off x="0" y="795818"/>
        <a:ext cx="5257800" cy="780720"/>
      </dsp:txXfrm>
    </dsp:sp>
    <dsp:sp modelId="{2CACD200-89F8-4936-8B3F-E4E2ABFF0D8D}">
      <dsp:nvSpPr>
        <dsp:cNvPr id="0" name=""/>
        <dsp:cNvSpPr/>
      </dsp:nvSpPr>
      <dsp:spPr>
        <a:xfrm>
          <a:off x="0" y="1590839"/>
          <a:ext cx="5257800" cy="780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2400" b="1" kern="1200" dirty="0" err="1">
              <a:solidFill>
                <a:srgbClr val="FFFF00"/>
              </a:solidFill>
            </a:rPr>
            <a:t>Reliabilitas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vs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dependabilitas</a:t>
          </a:r>
          <a:endParaRPr lang="en-US" sz="2400" b="1" kern="1200" dirty="0">
            <a:solidFill>
              <a:srgbClr val="FFFF00"/>
            </a:solidFill>
          </a:endParaRPr>
        </a:p>
      </dsp:txBody>
      <dsp:txXfrm>
        <a:off x="0" y="1590839"/>
        <a:ext cx="5257800" cy="780720"/>
      </dsp:txXfrm>
    </dsp:sp>
    <dsp:sp modelId="{76FC3D43-4C64-4DEB-972A-D39DD51F9439}">
      <dsp:nvSpPr>
        <dsp:cNvPr id="0" name=""/>
        <dsp:cNvSpPr/>
      </dsp:nvSpPr>
      <dsp:spPr>
        <a:xfrm>
          <a:off x="0" y="2385861"/>
          <a:ext cx="5257800" cy="780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2400" b="1" kern="1200" dirty="0" err="1">
              <a:solidFill>
                <a:srgbClr val="FFFF00"/>
              </a:solidFill>
            </a:rPr>
            <a:t>Objektivitas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vs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konfirmabilitas</a:t>
          </a:r>
          <a:endParaRPr lang="en-US" sz="2400" b="1" kern="1200" dirty="0">
            <a:solidFill>
              <a:srgbClr val="FFFF00"/>
            </a:solidFill>
          </a:endParaRPr>
        </a:p>
      </dsp:txBody>
      <dsp:txXfrm>
        <a:off x="0" y="2385861"/>
        <a:ext cx="5257800" cy="780720"/>
      </dsp:txXfrm>
    </dsp:sp>
    <dsp:sp modelId="{D1D270DF-5AE5-46E5-8C89-418E1E52C63A}">
      <dsp:nvSpPr>
        <dsp:cNvPr id="0" name=""/>
        <dsp:cNvSpPr/>
      </dsp:nvSpPr>
      <dsp:spPr>
        <a:xfrm>
          <a:off x="0" y="3180883"/>
          <a:ext cx="5257800" cy="780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sz="2400" b="1" kern="1200" dirty="0" err="1">
              <a:solidFill>
                <a:srgbClr val="FFFF00"/>
              </a:solidFill>
            </a:rPr>
            <a:t>Satu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kebenaran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vs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banyak</a:t>
          </a:r>
          <a:r>
            <a:rPr sz="2400" b="1" kern="1200" dirty="0">
              <a:solidFill>
                <a:srgbClr val="FFFF00"/>
              </a:solidFill>
            </a:rPr>
            <a:t> </a:t>
          </a:r>
          <a:r>
            <a:rPr sz="2400" b="1" kern="1200" dirty="0" err="1">
              <a:solidFill>
                <a:srgbClr val="FFFF00"/>
              </a:solidFill>
            </a:rPr>
            <a:t>perspektif</a:t>
          </a:r>
          <a:endParaRPr lang="en-US" sz="2400" b="1" kern="1200" dirty="0">
            <a:solidFill>
              <a:srgbClr val="FFFF00"/>
            </a:solidFill>
          </a:endParaRPr>
        </a:p>
      </dsp:txBody>
      <dsp:txXfrm>
        <a:off x="0" y="3180883"/>
        <a:ext cx="5257800" cy="7807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602C11-6BA6-4FB2-A3D6-85CF88118B40}">
      <dsp:nvSpPr>
        <dsp:cNvPr id="0" name=""/>
        <dsp:cNvSpPr/>
      </dsp:nvSpPr>
      <dsp:spPr>
        <a:xfrm>
          <a:off x="0" y="802"/>
          <a:ext cx="5638800" cy="781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137160" rIns="137160" bIns="1371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Memerhitungkan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perubahan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mungkin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terjadi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menyangkut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fenomena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diteliti</a:t>
          </a:r>
          <a:endParaRPr lang="en-US" sz="1800" b="1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0" y="802"/>
        <a:ext cx="5638800" cy="781809"/>
      </dsp:txXfrm>
    </dsp:sp>
    <dsp:sp modelId="{6A60D25C-52EE-4D05-BB15-9079BB8192B2}">
      <dsp:nvSpPr>
        <dsp:cNvPr id="0" name=""/>
        <dsp:cNvSpPr/>
      </dsp:nvSpPr>
      <dsp:spPr>
        <a:xfrm>
          <a:off x="0" y="795548"/>
          <a:ext cx="5638800" cy="781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137160" rIns="137160" bIns="1371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Menghindari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pengendalian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manipulasi</a:t>
          </a:r>
          <a:endParaRPr lang="en-US" sz="1800" b="1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0" y="795548"/>
        <a:ext cx="5638800" cy="781809"/>
      </dsp:txXfrm>
    </dsp:sp>
    <dsp:sp modelId="{2CACD200-89F8-4936-8B3F-E4E2ABFF0D8D}">
      <dsp:nvSpPr>
        <dsp:cNvPr id="0" name=""/>
        <dsp:cNvSpPr/>
      </dsp:nvSpPr>
      <dsp:spPr>
        <a:xfrm>
          <a:off x="0" y="1590295"/>
          <a:ext cx="5638800" cy="781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137160" rIns="137160" bIns="1371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Koherensi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metode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dipilih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memang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mencapai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tujuan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yang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diinginkan</a:t>
          </a:r>
          <a:endParaRPr lang="en-US" sz="1800" b="1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0" y="1590295"/>
        <a:ext cx="5638800" cy="781809"/>
      </dsp:txXfrm>
    </dsp:sp>
    <dsp:sp modelId="{76FC3D43-4C64-4DEB-972A-D39DD51F9439}">
      <dsp:nvSpPr>
        <dsp:cNvPr id="0" name=""/>
        <dsp:cNvSpPr/>
      </dsp:nvSpPr>
      <dsp:spPr>
        <a:xfrm>
          <a:off x="0" y="2385042"/>
          <a:ext cx="5638800" cy="781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137160" rIns="137160" bIns="1371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Keterbukaan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sejauh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mana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peneliti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membuka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diri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dgn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memanfaatkan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metode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yg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berbeda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utk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mencapai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tujuan</a:t>
          </a:r>
          <a:endParaRPr lang="en-US" sz="1800" b="1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0" y="2385042"/>
        <a:ext cx="5638800" cy="781809"/>
      </dsp:txXfrm>
    </dsp:sp>
    <dsp:sp modelId="{D1D270DF-5AE5-46E5-8C89-418E1E52C63A}">
      <dsp:nvSpPr>
        <dsp:cNvPr id="0" name=""/>
        <dsp:cNvSpPr/>
      </dsp:nvSpPr>
      <dsp:spPr>
        <a:xfrm>
          <a:off x="0" y="3179788"/>
          <a:ext cx="5638800" cy="781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0000" tIns="137160" rIns="137160" bIns="13716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Diskursus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: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sejauh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mana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seintensif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apa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peneliti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mendiskusikan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temuan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&amp;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analisisnya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</a:t>
          </a:r>
          <a:r>
            <a:rPr b="1" kern="1200" dirty="0" err="1">
              <a:solidFill>
                <a:schemeClr val="bg2">
                  <a:lumMod val="10000"/>
                  <a:lumOff val="90000"/>
                </a:schemeClr>
              </a:solidFill>
            </a:rPr>
            <a:t>dgn</a:t>
          </a:r>
          <a:r>
            <a:rPr b="1" kern="1200" dirty="0">
              <a:solidFill>
                <a:schemeClr val="bg2">
                  <a:lumMod val="10000"/>
                  <a:lumOff val="90000"/>
                </a:schemeClr>
              </a:solidFill>
            </a:rPr>
            <a:t> org2 lain</a:t>
          </a:r>
          <a:endParaRPr lang="en-US" sz="1800" b="1" kern="1200" dirty="0">
            <a:solidFill>
              <a:schemeClr val="bg2">
                <a:lumMod val="10000"/>
                <a:lumOff val="90000"/>
              </a:schemeClr>
            </a:solidFill>
          </a:endParaRPr>
        </a:p>
      </dsp:txBody>
      <dsp:txXfrm>
        <a:off x="0" y="3179788"/>
        <a:ext cx="5638800" cy="78180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602C11-6BA6-4FB2-A3D6-85CF88118B40}">
      <dsp:nvSpPr>
        <dsp:cNvPr id="0" name=""/>
        <dsp:cNvSpPr/>
      </dsp:nvSpPr>
      <dsp:spPr>
        <a:xfrm>
          <a:off x="0" y="18479"/>
          <a:ext cx="8218488" cy="879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sz="2800" b="1" kern="1200" dirty="0" err="1"/>
            <a:t>Triangulasi</a:t>
          </a:r>
          <a:r>
            <a:rPr sz="2800" b="1" kern="1200" dirty="0"/>
            <a:t> data</a:t>
          </a:r>
          <a:endParaRPr lang="en-US" sz="2800" b="1" kern="1200" dirty="0"/>
        </a:p>
      </dsp:txBody>
      <dsp:txXfrm>
        <a:off x="0" y="18479"/>
        <a:ext cx="8218488" cy="879840"/>
      </dsp:txXfrm>
    </dsp:sp>
    <dsp:sp modelId="{6A60D25C-52EE-4D05-BB15-9079BB8192B2}">
      <dsp:nvSpPr>
        <dsp:cNvPr id="0" name=""/>
        <dsp:cNvSpPr/>
      </dsp:nvSpPr>
      <dsp:spPr>
        <a:xfrm>
          <a:off x="0" y="1033680"/>
          <a:ext cx="8218488" cy="879840"/>
        </a:xfrm>
        <a:prstGeom prst="roundRect">
          <a:avLst/>
        </a:prstGeom>
        <a:gradFill rotWithShape="0">
          <a:gsLst>
            <a:gs pos="0">
              <a:schemeClr val="accent3">
                <a:hueOff val="3034595"/>
                <a:satOff val="10644"/>
                <a:lumOff val="-7777"/>
                <a:alphaOff val="0"/>
                <a:tint val="50000"/>
                <a:satMod val="300000"/>
              </a:schemeClr>
            </a:gs>
            <a:gs pos="35000">
              <a:schemeClr val="accent3">
                <a:hueOff val="3034595"/>
                <a:satOff val="10644"/>
                <a:lumOff val="-7777"/>
                <a:alphaOff val="0"/>
                <a:tint val="37000"/>
                <a:satMod val="300000"/>
              </a:schemeClr>
            </a:gs>
            <a:gs pos="100000">
              <a:schemeClr val="accent3">
                <a:hueOff val="3034595"/>
                <a:satOff val="10644"/>
                <a:lumOff val="-77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2"/>
          </a:pPr>
          <a:r>
            <a:rPr sz="2800" b="1" kern="1200" dirty="0" err="1"/>
            <a:t>Triangulasi</a:t>
          </a:r>
          <a:r>
            <a:rPr sz="2800" b="1" kern="1200" dirty="0"/>
            <a:t> </a:t>
          </a:r>
          <a:r>
            <a:rPr sz="2800" b="1" kern="1200" dirty="0" err="1"/>
            <a:t>peneliti</a:t>
          </a:r>
          <a:endParaRPr lang="en-US" sz="2800" b="1" kern="1200" dirty="0"/>
        </a:p>
      </dsp:txBody>
      <dsp:txXfrm>
        <a:off x="0" y="1033680"/>
        <a:ext cx="8218488" cy="879840"/>
      </dsp:txXfrm>
    </dsp:sp>
    <dsp:sp modelId="{2CACD200-89F8-4936-8B3F-E4E2ABFF0D8D}">
      <dsp:nvSpPr>
        <dsp:cNvPr id="0" name=""/>
        <dsp:cNvSpPr/>
      </dsp:nvSpPr>
      <dsp:spPr>
        <a:xfrm>
          <a:off x="0" y="2048879"/>
          <a:ext cx="8218488" cy="879840"/>
        </a:xfrm>
        <a:prstGeom prst="roundRect">
          <a:avLst/>
        </a:prstGeom>
        <a:gradFill rotWithShape="0">
          <a:gsLst>
            <a:gs pos="0">
              <a:schemeClr val="accent3">
                <a:hueOff val="6069190"/>
                <a:satOff val="21289"/>
                <a:lumOff val="-15555"/>
                <a:alphaOff val="0"/>
                <a:tint val="50000"/>
                <a:satMod val="300000"/>
              </a:schemeClr>
            </a:gs>
            <a:gs pos="35000">
              <a:schemeClr val="accent3">
                <a:hueOff val="6069190"/>
                <a:satOff val="21289"/>
                <a:lumOff val="-15555"/>
                <a:alphaOff val="0"/>
                <a:tint val="37000"/>
                <a:satMod val="300000"/>
              </a:schemeClr>
            </a:gs>
            <a:gs pos="100000">
              <a:schemeClr val="accent3">
                <a:hueOff val="6069190"/>
                <a:satOff val="21289"/>
                <a:lumOff val="-1555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3"/>
          </a:pPr>
          <a:r>
            <a:rPr sz="2800" b="1" kern="1200" dirty="0" err="1"/>
            <a:t>Triangulasi</a:t>
          </a:r>
          <a:r>
            <a:rPr sz="2800" b="1" kern="1200" dirty="0"/>
            <a:t> </a:t>
          </a:r>
          <a:r>
            <a:rPr sz="2800" b="1" kern="1200" dirty="0" err="1"/>
            <a:t>teori</a:t>
          </a:r>
          <a:endParaRPr lang="en-US" sz="2800" b="1" kern="1200" dirty="0"/>
        </a:p>
      </dsp:txBody>
      <dsp:txXfrm>
        <a:off x="0" y="2048879"/>
        <a:ext cx="8218488" cy="879840"/>
      </dsp:txXfrm>
    </dsp:sp>
    <dsp:sp modelId="{76FC3D43-4C64-4DEB-972A-D39DD51F9439}">
      <dsp:nvSpPr>
        <dsp:cNvPr id="0" name=""/>
        <dsp:cNvSpPr/>
      </dsp:nvSpPr>
      <dsp:spPr>
        <a:xfrm>
          <a:off x="0" y="3064080"/>
          <a:ext cx="8218488" cy="879840"/>
        </a:xfrm>
        <a:prstGeom prst="roundRect">
          <a:avLst/>
        </a:prstGeom>
        <a:gradFill rotWithShape="0">
          <a:gsLst>
            <a:gs pos="0">
              <a:schemeClr val="accent3">
                <a:hueOff val="9103784"/>
                <a:satOff val="31933"/>
                <a:lumOff val="-23332"/>
                <a:alphaOff val="0"/>
                <a:tint val="50000"/>
                <a:satMod val="300000"/>
              </a:schemeClr>
            </a:gs>
            <a:gs pos="35000">
              <a:schemeClr val="accent3">
                <a:hueOff val="9103784"/>
                <a:satOff val="31933"/>
                <a:lumOff val="-23332"/>
                <a:alphaOff val="0"/>
                <a:tint val="37000"/>
                <a:satMod val="300000"/>
              </a:schemeClr>
            </a:gs>
            <a:gs pos="100000">
              <a:schemeClr val="accent3">
                <a:hueOff val="9103784"/>
                <a:satOff val="31933"/>
                <a:lumOff val="-2333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 startAt="4"/>
          </a:pPr>
          <a:r>
            <a:rPr sz="2800" b="1" kern="1200" dirty="0" err="1"/>
            <a:t>Triangulasi</a:t>
          </a:r>
          <a:r>
            <a:rPr sz="2800" b="1" kern="1200" dirty="0"/>
            <a:t> </a:t>
          </a:r>
          <a:r>
            <a:rPr sz="2800" b="1" kern="1200" dirty="0" err="1"/>
            <a:t>metodologi</a:t>
          </a:r>
          <a:endParaRPr lang="en-US" sz="2800" b="1" kern="1200" dirty="0"/>
        </a:p>
      </dsp:txBody>
      <dsp:txXfrm>
        <a:off x="0" y="3064080"/>
        <a:ext cx="8218488" cy="87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79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7772400" cy="12192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Image h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838200"/>
            <a:ext cx="64770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546894" y="4472661"/>
            <a:ext cx="5944725" cy="276192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1890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[Divider Picture]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2378242"/>
            <a:ext cx="6477000" cy="1219200"/>
          </a:xfrm>
        </p:spPr>
        <p:txBody>
          <a:bodyPr>
            <a:normAutofit/>
          </a:bodyPr>
          <a:lstStyle>
            <a:lvl1pPr marL="342900" marR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 sz="2800"/>
            </a:lvl1pPr>
          </a:lstStyle>
          <a:p>
            <a:pPr marL="3429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/>
            </a:pPr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Image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77975"/>
            <a:ext cx="64770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823501" y="4926526"/>
            <a:ext cx="1846391" cy="1419252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1890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[Divider Picture]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3124200"/>
            <a:ext cx="6477000" cy="1219200"/>
          </a:xfrm>
        </p:spPr>
        <p:txBody>
          <a:bodyPr>
            <a:normAutofit/>
          </a:bodyPr>
          <a:lstStyle>
            <a:lvl1pPr marL="342900" marR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 sz="2800"/>
            </a:lvl1pPr>
          </a:lstStyle>
          <a:p>
            <a:pPr marL="3429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/>
            </a:pPr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Image 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3340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58221">
            <a:off x="6353404" y="1716786"/>
            <a:ext cx="3025311" cy="309485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P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5619750"/>
            <a:ext cx="4876800" cy="5524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defRPr sz="20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Content P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lock_S_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5638800"/>
            <a:ext cx="8305800" cy="4953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5619750"/>
            <a:ext cx="4876800" cy="5524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defRPr sz="20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87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87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 rot="11341968">
            <a:off x="7771915" y="5905276"/>
            <a:ext cx="1545221" cy="11650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</a:schemeClr>
              </a:gs>
              <a:gs pos="63000">
                <a:schemeClr val="bg1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60325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27000" dist="76200" dir="13500000" sx="103000" sy="103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lide Number Placeholder 3"/>
          <p:cNvSpPr txBox="1">
            <a:spLocks/>
          </p:cNvSpPr>
          <p:nvPr/>
        </p:nvSpPr>
        <p:spPr>
          <a:xfrm>
            <a:off x="7772400" y="5844725"/>
            <a:ext cx="762000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58221">
            <a:off x="1645006" y="1882427"/>
            <a:ext cx="7821754" cy="5431884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58221">
            <a:off x="489400" y="461788"/>
            <a:ext cx="6829922" cy="5494106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martArt P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6553F-A8BA-49B5-B75F-C1FB2368F7B1}" type="datetime1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3962400"/>
          </a:xfrm>
          <a:prstGeom prst="rect">
            <a:avLst/>
          </a:prstGeom>
          <a:noFill/>
        </p:spPr>
        <p:txBody>
          <a:bodyPr/>
          <a:lstStyle>
            <a:lvl1pPr>
              <a:buClr>
                <a:schemeClr val="tx2"/>
              </a:buClr>
              <a:buSzPct val="140000"/>
              <a:buFont typeface="Arial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140000"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>
              <a:buSzPct val="14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674895"/>
            <a:ext cx="4800600" cy="457200"/>
          </a:xfrm>
        </p:spPr>
        <p:txBody>
          <a:bodyPr vert="horz" lIns="91440" tIns="45720" rIns="91440" bIns="45720" rtlCol="0" anchor="ctr" anchorCtr="0">
            <a:noAutofit/>
          </a:bodyPr>
          <a:lstStyle>
            <a:lvl1pPr>
              <a:buNone/>
              <a:def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Punch Line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38632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>
        <p:tmplLst>
          <p:tmpl>
            <p:tnLst>
              <p:par>
                <p:cTn presetID="41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1000" tmFilter="0,0; .5, 1; 1, 1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martArt Image S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24C3-EE5D-4280-9A3D-7F29ECD1EA90}" type="datetime1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58221">
            <a:off x="6013205" y="1972305"/>
            <a:ext cx="3365931" cy="309485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457200" y="1600200"/>
            <a:ext cx="5257800" cy="3962400"/>
          </a:xfrm>
          <a:prstGeom prst="rect">
            <a:avLst/>
          </a:prstGeom>
          <a:noFill/>
        </p:spPr>
        <p:txBody>
          <a:bodyPr/>
          <a:lstStyle>
            <a:lvl1pPr>
              <a:buClr>
                <a:schemeClr val="tx2"/>
              </a:buClr>
              <a:buSzPct val="140000"/>
              <a:buFont typeface="Arial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140000"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>
              <a:buSzPct val="14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864151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Content Image sqr s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10400" cy="3962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24C3-EE5D-4280-9A3D-7F29ECD1EA90}" type="datetime1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13841">
            <a:off x="7611080" y="4028973"/>
            <a:ext cx="1769815" cy="147696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70358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34" presetClass="emph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animMotion origin="layout" path="M 0.0 0.0 L 0.0 -0.07213" pathEditMode="relative" ptsTypes="">
                      <p:cBhvr>
                        <p:cTn dur="250" accel="50000" decel="50000" autoRev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  <p:animRot by="1500000">
                      <p:cBhvr>
                        <p:cTn dur="125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" fill="hold">
                          <p:stCondLst>
                            <p:cond delay="125"/>
                          </p:stCondLst>
                        </p:cTn>
                        <p:tgtEl>
                          <p:spTgt spid="3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" fill="hold">
                          <p:stCondLst>
                            <p:cond delay="250"/>
                          </p:stCondLst>
                        </p:cTn>
                        <p:tgtEl>
                          <p:spTgt spid="3"/>
                        </p:tgtEl>
                        <p:attrNameLst>
                          <p:attrName>r</p:attrName>
                        </p:attrNameLst>
                      </p:cBhvr>
                    </p:animRot>
                    <p:animRot by="1500000">
                      <p:cBhvr>
                        <p:cTn dur="125" fill="hold">
                          <p:stCondLst>
                            <p:cond delay="375"/>
                          </p:stCondLst>
                        </p:cTn>
                        <p:tgtEl>
                          <p:spTgt spid="3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</p:tmplLst>
      </p:bldP>
      <p:bldP spid="8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mart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24C3-EE5D-4280-9A3D-7F29ECD1EA90}" type="datetime1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/>
          </p:nvPr>
        </p:nvSpPr>
        <p:spPr>
          <a:xfrm rot="21358221">
            <a:off x="6369429" y="1716222"/>
            <a:ext cx="3025311" cy="355092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14300" dist="63500" dir="8100000" algn="tr" rotWithShape="0">
              <a:prstClr val="black">
                <a:alpha val="60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/>
          </p:nvPr>
        </p:nvSpPr>
        <p:spPr>
          <a:xfrm>
            <a:off x="457200" y="1600200"/>
            <a:ext cx="5638800" cy="3962400"/>
          </a:xfrm>
          <a:prstGeom prst="rect">
            <a:avLst/>
          </a:prstGeom>
          <a:noFill/>
        </p:spPr>
        <p:txBody>
          <a:bodyPr/>
          <a:lstStyle>
            <a:lvl1pPr>
              <a:buClr>
                <a:schemeClr val="tx2"/>
              </a:buClr>
              <a:buSzPct val="140000"/>
              <a:buFont typeface="Arial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140000"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>
              <a:buSzPct val="14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516704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6553F-A8BA-49B5-B75F-C1FB2368F7B1}" type="datetime1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3962400"/>
          </a:xfrm>
          <a:prstGeom prst="rect">
            <a:avLst/>
          </a:prstGeom>
          <a:noFill/>
        </p:spPr>
        <p:txBody>
          <a:bodyPr/>
          <a:lstStyle>
            <a:lvl1pPr>
              <a:buClr>
                <a:schemeClr val="tx2"/>
              </a:buClr>
              <a:buSzPct val="140000"/>
              <a:buFont typeface="Arial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140000"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>
              <a:buSzPct val="140000"/>
              <a:buFont typeface="Arial" pitchFamily="34" charset="0"/>
              <a:buChar char="•"/>
              <a:defRPr sz="1800">
                <a:solidFill>
                  <a:schemeClr val="tx1"/>
                </a:solidFill>
              </a:defRPr>
            </a:lvl3pPr>
            <a:lvl4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buSzPct val="140000"/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87197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Image s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7772400" cy="12192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-224609" y="4758594"/>
            <a:ext cx="3226141" cy="2395789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1890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[Title Picture]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Imag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9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42727" y="-473632"/>
            <a:ext cx="8412879" cy="5849404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702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[Title Picture]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524000"/>
            <a:ext cx="6248400" cy="14700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124200"/>
            <a:ext cx="6248400" cy="1219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Image r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772400" cy="12192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-199291" y="3991709"/>
            <a:ext cx="3112327" cy="311232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1890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[Title Picture]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Image 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5867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5867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6625627" y="1157935"/>
            <a:ext cx="2730292" cy="388174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702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[Title Picture]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77975"/>
            <a:ext cx="64770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295400" y="3124200"/>
            <a:ext cx="6477000" cy="1219200"/>
          </a:xfrm>
        </p:spPr>
        <p:txBody>
          <a:bodyPr>
            <a:normAutofit/>
          </a:bodyPr>
          <a:lstStyle>
            <a:lvl1pPr marL="342900" marR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 sz="2800"/>
            </a:lvl1pPr>
          </a:lstStyle>
          <a:p>
            <a:pPr marL="3429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/>
            </a:pPr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Image sq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77975"/>
            <a:ext cx="64770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 rot="21358221">
            <a:off x="-220323" y="4597821"/>
            <a:ext cx="2991839" cy="2509488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1890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[Divider Picture]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3124200"/>
            <a:ext cx="6477000" cy="1219200"/>
          </a:xfrm>
        </p:spPr>
        <p:txBody>
          <a:bodyPr>
            <a:normAutofit/>
          </a:bodyPr>
          <a:lstStyle>
            <a:lvl1pPr marL="342900" marR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 sz="2800"/>
            </a:lvl1pPr>
          </a:lstStyle>
          <a:p>
            <a:pPr marL="3429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/>
            </a:pPr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Image 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Shai Schwartz\Work\VisualBee\Public\Nina\DesignLayouts\Shai\monoDark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990601"/>
            <a:ext cx="5105400" cy="160019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172200"/>
            <a:ext cx="762000" cy="685800"/>
          </a:xfrm>
        </p:spPr>
        <p:txBody>
          <a:bodyPr/>
          <a:lstStyle/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 rot="21358221">
            <a:off x="6625627" y="1157935"/>
            <a:ext cx="2730292" cy="3881743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60000"/>
                  <a:lumOff val="40000"/>
                </a:schemeClr>
              </a:gs>
              <a:gs pos="8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 w="88900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65100" dist="114300" dir="7020000" algn="bl" rotWithShape="0">
              <a:prstClr val="black">
                <a:alpha val="35000"/>
              </a:prstClr>
            </a:outerShdw>
          </a:effectLst>
        </p:spPr>
        <p:txBody>
          <a:bodyPr/>
          <a:lstStyle>
            <a:lvl1pPr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[Title Picture]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295400" y="2667000"/>
            <a:ext cx="5105400" cy="1676400"/>
          </a:xfrm>
        </p:spPr>
        <p:txBody>
          <a:bodyPr>
            <a:normAutofit/>
          </a:bodyPr>
          <a:lstStyle>
            <a:lvl1pPr marL="342900" marR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 sz="2800"/>
            </a:lvl1pPr>
          </a:lstStyle>
          <a:p>
            <a:pPr marL="3429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50000"/>
              <a:buFontTx/>
              <a:buNone/>
              <a:tabLst/>
              <a:defRPr/>
            </a:pPr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hyperlink" Target="http://www.visualbee.com/upgrade.html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bg1"/>
            </a:gs>
            <a:gs pos="8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hai Schwartz\Work\VisualBee\Public\Nina\Designs Sketches\Shai\monoDark-02b.pn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8376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BF20E-C8F8-47ED-8FD6-59D24BB78411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400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 rot="11341968">
            <a:off x="7771915" y="5905276"/>
            <a:ext cx="1545221" cy="11650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</a:schemeClr>
              </a:gs>
              <a:gs pos="63000">
                <a:schemeClr val="bg1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60325">
            <a:solidFill>
              <a:schemeClr val="bg1">
                <a:lumMod val="20000"/>
                <a:lumOff val="80000"/>
              </a:schemeClr>
            </a:solidFill>
            <a:miter lim="800000"/>
          </a:ln>
          <a:effectLst>
            <a:outerShdw blurRad="127000" dist="76200" dir="13500000" sx="103000" sy="103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844725"/>
            <a:ext cx="762000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2800" b="1">
                <a:solidFill>
                  <a:schemeClr val="bg2"/>
                </a:solidFill>
              </a:defRPr>
            </a:lvl1pPr>
          </a:lstStyle>
          <a:p>
            <a:fld id="{698779BB-7366-46CB-9AF1-43098F7BC62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logo.png">
            <a:hlinkClick r:id="rId27" tooltip="To remove the VisualBee Logo or replace with your own, please Upgrade VisualBee to PREMIUM service."/>
          </p:cNvPr>
          <p:cNvPicPr>
            <a:picLocks/>
          </p:cNvPicPr>
          <p:nvPr userDrawn="1"/>
        </p:nvPicPr>
        <p:blipFill>
          <a:blip r:embed="rId28" cstate="print"/>
          <a:stretch>
            <a:fillRect/>
          </a:stretch>
        </p:blipFill>
        <p:spPr>
          <a:xfrm>
            <a:off x="353616" y="6360367"/>
            <a:ext cx="1524000" cy="38100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457200" algn="l" defTabSz="914400" rtl="0" eaLnBrk="1" latinLnBrk="0" hangingPunct="1">
        <a:spcBef>
          <a:spcPct val="20000"/>
        </a:spcBef>
        <a:buSzPct val="150000"/>
        <a:buFontTx/>
        <a:buBlip>
          <a:blip r:embed="rId29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Tx/>
        <a:buBlip>
          <a:blip r:embed="rId2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8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Validitas</a:t>
            </a:r>
            <a:r>
              <a:rPr lang="en-US" sz="5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&amp; </a:t>
            </a:r>
            <a:r>
              <a:rPr lang="en-US" sz="5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Reliabilitas</a:t>
            </a:r>
            <a:r>
              <a:rPr lang="en-US" sz="5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Penelitian</a:t>
            </a:r>
            <a:r>
              <a:rPr lang="en-US" sz="5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Kualitatif</a:t>
            </a:r>
            <a:endParaRPr lang="en-US" sz="5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7772400" cy="1219200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Kuliah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  <a:p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Siswanto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S.Psi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., </a:t>
            </a:r>
            <a:r>
              <a:rPr lang="en-US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M.Si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405574056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4287" smtClean="0"/>
              <a:t>Meningkatkan kredibilitas penelitian</a:t>
            </a:r>
            <a:endParaRPr lang="en-US" sz="4287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>
            <a:noAutofit/>
          </a:bodyPr>
          <a:lstStyle/>
          <a:p>
            <a:pPr lvl="0" algn="l" rtl="0">
              <a:buAutoNum type="arabicPeriod"/>
            </a:pPr>
            <a:r>
              <a:rPr lang="en-US" sz="2235" b="1" dirty="0" err="1" smtClean="0">
                <a:solidFill>
                  <a:srgbClr val="FFC000"/>
                </a:solidFill>
              </a:rPr>
              <a:t>Mencatat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hal-hal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penting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serinci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mungkin</a:t>
            </a:r>
            <a:endParaRPr lang="en-US" sz="2235" b="1" dirty="0">
              <a:solidFill>
                <a:srgbClr val="FFC000"/>
              </a:solidFill>
            </a:endParaRPr>
          </a:p>
          <a:p>
            <a:pPr lvl="0" algn="l" rtl="0">
              <a:buAutoNum type="arabicPeriod" startAt="2"/>
            </a:pPr>
            <a:r>
              <a:rPr lang="en-US" sz="2235" b="1" dirty="0" err="1" smtClean="0">
                <a:solidFill>
                  <a:srgbClr val="FFC000"/>
                </a:solidFill>
              </a:rPr>
              <a:t>Mendokumentasikan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secara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lengkap</a:t>
            </a:r>
            <a:r>
              <a:rPr lang="en-US" sz="2235" b="1" dirty="0" smtClean="0">
                <a:solidFill>
                  <a:srgbClr val="FFC000"/>
                </a:solidFill>
              </a:rPr>
              <a:t> &amp; </a:t>
            </a:r>
            <a:r>
              <a:rPr lang="en-US" sz="2235" b="1" dirty="0" err="1" smtClean="0">
                <a:solidFill>
                  <a:srgbClr val="FFC000"/>
                </a:solidFill>
              </a:rPr>
              <a:t>rapi</a:t>
            </a:r>
            <a:r>
              <a:rPr lang="en-US" sz="2235" b="1" dirty="0" smtClean="0">
                <a:solidFill>
                  <a:srgbClr val="FFC000"/>
                </a:solidFill>
              </a:rPr>
              <a:t> data yang </a:t>
            </a:r>
            <a:r>
              <a:rPr lang="en-US" sz="2235" b="1" dirty="0" err="1" smtClean="0">
                <a:solidFill>
                  <a:srgbClr val="FFC000"/>
                </a:solidFill>
              </a:rPr>
              <a:t>terkumpul</a:t>
            </a:r>
            <a:r>
              <a:rPr lang="en-US" sz="2235" b="1" dirty="0" smtClean="0">
                <a:solidFill>
                  <a:srgbClr val="FFC000"/>
                </a:solidFill>
              </a:rPr>
              <a:t>, </a:t>
            </a:r>
            <a:r>
              <a:rPr lang="en-US" sz="2235" b="1" dirty="0" err="1" smtClean="0">
                <a:solidFill>
                  <a:srgbClr val="FFC000"/>
                </a:solidFill>
              </a:rPr>
              <a:t>proses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pengumpulan</a:t>
            </a:r>
            <a:r>
              <a:rPr lang="en-US" sz="2235" b="1" dirty="0" smtClean="0">
                <a:solidFill>
                  <a:srgbClr val="FFC000"/>
                </a:solidFill>
              </a:rPr>
              <a:t> data </a:t>
            </a:r>
            <a:r>
              <a:rPr lang="en-US" sz="2235" b="1" dirty="0" err="1" smtClean="0">
                <a:solidFill>
                  <a:srgbClr val="FFC000"/>
                </a:solidFill>
              </a:rPr>
              <a:t>maupun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strategi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analisisnya</a:t>
            </a:r>
            <a:endParaRPr lang="en-US" sz="2235" b="1" dirty="0">
              <a:solidFill>
                <a:srgbClr val="FFC000"/>
              </a:solidFill>
            </a:endParaRPr>
          </a:p>
          <a:p>
            <a:pPr lvl="0" algn="l" rtl="0">
              <a:buAutoNum type="arabicPeriod" startAt="3"/>
            </a:pPr>
            <a:r>
              <a:rPr lang="en-US" sz="2235" b="1" dirty="0" err="1" smtClean="0">
                <a:solidFill>
                  <a:srgbClr val="FFC000"/>
                </a:solidFill>
              </a:rPr>
              <a:t>Memanfaatkan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langkah-langkah</a:t>
            </a:r>
            <a:r>
              <a:rPr lang="en-US" sz="2235" b="1" dirty="0" smtClean="0">
                <a:solidFill>
                  <a:srgbClr val="FFC000"/>
                </a:solidFill>
              </a:rPr>
              <a:t> &amp; </a:t>
            </a:r>
            <a:r>
              <a:rPr lang="en-US" sz="2235" b="1" dirty="0" err="1" smtClean="0">
                <a:solidFill>
                  <a:srgbClr val="FFC000"/>
                </a:solidFill>
              </a:rPr>
              <a:t>proses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yg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diambil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peneliti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sebelumnya</a:t>
            </a:r>
            <a:endParaRPr lang="en-US" sz="2235" b="1" dirty="0">
              <a:solidFill>
                <a:srgbClr val="FFC000"/>
              </a:solidFill>
            </a:endParaRPr>
          </a:p>
          <a:p>
            <a:pPr lvl="0" algn="l" rtl="0">
              <a:buAutoNum type="arabicPeriod" startAt="4"/>
            </a:pPr>
            <a:r>
              <a:rPr lang="en-US" sz="2235" b="1" dirty="0" err="1" smtClean="0">
                <a:solidFill>
                  <a:srgbClr val="FFC000"/>
                </a:solidFill>
              </a:rPr>
              <a:t>Menyertakan</a:t>
            </a:r>
            <a:r>
              <a:rPr lang="en-US" sz="2235" b="1" dirty="0" smtClean="0">
                <a:solidFill>
                  <a:srgbClr val="FFC000"/>
                </a:solidFill>
              </a:rPr>
              <a:t> partner </a:t>
            </a:r>
            <a:r>
              <a:rPr lang="en-US" sz="2235" b="1" dirty="0" err="1" smtClean="0">
                <a:solidFill>
                  <a:srgbClr val="FFC000"/>
                </a:solidFill>
              </a:rPr>
              <a:t>yg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berperan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memberikan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pertanyaan-pertanyaan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kritis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thd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analisis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peneliti</a:t>
            </a:r>
            <a:endParaRPr lang="en-US" sz="2235" b="1" dirty="0">
              <a:solidFill>
                <a:srgbClr val="FFC000"/>
              </a:solidFill>
            </a:endParaRPr>
          </a:p>
          <a:p>
            <a:pPr lvl="0" algn="l" rtl="0">
              <a:buAutoNum type="arabicPeriod" startAt="5"/>
            </a:pPr>
            <a:r>
              <a:rPr lang="en-US" sz="2235" b="1" dirty="0" err="1" smtClean="0">
                <a:solidFill>
                  <a:srgbClr val="FFC000"/>
                </a:solidFill>
              </a:rPr>
              <a:t>Melakukan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upaya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konstan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utk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menemukan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kasus-kasus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negatif</a:t>
            </a:r>
            <a:endParaRPr lang="en-US" sz="2235" b="1" dirty="0">
              <a:solidFill>
                <a:srgbClr val="FFC000"/>
              </a:solidFill>
            </a:endParaRPr>
          </a:p>
          <a:p>
            <a:pPr lvl="0" algn="l" rtl="0">
              <a:buAutoNum type="arabicPeriod" startAt="6"/>
            </a:pPr>
            <a:r>
              <a:rPr lang="en-US" sz="2235" b="1" dirty="0" err="1" smtClean="0">
                <a:solidFill>
                  <a:srgbClr val="FFC000"/>
                </a:solidFill>
              </a:rPr>
              <a:t>Cek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dan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recek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terus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menerus</a:t>
            </a:r>
            <a:r>
              <a:rPr lang="en-US" sz="2235" b="1" dirty="0" smtClean="0">
                <a:solidFill>
                  <a:srgbClr val="FFC000"/>
                </a:solidFill>
              </a:rPr>
              <a:t> &amp; testing rival explanations (</a:t>
            </a:r>
            <a:r>
              <a:rPr lang="en-US" sz="2235" b="1" dirty="0" err="1" smtClean="0">
                <a:solidFill>
                  <a:srgbClr val="FFC000"/>
                </a:solidFill>
              </a:rPr>
              <a:t>cara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berbeda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dlm</a:t>
            </a:r>
            <a:r>
              <a:rPr lang="en-US" sz="2235" b="1" dirty="0" smtClean="0">
                <a:solidFill>
                  <a:srgbClr val="FFC000"/>
                </a:solidFill>
              </a:rPr>
              <a:t> </a:t>
            </a:r>
            <a:r>
              <a:rPr lang="en-US" sz="2235" b="1" dirty="0" err="1" smtClean="0">
                <a:solidFill>
                  <a:srgbClr val="FFC000"/>
                </a:solidFill>
              </a:rPr>
              <a:t>mengorganisasi</a:t>
            </a:r>
            <a:r>
              <a:rPr lang="en-US" sz="2235" b="1" dirty="0" smtClean="0">
                <a:solidFill>
                  <a:srgbClr val="FFC000"/>
                </a:solidFill>
              </a:rPr>
              <a:t> data)</a:t>
            </a:r>
            <a:endParaRPr lang="en-US" sz="2235" b="1" dirty="0">
              <a:solidFill>
                <a:srgbClr val="FFC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3859926831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317" smtClean="0"/>
              <a:t>Meningkatkan generabilitas penelitian: Triangulasi</a:t>
            </a:r>
            <a:endParaRPr lang="en-US" sz="3317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8488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="" xmlns:dgm="http://schemas.openxmlformats.org/drawingml/2006/diagram" xmlns:mc="http://schemas.openxmlformats.org/markup-compatibility/2006" xmlns:p14="http://schemas.microsoft.com/office/powerpoint/2010/main" val="368249399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317" smtClean="0"/>
              <a:t>Prinsip-prinsip standar yang harus dimiliki suatu penelitian yang baik</a:t>
            </a:r>
            <a:endParaRPr lang="en-US" sz="3317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8488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57200" y="5674895"/>
            <a:ext cx="4800600" cy="457200"/>
          </a:xfrm>
        </p:spPr>
        <p:txBody>
          <a:bodyPr>
            <a:noAutofit/>
          </a:bodyPr>
          <a:lstStyle/>
          <a:p>
            <a:pPr lvl="0" algn="ctr" rtl="0">
              <a:buNone/>
            </a:pPr>
            <a:r>
              <a:rPr lang="en-US" smtClean="0"/>
              <a:t>Standar penelitian konvensional (kuantitatif)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dgm="http://schemas.openxmlformats.org/drawingml/2006/diagram" xmlns:mc="http://schemas.openxmlformats.org/markup-compatibility/2006" xmlns:p14="http://schemas.microsoft.com/office/powerpoint/2010/main" val="2444365342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0F70BDF-8FC3-417F-B46D-16EF6B825E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80F70BDF-8FC3-417F-B46D-16EF6B825E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716ACFC-98B7-4F87-B956-3DAD74AFA2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graphicEl>
                                              <a:dgm id="{6716ACFC-98B7-4F87-B956-3DAD74AFA2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11490BC-1189-44BB-9F0C-A25B987C4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511490BC-1189-44BB-9F0C-A25B987C4D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3F037C2-7ECB-4942-B22C-20F397E954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graphicEl>
                                              <a:dgm id="{B3F037C2-7ECB-4942-B22C-20F397E954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Image-59_600.jpg"/>
          <p:cNvPicPr>
            <a:picLocks noGrp="1"/>
          </p:cNvPicPr>
          <p:nvPr>
            <p:ph type="pic" sz="quarter" idx="14"/>
          </p:nvPr>
        </p:nvPicPr>
        <p:blipFill>
          <a:blip r:embed="rId3" cstate="print"/>
          <a:srcRect t="4009" b="4009"/>
          <a:stretch>
            <a:fillRect/>
          </a:stretch>
        </p:blipFill>
        <p:spPr>
          <a:xfrm rot="21358221">
            <a:off x="6013205" y="1972305"/>
            <a:ext cx="3365930" cy="3094852"/>
          </a:xfr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Prinsip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penelitian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kualitatif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5"/>
          </p:nvPr>
        </p:nvGraphicFramePr>
        <p:xfrm>
          <a:off x="457200" y="1600200"/>
          <a:ext cx="5257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dgm="http://schemas.openxmlformats.org/drawingml/2006/diagram" xmlns:mc="http://schemas.openxmlformats.org/markup-compatibility/2006" xmlns:p14="http://schemas.microsoft.com/office/powerpoint/2010/main" val="1149259031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mtClean="0"/>
              <a:t>Validitas internal vs kredibilitas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>
            <a:noAutofit/>
          </a:bodyPr>
          <a:lstStyle/>
          <a:p>
            <a:pPr lvl="0" algn="l" rtl="0"/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dilakukan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dgn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cara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tertentu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yg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menjamin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subjek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diindentifikasi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dideskripsikan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secara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akurat</a:t>
            </a:r>
            <a:endParaRPr lang="en-US" sz="2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Validitas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kumulatif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:</a:t>
            </a:r>
            <a:endParaRPr lang="en-US" sz="2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1" algn="l" rtl="0"/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temuan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dr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studi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lain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utk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topik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yg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sama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menunjukkan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hasil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yg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kurang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lebih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serupa</a:t>
            </a:r>
            <a:endParaRPr lang="en-US" sz="18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Validitas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komunikatif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:</a:t>
            </a:r>
            <a:endParaRPr lang="en-US" sz="2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1" algn="l" rtl="0"/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Dikonfirmasikan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kembali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data &amp;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analisisnya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pd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responden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</a:t>
            </a:r>
            <a:endParaRPr lang="en-US" sz="18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Validitas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argumentatif</a:t>
            </a:r>
            <a:endParaRPr lang="en-US" sz="2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1" algn="l" rtl="0"/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Temuan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&amp;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kesimpulan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dpt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dilihat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rasionalitasnya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serta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dpt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dibuktikan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kembali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data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mentah</a:t>
            </a:r>
            <a:endParaRPr lang="en-US" sz="18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Validitas</a:t>
            </a:r>
            <a:r>
              <a:rPr lang="en-US" sz="2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ekologis</a:t>
            </a:r>
            <a:endParaRPr lang="en-US" sz="2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1" algn="l" rtl="0"/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Sejauh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mana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studi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dilakukan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pd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kondisi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alamiah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dr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partisipan</a:t>
            </a:r>
            <a:r>
              <a:rPr lang="en-US" sz="18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</a:t>
            </a:r>
            <a:endParaRPr lang="en-US" sz="18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700" y="12700"/>
            <a:ext cx="12700" cy="127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3859926831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age-55_400.jpg"/>
          <p:cNvPicPr>
            <a:picLocks noGrp="1"/>
          </p:cNvPicPr>
          <p:nvPr>
            <p:ph type="pic" sz="quarter" idx="14"/>
          </p:nvPr>
        </p:nvPicPr>
        <p:blipFill>
          <a:blip r:embed="rId3" cstate="print"/>
          <a:srcRect l="5040" r="5040"/>
          <a:stretch>
            <a:fillRect/>
          </a:stretch>
        </p:blipFill>
        <p:spPr>
          <a:xfrm rot="21313841">
            <a:off x="7611079" y="4028973"/>
            <a:ext cx="1769815" cy="1476964"/>
          </a:xfr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317" dirty="0" err="1" smtClean="0"/>
              <a:t>Validitas</a:t>
            </a:r>
            <a:r>
              <a:rPr lang="en-US" sz="3317" dirty="0" smtClean="0"/>
              <a:t> internal </a:t>
            </a:r>
            <a:r>
              <a:rPr lang="en-US" sz="3317" dirty="0" err="1" smtClean="0"/>
              <a:t>penelitian</a:t>
            </a:r>
            <a:r>
              <a:rPr lang="en-US" sz="3317" dirty="0" smtClean="0"/>
              <a:t> </a:t>
            </a:r>
            <a:r>
              <a:rPr lang="en-US" sz="3317" dirty="0" err="1" smtClean="0"/>
              <a:t>kualitatif</a:t>
            </a:r>
            <a:r>
              <a:rPr lang="en-US" sz="3317" dirty="0" smtClean="0"/>
              <a:t> </a:t>
            </a:r>
            <a:r>
              <a:rPr lang="en-US" sz="3317" dirty="0" err="1" smtClean="0"/>
              <a:t>lebih</a:t>
            </a:r>
            <a:r>
              <a:rPr lang="en-US" sz="3317" dirty="0" smtClean="0"/>
              <a:t> </a:t>
            </a:r>
            <a:r>
              <a:rPr lang="en-US" sz="3317" dirty="0" err="1" smtClean="0"/>
              <a:t>tinggi</a:t>
            </a:r>
            <a:r>
              <a:rPr lang="en-US" sz="3317" dirty="0" smtClean="0"/>
              <a:t> </a:t>
            </a:r>
            <a:r>
              <a:rPr lang="en-US" sz="3317" dirty="0" err="1" smtClean="0"/>
              <a:t>dari</a:t>
            </a:r>
            <a:r>
              <a:rPr lang="en-US" sz="3317" dirty="0" smtClean="0"/>
              <a:t> </a:t>
            </a:r>
            <a:r>
              <a:rPr lang="en-US" sz="3317" dirty="0" err="1" smtClean="0"/>
              <a:t>kuantitatif</a:t>
            </a:r>
            <a:endParaRPr lang="en-US" sz="3317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0"/>
            <a:ext cx="7010400" cy="3962400"/>
          </a:xfrm>
        </p:spPr>
        <p:txBody>
          <a:bodyPr>
            <a:noAutofit/>
          </a:bodyPr>
          <a:lstStyle/>
          <a:p>
            <a:pPr lvl="0" algn="l" rtl="0"/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Data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lebih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dekat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dengan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lapangan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shg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lebih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dekat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dengan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realita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sehari-hari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subjek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yang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diteliti</a:t>
            </a:r>
            <a:endParaRPr lang="en-US" sz="2744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Metode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yg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lebih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luwes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terbuka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memungkinkan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untuk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memerluas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data</a:t>
            </a:r>
            <a:endParaRPr lang="en-US" sz="2744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Komunikasi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merupakan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aspek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yang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penting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shg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lebih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terbuka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berkaitan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dgn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latar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belakang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,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sudut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pandang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pribadi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,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asumsi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dll</a:t>
            </a:r>
            <a:endParaRPr lang="en-US" sz="2744" dirty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206117463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  <p:bldLst>
      <p:bldP spid="11" grpId="0">
        <p:tmplLst>
          <p:tmpl>
            <p:tnLst>
              <p:par>
                <p:cTn presetID="34" presetClass="emph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animMotion origin="layout" path="M 0.0 0.0 L 0.0 -0.07213" pathEditMode="relative" ptsTypes="">
                      <p:cBhvr>
                        <p:cTn dur="250" accel="50000" decel="50000" autoRev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  <p:animRot by="1500000">
                      <p:cBhvr>
                        <p:cTn dur="125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" fill="hold">
                          <p:stCondLst>
                            <p:cond delay="125"/>
                          </p:stCondLst>
                        </p:cTn>
                        <p:tgtEl>
                          <p:spTgt spid="11"/>
                        </p:tgtEl>
                        <p:attrNameLst>
                          <p:attrName>r</p:attrName>
                        </p:attrNameLst>
                      </p:cBhvr>
                    </p:animRot>
                    <p:animRot by="-1500000">
                      <p:cBhvr>
                        <p:cTn dur="125" fill="hold">
                          <p:stCondLst>
                            <p:cond delay="250"/>
                          </p:stCondLst>
                        </p:cTn>
                        <p:tgtEl>
                          <p:spTgt spid="11"/>
                        </p:tgtEl>
                        <p:attrNameLst>
                          <p:attrName>r</p:attrName>
                        </p:attrNameLst>
                      </p:cBhvr>
                    </p:animRot>
                    <p:animRot by="1500000">
                      <p:cBhvr>
                        <p:cTn dur="125" fill="hold">
                          <p:stCondLst>
                            <p:cond delay="375"/>
                          </p:stCondLst>
                        </p:cTn>
                        <p:tgtEl>
                          <p:spTgt spid="11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</p:tmplLst>
      </p:bldP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age-79_400.jpg"/>
          <p:cNvPicPr>
            <a:picLocks noGrp="1"/>
          </p:cNvPicPr>
          <p:nvPr>
            <p:ph type="pic" sz="quarter" idx="14"/>
          </p:nvPr>
        </p:nvPicPr>
        <p:blipFill>
          <a:blip r:embed="rId3" cstate="print"/>
          <a:srcRect l="5040" r="5040"/>
          <a:stretch>
            <a:fillRect/>
          </a:stretch>
        </p:blipFill>
        <p:spPr>
          <a:xfrm rot="21313841">
            <a:off x="7611079" y="4028973"/>
            <a:ext cx="1769815" cy="1476964"/>
          </a:xfr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317" smtClean="0"/>
              <a:t>Validitas eksternal vs ekstrapolasi, transferabilitas</a:t>
            </a:r>
            <a:endParaRPr lang="en-US" sz="3317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0"/>
            <a:ext cx="7010400" cy="3962400"/>
          </a:xfrm>
        </p:spPr>
        <p:txBody>
          <a:bodyPr>
            <a:noAutofit/>
          </a:bodyPr>
          <a:lstStyle/>
          <a:p>
            <a:pPr lvl="0" algn="l" rtl="0"/>
            <a:r>
              <a:rPr lang="en-US" dirty="0" err="1" smtClean="0">
                <a:solidFill>
                  <a:srgbClr val="FFFF00"/>
                </a:solidFill>
              </a:rPr>
              <a:t>Ekstrapolasi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 err="1" smtClean="0">
                <a:solidFill>
                  <a:srgbClr val="FFFF00"/>
                </a:solidFill>
              </a:rPr>
              <a:t>bgmn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hasil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penelitian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dpt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diaplikasikan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pada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situasi</a:t>
            </a:r>
            <a:r>
              <a:rPr lang="en-US" dirty="0" smtClean="0">
                <a:solidFill>
                  <a:srgbClr val="FFFF00"/>
                </a:solidFill>
              </a:rPr>
              <a:t> lain yang </a:t>
            </a:r>
            <a:r>
              <a:rPr lang="en-US" dirty="0" err="1" smtClean="0">
                <a:solidFill>
                  <a:srgbClr val="FFFF00"/>
                </a:solidFill>
              </a:rPr>
              <a:t>mirip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ttp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tidak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identik</a:t>
            </a:r>
            <a:endParaRPr lang="en-US" dirty="0">
              <a:solidFill>
                <a:srgbClr val="FFFF00"/>
              </a:solidFill>
            </a:endParaRPr>
          </a:p>
          <a:p>
            <a:pPr lvl="0" algn="l" rtl="0"/>
            <a:r>
              <a:rPr lang="en-US" dirty="0" err="1" smtClean="0">
                <a:solidFill>
                  <a:srgbClr val="FFFF00"/>
                </a:solidFill>
              </a:rPr>
              <a:t>Transferabilitas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 err="1" smtClean="0">
                <a:solidFill>
                  <a:srgbClr val="FFFF00"/>
                </a:solidFill>
              </a:rPr>
              <a:t>sejauh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mana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suatu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penelitian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dilakukan</a:t>
            </a:r>
            <a:r>
              <a:rPr lang="en-US" dirty="0" smtClean="0">
                <a:solidFill>
                  <a:srgbClr val="FFFF00"/>
                </a:solidFill>
              </a:rPr>
              <a:t> pd </a:t>
            </a:r>
            <a:r>
              <a:rPr lang="en-US" dirty="0" err="1" smtClean="0">
                <a:solidFill>
                  <a:srgbClr val="FFFF00"/>
                </a:solidFill>
              </a:rPr>
              <a:t>klpk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tertentu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dapat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diaplikasikan</a:t>
            </a:r>
            <a:r>
              <a:rPr lang="en-US" dirty="0" smtClean="0">
                <a:solidFill>
                  <a:srgbClr val="FFFF00"/>
                </a:solidFill>
              </a:rPr>
              <a:t> pd </a:t>
            </a:r>
            <a:r>
              <a:rPr lang="en-US" dirty="0" err="1" smtClean="0">
                <a:solidFill>
                  <a:srgbClr val="FFFF00"/>
                </a:solidFill>
              </a:rPr>
              <a:t>kelompok</a:t>
            </a:r>
            <a:r>
              <a:rPr lang="en-US" dirty="0" smtClean="0">
                <a:solidFill>
                  <a:srgbClr val="FFFF00"/>
                </a:solidFill>
              </a:rPr>
              <a:t> yang lain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206117463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Image-1328_400.jpg"/>
          <p:cNvPicPr>
            <a:picLocks noGrp="1"/>
          </p:cNvPicPr>
          <p:nvPr>
            <p:ph type="pic" sz="quarter" idx="14"/>
          </p:nvPr>
        </p:nvPicPr>
        <p:blipFill>
          <a:blip r:embed="rId3" cstate="print"/>
          <a:srcRect l="9954" r="9954"/>
          <a:stretch>
            <a:fillRect/>
          </a:stretch>
        </p:blipFill>
        <p:spPr>
          <a:xfrm rot="21358221">
            <a:off x="6369429" y="1716221"/>
            <a:ext cx="3025311" cy="3550923"/>
          </a:xfr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mtClean="0"/>
              <a:t>Reliabilitas vs dependabilitas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5"/>
          </p:nvPr>
        </p:nvGraphicFramePr>
        <p:xfrm>
          <a:off x="457200" y="1600200"/>
          <a:ext cx="5638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="" xmlns:dgm="http://schemas.openxmlformats.org/drawingml/2006/diagram" xmlns:mc="http://schemas.openxmlformats.org/markup-compatibility/2006" xmlns:p14="http://schemas.microsoft.com/office/powerpoint/2010/main" val="342053847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7E602C11-6BA6-4FB2-A3D6-85CF88118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6A60D25C-52EE-4D05-BB15-9079BB81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2CACD200-89F8-4936-8B3F-E4E2ABFF0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76FC3D43-4C64-4DEB-972A-D39DD51F94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D1D270DF-5AE5-46E5-8C89-418E1E52C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age-80_400.jpg"/>
          <p:cNvPicPr>
            <a:picLocks noGrp="1"/>
          </p:cNvPicPr>
          <p:nvPr>
            <p:ph type="pic" sz="quarter" idx="14"/>
          </p:nvPr>
        </p:nvPicPr>
        <p:blipFill>
          <a:blip r:embed="rId3" cstate="print"/>
          <a:srcRect l="5040" r="5040"/>
          <a:stretch>
            <a:fillRect/>
          </a:stretch>
        </p:blipFill>
        <p:spPr>
          <a:xfrm rot="21313841">
            <a:off x="7611079" y="4028973"/>
            <a:ext cx="1769815" cy="1476964"/>
          </a:xfr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mtClean="0"/>
              <a:t>Objektivitas vs konfirmabilitas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0"/>
            <a:ext cx="7010400" cy="3962400"/>
          </a:xfrm>
        </p:spPr>
        <p:txBody>
          <a:bodyPr>
            <a:noAutofit/>
          </a:bodyPr>
          <a:lstStyle/>
          <a:p>
            <a:pPr lvl="0" algn="l" rtl="0"/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Menjadi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seimbang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,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adil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menyadari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betul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dalam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melihat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berbagai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sudut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pandang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,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berbagai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minat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berbagai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realita</a:t>
            </a:r>
            <a:endParaRPr lang="en-US" sz="2744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lvl="0" algn="l" rtl="0"/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Transparansi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: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kesediaan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mengungkapkan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secara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terbuka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proses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&amp;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elemen-elemen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penelitiannya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sehingga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memungkinkan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pihak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lain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melakukan</a:t>
            </a:r>
            <a:r>
              <a:rPr lang="en-US" sz="2744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sz="2744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penilaian</a:t>
            </a:r>
            <a:endParaRPr lang="en-US" sz="2744" dirty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206117463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4073" dirty="0" err="1" smtClean="0"/>
              <a:t>Satu</a:t>
            </a:r>
            <a:r>
              <a:rPr lang="en-US" sz="4073" dirty="0" smtClean="0"/>
              <a:t> </a:t>
            </a:r>
            <a:r>
              <a:rPr lang="en-US" sz="4073" dirty="0" err="1" smtClean="0"/>
              <a:t>kebenaran</a:t>
            </a:r>
            <a:r>
              <a:rPr lang="en-US" sz="4073" dirty="0" smtClean="0"/>
              <a:t> </a:t>
            </a:r>
            <a:r>
              <a:rPr lang="en-US" sz="4073" dirty="0" err="1" smtClean="0"/>
              <a:t>vs</a:t>
            </a:r>
            <a:r>
              <a:rPr lang="en-US" sz="4073" dirty="0" smtClean="0"/>
              <a:t> </a:t>
            </a:r>
            <a:r>
              <a:rPr lang="en-US" sz="4073" dirty="0" err="1" smtClean="0"/>
              <a:t>banyak</a:t>
            </a:r>
            <a:r>
              <a:rPr lang="en-US" sz="4073" dirty="0" smtClean="0"/>
              <a:t> </a:t>
            </a:r>
            <a:r>
              <a:rPr lang="en-US" sz="4073" dirty="0" err="1" smtClean="0"/>
              <a:t>perspektif</a:t>
            </a:r>
            <a:endParaRPr lang="en-US" sz="4073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>
            <a:noAutofit/>
          </a:bodyPr>
          <a:lstStyle/>
          <a:p>
            <a:pPr lvl="0" algn="l" rtl="0"/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Kebenaran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tergantung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perspektif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orang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terlibat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dalamnya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tergantung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pd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konteks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situasi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sekaligus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kondisi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internal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pemberi</a:t>
            </a:r>
            <a:r>
              <a:rPr lang="en-US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definisi</a:t>
            </a:r>
            <a:endParaRPr lang="en-US" dirty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mc="http://schemas.openxmlformats.org/markup-compatibility/2006" xmlns:p14="http://schemas.microsoft.com/office/powerpoint/2010/main" val="2062957041"/>
      </p:ext>
    </p:extLst>
  </p:cSld>
  <p:clrMapOvr>
    <a:masterClrMapping/>
  </p:clrMapOvr>
  <p:transition spd="slow">
    <p:newsflash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SCHEMEID" val="10010158"/>
  <p:tag name="VBSTYLEID" val="10010004"/>
  <p:tag name="VBKEEPTEMPLATE" val="0"/>
  <p:tag name="VBMOOD" val="9"/>
  <p:tag name="VBPRESENTATIONTRANSITION" val="ppEffectNewsflas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111"/>
  <p:tag name="VBANIMAT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015"/>
  <p:tag name="VBANIMAT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040"/>
  <p:tag name="VBANIMAT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001"/>
  <p:tag name="VBANIMAT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061"/>
  <p:tag name="VBANIMAT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59,600,600"/>
  <p:tag name="VBLAYOUTID" val="104077"/>
  <p:tag name="VBANIMAT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LAYOUTID" val="104015"/>
  <p:tag name="VBANIMAT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55,400,300"/>
  <p:tag name="VBLAYOUTID" val="104019"/>
  <p:tag name="VBANIMAT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79,400,300"/>
  <p:tag name="VBLAYOUTID" val="104019"/>
  <p:tag name="VBANIMATE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1328,400,376"/>
  <p:tag name="VBLAYOUTID" val="104074"/>
  <p:tag name="VBANIMAT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BPICTUREIDS" val="80,400,300"/>
  <p:tag name="VBLAYOUTID" val="104019"/>
  <p:tag name="VBANIMATE" val="1"/>
</p:tagLst>
</file>

<file path=ppt/theme/theme1.xml><?xml version="1.0" encoding="utf-8"?>
<a:theme xmlns:a="http://schemas.openxmlformats.org/drawingml/2006/main" name="Mono Dark Stars">
  <a:themeElements>
    <a:clrScheme name="black trqz">
      <a:dk1>
        <a:srgbClr val="3C3838"/>
      </a:dk1>
      <a:lt1>
        <a:srgbClr val="1A8EA9"/>
      </a:lt1>
      <a:dk2>
        <a:srgbClr val="29203A"/>
      </a:dk2>
      <a:lt2>
        <a:srgbClr val="C2ECF6"/>
      </a:lt2>
      <a:accent1>
        <a:srgbClr val="A3CE44"/>
      </a:accent1>
      <a:accent2>
        <a:srgbClr val="CECC44"/>
      </a:accent2>
      <a:accent3>
        <a:srgbClr val="D7AA52"/>
      </a:accent3>
      <a:accent4>
        <a:srgbClr val="058DAD"/>
      </a:accent4>
      <a:accent5>
        <a:srgbClr val="10B1D7"/>
      </a:accent5>
      <a:accent6>
        <a:srgbClr val="5AD9F7"/>
      </a:accent6>
      <a:hlink>
        <a:srgbClr val="5AD9F7"/>
      </a:hlink>
      <a:folHlink>
        <a:srgbClr val="1A8E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496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Mono Dark Stars</vt:lpstr>
      <vt:lpstr>Validitas &amp; Reliabilitas Penelitian Kualitatif</vt:lpstr>
      <vt:lpstr>Prinsip-prinsip standar yang harus dimiliki suatu penelitian yang baik</vt:lpstr>
      <vt:lpstr>Prinsip penelitian kualitatif</vt:lpstr>
      <vt:lpstr>Validitas internal vs kredibilitas</vt:lpstr>
      <vt:lpstr>Validitas internal penelitian kualitatif lebih tinggi dari kuantitatif</vt:lpstr>
      <vt:lpstr>Validitas eksternal vs ekstrapolasi, transferabilitas</vt:lpstr>
      <vt:lpstr>Reliabilitas vs dependabilitas</vt:lpstr>
      <vt:lpstr>Objektivitas vs konfirmabilitas</vt:lpstr>
      <vt:lpstr>Satu kebenaran vs banyak perspektif</vt:lpstr>
      <vt:lpstr>Meningkatkan kredibilitas penelitian</vt:lpstr>
      <vt:lpstr>Meningkatkan generabilitas penelitian: Triangulasi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Validitas &amp; Reliabilitas Penelitian Kualitatif</dc:title>
  <dc:creator>siswanto</dc:creator>
  <cp:lastModifiedBy>siswanto</cp:lastModifiedBy>
  <cp:revision>2</cp:revision>
  <dcterms:created xsi:type="dcterms:W3CDTF">2011-10-03T00:24:49Z</dcterms:created>
  <dcterms:modified xsi:type="dcterms:W3CDTF">2011-10-03T00:33:16Z</dcterms:modified>
</cp:coreProperties>
</file>