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845385-B0F2-4F74-8406-D409A3295CDD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AB5B9-B8B9-4174-80E1-2A63BBFE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807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845385-B0F2-4F74-8406-D409A3295CDD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AB5B9-B8B9-4174-80E1-2A63BBFE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641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845385-B0F2-4F74-8406-D409A3295CDD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AB5B9-B8B9-4174-80E1-2A63BBFE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199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845385-B0F2-4F74-8406-D409A3295CDD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AB5B9-B8B9-4174-80E1-2A63BBFE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52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845385-B0F2-4F74-8406-D409A3295CDD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AB5B9-B8B9-4174-80E1-2A63BBFE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228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845385-B0F2-4F74-8406-D409A3295CDD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AB5B9-B8B9-4174-80E1-2A63BBFE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204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845385-B0F2-4F74-8406-D409A3295CDD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AB5B9-B8B9-4174-80E1-2A63BBFE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122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845385-B0F2-4F74-8406-D409A3295CDD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AB5B9-B8B9-4174-80E1-2A63BBFE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226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845385-B0F2-4F74-8406-D409A3295CDD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AB5B9-B8B9-4174-80E1-2A63BBFE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4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845385-B0F2-4F74-8406-D409A3295CDD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AB5B9-B8B9-4174-80E1-2A63BBFE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38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845385-B0F2-4F74-8406-D409A3295CDD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AB5B9-B8B9-4174-80E1-2A63BBFE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587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modificar el estilo de texto del patrón</a:t>
            </a:r>
          </a:p>
          <a:p>
            <a:pPr lvl="1"/>
            <a:r>
              <a:rPr lang="es-ES" altLang="en-US" smtClean="0"/>
              <a:t>Segundo nivel</a:t>
            </a:r>
          </a:p>
          <a:p>
            <a:pPr lvl="2"/>
            <a:r>
              <a:rPr lang="es-ES" altLang="en-US" smtClean="0"/>
              <a:t>Tercer nivel</a:t>
            </a:r>
          </a:p>
          <a:p>
            <a:pPr lvl="3"/>
            <a:r>
              <a:rPr lang="es-ES" altLang="en-US" smtClean="0"/>
              <a:t>Cuarto nivel</a:t>
            </a:r>
          </a:p>
          <a:p>
            <a:pPr lvl="4"/>
            <a:r>
              <a:rPr lang="es-ES" altLang="en-U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96845385-B0F2-4F74-8406-D409A3295CDD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80AB5B9-B8B9-4174-80E1-2A63BBFE896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05000" y="533400"/>
            <a:ext cx="5943600" cy="1143000"/>
          </a:xfrm>
        </p:spPr>
        <p:txBody>
          <a:bodyPr/>
          <a:lstStyle/>
          <a:p>
            <a:pPr algn="l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Matematika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Fakultas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Matematika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Ilmu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Pengetahuan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Universitas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Udayana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2590801"/>
            <a:ext cx="8305800" cy="19812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UKURAN-UKURAN DASAR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DEMOGRAFI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04800"/>
            <a:ext cx="1676400" cy="1676400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3579408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Ukuran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Dasar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Demografi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452596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ID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Peristiwa-peristiwa</a:t>
            </a:r>
            <a:r>
              <a:rPr lang="en-ID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demografis</a:t>
            </a:r>
            <a:r>
              <a:rPr lang="en-ID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ID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diukur</a:t>
            </a:r>
            <a:r>
              <a:rPr lang="en-ID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berbagai</a:t>
            </a:r>
            <a:r>
              <a:rPr lang="en-ID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cara</a:t>
            </a:r>
            <a:r>
              <a:rPr lang="en-ID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diantaranya</a:t>
            </a:r>
            <a:r>
              <a:rPr lang="en-ID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ID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rasio</a:t>
            </a:r>
            <a:r>
              <a:rPr lang="en-ID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proporsi</a:t>
            </a:r>
            <a:r>
              <a:rPr lang="en-ID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ID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tingkat</a:t>
            </a:r>
            <a:r>
              <a:rPr lang="en-ID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(rates).</a:t>
            </a:r>
            <a:r>
              <a:rPr lang="en-ID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3400567"/>
            <a:ext cx="2905125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533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4648200" y="1447800"/>
            <a:ext cx="4267200" cy="4953000"/>
          </a:xfrm>
          <a:prstGeom prst="roundRect">
            <a:avLst/>
          </a:prstGeom>
          <a:solidFill>
            <a:schemeClr val="accent1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04800" y="1447800"/>
            <a:ext cx="4267200" cy="4953000"/>
          </a:xfrm>
          <a:prstGeom prst="roundRect">
            <a:avLst/>
          </a:prstGeom>
          <a:solidFill>
            <a:schemeClr val="accent1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Rasio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Proporsi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687513"/>
            <a:ext cx="4040188" cy="979487"/>
          </a:xfrm>
        </p:spPr>
        <p:txBody>
          <a:bodyPr/>
          <a:lstStyle/>
          <a:p>
            <a:r>
              <a:rPr lang="en-ID" sz="2000" b="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Rasio</a:t>
            </a:r>
            <a:r>
              <a:rPr lang="en-ID" sz="2000" b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ID" sz="2000" b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bilangan</a:t>
            </a:r>
            <a:r>
              <a:rPr lang="en-ID" sz="2000" b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000" b="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menyatakan</a:t>
            </a:r>
            <a:r>
              <a:rPr lang="en-ID" sz="2000" b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ID" sz="2000" b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relatif</a:t>
            </a:r>
            <a:r>
              <a:rPr lang="en-ID" sz="2000" b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ID" sz="2000" b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dua</a:t>
            </a:r>
            <a:r>
              <a:rPr lang="en-ID" sz="2000" b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b="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bilangan</a:t>
            </a:r>
            <a:r>
              <a:rPr lang="en-ID" sz="2000" b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sz="half" idx="2"/>
              </p:nvPr>
            </p:nvSpPr>
            <p:spPr>
              <a:xfrm>
                <a:off x="457200" y="2636837"/>
                <a:ext cx="4040188" cy="3382963"/>
              </a:xfrm>
            </p:spPr>
            <p:txBody>
              <a:bodyPr/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20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Contoh</a:t>
                </a:r>
                <a:r>
                  <a:rPr lang="en-US" sz="2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20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Misalkan</a:t>
                </a:r>
                <a:r>
                  <a:rPr lang="en-US" sz="2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2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= </a:t>
                </a:r>
                <a:r>
                  <a:rPr lang="en-US" sz="20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jumlah</a:t>
                </a:r>
                <a:r>
                  <a:rPr lang="en-US" sz="2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murid </a:t>
                </a:r>
                <a:r>
                  <a:rPr lang="en-US" sz="20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laki-laki</a:t>
                </a:r>
                <a:endParaRPr lang="en-US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2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 = </a:t>
                </a:r>
                <a:r>
                  <a:rPr lang="en-US" sz="20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jumlah</a:t>
                </a:r>
                <a:r>
                  <a:rPr lang="en-US" sz="2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murid </a:t>
                </a:r>
                <a:r>
                  <a:rPr lang="en-US" sz="20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perempuan</a:t>
                </a:r>
                <a:endParaRPr lang="en-US" sz="2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20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Dengan</a:t>
                </a:r>
                <a:r>
                  <a:rPr lang="en-US" sz="2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demikian</a:t>
                </a:r>
                <a:r>
                  <a:rPr lang="en-US" sz="2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0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rasio</a:t>
                </a:r>
                <a:r>
                  <a:rPr lang="en-US" sz="2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jenis</a:t>
                </a:r>
                <a:r>
                  <a:rPr lang="en-US" sz="2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kelamin</a:t>
                </a:r>
                <a:r>
                  <a:rPr lang="en-US" sz="2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yang </a:t>
                </a:r>
                <a:r>
                  <a:rPr lang="en-US" sz="20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diperoleh</a:t>
                </a:r>
                <a:r>
                  <a:rPr lang="en-US" sz="2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yaitu</a:t>
                </a:r>
                <a:r>
                  <a:rPr lang="en-US" sz="2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000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sz="20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ID" sz="20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en-ID" sz="2000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den>
                          </m:f>
                        </m:e>
                      </m:d>
                      <m:r>
                        <a:rPr lang="en-ID" sz="2000" i="1">
                          <a:solidFill>
                            <a:schemeClr val="bg1"/>
                          </a:solidFill>
                          <a:latin typeface="Cambria Math"/>
                        </a:rPr>
                        <m:t>×100</m:t>
                      </m:r>
                    </m:oMath>
                  </m:oMathPara>
                </a14:m>
                <a:endParaRPr lang="en-US" sz="2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57200" y="2636837"/>
                <a:ext cx="4040188" cy="3382963"/>
              </a:xfrm>
              <a:blipFill rotWithShape="1">
                <a:blip r:embed="rId2"/>
                <a:stretch>
                  <a:fillRect l="-1508" r="-1357" b="-7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797425" y="2332038"/>
            <a:ext cx="4041775" cy="639762"/>
          </a:xfrm>
        </p:spPr>
        <p:txBody>
          <a:bodyPr/>
          <a:lstStyle/>
          <a:p>
            <a:r>
              <a:rPr lang="en-US" sz="2000" b="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Proporsi</a:t>
            </a:r>
            <a:r>
              <a:rPr lang="en-US" sz="2000" b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000" b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2000" b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keseimbangan</a:t>
            </a:r>
            <a:r>
              <a:rPr lang="en-US" sz="2000" b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US" sz="2000" b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2000" b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benda</a:t>
            </a:r>
            <a:r>
              <a:rPr lang="en-US" sz="2000" b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000" b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benda</a:t>
            </a:r>
            <a:r>
              <a:rPr lang="en-US" sz="2000" b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lainnya</a:t>
            </a:r>
            <a:r>
              <a:rPr lang="en-US" sz="2000" b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000" b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berbagai</a:t>
            </a:r>
            <a:r>
              <a:rPr lang="en-US" sz="2000" b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pertimbangan</a:t>
            </a:r>
            <a:r>
              <a:rPr lang="en-US" sz="2000" b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b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/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4797425" y="2819400"/>
                <a:ext cx="4041775" cy="3154362"/>
              </a:xfrm>
            </p:spPr>
            <p:txBody>
              <a:bodyPr/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20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Contoh</a:t>
                </a:r>
                <a:r>
                  <a:rPr lang="en-US" sz="2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20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Misalkan</a:t>
                </a:r>
                <a:r>
                  <a:rPr lang="en-US" sz="2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2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= </a:t>
                </a:r>
                <a:r>
                  <a:rPr lang="en-US" sz="20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jumlah</a:t>
                </a:r>
                <a:r>
                  <a:rPr lang="en-US" sz="2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murid </a:t>
                </a:r>
                <a:r>
                  <a:rPr lang="en-US" sz="20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laki-laki</a:t>
                </a:r>
                <a:endParaRPr lang="en-US" sz="2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2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 = </a:t>
                </a:r>
                <a:r>
                  <a:rPr lang="en-US" sz="20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jumlah</a:t>
                </a:r>
                <a:r>
                  <a:rPr lang="en-US" sz="2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murid </a:t>
                </a:r>
                <a:r>
                  <a:rPr lang="en-US" sz="20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perempuan</a:t>
                </a:r>
                <a:endParaRPr lang="en-US" sz="2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20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Dengan</a:t>
                </a:r>
                <a:r>
                  <a:rPr lang="en-US" sz="2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demikian</a:t>
                </a:r>
                <a:r>
                  <a:rPr lang="en-US" sz="2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0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proporsi</a:t>
                </a:r>
                <a:r>
                  <a:rPr lang="en-US" sz="2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murid laki-laki yang </a:t>
                </a:r>
                <a:r>
                  <a:rPr lang="en-US" sz="20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diperoleh</a:t>
                </a:r>
                <a:r>
                  <a:rPr lang="en-US" sz="2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yaitu</a:t>
                </a:r>
                <a:r>
                  <a:rPr lang="en-US" sz="20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lin"/>
                          <m:ctrlPr>
                            <a:rPr lang="en-US" sz="2000" i="1">
                              <a:solidFill>
                                <a:schemeClr val="bg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lang="en-ID" sz="2000" i="1">
                              <a:solidFill>
                                <a:schemeClr val="bg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  <m:t>𝑎</m:t>
                          </m:r>
                        </m:num>
                        <m:den>
                          <m:d>
                            <m:dPr>
                              <m:ctrlPr>
                                <a:rPr lang="en-US" sz="2000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lang="en-ID" sz="2000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𝑎</m:t>
                              </m:r>
                              <m:r>
                                <a:rPr lang="en-ID" sz="2000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r>
                                <a:rPr lang="en-ID" sz="2000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𝑏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000" dirty="0">
                  <a:solidFill>
                    <a:schemeClr val="bg1"/>
                  </a:solidFill>
                  <a:latin typeface="+mn-lt"/>
                  <a:ea typeface="+mn-ea"/>
                  <a:cs typeface="+mn-cs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2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20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4797425" y="2819400"/>
                <a:ext cx="4041775" cy="3154362"/>
              </a:xfrm>
              <a:blipFill rotWithShape="1">
                <a:blip r:embed="rId3"/>
                <a:stretch>
                  <a:fillRect l="-1659" b="-8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5457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Contoh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rasio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dipergunakan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demografi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914400"/>
                <a:ext cx="8229600" cy="4525963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buFont typeface="Courier New" panose="02070309020205020404" pitchFamily="49" charset="0"/>
                  <a:buChar char="o"/>
                </a:pPr>
                <a:r>
                  <a:rPr lang="en-US" sz="24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Rasio</a:t>
                </a: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Beban </a:t>
                </a:r>
                <a:r>
                  <a:rPr lang="en-US" sz="24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Tanggungan</a:t>
                </a:r>
                <a:endParaRPr lang="en-US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Perbandingan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jumlah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di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bawah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umur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15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dan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di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atas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65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dengan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jumlah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umur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15-64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</a:t>
                </a:r>
                <a:endParaRPr 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sz="180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D" sz="1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ID" sz="1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0−14</m:t>
                              </m:r>
                            </m:sub>
                          </m:sSub>
                          <m:r>
                            <a:rPr lang="en-ID" sz="18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D" sz="1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sSup>
                                <m:sSupPr>
                                  <m:ctrlPr>
                                    <a:rPr lang="en-US" sz="18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ID" sz="18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65</m:t>
                                  </m:r>
                                </m:e>
                                <m:sup>
                                  <m:r>
                                    <a:rPr lang="en-ID" sz="18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+</m:t>
                                  </m:r>
                                </m:sup>
                              </m:sSup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D" sz="1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ID" sz="1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15−64</m:t>
                              </m:r>
                            </m:sub>
                          </m:sSub>
                        </m:den>
                      </m:f>
                      <m:r>
                        <a:rPr lang="en-ID" sz="1800" i="1">
                          <a:solidFill>
                            <a:schemeClr val="tx1"/>
                          </a:solidFill>
                          <a:latin typeface="Cambria Math"/>
                        </a:rPr>
                        <m:t>×</m:t>
                      </m:r>
                      <m:r>
                        <a:rPr lang="en-ID" sz="1800" i="1">
                          <a:solidFill>
                            <a:schemeClr val="tx1"/>
                          </a:solidFill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en-US" sz="18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dimana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ID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ID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0−14</m:t>
                        </m:r>
                      </m:sub>
                    </m:sSub>
                  </m:oMath>
                </a14:m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	=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Jumlah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di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bawah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umur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15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</a:t>
                </a:r>
                <a:endParaRPr 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ID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𝑃</m:t>
                        </m:r>
                      </m:e>
                      <m:sub>
                        <m:sSup>
                          <m:sSup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ID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65</m:t>
                            </m:r>
                          </m:e>
                          <m:sup>
                            <m:r>
                              <a:rPr lang="en-ID" sz="18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</m:sup>
                        </m:sSup>
                      </m:sub>
                    </m:sSub>
                  </m:oMath>
                </a14:m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	=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Jumlah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di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atas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umur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65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</a:t>
                </a:r>
                <a:endParaRPr 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ID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ID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15−64</m:t>
                        </m:r>
                      </m:sub>
                    </m:sSub>
                  </m:oMath>
                </a14:m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	=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Jumlah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umur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15-64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</a:t>
                </a:r>
                <a:endParaRPr 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ID" sz="1800" i="1">
                        <a:solidFill>
                          <a:schemeClr val="tx1"/>
                        </a:solidFill>
                        <a:latin typeface="Cambria Math"/>
                      </a:rPr>
                      <m:t>𝑘</m:t>
                    </m:r>
                  </m:oMath>
                </a14:m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=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Bilangan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konstan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yang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biasanya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bernilai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1.000</a:t>
                </a:r>
                <a:endParaRPr lang="en-US" sz="1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914400"/>
                <a:ext cx="8229600" cy="4525963"/>
              </a:xfrm>
              <a:blipFill rotWithShape="1">
                <a:blip r:embed="rId2"/>
                <a:stretch>
                  <a:fillRect l="-963" b="-154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3745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533400"/>
                <a:ext cx="8229600" cy="5364163"/>
              </a:xfrm>
            </p:spPr>
            <p:txBody>
              <a:bodyPr/>
              <a:lstStyle/>
              <a:p>
                <a:pPr>
                  <a:buFont typeface="Courier New" panose="02070309020205020404" pitchFamily="49" charset="0"/>
                  <a:buChar char="o"/>
                </a:pP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Rasio </a:t>
                </a:r>
                <a:r>
                  <a:rPr lang="en-US" sz="24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Jenis</a:t>
                </a: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Kelamin</a:t>
                </a:r>
                <a:endParaRPr lang="en-US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Perbandingan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jumlah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laki-laki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dalam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kelompok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umur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dengan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jumlah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perempuan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dalam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kelompok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umur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endParaRPr 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sz="180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D" sz="18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𝑃</m:t>
                          </m:r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D" sz="1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ID" sz="1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r>
                            <a:rPr lang="en-ID" sz="18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𝑃</m:t>
                          </m:r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D" sz="1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ID" sz="1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r>
                        <a:rPr lang="en-ID" sz="1800" i="1">
                          <a:solidFill>
                            <a:schemeClr val="tx1"/>
                          </a:solidFill>
                          <a:latin typeface="Cambria Math"/>
                        </a:rPr>
                        <m:t>×</m:t>
                      </m:r>
                      <m:r>
                        <a:rPr lang="en-ID" sz="1800" i="1">
                          <a:solidFill>
                            <a:schemeClr val="tx1"/>
                          </a:solidFill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dimana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ID" sz="1800" i="1">
                        <a:solidFill>
                          <a:schemeClr val="tx1"/>
                        </a:solidFill>
                        <a:latin typeface="Cambria Math"/>
                      </a:rPr>
                      <m:t>𝑃</m:t>
                    </m:r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ID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en-ID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=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Jumlah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laki-laki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dalam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kelompok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umur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endParaRPr 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ID" sz="1800" i="1">
                        <a:solidFill>
                          <a:schemeClr val="tx1"/>
                        </a:solidFill>
                        <a:latin typeface="Cambria Math"/>
                      </a:rPr>
                      <m:t>𝑃</m:t>
                    </m:r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ID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ID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=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Jumlah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perempuan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dalam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kelompok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umur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endParaRPr 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ID" sz="1800" i="1">
                        <a:solidFill>
                          <a:schemeClr val="tx1"/>
                        </a:solidFill>
                        <a:latin typeface="Cambria Math"/>
                      </a:rPr>
                      <m:t>𝑘</m:t>
                    </m:r>
                  </m:oMath>
                </a14:m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=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Bilangan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konstan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yang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biasanya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bernilai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1.000</a:t>
                </a:r>
                <a:endParaRPr 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Font typeface="Courier New" panose="02070309020205020404" pitchFamily="49" charset="0"/>
                  <a:buChar char="o"/>
                </a:pPr>
                <a:r>
                  <a:rPr lang="en-US" sz="24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Kepadatan</a:t>
                </a: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endParaRPr lang="en-US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ID" sz="1800" dirty="0" err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Perbandingan</a:t>
                </a:r>
                <a:r>
                  <a:rPr lang="en-ID" sz="18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jumlah</a:t>
                </a:r>
                <a:r>
                  <a:rPr lang="en-ID" sz="18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penduduk</a:t>
                </a:r>
                <a:r>
                  <a:rPr lang="en-ID" sz="18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 di </a:t>
                </a:r>
                <a:r>
                  <a:rPr lang="en-ID" sz="1800" dirty="0" err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wilayah</a:t>
                </a:r>
                <a:r>
                  <a:rPr lang="en-ID" sz="18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i</a:t>
                </a:r>
                <a:r>
                  <a:rPr lang="en-ID" sz="18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dengan</a:t>
                </a:r>
                <a:r>
                  <a:rPr lang="en-ID" sz="18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jumlah</a:t>
                </a:r>
                <a:r>
                  <a:rPr lang="en-ID" sz="18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luas</a:t>
                </a:r>
                <a:r>
                  <a:rPr lang="en-ID" sz="18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wilayah</a:t>
                </a:r>
                <a:r>
                  <a:rPr lang="en-ID" sz="18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i</a:t>
                </a:r>
                <a:r>
                  <a:rPr lang="en-ID" sz="18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 (</a:t>
                </a:r>
                <a:r>
                  <a:rPr lang="en-ID" sz="1800" dirty="0" err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dalam</a:t>
                </a:r>
                <a:r>
                  <a:rPr lang="en-ID" sz="18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 km</a:t>
                </a:r>
                <a:r>
                  <a:rPr lang="en-ID" sz="1800" baseline="300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2</a:t>
                </a:r>
                <a:r>
                  <a:rPr lang="en-ID" sz="18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atau</a:t>
                </a:r>
                <a:r>
                  <a:rPr lang="en-ID" sz="18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 mil</a:t>
                </a:r>
                <a:r>
                  <a:rPr lang="en-ID" sz="1800" baseline="300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2</a:t>
                </a:r>
                <a:r>
                  <a:rPr lang="en-ID" sz="18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)</a:t>
                </a:r>
                <a:endParaRPr lang="en-US" sz="18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sz="1800" i="1">
                          <a:solidFill>
                            <a:schemeClr val="tx1"/>
                          </a:solidFill>
                          <a:latin typeface="Cambria Math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lang="en-ID" sz="180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ID" sz="180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lang="en-ID" sz="180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ID" sz="180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+mn-ea"/>
                                  <a:cs typeface="+mn-cs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r>
                        <a:rPr lang="en-ID" sz="1800" i="1">
                          <a:solidFill>
                            <a:schemeClr val="tx1"/>
                          </a:solidFill>
                          <a:latin typeface="Cambria Math"/>
                          <a:ea typeface="+mn-ea"/>
                          <a:cs typeface="+mn-cs"/>
                        </a:rPr>
                        <m:t>×</m:t>
                      </m:r>
                      <m:r>
                        <a:rPr lang="en-ID" sz="1800" i="1">
                          <a:solidFill>
                            <a:schemeClr val="tx1"/>
                          </a:solidFill>
                          <a:latin typeface="Cambria Math"/>
                          <a:ea typeface="+mn-ea"/>
                          <a:cs typeface="+mn-cs"/>
                        </a:rPr>
                        <m:t>𝑘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  <a:p>
                <a:pPr marL="0" indent="0">
                  <a:buNone/>
                </a:pPr>
                <a:r>
                  <a:rPr lang="en-ID" sz="1800" dirty="0" err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dimana</a:t>
                </a:r>
                <a:r>
                  <a:rPr lang="en-ID" sz="18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:</a:t>
                </a:r>
                <a:endParaRPr lang="en-US" sz="18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lang="en-ID" sz="1800" i="1">
                            <a:solidFill>
                              <a:schemeClr val="tx1"/>
                            </a:solidFill>
                            <a:latin typeface="Cambria Math"/>
                            <a:ea typeface="+mn-ea"/>
                            <a:cs typeface="+mn-cs"/>
                          </a:rPr>
                          <m:t>𝑃</m:t>
                        </m:r>
                      </m:e>
                      <m:sub>
                        <m:r>
                          <a:rPr lang="en-ID" sz="1800" i="1">
                            <a:solidFill>
                              <a:schemeClr val="tx1"/>
                            </a:solidFill>
                            <a:latin typeface="Cambria Math"/>
                            <a:ea typeface="+mn-ea"/>
                            <a:cs typeface="+mn-cs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ID" sz="18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	= </a:t>
                </a:r>
                <a:r>
                  <a:rPr lang="en-ID" sz="1800" dirty="0" err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Jumlah</a:t>
                </a:r>
                <a:r>
                  <a:rPr lang="en-ID" sz="18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penduduk</a:t>
                </a:r>
                <a:r>
                  <a:rPr lang="en-ID" sz="18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wilayah</a:t>
                </a:r>
                <a:r>
                  <a:rPr lang="en-ID" sz="18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i</a:t>
                </a:r>
                <a:endParaRPr lang="en-US" sz="18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lang="en-ID" sz="1800" i="1">
                            <a:solidFill>
                              <a:schemeClr val="tx1"/>
                            </a:solidFill>
                            <a:latin typeface="Cambria Math"/>
                            <a:ea typeface="+mn-ea"/>
                            <a:cs typeface="+mn-cs"/>
                          </a:rPr>
                          <m:t>𝑎</m:t>
                        </m:r>
                      </m:e>
                      <m:sub>
                        <m:r>
                          <a:rPr lang="en-ID" sz="1800" i="1">
                            <a:solidFill>
                              <a:schemeClr val="tx1"/>
                            </a:solidFill>
                            <a:latin typeface="Cambria Math"/>
                            <a:ea typeface="+mn-ea"/>
                            <a:cs typeface="+mn-cs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ID" sz="18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	= </a:t>
                </a:r>
                <a:r>
                  <a:rPr lang="en-ID" sz="1800" dirty="0" err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Jumlah</a:t>
                </a:r>
                <a:r>
                  <a:rPr lang="en-ID" sz="18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luas</a:t>
                </a:r>
                <a:r>
                  <a:rPr lang="en-ID" sz="18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wilayah</a:t>
                </a:r>
                <a:r>
                  <a:rPr lang="en-ID" sz="18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i</a:t>
                </a:r>
                <a:r>
                  <a:rPr lang="en-ID" sz="18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 (</a:t>
                </a:r>
                <a:r>
                  <a:rPr lang="en-ID" sz="1800" dirty="0" err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dalam</a:t>
                </a:r>
                <a:r>
                  <a:rPr lang="en-ID" sz="18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 km</a:t>
                </a:r>
                <a:r>
                  <a:rPr lang="en-ID" sz="1800" baseline="300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2</a:t>
                </a:r>
                <a:r>
                  <a:rPr lang="en-ID" sz="18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atau</a:t>
                </a:r>
                <a:r>
                  <a:rPr lang="en-ID" sz="18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 mil</a:t>
                </a:r>
                <a:r>
                  <a:rPr lang="en-ID" sz="1800" baseline="300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2</a:t>
                </a:r>
                <a:r>
                  <a:rPr lang="en-ID" sz="18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)</a:t>
                </a:r>
                <a:endParaRPr lang="en-US" sz="18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ID" sz="1800" i="1">
                        <a:solidFill>
                          <a:schemeClr val="tx1"/>
                        </a:solidFill>
                        <a:latin typeface="Cambria Math"/>
                        <a:ea typeface="+mn-ea"/>
                        <a:cs typeface="+mn-cs"/>
                      </a:rPr>
                      <m:t>𝑘</m:t>
                    </m:r>
                  </m:oMath>
                </a14:m>
                <a:r>
                  <a:rPr lang="en-ID" sz="18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	= </a:t>
                </a:r>
                <a:r>
                  <a:rPr lang="en-ID" sz="1800" dirty="0" err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Bilangan</a:t>
                </a:r>
                <a:r>
                  <a:rPr lang="en-ID" sz="18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konstan</a:t>
                </a:r>
                <a:r>
                  <a:rPr lang="en-ID" sz="18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 yang </a:t>
                </a:r>
                <a:r>
                  <a:rPr lang="en-ID" sz="1800" dirty="0" err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biasanya</a:t>
                </a:r>
                <a:r>
                  <a:rPr lang="en-ID" sz="18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bernilai</a:t>
                </a:r>
                <a:r>
                  <a:rPr lang="en-ID" sz="18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rPr>
                  <a:t> 1.000</a:t>
                </a:r>
                <a:endParaRPr lang="en-US" sz="18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533400"/>
                <a:ext cx="8229600" cy="5364163"/>
              </a:xfrm>
              <a:blipFill rotWithShape="1">
                <a:blip r:embed="rId2"/>
                <a:stretch>
                  <a:fillRect l="-963" t="-910" b="-147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2298" y="1524000"/>
            <a:ext cx="1440180" cy="1143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4648200"/>
            <a:ext cx="2238376" cy="1490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668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609600"/>
                <a:ext cx="8229600" cy="5516563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buFont typeface="Courier New" panose="02070309020205020404" pitchFamily="49" charset="0"/>
                  <a:buChar char="o"/>
                </a:pPr>
                <a:r>
                  <a:rPr lang="en-US" sz="24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Rasio</a:t>
                </a: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Anak-Anak</a:t>
                </a: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dan</a:t>
                </a: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Wanita</a:t>
                </a:r>
                <a:endParaRPr lang="en-US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Perbandingan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antara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jumlah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anak-anak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yang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berumur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di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bawah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5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(0-4)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dengan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jumlah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wanita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berumur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15-49 </a:t>
                </a:r>
                <a:r>
                  <a:rPr lang="en-ID" sz="18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</a:t>
                </a:r>
                <a:endParaRPr 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sz="180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D" sz="1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ID" sz="1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0−4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D" sz="1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𝑃𝑓</m:t>
                              </m:r>
                            </m:e>
                            <m:sub>
                              <m:r>
                                <a:rPr lang="en-ID" sz="18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15−49</m:t>
                              </m:r>
                            </m:sub>
                          </m:sSub>
                        </m:den>
                      </m:f>
                      <m:r>
                        <a:rPr lang="en-ID" sz="1800" i="1">
                          <a:solidFill>
                            <a:schemeClr val="tx1"/>
                          </a:solidFill>
                          <a:latin typeface="Cambria Math"/>
                        </a:rPr>
                        <m:t>×</m:t>
                      </m:r>
                      <m:r>
                        <a:rPr lang="en-ID" sz="1800" i="1">
                          <a:solidFill>
                            <a:schemeClr val="tx1"/>
                          </a:solidFill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dimana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ID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ID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0−4</m:t>
                        </m:r>
                      </m:sub>
                    </m:sSub>
                  </m:oMath>
                </a14:m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	  =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Jumlah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anak-anak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yang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berumur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di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bawah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5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</a:t>
                </a:r>
                <a:endParaRPr 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ID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𝑃𝑓</m:t>
                        </m:r>
                      </m:e>
                      <m:sub>
                        <m:r>
                          <a:rPr lang="en-ID" sz="1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15−49</m:t>
                        </m:r>
                      </m:sub>
                    </m:sSub>
                  </m:oMath>
                </a14:m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  =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Jumlah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wanita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berumur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15-49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tahun</a:t>
                </a:r>
                <a:endParaRPr 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ID" sz="1800" i="1">
                        <a:solidFill>
                          <a:schemeClr val="tx1"/>
                        </a:solidFill>
                        <a:latin typeface="Cambria Math"/>
                      </a:rPr>
                      <m:t>𝑘</m:t>
                    </m:r>
                  </m:oMath>
                </a14:m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  =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Bilangan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konstan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yang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biasanya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bernilai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1.000</a:t>
                </a:r>
                <a:endParaRPr 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609600"/>
                <a:ext cx="8229600" cy="5516563"/>
              </a:xfrm>
              <a:blipFill rotWithShape="1">
                <a:blip r:embed="rId2"/>
                <a:stretch>
                  <a:fillRect l="-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9445"/>
          <a:stretch/>
        </p:blipFill>
        <p:spPr>
          <a:xfrm>
            <a:off x="6672618" y="4724400"/>
            <a:ext cx="1981200" cy="163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384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Tingkat 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(Rates)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1524000"/>
                <a:ext cx="8229600" cy="4525963"/>
              </a:xfrm>
            </p:spPr>
            <p:txBody>
              <a:bodyPr/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Pada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umumnya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rasio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dan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proporsi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digunakan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untuk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menganalisa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komposisi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demografis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dari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kelompok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penduduk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sedangkan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tingkat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(rates)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digunakan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untuk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menganalisa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peristiwa-peristiwa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demografis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dalam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jenjang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waktu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tertentu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(Palmore, 1971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dalam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Mantra 1985).</a:t>
                </a:r>
                <a:endParaRPr 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Tingkat (rates)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secara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umum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didefinisikan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sebagai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berikut</a:t>
                </a:r>
                <a:r>
                  <a:rPr lang="en-ID" sz="1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sz="1600" i="1">
                          <a:solidFill>
                            <a:schemeClr val="tx1"/>
                          </a:solidFill>
                          <a:latin typeface="Cambria Math"/>
                        </a:rPr>
                        <m:t>𝑇𝑖𝑛𝑔𝑘𝑎𝑡</m:t>
                      </m:r>
                      <m:r>
                        <a:rPr lang="en-ID" sz="1600" i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ID" sz="1600" i="1">
                          <a:solidFill>
                            <a:schemeClr val="tx1"/>
                          </a:solidFill>
                          <a:latin typeface="Cambria Math"/>
                        </a:rPr>
                        <m:t>𝑝𝑒𝑟𝑖𝑠𝑡𝑖𝑤𝑎</m:t>
                      </m:r>
                      <m:r>
                        <a:rPr lang="en-ID" sz="1600" i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ID" sz="1600" i="1">
                          <a:solidFill>
                            <a:schemeClr val="tx1"/>
                          </a:solidFill>
                          <a:latin typeface="Cambria Math"/>
                        </a:rPr>
                        <m:t>𝑑𝑒𝑚𝑜𝑔𝑟𝑎𝑓𝑖</m:t>
                      </m:r>
                      <m:r>
                        <a:rPr lang="en-ID" sz="1600" i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ID" sz="1600" i="1">
                          <a:solidFill>
                            <a:schemeClr val="tx1"/>
                          </a:solidFill>
                          <a:latin typeface="Cambria Math"/>
                        </a:rPr>
                        <m:t>𝑡𝑒𝑟𝑡𝑒𝑛𝑡𝑢</m:t>
                      </m:r>
                      <m:r>
                        <a:rPr lang="en-ID" sz="160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eqArr>
                            <m:eqArr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ID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𝐽𝑢𝑚𝑙𝑎h</m:t>
                              </m:r>
                              <m:r>
                                <a:rPr lang="en-ID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ID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𝑝𝑒𝑟𝑖𝑠𝑡𝑖𝑤𝑎</m:t>
                              </m:r>
                              <m:r>
                                <a:rPr lang="en-ID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ID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𝑦𝑎𝑛𝑔</m:t>
                              </m:r>
                              <m:r>
                                <a:rPr lang="en-ID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ID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𝑡𝑒𝑟𝑗𝑎𝑑𝑖</m:t>
                              </m:r>
                              <m:r>
                                <a:rPr lang="en-ID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ID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𝑑𝑎𝑙𝑎𝑚</m:t>
                              </m:r>
                              <m:r>
                                <a:rPr lang="en-ID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ID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𝑗𝑒𝑛𝑗𝑎𝑛𝑔</m:t>
                              </m:r>
                              <m:r>
                                <a:rPr lang="en-ID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ID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𝑤𝑎𝑘𝑡𝑢</m:t>
                              </m:r>
                              <m:r>
                                <a:rPr lang="en-ID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ID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𝑡𝑒𝑟𝑡𝑒𝑛𝑡𝑢</m:t>
                              </m:r>
                            </m:e>
                          </m:eqArr>
                        </m:num>
                        <m:den>
                          <m:eqArr>
                            <m:eqArr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ID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𝐽𝑢𝑚𝑙𝑎h</m:t>
                              </m:r>
                              <m:r>
                                <a:rPr lang="en-ID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ID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𝑘𝑒𝑙𝑜𝑚𝑝𝑜𝑘</m:t>
                              </m:r>
                              <m:r>
                                <a:rPr lang="en-ID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ID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𝑝𝑒𝑛𝑑𝑢𝑑𝑢𝑘</m:t>
                              </m:r>
                              <m:r>
                                <a:rPr lang="en-ID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ID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𝑦𝑎𝑛𝑔</m:t>
                              </m:r>
                              <m:r>
                                <a:rPr lang="en-ID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ID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𝑚𝑒𝑚𝑝𝑢𝑛𝑦𝑎𝑖</m:t>
                              </m:r>
                              <m:r>
                                <a:rPr lang="en-ID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ID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𝑟𝑒𝑠𝑖𝑘𝑜</m:t>
                              </m:r>
                            </m:e>
                            <m:e>
                              <m:d>
                                <m:d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ID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𝑝𝑜𝑝𝑢𝑙𝑎𝑡𝑖𝑜𝑛</m:t>
                                  </m:r>
                                  <m:r>
                                    <a:rPr lang="en-ID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ID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𝑒𝑥𝑝𝑜𝑠𝑒𝑑</m:t>
                                  </m:r>
                                  <m:r>
                                    <a:rPr lang="en-ID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ID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𝑡𝑜</m:t>
                                  </m:r>
                                  <m:r>
                                    <a:rPr lang="en-ID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ID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𝑟𝑖𝑠𝑘</m:t>
                                  </m:r>
                                </m:e>
                              </m:d>
                              <m:r>
                                <a:rPr lang="en-ID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𝑑𝑎𝑙𝑎𝑚</m:t>
                              </m:r>
                              <m:r>
                                <a:rPr lang="en-ID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ID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𝑝𝑒𝑟𝑖𝑠𝑡𝑖𝑤𝑎</m:t>
                              </m:r>
                              <m:r>
                                <a:rPr lang="en-ID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ID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𝑡𝑒𝑟𝑠𝑒𝑏𝑢𝑡</m:t>
                              </m:r>
                              <m:r>
                                <a:rPr lang="en-ID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ID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𝑑𝑎𝑙𝑎𝑚</m:t>
                              </m:r>
                              <m:r>
                                <a:rPr lang="en-ID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ID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𝑗𝑒𝑛𝑗𝑎𝑛𝑔</m:t>
                              </m:r>
                              <m:r>
                                <a:rPr lang="en-ID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ID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𝑤𝑎𝑘𝑡𝑢</m:t>
                              </m:r>
                              <m:r>
                                <a:rPr lang="en-ID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ID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𝑦𝑎𝑛𝑔</m:t>
                              </m:r>
                              <m:r>
                                <a:rPr lang="en-ID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ID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𝑠𝑎𝑚𝑎</m:t>
                              </m:r>
                            </m:e>
                          </m:eqArr>
                        </m:den>
                      </m:f>
                      <m:r>
                        <a:rPr lang="en-ID" sz="1600" i="1">
                          <a:solidFill>
                            <a:schemeClr val="tx1"/>
                          </a:solidFill>
                          <a:latin typeface="Cambria Math"/>
                        </a:rPr>
                        <m:t>×1000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524000"/>
                <a:ext cx="8229600" cy="4525963"/>
              </a:xfrm>
              <a:blipFill rotWithShape="1">
                <a:blip r:embed="rId2"/>
                <a:stretch>
                  <a:fillRect l="-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4030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2291</Template>
  <TotalTime>776</TotalTime>
  <Words>364</Words>
  <Application>Microsoft Office PowerPoint</Application>
  <PresentationFormat>On-screen Show (4:3)</PresentationFormat>
  <Paragraphs>57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Diseño predeterminado</vt:lpstr>
      <vt:lpstr>Program Studi Matematika Fakultas Matematika dan Ilmu Pengetahuan Alam Universitas Udayana 2018</vt:lpstr>
      <vt:lpstr>Beberapa Ukuran Dasar Demografi</vt:lpstr>
      <vt:lpstr>Rasio dan Proporsi</vt:lpstr>
      <vt:lpstr>Contoh rasio yang dipergunakan dalam demografi</vt:lpstr>
      <vt:lpstr>PowerPoint Presentation</vt:lpstr>
      <vt:lpstr>PowerPoint Presentation</vt:lpstr>
      <vt:lpstr>Tingkat (Rates)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acer</cp:lastModifiedBy>
  <cp:revision>47</cp:revision>
  <dcterms:created xsi:type="dcterms:W3CDTF">2018-04-03T11:25:00Z</dcterms:created>
  <dcterms:modified xsi:type="dcterms:W3CDTF">2018-11-14T08:10:46Z</dcterms:modified>
</cp:coreProperties>
</file>