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varScale="1">
        <p:scale>
          <a:sx n="96" d="100"/>
          <a:sy n="96" d="100"/>
        </p:scale>
        <p:origin x="424"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083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722114" y="1453752"/>
            <a:ext cx="8421886" cy="5450631"/>
          </a:xfrm>
          <a:prstGeom prst="rect">
            <a:avLst/>
          </a:prstGeom>
          <a:solidFill>
            <a:srgbClr val="FBFCFE"/>
          </a:solidFill>
          <a:ln/>
        </p:spPr>
      </p:sp>
      <p:sp>
        <p:nvSpPr>
          <p:cNvPr id="4" name="Text 1"/>
          <p:cNvSpPr/>
          <p:nvPr/>
        </p:nvSpPr>
        <p:spPr>
          <a:xfrm>
            <a:off x="833199" y="1429226"/>
            <a:ext cx="7477601" cy="3332798"/>
          </a:xfrm>
          <a:prstGeom prst="rect">
            <a:avLst/>
          </a:prstGeom>
          <a:noFill/>
          <a:ln/>
        </p:spPr>
        <p:txBody>
          <a:bodyPr wrap="square" rtlCol="0" anchor="t"/>
          <a:lstStyle/>
          <a:p>
            <a:pPr marL="0" indent="0">
              <a:lnSpc>
                <a:spcPts val="6561"/>
              </a:lnSpc>
              <a:buNone/>
            </a:pPr>
            <a:r>
              <a:rPr lang="en-US" sz="5249" dirty="0">
                <a:solidFill>
                  <a:srgbClr val="476FD6"/>
                </a:solidFill>
                <a:latin typeface="Roboto Slab" pitchFamily="34" charset="0"/>
                <a:ea typeface="Roboto Slab" pitchFamily="34" charset="-122"/>
                <a:cs typeface="Roboto Slab" pitchFamily="34" charset="-120"/>
              </a:rPr>
              <a:t>Merancang Masa Depan Anda dengan Pendidikan Kecakapan Kerja</a:t>
            </a:r>
            <a:endParaRPr lang="en-US" sz="5249" dirty="0"/>
          </a:p>
        </p:txBody>
      </p:sp>
      <p:sp>
        <p:nvSpPr>
          <p:cNvPr id="5" name="Text 2"/>
          <p:cNvSpPr/>
          <p:nvPr/>
        </p:nvSpPr>
        <p:spPr>
          <a:xfrm>
            <a:off x="833199" y="5095280"/>
            <a:ext cx="7477601" cy="1066205"/>
          </a:xfrm>
          <a:prstGeom prst="rect">
            <a:avLst/>
          </a:prstGeom>
          <a:noFill/>
          <a:ln/>
        </p:spPr>
        <p:txBody>
          <a:bodyPr wrap="squar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Kecakapan kerja yang solid adalah kunci kesuksesan di era modern. Pelajari mengapa dan bagaimana Anda bisa mulai memperkuat diri Anda dari sekarang.</a:t>
            </a:r>
            <a:endParaRPr lang="en-US" sz="1750" dirty="0"/>
          </a:p>
        </p:txBody>
      </p:sp>
      <p:sp>
        <p:nvSpPr>
          <p:cNvPr id="6" name="Shape 3"/>
          <p:cNvSpPr/>
          <p:nvPr/>
        </p:nvSpPr>
        <p:spPr>
          <a:xfrm>
            <a:off x="833199" y="6428065"/>
            <a:ext cx="355402" cy="355402"/>
          </a:xfrm>
          <a:prstGeom prst="roundRect">
            <a:avLst>
              <a:gd name="adj" fmla="val 25726039"/>
            </a:avLst>
          </a:prstGeom>
          <a:noFill/>
          <a:ln w="7620">
            <a:solidFill>
              <a:srgbClr val="FFFFFF"/>
            </a:solidFill>
            <a:prstDash val="solid"/>
          </a:ln>
        </p:spPr>
      </p:sp>
      <p:pic>
        <p:nvPicPr>
          <p:cNvPr id="7" name="Image 1" descr="preencoded.png"/>
          <p:cNvPicPr>
            <a:picLocks noChangeAspect="1"/>
          </p:cNvPicPr>
          <p:nvPr/>
        </p:nvPicPr>
        <p:blipFill>
          <a:blip r:embed="rId4"/>
          <a:stretch>
            <a:fillRect/>
          </a:stretch>
        </p:blipFill>
        <p:spPr>
          <a:xfrm>
            <a:off x="840819" y="6435685"/>
            <a:ext cx="340162" cy="340162"/>
          </a:xfrm>
          <a:prstGeom prst="rect">
            <a:avLst/>
          </a:prstGeom>
        </p:spPr>
      </p:pic>
      <p:sp>
        <p:nvSpPr>
          <p:cNvPr id="8" name="Text 4"/>
          <p:cNvSpPr/>
          <p:nvPr/>
        </p:nvSpPr>
        <p:spPr>
          <a:xfrm>
            <a:off x="1299686" y="6411397"/>
            <a:ext cx="1783080" cy="388858"/>
          </a:xfrm>
          <a:prstGeom prst="rect">
            <a:avLst/>
          </a:prstGeom>
          <a:noFill/>
          <a:ln/>
        </p:spPr>
        <p:txBody>
          <a:bodyPr wrap="none" rtlCol="0" anchor="t"/>
          <a:lstStyle/>
          <a:p>
            <a:pPr marL="0" indent="0" algn="l">
              <a:lnSpc>
                <a:spcPts val="3062"/>
              </a:lnSpc>
              <a:buNone/>
            </a:pPr>
            <a:r>
              <a:rPr lang="en-US" sz="2187" b="1" dirty="0">
                <a:solidFill>
                  <a:srgbClr val="15213F"/>
                </a:solidFill>
                <a:latin typeface="Roboto" pitchFamily="34" charset="0"/>
                <a:ea typeface="Roboto" pitchFamily="34" charset="-122"/>
                <a:cs typeface="Roboto" pitchFamily="34" charset="-120"/>
              </a:rPr>
              <a:t>by Adil Arnady</a:t>
            </a:r>
            <a:endParaRPr lang="en-US" sz="2187" dirty="0"/>
          </a:p>
        </p:txBody>
      </p:sp>
      <p:pic>
        <p:nvPicPr>
          <p:cNvPr id="9" name="Image 2" descr="preencoded.png"/>
          <p:cNvPicPr>
            <a:picLocks noChangeAspect="1"/>
          </p:cNvPicPr>
          <p:nvPr/>
        </p:nvPicPr>
        <p:blipFill>
          <a:blip r:embed="rId5"/>
          <a:stretch>
            <a:fillRect/>
          </a:stretch>
        </p:blipFill>
        <p:spPr>
          <a:xfrm>
            <a:off x="9144000" y="0"/>
            <a:ext cx="5486400"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2037993" y="848138"/>
            <a:ext cx="10554414" cy="6997149"/>
          </a:xfrm>
          <a:prstGeom prst="rect">
            <a:avLst/>
          </a:prstGeom>
          <a:solidFill>
            <a:srgbClr val="FBFCFE">
              <a:alpha val="85000"/>
            </a:srgbClr>
          </a:solidFill>
          <a:ln/>
        </p:spPr>
      </p:sp>
      <p:sp>
        <p:nvSpPr>
          <p:cNvPr id="6" name="Text 2"/>
          <p:cNvSpPr/>
          <p:nvPr/>
        </p:nvSpPr>
        <p:spPr>
          <a:xfrm>
            <a:off x="2037993" y="745569"/>
            <a:ext cx="10554414" cy="1388745"/>
          </a:xfrm>
          <a:prstGeom prst="rect">
            <a:avLst/>
          </a:prstGeom>
          <a:noFill/>
          <a:ln/>
        </p:spPr>
        <p:txBody>
          <a:bodyPr wrap="square" rtlCol="0" anchor="t"/>
          <a:lstStyle/>
          <a:p>
            <a:pPr marL="0" indent="0">
              <a:lnSpc>
                <a:spcPts val="5468"/>
              </a:lnSpc>
              <a:buNone/>
            </a:pPr>
            <a:r>
              <a:rPr lang="en-US" sz="4374" dirty="0">
                <a:solidFill>
                  <a:srgbClr val="476FD6"/>
                </a:solidFill>
                <a:latin typeface="Roboto Slab" pitchFamily="34" charset="0"/>
                <a:ea typeface="Roboto Slab" pitchFamily="34" charset="-122"/>
                <a:cs typeface="Roboto Slab" pitchFamily="34" charset="-120"/>
              </a:rPr>
              <a:t>Keterampilan yang Diperlukan di Era Digital</a:t>
            </a:r>
            <a:endParaRPr lang="en-US" sz="4374" dirty="0"/>
          </a:p>
        </p:txBody>
      </p:sp>
      <p:pic>
        <p:nvPicPr>
          <p:cNvPr id="7" name="Image 2" descr="preencoded.png"/>
          <p:cNvPicPr>
            <a:picLocks noChangeAspect="1"/>
          </p:cNvPicPr>
          <p:nvPr/>
        </p:nvPicPr>
        <p:blipFill>
          <a:blip r:embed="rId4"/>
          <a:stretch>
            <a:fillRect/>
          </a:stretch>
        </p:blipFill>
        <p:spPr>
          <a:xfrm>
            <a:off x="2037993" y="2467570"/>
            <a:ext cx="3295888" cy="2036921"/>
          </a:xfrm>
          <a:prstGeom prst="rect">
            <a:avLst/>
          </a:prstGeom>
        </p:spPr>
      </p:pic>
      <p:sp>
        <p:nvSpPr>
          <p:cNvPr id="8" name="Text 3"/>
          <p:cNvSpPr/>
          <p:nvPr/>
        </p:nvSpPr>
        <p:spPr>
          <a:xfrm>
            <a:off x="2037993" y="4782145"/>
            <a:ext cx="2221944" cy="347186"/>
          </a:xfrm>
          <a:prstGeom prst="rect">
            <a:avLst/>
          </a:prstGeom>
          <a:noFill/>
          <a:ln/>
        </p:spPr>
        <p:txBody>
          <a:bodyPr wrap="none" rtlCol="0" anchor="t"/>
          <a:lstStyle/>
          <a:p>
            <a:pPr marL="0" indent="0" algn="l">
              <a:lnSpc>
                <a:spcPts val="2734"/>
              </a:lnSpc>
              <a:buNone/>
            </a:pPr>
            <a:r>
              <a:rPr lang="en-US" sz="2187" dirty="0">
                <a:solidFill>
                  <a:srgbClr val="476FD6"/>
                </a:solidFill>
                <a:latin typeface="Roboto Slab" pitchFamily="34" charset="0"/>
                <a:ea typeface="Roboto Slab" pitchFamily="34" charset="-122"/>
                <a:cs typeface="Roboto Slab" pitchFamily="34" charset="-120"/>
              </a:rPr>
              <a:t>Pemrograman</a:t>
            </a:r>
            <a:endParaRPr lang="en-US" sz="2187" dirty="0"/>
          </a:p>
        </p:txBody>
      </p:sp>
      <p:sp>
        <p:nvSpPr>
          <p:cNvPr id="9" name="Text 4"/>
          <p:cNvSpPr/>
          <p:nvPr/>
        </p:nvSpPr>
        <p:spPr>
          <a:xfrm>
            <a:off x="2037993" y="5351502"/>
            <a:ext cx="3295888" cy="1777008"/>
          </a:xfrm>
          <a:prstGeom prst="rect">
            <a:avLst/>
          </a:prstGeom>
          <a:noFill/>
          <a:ln/>
        </p:spPr>
        <p:txBody>
          <a:bodyPr wrap="square" rtlCol="0" anchor="t"/>
          <a:lstStyle/>
          <a:p>
            <a:pPr marL="0" indent="0" algn="l">
              <a:lnSpc>
                <a:spcPts val="2799"/>
              </a:lnSpc>
              <a:buNone/>
            </a:pPr>
            <a:r>
              <a:rPr lang="en-US" sz="1750" dirty="0">
                <a:solidFill>
                  <a:srgbClr val="15213F"/>
                </a:solidFill>
                <a:latin typeface="Roboto" pitchFamily="34" charset="0"/>
                <a:ea typeface="Roboto" pitchFamily="34" charset="-122"/>
                <a:cs typeface="Roboto" pitchFamily="34" charset="-120"/>
              </a:rPr>
              <a:t>Kemampuan untuk membuat dan mengembangkan aplikasi, serta mengoptimalkan situs web, akan terus menjadi kebutuhan utama di pasar kerja masa depan.</a:t>
            </a:r>
            <a:endParaRPr lang="en-US" sz="1750" dirty="0"/>
          </a:p>
        </p:txBody>
      </p:sp>
      <p:pic>
        <p:nvPicPr>
          <p:cNvPr id="10" name="Image 3" descr="preencoded.png"/>
          <p:cNvPicPr>
            <a:picLocks noChangeAspect="1"/>
          </p:cNvPicPr>
          <p:nvPr/>
        </p:nvPicPr>
        <p:blipFill>
          <a:blip r:embed="rId5"/>
          <a:stretch>
            <a:fillRect/>
          </a:stretch>
        </p:blipFill>
        <p:spPr>
          <a:xfrm>
            <a:off x="5667137" y="2467570"/>
            <a:ext cx="3296007" cy="2037040"/>
          </a:xfrm>
          <a:prstGeom prst="rect">
            <a:avLst/>
          </a:prstGeom>
        </p:spPr>
      </p:pic>
      <p:sp>
        <p:nvSpPr>
          <p:cNvPr id="11" name="Text 5"/>
          <p:cNvSpPr/>
          <p:nvPr/>
        </p:nvSpPr>
        <p:spPr>
          <a:xfrm>
            <a:off x="5667137" y="4782264"/>
            <a:ext cx="2221944" cy="347186"/>
          </a:xfrm>
          <a:prstGeom prst="rect">
            <a:avLst/>
          </a:prstGeom>
          <a:noFill/>
          <a:ln/>
        </p:spPr>
        <p:txBody>
          <a:bodyPr wrap="none" rtlCol="0" anchor="t"/>
          <a:lstStyle/>
          <a:p>
            <a:pPr marL="0" indent="0" algn="l">
              <a:lnSpc>
                <a:spcPts val="2734"/>
              </a:lnSpc>
              <a:buNone/>
            </a:pPr>
            <a:r>
              <a:rPr lang="en-US" sz="2187" dirty="0">
                <a:solidFill>
                  <a:srgbClr val="476FD6"/>
                </a:solidFill>
                <a:latin typeface="Roboto Slab" pitchFamily="34" charset="0"/>
                <a:ea typeface="Roboto Slab" pitchFamily="34" charset="-122"/>
                <a:cs typeface="Roboto Slab" pitchFamily="34" charset="-120"/>
              </a:rPr>
              <a:t>Analisis Data</a:t>
            </a:r>
            <a:endParaRPr lang="en-US" sz="2187" dirty="0"/>
          </a:p>
        </p:txBody>
      </p:sp>
      <p:sp>
        <p:nvSpPr>
          <p:cNvPr id="12" name="Text 6"/>
          <p:cNvSpPr/>
          <p:nvPr/>
        </p:nvSpPr>
        <p:spPr>
          <a:xfrm>
            <a:off x="5667137" y="5351621"/>
            <a:ext cx="3296007" cy="2132409"/>
          </a:xfrm>
          <a:prstGeom prst="rect">
            <a:avLst/>
          </a:prstGeom>
          <a:noFill/>
          <a:ln/>
        </p:spPr>
        <p:txBody>
          <a:bodyPr wrap="square" rtlCol="0" anchor="t"/>
          <a:lstStyle/>
          <a:p>
            <a:pPr marL="0" indent="0" algn="l">
              <a:lnSpc>
                <a:spcPts val="2799"/>
              </a:lnSpc>
              <a:buNone/>
            </a:pPr>
            <a:r>
              <a:rPr lang="en-US" sz="1750" dirty="0">
                <a:solidFill>
                  <a:srgbClr val="15213F"/>
                </a:solidFill>
                <a:latin typeface="Roboto" pitchFamily="34" charset="0"/>
                <a:ea typeface="Roboto" pitchFamily="34" charset="-122"/>
                <a:cs typeface="Roboto" pitchFamily="34" charset="-120"/>
              </a:rPr>
              <a:t>Dalam era yang semakin banyak informasi, kemampuan untuk mengekstraksi, menganalisis, dan memvisualisasikan data akan semakin penting di banyak bidang karier.</a:t>
            </a:r>
            <a:endParaRPr lang="en-US" sz="1750" dirty="0"/>
          </a:p>
        </p:txBody>
      </p:sp>
      <p:pic>
        <p:nvPicPr>
          <p:cNvPr id="13" name="Image 4" descr="preencoded.png"/>
          <p:cNvPicPr>
            <a:picLocks noChangeAspect="1"/>
          </p:cNvPicPr>
          <p:nvPr/>
        </p:nvPicPr>
        <p:blipFill>
          <a:blip r:embed="rId6"/>
          <a:stretch>
            <a:fillRect/>
          </a:stretch>
        </p:blipFill>
        <p:spPr>
          <a:xfrm>
            <a:off x="9296400" y="2467570"/>
            <a:ext cx="3296007" cy="2037040"/>
          </a:xfrm>
          <a:prstGeom prst="rect">
            <a:avLst/>
          </a:prstGeom>
        </p:spPr>
      </p:pic>
      <p:sp>
        <p:nvSpPr>
          <p:cNvPr id="14" name="Text 7"/>
          <p:cNvSpPr/>
          <p:nvPr/>
        </p:nvSpPr>
        <p:spPr>
          <a:xfrm>
            <a:off x="9296400" y="4782264"/>
            <a:ext cx="2743200" cy="347186"/>
          </a:xfrm>
          <a:prstGeom prst="rect">
            <a:avLst/>
          </a:prstGeom>
          <a:noFill/>
          <a:ln/>
        </p:spPr>
        <p:txBody>
          <a:bodyPr wrap="none" rtlCol="0" anchor="t"/>
          <a:lstStyle/>
          <a:p>
            <a:pPr marL="0" indent="0" algn="l">
              <a:lnSpc>
                <a:spcPts val="2734"/>
              </a:lnSpc>
              <a:buNone/>
            </a:pPr>
            <a:r>
              <a:rPr lang="en-US" sz="2187" dirty="0">
                <a:solidFill>
                  <a:srgbClr val="476FD6"/>
                </a:solidFill>
                <a:latin typeface="Roboto Slab" pitchFamily="34" charset="0"/>
                <a:ea typeface="Roboto Slab" pitchFamily="34" charset="-122"/>
                <a:cs typeface="Roboto Slab" pitchFamily="34" charset="-120"/>
              </a:rPr>
              <a:t>Pemecahan Masalah</a:t>
            </a:r>
            <a:endParaRPr lang="en-US" sz="2187" dirty="0"/>
          </a:p>
        </p:txBody>
      </p:sp>
      <p:sp>
        <p:nvSpPr>
          <p:cNvPr id="15" name="Text 8"/>
          <p:cNvSpPr/>
          <p:nvPr/>
        </p:nvSpPr>
        <p:spPr>
          <a:xfrm>
            <a:off x="9296400" y="5351621"/>
            <a:ext cx="3296007" cy="1777008"/>
          </a:xfrm>
          <a:prstGeom prst="rect">
            <a:avLst/>
          </a:prstGeom>
          <a:noFill/>
          <a:ln/>
        </p:spPr>
        <p:txBody>
          <a:bodyPr wrap="square" rtlCol="0" anchor="t"/>
          <a:lstStyle/>
          <a:p>
            <a:pPr marL="0" indent="0" algn="l">
              <a:lnSpc>
                <a:spcPts val="2799"/>
              </a:lnSpc>
              <a:buNone/>
            </a:pPr>
            <a:r>
              <a:rPr lang="en-US" sz="1750" dirty="0">
                <a:solidFill>
                  <a:srgbClr val="15213F"/>
                </a:solidFill>
                <a:latin typeface="Roboto" pitchFamily="34" charset="0"/>
                <a:ea typeface="Roboto" pitchFamily="34" charset="-122"/>
                <a:cs typeface="Roboto" pitchFamily="34" charset="-120"/>
              </a:rPr>
              <a:t>Kemampuan untuk berpikir kritis, mengambil keputusan yang baik, dan mengatasi tantangan akan menjadi keterampilan yang sangat dicari di masa depan.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2138601" y="596264"/>
            <a:ext cx="10353080" cy="7033975"/>
          </a:xfrm>
          <a:prstGeom prst="rect">
            <a:avLst/>
          </a:prstGeom>
          <a:solidFill>
            <a:srgbClr val="FBFCFE">
              <a:alpha val="85000"/>
            </a:srgbClr>
          </a:solidFill>
          <a:ln/>
        </p:spPr>
      </p:sp>
      <p:sp>
        <p:nvSpPr>
          <p:cNvPr id="6" name="Text 2"/>
          <p:cNvSpPr/>
          <p:nvPr/>
        </p:nvSpPr>
        <p:spPr>
          <a:xfrm>
            <a:off x="2138601" y="599361"/>
            <a:ext cx="10353080" cy="1362313"/>
          </a:xfrm>
          <a:prstGeom prst="rect">
            <a:avLst/>
          </a:prstGeom>
          <a:noFill/>
          <a:ln/>
        </p:spPr>
        <p:txBody>
          <a:bodyPr wrap="square" rtlCol="0" anchor="t"/>
          <a:lstStyle/>
          <a:p>
            <a:pPr marL="0" indent="0">
              <a:lnSpc>
                <a:spcPts val="5363"/>
              </a:lnSpc>
              <a:buNone/>
            </a:pPr>
            <a:r>
              <a:rPr lang="en-US" sz="4291" dirty="0">
                <a:solidFill>
                  <a:srgbClr val="476FD6"/>
                </a:solidFill>
                <a:latin typeface="Roboto Slab" pitchFamily="34" charset="0"/>
                <a:ea typeface="Roboto Slab" pitchFamily="34" charset="-122"/>
                <a:cs typeface="Roboto Slab" pitchFamily="34" charset="-120"/>
              </a:rPr>
              <a:t>Strategi untuk Mengembangkan Kecakapan Kerja</a:t>
            </a:r>
            <a:endParaRPr lang="en-US" sz="4291" dirty="0"/>
          </a:p>
        </p:txBody>
      </p:sp>
      <p:sp>
        <p:nvSpPr>
          <p:cNvPr id="7" name="Shape 3"/>
          <p:cNvSpPr/>
          <p:nvPr/>
        </p:nvSpPr>
        <p:spPr>
          <a:xfrm>
            <a:off x="2138601" y="2288500"/>
            <a:ext cx="5067657" cy="2737842"/>
          </a:xfrm>
          <a:prstGeom prst="roundRect">
            <a:avLst>
              <a:gd name="adj" fmla="val 4777"/>
            </a:avLst>
          </a:prstGeom>
          <a:solidFill>
            <a:srgbClr val="E7EDF9"/>
          </a:solidFill>
          <a:ln/>
        </p:spPr>
      </p:sp>
      <p:sp>
        <p:nvSpPr>
          <p:cNvPr id="8" name="Text 4"/>
          <p:cNvSpPr/>
          <p:nvPr/>
        </p:nvSpPr>
        <p:spPr>
          <a:xfrm>
            <a:off x="2356485" y="2506385"/>
            <a:ext cx="2179558" cy="340519"/>
          </a:xfrm>
          <a:prstGeom prst="rect">
            <a:avLst/>
          </a:prstGeom>
          <a:noFill/>
          <a:ln/>
        </p:spPr>
        <p:txBody>
          <a:bodyPr wrap="none" rtlCol="0" anchor="t"/>
          <a:lstStyle/>
          <a:p>
            <a:pPr marL="0" indent="0">
              <a:lnSpc>
                <a:spcPts val="2682"/>
              </a:lnSpc>
              <a:buNone/>
            </a:pPr>
            <a:r>
              <a:rPr lang="en-US" sz="2145" dirty="0">
                <a:solidFill>
                  <a:srgbClr val="476FD6"/>
                </a:solidFill>
                <a:latin typeface="Roboto Slab" pitchFamily="34" charset="0"/>
                <a:ea typeface="Roboto Slab" pitchFamily="34" charset="-122"/>
                <a:cs typeface="Roboto Slab" pitchFamily="34" charset="-120"/>
              </a:rPr>
              <a:t>Buat Rencana</a:t>
            </a:r>
            <a:endParaRPr lang="en-US" sz="2145" dirty="0"/>
          </a:p>
        </p:txBody>
      </p:sp>
      <p:sp>
        <p:nvSpPr>
          <p:cNvPr id="9" name="Text 5"/>
          <p:cNvSpPr/>
          <p:nvPr/>
        </p:nvSpPr>
        <p:spPr>
          <a:xfrm>
            <a:off x="2356485" y="3064788"/>
            <a:ext cx="4631888" cy="1394936"/>
          </a:xfrm>
          <a:prstGeom prst="rect">
            <a:avLst/>
          </a:prstGeom>
          <a:noFill/>
          <a:ln/>
        </p:spPr>
        <p:txBody>
          <a:bodyPr wrap="square" rtlCol="0" anchor="t"/>
          <a:lstStyle/>
          <a:p>
            <a:pPr marL="0" indent="0">
              <a:lnSpc>
                <a:spcPts val="2746"/>
              </a:lnSpc>
              <a:buNone/>
            </a:pPr>
            <a:r>
              <a:rPr lang="en-US" sz="1716" dirty="0">
                <a:solidFill>
                  <a:srgbClr val="15213F"/>
                </a:solidFill>
                <a:latin typeface="Roboto" pitchFamily="34" charset="0"/>
                <a:ea typeface="Roboto" pitchFamily="34" charset="-122"/>
                <a:cs typeface="Roboto" pitchFamily="34" charset="-120"/>
              </a:rPr>
              <a:t>Tentukan keterampilan apa yang paling relevan dengan tujuan karir Anda, dan buat rencana untuk mengembangkan keterampilan tersebut dalam jangka waktu tertentu.</a:t>
            </a:r>
            <a:endParaRPr lang="en-US" sz="1716" dirty="0"/>
          </a:p>
        </p:txBody>
      </p:sp>
      <p:sp>
        <p:nvSpPr>
          <p:cNvPr id="10" name="Shape 6"/>
          <p:cNvSpPr/>
          <p:nvPr/>
        </p:nvSpPr>
        <p:spPr>
          <a:xfrm>
            <a:off x="7424142" y="2288500"/>
            <a:ext cx="5067657" cy="2737842"/>
          </a:xfrm>
          <a:prstGeom prst="roundRect">
            <a:avLst>
              <a:gd name="adj" fmla="val 4777"/>
            </a:avLst>
          </a:prstGeom>
          <a:solidFill>
            <a:srgbClr val="E7EDF9"/>
          </a:solidFill>
          <a:ln/>
        </p:spPr>
      </p:sp>
      <p:sp>
        <p:nvSpPr>
          <p:cNvPr id="11" name="Text 7"/>
          <p:cNvSpPr/>
          <p:nvPr/>
        </p:nvSpPr>
        <p:spPr>
          <a:xfrm>
            <a:off x="7642027" y="2506385"/>
            <a:ext cx="2179558" cy="340519"/>
          </a:xfrm>
          <a:prstGeom prst="rect">
            <a:avLst/>
          </a:prstGeom>
          <a:noFill/>
          <a:ln/>
        </p:spPr>
        <p:txBody>
          <a:bodyPr wrap="none" rtlCol="0" anchor="t"/>
          <a:lstStyle/>
          <a:p>
            <a:pPr marL="0" indent="0">
              <a:lnSpc>
                <a:spcPts val="2682"/>
              </a:lnSpc>
              <a:buNone/>
            </a:pPr>
            <a:r>
              <a:rPr lang="en-US" sz="2145" dirty="0">
                <a:solidFill>
                  <a:srgbClr val="476FD6"/>
                </a:solidFill>
                <a:latin typeface="Roboto Slab" pitchFamily="34" charset="0"/>
                <a:ea typeface="Roboto Slab" pitchFamily="34" charset="-122"/>
                <a:cs typeface="Roboto Slab" pitchFamily="34" charset="-120"/>
              </a:rPr>
              <a:t>Ambil Peluang</a:t>
            </a:r>
            <a:endParaRPr lang="en-US" sz="2145" dirty="0"/>
          </a:p>
        </p:txBody>
      </p:sp>
      <p:sp>
        <p:nvSpPr>
          <p:cNvPr id="12" name="Text 8"/>
          <p:cNvSpPr/>
          <p:nvPr/>
        </p:nvSpPr>
        <p:spPr>
          <a:xfrm>
            <a:off x="7642027" y="3064788"/>
            <a:ext cx="4631888" cy="1743670"/>
          </a:xfrm>
          <a:prstGeom prst="rect">
            <a:avLst/>
          </a:prstGeom>
          <a:noFill/>
          <a:ln/>
        </p:spPr>
        <p:txBody>
          <a:bodyPr wrap="square" rtlCol="0" anchor="t"/>
          <a:lstStyle/>
          <a:p>
            <a:pPr marL="0" indent="0">
              <a:lnSpc>
                <a:spcPts val="2746"/>
              </a:lnSpc>
              <a:buNone/>
            </a:pPr>
            <a:r>
              <a:rPr lang="en-US" sz="1716" dirty="0">
                <a:solidFill>
                  <a:srgbClr val="15213F"/>
                </a:solidFill>
                <a:latin typeface="Roboto" pitchFamily="34" charset="0"/>
                <a:ea typeface="Roboto" pitchFamily="34" charset="-122"/>
                <a:cs typeface="Roboto" pitchFamily="34" charset="-120"/>
              </a:rPr>
              <a:t>Jangan takut untuk mengambil tanggung jawab baru dalam pekerjaan Anda. Sangat mungkin untuk memperoleh pengalaman dan keterampilan baru dengan bekerja di bidang yang kurang familiar.</a:t>
            </a:r>
            <a:endParaRPr lang="en-US" sz="1716" dirty="0"/>
          </a:p>
        </p:txBody>
      </p:sp>
      <p:sp>
        <p:nvSpPr>
          <p:cNvPr id="13" name="Shape 9"/>
          <p:cNvSpPr/>
          <p:nvPr/>
        </p:nvSpPr>
        <p:spPr>
          <a:xfrm>
            <a:off x="2138601" y="5244227"/>
            <a:ext cx="5067657" cy="2389108"/>
          </a:xfrm>
          <a:prstGeom prst="roundRect">
            <a:avLst>
              <a:gd name="adj" fmla="val 5474"/>
            </a:avLst>
          </a:prstGeom>
          <a:solidFill>
            <a:srgbClr val="E7EDF9"/>
          </a:solidFill>
          <a:ln/>
        </p:spPr>
      </p:sp>
      <p:sp>
        <p:nvSpPr>
          <p:cNvPr id="14" name="Text 10"/>
          <p:cNvSpPr/>
          <p:nvPr/>
        </p:nvSpPr>
        <p:spPr>
          <a:xfrm>
            <a:off x="2356485" y="5462111"/>
            <a:ext cx="3032760" cy="340519"/>
          </a:xfrm>
          <a:prstGeom prst="rect">
            <a:avLst/>
          </a:prstGeom>
          <a:noFill/>
          <a:ln/>
        </p:spPr>
        <p:txBody>
          <a:bodyPr wrap="none" rtlCol="0" anchor="t"/>
          <a:lstStyle/>
          <a:p>
            <a:pPr marL="0" indent="0">
              <a:lnSpc>
                <a:spcPts val="2682"/>
              </a:lnSpc>
              <a:buNone/>
            </a:pPr>
            <a:r>
              <a:rPr lang="en-US" sz="2145" dirty="0">
                <a:solidFill>
                  <a:srgbClr val="476FD6"/>
                </a:solidFill>
                <a:latin typeface="Roboto Slab" pitchFamily="34" charset="0"/>
                <a:ea typeface="Roboto Slab" pitchFamily="34" charset="-122"/>
                <a:cs typeface="Roboto Slab" pitchFamily="34" charset="-120"/>
              </a:rPr>
              <a:t>Pelajari dari Orang Lain</a:t>
            </a:r>
            <a:endParaRPr lang="en-US" sz="2145" dirty="0"/>
          </a:p>
        </p:txBody>
      </p:sp>
      <p:sp>
        <p:nvSpPr>
          <p:cNvPr id="15" name="Text 11"/>
          <p:cNvSpPr/>
          <p:nvPr/>
        </p:nvSpPr>
        <p:spPr>
          <a:xfrm>
            <a:off x="2356485" y="6020514"/>
            <a:ext cx="4631888" cy="1394936"/>
          </a:xfrm>
          <a:prstGeom prst="rect">
            <a:avLst/>
          </a:prstGeom>
          <a:noFill/>
          <a:ln/>
        </p:spPr>
        <p:txBody>
          <a:bodyPr wrap="square" rtlCol="0" anchor="t"/>
          <a:lstStyle/>
          <a:p>
            <a:pPr marL="0" indent="0">
              <a:lnSpc>
                <a:spcPts val="2746"/>
              </a:lnSpc>
              <a:buNone/>
            </a:pPr>
            <a:r>
              <a:rPr lang="en-US" sz="1716" dirty="0">
                <a:solidFill>
                  <a:srgbClr val="15213F"/>
                </a:solidFill>
                <a:latin typeface="Roboto" pitchFamily="34" charset="0"/>
                <a:ea typeface="Roboto" pitchFamily="34" charset="-122"/>
                <a:cs typeface="Roboto" pitchFamily="34" charset="-120"/>
              </a:rPr>
              <a:t>Karir yang sukses seringkali membawa pengalaman berharga yang bisa terjadi dari sebagai mentor atau bimbingan dari mereka yang telah lebih ada pengalaman.</a:t>
            </a:r>
            <a:endParaRPr lang="en-US" sz="1716" dirty="0"/>
          </a:p>
        </p:txBody>
      </p:sp>
      <p:sp>
        <p:nvSpPr>
          <p:cNvPr id="16" name="Shape 12"/>
          <p:cNvSpPr/>
          <p:nvPr/>
        </p:nvSpPr>
        <p:spPr>
          <a:xfrm>
            <a:off x="7424142" y="5244227"/>
            <a:ext cx="5067657" cy="2389108"/>
          </a:xfrm>
          <a:prstGeom prst="roundRect">
            <a:avLst>
              <a:gd name="adj" fmla="val 5474"/>
            </a:avLst>
          </a:prstGeom>
          <a:solidFill>
            <a:srgbClr val="E7EDF9"/>
          </a:solidFill>
          <a:ln/>
        </p:spPr>
      </p:sp>
      <p:sp>
        <p:nvSpPr>
          <p:cNvPr id="17" name="Text 13"/>
          <p:cNvSpPr/>
          <p:nvPr/>
        </p:nvSpPr>
        <p:spPr>
          <a:xfrm>
            <a:off x="7642027" y="5462111"/>
            <a:ext cx="2956560" cy="340519"/>
          </a:xfrm>
          <a:prstGeom prst="rect">
            <a:avLst/>
          </a:prstGeom>
          <a:noFill/>
          <a:ln/>
        </p:spPr>
        <p:txBody>
          <a:bodyPr wrap="none" rtlCol="0" anchor="t"/>
          <a:lstStyle/>
          <a:p>
            <a:pPr marL="0" indent="0">
              <a:lnSpc>
                <a:spcPts val="2682"/>
              </a:lnSpc>
              <a:buNone/>
            </a:pPr>
            <a:r>
              <a:rPr lang="en-US" sz="2145" dirty="0">
                <a:solidFill>
                  <a:srgbClr val="476FD6"/>
                </a:solidFill>
                <a:latin typeface="Roboto Slab" pitchFamily="34" charset="0"/>
                <a:ea typeface="Roboto Slab" pitchFamily="34" charset="-122"/>
                <a:cs typeface="Roboto Slab" pitchFamily="34" charset="-120"/>
              </a:rPr>
              <a:t>Didik Diri Anda Sendiri</a:t>
            </a:r>
            <a:endParaRPr lang="en-US" sz="2145" dirty="0"/>
          </a:p>
        </p:txBody>
      </p:sp>
      <p:sp>
        <p:nvSpPr>
          <p:cNvPr id="18" name="Text 14"/>
          <p:cNvSpPr/>
          <p:nvPr/>
        </p:nvSpPr>
        <p:spPr>
          <a:xfrm>
            <a:off x="7642027" y="6020514"/>
            <a:ext cx="4631888" cy="1046202"/>
          </a:xfrm>
          <a:prstGeom prst="rect">
            <a:avLst/>
          </a:prstGeom>
          <a:noFill/>
          <a:ln/>
        </p:spPr>
        <p:txBody>
          <a:bodyPr wrap="square" rtlCol="0" anchor="t"/>
          <a:lstStyle/>
          <a:p>
            <a:pPr marL="0" indent="0">
              <a:lnSpc>
                <a:spcPts val="2746"/>
              </a:lnSpc>
              <a:buNone/>
            </a:pPr>
            <a:r>
              <a:rPr lang="en-US" sz="1716" dirty="0">
                <a:solidFill>
                  <a:srgbClr val="15213F"/>
                </a:solidFill>
                <a:latin typeface="Roboto" pitchFamily="34" charset="0"/>
                <a:ea typeface="Roboto" pitchFamily="34" charset="-122"/>
                <a:cs typeface="Roboto" pitchFamily="34" charset="-120"/>
              </a:rPr>
              <a:t>Teruslah belajar dari sumber yang beragam termasuk kelas formal, membaca buku, atau bahkan belajar dari pengalaman sehari-hari.</a:t>
            </a:r>
            <a:endParaRPr lang="en-US" sz="1716"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2037993" y="1947386"/>
            <a:ext cx="10554414" cy="4334709"/>
          </a:xfrm>
          <a:prstGeom prst="rect">
            <a:avLst/>
          </a:prstGeom>
          <a:solidFill>
            <a:srgbClr val="FBFCFE">
              <a:alpha val="85000"/>
            </a:srgbClr>
          </a:solidFill>
          <a:ln/>
        </p:spPr>
      </p:sp>
      <p:sp>
        <p:nvSpPr>
          <p:cNvPr id="6" name="Text 2"/>
          <p:cNvSpPr/>
          <p:nvPr/>
        </p:nvSpPr>
        <p:spPr>
          <a:xfrm>
            <a:off x="2037993" y="1947386"/>
            <a:ext cx="8747760" cy="694373"/>
          </a:xfrm>
          <a:prstGeom prst="rect">
            <a:avLst/>
          </a:prstGeom>
          <a:noFill/>
          <a:ln/>
        </p:spPr>
        <p:txBody>
          <a:bodyPr wrap="none" rtlCol="0" anchor="t"/>
          <a:lstStyle/>
          <a:p>
            <a:pPr marL="0" indent="0">
              <a:lnSpc>
                <a:spcPts val="5468"/>
              </a:lnSpc>
              <a:buNone/>
            </a:pPr>
            <a:r>
              <a:rPr lang="en-US" sz="4374" dirty="0">
                <a:solidFill>
                  <a:srgbClr val="476FD6"/>
                </a:solidFill>
                <a:latin typeface="Roboto Slab" pitchFamily="34" charset="0"/>
                <a:ea typeface="Roboto Slab" pitchFamily="34" charset="-122"/>
                <a:cs typeface="Roboto Slab" pitchFamily="34" charset="-120"/>
              </a:rPr>
              <a:t>Pendidikan Formal vs Nonformal</a:t>
            </a:r>
            <a:endParaRPr lang="en-US" sz="4374" dirty="0"/>
          </a:p>
        </p:txBody>
      </p:sp>
      <p:sp>
        <p:nvSpPr>
          <p:cNvPr id="7" name="Shape 3"/>
          <p:cNvSpPr/>
          <p:nvPr/>
        </p:nvSpPr>
        <p:spPr>
          <a:xfrm>
            <a:off x="2037993" y="3148608"/>
            <a:ext cx="499943" cy="499943"/>
          </a:xfrm>
          <a:prstGeom prst="roundRect">
            <a:avLst>
              <a:gd name="adj" fmla="val 26667"/>
            </a:avLst>
          </a:prstGeom>
          <a:solidFill>
            <a:srgbClr val="E7EDF9"/>
          </a:solidFill>
          <a:ln/>
        </p:spPr>
      </p:sp>
      <p:sp>
        <p:nvSpPr>
          <p:cNvPr id="8" name="Text 4"/>
          <p:cNvSpPr/>
          <p:nvPr/>
        </p:nvSpPr>
        <p:spPr>
          <a:xfrm>
            <a:off x="2219325" y="3190280"/>
            <a:ext cx="137160" cy="416481"/>
          </a:xfrm>
          <a:prstGeom prst="rect">
            <a:avLst/>
          </a:prstGeom>
          <a:noFill/>
          <a:ln/>
        </p:spPr>
        <p:txBody>
          <a:bodyPr wrap="none" rtlCol="0" anchor="t"/>
          <a:lstStyle/>
          <a:p>
            <a:pPr marL="0" indent="0" algn="ctr">
              <a:lnSpc>
                <a:spcPts val="3281"/>
              </a:lnSpc>
              <a:buNone/>
            </a:pPr>
            <a:r>
              <a:rPr lang="en-US" sz="2624" dirty="0">
                <a:solidFill>
                  <a:srgbClr val="476FD6"/>
                </a:solidFill>
                <a:latin typeface="Roboto Slab" pitchFamily="34" charset="0"/>
                <a:ea typeface="Roboto Slab" pitchFamily="34" charset="-122"/>
                <a:cs typeface="Roboto Slab" pitchFamily="34" charset="-120"/>
              </a:rPr>
              <a:t>1</a:t>
            </a:r>
            <a:endParaRPr lang="en-US" sz="2624" dirty="0"/>
          </a:p>
        </p:txBody>
      </p:sp>
      <p:sp>
        <p:nvSpPr>
          <p:cNvPr id="9" name="Text 5"/>
          <p:cNvSpPr/>
          <p:nvPr/>
        </p:nvSpPr>
        <p:spPr>
          <a:xfrm>
            <a:off x="2760107" y="3224927"/>
            <a:ext cx="2476500" cy="347186"/>
          </a:xfrm>
          <a:prstGeom prst="rect">
            <a:avLst/>
          </a:prstGeom>
          <a:noFill/>
          <a:ln/>
        </p:spPr>
        <p:txBody>
          <a:bodyPr wrap="none" rtlCol="0" anchor="t"/>
          <a:lstStyle/>
          <a:p>
            <a:pPr marL="0" indent="0">
              <a:lnSpc>
                <a:spcPts val="2734"/>
              </a:lnSpc>
              <a:buNone/>
            </a:pPr>
            <a:r>
              <a:rPr lang="en-US" sz="2187" dirty="0">
                <a:solidFill>
                  <a:srgbClr val="476FD6"/>
                </a:solidFill>
                <a:latin typeface="Roboto Slab" pitchFamily="34" charset="0"/>
                <a:ea typeface="Roboto Slab" pitchFamily="34" charset="-122"/>
                <a:cs typeface="Roboto Slab" pitchFamily="34" charset="-120"/>
              </a:rPr>
              <a:t>Pendidikan formal</a:t>
            </a:r>
            <a:endParaRPr lang="en-US" sz="2187" dirty="0"/>
          </a:p>
        </p:txBody>
      </p:sp>
      <p:sp>
        <p:nvSpPr>
          <p:cNvPr id="10" name="Text 6"/>
          <p:cNvSpPr/>
          <p:nvPr/>
        </p:nvSpPr>
        <p:spPr>
          <a:xfrm>
            <a:off x="2760107" y="3794284"/>
            <a:ext cx="4444008" cy="2487811"/>
          </a:xfrm>
          <a:prstGeom prst="rect">
            <a:avLst/>
          </a:prstGeom>
          <a:noFill/>
          <a:ln/>
        </p:spPr>
        <p:txBody>
          <a:bodyPr wrap="squar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Pendidikan formal adalah pendidikan yang dilakukan melalui sistem pendidikan nasional. Melalui pendidikan formal ini, anda akan mendapatkan ilmu dasar dan keterampilan dalam bidang yang anda pilih secara sistematis dan terstruktur, serta sertifikasi.</a:t>
            </a:r>
            <a:endParaRPr lang="en-US" sz="1750" dirty="0"/>
          </a:p>
        </p:txBody>
      </p:sp>
      <p:sp>
        <p:nvSpPr>
          <p:cNvPr id="11" name="Shape 7"/>
          <p:cNvSpPr/>
          <p:nvPr/>
        </p:nvSpPr>
        <p:spPr>
          <a:xfrm>
            <a:off x="7426285" y="3148608"/>
            <a:ext cx="499943" cy="499943"/>
          </a:xfrm>
          <a:prstGeom prst="roundRect">
            <a:avLst>
              <a:gd name="adj" fmla="val 26667"/>
            </a:avLst>
          </a:prstGeom>
          <a:solidFill>
            <a:srgbClr val="E7EDF9"/>
          </a:solidFill>
          <a:ln/>
        </p:spPr>
      </p:sp>
      <p:sp>
        <p:nvSpPr>
          <p:cNvPr id="12" name="Text 8"/>
          <p:cNvSpPr/>
          <p:nvPr/>
        </p:nvSpPr>
        <p:spPr>
          <a:xfrm>
            <a:off x="7584758" y="3190280"/>
            <a:ext cx="182880" cy="416481"/>
          </a:xfrm>
          <a:prstGeom prst="rect">
            <a:avLst/>
          </a:prstGeom>
          <a:noFill/>
          <a:ln/>
        </p:spPr>
        <p:txBody>
          <a:bodyPr wrap="none" rtlCol="0" anchor="t"/>
          <a:lstStyle/>
          <a:p>
            <a:pPr marL="0" indent="0" algn="ctr">
              <a:lnSpc>
                <a:spcPts val="3281"/>
              </a:lnSpc>
              <a:buNone/>
            </a:pPr>
            <a:r>
              <a:rPr lang="en-US" sz="2624" dirty="0">
                <a:solidFill>
                  <a:srgbClr val="476FD6"/>
                </a:solidFill>
                <a:latin typeface="Roboto Slab" pitchFamily="34" charset="0"/>
                <a:ea typeface="Roboto Slab" pitchFamily="34" charset="-122"/>
                <a:cs typeface="Roboto Slab" pitchFamily="34" charset="-120"/>
              </a:rPr>
              <a:t>2</a:t>
            </a:r>
            <a:endParaRPr lang="en-US" sz="2624" dirty="0"/>
          </a:p>
        </p:txBody>
      </p:sp>
      <p:sp>
        <p:nvSpPr>
          <p:cNvPr id="13" name="Text 9"/>
          <p:cNvSpPr/>
          <p:nvPr/>
        </p:nvSpPr>
        <p:spPr>
          <a:xfrm>
            <a:off x="8148399" y="3224927"/>
            <a:ext cx="3025140" cy="347186"/>
          </a:xfrm>
          <a:prstGeom prst="rect">
            <a:avLst/>
          </a:prstGeom>
          <a:noFill/>
          <a:ln/>
        </p:spPr>
        <p:txBody>
          <a:bodyPr wrap="none" rtlCol="0" anchor="t"/>
          <a:lstStyle/>
          <a:p>
            <a:pPr marL="0" indent="0">
              <a:lnSpc>
                <a:spcPts val="2734"/>
              </a:lnSpc>
              <a:buNone/>
            </a:pPr>
            <a:r>
              <a:rPr lang="en-US" sz="2187" dirty="0">
                <a:solidFill>
                  <a:srgbClr val="476FD6"/>
                </a:solidFill>
                <a:latin typeface="Roboto Slab" pitchFamily="34" charset="0"/>
                <a:ea typeface="Roboto Slab" pitchFamily="34" charset="-122"/>
                <a:cs typeface="Roboto Slab" pitchFamily="34" charset="-120"/>
              </a:rPr>
              <a:t>Pendidikan Nonformal</a:t>
            </a:r>
            <a:endParaRPr lang="en-US" sz="2187" dirty="0"/>
          </a:p>
        </p:txBody>
      </p:sp>
      <p:sp>
        <p:nvSpPr>
          <p:cNvPr id="14" name="Text 10"/>
          <p:cNvSpPr/>
          <p:nvPr/>
        </p:nvSpPr>
        <p:spPr>
          <a:xfrm>
            <a:off x="8148399" y="3794284"/>
            <a:ext cx="4444008" cy="2132409"/>
          </a:xfrm>
          <a:prstGeom prst="rect">
            <a:avLst/>
          </a:prstGeom>
          <a:noFill/>
          <a:ln/>
        </p:spPr>
        <p:txBody>
          <a:bodyPr wrap="squar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Pendidikan nonformal dilakukan di luar institusi pendidikan resmi, diluar waktu kerja, meliputi kursus atau pelatihan, dan di dalam pengaturan kantor / industri. Biasanya cost-effective, lebih fleksibel, dan dimaksudkan untuk tujuan khusus.</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3118247" y="486489"/>
            <a:ext cx="8217098" cy="7256622"/>
          </a:xfrm>
          <a:prstGeom prst="rect">
            <a:avLst/>
          </a:prstGeom>
          <a:solidFill>
            <a:srgbClr val="FBFCFE">
              <a:alpha val="85000"/>
            </a:srgbClr>
          </a:solidFill>
          <a:ln/>
        </p:spPr>
      </p:sp>
      <p:sp>
        <p:nvSpPr>
          <p:cNvPr id="6" name="Text 2"/>
          <p:cNvSpPr/>
          <p:nvPr/>
        </p:nvSpPr>
        <p:spPr>
          <a:xfrm>
            <a:off x="3118247" y="486489"/>
            <a:ext cx="8393787" cy="1104186"/>
          </a:xfrm>
          <a:prstGeom prst="rect">
            <a:avLst/>
          </a:prstGeom>
          <a:noFill/>
          <a:ln/>
        </p:spPr>
        <p:txBody>
          <a:bodyPr wrap="square" rtlCol="0" anchor="t"/>
          <a:lstStyle/>
          <a:p>
            <a:pPr marL="0" indent="0">
              <a:lnSpc>
                <a:spcPts val="4348"/>
              </a:lnSpc>
              <a:buNone/>
            </a:pPr>
            <a:r>
              <a:rPr lang="en-US" sz="3479" dirty="0">
                <a:solidFill>
                  <a:srgbClr val="476FD6"/>
                </a:solidFill>
                <a:latin typeface="Roboto Slab" pitchFamily="34" charset="0"/>
                <a:ea typeface="Roboto Slab" pitchFamily="34" charset="-122"/>
                <a:cs typeface="Roboto Slab" pitchFamily="34" charset="-120"/>
              </a:rPr>
              <a:t>Bantuan dan Program Pemerintah untuk Kecakapan Kerja</a:t>
            </a:r>
            <a:endParaRPr lang="en-US" sz="3479" dirty="0"/>
          </a:p>
        </p:txBody>
      </p:sp>
      <p:sp>
        <p:nvSpPr>
          <p:cNvPr id="7" name="Shape 3"/>
          <p:cNvSpPr/>
          <p:nvPr/>
        </p:nvSpPr>
        <p:spPr>
          <a:xfrm>
            <a:off x="3118247" y="4799409"/>
            <a:ext cx="8393787" cy="35243"/>
          </a:xfrm>
          <a:prstGeom prst="rect">
            <a:avLst/>
          </a:prstGeom>
          <a:solidFill>
            <a:srgbClr val="E7EDF9"/>
          </a:solidFill>
          <a:ln/>
        </p:spPr>
      </p:sp>
      <p:sp>
        <p:nvSpPr>
          <p:cNvPr id="8" name="Shape 4"/>
          <p:cNvSpPr/>
          <p:nvPr/>
        </p:nvSpPr>
        <p:spPr>
          <a:xfrm>
            <a:off x="5154811" y="4799350"/>
            <a:ext cx="35243" cy="618411"/>
          </a:xfrm>
          <a:prstGeom prst="rect">
            <a:avLst/>
          </a:prstGeom>
          <a:solidFill>
            <a:srgbClr val="E7EDF9"/>
          </a:solidFill>
          <a:ln/>
        </p:spPr>
      </p:sp>
      <p:sp>
        <p:nvSpPr>
          <p:cNvPr id="9" name="Shape 5"/>
          <p:cNvSpPr/>
          <p:nvPr/>
        </p:nvSpPr>
        <p:spPr>
          <a:xfrm>
            <a:off x="4973717" y="4600635"/>
            <a:ext cx="397550" cy="397550"/>
          </a:xfrm>
          <a:prstGeom prst="roundRect">
            <a:avLst>
              <a:gd name="adj" fmla="val 26670"/>
            </a:avLst>
          </a:prstGeom>
          <a:solidFill>
            <a:srgbClr val="E7EDF9"/>
          </a:solidFill>
          <a:ln/>
        </p:spPr>
      </p:sp>
      <p:sp>
        <p:nvSpPr>
          <p:cNvPr id="10" name="Text 6"/>
          <p:cNvSpPr/>
          <p:nvPr/>
        </p:nvSpPr>
        <p:spPr>
          <a:xfrm>
            <a:off x="5119092" y="4633734"/>
            <a:ext cx="106680" cy="331232"/>
          </a:xfrm>
          <a:prstGeom prst="rect">
            <a:avLst/>
          </a:prstGeom>
          <a:noFill/>
          <a:ln/>
        </p:spPr>
        <p:txBody>
          <a:bodyPr wrap="none" rtlCol="0" anchor="t"/>
          <a:lstStyle/>
          <a:p>
            <a:pPr marL="0" indent="0" algn="ctr">
              <a:lnSpc>
                <a:spcPts val="2609"/>
              </a:lnSpc>
              <a:buNone/>
            </a:pPr>
            <a:r>
              <a:rPr lang="en-US" sz="2087" dirty="0">
                <a:solidFill>
                  <a:srgbClr val="476FD6"/>
                </a:solidFill>
                <a:latin typeface="Roboto Slab" pitchFamily="34" charset="0"/>
                <a:ea typeface="Roboto Slab" pitchFamily="34" charset="-122"/>
                <a:cs typeface="Roboto Slab" pitchFamily="34" charset="-120"/>
              </a:rPr>
              <a:t>1</a:t>
            </a:r>
            <a:endParaRPr lang="en-US" sz="2087" dirty="0"/>
          </a:p>
        </p:txBody>
      </p:sp>
      <p:sp>
        <p:nvSpPr>
          <p:cNvPr id="11" name="Text 7"/>
          <p:cNvSpPr/>
          <p:nvPr/>
        </p:nvSpPr>
        <p:spPr>
          <a:xfrm>
            <a:off x="3294936" y="5594509"/>
            <a:ext cx="3755112" cy="551974"/>
          </a:xfrm>
          <a:prstGeom prst="rect">
            <a:avLst/>
          </a:prstGeom>
          <a:noFill/>
          <a:ln/>
        </p:spPr>
        <p:txBody>
          <a:bodyPr wrap="square" rtlCol="0" anchor="t"/>
          <a:lstStyle/>
          <a:p>
            <a:pPr marL="0" indent="0" algn="ctr">
              <a:lnSpc>
                <a:spcPts val="2174"/>
              </a:lnSpc>
              <a:buNone/>
            </a:pPr>
            <a:r>
              <a:rPr lang="en-US" sz="1739" dirty="0">
                <a:solidFill>
                  <a:srgbClr val="476FD6"/>
                </a:solidFill>
                <a:latin typeface="Roboto Slab" pitchFamily="34" charset="0"/>
                <a:ea typeface="Roboto Slab" pitchFamily="34" charset="-122"/>
                <a:cs typeface="Roboto Slab" pitchFamily="34" charset="-120"/>
              </a:rPr>
              <a:t>Bantuan Pekerja Belum Berpengalaman</a:t>
            </a:r>
            <a:endParaRPr lang="en-US" sz="1739" dirty="0"/>
          </a:p>
        </p:txBody>
      </p:sp>
      <p:sp>
        <p:nvSpPr>
          <p:cNvPr id="12" name="Text 8"/>
          <p:cNvSpPr/>
          <p:nvPr/>
        </p:nvSpPr>
        <p:spPr>
          <a:xfrm>
            <a:off x="3294936" y="6323171"/>
            <a:ext cx="3755112" cy="1130618"/>
          </a:xfrm>
          <a:prstGeom prst="rect">
            <a:avLst/>
          </a:prstGeom>
          <a:noFill/>
          <a:ln/>
        </p:spPr>
        <p:txBody>
          <a:bodyPr wrap="square" rtlCol="0" anchor="t"/>
          <a:lstStyle/>
          <a:p>
            <a:pPr marL="0" indent="0" algn="ctr">
              <a:lnSpc>
                <a:spcPts val="2226"/>
              </a:lnSpc>
              <a:buNone/>
            </a:pPr>
            <a:r>
              <a:rPr lang="en-US" sz="1391" dirty="0">
                <a:solidFill>
                  <a:srgbClr val="15213F"/>
                </a:solidFill>
                <a:latin typeface="Roboto" pitchFamily="34" charset="0"/>
                <a:ea typeface="Roboto" pitchFamily="34" charset="-122"/>
                <a:cs typeface="Roboto" pitchFamily="34" charset="-120"/>
              </a:rPr>
              <a:t>Program pemerintah di bidang ini memberikan oportunitas kepada para peserta untuk bertemu dengan selektor perusahaan, serta menawarkan sesi pelatihan dan mentoring.</a:t>
            </a:r>
            <a:endParaRPr lang="en-US" sz="1391" dirty="0"/>
          </a:p>
        </p:txBody>
      </p:sp>
      <p:sp>
        <p:nvSpPr>
          <p:cNvPr id="13" name="Shape 9"/>
          <p:cNvSpPr/>
          <p:nvPr/>
        </p:nvSpPr>
        <p:spPr>
          <a:xfrm>
            <a:off x="7297460" y="4181058"/>
            <a:ext cx="35243" cy="618411"/>
          </a:xfrm>
          <a:prstGeom prst="rect">
            <a:avLst/>
          </a:prstGeom>
          <a:solidFill>
            <a:srgbClr val="E7EDF9"/>
          </a:solidFill>
          <a:ln/>
        </p:spPr>
      </p:sp>
      <p:sp>
        <p:nvSpPr>
          <p:cNvPr id="14" name="Shape 10"/>
          <p:cNvSpPr/>
          <p:nvPr/>
        </p:nvSpPr>
        <p:spPr>
          <a:xfrm>
            <a:off x="7116366" y="4600635"/>
            <a:ext cx="397550" cy="397550"/>
          </a:xfrm>
          <a:prstGeom prst="roundRect">
            <a:avLst>
              <a:gd name="adj" fmla="val 26670"/>
            </a:avLst>
          </a:prstGeom>
          <a:solidFill>
            <a:srgbClr val="E7EDF9"/>
          </a:solidFill>
          <a:ln/>
        </p:spPr>
      </p:sp>
      <p:sp>
        <p:nvSpPr>
          <p:cNvPr id="15" name="Text 11"/>
          <p:cNvSpPr/>
          <p:nvPr/>
        </p:nvSpPr>
        <p:spPr>
          <a:xfrm>
            <a:off x="7242691" y="4633734"/>
            <a:ext cx="144780" cy="331232"/>
          </a:xfrm>
          <a:prstGeom prst="rect">
            <a:avLst/>
          </a:prstGeom>
          <a:noFill/>
          <a:ln/>
        </p:spPr>
        <p:txBody>
          <a:bodyPr wrap="none" rtlCol="0" anchor="t"/>
          <a:lstStyle/>
          <a:p>
            <a:pPr marL="0" indent="0" algn="ctr">
              <a:lnSpc>
                <a:spcPts val="2609"/>
              </a:lnSpc>
              <a:buNone/>
            </a:pPr>
            <a:r>
              <a:rPr lang="en-US" sz="2087" dirty="0">
                <a:solidFill>
                  <a:srgbClr val="476FD6"/>
                </a:solidFill>
                <a:latin typeface="Roboto Slab" pitchFamily="34" charset="0"/>
                <a:ea typeface="Roboto Slab" pitchFamily="34" charset="-122"/>
                <a:cs typeface="Roboto Slab" pitchFamily="34" charset="-120"/>
              </a:rPr>
              <a:t>2</a:t>
            </a:r>
            <a:endParaRPr lang="en-US" sz="2087" dirty="0"/>
          </a:p>
        </p:txBody>
      </p:sp>
      <p:sp>
        <p:nvSpPr>
          <p:cNvPr id="16" name="Text 12"/>
          <p:cNvSpPr/>
          <p:nvPr/>
        </p:nvSpPr>
        <p:spPr>
          <a:xfrm>
            <a:off x="5813941" y="1855708"/>
            <a:ext cx="3002280" cy="275987"/>
          </a:xfrm>
          <a:prstGeom prst="rect">
            <a:avLst/>
          </a:prstGeom>
          <a:noFill/>
          <a:ln/>
        </p:spPr>
        <p:txBody>
          <a:bodyPr wrap="none" rtlCol="0" anchor="t"/>
          <a:lstStyle/>
          <a:p>
            <a:pPr marL="0" indent="0" algn="ctr">
              <a:lnSpc>
                <a:spcPts val="2174"/>
              </a:lnSpc>
              <a:buNone/>
            </a:pPr>
            <a:r>
              <a:rPr lang="en-US" sz="1739" dirty="0">
                <a:solidFill>
                  <a:srgbClr val="476FD6"/>
                </a:solidFill>
                <a:latin typeface="Roboto Slab" pitchFamily="34" charset="0"/>
                <a:ea typeface="Roboto Slab" pitchFamily="34" charset="-122"/>
                <a:cs typeface="Roboto Slab" pitchFamily="34" charset="-120"/>
              </a:rPr>
              <a:t>Bantuan Berbasis Komunitas</a:t>
            </a:r>
            <a:endParaRPr lang="en-US" sz="1739" dirty="0"/>
          </a:p>
        </p:txBody>
      </p:sp>
      <p:sp>
        <p:nvSpPr>
          <p:cNvPr id="17" name="Text 13"/>
          <p:cNvSpPr/>
          <p:nvPr/>
        </p:nvSpPr>
        <p:spPr>
          <a:xfrm>
            <a:off x="5437465" y="2308384"/>
            <a:ext cx="3755231" cy="1695926"/>
          </a:xfrm>
          <a:prstGeom prst="rect">
            <a:avLst/>
          </a:prstGeom>
          <a:noFill/>
          <a:ln/>
        </p:spPr>
        <p:txBody>
          <a:bodyPr wrap="square" rtlCol="0" anchor="t"/>
          <a:lstStyle/>
          <a:p>
            <a:pPr marL="0" indent="0" algn="ctr">
              <a:lnSpc>
                <a:spcPts val="2226"/>
              </a:lnSpc>
              <a:buNone/>
            </a:pPr>
            <a:r>
              <a:rPr lang="en-US" sz="1391" dirty="0">
                <a:solidFill>
                  <a:srgbClr val="15213F"/>
                </a:solidFill>
                <a:latin typeface="Roboto" pitchFamily="34" charset="0"/>
                <a:ea typeface="Roboto" pitchFamily="34" charset="-122"/>
                <a:cs typeface="Roboto" pitchFamily="34" charset="-120"/>
              </a:rPr>
              <a:t>Beberapa organisasi lokal telah muncul sebagai sumber solusi yang relatif terjangkau bagi mereka yang tidak mampu untuk mengambil kelas formal, serta membuka kesempatan untuk belajar dari orang-orang yang sama-sama memikirkan hal yang baik.</a:t>
            </a:r>
            <a:endParaRPr lang="en-US" sz="1391" dirty="0"/>
          </a:p>
        </p:txBody>
      </p:sp>
      <p:sp>
        <p:nvSpPr>
          <p:cNvPr id="18" name="Shape 14"/>
          <p:cNvSpPr/>
          <p:nvPr/>
        </p:nvSpPr>
        <p:spPr>
          <a:xfrm>
            <a:off x="9440108" y="4799350"/>
            <a:ext cx="35243" cy="618411"/>
          </a:xfrm>
          <a:prstGeom prst="rect">
            <a:avLst/>
          </a:prstGeom>
          <a:solidFill>
            <a:srgbClr val="E7EDF9"/>
          </a:solidFill>
          <a:ln/>
        </p:spPr>
      </p:sp>
      <p:sp>
        <p:nvSpPr>
          <p:cNvPr id="19" name="Shape 15"/>
          <p:cNvSpPr/>
          <p:nvPr/>
        </p:nvSpPr>
        <p:spPr>
          <a:xfrm>
            <a:off x="9259014" y="4600635"/>
            <a:ext cx="397550" cy="397550"/>
          </a:xfrm>
          <a:prstGeom prst="roundRect">
            <a:avLst>
              <a:gd name="adj" fmla="val 26670"/>
            </a:avLst>
          </a:prstGeom>
          <a:solidFill>
            <a:srgbClr val="E7EDF9"/>
          </a:solidFill>
          <a:ln/>
        </p:spPr>
      </p:sp>
      <p:sp>
        <p:nvSpPr>
          <p:cNvPr id="20" name="Text 16"/>
          <p:cNvSpPr/>
          <p:nvPr/>
        </p:nvSpPr>
        <p:spPr>
          <a:xfrm>
            <a:off x="9385340" y="4633734"/>
            <a:ext cx="144780" cy="331232"/>
          </a:xfrm>
          <a:prstGeom prst="rect">
            <a:avLst/>
          </a:prstGeom>
          <a:noFill/>
          <a:ln/>
        </p:spPr>
        <p:txBody>
          <a:bodyPr wrap="none" rtlCol="0" anchor="t"/>
          <a:lstStyle/>
          <a:p>
            <a:pPr marL="0" indent="0" algn="ctr">
              <a:lnSpc>
                <a:spcPts val="2609"/>
              </a:lnSpc>
              <a:buNone/>
            </a:pPr>
            <a:r>
              <a:rPr lang="en-US" sz="2087" dirty="0">
                <a:solidFill>
                  <a:srgbClr val="476FD6"/>
                </a:solidFill>
                <a:latin typeface="Roboto Slab" pitchFamily="34" charset="0"/>
                <a:ea typeface="Roboto Slab" pitchFamily="34" charset="-122"/>
                <a:cs typeface="Roboto Slab" pitchFamily="34" charset="-120"/>
              </a:rPr>
              <a:t>3</a:t>
            </a:r>
            <a:endParaRPr lang="en-US" sz="2087" dirty="0"/>
          </a:p>
        </p:txBody>
      </p:sp>
      <p:sp>
        <p:nvSpPr>
          <p:cNvPr id="21" name="Text 17"/>
          <p:cNvSpPr/>
          <p:nvPr/>
        </p:nvSpPr>
        <p:spPr>
          <a:xfrm>
            <a:off x="7857530" y="5594509"/>
            <a:ext cx="3200400" cy="275987"/>
          </a:xfrm>
          <a:prstGeom prst="rect">
            <a:avLst/>
          </a:prstGeom>
          <a:noFill/>
          <a:ln/>
        </p:spPr>
        <p:txBody>
          <a:bodyPr wrap="none" rtlCol="0" anchor="t"/>
          <a:lstStyle/>
          <a:p>
            <a:pPr marL="0" indent="0" algn="ctr">
              <a:lnSpc>
                <a:spcPts val="2174"/>
              </a:lnSpc>
              <a:buNone/>
            </a:pPr>
            <a:r>
              <a:rPr lang="en-US" sz="1739" dirty="0">
                <a:solidFill>
                  <a:srgbClr val="476FD6"/>
                </a:solidFill>
                <a:latin typeface="Roboto Slab" pitchFamily="34" charset="0"/>
                <a:ea typeface="Roboto Slab" pitchFamily="34" charset="-122"/>
                <a:cs typeface="Roboto Slab" pitchFamily="34" charset="-120"/>
              </a:rPr>
              <a:t>Program Magang dan Prakerin</a:t>
            </a:r>
            <a:endParaRPr lang="en-US" sz="1739" dirty="0"/>
          </a:p>
        </p:txBody>
      </p:sp>
      <p:sp>
        <p:nvSpPr>
          <p:cNvPr id="22" name="Text 18"/>
          <p:cNvSpPr/>
          <p:nvPr/>
        </p:nvSpPr>
        <p:spPr>
          <a:xfrm>
            <a:off x="7580114" y="6047184"/>
            <a:ext cx="3755231" cy="1695926"/>
          </a:xfrm>
          <a:prstGeom prst="rect">
            <a:avLst/>
          </a:prstGeom>
          <a:noFill/>
          <a:ln/>
        </p:spPr>
        <p:txBody>
          <a:bodyPr wrap="square" rtlCol="0" anchor="t"/>
          <a:lstStyle/>
          <a:p>
            <a:pPr marL="0" indent="0" algn="ctr">
              <a:lnSpc>
                <a:spcPts val="2226"/>
              </a:lnSpc>
              <a:buNone/>
            </a:pPr>
            <a:r>
              <a:rPr lang="en-US" sz="1391" dirty="0">
                <a:solidFill>
                  <a:srgbClr val="15213F"/>
                </a:solidFill>
                <a:latin typeface="Roboto" pitchFamily="34" charset="0"/>
                <a:ea typeface="Roboto" pitchFamily="34" charset="-122"/>
                <a:cs typeface="Roboto" pitchFamily="34" charset="-120"/>
              </a:rPr>
              <a:t>Banyak program magang dan prakerin, baik dari pemerintah maupun perusahaan swasta, menawarkan kesempatan bagi pencari kerja muda untuk merasakan langsung lingkungan kerja, keterampilan kerja, dan meningkatkan jaringan kontak mereka.</a:t>
            </a:r>
            <a:endParaRPr lang="en-US" sz="139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2086330" y="603647"/>
            <a:ext cx="10457617" cy="7534514"/>
          </a:xfrm>
          <a:prstGeom prst="rect">
            <a:avLst/>
          </a:prstGeom>
          <a:solidFill>
            <a:srgbClr val="FBFCFE">
              <a:alpha val="85000"/>
            </a:srgbClr>
          </a:solidFill>
          <a:ln/>
        </p:spPr>
      </p:sp>
      <p:sp>
        <p:nvSpPr>
          <p:cNvPr id="6" name="Text 2"/>
          <p:cNvSpPr/>
          <p:nvPr/>
        </p:nvSpPr>
        <p:spPr>
          <a:xfrm>
            <a:off x="2086332" y="605433"/>
            <a:ext cx="10457617" cy="1375886"/>
          </a:xfrm>
          <a:prstGeom prst="rect">
            <a:avLst/>
          </a:prstGeom>
          <a:noFill/>
          <a:ln/>
        </p:spPr>
        <p:txBody>
          <a:bodyPr wrap="square" rtlCol="0" anchor="t"/>
          <a:lstStyle/>
          <a:p>
            <a:pPr marL="0" indent="0">
              <a:lnSpc>
                <a:spcPts val="5417"/>
              </a:lnSpc>
              <a:buNone/>
            </a:pPr>
            <a:r>
              <a:rPr lang="en-US" sz="4334" dirty="0">
                <a:solidFill>
                  <a:srgbClr val="476FD6"/>
                </a:solidFill>
                <a:latin typeface="Roboto Slab" pitchFamily="34" charset="0"/>
                <a:ea typeface="Roboto Slab" pitchFamily="34" charset="-122"/>
                <a:cs typeface="Roboto Slab" pitchFamily="34" charset="-120"/>
              </a:rPr>
              <a:t>Peluang-peluang untuk Meningkatkan Kecakapan Kerja</a:t>
            </a:r>
            <a:endParaRPr lang="en-US" sz="4334" dirty="0"/>
          </a:p>
        </p:txBody>
      </p:sp>
      <p:pic>
        <p:nvPicPr>
          <p:cNvPr id="7" name="Image 2" descr="preencoded.png"/>
          <p:cNvPicPr>
            <a:picLocks noChangeAspect="1"/>
          </p:cNvPicPr>
          <p:nvPr/>
        </p:nvPicPr>
        <p:blipFill>
          <a:blip r:embed="rId4"/>
          <a:stretch>
            <a:fillRect/>
          </a:stretch>
        </p:blipFill>
        <p:spPr>
          <a:xfrm>
            <a:off x="2086332" y="2311479"/>
            <a:ext cx="3265765" cy="2018348"/>
          </a:xfrm>
          <a:prstGeom prst="rect">
            <a:avLst/>
          </a:prstGeom>
        </p:spPr>
      </p:pic>
      <p:sp>
        <p:nvSpPr>
          <p:cNvPr id="8" name="Text 3"/>
          <p:cNvSpPr/>
          <p:nvPr/>
        </p:nvSpPr>
        <p:spPr>
          <a:xfrm>
            <a:off x="2086332" y="4604980"/>
            <a:ext cx="2201585" cy="343853"/>
          </a:xfrm>
          <a:prstGeom prst="rect">
            <a:avLst/>
          </a:prstGeom>
          <a:noFill/>
          <a:ln/>
        </p:spPr>
        <p:txBody>
          <a:bodyPr wrap="none" rtlCol="0" anchor="t"/>
          <a:lstStyle/>
          <a:p>
            <a:pPr marL="0" indent="0" algn="l">
              <a:lnSpc>
                <a:spcPts val="2709"/>
              </a:lnSpc>
              <a:buNone/>
            </a:pPr>
            <a:r>
              <a:rPr lang="en-US" sz="2167" dirty="0">
                <a:solidFill>
                  <a:srgbClr val="476FD6"/>
                </a:solidFill>
                <a:latin typeface="Roboto Slab" pitchFamily="34" charset="0"/>
                <a:ea typeface="Roboto Slab" pitchFamily="34" charset="-122"/>
                <a:cs typeface="Roboto Slab" pitchFamily="34" charset="-120"/>
              </a:rPr>
              <a:t>Bertemu Mentor</a:t>
            </a:r>
            <a:endParaRPr lang="en-US" sz="2167" dirty="0"/>
          </a:p>
        </p:txBody>
      </p:sp>
      <p:sp>
        <p:nvSpPr>
          <p:cNvPr id="9" name="Text 4"/>
          <p:cNvSpPr/>
          <p:nvPr/>
        </p:nvSpPr>
        <p:spPr>
          <a:xfrm>
            <a:off x="2086332" y="5168979"/>
            <a:ext cx="3265765" cy="1760934"/>
          </a:xfrm>
          <a:prstGeom prst="rect">
            <a:avLst/>
          </a:prstGeom>
          <a:noFill/>
          <a:ln/>
        </p:spPr>
        <p:txBody>
          <a:bodyPr wrap="square" rtlCol="0" anchor="t"/>
          <a:lstStyle/>
          <a:p>
            <a:pPr marL="0" indent="0" algn="l">
              <a:lnSpc>
                <a:spcPts val="2774"/>
              </a:lnSpc>
              <a:buNone/>
            </a:pPr>
            <a:r>
              <a:rPr lang="en-US" sz="1734" dirty="0">
                <a:solidFill>
                  <a:srgbClr val="15213F"/>
                </a:solidFill>
                <a:latin typeface="Roboto" pitchFamily="34" charset="0"/>
                <a:ea typeface="Roboto" pitchFamily="34" charset="-122"/>
                <a:cs typeface="Roboto" pitchFamily="34" charset="-120"/>
              </a:rPr>
              <a:t>Bertemu mentor adalah cara terbaik untuk membuka pintu masukan dan pengalaman dalam mengembangkan kecakapan kerja di karier Anda.</a:t>
            </a:r>
            <a:endParaRPr lang="en-US" sz="1734" dirty="0"/>
          </a:p>
        </p:txBody>
      </p:sp>
      <p:pic>
        <p:nvPicPr>
          <p:cNvPr id="10" name="Image 3" descr="preencoded.png"/>
          <p:cNvPicPr>
            <a:picLocks noChangeAspect="1"/>
          </p:cNvPicPr>
          <p:nvPr/>
        </p:nvPicPr>
        <p:blipFill>
          <a:blip r:embed="rId5"/>
          <a:stretch>
            <a:fillRect/>
          </a:stretch>
        </p:blipFill>
        <p:spPr>
          <a:xfrm>
            <a:off x="5682258" y="2311479"/>
            <a:ext cx="3265765" cy="2018348"/>
          </a:xfrm>
          <a:prstGeom prst="rect">
            <a:avLst/>
          </a:prstGeom>
        </p:spPr>
      </p:pic>
      <p:sp>
        <p:nvSpPr>
          <p:cNvPr id="11" name="Text 5"/>
          <p:cNvSpPr/>
          <p:nvPr/>
        </p:nvSpPr>
        <p:spPr>
          <a:xfrm>
            <a:off x="5682258" y="4604980"/>
            <a:ext cx="2613660" cy="343853"/>
          </a:xfrm>
          <a:prstGeom prst="rect">
            <a:avLst/>
          </a:prstGeom>
          <a:noFill/>
          <a:ln/>
        </p:spPr>
        <p:txBody>
          <a:bodyPr wrap="none" rtlCol="0" anchor="t"/>
          <a:lstStyle/>
          <a:p>
            <a:pPr marL="0" indent="0" algn="l">
              <a:lnSpc>
                <a:spcPts val="2709"/>
              </a:lnSpc>
              <a:buNone/>
            </a:pPr>
            <a:r>
              <a:rPr lang="en-US" sz="2167" dirty="0">
                <a:solidFill>
                  <a:srgbClr val="476FD6"/>
                </a:solidFill>
                <a:latin typeface="Roboto Slab" pitchFamily="34" charset="0"/>
                <a:ea typeface="Roboto Slab" pitchFamily="34" charset="-122"/>
                <a:cs typeface="Roboto Slab" pitchFamily="34" charset="-120"/>
              </a:rPr>
              <a:t>Kelas dan Pelatihan</a:t>
            </a:r>
            <a:endParaRPr lang="en-US" sz="2167" dirty="0"/>
          </a:p>
        </p:txBody>
      </p:sp>
      <p:sp>
        <p:nvSpPr>
          <p:cNvPr id="12" name="Text 6"/>
          <p:cNvSpPr/>
          <p:nvPr/>
        </p:nvSpPr>
        <p:spPr>
          <a:xfrm>
            <a:off x="5682258" y="5168979"/>
            <a:ext cx="3265765" cy="2113121"/>
          </a:xfrm>
          <a:prstGeom prst="rect">
            <a:avLst/>
          </a:prstGeom>
          <a:noFill/>
          <a:ln/>
        </p:spPr>
        <p:txBody>
          <a:bodyPr wrap="square" rtlCol="0" anchor="t"/>
          <a:lstStyle/>
          <a:p>
            <a:pPr marL="0" indent="0" algn="l">
              <a:lnSpc>
                <a:spcPts val="2774"/>
              </a:lnSpc>
              <a:buNone/>
            </a:pPr>
            <a:r>
              <a:rPr lang="en-US" sz="1734" dirty="0">
                <a:solidFill>
                  <a:srgbClr val="15213F"/>
                </a:solidFill>
                <a:latin typeface="Roboto" pitchFamily="34" charset="0"/>
                <a:ea typeface="Roboto" pitchFamily="34" charset="-122"/>
                <a:cs typeface="Roboto" pitchFamily="34" charset="-120"/>
              </a:rPr>
              <a:t>Masalah yang dihadapi dalam pekerjaan Anda dapat membantu menentukan kelas dan pelatihan apa yang dibutuhkan untuk memperoleh kecakapan yang dibutuhkan.</a:t>
            </a:r>
            <a:endParaRPr lang="en-US" sz="1734" dirty="0"/>
          </a:p>
        </p:txBody>
      </p:sp>
      <p:pic>
        <p:nvPicPr>
          <p:cNvPr id="13" name="Image 4" descr="preencoded.png"/>
          <p:cNvPicPr>
            <a:picLocks noChangeAspect="1"/>
          </p:cNvPicPr>
          <p:nvPr/>
        </p:nvPicPr>
        <p:blipFill>
          <a:blip r:embed="rId6"/>
          <a:stretch>
            <a:fillRect/>
          </a:stretch>
        </p:blipFill>
        <p:spPr>
          <a:xfrm>
            <a:off x="9278183" y="2311479"/>
            <a:ext cx="3265765" cy="2018348"/>
          </a:xfrm>
          <a:prstGeom prst="rect">
            <a:avLst/>
          </a:prstGeom>
        </p:spPr>
      </p:pic>
      <p:sp>
        <p:nvSpPr>
          <p:cNvPr id="14" name="Text 7"/>
          <p:cNvSpPr/>
          <p:nvPr/>
        </p:nvSpPr>
        <p:spPr>
          <a:xfrm>
            <a:off x="9278183" y="4604980"/>
            <a:ext cx="3265765" cy="687705"/>
          </a:xfrm>
          <a:prstGeom prst="rect">
            <a:avLst/>
          </a:prstGeom>
          <a:noFill/>
          <a:ln/>
        </p:spPr>
        <p:txBody>
          <a:bodyPr wrap="square" rtlCol="0" anchor="t"/>
          <a:lstStyle/>
          <a:p>
            <a:pPr marL="0" indent="0" algn="l">
              <a:lnSpc>
                <a:spcPts val="2709"/>
              </a:lnSpc>
              <a:buNone/>
            </a:pPr>
            <a:r>
              <a:rPr lang="en-US" sz="2167" dirty="0">
                <a:solidFill>
                  <a:srgbClr val="476FD6"/>
                </a:solidFill>
                <a:latin typeface="Roboto Slab" pitchFamily="34" charset="0"/>
                <a:ea typeface="Roboto Slab" pitchFamily="34" charset="-122"/>
                <a:cs typeface="Roboto Slab" pitchFamily="34" charset="-120"/>
              </a:rPr>
              <a:t>Latihan Kecakapan Kerja</a:t>
            </a:r>
            <a:endParaRPr lang="en-US" sz="2167" dirty="0"/>
          </a:p>
        </p:txBody>
      </p:sp>
      <p:sp>
        <p:nvSpPr>
          <p:cNvPr id="15" name="Text 8"/>
          <p:cNvSpPr/>
          <p:nvPr/>
        </p:nvSpPr>
        <p:spPr>
          <a:xfrm>
            <a:off x="9278183" y="5512832"/>
            <a:ext cx="3265765" cy="2113121"/>
          </a:xfrm>
          <a:prstGeom prst="rect">
            <a:avLst/>
          </a:prstGeom>
          <a:noFill/>
          <a:ln/>
        </p:spPr>
        <p:txBody>
          <a:bodyPr wrap="square" rtlCol="0" anchor="t"/>
          <a:lstStyle/>
          <a:p>
            <a:pPr marL="0" indent="0" algn="l">
              <a:lnSpc>
                <a:spcPts val="2774"/>
              </a:lnSpc>
              <a:buNone/>
            </a:pPr>
            <a:r>
              <a:rPr lang="en-US" sz="1734" dirty="0">
                <a:solidFill>
                  <a:srgbClr val="15213F"/>
                </a:solidFill>
                <a:latin typeface="Roboto" pitchFamily="34" charset="0"/>
                <a:ea typeface="Roboto" pitchFamily="34" charset="-122"/>
                <a:cs typeface="Roboto" pitchFamily="34" charset="-120"/>
              </a:rPr>
              <a:t>Banyak organisasi dan lembaga nirlaba yang menawarkan program yang membantu memperoleh keterampilan tertentu yang dibutuhkan di bidang-bidang khusus.</a:t>
            </a:r>
            <a:endParaRPr lang="en-US" sz="1734"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1"/>
          <p:cNvSpPr/>
          <p:nvPr/>
        </p:nvSpPr>
        <p:spPr>
          <a:xfrm>
            <a:off x="2037993" y="1491020"/>
            <a:ext cx="10554414" cy="5400109"/>
          </a:xfrm>
          <a:prstGeom prst="rect">
            <a:avLst/>
          </a:prstGeom>
          <a:solidFill>
            <a:srgbClr val="FBFCFE">
              <a:alpha val="85000"/>
            </a:srgbClr>
          </a:solidFill>
          <a:ln/>
        </p:spPr>
      </p:sp>
      <p:sp>
        <p:nvSpPr>
          <p:cNvPr id="6" name="Text 2"/>
          <p:cNvSpPr/>
          <p:nvPr/>
        </p:nvSpPr>
        <p:spPr>
          <a:xfrm>
            <a:off x="2037993" y="1491020"/>
            <a:ext cx="9997440" cy="694373"/>
          </a:xfrm>
          <a:prstGeom prst="rect">
            <a:avLst/>
          </a:prstGeom>
          <a:noFill/>
          <a:ln/>
        </p:spPr>
        <p:txBody>
          <a:bodyPr wrap="none" rtlCol="0" anchor="t"/>
          <a:lstStyle/>
          <a:p>
            <a:pPr marL="0" indent="0">
              <a:lnSpc>
                <a:spcPts val="5468"/>
              </a:lnSpc>
              <a:buNone/>
            </a:pPr>
            <a:r>
              <a:rPr lang="en-US" sz="4374" dirty="0">
                <a:solidFill>
                  <a:srgbClr val="476FD6"/>
                </a:solidFill>
                <a:latin typeface="Roboto Slab" pitchFamily="34" charset="0"/>
                <a:ea typeface="Roboto Slab" pitchFamily="34" charset="-122"/>
                <a:cs typeface="Roboto Slab" pitchFamily="34" charset="-120"/>
              </a:rPr>
              <a:t>Kesimpulan dan Langkah Selanjutnya</a:t>
            </a:r>
            <a:endParaRPr lang="en-US" sz="4374" dirty="0"/>
          </a:p>
        </p:txBody>
      </p:sp>
      <p:sp>
        <p:nvSpPr>
          <p:cNvPr id="7" name="Shape 3"/>
          <p:cNvSpPr/>
          <p:nvPr/>
        </p:nvSpPr>
        <p:spPr>
          <a:xfrm>
            <a:off x="2037993" y="2518648"/>
            <a:ext cx="10554414" cy="637103"/>
          </a:xfrm>
          <a:prstGeom prst="rect">
            <a:avLst/>
          </a:prstGeom>
          <a:solidFill>
            <a:srgbClr val="E7EDF9"/>
          </a:solidFill>
          <a:ln/>
        </p:spPr>
      </p:sp>
      <p:sp>
        <p:nvSpPr>
          <p:cNvPr id="8" name="Text 4"/>
          <p:cNvSpPr/>
          <p:nvPr/>
        </p:nvSpPr>
        <p:spPr>
          <a:xfrm>
            <a:off x="2260283" y="2659499"/>
            <a:ext cx="607219" cy="355402"/>
          </a:xfrm>
          <a:prstGeom prst="rect">
            <a:avLst/>
          </a:prstGeom>
          <a:noFill/>
          <a:ln/>
        </p:spPr>
        <p:txBody>
          <a:bodyPr wrap="none" rtlCol="0" anchor="t"/>
          <a:lstStyle/>
          <a:p>
            <a:pPr marL="0" indent="0">
              <a:lnSpc>
                <a:spcPts val="2799"/>
              </a:lnSpc>
              <a:buNone/>
            </a:pPr>
            <a:r>
              <a:rPr lang="en-US" sz="1750" b="1" dirty="0">
                <a:solidFill>
                  <a:srgbClr val="15213F"/>
                </a:solidFill>
                <a:latin typeface="Roboto" pitchFamily="34" charset="0"/>
                <a:ea typeface="Roboto" pitchFamily="34" charset="-122"/>
                <a:cs typeface="Roboto" pitchFamily="34" charset="-120"/>
              </a:rPr>
              <a:t>1.</a:t>
            </a:r>
            <a:endParaRPr lang="en-US" sz="1750" dirty="0"/>
          </a:p>
        </p:txBody>
      </p:sp>
      <p:sp>
        <p:nvSpPr>
          <p:cNvPr id="9" name="Text 5"/>
          <p:cNvSpPr/>
          <p:nvPr/>
        </p:nvSpPr>
        <p:spPr>
          <a:xfrm>
            <a:off x="3319462" y="2659499"/>
            <a:ext cx="9050774" cy="355402"/>
          </a:xfrm>
          <a:prstGeom prst="rect">
            <a:avLst/>
          </a:prstGeom>
          <a:noFill/>
          <a:ln/>
        </p:spPr>
        <p:txBody>
          <a:bodyPr wrap="non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Buat rencana pengembangan karir masa depan Anda.</a:t>
            </a:r>
            <a:endParaRPr lang="en-US" sz="1750" dirty="0"/>
          </a:p>
        </p:txBody>
      </p:sp>
      <p:sp>
        <p:nvSpPr>
          <p:cNvPr id="10" name="Text 6"/>
          <p:cNvSpPr/>
          <p:nvPr/>
        </p:nvSpPr>
        <p:spPr>
          <a:xfrm>
            <a:off x="2260283" y="3296603"/>
            <a:ext cx="607219" cy="355402"/>
          </a:xfrm>
          <a:prstGeom prst="rect">
            <a:avLst/>
          </a:prstGeom>
          <a:noFill/>
          <a:ln/>
        </p:spPr>
        <p:txBody>
          <a:bodyPr wrap="none" rtlCol="0" anchor="t"/>
          <a:lstStyle/>
          <a:p>
            <a:pPr marL="0" indent="0">
              <a:lnSpc>
                <a:spcPts val="2799"/>
              </a:lnSpc>
              <a:buNone/>
            </a:pPr>
            <a:r>
              <a:rPr lang="en-US" sz="1750" b="1" dirty="0">
                <a:solidFill>
                  <a:srgbClr val="15213F"/>
                </a:solidFill>
                <a:latin typeface="Roboto" pitchFamily="34" charset="0"/>
                <a:ea typeface="Roboto" pitchFamily="34" charset="-122"/>
                <a:cs typeface="Roboto" pitchFamily="34" charset="-120"/>
              </a:rPr>
              <a:t>2.</a:t>
            </a:r>
            <a:endParaRPr lang="en-US" sz="1750" dirty="0"/>
          </a:p>
        </p:txBody>
      </p:sp>
      <p:sp>
        <p:nvSpPr>
          <p:cNvPr id="11" name="Text 7"/>
          <p:cNvSpPr/>
          <p:nvPr/>
        </p:nvSpPr>
        <p:spPr>
          <a:xfrm>
            <a:off x="3319462" y="3296603"/>
            <a:ext cx="9050774" cy="355402"/>
          </a:xfrm>
          <a:prstGeom prst="rect">
            <a:avLst/>
          </a:prstGeom>
          <a:noFill/>
          <a:ln/>
        </p:spPr>
        <p:txBody>
          <a:bodyPr wrap="non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Identifikasi dan perkuat keterampilan dasar di bidang karir Anda.</a:t>
            </a:r>
            <a:endParaRPr lang="en-US" sz="1750" dirty="0"/>
          </a:p>
        </p:txBody>
      </p:sp>
      <p:sp>
        <p:nvSpPr>
          <p:cNvPr id="12" name="Shape 8"/>
          <p:cNvSpPr/>
          <p:nvPr/>
        </p:nvSpPr>
        <p:spPr>
          <a:xfrm>
            <a:off x="2037993" y="3792855"/>
            <a:ext cx="10554414" cy="637103"/>
          </a:xfrm>
          <a:prstGeom prst="rect">
            <a:avLst/>
          </a:prstGeom>
          <a:solidFill>
            <a:srgbClr val="E7EDF9"/>
          </a:solidFill>
          <a:ln/>
        </p:spPr>
      </p:sp>
      <p:sp>
        <p:nvSpPr>
          <p:cNvPr id="13" name="Text 9"/>
          <p:cNvSpPr/>
          <p:nvPr/>
        </p:nvSpPr>
        <p:spPr>
          <a:xfrm>
            <a:off x="2260283" y="3933706"/>
            <a:ext cx="607219" cy="355402"/>
          </a:xfrm>
          <a:prstGeom prst="rect">
            <a:avLst/>
          </a:prstGeom>
          <a:noFill/>
          <a:ln/>
        </p:spPr>
        <p:txBody>
          <a:bodyPr wrap="none" rtlCol="0" anchor="t"/>
          <a:lstStyle/>
          <a:p>
            <a:pPr marL="0" indent="0">
              <a:lnSpc>
                <a:spcPts val="2799"/>
              </a:lnSpc>
              <a:buNone/>
            </a:pPr>
            <a:r>
              <a:rPr lang="en-US" sz="1750" b="1" dirty="0">
                <a:solidFill>
                  <a:srgbClr val="15213F"/>
                </a:solidFill>
                <a:latin typeface="Roboto" pitchFamily="34" charset="0"/>
                <a:ea typeface="Roboto" pitchFamily="34" charset="-122"/>
                <a:cs typeface="Roboto" pitchFamily="34" charset="-120"/>
              </a:rPr>
              <a:t>3.</a:t>
            </a:r>
            <a:endParaRPr lang="en-US" sz="1750" dirty="0"/>
          </a:p>
        </p:txBody>
      </p:sp>
      <p:sp>
        <p:nvSpPr>
          <p:cNvPr id="14" name="Text 10"/>
          <p:cNvSpPr/>
          <p:nvPr/>
        </p:nvSpPr>
        <p:spPr>
          <a:xfrm>
            <a:off x="3319462" y="3933706"/>
            <a:ext cx="9050774" cy="355402"/>
          </a:xfrm>
          <a:prstGeom prst="rect">
            <a:avLst/>
          </a:prstGeom>
          <a:noFill/>
          <a:ln/>
        </p:spPr>
        <p:txBody>
          <a:bodyPr wrap="non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Lebih banyak berlatih dan belajar dari pengalaman.</a:t>
            </a:r>
            <a:endParaRPr lang="en-US" sz="1750" dirty="0"/>
          </a:p>
        </p:txBody>
      </p:sp>
      <p:sp>
        <p:nvSpPr>
          <p:cNvPr id="15" name="Text 11"/>
          <p:cNvSpPr/>
          <p:nvPr/>
        </p:nvSpPr>
        <p:spPr>
          <a:xfrm>
            <a:off x="2260283" y="4570809"/>
            <a:ext cx="607219" cy="355402"/>
          </a:xfrm>
          <a:prstGeom prst="rect">
            <a:avLst/>
          </a:prstGeom>
          <a:noFill/>
          <a:ln/>
        </p:spPr>
        <p:txBody>
          <a:bodyPr wrap="none" rtlCol="0" anchor="t"/>
          <a:lstStyle/>
          <a:p>
            <a:pPr marL="0" indent="0">
              <a:lnSpc>
                <a:spcPts val="2799"/>
              </a:lnSpc>
              <a:buNone/>
            </a:pPr>
            <a:r>
              <a:rPr lang="en-US" sz="1750" b="1" dirty="0">
                <a:solidFill>
                  <a:srgbClr val="15213F"/>
                </a:solidFill>
                <a:latin typeface="Roboto" pitchFamily="34" charset="0"/>
                <a:ea typeface="Roboto" pitchFamily="34" charset="-122"/>
                <a:cs typeface="Roboto" pitchFamily="34" charset="-120"/>
              </a:rPr>
              <a:t>4.</a:t>
            </a:r>
            <a:endParaRPr lang="en-US" sz="1750" dirty="0"/>
          </a:p>
        </p:txBody>
      </p:sp>
      <p:sp>
        <p:nvSpPr>
          <p:cNvPr id="16" name="Text 12"/>
          <p:cNvSpPr/>
          <p:nvPr/>
        </p:nvSpPr>
        <p:spPr>
          <a:xfrm>
            <a:off x="3319462" y="4570809"/>
            <a:ext cx="9050774" cy="355402"/>
          </a:xfrm>
          <a:prstGeom prst="rect">
            <a:avLst/>
          </a:prstGeom>
          <a:noFill/>
          <a:ln/>
        </p:spPr>
        <p:txBody>
          <a:bodyPr wrap="non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Bangun network dan jaringan dengan para praktisi atau professional disiplin terkait</a:t>
            </a:r>
            <a:endParaRPr lang="en-US" sz="1750" dirty="0"/>
          </a:p>
        </p:txBody>
      </p:sp>
      <p:sp>
        <p:nvSpPr>
          <p:cNvPr id="17" name="Text 13"/>
          <p:cNvSpPr/>
          <p:nvPr/>
        </p:nvSpPr>
        <p:spPr>
          <a:xfrm>
            <a:off x="2037993" y="5316974"/>
            <a:ext cx="10554414" cy="1421606"/>
          </a:xfrm>
          <a:prstGeom prst="rect">
            <a:avLst/>
          </a:prstGeom>
          <a:noFill/>
          <a:ln/>
        </p:spPr>
        <p:txBody>
          <a:bodyPr wrap="square" rtlCol="0" anchor="t"/>
          <a:lstStyle/>
          <a:p>
            <a:pPr marL="0" indent="0">
              <a:lnSpc>
                <a:spcPts val="2799"/>
              </a:lnSpc>
              <a:buNone/>
            </a:pPr>
            <a:r>
              <a:rPr lang="en-US" sz="1750" dirty="0">
                <a:solidFill>
                  <a:srgbClr val="15213F"/>
                </a:solidFill>
                <a:latin typeface="Roboto" pitchFamily="34" charset="0"/>
                <a:ea typeface="Roboto" pitchFamily="34" charset="-122"/>
                <a:cs typeface="Roboto" pitchFamily="34" charset="-120"/>
              </a:rPr>
              <a:t>Sekarang Anda sudah lebih memahami pentingnya memperkuat kecakapan kerja dan telah dilengkapi dengan strategi dan sumber daya untuk mencapai tujuan Anda. Untuk memulai mengembangkan keterampilan Anda, mulailah dengan salah satu langkah tersebut. Tidak masalah sekecil apa langkah itu, langkah itu akan membawa Anda lebih dekat menuju target Anda.</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604</Words>
  <Application>Microsoft Macintosh PowerPoint</Application>
  <PresentationFormat>Custom</PresentationFormat>
  <Paragraphs>60</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Roboto</vt:lpstr>
      <vt:lpstr>Roboto Slab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adil arnady</cp:lastModifiedBy>
  <cp:revision>2</cp:revision>
  <dcterms:created xsi:type="dcterms:W3CDTF">2023-08-23T12:11:37Z</dcterms:created>
  <dcterms:modified xsi:type="dcterms:W3CDTF">2023-08-23T12:26:36Z</dcterms:modified>
</cp:coreProperties>
</file>