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308" r:id="rId2"/>
    <p:sldId id="257" r:id="rId3"/>
    <p:sldId id="258" r:id="rId4"/>
    <p:sldId id="259" r:id="rId5"/>
    <p:sldId id="260" r:id="rId6"/>
    <p:sldId id="286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76" r:id="rId16"/>
    <p:sldId id="268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3" autoAdjust="0"/>
    <p:restoredTop sz="94660"/>
  </p:normalViewPr>
  <p:slideViewPr>
    <p:cSldViewPr>
      <p:cViewPr varScale="1">
        <p:scale>
          <a:sx n="110" d="100"/>
          <a:sy n="110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4AA9631-7519-4A0C-8449-A2F7FF6445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0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CF865464-E2B9-4AF3-9A38-A3D910691B54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1BA809-6164-4B18-A5A2-965E322257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B79204-E81C-42D2-BB55-A5CC0D628C9A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600ED-F913-4DA1-A7CA-00C2605CA6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A69391-8819-483D-95DE-CCB58745B4C3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9F26F-9C0B-45B5-8F47-6BCCADCFC6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E8B37F1-62C6-4AA2-9A61-B45C486B30C0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D67F92A-E12A-4849-B780-BFE96A6B8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850545-E5E9-4892-AF44-949699D6CD6E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D5B50-7C0C-4F8E-87D5-7641B2C22E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273F8A-5498-44EF-8A01-6CB4610B27A9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6709F-424F-42C8-9DAD-25AE68517F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1A91C6-B4BD-4DF7-9E36-AD5627BD1F59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E2E8C-84D1-4E5F-A3DC-DE21C76DAE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00EF6-FAD5-4041-9759-11F264E25DAB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F4E35-229E-47AB-8EB2-5BC4D427C8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BE9C23-ACC0-4F41-BA5B-3557D1A7D7BA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1F72D-671F-4010-89B5-EE48158F04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0E7CA8-4DB6-445E-81A0-CABF93B8B547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06D7D-0D7E-42F7-BD26-AB52B9A172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88098A-DB6D-4441-9A8C-C842B37DC5A5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6BCFE-266F-4B67-B6B8-BAA6912C56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6EF5C3-D5E6-4590-BFE1-E50C3739764B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D82B1-BD65-4F22-B08E-16C62E3F80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76D7CEB1-43A1-40AA-82D4-26E9FC4E3FB0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1CE022E2-AED2-4D96-8517-7644CC82954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021A045D-DD2C-491B-BC68-47856DF163CF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C6E7705-86A1-4DF1-88D9-974B60CA6235}" type="slidenum">
              <a:rPr lang="en-US"/>
              <a:pPr/>
              <a:t>1</a:t>
            </a:fld>
            <a:endParaRPr lang="en-US"/>
          </a:p>
        </p:txBody>
      </p:sp>
      <p:sp>
        <p:nvSpPr>
          <p:cNvPr id="71684" name="Rectangle 1028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22098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FISIKA BANGUNAN 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1686" name="Rectangle 1030"/>
          <p:cNvSpPr>
            <a:spLocks noGrp="1" noChangeArrowheads="1"/>
          </p:cNvSpPr>
          <p:nvPr>
            <p:ph type="subTitle" idx="1"/>
          </p:nvPr>
        </p:nvSpPr>
        <p:spPr>
          <a:xfrm>
            <a:off x="3790406" y="5553891"/>
            <a:ext cx="4648200" cy="685800"/>
          </a:xfrm>
        </p:spPr>
        <p:txBody>
          <a:bodyPr/>
          <a:lstStyle/>
          <a:p>
            <a:pPr algn="r"/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JURUSAN </a:t>
            </a:r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ARSITEKTUR</a:t>
            </a:r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  <a:p>
            <a:pPr algn="r"/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FAD–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UPN “VETERAN” JAWA TIMUR</a:t>
            </a:r>
          </a:p>
        </p:txBody>
      </p:sp>
      <p:sp>
        <p:nvSpPr>
          <p:cNvPr id="6" name="Rectangle 1030"/>
          <p:cNvSpPr txBox="1">
            <a:spLocks noChangeArrowheads="1"/>
          </p:cNvSpPr>
          <p:nvPr/>
        </p:nvSpPr>
        <p:spPr bwMode="auto">
          <a:xfrm>
            <a:off x="3790406" y="5181600"/>
            <a:ext cx="4648200" cy="36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algn="r" eaLnBrk="1" hangingPunct="1"/>
            <a:r>
              <a:rPr lang="en-US" sz="1400" kern="0" dirty="0" smtClean="0">
                <a:solidFill>
                  <a:schemeClr val="accent5">
                    <a:lumMod val="50000"/>
                  </a:schemeClr>
                </a:solidFill>
              </a:rPr>
              <a:t>Heru Subiyantoro</a:t>
            </a:r>
            <a:endParaRPr lang="en-US" sz="1400" kern="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1EB5-1B49-4E46-9EF0-BD9C5CD68BDD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A925E-67D0-49C1-ADC7-4B815FC0BCFA}" type="slidenum">
              <a:rPr lang="en-US"/>
              <a:pPr/>
              <a:t>10</a:t>
            </a:fld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ms-MY" dirty="0">
                <a:solidFill>
                  <a:srgbClr val="C00000"/>
                </a:solidFill>
              </a:rPr>
              <a:t>Cahaya </a:t>
            </a:r>
            <a:r>
              <a:rPr lang="ms-MY" dirty="0" smtClean="0">
                <a:solidFill>
                  <a:srgbClr val="C00000"/>
                </a:solidFill>
              </a:rPr>
              <a:t>jatuh di permukaan objek akan mengalami 3 </a:t>
            </a:r>
            <a:r>
              <a:rPr lang="ms-MY" dirty="0">
                <a:solidFill>
                  <a:srgbClr val="C00000"/>
                </a:solidFill>
              </a:rPr>
              <a:t>cara:</a:t>
            </a:r>
          </a:p>
          <a:p>
            <a:pPr lvl="1"/>
            <a:r>
              <a:rPr lang="ms-MY" dirty="0">
                <a:solidFill>
                  <a:srgbClr val="C00000"/>
                </a:solidFill>
              </a:rPr>
              <a:t>Pantulan (r)</a:t>
            </a:r>
          </a:p>
          <a:p>
            <a:pPr lvl="1"/>
            <a:r>
              <a:rPr lang="ms-MY" dirty="0">
                <a:solidFill>
                  <a:srgbClr val="C00000"/>
                </a:solidFill>
              </a:rPr>
              <a:t>Penyerapan (n)</a:t>
            </a:r>
          </a:p>
          <a:p>
            <a:pPr lvl="1"/>
            <a:r>
              <a:rPr lang="ms-MY" dirty="0">
                <a:solidFill>
                  <a:srgbClr val="C00000"/>
                </a:solidFill>
              </a:rPr>
              <a:t>Pemancaran (t)</a:t>
            </a:r>
          </a:p>
          <a:p>
            <a:r>
              <a:rPr lang="ms-MY" dirty="0">
                <a:solidFill>
                  <a:srgbClr val="C00000"/>
                </a:solidFill>
              </a:rPr>
              <a:t>Oleh itu r+n+t = 1</a:t>
            </a:r>
          </a:p>
          <a:p>
            <a:pPr lvl="1"/>
            <a:r>
              <a:rPr lang="ms-MY" dirty="0">
                <a:solidFill>
                  <a:srgbClr val="C00000"/>
                </a:solidFill>
              </a:rPr>
              <a:t>Untuk objek </a:t>
            </a:r>
            <a:r>
              <a:rPr lang="ms-MY" dirty="0" smtClean="0">
                <a:solidFill>
                  <a:srgbClr val="C00000"/>
                </a:solidFill>
              </a:rPr>
              <a:t>gelap </a:t>
            </a:r>
            <a:r>
              <a:rPr lang="ms-MY" dirty="0">
                <a:solidFill>
                  <a:srgbClr val="C00000"/>
                </a:solidFill>
              </a:rPr>
              <a:t>(t) = 0, Jadi r + n = 1</a:t>
            </a:r>
          </a:p>
          <a:p>
            <a:pPr lvl="1"/>
            <a:endParaRPr lang="ms-MY" dirty="0">
              <a:solidFill>
                <a:srgbClr val="C00000"/>
              </a:solidFill>
            </a:endParaRPr>
          </a:p>
          <a:p>
            <a:endParaRPr lang="ms-MY" dirty="0">
              <a:solidFill>
                <a:srgbClr val="C000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248400" y="2667000"/>
            <a:ext cx="457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5410200" y="2819400"/>
            <a:ext cx="83820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5410200" y="3200400"/>
            <a:ext cx="838200" cy="3810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248400" y="3200400"/>
            <a:ext cx="457200" cy="76200"/>
          </a:xfrm>
          <a:prstGeom prst="line">
            <a:avLst/>
          </a:prstGeom>
          <a:noFill/>
          <a:ln w="9525">
            <a:solidFill>
              <a:schemeClr val="bg1">
                <a:lumMod val="75000"/>
                <a:lumOff val="2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705600" y="3276600"/>
            <a:ext cx="1066800" cy="5334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334000" y="3124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324600" y="2819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7162800" y="3048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520B-3F3E-4417-9D9D-C5AB02ACA976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777-8487-4DD1-91FC-795B72CA884D}" type="slidenum">
              <a:rPr lang="en-US"/>
              <a:pPr/>
              <a:t>11</a:t>
            </a:fld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943600"/>
          </a:xfrm>
        </p:spPr>
        <p:txBody>
          <a:bodyPr/>
          <a:lstStyle/>
          <a:p>
            <a:r>
              <a:rPr lang="ms-MY" sz="2400" dirty="0">
                <a:solidFill>
                  <a:srgbClr val="C00000"/>
                </a:solidFill>
              </a:rPr>
              <a:t>Cahaya juga akan mengalami berbagai jenis pantulan:</a:t>
            </a:r>
          </a:p>
          <a:p>
            <a:pPr lvl="1"/>
            <a:r>
              <a:rPr lang="ms-MY" sz="2000" dirty="0">
                <a:solidFill>
                  <a:srgbClr val="C00000"/>
                </a:solidFill>
              </a:rPr>
              <a:t>Pantulan </a:t>
            </a:r>
            <a:r>
              <a:rPr lang="ms-MY" sz="2000" dirty="0" smtClean="0">
                <a:solidFill>
                  <a:srgbClr val="C00000"/>
                </a:solidFill>
              </a:rPr>
              <a:t>tunggal </a:t>
            </a:r>
            <a:r>
              <a:rPr lang="ms-MY" sz="2000" dirty="0">
                <a:solidFill>
                  <a:srgbClr val="C00000"/>
                </a:solidFill>
              </a:rPr>
              <a:t>“specular” &amp; </a:t>
            </a:r>
            <a:r>
              <a:rPr lang="ms-MY" sz="2000" dirty="0" smtClean="0">
                <a:solidFill>
                  <a:srgbClr val="C00000"/>
                </a:solidFill>
              </a:rPr>
              <a:t>menyebar </a:t>
            </a:r>
            <a:r>
              <a:rPr lang="ms-MY" sz="2000" dirty="0">
                <a:solidFill>
                  <a:srgbClr val="C00000"/>
                </a:solidFill>
              </a:rPr>
              <a:t>“diffuse”</a:t>
            </a:r>
          </a:p>
          <a:p>
            <a:endParaRPr lang="ms-MY" sz="2400" dirty="0">
              <a:solidFill>
                <a:srgbClr val="C00000"/>
              </a:solidFill>
            </a:endParaRPr>
          </a:p>
          <a:p>
            <a:endParaRPr lang="ms-MY" sz="2400" dirty="0">
              <a:solidFill>
                <a:srgbClr val="C00000"/>
              </a:solidFill>
            </a:endParaRPr>
          </a:p>
          <a:p>
            <a:endParaRPr lang="ms-MY" sz="2400" dirty="0">
              <a:solidFill>
                <a:srgbClr val="C00000"/>
              </a:solidFill>
            </a:endParaRPr>
          </a:p>
          <a:p>
            <a:endParaRPr lang="ms-MY" sz="2400" dirty="0">
              <a:solidFill>
                <a:srgbClr val="C00000"/>
              </a:solidFill>
            </a:endParaRPr>
          </a:p>
          <a:p>
            <a:endParaRPr lang="ms-MY" sz="2400" dirty="0">
              <a:solidFill>
                <a:srgbClr val="C00000"/>
              </a:solidFill>
            </a:endParaRPr>
          </a:p>
          <a:p>
            <a:r>
              <a:rPr lang="ms-MY" sz="2400" dirty="0">
                <a:solidFill>
                  <a:srgbClr val="C00000"/>
                </a:solidFill>
              </a:rPr>
              <a:t>Cahaya juga akan mengalami berbagai serapan warna oleh pantulan terpilih – contohnya cat kuning menyerap biru, </a:t>
            </a:r>
            <a:r>
              <a:rPr lang="ms-MY" sz="2400" dirty="0" smtClean="0">
                <a:solidFill>
                  <a:srgbClr val="C00000"/>
                </a:solidFill>
              </a:rPr>
              <a:t>memantulkan </a:t>
            </a:r>
            <a:r>
              <a:rPr lang="ms-MY" sz="2400" dirty="0">
                <a:solidFill>
                  <a:srgbClr val="C00000"/>
                </a:solidFill>
              </a:rPr>
              <a:t>merah,kuning &amp; hijau.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295400" y="3657600"/>
            <a:ext cx="1828800" cy="0"/>
          </a:xfrm>
          <a:prstGeom prst="line">
            <a:avLst/>
          </a:prstGeom>
          <a:noFill/>
          <a:ln w="5715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5334000" y="3657600"/>
            <a:ext cx="1828800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1447800" y="2743200"/>
            <a:ext cx="838200" cy="914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2286000" y="2743200"/>
            <a:ext cx="609600" cy="9144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5257800" y="2819400"/>
            <a:ext cx="990600" cy="838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V="1">
            <a:off x="6248400" y="3048000"/>
            <a:ext cx="914400" cy="6096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V="1">
            <a:off x="6248400" y="2819400"/>
            <a:ext cx="533400" cy="8382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V="1">
            <a:off x="6248400" y="2667000"/>
            <a:ext cx="228600" cy="9906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752600" y="3810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s-MY" dirty="0" smtClean="0"/>
              <a:t>specular</a:t>
            </a:r>
            <a:endParaRPr lang="ms-MY" dirty="0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638800" y="3810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ms-MY" dirty="0" smtClean="0"/>
              <a:t>diffuse</a:t>
            </a:r>
            <a:endParaRPr lang="ms-MY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E788-0DC1-49C2-9975-892146D86DF3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5310-26B3-4703-B417-138A7C49457C}" type="slidenum">
              <a:rPr lang="en-US"/>
              <a:pPr/>
              <a:t>12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KUANTITI FOTOMETRIK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s-MY" dirty="0">
                <a:solidFill>
                  <a:srgbClr val="C00000"/>
                </a:solidFill>
              </a:rPr>
              <a:t>Intensiti </a:t>
            </a:r>
            <a:r>
              <a:rPr lang="ms-MY" dirty="0" smtClean="0">
                <a:solidFill>
                  <a:srgbClr val="C00000"/>
                </a:solidFill>
              </a:rPr>
              <a:t>cahaya </a:t>
            </a:r>
            <a:r>
              <a:rPr lang="ms-MY" dirty="0">
                <a:solidFill>
                  <a:srgbClr val="C00000"/>
                </a:solidFill>
              </a:rPr>
              <a:t>(I) – </a:t>
            </a:r>
            <a:r>
              <a:rPr lang="ms-MY" sz="2800" dirty="0">
                <a:solidFill>
                  <a:srgbClr val="C00000"/>
                </a:solidFill>
              </a:rPr>
              <a:t>unit Candela (cd)</a:t>
            </a:r>
          </a:p>
          <a:p>
            <a:pPr lvl="1">
              <a:lnSpc>
                <a:spcPct val="90000"/>
              </a:lnSpc>
            </a:pPr>
            <a:r>
              <a:rPr lang="ms-MY" sz="2400" dirty="0" smtClean="0">
                <a:solidFill>
                  <a:srgbClr val="C00000"/>
                </a:solidFill>
              </a:rPr>
              <a:t>definisi </a:t>
            </a:r>
            <a:r>
              <a:rPr lang="ms-MY" sz="2400" dirty="0">
                <a:solidFill>
                  <a:srgbClr val="C00000"/>
                </a:solidFill>
              </a:rPr>
              <a:t>– intensiti 1/60 cm</a:t>
            </a:r>
            <a:r>
              <a:rPr lang="ms-MY" sz="2400" baseline="30000" dirty="0">
                <a:solidFill>
                  <a:srgbClr val="C00000"/>
                </a:solidFill>
              </a:rPr>
              <a:t>2</a:t>
            </a:r>
            <a:r>
              <a:rPr lang="ms-MY" sz="2400" dirty="0">
                <a:solidFill>
                  <a:srgbClr val="C00000"/>
                </a:solidFill>
              </a:rPr>
              <a:t> pengeluaran tetap objek hitam “black body” pada suhu cair platinum</a:t>
            </a:r>
          </a:p>
          <a:p>
            <a:pPr>
              <a:lnSpc>
                <a:spcPct val="90000"/>
              </a:lnSpc>
            </a:pPr>
            <a:r>
              <a:rPr lang="ms-MY" dirty="0">
                <a:solidFill>
                  <a:srgbClr val="C00000"/>
                </a:solidFill>
              </a:rPr>
              <a:t>Fluks (aliran) cahaya (F) – unit Lumen (lm)</a:t>
            </a:r>
          </a:p>
          <a:p>
            <a:pPr lvl="1">
              <a:lnSpc>
                <a:spcPct val="90000"/>
              </a:lnSpc>
            </a:pPr>
            <a:r>
              <a:rPr lang="ms-MY" sz="2400" dirty="0" smtClean="0">
                <a:solidFill>
                  <a:srgbClr val="C00000"/>
                </a:solidFill>
              </a:rPr>
              <a:t>definisi </a:t>
            </a:r>
            <a:r>
              <a:rPr lang="ms-MY" sz="2400" dirty="0">
                <a:solidFill>
                  <a:srgbClr val="C00000"/>
                </a:solidFill>
              </a:rPr>
              <a:t>– satu lumen adalah aliran cahaya yang dipancarkan oleh satu unit intensiti 1cd </a:t>
            </a:r>
            <a:r>
              <a:rPr lang="ms-MY" sz="2400" dirty="0" smtClean="0">
                <a:solidFill>
                  <a:srgbClr val="C00000"/>
                </a:solidFill>
              </a:rPr>
              <a:t>titik </a:t>
            </a:r>
            <a:r>
              <a:rPr lang="ms-MY" sz="2400" dirty="0">
                <a:solidFill>
                  <a:srgbClr val="C00000"/>
                </a:solidFill>
              </a:rPr>
              <a:t>“point source”, dalam satu unit </a:t>
            </a:r>
            <a:r>
              <a:rPr lang="ms-MY" sz="2400" dirty="0" smtClean="0">
                <a:solidFill>
                  <a:srgbClr val="C00000"/>
                </a:solidFill>
              </a:rPr>
              <a:t>sudut cahaya 1 </a:t>
            </a:r>
            <a:r>
              <a:rPr lang="ms-MY" sz="2400" dirty="0">
                <a:solidFill>
                  <a:srgbClr val="C00000"/>
                </a:solidFill>
              </a:rPr>
              <a:t>sr “steradian”.</a:t>
            </a:r>
          </a:p>
          <a:p>
            <a:pPr>
              <a:lnSpc>
                <a:spcPct val="90000"/>
              </a:lnSpc>
            </a:pPr>
            <a:endParaRPr lang="ms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CC01-2D2F-40E8-AFEE-71BCF1BBF17D}" type="datetime1">
              <a:rPr lang="en-US"/>
              <a:pPr/>
              <a:t>4/1/2020</a:t>
            </a:fld>
            <a:endParaRPr lang="en-US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D0DD-E9AB-47D1-9FC7-3DFA288C63B7}" type="slidenum">
              <a:rPr lang="en-US"/>
              <a:pPr/>
              <a:t>13</a:t>
            </a:fld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627187"/>
          </a:xfrm>
        </p:spPr>
        <p:txBody>
          <a:bodyPr/>
          <a:lstStyle/>
          <a:p>
            <a:r>
              <a:rPr lang="en-US" sz="2400" dirty="0" smtClean="0">
                <a:solidFill>
                  <a:srgbClr val="C00000"/>
                </a:solidFill>
              </a:rPr>
              <a:t>SUMBER CAHAYA</a:t>
            </a:r>
            <a:r>
              <a:rPr lang="en-US" sz="2400" dirty="0">
                <a:solidFill>
                  <a:srgbClr val="C00000"/>
                </a:solidFill>
              </a:rPr>
              <a:t/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/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ms-MY" sz="2400" dirty="0">
                <a:solidFill>
                  <a:srgbClr val="C00000"/>
                </a:solidFill>
              </a:rPr>
              <a:t>Jumlah fluks oleh sumber 1cd adalah 4 </a:t>
            </a:r>
            <a:r>
              <a:rPr lang="ms-MY" sz="2400" dirty="0">
                <a:solidFill>
                  <a:srgbClr val="C00000"/>
                </a:solidFill>
                <a:cs typeface="Arial" charset="0"/>
              </a:rPr>
              <a:t>π </a:t>
            </a:r>
            <a:r>
              <a:rPr lang="ms-MY" sz="2400" dirty="0">
                <a:solidFill>
                  <a:srgbClr val="C00000"/>
                </a:solidFill>
              </a:rPr>
              <a:t>lumen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819400" y="2667000"/>
            <a:ext cx="3276600" cy="31242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2819400" y="3581400"/>
            <a:ext cx="1143000" cy="114300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3048000" y="3581400"/>
            <a:ext cx="167640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962400" y="3581400"/>
            <a:ext cx="76200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2971800" y="4343400"/>
            <a:ext cx="175260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V="1">
            <a:off x="3962400" y="4343400"/>
            <a:ext cx="76200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419600" y="3733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886200" y="4038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</a:t>
            </a:r>
            <a:r>
              <a:rPr lang="ms-MY"/>
              <a:t>sr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1752600" y="3657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s-MY" dirty="0">
                <a:solidFill>
                  <a:srgbClr val="C00000"/>
                </a:solidFill>
              </a:rPr>
              <a:t>r</a:t>
            </a:r>
            <a:r>
              <a:rPr lang="ms-MY" baseline="30000" dirty="0">
                <a:solidFill>
                  <a:srgbClr val="C00000"/>
                </a:solidFill>
              </a:rPr>
              <a:t>2</a:t>
            </a:r>
            <a:r>
              <a:rPr lang="ms-MY" dirty="0">
                <a:solidFill>
                  <a:srgbClr val="C00000"/>
                </a:solidFill>
              </a:rPr>
              <a:t> (luas)</a:t>
            </a: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667000" y="3886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876800" y="41148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</a:rPr>
              <a:t>SUMBER TITIK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1369-4002-44E5-93E0-A0CBA9F4B25D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AC8C-E912-4E30-BBFE-F14BC905E82E}" type="slidenum">
              <a:rPr lang="en-US"/>
              <a:pPr/>
              <a:t>14</a:t>
            </a:fld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609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ms-MY" sz="2800" dirty="0">
                <a:solidFill>
                  <a:srgbClr val="C00000"/>
                </a:solidFill>
              </a:rPr>
              <a:t>Pencahayaan / illuminans (E) ialah jumlah fluks yang jatuh pada satu unit luas (lm/m</a:t>
            </a:r>
            <a:r>
              <a:rPr lang="ms-MY" sz="2800" baseline="30000" dirty="0">
                <a:solidFill>
                  <a:srgbClr val="C00000"/>
                </a:solidFill>
              </a:rPr>
              <a:t>2 </a:t>
            </a:r>
            <a:r>
              <a:rPr lang="ms-MY" sz="2800" dirty="0">
                <a:solidFill>
                  <a:srgbClr val="C00000"/>
                </a:solidFill>
              </a:rPr>
              <a:t>lux</a:t>
            </a:r>
            <a:r>
              <a:rPr lang="ms-MY" sz="2800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ms-MY" sz="28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ms-MY" sz="2800" dirty="0">
                <a:solidFill>
                  <a:srgbClr val="C00000"/>
                </a:solidFill>
              </a:rPr>
              <a:t>Kilauan “luminance” (L) ialah ukuran kecerahan “brightness” satu unit permukaan</a:t>
            </a:r>
          </a:p>
          <a:p>
            <a:pPr lvl="1"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Sumber cahaya </a:t>
            </a:r>
            <a:r>
              <a:rPr lang="ms-MY" sz="2400" dirty="0" smtClean="0">
                <a:solidFill>
                  <a:srgbClr val="C00000"/>
                </a:solidFill>
              </a:rPr>
              <a:t>berintensitas </a:t>
            </a:r>
            <a:r>
              <a:rPr lang="ms-MY" sz="2400" dirty="0">
                <a:solidFill>
                  <a:srgbClr val="C00000"/>
                </a:solidFill>
              </a:rPr>
              <a:t>1cd untuk permukaan 1m</a:t>
            </a:r>
            <a:r>
              <a:rPr lang="ms-MY" sz="2400" baseline="30000" dirty="0">
                <a:solidFill>
                  <a:srgbClr val="C00000"/>
                </a:solidFill>
              </a:rPr>
              <a:t>2</a:t>
            </a:r>
            <a:r>
              <a:rPr lang="ms-MY" sz="2400" dirty="0">
                <a:solidFill>
                  <a:srgbClr val="C00000"/>
                </a:solidFill>
              </a:rPr>
              <a:t> (1 cd </a:t>
            </a:r>
            <a:r>
              <a:rPr lang="ms-MY" sz="2400" dirty="0" smtClean="0">
                <a:solidFill>
                  <a:srgbClr val="C00000"/>
                </a:solidFill>
              </a:rPr>
              <a:t>jatuh </a:t>
            </a:r>
            <a:r>
              <a:rPr lang="ms-MY" sz="2400" dirty="0">
                <a:solidFill>
                  <a:srgbClr val="C00000"/>
                </a:solidFill>
              </a:rPr>
              <a:t>diatas permukaan 1m</a:t>
            </a:r>
            <a:r>
              <a:rPr lang="ms-MY" sz="2400" baseline="30000" dirty="0">
                <a:solidFill>
                  <a:srgbClr val="C00000"/>
                </a:solidFill>
              </a:rPr>
              <a:t>2</a:t>
            </a:r>
            <a:r>
              <a:rPr lang="ms-MY" sz="2400" dirty="0">
                <a:solidFill>
                  <a:srgbClr val="C00000"/>
                </a:solidFill>
              </a:rPr>
              <a:t>) = 1cd/m</a:t>
            </a:r>
            <a:r>
              <a:rPr lang="ms-MY" sz="2400" baseline="30000" dirty="0">
                <a:solidFill>
                  <a:srgbClr val="C00000"/>
                </a:solidFill>
              </a:rPr>
              <a:t>2</a:t>
            </a:r>
          </a:p>
          <a:p>
            <a:pPr lvl="1"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Permukaan pantulan &amp; serapan (r=1.00), pencahayaan 1 luks, kilauannya 1asb “apostilb”</a:t>
            </a:r>
          </a:p>
          <a:p>
            <a:pPr lvl="1"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1cd/m</a:t>
            </a:r>
            <a:r>
              <a:rPr lang="ms-MY" sz="2400" baseline="30000" dirty="0">
                <a:solidFill>
                  <a:srgbClr val="C00000"/>
                </a:solidFill>
              </a:rPr>
              <a:t>2</a:t>
            </a:r>
            <a:r>
              <a:rPr lang="ms-MY" sz="2400" dirty="0">
                <a:solidFill>
                  <a:srgbClr val="C00000"/>
                </a:solidFill>
              </a:rPr>
              <a:t> = 3.14asb.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s-MY" sz="2800" dirty="0">
                <a:solidFill>
                  <a:srgbClr val="C00000"/>
                </a:solidFill>
              </a:rPr>
              <a:t>	</a:t>
            </a:r>
          </a:p>
          <a:p>
            <a:pPr>
              <a:lnSpc>
                <a:spcPct val="90000"/>
              </a:lnSpc>
            </a:pPr>
            <a:endParaRPr lang="ms-MY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B37A-526D-407C-914F-A794B8CBB95E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245E-D04E-4E4F-A825-5BC124F4D264}" type="slidenum">
              <a:rPr lang="en-US"/>
              <a:pPr/>
              <a:t>15</a:t>
            </a:fld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C00000"/>
                </a:solidFill>
              </a:rPr>
              <a:t>FOTOMETRIK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16002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1828800" y="2514600"/>
            <a:ext cx="2438400" cy="25146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352800" y="5029200"/>
            <a:ext cx="1905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1752600" y="2514599"/>
            <a:ext cx="1905000" cy="2498725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1904999" y="2438400"/>
            <a:ext cx="3027315" cy="25908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V="1">
            <a:off x="3657600" y="4191000"/>
            <a:ext cx="1143000" cy="822324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V="1">
            <a:off x="4267200" y="4495800"/>
            <a:ext cx="838200" cy="5334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4932316" y="4724400"/>
            <a:ext cx="325483" cy="304800"/>
          </a:xfrm>
          <a:prstGeom prst="line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905000" y="19050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s-MY" sz="2000" dirty="0">
                <a:solidFill>
                  <a:srgbClr val="C00000"/>
                </a:solidFill>
              </a:rPr>
              <a:t>INTENSITI -I -(cd)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200400" y="32766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s-MY" sz="2000" dirty="0">
                <a:solidFill>
                  <a:srgbClr val="C00000"/>
                </a:solidFill>
              </a:rPr>
              <a:t>FLUKS – F- (lm)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447800" y="4572000"/>
            <a:ext cx="2133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s-MY" dirty="0">
                <a:solidFill>
                  <a:srgbClr val="C00000"/>
                </a:solidFill>
              </a:rPr>
              <a:t>PENCAHAYAAN - E - (lm/m</a:t>
            </a:r>
            <a:r>
              <a:rPr lang="ms-MY" baseline="30000" dirty="0">
                <a:solidFill>
                  <a:srgbClr val="C00000"/>
                </a:solidFill>
              </a:rPr>
              <a:t>2</a:t>
            </a:r>
            <a:r>
              <a:rPr lang="ms-MY" dirty="0">
                <a:solidFill>
                  <a:srgbClr val="C00000"/>
                </a:solidFill>
              </a:rPr>
              <a:t>) atau lux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5257800" y="42672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s-MY" sz="2000" dirty="0">
                <a:solidFill>
                  <a:srgbClr val="C00000"/>
                </a:solidFill>
              </a:rPr>
              <a:t>KILAUAN - L- 1(cd/m2) = 3.14 asb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685800" y="12954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s-MY" sz="2000" dirty="0" smtClean="0">
                <a:solidFill>
                  <a:srgbClr val="C00000"/>
                </a:solidFill>
              </a:rPr>
              <a:t>SUMBER CAHAYA</a:t>
            </a:r>
            <a:endParaRPr lang="ms-MY" sz="2000" dirty="0">
              <a:solidFill>
                <a:srgbClr val="C00000"/>
              </a:solidFill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1295400" y="1752600"/>
            <a:ext cx="228600" cy="381000"/>
          </a:xfrm>
          <a:prstGeom prst="line">
            <a:avLst/>
          </a:prstGeom>
          <a:noFill/>
          <a:ln w="603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408317" y="5029200"/>
            <a:ext cx="1295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3E1F-A7F8-4BD9-B732-92B169047B63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6352-429A-45DA-A37F-BE9E1439604B}" type="slidenum">
              <a:rPr lang="en-US"/>
              <a:pPr/>
              <a:t>16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TUJUAN PENCAHAYAAN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794" y="1295400"/>
            <a:ext cx="8229600" cy="4530725"/>
          </a:xfrm>
        </p:spPr>
        <p:txBody>
          <a:bodyPr/>
          <a:lstStyle/>
          <a:p>
            <a:r>
              <a:rPr lang="ms-MY" sz="2800" dirty="0">
                <a:solidFill>
                  <a:srgbClr val="C00000"/>
                </a:solidFill>
              </a:rPr>
              <a:t>Praktikal – untuk melengkapi </a:t>
            </a:r>
            <a:r>
              <a:rPr lang="ms-MY" sz="2800" dirty="0" smtClean="0">
                <a:solidFill>
                  <a:srgbClr val="C00000"/>
                </a:solidFill>
              </a:rPr>
              <a:t>tugas </a:t>
            </a:r>
            <a:r>
              <a:rPr lang="ms-MY" sz="2800" dirty="0">
                <a:solidFill>
                  <a:srgbClr val="C00000"/>
                </a:solidFill>
              </a:rPr>
              <a:t>penglihatan “visual task” &amp; </a:t>
            </a:r>
            <a:r>
              <a:rPr lang="ms-MY" sz="2800" dirty="0" smtClean="0">
                <a:solidFill>
                  <a:srgbClr val="C00000"/>
                </a:solidFill>
              </a:rPr>
              <a:t>membantu </a:t>
            </a:r>
            <a:r>
              <a:rPr lang="ms-MY" sz="2800" dirty="0">
                <a:solidFill>
                  <a:srgbClr val="C00000"/>
                </a:solidFill>
              </a:rPr>
              <a:t>penglihatan</a:t>
            </a:r>
          </a:p>
          <a:p>
            <a:pPr lvl="1"/>
            <a:r>
              <a:rPr lang="ms-MY" sz="2400" dirty="0" smtClean="0">
                <a:solidFill>
                  <a:srgbClr val="C00000"/>
                </a:solidFill>
              </a:rPr>
              <a:t>pencahayaan umum</a:t>
            </a:r>
            <a:endParaRPr lang="ms-MY" sz="2400" dirty="0">
              <a:solidFill>
                <a:srgbClr val="C00000"/>
              </a:solidFill>
            </a:endParaRPr>
          </a:p>
          <a:p>
            <a:r>
              <a:rPr lang="ms-MY" sz="2800" dirty="0">
                <a:solidFill>
                  <a:srgbClr val="C00000"/>
                </a:solidFill>
              </a:rPr>
              <a:t>Artistik – untuk menghasilkan kesan psikologi &amp; emosi</a:t>
            </a:r>
          </a:p>
          <a:p>
            <a:pPr lvl="1"/>
            <a:r>
              <a:rPr lang="ms-MY" sz="2400" dirty="0">
                <a:solidFill>
                  <a:srgbClr val="C00000"/>
                </a:solidFill>
              </a:rPr>
              <a:t>Untuk tujuan khusus – menghasilkan keindahan / seni (ruang </a:t>
            </a:r>
            <a:r>
              <a:rPr lang="ms-MY" sz="2400" dirty="0" smtClean="0">
                <a:solidFill>
                  <a:srgbClr val="C00000"/>
                </a:solidFill>
              </a:rPr>
              <a:t>dalam </a:t>
            </a:r>
            <a:r>
              <a:rPr lang="ms-MY" sz="2400" dirty="0">
                <a:solidFill>
                  <a:srgbClr val="C00000"/>
                </a:solidFill>
              </a:rPr>
              <a:t>&amp; </a:t>
            </a:r>
            <a:r>
              <a:rPr lang="ms-MY" sz="2400" dirty="0" smtClean="0">
                <a:solidFill>
                  <a:srgbClr val="C00000"/>
                </a:solidFill>
              </a:rPr>
              <a:t>luar </a:t>
            </a:r>
            <a:r>
              <a:rPr lang="ms-MY" sz="2400" dirty="0">
                <a:solidFill>
                  <a:srgbClr val="C00000"/>
                </a:solidFill>
              </a:rPr>
              <a:t>bangunan)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7121-635C-4846-B766-EE84404FCCEB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7D25-3F5D-400D-8006-9551975846E0}" type="slidenum">
              <a:rPr lang="en-US"/>
              <a:pPr/>
              <a:t>17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KUANTITI PENCAHAYAAN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Setiap </a:t>
            </a:r>
            <a:r>
              <a:rPr lang="ms-MY" sz="2400" dirty="0" smtClean="0">
                <a:solidFill>
                  <a:srgbClr val="C00000"/>
                </a:solidFill>
              </a:rPr>
              <a:t>aktivitas </a:t>
            </a:r>
            <a:r>
              <a:rPr lang="ms-MY" sz="2400" dirty="0">
                <a:solidFill>
                  <a:srgbClr val="C00000"/>
                </a:solidFill>
              </a:rPr>
              <a:t>memerlukan tahap pencahayaannya sendiri (lux) – semakin rumit / terperinci pekerjaan, semakin banyak lux diperlukan</a:t>
            </a:r>
          </a:p>
          <a:p>
            <a:pPr lvl="1">
              <a:lnSpc>
                <a:spcPct val="90000"/>
              </a:lnSpc>
            </a:pPr>
            <a:r>
              <a:rPr lang="ms-MY" sz="2000" dirty="0">
                <a:solidFill>
                  <a:srgbClr val="C00000"/>
                </a:solidFill>
              </a:rPr>
              <a:t>Penglihatan biasa 100 lux</a:t>
            </a:r>
          </a:p>
          <a:p>
            <a:pPr lvl="1">
              <a:lnSpc>
                <a:spcPct val="90000"/>
              </a:lnSpc>
            </a:pPr>
            <a:r>
              <a:rPr lang="ms-MY" sz="2000" dirty="0">
                <a:solidFill>
                  <a:srgbClr val="C00000"/>
                </a:solidFill>
              </a:rPr>
              <a:t>Sedikit terperinci (kerja pejabat) 400 lux</a:t>
            </a:r>
          </a:p>
          <a:p>
            <a:pPr lvl="1">
              <a:lnSpc>
                <a:spcPct val="90000"/>
              </a:lnSpc>
            </a:pPr>
            <a:r>
              <a:rPr lang="ms-MY" sz="2000" dirty="0">
                <a:solidFill>
                  <a:srgbClr val="C00000"/>
                </a:solidFill>
              </a:rPr>
              <a:t>Amat terperinci / rumit (membuat jam) 2000 – 3000 lux</a:t>
            </a:r>
          </a:p>
          <a:p>
            <a:pPr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Setiap negara mempunyai piawai pencahayaan </a:t>
            </a:r>
            <a:r>
              <a:rPr lang="ms-MY" sz="2400" dirty="0" smtClean="0">
                <a:solidFill>
                  <a:srgbClr val="C00000"/>
                </a:solidFill>
              </a:rPr>
              <a:t>berbeda </a:t>
            </a:r>
            <a:r>
              <a:rPr lang="ms-MY" sz="2400" dirty="0">
                <a:solidFill>
                  <a:srgbClr val="C00000"/>
                </a:solidFill>
              </a:rPr>
              <a:t>bergantung kepada keadaan sosial &amp; ekonomi dan iklim.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F158-DE59-4BFE-AF35-9777B688C359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059D-5833-4FC0-8604-C1D00ADB5E5C}" type="slidenum">
              <a:rPr lang="en-US"/>
              <a:pPr/>
              <a:t>18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BIDANG PENGLIHATAN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Mendatar – 180</a:t>
            </a:r>
            <a:r>
              <a:rPr lang="ms-MY" sz="2400" baseline="30000" dirty="0">
                <a:solidFill>
                  <a:srgbClr val="C00000"/>
                </a:solidFill>
              </a:rPr>
              <a:t>0</a:t>
            </a:r>
          </a:p>
          <a:p>
            <a:pPr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Menegak – 120</a:t>
            </a:r>
            <a:r>
              <a:rPr lang="ms-MY" sz="2400" baseline="30000" dirty="0">
                <a:solidFill>
                  <a:srgbClr val="C00000"/>
                </a:solidFill>
              </a:rPr>
              <a:t>0</a:t>
            </a:r>
          </a:p>
          <a:p>
            <a:pPr>
              <a:lnSpc>
                <a:spcPct val="90000"/>
              </a:lnSpc>
            </a:pPr>
            <a:endParaRPr lang="ms-MY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ms-MY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ms-MY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ms-MY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ms-MY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Kadar ini tidak boleh dilebihi, menyebabkan silau</a:t>
            </a:r>
          </a:p>
          <a:p>
            <a:pPr>
              <a:lnSpc>
                <a:spcPct val="90000"/>
              </a:lnSpc>
            </a:pPr>
            <a:endParaRPr lang="ms-MY" sz="2400" dirty="0">
              <a:solidFill>
                <a:srgbClr val="C00000"/>
              </a:solidFill>
            </a:endParaRPr>
          </a:p>
        </p:txBody>
      </p:sp>
      <p:sp>
        <p:nvSpPr>
          <p:cNvPr id="24580" name="AutoShape 4"/>
          <p:cNvSpPr>
            <a:spLocks/>
          </p:cNvSpPr>
          <p:nvPr/>
        </p:nvSpPr>
        <p:spPr bwMode="auto">
          <a:xfrm>
            <a:off x="4419600" y="1676400"/>
            <a:ext cx="457200" cy="1066800"/>
          </a:xfrm>
          <a:prstGeom prst="rightBrace">
            <a:avLst>
              <a:gd name="adj1" fmla="val 19444"/>
              <a:gd name="adj2" fmla="val 50000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181600" y="1752600"/>
            <a:ext cx="2209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s-MY" sz="2400" dirty="0">
                <a:solidFill>
                  <a:srgbClr val="C00000"/>
                </a:solidFill>
              </a:rPr>
              <a:t>Kepala &amp; mata tetap</a:t>
            </a:r>
          </a:p>
        </p:txBody>
      </p:sp>
      <p:graphicFrame>
        <p:nvGraphicFramePr>
          <p:cNvPr id="24628" name="Group 5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8899835"/>
              </p:ext>
            </p:extLst>
          </p:nvPr>
        </p:nvGraphicFramePr>
        <p:xfrm>
          <a:off x="609600" y="2819400"/>
          <a:ext cx="8001000" cy="1447800"/>
        </p:xfrm>
        <a:graphic>
          <a:graphicData uri="http://schemas.openxmlformats.org/drawingml/2006/table">
            <a:tbl>
              <a:tblPr/>
              <a:tblGrid>
                <a:gridCol w="2000250"/>
                <a:gridCol w="2000250"/>
                <a:gridCol w="2000250"/>
                <a:gridCol w="200025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Kadar kilauan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Bidang tengah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Latar belakang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perkiraan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Maksimum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Minimum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ms-MY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F1C50-2F62-4D32-AF3D-30FFB16AC836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3764-D5CC-43CA-A8BE-35928E7C2FDE}" type="slidenum">
              <a:rPr lang="en-US"/>
              <a:pPr/>
              <a:t>19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KUALITI PENCAHAYAAN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336925"/>
            <a:ext cx="7239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Pencahayaan perlu mencukupi &amp; sesuai untuk tugas-tugas penglihatan/pandangan</a:t>
            </a:r>
          </a:p>
          <a:p>
            <a:pPr marL="609600" indent="-609600">
              <a:lnSpc>
                <a:spcPct val="90000"/>
              </a:lnSpc>
            </a:pPr>
            <a:r>
              <a:rPr lang="ms-MY" sz="2400" dirty="0" smtClean="0">
                <a:solidFill>
                  <a:srgbClr val="C00000"/>
                </a:solidFill>
              </a:rPr>
              <a:t>Kesesuaian dalam aspek :</a:t>
            </a:r>
            <a:endParaRPr lang="ms-MY" sz="2400" dirty="0">
              <a:solidFill>
                <a:srgbClr val="C00000"/>
              </a:solidFill>
            </a:endParaRP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ms-MY" sz="2000" dirty="0">
                <a:solidFill>
                  <a:srgbClr val="C00000"/>
                </a:solidFill>
              </a:rPr>
              <a:t>Warna cahaya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ms-MY" sz="2000" dirty="0" smtClean="0">
                <a:solidFill>
                  <a:srgbClr val="C00000"/>
                </a:solidFill>
              </a:rPr>
              <a:t>Render warna </a:t>
            </a:r>
            <a:r>
              <a:rPr lang="ms-MY" sz="2000" dirty="0">
                <a:solidFill>
                  <a:srgbClr val="C00000"/>
                </a:solidFill>
              </a:rPr>
              <a:t>(colour rendering)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ms-MY" sz="2000" dirty="0" smtClean="0">
                <a:solidFill>
                  <a:srgbClr val="C00000"/>
                </a:solidFill>
              </a:rPr>
              <a:t>Serapan </a:t>
            </a:r>
            <a:r>
              <a:rPr lang="ms-MY" sz="2000" dirty="0">
                <a:solidFill>
                  <a:srgbClr val="C00000"/>
                </a:solidFill>
              </a:rPr>
              <a:t>cahaya (terus, resap)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ms-MY" sz="2000" dirty="0">
                <a:solidFill>
                  <a:srgbClr val="C00000"/>
                </a:solidFill>
              </a:rPr>
              <a:t>Bebas daripada silau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ms-MY" sz="2000" dirty="0" smtClean="0">
                <a:solidFill>
                  <a:srgbClr val="C00000"/>
                </a:solidFill>
              </a:rPr>
              <a:t>Karakter kilauan </a:t>
            </a:r>
            <a:r>
              <a:rPr lang="ms-MY" sz="2000" dirty="0">
                <a:solidFill>
                  <a:srgbClr val="C00000"/>
                </a:solidFill>
              </a:rPr>
              <a:t>(kualiti permukaan &amp; cahaya)</a:t>
            </a:r>
          </a:p>
          <a:p>
            <a:pPr marL="609600" indent="-609600">
              <a:lnSpc>
                <a:spcPct val="90000"/>
              </a:lnSpc>
            </a:pPr>
            <a:r>
              <a:rPr lang="ms-MY" sz="2400" dirty="0">
                <a:solidFill>
                  <a:srgbClr val="C00000"/>
                </a:solidFill>
              </a:rPr>
              <a:t>1 &amp; 2 untuk cahaya siang – tetap, </a:t>
            </a:r>
            <a:r>
              <a:rPr lang="ms-MY" sz="2400" dirty="0" smtClean="0">
                <a:solidFill>
                  <a:srgbClr val="C00000"/>
                </a:solidFill>
              </a:rPr>
              <a:t>serapan </a:t>
            </a:r>
            <a:r>
              <a:rPr lang="ms-MY" sz="2400" dirty="0">
                <a:solidFill>
                  <a:srgbClr val="C00000"/>
                </a:solidFill>
              </a:rPr>
              <a:t>dipengaruhi oleh kedudukan &amp; jenis </a:t>
            </a:r>
            <a:r>
              <a:rPr lang="ms-MY" sz="2400" dirty="0" smtClean="0">
                <a:solidFill>
                  <a:srgbClr val="C00000"/>
                </a:solidFill>
              </a:rPr>
              <a:t>bukaan </a:t>
            </a:r>
            <a:r>
              <a:rPr lang="ms-MY" sz="2400" dirty="0">
                <a:solidFill>
                  <a:srgbClr val="C00000"/>
                </a:solidFill>
              </a:rPr>
              <a:t>serta permukaan pantulan.</a:t>
            </a:r>
          </a:p>
          <a:p>
            <a:pPr marL="609600" indent="-609600">
              <a:lnSpc>
                <a:spcPct val="90000"/>
              </a:lnSpc>
            </a:pPr>
            <a:endParaRPr lang="ms-MY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67C7-2383-4224-8555-7DCDE8A1871F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95E5-4ED7-4AF9-B439-4D3EB58A05CF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CAHAYA &amp; PENCAHAYAAN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s-MY" sz="2800" dirty="0">
                <a:solidFill>
                  <a:srgbClr val="C00000"/>
                </a:solidFill>
              </a:rPr>
              <a:t>CAHAYA &amp; REKA BENTUK</a:t>
            </a:r>
          </a:p>
          <a:p>
            <a:pPr lvl="1"/>
            <a:r>
              <a:rPr lang="ms-MY" sz="2400" dirty="0">
                <a:solidFill>
                  <a:srgbClr val="C00000"/>
                </a:solidFill>
              </a:rPr>
              <a:t>Uniti menerusi penglihatan (visual) terhadap ciri </a:t>
            </a:r>
            <a:r>
              <a:rPr lang="ms-MY" sz="2400" dirty="0" smtClean="0">
                <a:solidFill>
                  <a:srgbClr val="C00000"/>
                </a:solidFill>
              </a:rPr>
              <a:t>fisikal </a:t>
            </a:r>
            <a:r>
              <a:rPr lang="ms-MY" sz="2400" dirty="0">
                <a:solidFill>
                  <a:srgbClr val="C00000"/>
                </a:solidFill>
              </a:rPr>
              <a:t>oleh pancaindera (perlu kepada cahaya)</a:t>
            </a:r>
          </a:p>
          <a:p>
            <a:pPr lvl="1"/>
            <a:r>
              <a:rPr lang="ms-MY" sz="2400" dirty="0">
                <a:solidFill>
                  <a:srgbClr val="C00000"/>
                </a:solidFill>
              </a:rPr>
              <a:t>Citarasa pendengaran, rasa &amp; bau berkait </a:t>
            </a:r>
            <a:r>
              <a:rPr lang="ms-MY" sz="2400" dirty="0" smtClean="0">
                <a:solidFill>
                  <a:srgbClr val="C00000"/>
                </a:solidFill>
              </a:rPr>
              <a:t>erat dengan </a:t>
            </a:r>
            <a:r>
              <a:rPr lang="ms-MY" sz="2400" dirty="0">
                <a:solidFill>
                  <a:srgbClr val="C00000"/>
                </a:solidFill>
              </a:rPr>
              <a:t>penglihatan</a:t>
            </a:r>
          </a:p>
          <a:p>
            <a:pPr lvl="1"/>
            <a:r>
              <a:rPr lang="ms-MY" sz="2400" dirty="0">
                <a:solidFill>
                  <a:srgbClr val="C00000"/>
                </a:solidFill>
              </a:rPr>
              <a:t>Persepsi &amp; psikologi warna - (panas &amp; sejuk)</a:t>
            </a:r>
          </a:p>
          <a:p>
            <a:r>
              <a:rPr lang="ms-MY" sz="2800" dirty="0">
                <a:solidFill>
                  <a:srgbClr val="C00000"/>
                </a:solidFill>
              </a:rPr>
              <a:t>PENCAHAYAAN &amp; BANGUNAN</a:t>
            </a:r>
          </a:p>
          <a:p>
            <a:pPr lvl="1"/>
            <a:r>
              <a:rPr lang="ms-MY" sz="2400" dirty="0">
                <a:solidFill>
                  <a:srgbClr val="C00000"/>
                </a:solidFill>
              </a:rPr>
              <a:t>Cahaya - elemen utama dalam reka bentuk</a:t>
            </a:r>
          </a:p>
          <a:p>
            <a:pPr lvl="1"/>
            <a:r>
              <a:rPr lang="ms-MY" sz="2400" dirty="0">
                <a:solidFill>
                  <a:srgbClr val="C00000"/>
                </a:solidFill>
              </a:rPr>
              <a:t>Objek padu, berongga, warna, tekstura dapat dinikmati apabila dicahayai.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44C21-D0EC-4C09-A3A2-0255289F8F7C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4C0F-FE13-4001-AE4D-6BCD7234B299}" type="slidenum">
              <a:rPr lang="en-US"/>
              <a:pPr/>
              <a:t>20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PENCAHAYAAN SIANG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315200" cy="4530725"/>
          </a:xfrm>
        </p:spPr>
        <p:txBody>
          <a:bodyPr/>
          <a:lstStyle/>
          <a:p>
            <a:pPr marL="609600" indent="-609600"/>
            <a:r>
              <a:rPr lang="ms-MY" sz="2800" dirty="0">
                <a:solidFill>
                  <a:srgbClr val="C00000"/>
                </a:solidFill>
              </a:rPr>
              <a:t>Cahaya siang </a:t>
            </a:r>
            <a:r>
              <a:rPr lang="ms-MY" sz="2800" dirty="0" smtClean="0">
                <a:solidFill>
                  <a:srgbClr val="C00000"/>
                </a:solidFill>
              </a:rPr>
              <a:t>bersumber </a:t>
            </a:r>
            <a:r>
              <a:rPr lang="ms-MY" sz="2800" dirty="0">
                <a:solidFill>
                  <a:srgbClr val="C00000"/>
                </a:solidFill>
              </a:rPr>
              <a:t>dari matahari, </a:t>
            </a:r>
            <a:r>
              <a:rPr lang="ms-MY" sz="2800" dirty="0" smtClean="0">
                <a:solidFill>
                  <a:srgbClr val="C00000"/>
                </a:solidFill>
              </a:rPr>
              <a:t>jatuh </a:t>
            </a:r>
            <a:r>
              <a:rPr lang="ms-MY" sz="2800" dirty="0">
                <a:solidFill>
                  <a:srgbClr val="C00000"/>
                </a:solidFill>
              </a:rPr>
              <a:t>pada satu titik di dalam bangunan melalui berbagai </a:t>
            </a:r>
            <a:r>
              <a:rPr lang="ms-MY" sz="2800" dirty="0" smtClean="0">
                <a:solidFill>
                  <a:srgbClr val="C00000"/>
                </a:solidFill>
              </a:rPr>
              <a:t>cara, antara lain :</a:t>
            </a:r>
            <a:endParaRPr lang="ms-MY" sz="2800" dirty="0">
              <a:solidFill>
                <a:srgbClr val="C00000"/>
              </a:solidFill>
            </a:endParaRP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ms-MY" sz="2400" dirty="0">
                <a:solidFill>
                  <a:srgbClr val="C00000"/>
                </a:solidFill>
              </a:rPr>
              <a:t>Cahaya </a:t>
            </a:r>
            <a:r>
              <a:rPr lang="ms-MY" sz="2400" dirty="0" smtClean="0">
                <a:solidFill>
                  <a:srgbClr val="C00000"/>
                </a:solidFill>
              </a:rPr>
              <a:t>langit </a:t>
            </a:r>
            <a:r>
              <a:rPr lang="ms-MY" sz="2400" dirty="0">
                <a:solidFill>
                  <a:srgbClr val="C00000"/>
                </a:solidFill>
              </a:rPr>
              <a:t>masuk </a:t>
            </a:r>
            <a:r>
              <a:rPr lang="ms-MY" sz="2400" dirty="0" smtClean="0">
                <a:solidFill>
                  <a:srgbClr val="C00000"/>
                </a:solidFill>
              </a:rPr>
              <a:t>melalui bukaan </a:t>
            </a:r>
            <a:r>
              <a:rPr lang="ms-MY" sz="2400" dirty="0">
                <a:solidFill>
                  <a:srgbClr val="C00000"/>
                </a:solidFill>
              </a:rPr>
              <a:t>&amp; permukaan terbuka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ms-MY" sz="2400" dirty="0">
                <a:solidFill>
                  <a:srgbClr val="C00000"/>
                </a:solidFill>
              </a:rPr>
              <a:t>Cahaya pantulan </a:t>
            </a:r>
            <a:r>
              <a:rPr lang="ms-MY" sz="2400" dirty="0" smtClean="0">
                <a:solidFill>
                  <a:srgbClr val="C00000"/>
                </a:solidFill>
              </a:rPr>
              <a:t>luar bangunan (tanah </a:t>
            </a:r>
            <a:r>
              <a:rPr lang="ms-MY" sz="2400" dirty="0">
                <a:solidFill>
                  <a:srgbClr val="C00000"/>
                </a:solidFill>
              </a:rPr>
              <a:t>&amp; bangunan)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ms-MY" sz="2400" dirty="0">
                <a:solidFill>
                  <a:srgbClr val="C00000"/>
                </a:solidFill>
              </a:rPr>
              <a:t>Cahaya </a:t>
            </a:r>
            <a:r>
              <a:rPr lang="ms-MY" sz="2400" dirty="0" smtClean="0">
                <a:solidFill>
                  <a:srgbClr val="C00000"/>
                </a:solidFill>
              </a:rPr>
              <a:t>pantulan dalam bangunan </a:t>
            </a:r>
            <a:r>
              <a:rPr lang="ms-MY" sz="2400" dirty="0">
                <a:solidFill>
                  <a:srgbClr val="C00000"/>
                </a:solidFill>
              </a:rPr>
              <a:t>(dinding, </a:t>
            </a:r>
            <a:r>
              <a:rPr lang="ms-MY" sz="2400" dirty="0" smtClean="0">
                <a:solidFill>
                  <a:srgbClr val="C00000"/>
                </a:solidFill>
              </a:rPr>
              <a:t>plafon </a:t>
            </a:r>
            <a:r>
              <a:rPr lang="ms-MY" sz="2400" dirty="0">
                <a:solidFill>
                  <a:srgbClr val="C00000"/>
                </a:solidFill>
              </a:rPr>
              <a:t>&amp; permukaan dalam)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ms-MY" sz="2400" dirty="0">
                <a:solidFill>
                  <a:srgbClr val="C00000"/>
                </a:solidFill>
              </a:rPr>
              <a:t>Cahaya matahari langsung</a:t>
            </a:r>
          </a:p>
          <a:p>
            <a:pPr marL="609600" indent="-609600"/>
            <a:endParaRPr lang="ms-MY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C0C35-11C6-4F65-B0C4-A4F8EEC0CBAC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11E1-BDC6-4FE7-953F-409DE46F1F2D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1"/>
            <a:r>
              <a:rPr lang="ms-MY" dirty="0">
                <a:solidFill>
                  <a:srgbClr val="C00000"/>
                </a:solidFill>
              </a:rPr>
              <a:t>Reka bentuk bangunan – perlu penyatuan konsep dan dapat dinyatakan sama ada pada waktu siang &amp; malam.</a:t>
            </a:r>
          </a:p>
          <a:p>
            <a:pPr lvl="1"/>
            <a:r>
              <a:rPr lang="ms-MY" dirty="0">
                <a:solidFill>
                  <a:srgbClr val="C00000"/>
                </a:solidFill>
              </a:rPr>
              <a:t>Ditentukan </a:t>
            </a:r>
            <a:r>
              <a:rPr lang="ms-MY" dirty="0" smtClean="0">
                <a:solidFill>
                  <a:srgbClr val="C00000"/>
                </a:solidFill>
              </a:rPr>
              <a:t>oleh intensitas kecerahan </a:t>
            </a:r>
            <a:r>
              <a:rPr lang="ms-MY" dirty="0">
                <a:solidFill>
                  <a:srgbClr val="C00000"/>
                </a:solidFill>
              </a:rPr>
              <a:t>&amp; kontras (pertemuan gelap &amp; terang, </a:t>
            </a:r>
            <a:r>
              <a:rPr lang="ms-MY" dirty="0" smtClean="0">
                <a:solidFill>
                  <a:srgbClr val="C00000"/>
                </a:solidFill>
              </a:rPr>
              <a:t>tekstur, </a:t>
            </a:r>
            <a:r>
              <a:rPr lang="ms-MY" dirty="0">
                <a:solidFill>
                  <a:srgbClr val="C00000"/>
                </a:solidFill>
              </a:rPr>
              <a:t>cahaya &amp; bayang, warna)</a:t>
            </a:r>
          </a:p>
          <a:p>
            <a:pPr lvl="1"/>
            <a:r>
              <a:rPr lang="ms-MY" dirty="0">
                <a:solidFill>
                  <a:srgbClr val="C00000"/>
                </a:solidFill>
              </a:rPr>
              <a:t>Cahaya &amp; warna digunakan untuk </a:t>
            </a:r>
            <a:r>
              <a:rPr lang="ms-MY" dirty="0" smtClean="0">
                <a:solidFill>
                  <a:srgbClr val="C00000"/>
                </a:solidFill>
              </a:rPr>
              <a:t>mewujudkan </a:t>
            </a:r>
            <a:r>
              <a:rPr lang="ms-MY" dirty="0">
                <a:solidFill>
                  <a:srgbClr val="C00000"/>
                </a:solidFill>
              </a:rPr>
              <a:t>bentuk, kelogikan struktur, mengenali </a:t>
            </a:r>
            <a:r>
              <a:rPr lang="ms-MY" dirty="0" smtClean="0">
                <a:solidFill>
                  <a:srgbClr val="C00000"/>
                </a:solidFill>
              </a:rPr>
              <a:t>komposisi, menonjolkan aspek bangunan tertentu</a:t>
            </a:r>
            <a:r>
              <a:rPr lang="ms-MY" dirty="0">
                <a:solidFill>
                  <a:srgbClr val="C00000"/>
                </a:solidFill>
              </a:rPr>
              <a:t>, menjelaskan tempat bahaya.</a:t>
            </a:r>
          </a:p>
          <a:p>
            <a:endParaRPr lang="ms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364E-15B2-4CE6-B86D-F44EA2646621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0FD-4C12-4D89-9E29-077A7F516CC3}" type="slidenum">
              <a:rPr lang="en-US"/>
              <a:pPr/>
              <a:t>4</a:t>
            </a:fld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ms-MY" dirty="0">
                <a:solidFill>
                  <a:srgbClr val="C00000"/>
                </a:solidFill>
              </a:rPr>
              <a:t>PILIHAN BAHAN</a:t>
            </a:r>
          </a:p>
          <a:p>
            <a:pPr lvl="1">
              <a:lnSpc>
                <a:spcPct val="90000"/>
              </a:lnSpc>
            </a:pPr>
            <a:r>
              <a:rPr lang="ms-MY" dirty="0" smtClean="0">
                <a:solidFill>
                  <a:srgbClr val="C00000"/>
                </a:solidFill>
              </a:rPr>
              <a:t>Kualitas </a:t>
            </a:r>
            <a:r>
              <a:rPr lang="ms-MY" dirty="0">
                <a:solidFill>
                  <a:srgbClr val="C00000"/>
                </a:solidFill>
              </a:rPr>
              <a:t>pantulan bahan memberi kesan yang </a:t>
            </a:r>
            <a:r>
              <a:rPr lang="ms-MY" dirty="0" smtClean="0">
                <a:solidFill>
                  <a:srgbClr val="C00000"/>
                </a:solidFill>
              </a:rPr>
              <a:t>berbeda-beda</a:t>
            </a:r>
            <a:endParaRPr lang="ms-MY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ms-MY" dirty="0">
                <a:solidFill>
                  <a:srgbClr val="C00000"/>
                </a:solidFill>
              </a:rPr>
              <a:t>Silau terbentuk oleh cahaya pantulan permukaan bahan berkilat dan gelap – jangan </a:t>
            </a:r>
            <a:r>
              <a:rPr lang="ms-MY" dirty="0" smtClean="0">
                <a:solidFill>
                  <a:srgbClr val="C00000"/>
                </a:solidFill>
              </a:rPr>
              <a:t>digunakan </a:t>
            </a:r>
            <a:r>
              <a:rPr lang="ms-MY" dirty="0">
                <a:solidFill>
                  <a:srgbClr val="C00000"/>
                </a:solidFill>
              </a:rPr>
              <a:t>pada </a:t>
            </a:r>
            <a:r>
              <a:rPr lang="ms-MY" dirty="0" smtClean="0">
                <a:solidFill>
                  <a:srgbClr val="C00000"/>
                </a:solidFill>
              </a:rPr>
              <a:t>komponen tertentu bangunan</a:t>
            </a:r>
            <a:endParaRPr lang="ms-MY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ms-MY" dirty="0">
                <a:solidFill>
                  <a:srgbClr val="C00000"/>
                </a:solidFill>
              </a:rPr>
              <a:t>Permukaan utama bilik (dinding, </a:t>
            </a:r>
            <a:r>
              <a:rPr lang="ms-MY" dirty="0" smtClean="0">
                <a:solidFill>
                  <a:srgbClr val="C00000"/>
                </a:solidFill>
              </a:rPr>
              <a:t>lantai dan plafon) </a:t>
            </a:r>
            <a:r>
              <a:rPr lang="ms-MY" dirty="0">
                <a:solidFill>
                  <a:srgbClr val="C00000"/>
                </a:solidFill>
              </a:rPr>
              <a:t>– sebaiknya guna warna </a:t>
            </a:r>
            <a:r>
              <a:rPr lang="ms-MY" dirty="0" smtClean="0">
                <a:solidFill>
                  <a:srgbClr val="C00000"/>
                </a:solidFill>
              </a:rPr>
              <a:t>yang opag</a:t>
            </a:r>
            <a:endParaRPr lang="ms-MY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ms-MY" dirty="0" smtClean="0">
                <a:solidFill>
                  <a:srgbClr val="C00000"/>
                </a:solidFill>
              </a:rPr>
              <a:t>Penggunaan bahan </a:t>
            </a:r>
            <a:r>
              <a:rPr lang="ms-MY" dirty="0">
                <a:solidFill>
                  <a:srgbClr val="C00000"/>
                </a:solidFill>
              </a:rPr>
              <a:t>berkilat </a:t>
            </a:r>
            <a:r>
              <a:rPr lang="ms-MY" dirty="0" smtClean="0">
                <a:solidFill>
                  <a:srgbClr val="C00000"/>
                </a:solidFill>
              </a:rPr>
              <a:t>sebaiknya </a:t>
            </a:r>
            <a:r>
              <a:rPr lang="ms-MY" dirty="0">
                <a:solidFill>
                  <a:srgbClr val="C00000"/>
                </a:solidFill>
              </a:rPr>
              <a:t>untuk bingkai, rangka &amp; hiasan</a:t>
            </a:r>
          </a:p>
          <a:p>
            <a:pPr lvl="1">
              <a:lnSpc>
                <a:spcPct val="90000"/>
              </a:lnSpc>
            </a:pPr>
            <a:r>
              <a:rPr lang="ms-MY" dirty="0">
                <a:solidFill>
                  <a:srgbClr val="C00000"/>
                </a:solidFill>
              </a:rPr>
              <a:t>Kaca &amp; </a:t>
            </a:r>
            <a:r>
              <a:rPr lang="ms-MY" dirty="0" smtClean="0">
                <a:solidFill>
                  <a:srgbClr val="C00000"/>
                </a:solidFill>
              </a:rPr>
              <a:t>bahan transparan digunakan </a:t>
            </a:r>
            <a:r>
              <a:rPr lang="ms-MY" dirty="0">
                <a:solidFill>
                  <a:srgbClr val="C00000"/>
                </a:solidFill>
              </a:rPr>
              <a:t>untuk </a:t>
            </a:r>
            <a:r>
              <a:rPr lang="ms-MY" dirty="0" smtClean="0">
                <a:solidFill>
                  <a:srgbClr val="C00000"/>
                </a:solidFill>
              </a:rPr>
              <a:t>mengontrol jumlah </a:t>
            </a:r>
            <a:r>
              <a:rPr lang="ms-MY" dirty="0">
                <a:solidFill>
                  <a:srgbClr val="C00000"/>
                </a:solidFill>
              </a:rPr>
              <a:t>cahaya.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28FC-B98A-41C6-910B-DDBB9F8CB10D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7F44-C77A-4844-878E-33A931F79F5D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PRINSIP CAHAYA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s-MY" dirty="0">
                <a:solidFill>
                  <a:srgbClr val="C00000"/>
                </a:solidFill>
              </a:rPr>
              <a:t>Sumber cahaya siang ialah sinaran </a:t>
            </a:r>
            <a:r>
              <a:rPr lang="ms-MY" dirty="0" smtClean="0">
                <a:solidFill>
                  <a:srgbClr val="C00000"/>
                </a:solidFill>
              </a:rPr>
              <a:t>matahari</a:t>
            </a:r>
          </a:p>
          <a:p>
            <a:r>
              <a:rPr lang="ms-MY" dirty="0" smtClean="0">
                <a:solidFill>
                  <a:srgbClr val="C00000"/>
                </a:solidFill>
              </a:rPr>
              <a:t>Masa panas terik – cahaya  </a:t>
            </a:r>
            <a:r>
              <a:rPr lang="en-US" dirty="0" smtClean="0">
                <a:solidFill>
                  <a:srgbClr val="C00000"/>
                </a:solidFill>
                <a:cs typeface="Arial" charset="0"/>
              </a:rPr>
              <a:t>±</a:t>
            </a:r>
            <a:r>
              <a:rPr lang="ms-MY" dirty="0" smtClean="0">
                <a:solidFill>
                  <a:srgbClr val="C00000"/>
                </a:solidFill>
              </a:rPr>
              <a:t>100,000 lux &amp; sinar habanya </a:t>
            </a:r>
            <a:r>
              <a:rPr lang="en-US" dirty="0" smtClean="0">
                <a:solidFill>
                  <a:srgbClr val="C00000"/>
                </a:solidFill>
                <a:cs typeface="Arial" charset="0"/>
              </a:rPr>
              <a:t>±</a:t>
            </a:r>
            <a:r>
              <a:rPr lang="ms-MY" dirty="0" smtClean="0">
                <a:solidFill>
                  <a:srgbClr val="C00000"/>
                </a:solidFill>
              </a:rPr>
              <a:t> 1kW/m</a:t>
            </a:r>
            <a:r>
              <a:rPr lang="ms-MY" baseline="30000" dirty="0" smtClean="0">
                <a:solidFill>
                  <a:srgbClr val="C00000"/>
                </a:solidFill>
              </a:rPr>
              <a:t>2</a:t>
            </a:r>
          </a:p>
          <a:p>
            <a:endParaRPr lang="ms-MY" dirty="0">
              <a:solidFill>
                <a:srgbClr val="C00000"/>
              </a:solidFill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886200" y="4191000"/>
            <a:ext cx="762000" cy="762000"/>
          </a:xfrm>
          <a:prstGeom prst="star32">
            <a:avLst>
              <a:gd name="adj" fmla="val 37500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2819400" y="4876800"/>
            <a:ext cx="914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4800600" y="4800600"/>
            <a:ext cx="990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581400" y="38100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MATAHARI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752600" y="5638800"/>
            <a:ext cx="2286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</a:rPr>
              <a:t>SINAR </a:t>
            </a:r>
            <a:r>
              <a:rPr lang="en-US" dirty="0" smtClean="0">
                <a:solidFill>
                  <a:srgbClr val="C00000"/>
                </a:solidFill>
              </a:rPr>
              <a:t>PANAS</a:t>
            </a:r>
            <a:endParaRPr lang="en-US" dirty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C00000"/>
                </a:solidFill>
              </a:rPr>
              <a:t>(di</a:t>
            </a:r>
            <a:r>
              <a:rPr lang="ms-MY" dirty="0" smtClean="0">
                <a:solidFill>
                  <a:srgbClr val="C00000"/>
                </a:solidFill>
              </a:rPr>
              <a:t>cegah masuk</a:t>
            </a:r>
            <a:r>
              <a:rPr lang="ms-MY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572000" y="5638800"/>
            <a:ext cx="2286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</a:rPr>
              <a:t>CAHAYA SIANG</a:t>
            </a:r>
          </a:p>
          <a:p>
            <a:pPr>
              <a:spcBef>
                <a:spcPct val="50000"/>
              </a:spcBef>
            </a:pPr>
            <a:r>
              <a:rPr lang="ms-MY" dirty="0" smtClean="0">
                <a:solidFill>
                  <a:srgbClr val="C00000"/>
                </a:solidFill>
              </a:rPr>
              <a:t>(dibutuhkan </a:t>
            </a:r>
            <a:r>
              <a:rPr lang="ms-MY" dirty="0">
                <a:solidFill>
                  <a:srgbClr val="C00000"/>
                </a:solidFill>
              </a:rPr>
              <a:t>masuk)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F434-82A0-491E-B771-94A6061B613B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C365-8A0E-4C65-B71F-355CE46F8AC6}" type="slidenum">
              <a:rPr lang="en-US"/>
              <a:pPr/>
              <a:t>6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PENENTU CAHAYA SIANG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ms-MY" sz="2800" dirty="0">
                <a:solidFill>
                  <a:srgbClr val="C00000"/>
                </a:solidFill>
              </a:rPr>
              <a:t>Ciri &amp; kecerahan langit</a:t>
            </a:r>
          </a:p>
          <a:p>
            <a:pPr>
              <a:lnSpc>
                <a:spcPct val="90000"/>
              </a:lnSpc>
            </a:pPr>
            <a:r>
              <a:rPr lang="ms-MY" sz="2800" dirty="0" smtClean="0">
                <a:solidFill>
                  <a:srgbClr val="C00000"/>
                </a:solidFill>
              </a:rPr>
              <a:t>Ukuran, </a:t>
            </a:r>
            <a:r>
              <a:rPr lang="ms-MY" sz="2800" dirty="0">
                <a:solidFill>
                  <a:srgbClr val="C00000"/>
                </a:solidFill>
              </a:rPr>
              <a:t>bentuk &amp; </a:t>
            </a:r>
            <a:r>
              <a:rPr lang="ms-MY" sz="2800" dirty="0" smtClean="0">
                <a:solidFill>
                  <a:srgbClr val="C00000"/>
                </a:solidFill>
              </a:rPr>
              <a:t>posisi bukaan</a:t>
            </a:r>
            <a:endParaRPr lang="ms-MY" sz="28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ms-MY" sz="2800" dirty="0">
                <a:solidFill>
                  <a:srgbClr val="C00000"/>
                </a:solidFill>
              </a:rPr>
              <a:t>Pantulan dari permukaan di dalam </a:t>
            </a:r>
            <a:r>
              <a:rPr lang="ms-MY" sz="2800" dirty="0" smtClean="0">
                <a:solidFill>
                  <a:srgbClr val="C00000"/>
                </a:solidFill>
              </a:rPr>
              <a:t>bangunan</a:t>
            </a:r>
            <a:endParaRPr lang="ms-MY" sz="28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ms-MY" sz="2800" dirty="0">
                <a:solidFill>
                  <a:srgbClr val="C00000"/>
                </a:solidFill>
              </a:rPr>
              <a:t>Pantulan &amp; halangan daripada objek di luar </a:t>
            </a:r>
            <a:r>
              <a:rPr lang="ms-MY" sz="2800" dirty="0" smtClean="0">
                <a:solidFill>
                  <a:srgbClr val="C00000"/>
                </a:solidFill>
              </a:rPr>
              <a:t>bangunan</a:t>
            </a:r>
            <a:endParaRPr lang="ms-MY" sz="28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ms-MY" sz="2800" dirty="0">
                <a:solidFill>
                  <a:srgbClr val="C00000"/>
                </a:solidFill>
              </a:rPr>
              <a:t>Sumber:</a:t>
            </a:r>
          </a:p>
          <a:p>
            <a:pPr lvl="1">
              <a:lnSpc>
                <a:spcPct val="90000"/>
              </a:lnSpc>
            </a:pPr>
            <a:r>
              <a:rPr lang="ms-MY" sz="1800" dirty="0">
                <a:solidFill>
                  <a:srgbClr val="C00000"/>
                </a:solidFill>
              </a:rPr>
              <a:t>Cahaya terus 100,000 luks</a:t>
            </a:r>
          </a:p>
          <a:p>
            <a:pPr lvl="1">
              <a:lnSpc>
                <a:spcPct val="90000"/>
              </a:lnSpc>
            </a:pPr>
            <a:r>
              <a:rPr lang="ms-MY" sz="1800" dirty="0">
                <a:solidFill>
                  <a:srgbClr val="C00000"/>
                </a:solidFill>
              </a:rPr>
              <a:t>Langit </a:t>
            </a:r>
            <a:r>
              <a:rPr lang="ms-MY" sz="1800" dirty="0" smtClean="0">
                <a:solidFill>
                  <a:srgbClr val="C00000"/>
                </a:solidFill>
              </a:rPr>
              <a:t>merata biasa bermendung </a:t>
            </a:r>
            <a:r>
              <a:rPr lang="ms-MY" sz="1800" dirty="0">
                <a:solidFill>
                  <a:srgbClr val="C00000"/>
                </a:solidFill>
              </a:rPr>
              <a:t>“overcast” – 5000 lux</a:t>
            </a:r>
          </a:p>
          <a:p>
            <a:pPr lvl="1">
              <a:lnSpc>
                <a:spcPct val="90000"/>
              </a:lnSpc>
            </a:pPr>
            <a:r>
              <a:rPr lang="ms-MY" sz="1800" dirty="0">
                <a:solidFill>
                  <a:srgbClr val="C00000"/>
                </a:solidFill>
              </a:rPr>
              <a:t>Langit </a:t>
            </a:r>
            <a:r>
              <a:rPr lang="ms-MY" sz="1800" dirty="0" smtClean="0">
                <a:solidFill>
                  <a:srgbClr val="C00000"/>
                </a:solidFill>
              </a:rPr>
              <a:t>kondisi biasa </a:t>
            </a:r>
            <a:r>
              <a:rPr lang="ms-MY" sz="1800" dirty="0">
                <a:solidFill>
                  <a:srgbClr val="C00000"/>
                </a:solidFill>
              </a:rPr>
              <a:t>“the Comission Internationale d’Eclairage” CIE - (L di zenith = 3 x L horizon)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773-44A7-4BC4-B295-E0C1E2547FCC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688E-4AC6-498A-A2EF-120329CE3A1D}" type="slidenum">
              <a:rPr lang="en-US"/>
              <a:pPr/>
              <a:t>7</a:t>
            </a:fld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r>
              <a:rPr lang="ms-MY" dirty="0">
                <a:solidFill>
                  <a:srgbClr val="C00000"/>
                </a:solidFill>
              </a:rPr>
              <a:t>Konsep pencahayaan siang:</a:t>
            </a:r>
          </a:p>
          <a:p>
            <a:pPr lvl="1"/>
            <a:r>
              <a:rPr lang="ms-MY" dirty="0" smtClean="0">
                <a:solidFill>
                  <a:srgbClr val="C00000"/>
                </a:solidFill>
              </a:rPr>
              <a:t>Memasukan cahaya siang hari tapi </a:t>
            </a:r>
            <a:r>
              <a:rPr lang="ms-MY" dirty="0">
                <a:solidFill>
                  <a:srgbClr val="C00000"/>
                </a:solidFill>
              </a:rPr>
              <a:t>mencegah </a:t>
            </a:r>
            <a:r>
              <a:rPr lang="ms-MY" dirty="0" smtClean="0">
                <a:solidFill>
                  <a:srgbClr val="C00000"/>
                </a:solidFill>
              </a:rPr>
              <a:t>sinar matahari langsung (direct solar) kawasan tropika</a:t>
            </a:r>
            <a:endParaRPr lang="ms-MY" dirty="0">
              <a:solidFill>
                <a:srgbClr val="C00000"/>
              </a:solidFill>
            </a:endParaRPr>
          </a:p>
          <a:p>
            <a:r>
              <a:rPr lang="ms-MY" dirty="0" smtClean="0">
                <a:solidFill>
                  <a:srgbClr val="C00000"/>
                </a:solidFill>
              </a:rPr>
              <a:t>Keterangan :</a:t>
            </a:r>
            <a:endParaRPr lang="ms-MY" dirty="0">
              <a:solidFill>
                <a:srgbClr val="C00000"/>
              </a:solidFill>
            </a:endParaRPr>
          </a:p>
          <a:p>
            <a:pPr lvl="1"/>
            <a:r>
              <a:rPr lang="ms-MY" dirty="0">
                <a:solidFill>
                  <a:srgbClr val="C00000"/>
                </a:solidFill>
              </a:rPr>
              <a:t>Cahaya – satu jalur kecil panjang gelombang sinaran elektromagnatik antara 380 – 780 nm (1 nanometer = 10</a:t>
            </a:r>
            <a:r>
              <a:rPr lang="ms-MY" baseline="30000" dirty="0">
                <a:solidFill>
                  <a:srgbClr val="C00000"/>
                </a:solidFill>
              </a:rPr>
              <a:t>-9</a:t>
            </a:r>
            <a:r>
              <a:rPr lang="ms-MY" dirty="0">
                <a:solidFill>
                  <a:srgbClr val="C00000"/>
                </a:solidFill>
              </a:rPr>
              <a:t>m)</a:t>
            </a:r>
          </a:p>
          <a:p>
            <a:pPr lvl="1"/>
            <a:r>
              <a:rPr lang="ms-MY" dirty="0">
                <a:solidFill>
                  <a:srgbClr val="C00000"/>
                </a:solidFill>
              </a:rPr>
              <a:t>Memiliki sifat bertentangan – zarah &amp; tenaga (foton &amp; gerakan gelombang)</a:t>
            </a:r>
          </a:p>
          <a:p>
            <a:endParaRPr lang="ms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8030-8268-4CC3-B343-2D814585403E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3F28-B8D0-4867-B5E8-4AD4132BC021}" type="slidenum">
              <a:rPr lang="en-US"/>
              <a:pPr/>
              <a:t>8</a:t>
            </a:fld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lvl="1"/>
            <a:r>
              <a:rPr lang="ms-MY">
                <a:solidFill>
                  <a:srgbClr val="C00000"/>
                </a:solidFill>
              </a:rPr>
              <a:t>Panjang gelombang menentukan warna – mata kita sensitif kepada berbagai panjang gelombang, terbesar sekali </a:t>
            </a:r>
            <a:r>
              <a:rPr lang="ms-MY">
                <a:solidFill>
                  <a:srgbClr val="C00000"/>
                </a:solidFill>
                <a:cs typeface="Arial" charset="0"/>
              </a:rPr>
              <a:t>±</a:t>
            </a:r>
            <a:r>
              <a:rPr lang="ms-MY">
                <a:solidFill>
                  <a:srgbClr val="C00000"/>
                </a:solidFill>
              </a:rPr>
              <a:t>550nm (kuning)</a:t>
            </a:r>
          </a:p>
          <a:p>
            <a:pPr lvl="1"/>
            <a:r>
              <a:rPr lang="ms-MY">
                <a:solidFill>
                  <a:srgbClr val="C00000"/>
                </a:solidFill>
              </a:rPr>
              <a:t>Di dalam media homogen, cahaya bergerak lurus dengan kelajuan </a:t>
            </a:r>
            <a:r>
              <a:rPr lang="ms-MY">
                <a:solidFill>
                  <a:srgbClr val="C00000"/>
                </a:solidFill>
                <a:cs typeface="Arial" charset="0"/>
              </a:rPr>
              <a:t>±</a:t>
            </a:r>
            <a:r>
              <a:rPr lang="ms-MY">
                <a:solidFill>
                  <a:srgbClr val="C00000"/>
                </a:solidFill>
              </a:rPr>
              <a:t> 3x10</a:t>
            </a:r>
            <a:r>
              <a:rPr lang="ms-MY" baseline="30000">
                <a:solidFill>
                  <a:srgbClr val="C00000"/>
                </a:solidFill>
              </a:rPr>
              <a:t>8</a:t>
            </a:r>
            <a:r>
              <a:rPr lang="ms-MY">
                <a:solidFill>
                  <a:srgbClr val="C00000"/>
                </a:solidFill>
              </a:rPr>
              <a:t>m/s (300,000 km/s)</a:t>
            </a:r>
          </a:p>
          <a:p>
            <a:pPr lvl="1"/>
            <a:r>
              <a:rPr lang="ms-MY">
                <a:solidFill>
                  <a:srgbClr val="C00000"/>
                </a:solidFill>
              </a:rPr>
              <a:t>Di dalam hampagas </a:t>
            </a:r>
            <a:r>
              <a:rPr lang="ms-MY">
                <a:solidFill>
                  <a:srgbClr val="C00000"/>
                </a:solidFill>
                <a:cs typeface="Arial" charset="0"/>
              </a:rPr>
              <a:t>±2.998x</a:t>
            </a:r>
            <a:r>
              <a:rPr lang="ms-MY">
                <a:solidFill>
                  <a:srgbClr val="C00000"/>
                </a:solidFill>
              </a:rPr>
              <a:t>10</a:t>
            </a:r>
            <a:r>
              <a:rPr lang="ms-MY" baseline="30000">
                <a:solidFill>
                  <a:srgbClr val="C00000"/>
                </a:solidFill>
              </a:rPr>
              <a:t>8</a:t>
            </a:r>
            <a:r>
              <a:rPr lang="ms-MY">
                <a:solidFill>
                  <a:srgbClr val="C00000"/>
                </a:solidFill>
              </a:rPr>
              <a:t>m/s</a:t>
            </a:r>
            <a:endParaRPr lang="ms-MY">
              <a:solidFill>
                <a:srgbClr val="C00000"/>
              </a:solidFill>
              <a:cs typeface="Arial" charset="0"/>
            </a:endParaRPr>
          </a:p>
          <a:p>
            <a:pPr lvl="1"/>
            <a:r>
              <a:rPr lang="ms-MY">
                <a:solidFill>
                  <a:srgbClr val="C00000"/>
                </a:solidFill>
                <a:cs typeface="Arial" charset="0"/>
              </a:rPr>
              <a:t>Di dalam udara ±</a:t>
            </a:r>
            <a:r>
              <a:rPr lang="ms-MY">
                <a:solidFill>
                  <a:srgbClr val="C00000"/>
                </a:solidFill>
              </a:rPr>
              <a:t> 2.997x10</a:t>
            </a:r>
            <a:r>
              <a:rPr lang="ms-MY" baseline="30000">
                <a:solidFill>
                  <a:srgbClr val="C00000"/>
                </a:solidFill>
              </a:rPr>
              <a:t>8</a:t>
            </a:r>
            <a:r>
              <a:rPr lang="ms-MY">
                <a:solidFill>
                  <a:srgbClr val="C00000"/>
                </a:solidFill>
              </a:rPr>
              <a:t>m/s </a:t>
            </a:r>
            <a:endParaRPr lang="ms-MY">
              <a:solidFill>
                <a:srgbClr val="C00000"/>
              </a:solidFill>
              <a:cs typeface="Arial" charset="0"/>
            </a:endParaRPr>
          </a:p>
          <a:p>
            <a:pPr lvl="1"/>
            <a:r>
              <a:rPr lang="ms-MY">
                <a:solidFill>
                  <a:srgbClr val="C00000"/>
                </a:solidFill>
                <a:cs typeface="Arial" charset="0"/>
              </a:rPr>
              <a:t>Di dalam air ±</a:t>
            </a:r>
            <a:r>
              <a:rPr lang="ms-MY">
                <a:solidFill>
                  <a:srgbClr val="C00000"/>
                </a:solidFill>
              </a:rPr>
              <a:t> 2.248x10</a:t>
            </a:r>
            <a:r>
              <a:rPr lang="ms-MY" baseline="30000">
                <a:solidFill>
                  <a:srgbClr val="C00000"/>
                </a:solidFill>
              </a:rPr>
              <a:t>8</a:t>
            </a:r>
            <a:r>
              <a:rPr lang="ms-MY">
                <a:solidFill>
                  <a:srgbClr val="C00000"/>
                </a:solidFill>
              </a:rPr>
              <a:t>m/s </a:t>
            </a:r>
            <a:endParaRPr lang="ms-MY">
              <a:solidFill>
                <a:srgbClr val="C00000"/>
              </a:solidFill>
              <a:cs typeface="Arial" charset="0"/>
            </a:endParaRPr>
          </a:p>
          <a:p>
            <a:pPr lvl="1"/>
            <a:r>
              <a:rPr lang="ms-MY">
                <a:solidFill>
                  <a:srgbClr val="C00000"/>
                </a:solidFill>
                <a:cs typeface="Arial" charset="0"/>
              </a:rPr>
              <a:t>Di dalam kaca ±</a:t>
            </a:r>
            <a:r>
              <a:rPr lang="ms-MY">
                <a:solidFill>
                  <a:srgbClr val="C00000"/>
                </a:solidFill>
              </a:rPr>
              <a:t> 1.982x10</a:t>
            </a:r>
            <a:r>
              <a:rPr lang="ms-MY" baseline="30000">
                <a:solidFill>
                  <a:srgbClr val="C00000"/>
                </a:solidFill>
              </a:rPr>
              <a:t>8</a:t>
            </a:r>
            <a:r>
              <a:rPr lang="ms-MY">
                <a:solidFill>
                  <a:srgbClr val="C00000"/>
                </a:solidFill>
              </a:rPr>
              <a:t>m/s </a:t>
            </a:r>
          </a:p>
          <a:p>
            <a:endParaRPr lang="ms-MY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DDBA8-1B81-4549-A36C-3F6C77D92304}" type="datetime1">
              <a:rPr lang="en-US"/>
              <a:pPr/>
              <a:t>4/1/2020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2516-BB62-4F9B-ABCE-280939CBA3E2}" type="slidenum">
              <a:rPr lang="en-US"/>
              <a:pPr/>
              <a:t>9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PEMANCARAN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s-MY" dirty="0" smtClean="0">
                <a:solidFill>
                  <a:srgbClr val="C00000"/>
                </a:solidFill>
              </a:rPr>
              <a:t>Sifat bahan jika bertemu cahaya :</a:t>
            </a:r>
            <a:endParaRPr lang="ms-MY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ms-MY" dirty="0" smtClean="0">
                <a:solidFill>
                  <a:srgbClr val="C00000"/>
                </a:solidFill>
              </a:rPr>
              <a:t>Tembus cahaya atau bersifat transparan</a:t>
            </a:r>
            <a:endParaRPr lang="ms-MY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ms-MY" dirty="0" smtClean="0">
                <a:solidFill>
                  <a:srgbClr val="C00000"/>
                </a:solidFill>
              </a:rPr>
              <a:t>Tidak tembus cahaya atau bersifat “opaque</a:t>
            </a:r>
            <a:r>
              <a:rPr lang="ms-MY" dirty="0">
                <a:solidFill>
                  <a:srgbClr val="C00000"/>
                </a:solidFill>
              </a:rPr>
              <a:t>”, menghasilkan </a:t>
            </a:r>
            <a:r>
              <a:rPr lang="ms-MY" dirty="0" smtClean="0">
                <a:solidFill>
                  <a:srgbClr val="C00000"/>
                </a:solidFill>
              </a:rPr>
              <a:t>bayangan</a:t>
            </a:r>
            <a:endParaRPr lang="ms-MY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ms-MY" dirty="0" smtClean="0">
                <a:solidFill>
                  <a:srgbClr val="C00000"/>
                </a:solidFill>
              </a:rPr>
              <a:t>Tembus sebagian atau bersifat “translucent</a:t>
            </a:r>
            <a:r>
              <a:rPr lang="ms-MY" dirty="0">
                <a:solidFill>
                  <a:srgbClr val="C00000"/>
                </a:solidFill>
              </a:rPr>
              <a:t>”, </a:t>
            </a:r>
            <a:r>
              <a:rPr lang="ms-MY" dirty="0" smtClean="0">
                <a:solidFill>
                  <a:srgbClr val="C00000"/>
                </a:solidFill>
              </a:rPr>
              <a:t>terjadi pembiasan dan menghasilkan </a:t>
            </a:r>
            <a:r>
              <a:rPr lang="ms-MY" dirty="0">
                <a:solidFill>
                  <a:srgbClr val="C00000"/>
                </a:solidFill>
              </a:rPr>
              <a:t>cahaya resap “difuse light”.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1398</TotalTime>
  <Words>1021</Words>
  <Application>Microsoft Office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Wingdings</vt:lpstr>
      <vt:lpstr>Orbit</vt:lpstr>
      <vt:lpstr>FISIKA BANGUNAN 2</vt:lpstr>
      <vt:lpstr>CAHAYA &amp; PENCAHAYAAN</vt:lpstr>
      <vt:lpstr>PowerPoint Presentation</vt:lpstr>
      <vt:lpstr>PowerPoint Presentation</vt:lpstr>
      <vt:lpstr>PRINSIP CAHAYA</vt:lpstr>
      <vt:lpstr>PENENTU CAHAYA SIANG</vt:lpstr>
      <vt:lpstr>PowerPoint Presentation</vt:lpstr>
      <vt:lpstr>PowerPoint Presentation</vt:lpstr>
      <vt:lpstr>PEMANCARAN</vt:lpstr>
      <vt:lpstr>PowerPoint Presentation</vt:lpstr>
      <vt:lpstr>PowerPoint Presentation</vt:lpstr>
      <vt:lpstr>KUANTITI FOTOMETRIK</vt:lpstr>
      <vt:lpstr>SUMBER CAHAYA  Jumlah fluks oleh sumber 1cd adalah 4 π lumen</vt:lpstr>
      <vt:lpstr>PowerPoint Presentation</vt:lpstr>
      <vt:lpstr>FOTOMETRIK</vt:lpstr>
      <vt:lpstr>TUJUAN PENCAHAYAAN</vt:lpstr>
      <vt:lpstr>KUANTITI PENCAHAYAAN</vt:lpstr>
      <vt:lpstr>BIDANG PENGLIHATAN</vt:lpstr>
      <vt:lpstr>KUALITI PENCAHAYAAN</vt:lpstr>
      <vt:lpstr>PENCAHAYAAN SIANG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HERU SUBIYANTORO</cp:lastModifiedBy>
  <cp:revision>94</cp:revision>
  <dcterms:created xsi:type="dcterms:W3CDTF">2004-06-17T08:05:51Z</dcterms:created>
  <dcterms:modified xsi:type="dcterms:W3CDTF">2020-04-01T13:21:02Z</dcterms:modified>
</cp:coreProperties>
</file>