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71" r:id="rId5"/>
    <p:sldId id="268" r:id="rId6"/>
    <p:sldId id="269" r:id="rId7"/>
    <p:sldId id="270" r:id="rId8"/>
    <p:sldId id="272" r:id="rId9"/>
    <p:sldId id="273" r:id="rId10"/>
    <p:sldId id="274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482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9559" autoAdjust="0"/>
    <p:restoredTop sz="94660"/>
  </p:normalViewPr>
  <p:slideViewPr>
    <p:cSldViewPr snapToGrid="0">
      <p:cViewPr varScale="1">
        <p:scale>
          <a:sx n="86" d="100"/>
          <a:sy n="86" d="100"/>
        </p:scale>
        <p:origin x="81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410E33-0F30-4E32-A12E-11698AD832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7F03F0-E67C-4F24-982E-E3DCC81EF6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A3E547-29FC-4590-BC95-19938FCA16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63505C-A2EB-4B14-AB01-2A8C9C6B6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25738BE-B820-444B-BA33-45D16FD376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7066778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31F59E-5DEE-45B2-8E00-7EAE889317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0608CB9-365F-4732-A4F9-96E4298A234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8EBE9B-1F8E-4561-AD9A-9440B4438F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1780C66-586B-417F-A7DB-DB7FB11E09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6AC84C4-2F59-4686-AB37-A348B5318B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857325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5B371541-A822-460C-8E20-8F9E9F3945A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2D5EFAB-03E4-4DBF-9827-5777B1FD37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4EC9CB-D3D0-4B95-A782-A515220A22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9ABEB87-4E82-485F-8179-D0DDB9E774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AD672A-E735-442A-9B4C-B9ED6A9700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9348676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D077B-0B84-4C6D-960C-4913F87E8B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6DF21B-66DD-4BFC-A421-A1DEF417C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587052-AAD0-4448-95A7-8D7389A67A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84CBD5-CC03-410D-B3F9-8204412A30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5B80C6-2E8B-4B79-A1E9-C3DF7B757F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3728333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48413C-CB57-44A6-B4A5-EF7319164A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F244C4-E4A8-49B5-92D5-49BE400AE2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14BAA2-6184-4B12-A4E3-990B7F003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1013E13-775E-4636-9590-7553AAFA60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AC7F5CB-F138-47BD-92AA-85F9615237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3331686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22F76F-5DC5-4C91-92AC-F67B31AF59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46C2C5-74D5-47D3-9525-91BB54BDCB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2520A6-0F2F-41DF-B283-39599BB464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ED4FB5E-250F-42D4-8EC5-3C10A91D06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237656-C0F2-4207-8595-2E9D247E3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8224F17-3561-47AB-ADBA-D02CB7972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24569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033794-7A92-4331-B463-9226A7592C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5C27A2-6B9C-4648-8E90-C7A722CC19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F8E4BDE-D152-4452-9652-2F71B012496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0729EED-7C21-424E-A328-3E802FE1CAB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97A85681-3980-44D4-BC11-FA4B6D90D75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57D4567-C49A-4EA6-B2AC-AA6AFFD8CA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1C4AC7C-7CB8-4F8E-9458-AA94C48602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0D9D4A6-38F2-4812-A88E-B6C0BE0ADA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885811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79D881-92B1-4D6D-8F9A-384C1136D2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67E558A-EF5E-482A-92C5-E98DE7072F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E1D6D7A-9214-47FE-B617-47CFA4B642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1022797-A168-456E-BB88-C91E16A370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9846011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4140137-3439-4D77-9EDE-BBFAC80048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31E6A6-0F81-4602-BC34-6D6CC5214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AB8C9C0-7954-404E-8A66-B361407852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51478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176F52-D641-4AAE-81A1-0C9726134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CF00A6-430A-4D39-8485-94872F7679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35B043A-BE67-4128-AC0C-F73AD122ED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C01CC02-B372-43DF-8B70-D59FAF3357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2580003-1D38-4A12-8451-FE56596D7D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CC4801-57DF-4E88-89E2-5F0D7D668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28041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F7100C-0680-4DE3-995C-4916F79B511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53878FE-B1B9-474E-9F49-44E60681C01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B3DC06E-8AF0-45A6-957C-D32B9F8E9DC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FF44A1F-B439-41D9-93B7-E0A201ADF0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AE7FF43-C3BE-4FC8-82B6-98F7DCB2A5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19BE91-BFE5-40FE-AE9C-D6BF268980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9399829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523B493-F10A-41FC-86E6-1A54F09B6B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5380A0-5FD9-491E-A847-9F28B2C686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CBFEB2-1E96-425B-8755-F0397E08E7B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3EC468-6FFF-4E02-B932-4E6EB9CE9B94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7BBBC3-3FEE-4191-9024-6C2973EFB4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341C1C-E7C4-4F64-B3A4-9734782A472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AACBACF-B47C-44E6-A691-DB24ABF2BA9D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024395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66C8EE4-64AB-46ED-9CEE-B6EFE0E46D3A}"/>
              </a:ext>
            </a:extLst>
          </p:cNvPr>
          <p:cNvSpPr txBox="1">
            <a:spLocks/>
          </p:cNvSpPr>
          <p:nvPr/>
        </p:nvSpPr>
        <p:spPr>
          <a:xfrm>
            <a:off x="414130" y="173936"/>
            <a:ext cx="11363740" cy="22136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5400" b="1" dirty="0" err="1"/>
              <a:t>Definisi</a:t>
            </a:r>
            <a:r>
              <a:rPr lang="en-US" sz="5400" b="1" dirty="0"/>
              <a:t> dan </a:t>
            </a:r>
            <a:r>
              <a:rPr lang="en-US" sz="5400" b="1" dirty="0" err="1"/>
              <a:t>Konsep</a:t>
            </a:r>
            <a:r>
              <a:rPr lang="en-US" sz="5400" b="1" dirty="0"/>
              <a:t> Smart City</a:t>
            </a:r>
            <a:endParaRPr lang="en-ID" sz="4800" dirty="0"/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C9730B0-1A2D-4E5A-ADAC-6B379E2B3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3512" y="5032512"/>
            <a:ext cx="9051235" cy="14411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MK </a:t>
            </a:r>
            <a:r>
              <a:rPr lang="en-US" dirty="0" err="1"/>
              <a:t>Sistem</a:t>
            </a:r>
            <a:r>
              <a:rPr lang="en-US" dirty="0"/>
              <a:t> Smart City</a:t>
            </a:r>
          </a:p>
          <a:p>
            <a:r>
              <a:rPr lang="en-US" dirty="0"/>
              <a:t>Teknik Telekomunikasi dan </a:t>
            </a:r>
            <a:r>
              <a:rPr lang="en-US" dirty="0" err="1"/>
              <a:t>Informasi</a:t>
            </a:r>
            <a:endParaRPr lang="en-US" dirty="0"/>
          </a:p>
          <a:p>
            <a:r>
              <a:rPr lang="en-US" dirty="0" err="1"/>
              <a:t>Jurusan</a:t>
            </a:r>
            <a:r>
              <a:rPr lang="en-US" dirty="0"/>
              <a:t> Teknik </a:t>
            </a:r>
            <a:r>
              <a:rPr lang="en-US" dirty="0" err="1"/>
              <a:t>Elektro</a:t>
            </a:r>
            <a:endParaRPr lang="en-US" dirty="0"/>
          </a:p>
          <a:p>
            <a:r>
              <a:rPr lang="en-US" dirty="0"/>
              <a:t>Universitas </a:t>
            </a:r>
            <a:r>
              <a:rPr lang="en-US" dirty="0" err="1"/>
              <a:t>Sriwijaya</a:t>
            </a:r>
            <a:endParaRPr lang="en-ID" dirty="0"/>
          </a:p>
          <a:p>
            <a:endParaRPr lang="en-ID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4EABBD-0C5C-4AEB-B65F-25DF0F0DA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844" y="2597977"/>
            <a:ext cx="3342312" cy="222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1702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586B31-7356-45FA-98AB-A71C47CE63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Tugas</a:t>
            </a:r>
            <a:r>
              <a:rPr lang="en-US" dirty="0"/>
              <a:t> 1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A3EE4-6763-4546-A604-17BAB60606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1. Resume Video </a:t>
            </a:r>
            <a:r>
              <a:rPr lang="en-US" dirty="0" err="1"/>
              <a:t>Pembelajaran</a:t>
            </a:r>
            <a:r>
              <a:rPr lang="en-US" dirty="0"/>
              <a:t>  : </a:t>
            </a:r>
            <a:r>
              <a:rPr lang="en-US" b="0" i="0" dirty="0">
                <a:effectLst/>
              </a:rPr>
              <a:t>Problems in Major Cities: New York City</a:t>
            </a:r>
          </a:p>
          <a:p>
            <a:pPr marL="0" indent="0">
              <a:buNone/>
            </a:pPr>
            <a:r>
              <a:rPr lang="en-US" dirty="0"/>
              <a:t>2. Resume Video </a:t>
            </a:r>
            <a:r>
              <a:rPr lang="en-US" dirty="0" err="1"/>
              <a:t>Pembelajaran</a:t>
            </a:r>
            <a:r>
              <a:rPr lang="en-US" dirty="0"/>
              <a:t>  : </a:t>
            </a:r>
            <a:r>
              <a:rPr lang="en-US" b="0" i="0" dirty="0">
                <a:effectLst/>
              </a:rPr>
              <a:t>How we design and build a smart city and nation 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8447500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365719-2E9B-4986-9C2E-25BB774BAE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Istilah</a:t>
            </a:r>
            <a:r>
              <a:rPr lang="en-US" dirty="0"/>
              <a:t> “Smart”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21667-EABE-4F98-99AE-DBFCF3D8EA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bahasa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Smart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/>
              <a:t>“</a:t>
            </a:r>
            <a:r>
              <a:rPr lang="en-US" dirty="0" err="1"/>
              <a:t>Pintar</a:t>
            </a:r>
            <a:r>
              <a:rPr lang="en-US" dirty="0"/>
              <a:t>”, “</a:t>
            </a:r>
            <a:r>
              <a:rPr lang="en-US" dirty="0" err="1"/>
              <a:t>pandai</a:t>
            </a:r>
            <a:r>
              <a:rPr lang="en-US" dirty="0"/>
              <a:t>”, “</a:t>
            </a:r>
            <a:r>
              <a:rPr lang="en-US" dirty="0" err="1"/>
              <a:t>cakap</a:t>
            </a:r>
            <a:r>
              <a:rPr lang="en-US" dirty="0"/>
              <a:t>”, “</a:t>
            </a:r>
            <a:r>
              <a:rPr lang="en-US" dirty="0" err="1"/>
              <a:t>cerdik</a:t>
            </a:r>
            <a:r>
              <a:rPr lang="en-US" dirty="0"/>
              <a:t>”, “</a:t>
            </a:r>
            <a:r>
              <a:rPr lang="en-US" dirty="0" err="1"/>
              <a:t>banyak</a:t>
            </a:r>
            <a:r>
              <a:rPr lang="en-US" dirty="0"/>
              <a:t> </a:t>
            </a:r>
            <a:r>
              <a:rPr lang="en-US" dirty="0" err="1"/>
              <a:t>akal</a:t>
            </a:r>
            <a:r>
              <a:rPr lang="en-US" dirty="0"/>
              <a:t>”, “</a:t>
            </a:r>
            <a:r>
              <a:rPr lang="en-US" dirty="0" err="1"/>
              <a:t>mahir</a:t>
            </a:r>
            <a:r>
              <a:rPr lang="en-US" dirty="0"/>
              <a:t>”, “</a:t>
            </a:r>
            <a:r>
              <a:rPr lang="en-US" dirty="0" err="1"/>
              <a:t>cerdas</a:t>
            </a:r>
            <a:r>
              <a:rPr lang="en-US" dirty="0"/>
              <a:t>”.</a:t>
            </a:r>
          </a:p>
          <a:p>
            <a:r>
              <a:rPr lang="en-US" dirty="0"/>
              <a:t>Dari </a:t>
            </a:r>
            <a:r>
              <a:rPr lang="en-US" dirty="0" err="1"/>
              <a:t>sudut</a:t>
            </a:r>
            <a:r>
              <a:rPr lang="en-US" dirty="0"/>
              <a:t> </a:t>
            </a:r>
            <a:r>
              <a:rPr lang="en-US" dirty="0" err="1"/>
              <a:t>pandang</a:t>
            </a:r>
            <a:r>
              <a:rPr lang="en-US" dirty="0"/>
              <a:t> </a:t>
            </a:r>
            <a:r>
              <a:rPr lang="en-US" dirty="0" err="1"/>
              <a:t>teknologi</a:t>
            </a:r>
            <a:r>
              <a:rPr lang="en-US" dirty="0"/>
              <a:t>:</a:t>
            </a:r>
          </a:p>
          <a:p>
            <a:pPr lvl="1"/>
            <a:r>
              <a:rPr lang="en-US" i="1" dirty="0"/>
              <a:t>Smart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identik</a:t>
            </a:r>
            <a:r>
              <a:rPr lang="en-US" dirty="0">
                <a:sym typeface="Wingdings" panose="05000000000000000000" pitchFamily="2" charset="2"/>
              </a:rPr>
              <a:t> dengan </a:t>
            </a:r>
            <a:r>
              <a:rPr lang="en-US" dirty="0" err="1">
                <a:sym typeface="Wingdings" panose="05000000000000000000" pitchFamily="2" charset="2"/>
              </a:rPr>
              <a:t>perangkat</a:t>
            </a:r>
            <a:r>
              <a:rPr lang="en-US" dirty="0">
                <a:sym typeface="Wingdings" panose="05000000000000000000" pitchFamily="2" charset="2"/>
              </a:rPr>
              <a:t> yang </a:t>
            </a:r>
            <a:r>
              <a:rPr lang="en-US" i="1" dirty="0">
                <a:sym typeface="Wingdings" panose="05000000000000000000" pitchFamily="2" charset="2"/>
              </a:rPr>
              <a:t>sensor-based, </a:t>
            </a:r>
            <a:r>
              <a:rPr lang="en-US" dirty="0">
                <a:sym typeface="Wingdings" panose="05000000000000000000" pitchFamily="2" charset="2"/>
              </a:rPr>
              <a:t>IoT, </a:t>
            </a:r>
            <a:r>
              <a:rPr lang="en-US" i="1" dirty="0">
                <a:sym typeface="Wingdings" panose="05000000000000000000" pitchFamily="2" charset="2"/>
              </a:rPr>
              <a:t>data analytic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i="1" dirty="0">
              <a:sym typeface="Wingdings" panose="05000000000000000000" pitchFamily="2" charset="2"/>
            </a:endParaRPr>
          </a:p>
          <a:p>
            <a:r>
              <a:rPr lang="en-US" i="1" dirty="0">
                <a:sym typeface="Wingdings" panose="05000000000000000000" pitchFamily="2" charset="2"/>
              </a:rPr>
              <a:t>Smart technology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bagaimana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kita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berinteraksi</a:t>
            </a:r>
            <a:r>
              <a:rPr lang="en-US" dirty="0">
                <a:sym typeface="Wingdings" panose="05000000000000000000" pitchFamily="2" charset="2"/>
              </a:rPr>
              <a:t> dengan </a:t>
            </a:r>
            <a:r>
              <a:rPr lang="en-US" dirty="0" err="1">
                <a:sym typeface="Wingdings" panose="05000000000000000000" pitchFamily="2" charset="2"/>
              </a:rPr>
              <a:t>teman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moda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transportasi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rumah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kantor</a:t>
            </a:r>
            <a:r>
              <a:rPr lang="en-US" dirty="0">
                <a:sym typeface="Wingdings" panose="05000000000000000000" pitchFamily="2" charset="2"/>
              </a:rPr>
              <a:t>, dan </a:t>
            </a:r>
            <a:r>
              <a:rPr lang="en-US" dirty="0" err="1">
                <a:sym typeface="Wingdings" panose="05000000000000000000" pitchFamily="2" charset="2"/>
              </a:rPr>
              <a:t>bahkan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tubuh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kita</a:t>
            </a:r>
            <a:r>
              <a:rPr lang="en-US" dirty="0">
                <a:sym typeface="Wingdings" panose="05000000000000000000" pitchFamily="2" charset="2"/>
              </a:rPr>
              <a:t>.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Contoh: </a:t>
            </a:r>
            <a:r>
              <a:rPr lang="en-US" i="1" dirty="0">
                <a:sym typeface="Wingdings" panose="05000000000000000000" pitchFamily="2" charset="2"/>
              </a:rPr>
              <a:t>smart glasses, smart thermostat, smart parking, smart streetlights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Menggunakan </a:t>
            </a:r>
            <a:r>
              <a:rPr lang="en-US" dirty="0" err="1">
                <a:sym typeface="Wingdings" panose="05000000000000000000" pitchFamily="2" charset="2"/>
              </a:rPr>
              <a:t>berbagai</a:t>
            </a:r>
            <a:r>
              <a:rPr lang="en-US" dirty="0">
                <a:sym typeface="Wingdings" panose="05000000000000000000" pitchFamily="2" charset="2"/>
              </a:rPr>
              <a:t> sensor: sensor listrik, sensor </a:t>
            </a:r>
            <a:r>
              <a:rPr lang="en-US" dirty="0" err="1">
                <a:sym typeface="Wingdings" panose="05000000000000000000" pitchFamily="2" charset="2"/>
              </a:rPr>
              <a:t>tekanan</a:t>
            </a:r>
            <a:r>
              <a:rPr lang="en-US" dirty="0">
                <a:sym typeface="Wingdings" panose="05000000000000000000" pitchFamily="2" charset="2"/>
              </a:rPr>
              <a:t>, sensor </a:t>
            </a:r>
            <a:r>
              <a:rPr lang="en-US" dirty="0" err="1">
                <a:sym typeface="Wingdings" panose="05000000000000000000" pitchFamily="2" charset="2"/>
              </a:rPr>
              <a:t>suhu</a:t>
            </a:r>
            <a:r>
              <a:rPr lang="en-US" dirty="0">
                <a:sym typeface="Wingdings" panose="05000000000000000000" pitchFamily="2" charset="2"/>
              </a:rPr>
              <a:t>, sensor </a:t>
            </a:r>
            <a:r>
              <a:rPr lang="en-US" dirty="0" err="1">
                <a:sym typeface="Wingdings" panose="05000000000000000000" pitchFamily="2" charset="2"/>
              </a:rPr>
              <a:t>jarak</a:t>
            </a:r>
            <a:r>
              <a:rPr lang="en-US" dirty="0">
                <a:sym typeface="Wingdings" panose="05000000000000000000" pitchFamily="2" charset="2"/>
              </a:rPr>
              <a:t>, sensor </a:t>
            </a:r>
            <a:r>
              <a:rPr lang="en-US" dirty="0" err="1">
                <a:sym typeface="Wingdings" panose="05000000000000000000" pitchFamily="2" charset="2"/>
              </a:rPr>
              <a:t>posisi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dsb</a:t>
            </a:r>
            <a:r>
              <a:rPr lang="en-US" dirty="0">
                <a:sym typeface="Wingdings" panose="05000000000000000000" pitchFamily="2" charset="2"/>
              </a:rPr>
              <a:t>.</a:t>
            </a:r>
          </a:p>
          <a:p>
            <a:r>
              <a:rPr lang="en-US" dirty="0" err="1">
                <a:sym typeface="Wingdings" panose="05000000000000000000" pitchFamily="2" charset="2"/>
              </a:rPr>
              <a:t>Rancangan</a:t>
            </a:r>
            <a:r>
              <a:rPr lang="en-US" dirty="0">
                <a:sym typeface="Wingdings" panose="05000000000000000000" pitchFamily="2" charset="2"/>
              </a:rPr>
              <a:t> ini </a:t>
            </a:r>
            <a:r>
              <a:rPr lang="en-US" dirty="0" err="1">
                <a:sym typeface="Wingdings" panose="05000000000000000000" pitchFamily="2" charset="2"/>
              </a:rPr>
              <a:t>dapat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menurunkan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konsumsi</a:t>
            </a:r>
            <a:r>
              <a:rPr lang="en-US" dirty="0">
                <a:sym typeface="Wingdings" panose="05000000000000000000" pitchFamily="2" charset="2"/>
              </a:rPr>
              <a:t> SDA, </a:t>
            </a:r>
            <a:r>
              <a:rPr lang="en-US" dirty="0" err="1">
                <a:sym typeface="Wingdings" panose="05000000000000000000" pitchFamily="2" charset="2"/>
              </a:rPr>
              <a:t>mengendalikan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polusi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mengelola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jaringan</a:t>
            </a:r>
            <a:r>
              <a:rPr lang="en-US" dirty="0">
                <a:sym typeface="Wingdings" panose="05000000000000000000" pitchFamily="2" charset="2"/>
              </a:rPr>
              <a:t> lebih </a:t>
            </a:r>
            <a:r>
              <a:rPr lang="en-US" dirty="0" err="1">
                <a:sym typeface="Wingdings" panose="05000000000000000000" pitchFamily="2" charset="2"/>
              </a:rPr>
              <a:t>efisien</a:t>
            </a:r>
            <a:r>
              <a:rPr lang="en-US" dirty="0">
                <a:sym typeface="Wingdings" panose="05000000000000000000" pitchFamily="2" charset="2"/>
              </a:rPr>
              <a:t>. </a:t>
            </a:r>
            <a:r>
              <a:rPr lang="en-US" dirty="0" err="1">
                <a:sym typeface="Wingdings" panose="05000000000000000000" pitchFamily="2" charset="2"/>
              </a:rPr>
              <a:t>Namun</a:t>
            </a:r>
            <a:r>
              <a:rPr lang="en-US" dirty="0">
                <a:sym typeface="Wingdings" panose="05000000000000000000" pitchFamily="2" charset="2"/>
              </a:rPr>
              <a:t>, </a:t>
            </a:r>
            <a:r>
              <a:rPr lang="en-US" dirty="0" err="1">
                <a:sym typeface="Wingdings" panose="05000000000000000000" pitchFamily="2" charset="2"/>
              </a:rPr>
              <a:t>sisi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bahayanya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terletak</a:t>
            </a:r>
            <a:r>
              <a:rPr lang="en-US" dirty="0">
                <a:sym typeface="Wingdings" panose="05000000000000000000" pitchFamily="2" charset="2"/>
              </a:rPr>
              <a:t> pada </a:t>
            </a:r>
            <a:r>
              <a:rPr lang="en-US" b="1" dirty="0" err="1">
                <a:sym typeface="Wingdings" panose="05000000000000000000" pitchFamily="2" charset="2"/>
              </a:rPr>
              <a:t>kebocoran</a:t>
            </a:r>
            <a:r>
              <a:rPr lang="en-US" b="1" dirty="0">
                <a:sym typeface="Wingdings" panose="05000000000000000000" pitchFamily="2" charset="2"/>
              </a:rPr>
              <a:t> </a:t>
            </a:r>
            <a:r>
              <a:rPr lang="en-US" b="1" dirty="0" err="1">
                <a:sym typeface="Wingdings" panose="05000000000000000000" pitchFamily="2" charset="2"/>
              </a:rPr>
              <a:t>informasi</a:t>
            </a:r>
            <a:r>
              <a:rPr lang="en-US" dirty="0">
                <a:sym typeface="Wingdings" panose="05000000000000000000" pitchFamily="2" charset="2"/>
              </a:rPr>
              <a:t>.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869767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64C68C-E42F-4132-B7C6-E0BEAD46E8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City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6C2219-0884-49D1-9FDF-C56DC9C3D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85000" lnSpcReduction="20000"/>
          </a:bodyPr>
          <a:lstStyle/>
          <a:p>
            <a:r>
              <a:rPr lang="en-US" dirty="0"/>
              <a:t>Smart city </a:t>
            </a:r>
            <a:r>
              <a:rPr lang="en-US" dirty="0" err="1"/>
              <a:t>berguna</a:t>
            </a:r>
            <a:r>
              <a:rPr lang="en-US" dirty="0"/>
              <a:t> untuk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hidup</a:t>
            </a:r>
            <a:r>
              <a:rPr lang="en-US" dirty="0"/>
              <a:t> </a:t>
            </a:r>
            <a:r>
              <a:rPr lang="en-US" dirty="0" err="1"/>
              <a:t>masyarakat</a:t>
            </a:r>
            <a:r>
              <a:rPr lang="en-US" dirty="0"/>
              <a:t>, </a:t>
            </a:r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limbah</a:t>
            </a:r>
            <a:r>
              <a:rPr lang="en-US" dirty="0"/>
              <a:t>, dan </a:t>
            </a:r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kondisi</a:t>
            </a:r>
            <a:r>
              <a:rPr lang="en-US" dirty="0"/>
              <a:t> </a:t>
            </a:r>
            <a:r>
              <a:rPr lang="en-US" dirty="0" err="1"/>
              <a:t>ekonomi</a:t>
            </a:r>
            <a:r>
              <a:rPr lang="en-US" dirty="0"/>
              <a:t>.</a:t>
            </a:r>
          </a:p>
          <a:p>
            <a:r>
              <a:rPr lang="en-US" dirty="0" err="1"/>
              <a:t>Infrastruktur</a:t>
            </a:r>
            <a:r>
              <a:rPr lang="en-US" dirty="0"/>
              <a:t> TIK </a:t>
            </a:r>
            <a:r>
              <a:rPr lang="en-US" dirty="0" err="1"/>
              <a:t>diperlukan</a:t>
            </a:r>
            <a:r>
              <a:rPr lang="en-US" dirty="0"/>
              <a:t> untuk </a:t>
            </a:r>
            <a:r>
              <a:rPr lang="en-US" dirty="0" err="1"/>
              <a:t>membangun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</a:t>
            </a:r>
            <a:r>
              <a:rPr lang="en-US" dirty="0" err="1"/>
              <a:t>cerdas</a:t>
            </a:r>
            <a:r>
              <a:rPr lang="en-US" dirty="0"/>
              <a:t>. </a:t>
            </a:r>
            <a:r>
              <a:rPr lang="en-US" dirty="0" err="1"/>
              <a:t>Teknologi</a:t>
            </a:r>
            <a:r>
              <a:rPr lang="en-US" dirty="0"/>
              <a:t> </a:t>
            </a:r>
            <a:r>
              <a:rPr lang="en-US" dirty="0" err="1"/>
              <a:t>berguna</a:t>
            </a:r>
            <a:r>
              <a:rPr lang="en-US" dirty="0"/>
              <a:t> untuk:</a:t>
            </a:r>
          </a:p>
          <a:p>
            <a:pPr lvl="1"/>
            <a:r>
              <a:rPr lang="en-US" dirty="0" err="1"/>
              <a:t>Meningkat</a:t>
            </a:r>
            <a:r>
              <a:rPr lang="en-US" dirty="0"/>
              <a:t> </a:t>
            </a:r>
            <a:r>
              <a:rPr lang="en-US" dirty="0" err="1"/>
              <a:t>kualitas</a:t>
            </a:r>
            <a:r>
              <a:rPr lang="en-US" dirty="0"/>
              <a:t> </a:t>
            </a:r>
            <a:r>
              <a:rPr lang="en-US" dirty="0" err="1"/>
              <a:t>jalanan</a:t>
            </a:r>
            <a:r>
              <a:rPr lang="en-US" dirty="0"/>
              <a:t>,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transportasi</a:t>
            </a:r>
            <a:r>
              <a:rPr lang="en-US" dirty="0"/>
              <a:t> dan </a:t>
            </a:r>
            <a:r>
              <a:rPr lang="en-US" dirty="0" err="1"/>
              <a:t>infrastruktur</a:t>
            </a:r>
            <a:r>
              <a:rPr lang="en-US" dirty="0"/>
              <a:t> </a:t>
            </a:r>
          </a:p>
          <a:p>
            <a:pPr lvl="1"/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pendidikan</a:t>
            </a:r>
            <a:r>
              <a:rPr lang="en-US" dirty="0"/>
              <a:t> dan </a:t>
            </a:r>
            <a:r>
              <a:rPr lang="en-US" dirty="0" err="1"/>
              <a:t>sistem</a:t>
            </a:r>
            <a:r>
              <a:rPr lang="en-US" dirty="0"/>
              <a:t> </a:t>
            </a:r>
            <a:r>
              <a:rPr lang="en-US" dirty="0" err="1"/>
              <a:t>kesehatan</a:t>
            </a:r>
            <a:endParaRPr lang="en-US" dirty="0"/>
          </a:p>
          <a:p>
            <a:pPr lvl="1"/>
            <a:r>
              <a:rPr lang="en-US" dirty="0" err="1"/>
              <a:t>Mengurangi</a:t>
            </a:r>
            <a:r>
              <a:rPr lang="en-US" dirty="0"/>
              <a:t> </a:t>
            </a:r>
            <a:r>
              <a:rPr lang="en-US" dirty="0" err="1"/>
              <a:t>limbah</a:t>
            </a:r>
            <a:r>
              <a:rPr lang="en-US" dirty="0"/>
              <a:t> dan </a:t>
            </a:r>
            <a:r>
              <a:rPr lang="en-US" dirty="0" err="1"/>
              <a:t>emisi</a:t>
            </a:r>
            <a:r>
              <a:rPr lang="en-US" dirty="0"/>
              <a:t> gas </a:t>
            </a:r>
            <a:r>
              <a:rPr lang="en-US" dirty="0" err="1"/>
              <a:t>rumah</a:t>
            </a:r>
            <a:r>
              <a:rPr lang="en-US" dirty="0"/>
              <a:t> </a:t>
            </a:r>
            <a:r>
              <a:rPr lang="en-US" dirty="0" err="1"/>
              <a:t>kaca</a:t>
            </a:r>
            <a:endParaRPr lang="en-US" dirty="0"/>
          </a:p>
          <a:p>
            <a:pPr lvl="1"/>
            <a:r>
              <a:rPr lang="en-US" dirty="0" err="1"/>
              <a:t>Meningkatkan</a:t>
            </a:r>
            <a:r>
              <a:rPr lang="en-US" dirty="0"/>
              <a:t> </a:t>
            </a:r>
            <a:r>
              <a:rPr lang="en-US" dirty="0" err="1"/>
              <a:t>keamanan</a:t>
            </a:r>
            <a:r>
              <a:rPr lang="en-US" dirty="0"/>
              <a:t> </a:t>
            </a:r>
            <a:r>
              <a:rPr lang="en-US" dirty="0" err="1"/>
              <a:t>publik</a:t>
            </a:r>
            <a:endParaRPr lang="en-US" dirty="0"/>
          </a:p>
          <a:p>
            <a:pPr lvl="1"/>
            <a:r>
              <a:rPr lang="en-US" dirty="0" err="1"/>
              <a:t>Mengelola</a:t>
            </a:r>
            <a:r>
              <a:rPr lang="en-US" dirty="0"/>
              <a:t> </a:t>
            </a:r>
            <a:r>
              <a:rPr lang="en-US" dirty="0" err="1"/>
              <a:t>kemacetan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dan </a:t>
            </a:r>
            <a:r>
              <a:rPr lang="en-US" dirty="0" err="1"/>
              <a:t>mengoptimalkan</a:t>
            </a:r>
            <a:r>
              <a:rPr lang="en-US" dirty="0"/>
              <a:t> </a:t>
            </a:r>
            <a:r>
              <a:rPr lang="en-US" dirty="0" err="1"/>
              <a:t>secara</a:t>
            </a:r>
            <a:r>
              <a:rPr lang="en-US" dirty="0"/>
              <a:t> </a:t>
            </a:r>
            <a:r>
              <a:rPr lang="en-US" dirty="0" err="1"/>
              <a:t>keseluruhan</a:t>
            </a:r>
            <a:r>
              <a:rPr lang="en-US" dirty="0"/>
              <a:t> </a:t>
            </a:r>
            <a:r>
              <a:rPr lang="en-US" dirty="0" err="1"/>
              <a:t>operasionalnya</a:t>
            </a:r>
            <a:endParaRPr lang="en-US" dirty="0"/>
          </a:p>
          <a:p>
            <a:pPr lvl="1"/>
            <a:r>
              <a:rPr lang="en-US" dirty="0" err="1"/>
              <a:t>Mempermudah</a:t>
            </a:r>
            <a:r>
              <a:rPr lang="en-US" dirty="0"/>
              <a:t> </a:t>
            </a:r>
            <a:r>
              <a:rPr lang="en-US" dirty="0" err="1"/>
              <a:t>pengambilan</a:t>
            </a:r>
            <a:r>
              <a:rPr lang="en-US" dirty="0"/>
              <a:t> dan </a:t>
            </a:r>
            <a:r>
              <a:rPr lang="en-US" dirty="0" err="1"/>
              <a:t>pengumpulan</a:t>
            </a:r>
            <a:r>
              <a:rPr lang="en-US" dirty="0"/>
              <a:t> data</a:t>
            </a:r>
          </a:p>
          <a:p>
            <a:r>
              <a:rPr lang="en-US" dirty="0" err="1"/>
              <a:t>Masalah</a:t>
            </a:r>
            <a:r>
              <a:rPr lang="en-US" dirty="0"/>
              <a:t> yang </a:t>
            </a:r>
            <a:r>
              <a:rPr lang="en-US" dirty="0" err="1"/>
              <a:t>ditemui</a:t>
            </a:r>
            <a:r>
              <a:rPr lang="en-US" dirty="0"/>
              <a:t> di </a:t>
            </a:r>
            <a:r>
              <a:rPr lang="en-US" dirty="0" err="1"/>
              <a:t>kota-kota</a:t>
            </a:r>
            <a:r>
              <a:rPr lang="en-US" dirty="0"/>
              <a:t> besar di dunia: </a:t>
            </a:r>
          </a:p>
          <a:p>
            <a:pPr lvl="1"/>
            <a:r>
              <a:rPr lang="en-US" dirty="0" err="1"/>
              <a:t>Penduduknya</a:t>
            </a:r>
            <a:r>
              <a:rPr lang="en-US" dirty="0"/>
              <a:t> </a:t>
            </a:r>
            <a:r>
              <a:rPr lang="en-US" dirty="0" err="1"/>
              <a:t>sangat</a:t>
            </a:r>
            <a:r>
              <a:rPr lang="en-US" dirty="0"/>
              <a:t> </a:t>
            </a:r>
            <a:r>
              <a:rPr lang="en-US" dirty="0" err="1"/>
              <a:t>padat</a:t>
            </a:r>
            <a:r>
              <a:rPr lang="en-US" dirty="0"/>
              <a:t> (Contoh: New York, London, Mumbai)</a:t>
            </a:r>
          </a:p>
          <a:p>
            <a:pPr lvl="1"/>
            <a:r>
              <a:rPr lang="en-US" dirty="0" err="1"/>
              <a:t>Penduduknya</a:t>
            </a:r>
            <a:r>
              <a:rPr lang="en-US" dirty="0"/>
              <a:t> </a:t>
            </a:r>
            <a:r>
              <a:rPr lang="en-US" dirty="0" err="1"/>
              <a:t>belum</a:t>
            </a:r>
            <a:r>
              <a:rPr lang="en-US" dirty="0"/>
              <a:t> </a:t>
            </a:r>
            <a:r>
              <a:rPr lang="en-US" dirty="0" err="1"/>
              <a:t>cerdas</a:t>
            </a:r>
            <a:r>
              <a:rPr lang="en-US" dirty="0"/>
              <a:t> dan </a:t>
            </a:r>
            <a:r>
              <a:rPr lang="en-US" dirty="0" err="1"/>
              <a:t>terkoordinir</a:t>
            </a:r>
            <a:endParaRPr lang="en-US" dirty="0"/>
          </a:p>
          <a:p>
            <a:pPr lvl="1"/>
            <a:r>
              <a:rPr lang="en-US" dirty="0"/>
              <a:t>Banyak </a:t>
            </a:r>
            <a:r>
              <a:rPr lang="en-US" dirty="0" err="1"/>
              <a:t>polusi</a:t>
            </a:r>
            <a:r>
              <a:rPr lang="en-US" dirty="0"/>
              <a:t> </a:t>
            </a:r>
            <a:r>
              <a:rPr lang="en-US" dirty="0" err="1"/>
              <a:t>karbon</a:t>
            </a:r>
            <a:r>
              <a:rPr lang="en-US" dirty="0"/>
              <a:t> di </a:t>
            </a:r>
            <a:r>
              <a:rPr lang="en-US" dirty="0" err="1"/>
              <a:t>udara</a:t>
            </a:r>
            <a:r>
              <a:rPr lang="en-US" dirty="0"/>
              <a:t> yang </a:t>
            </a:r>
            <a:r>
              <a:rPr lang="en-US" dirty="0" err="1"/>
              <a:t>tak</a:t>
            </a:r>
            <a:r>
              <a:rPr lang="en-US" dirty="0"/>
              <a:t> </a:t>
            </a:r>
            <a:r>
              <a:rPr lang="en-US" dirty="0" err="1"/>
              <a:t>terkendali</a:t>
            </a:r>
            <a:endParaRPr lang="en-US" dirty="0"/>
          </a:p>
          <a:p>
            <a:pPr lvl="1"/>
            <a:r>
              <a:rPr lang="en-US" dirty="0" err="1"/>
              <a:t>Pergeseran</a:t>
            </a:r>
            <a:r>
              <a:rPr lang="en-US" dirty="0"/>
              <a:t> </a:t>
            </a:r>
            <a:r>
              <a:rPr lang="en-US" dirty="0" err="1"/>
              <a:t>demografi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pedesaan</a:t>
            </a:r>
            <a:r>
              <a:rPr lang="en-US" dirty="0"/>
              <a:t> ke </a:t>
            </a:r>
            <a:r>
              <a:rPr lang="en-US" dirty="0" err="1"/>
              <a:t>daerah</a:t>
            </a:r>
            <a:r>
              <a:rPr lang="en-US" dirty="0"/>
              <a:t> miskin di </a:t>
            </a:r>
            <a:r>
              <a:rPr lang="en-US" dirty="0" err="1"/>
              <a:t>perkotaan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013509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0137A-AE40-4B24-835A-460DC447FF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</a:t>
            </a:r>
            <a:r>
              <a:rPr lang="en-US" dirty="0" err="1"/>
              <a:t>Pembelajaran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60B464-B32C-45F5-8876-FF344DE971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Contoh</a:t>
            </a:r>
            <a:r>
              <a:rPr lang="en-US" dirty="0"/>
              <a:t> </a:t>
            </a:r>
            <a:r>
              <a:rPr lang="en-US" dirty="0" err="1"/>
              <a:t>Permasalahan</a:t>
            </a:r>
            <a:r>
              <a:rPr lang="en-US" dirty="0"/>
              <a:t> Kota </a:t>
            </a:r>
            <a:r>
              <a:rPr lang="en-US" dirty="0" err="1"/>
              <a:t>Besar</a:t>
            </a:r>
            <a:r>
              <a:rPr lang="en-US" dirty="0"/>
              <a:t> :</a:t>
            </a:r>
          </a:p>
          <a:p>
            <a:pPr marL="0" indent="0">
              <a:buNone/>
            </a:pPr>
            <a:r>
              <a:rPr lang="en-US" b="0" i="0" dirty="0">
                <a:effectLst/>
              </a:rPr>
              <a:t>   Problems in Major Cities: New York City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    https://www.youtube.com/watch?v=mBtVhNxef0s</a:t>
            </a:r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1707957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FA014BD1-AB67-469A-9E2F-FF194197A2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19200" y="990600"/>
            <a:ext cx="9753600" cy="4876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60437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3334AC-6DA4-4983-9192-6169B56C15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City di Indonesia</a:t>
            </a:r>
            <a:endParaRPr lang="id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8F39926-0671-4E9D-ACAB-A0E04EC860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Menurut</a:t>
            </a:r>
            <a:r>
              <a:rPr lang="en-US" dirty="0"/>
              <a:t> </a:t>
            </a:r>
            <a:r>
              <a:rPr lang="en-US" dirty="0" err="1"/>
              <a:t>Bappenas</a:t>
            </a:r>
            <a:r>
              <a:rPr lang="en-US" dirty="0"/>
              <a:t>, pada </a:t>
            </a:r>
            <a:r>
              <a:rPr lang="en-US" dirty="0" err="1"/>
              <a:t>tahun</a:t>
            </a:r>
            <a:r>
              <a:rPr lang="en-US" dirty="0"/>
              <a:t> 2045, </a:t>
            </a:r>
            <a:r>
              <a:rPr lang="en-US" dirty="0" err="1"/>
              <a:t>diperkirakan</a:t>
            </a:r>
            <a:r>
              <a:rPr lang="en-US" dirty="0"/>
              <a:t> 82,37% </a:t>
            </a:r>
            <a:r>
              <a:rPr lang="en-US" dirty="0" err="1"/>
              <a:t>penduduk</a:t>
            </a:r>
            <a:r>
              <a:rPr lang="en-US" dirty="0"/>
              <a:t> Indonesia </a:t>
            </a:r>
            <a:r>
              <a:rPr lang="en-US" dirty="0" err="1"/>
              <a:t>hidup</a:t>
            </a:r>
            <a:r>
              <a:rPr lang="en-US" dirty="0"/>
              <a:t> di </a:t>
            </a:r>
            <a:r>
              <a:rPr lang="en-US" dirty="0" err="1"/>
              <a:t>kota</a:t>
            </a:r>
            <a:r>
              <a:rPr lang="en-US" dirty="0"/>
              <a:t>.</a:t>
            </a:r>
          </a:p>
          <a:p>
            <a:r>
              <a:rPr lang="en-US" dirty="0" err="1"/>
              <a:t>Beberapa</a:t>
            </a:r>
            <a:r>
              <a:rPr lang="en-US" dirty="0"/>
              <a:t> </a:t>
            </a:r>
            <a:r>
              <a:rPr lang="en-US" dirty="0" err="1"/>
              <a:t>kota</a:t>
            </a:r>
            <a:r>
              <a:rPr lang="en-US" dirty="0"/>
              <a:t> yang </a:t>
            </a:r>
            <a:r>
              <a:rPr lang="en-US" dirty="0" err="1"/>
              <a:t>saat</a:t>
            </a:r>
            <a:r>
              <a:rPr lang="en-US" dirty="0"/>
              <a:t> ini </a:t>
            </a:r>
            <a:r>
              <a:rPr lang="en-US" dirty="0" err="1"/>
              <a:t>sudah</a:t>
            </a:r>
            <a:r>
              <a:rPr lang="en-US" dirty="0"/>
              <a:t> </a:t>
            </a:r>
            <a:r>
              <a:rPr lang="en-US" dirty="0" err="1"/>
              <a:t>mengaplikasikan</a:t>
            </a:r>
            <a:r>
              <a:rPr lang="en-US" dirty="0"/>
              <a:t> program smart city di </a:t>
            </a:r>
            <a:r>
              <a:rPr lang="en-US" dirty="0" err="1"/>
              <a:t>antaranya</a:t>
            </a:r>
            <a:r>
              <a:rPr lang="en-US" dirty="0"/>
              <a:t> Jakarta, Bandung, Makassar, Surabaya, Semarang, Yogyakarta, Denpasar.</a:t>
            </a: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50022691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2B25C23-6B79-44BF-9FFA-651E3BFD2F0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9775" y="233321"/>
            <a:ext cx="10392450" cy="63913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06763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5F8AC983-664E-4BA3-90CD-BEF16915CC9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1" y="0"/>
            <a:ext cx="10871446" cy="6858000"/>
          </a:xfrm>
        </p:spPr>
      </p:pic>
    </p:spTree>
    <p:extLst>
      <p:ext uri="{BB962C8B-B14F-4D97-AF65-F5344CB8AC3E}">
        <p14:creationId xmlns:p14="http://schemas.microsoft.com/office/powerpoint/2010/main" val="720185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4341DF-7243-4405-AB9E-55532874B9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Video </a:t>
            </a:r>
            <a:r>
              <a:rPr lang="en-US" dirty="0" err="1"/>
              <a:t>Pembelajaran</a:t>
            </a:r>
            <a:r>
              <a:rPr lang="en-US" dirty="0"/>
              <a:t>: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55A0A5-3957-4AEF-BBCD-5F0172E852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0" i="0" dirty="0">
                <a:effectLst/>
                <a:latin typeface="Roboto" panose="02000000000000000000" pitchFamily="2" charset="0"/>
              </a:rPr>
              <a:t>How we design and build a smart city and nation | Cheong Koon </a:t>
            </a:r>
            <a:r>
              <a:rPr lang="en-US" b="0" i="0" dirty="0" err="1">
                <a:effectLst/>
                <a:latin typeface="Roboto" panose="02000000000000000000" pitchFamily="2" charset="0"/>
              </a:rPr>
              <a:t>Hean</a:t>
            </a:r>
            <a:r>
              <a:rPr lang="en-US" b="0" i="0" dirty="0">
                <a:effectLst/>
                <a:latin typeface="Roboto" panose="02000000000000000000" pitchFamily="2" charset="0"/>
              </a:rPr>
              <a:t> | </a:t>
            </a:r>
            <a:r>
              <a:rPr lang="en-US" b="0" i="0" dirty="0" err="1">
                <a:effectLst/>
                <a:latin typeface="Roboto" panose="02000000000000000000" pitchFamily="2" charset="0"/>
              </a:rPr>
              <a:t>TEDxSingapore</a:t>
            </a:r>
            <a:r>
              <a:rPr lang="en-US" b="0" i="0" dirty="0">
                <a:effectLst/>
                <a:latin typeface="Roboto" panose="02000000000000000000" pitchFamily="2" charset="0"/>
              </a:rPr>
              <a:t> :</a:t>
            </a:r>
          </a:p>
          <a:p>
            <a:pPr marL="0" indent="0">
              <a:buNone/>
            </a:pPr>
            <a:r>
              <a:rPr lang="en-ID" dirty="0"/>
              <a:t>   https://www.youtube.com/watch?v=m45SshJqOP4</a:t>
            </a:r>
          </a:p>
          <a:p>
            <a:pPr marL="0" indent="0">
              <a:buNone/>
            </a:pPr>
            <a:endParaRPr lang="en-ID" dirty="0"/>
          </a:p>
          <a:p>
            <a:pPr marL="0" indent="0">
              <a:buNone/>
            </a:pP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7882132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399</Words>
  <Application>Microsoft Office PowerPoint</Application>
  <PresentationFormat>Widescreen</PresentationFormat>
  <Paragraphs>42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Roboto</vt:lpstr>
      <vt:lpstr>Office Theme</vt:lpstr>
      <vt:lpstr>PowerPoint Presentation</vt:lpstr>
      <vt:lpstr>Istilah “Smart”</vt:lpstr>
      <vt:lpstr>Smart City</vt:lpstr>
      <vt:lpstr>Video Pembelajaran</vt:lpstr>
      <vt:lpstr>PowerPoint Presentation</vt:lpstr>
      <vt:lpstr>Smart City di Indonesia</vt:lpstr>
      <vt:lpstr>PowerPoint Presentation</vt:lpstr>
      <vt:lpstr>PowerPoint Presentation</vt:lpstr>
      <vt:lpstr>Video Pembelajaran:</vt:lpstr>
      <vt:lpstr>Tugas 1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Iwan Pahendra</dc:creator>
  <cp:lastModifiedBy>iwan pahendra</cp:lastModifiedBy>
  <cp:revision>60</cp:revision>
  <dcterms:created xsi:type="dcterms:W3CDTF">2021-06-26T09:24:50Z</dcterms:created>
  <dcterms:modified xsi:type="dcterms:W3CDTF">2021-06-30T03:32:43Z</dcterms:modified>
</cp:coreProperties>
</file>