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63" r:id="rId2"/>
    <p:sldId id="287" r:id="rId3"/>
    <p:sldId id="288" r:id="rId4"/>
    <p:sldId id="289" r:id="rId5"/>
    <p:sldId id="292" r:id="rId6"/>
    <p:sldId id="290" r:id="rId7"/>
    <p:sldId id="291" r:id="rId8"/>
    <p:sldId id="293" r:id="rId9"/>
    <p:sldId id="286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3" autoAdjust="0"/>
    <p:restoredTop sz="94660"/>
  </p:normalViewPr>
  <p:slideViewPr>
    <p:cSldViewPr>
      <p:cViewPr>
        <p:scale>
          <a:sx n="66" d="100"/>
          <a:sy n="66" d="100"/>
        </p:scale>
        <p:origin x="-14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8E7D330-88EF-4859-A652-21D317A2C02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38F19C5-EF86-421C-86C6-46EF258A4E8F}" type="datetimeFigureOut">
              <a:rPr lang="id-ID" smtClean="0"/>
              <a:pPr/>
              <a:t>15/11/2018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212976"/>
            <a:ext cx="6336704" cy="1512168"/>
          </a:xfrm>
        </p:spPr>
        <p:txBody>
          <a:bodyPr/>
          <a:lstStyle/>
          <a:p>
            <a:pPr algn="ctr"/>
            <a:r>
              <a:rPr lang="en-GB" sz="4000" dirty="0" err="1" smtClean="0">
                <a:solidFill>
                  <a:schemeClr val="tx1"/>
                </a:solidFill>
              </a:rPr>
              <a:t>Penerapan</a:t>
            </a:r>
            <a:r>
              <a:rPr lang="en-GB" sz="4000" dirty="0" smtClean="0">
                <a:solidFill>
                  <a:schemeClr val="tx1"/>
                </a:solidFill>
              </a:rPr>
              <a:t> </a:t>
            </a:r>
            <a:r>
              <a:rPr lang="en-GB" sz="4000" dirty="0" err="1" smtClean="0">
                <a:solidFill>
                  <a:schemeClr val="tx1"/>
                </a:solidFill>
              </a:rPr>
              <a:t>Tabel</a:t>
            </a:r>
            <a:r>
              <a:rPr lang="en-GB" sz="4000" dirty="0" smtClean="0">
                <a:solidFill>
                  <a:schemeClr val="tx1"/>
                </a:solidFill>
              </a:rPr>
              <a:t> </a:t>
            </a:r>
            <a:r>
              <a:rPr lang="en-GB" sz="4000" dirty="0" err="1" smtClean="0">
                <a:solidFill>
                  <a:schemeClr val="tx1"/>
                </a:solidFill>
              </a:rPr>
              <a:t>Kematian</a:t>
            </a:r>
            <a:r>
              <a:rPr lang="en-GB" sz="4000" dirty="0" smtClean="0">
                <a:solidFill>
                  <a:schemeClr val="tx1"/>
                </a:solidFill>
              </a:rPr>
              <a:t> </a:t>
            </a:r>
            <a:r>
              <a:rPr lang="en-GB" sz="4000" i="1" dirty="0" smtClean="0">
                <a:solidFill>
                  <a:schemeClr val="tx1"/>
                </a:solidFill>
              </a:rPr>
              <a:t>(Life Table</a:t>
            </a:r>
            <a:r>
              <a:rPr lang="en-GB" sz="4000" i="1" dirty="0" smtClean="0">
                <a:solidFill>
                  <a:schemeClr val="tx1"/>
                </a:solidFill>
              </a:rPr>
              <a:t>)</a:t>
            </a:r>
            <a:endParaRPr lang="en-GB" sz="4000" i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 flipV="1">
            <a:off x="-108520" y="1772816"/>
            <a:ext cx="8568952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0648"/>
            <a:ext cx="1224136" cy="137426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67744" y="260648"/>
            <a:ext cx="6054784" cy="15182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  <a:latin typeface="Arial Narrow" pitchFamily="34" charset="0"/>
              </a:rPr>
              <a:t>Program </a:t>
            </a:r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Studi</a:t>
            </a:r>
            <a:r>
              <a:rPr lang="en-GB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Matematika</a:t>
            </a:r>
            <a:endParaRPr lang="en-GB" sz="2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Fakultas</a:t>
            </a:r>
            <a:r>
              <a:rPr lang="en-GB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Matematika</a:t>
            </a:r>
            <a:r>
              <a:rPr lang="en-GB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dan</a:t>
            </a:r>
            <a:r>
              <a:rPr lang="en-GB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Ilmu</a:t>
            </a:r>
            <a:r>
              <a:rPr lang="en-GB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Pengetahuan</a:t>
            </a:r>
            <a:r>
              <a:rPr lang="en-GB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Alam</a:t>
            </a:r>
            <a:endParaRPr lang="en-GB" sz="2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Universitas</a:t>
            </a:r>
            <a:r>
              <a:rPr lang="en-GB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Arial Narrow" pitchFamily="34" charset="0"/>
              </a:rPr>
              <a:t>Udayana</a:t>
            </a:r>
            <a:endParaRPr lang="en-GB" sz="2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Arial Narrow" pitchFamily="34" charset="0"/>
              </a:rPr>
              <a:t>2018</a:t>
            </a:r>
            <a:endParaRPr lang="en-GB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5936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000496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Penerapan Tabel Kematian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2910" y="1500174"/>
            <a:ext cx="7286676" cy="30003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Adapun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contoh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penerapan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tabel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kematian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berikut</a:t>
            </a:r>
            <a:r>
              <a:rPr lang="en-US" dirty="0" smtClean="0">
                <a:solidFill>
                  <a:schemeClr val="tx1"/>
                </a:solidFill>
              </a:rPr>
              <a:t> :</a:t>
            </a:r>
            <a:endParaRPr lang="id-ID" dirty="0" smtClean="0">
              <a:solidFill>
                <a:schemeClr val="tx1"/>
              </a:solidFill>
            </a:endParaRPr>
          </a:p>
          <a:p>
            <a:endParaRPr lang="id-ID" dirty="0" smtClean="0">
              <a:solidFill>
                <a:schemeClr val="tx1"/>
              </a:solidFill>
            </a:endParaRPr>
          </a:p>
          <a:p>
            <a:pPr marL="449263" indent="-449263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Diketahui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kemungkinan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hidup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mencapai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usia</a:t>
            </a:r>
            <a:r>
              <a:rPr lang="en-US" dirty="0" smtClean="0">
                <a:solidFill>
                  <a:schemeClr val="tx1"/>
                </a:solidFill>
              </a:rPr>
              <a:t> 40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kelahiran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0,86. </a:t>
            </a:r>
            <a:r>
              <a:rPr lang="en-US" dirty="0" err="1" smtClean="0">
                <a:solidFill>
                  <a:schemeClr val="tx1"/>
                </a:solidFill>
              </a:rPr>
              <a:t>Besarnya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sedangkan</a:t>
            </a:r>
            <a:endParaRPr lang="id-ID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id-ID" dirty="0" smtClean="0">
              <a:solidFill>
                <a:schemeClr val="tx1"/>
              </a:solidFill>
            </a:endParaRPr>
          </a:p>
          <a:p>
            <a:endParaRPr lang="id-ID" dirty="0" smtClean="0">
              <a:solidFill>
                <a:schemeClr val="tx1"/>
              </a:solidFill>
            </a:endParaRPr>
          </a:p>
          <a:p>
            <a:pPr algn="ctr"/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286124"/>
            <a:ext cx="1143008" cy="278783"/>
          </a:xfrm>
          <a:prstGeom prst="rect">
            <a:avLst/>
          </a:prstGeom>
          <a:noFill/>
        </p:spPr>
      </p:pic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571876"/>
            <a:ext cx="1171583" cy="285752"/>
          </a:xfrm>
          <a:prstGeom prst="rect">
            <a:avLst/>
          </a:prstGeom>
          <a:noFill/>
        </p:spPr>
      </p:pic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3983080"/>
            <a:ext cx="1243020" cy="303176"/>
          </a:xfrm>
          <a:prstGeom prst="rect">
            <a:avLst/>
          </a:prstGeom>
          <a:noFill/>
        </p:spPr>
      </p:pic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45067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3251276"/>
            <a:ext cx="1071570" cy="261359"/>
          </a:xfrm>
          <a:prstGeom prst="rect">
            <a:avLst/>
          </a:prstGeom>
          <a:noFill/>
        </p:spPr>
      </p:pic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45069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3591042"/>
            <a:ext cx="1143008" cy="278783"/>
          </a:xfrm>
          <a:prstGeom prst="rect">
            <a:avLst/>
          </a:prstGeom>
          <a:noFill/>
        </p:spPr>
      </p:pic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45071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4000504"/>
            <a:ext cx="1171583" cy="285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000496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Penerapan Tabel Kematian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pic>
        <p:nvPicPr>
          <p:cNvPr id="6" name="Picture 5" descr="soal 1 matpo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357298"/>
            <a:ext cx="5357850" cy="2357454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71604" y="4286256"/>
          <a:ext cx="4714910" cy="2214576"/>
        </p:xfrm>
        <a:graphic>
          <a:graphicData uri="http://schemas.openxmlformats.org/drawingml/2006/table">
            <a:tbl>
              <a:tblPr/>
              <a:tblGrid>
                <a:gridCol w="942982"/>
                <a:gridCol w="942982"/>
                <a:gridCol w="942982"/>
                <a:gridCol w="942982"/>
                <a:gridCol w="942982"/>
              </a:tblGrid>
              <a:tr h="276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[1]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[2]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[3]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[4]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[5]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86000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0.998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0.003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85828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257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0.997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85571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0.996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85229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341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0.996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84888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0.995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id-ID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0.005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84464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422</a:t>
                      </a: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0.995</a:t>
                      </a:r>
                      <a:endParaRPr lang="id-ID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4357694"/>
            <a:ext cx="85725" cy="190500"/>
          </a:xfrm>
          <a:prstGeom prst="rect">
            <a:avLst/>
          </a:prstGeom>
          <a:noFill/>
        </p:spPr>
      </p:pic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4286256"/>
            <a:ext cx="161925" cy="190500"/>
          </a:xfrm>
          <a:prstGeom prst="rect">
            <a:avLst/>
          </a:prstGeom>
          <a:noFill/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4357694"/>
            <a:ext cx="123825" cy="190500"/>
          </a:xfrm>
          <a:prstGeom prst="rect">
            <a:avLst/>
          </a:prstGeom>
          <a:noFill/>
        </p:spPr>
      </p:pic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4357694"/>
            <a:ext cx="161925" cy="190500"/>
          </a:xfrm>
          <a:prstGeom prst="rect">
            <a:avLst/>
          </a:prstGeom>
          <a:noFill/>
        </p:spPr>
      </p:pic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4286256"/>
            <a:ext cx="182168" cy="214315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571472" y="3714752"/>
            <a:ext cx="192882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 smtClean="0">
                <a:solidFill>
                  <a:schemeClr val="tx1"/>
                </a:solidFill>
              </a:rPr>
              <a:t>dan seterusnya</a:t>
            </a:r>
            <a:endParaRPr lang="id-ID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000496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Penerapan Tabel Kematian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28596" y="1428736"/>
            <a:ext cx="7786742" cy="3500462"/>
          </a:xfrm>
        </p:spPr>
        <p:txBody>
          <a:bodyPr>
            <a:normAutofit/>
          </a:bodyPr>
          <a:lstStyle/>
          <a:p>
            <a:pPr marL="457200" lvl="0" indent="-457200">
              <a:buClrTx/>
              <a:buFont typeface="+mj-lt"/>
              <a:buAutoNum type="arabicPeriod" startAt="2"/>
            </a:pPr>
            <a:r>
              <a:rPr lang="en-US" dirty="0" err="1" smtClean="0">
                <a:solidFill>
                  <a:schemeClr val="tx1"/>
                </a:solidFill>
              </a:rPr>
              <a:t>Berapakah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kemungkinan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seseorang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berusia</a:t>
            </a:r>
            <a:r>
              <a:rPr lang="en-US" dirty="0" smtClean="0">
                <a:solidFill>
                  <a:schemeClr val="tx1"/>
                </a:solidFill>
              </a:rPr>
              <a:t> 42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mencapai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usia</a:t>
            </a:r>
            <a:r>
              <a:rPr lang="en-US" dirty="0" smtClean="0">
                <a:solidFill>
                  <a:schemeClr val="tx1"/>
                </a:solidFill>
              </a:rPr>
              <a:t> 45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id-ID" dirty="0" smtClean="0">
              <a:solidFill>
                <a:schemeClr val="tx1"/>
              </a:solidFill>
            </a:endParaRPr>
          </a:p>
          <a:p>
            <a:pPr lvl="0"/>
            <a:endParaRPr lang="id-ID" dirty="0" smtClean="0">
              <a:solidFill>
                <a:schemeClr val="tx1"/>
              </a:solidFill>
            </a:endParaRPr>
          </a:p>
          <a:p>
            <a:r>
              <a:rPr lang="id-ID" b="1" dirty="0" smtClean="0">
                <a:solidFill>
                  <a:schemeClr val="tx1"/>
                </a:solidFill>
              </a:rPr>
              <a:t>Penyelesaian 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endParaRPr lang="id-ID" b="1" dirty="0" smtClean="0">
              <a:solidFill>
                <a:schemeClr val="tx1"/>
              </a:solidFill>
            </a:endParaRPr>
          </a:p>
          <a:p>
            <a:endParaRPr lang="id-ID" b="1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Kemungkinan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seseorang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berusia</a:t>
            </a:r>
            <a:r>
              <a:rPr lang="en-US" dirty="0" smtClean="0">
                <a:solidFill>
                  <a:schemeClr val="tx1"/>
                </a:solidFill>
              </a:rPr>
              <a:t> 42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id-ID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mencapai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usia</a:t>
            </a:r>
            <a:r>
              <a:rPr lang="en-US" dirty="0" smtClean="0">
                <a:solidFill>
                  <a:schemeClr val="tx1"/>
                </a:solidFill>
              </a:rPr>
              <a:t> 45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endParaRPr lang="id-ID" dirty="0" smtClean="0">
              <a:solidFill>
                <a:schemeClr val="tx1"/>
              </a:solidFill>
            </a:endParaRPr>
          </a:p>
          <a:p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430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4500570"/>
            <a:ext cx="2258138" cy="642942"/>
          </a:xfrm>
          <a:prstGeom prst="rect">
            <a:avLst/>
          </a:prstGeom>
          <a:noFill/>
        </p:spPr>
      </p:pic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68580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000496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Penerapan Tabel Kematian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85800" y="2000240"/>
            <a:ext cx="7100910" cy="3638560"/>
          </a:xfrm>
        </p:spPr>
        <p:txBody>
          <a:bodyPr/>
          <a:lstStyle/>
          <a:p>
            <a:pPr marL="457200" lvl="0" indent="-457200" algn="just">
              <a:buClrTx/>
              <a:buFont typeface="+mj-lt"/>
              <a:buAutoNum type="arabicPeriod" startAt="3"/>
            </a:pPr>
            <a:r>
              <a:rPr lang="en-US" dirty="0" err="1" smtClean="0">
                <a:solidFill>
                  <a:schemeClr val="tx1"/>
                </a:solidFill>
              </a:rPr>
              <a:t>Berapakah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kemungkinan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seseorang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berusia</a:t>
            </a:r>
            <a:r>
              <a:rPr lang="en-US" dirty="0" smtClean="0">
                <a:solidFill>
                  <a:schemeClr val="tx1"/>
                </a:solidFill>
              </a:rPr>
              <a:t> 41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meninggal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antara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usia</a:t>
            </a:r>
            <a:r>
              <a:rPr lang="en-US" dirty="0" smtClean="0">
                <a:solidFill>
                  <a:schemeClr val="tx1"/>
                </a:solidFill>
              </a:rPr>
              <a:t> 43 – 45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id-ID" dirty="0" smtClean="0">
              <a:solidFill>
                <a:schemeClr val="tx1"/>
              </a:solidFill>
            </a:endParaRPr>
          </a:p>
          <a:p>
            <a:pPr marL="457200" indent="-457200" algn="just"/>
            <a:endParaRPr lang="id-ID" dirty="0" smtClean="0">
              <a:solidFill>
                <a:schemeClr val="tx1"/>
              </a:solidFill>
            </a:endParaRPr>
          </a:p>
          <a:p>
            <a:pPr marL="457200" indent="-457200" algn="just"/>
            <a:r>
              <a:rPr lang="id-ID" b="1" dirty="0" smtClean="0">
                <a:solidFill>
                  <a:schemeClr val="tx1"/>
                </a:solidFill>
              </a:rPr>
              <a:t>Penyelesaian :</a:t>
            </a:r>
          </a:p>
          <a:p>
            <a:pPr marL="457200" indent="-457200" algn="just"/>
            <a:endParaRPr lang="id-ID" b="1" dirty="0" smtClean="0">
              <a:solidFill>
                <a:schemeClr val="tx1"/>
              </a:solidFill>
            </a:endParaRPr>
          </a:p>
          <a:p>
            <a:pPr marL="457200" indent="-457200" algn="just"/>
            <a:r>
              <a:rPr lang="id-ID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Kemungkinan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seseorang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berusia</a:t>
            </a:r>
            <a:r>
              <a:rPr lang="en-US" dirty="0" smtClean="0">
                <a:solidFill>
                  <a:schemeClr val="tx1"/>
                </a:solidFill>
              </a:rPr>
              <a:t> 41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meninggal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dunia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antara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usia</a:t>
            </a:r>
            <a:r>
              <a:rPr lang="en-US" dirty="0" smtClean="0">
                <a:solidFill>
                  <a:schemeClr val="tx1"/>
                </a:solidFill>
              </a:rPr>
              <a:t> 42 – 45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yait</a:t>
            </a:r>
            <a:r>
              <a:rPr lang="id-ID" dirty="0" smtClean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4929198"/>
            <a:ext cx="4376885" cy="571504"/>
          </a:xfrm>
          <a:prstGeom prst="rect">
            <a:avLst/>
          </a:prstGeom>
          <a:noFill/>
        </p:spPr>
      </p:pic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68580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000496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Penerapan Tabel Kematian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85800" y="1500174"/>
            <a:ext cx="6461760" cy="4138626"/>
          </a:xfrm>
        </p:spPr>
        <p:txBody>
          <a:bodyPr/>
          <a:lstStyle/>
          <a:p>
            <a:pPr marL="457200" lvl="0" indent="-457200">
              <a:buClrTx/>
              <a:buFont typeface="+mj-lt"/>
              <a:buAutoNum type="arabicPeriod" startAt="4"/>
            </a:pPr>
            <a:r>
              <a:rPr lang="en-US" dirty="0" err="1" smtClean="0">
                <a:solidFill>
                  <a:schemeClr val="tx1"/>
                </a:solidFill>
              </a:rPr>
              <a:t>Berapakah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proporsi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seseorang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saat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berusia</a:t>
            </a:r>
            <a:r>
              <a:rPr lang="en-US" dirty="0" smtClean="0">
                <a:solidFill>
                  <a:schemeClr val="tx1"/>
                </a:solidFill>
              </a:rPr>
              <a:t> 41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meninggal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setelah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usia</a:t>
            </a:r>
            <a:r>
              <a:rPr lang="en-US" dirty="0" smtClean="0">
                <a:solidFill>
                  <a:schemeClr val="tx1"/>
                </a:solidFill>
              </a:rPr>
              <a:t> 43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id-ID" dirty="0" smtClean="0">
              <a:solidFill>
                <a:schemeClr val="tx1"/>
              </a:solidFill>
            </a:endParaRPr>
          </a:p>
          <a:p>
            <a:pPr lvl="0"/>
            <a:endParaRPr lang="id-ID" dirty="0" smtClean="0">
              <a:solidFill>
                <a:schemeClr val="tx1"/>
              </a:solidFill>
            </a:endParaRPr>
          </a:p>
          <a:p>
            <a:r>
              <a:rPr lang="id-ID" b="1" dirty="0" smtClean="0">
                <a:solidFill>
                  <a:schemeClr val="tx1"/>
                </a:solidFill>
              </a:rPr>
              <a:t>Penyelesaian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endParaRPr lang="id-ID" b="1" dirty="0" smtClean="0">
              <a:solidFill>
                <a:schemeClr val="tx1"/>
              </a:solidFill>
            </a:endParaRPr>
          </a:p>
          <a:p>
            <a:endParaRPr lang="id-ID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Proporsi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orang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en-US" dirty="0" err="1" smtClean="0">
                <a:solidFill>
                  <a:schemeClr val="tx1"/>
                </a:solidFill>
              </a:rPr>
              <a:t>orang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berusia</a:t>
            </a:r>
            <a:r>
              <a:rPr lang="en-US" dirty="0" smtClean="0">
                <a:solidFill>
                  <a:schemeClr val="tx1"/>
                </a:solidFill>
              </a:rPr>
              <a:t> 41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meninggal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setelah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usia</a:t>
            </a:r>
            <a:r>
              <a:rPr lang="en-US" dirty="0" smtClean="0">
                <a:solidFill>
                  <a:schemeClr val="tx1"/>
                </a:solidFill>
              </a:rPr>
              <a:t> 43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yaitu</a:t>
            </a:r>
            <a:endParaRPr lang="id-ID" dirty="0" smtClean="0">
              <a:solidFill>
                <a:schemeClr val="tx1"/>
              </a:solidFill>
            </a:endParaRPr>
          </a:p>
          <a:p>
            <a:endParaRPr lang="id-ID" dirty="0"/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4071942"/>
            <a:ext cx="2221548" cy="714380"/>
          </a:xfrm>
          <a:prstGeom prst="rect">
            <a:avLst/>
          </a:prstGeom>
          <a:noFill/>
        </p:spPr>
      </p:pic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68580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000496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Penerapan Tabel Kematian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57158" y="1428736"/>
            <a:ext cx="7929618" cy="4210064"/>
          </a:xfrm>
        </p:spPr>
        <p:txBody>
          <a:bodyPr>
            <a:normAutofit fontScale="85000" lnSpcReduction="10000"/>
          </a:bodyPr>
          <a:lstStyle/>
          <a:p>
            <a:pPr marL="457200" lvl="0" indent="-457200" algn="just">
              <a:buClrTx/>
              <a:buFont typeface="+mj-lt"/>
              <a:buAutoNum type="arabicPeriod" startAt="5"/>
            </a:pPr>
            <a:r>
              <a:rPr lang="en-US" dirty="0" err="1" smtClean="0">
                <a:solidFill>
                  <a:schemeClr val="tx1"/>
                </a:solidFill>
              </a:rPr>
              <a:t>Berapakah</a:t>
            </a:r>
            <a:r>
              <a:rPr lang="en-US" dirty="0" smtClean="0">
                <a:solidFill>
                  <a:schemeClr val="tx1"/>
                </a:solidFill>
              </a:rPr>
              <a:t> rata – rata </a:t>
            </a:r>
            <a:r>
              <a:rPr lang="en-US" dirty="0" err="1" smtClean="0">
                <a:solidFill>
                  <a:schemeClr val="tx1"/>
                </a:solidFill>
              </a:rPr>
              <a:t>jumlah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diperkirakan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meninggal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antara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usia</a:t>
            </a:r>
            <a:r>
              <a:rPr lang="en-US" dirty="0" smtClean="0">
                <a:solidFill>
                  <a:schemeClr val="tx1"/>
                </a:solidFill>
              </a:rPr>
              <a:t> 42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45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2000 </a:t>
            </a:r>
            <a:r>
              <a:rPr lang="en-US" dirty="0" err="1" smtClean="0">
                <a:solidFill>
                  <a:schemeClr val="tx1"/>
                </a:solidFill>
              </a:rPr>
              <a:t>orang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saat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berusia</a:t>
            </a:r>
            <a:r>
              <a:rPr lang="en-US" dirty="0" smtClean="0">
                <a:solidFill>
                  <a:schemeClr val="tx1"/>
                </a:solidFill>
              </a:rPr>
              <a:t> 41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id-ID" dirty="0" smtClean="0">
              <a:solidFill>
                <a:schemeClr val="tx1"/>
              </a:solidFill>
            </a:endParaRPr>
          </a:p>
          <a:p>
            <a:pPr lvl="0" algn="just"/>
            <a:endParaRPr lang="id-ID" dirty="0" smtClean="0">
              <a:solidFill>
                <a:schemeClr val="tx1"/>
              </a:solidFill>
            </a:endParaRPr>
          </a:p>
          <a:p>
            <a:pPr algn="just"/>
            <a:r>
              <a:rPr lang="id-ID" b="1" dirty="0" smtClean="0">
                <a:solidFill>
                  <a:schemeClr val="tx1"/>
                </a:solidFill>
              </a:rPr>
              <a:t>Penyelesaian</a:t>
            </a:r>
            <a:r>
              <a:rPr lang="en-US" b="1" dirty="0" smtClean="0">
                <a:solidFill>
                  <a:schemeClr val="tx1"/>
                </a:solidFill>
              </a:rPr>
              <a:t> :</a:t>
            </a:r>
            <a:endParaRPr lang="id-ID" b="1" dirty="0" smtClean="0">
              <a:solidFill>
                <a:schemeClr val="tx1"/>
              </a:solidFill>
            </a:endParaRPr>
          </a:p>
          <a:p>
            <a:pPr algn="just"/>
            <a:endParaRPr lang="id-ID" dirty="0" smtClean="0">
              <a:solidFill>
                <a:schemeClr val="tx1"/>
              </a:solidFill>
            </a:endParaRPr>
          </a:p>
          <a:p>
            <a:pPr algn="just"/>
            <a:r>
              <a:rPr lang="id-ID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Rata – rata </a:t>
            </a:r>
            <a:r>
              <a:rPr lang="en-US" dirty="0" err="1" smtClean="0">
                <a:solidFill>
                  <a:schemeClr val="tx1"/>
                </a:solidFill>
              </a:rPr>
              <a:t>jumlah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diperkiraka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meninggal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antara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usia</a:t>
            </a:r>
            <a:r>
              <a:rPr lang="en-US" dirty="0" smtClean="0">
                <a:solidFill>
                  <a:schemeClr val="tx1"/>
                </a:solidFill>
              </a:rPr>
              <a:t> 42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45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2000 </a:t>
            </a:r>
            <a:r>
              <a:rPr lang="en-US" dirty="0" err="1" smtClean="0">
                <a:solidFill>
                  <a:schemeClr val="tx1"/>
                </a:solidFill>
              </a:rPr>
              <a:t>orang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saat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berusia</a:t>
            </a:r>
            <a:r>
              <a:rPr lang="en-US" dirty="0" smtClean="0">
                <a:solidFill>
                  <a:schemeClr val="tx1"/>
                </a:solidFill>
              </a:rPr>
              <a:t> 41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id-ID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id-ID" sz="1900" dirty="0" smtClean="0">
              <a:solidFill>
                <a:schemeClr val="tx1"/>
              </a:solidFill>
            </a:endParaRPr>
          </a:p>
          <a:p>
            <a:pPr algn="just"/>
            <a:r>
              <a:rPr lang="en-US" sz="1900" dirty="0" err="1" smtClean="0">
                <a:solidFill>
                  <a:schemeClr val="tx1"/>
                </a:solidFill>
              </a:rPr>
              <a:t>Banyak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orang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berusia</a:t>
            </a:r>
            <a:r>
              <a:rPr lang="en-US" sz="1900" dirty="0" smtClean="0">
                <a:solidFill>
                  <a:schemeClr val="tx1"/>
                </a:solidFill>
              </a:rPr>
              <a:t> 41 </a:t>
            </a:r>
            <a:r>
              <a:rPr lang="en-US" sz="1900" dirty="0" err="1" smtClean="0">
                <a:solidFill>
                  <a:schemeClr val="tx1"/>
                </a:solidFill>
              </a:rPr>
              <a:t>tahun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mencapai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usia</a:t>
            </a:r>
            <a:r>
              <a:rPr lang="en-US" sz="1900" dirty="0" smtClean="0">
                <a:solidFill>
                  <a:schemeClr val="tx1"/>
                </a:solidFill>
              </a:rPr>
              <a:t> 42 </a:t>
            </a:r>
            <a:r>
              <a:rPr lang="en-US" sz="1900" dirty="0" err="1" smtClean="0">
                <a:solidFill>
                  <a:schemeClr val="tx1"/>
                </a:solidFill>
              </a:rPr>
              <a:t>tahun</a:t>
            </a:r>
            <a:r>
              <a:rPr lang="en-US" sz="1900" dirty="0" smtClean="0">
                <a:solidFill>
                  <a:schemeClr val="tx1"/>
                </a:solidFill>
              </a:rPr>
              <a:t> = 85571 </a:t>
            </a:r>
            <a:r>
              <a:rPr lang="id-ID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orang</a:t>
            </a:r>
            <a:endParaRPr lang="id-ID" sz="1900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1900" dirty="0" err="1" smtClean="0">
                <a:solidFill>
                  <a:schemeClr val="tx1"/>
                </a:solidFill>
              </a:rPr>
              <a:t>Banyak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orang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berusia</a:t>
            </a:r>
            <a:r>
              <a:rPr lang="en-US" sz="1900" dirty="0" smtClean="0">
                <a:solidFill>
                  <a:schemeClr val="tx1"/>
                </a:solidFill>
              </a:rPr>
              <a:t> 41 </a:t>
            </a:r>
            <a:r>
              <a:rPr lang="en-US" sz="1900" dirty="0" err="1" smtClean="0">
                <a:solidFill>
                  <a:schemeClr val="tx1"/>
                </a:solidFill>
              </a:rPr>
              <a:t>tahun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mencapai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usia</a:t>
            </a:r>
            <a:r>
              <a:rPr lang="en-US" sz="1900" dirty="0" smtClean="0">
                <a:solidFill>
                  <a:schemeClr val="tx1"/>
                </a:solidFill>
              </a:rPr>
              <a:t> 45 </a:t>
            </a:r>
            <a:r>
              <a:rPr lang="en-US" sz="1900" dirty="0" err="1" smtClean="0">
                <a:solidFill>
                  <a:schemeClr val="tx1"/>
                </a:solidFill>
              </a:rPr>
              <a:t>tahun</a:t>
            </a:r>
            <a:r>
              <a:rPr lang="en-US" sz="1900" dirty="0" smtClean="0">
                <a:solidFill>
                  <a:schemeClr val="tx1"/>
                </a:solidFill>
              </a:rPr>
              <a:t> = 84464 </a:t>
            </a:r>
            <a:r>
              <a:rPr lang="id-ID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orang</a:t>
            </a:r>
            <a:endParaRPr lang="id-ID" sz="1900" dirty="0" smtClean="0">
              <a:solidFill>
                <a:schemeClr val="tx1"/>
              </a:solidFill>
            </a:endParaRPr>
          </a:p>
          <a:p>
            <a:pPr lvl="0" algn="just"/>
            <a:endParaRPr lang="id-ID" sz="1900" dirty="0" smtClean="0">
              <a:solidFill>
                <a:schemeClr val="tx1"/>
              </a:solidFill>
            </a:endParaRPr>
          </a:p>
          <a:p>
            <a:pPr lvl="0" algn="just"/>
            <a:r>
              <a:rPr lang="en-US" sz="2100" dirty="0" err="1" smtClean="0">
                <a:solidFill>
                  <a:schemeClr val="tx1"/>
                </a:solidFill>
              </a:rPr>
              <a:t>Banyak</a:t>
            </a:r>
            <a:r>
              <a:rPr lang="en-US" sz="2100" dirty="0" smtClean="0">
                <a:solidFill>
                  <a:schemeClr val="tx1"/>
                </a:solidFill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</a:rPr>
              <a:t>orang</a:t>
            </a:r>
            <a:r>
              <a:rPr lang="en-US" sz="2100" dirty="0" smtClean="0">
                <a:solidFill>
                  <a:schemeClr val="tx1"/>
                </a:solidFill>
              </a:rPr>
              <a:t> yang </a:t>
            </a:r>
            <a:r>
              <a:rPr lang="en-US" sz="2100" dirty="0" err="1" smtClean="0">
                <a:solidFill>
                  <a:schemeClr val="tx1"/>
                </a:solidFill>
              </a:rPr>
              <a:t>meninggal</a:t>
            </a:r>
            <a:r>
              <a:rPr lang="en-US" sz="2100" dirty="0" smtClean="0">
                <a:solidFill>
                  <a:schemeClr val="tx1"/>
                </a:solidFill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</a:rPr>
              <a:t>antara</a:t>
            </a:r>
            <a:r>
              <a:rPr lang="en-US" sz="2100" dirty="0" smtClean="0">
                <a:solidFill>
                  <a:schemeClr val="tx1"/>
                </a:solidFill>
              </a:rPr>
              <a:t> </a:t>
            </a:r>
            <a:r>
              <a:rPr lang="en-US" sz="2100" dirty="0" err="1" smtClean="0">
                <a:solidFill>
                  <a:schemeClr val="tx1"/>
                </a:solidFill>
              </a:rPr>
              <a:t>usia</a:t>
            </a:r>
            <a:r>
              <a:rPr lang="en-US" sz="2100" dirty="0" smtClean="0">
                <a:solidFill>
                  <a:schemeClr val="tx1"/>
                </a:solidFill>
              </a:rPr>
              <a:t> 42 </a:t>
            </a:r>
            <a:r>
              <a:rPr lang="en-US" sz="2100" dirty="0" err="1" smtClean="0">
                <a:solidFill>
                  <a:schemeClr val="tx1"/>
                </a:solidFill>
              </a:rPr>
              <a:t>dan</a:t>
            </a:r>
            <a:r>
              <a:rPr lang="en-US" sz="2100" dirty="0" smtClean="0">
                <a:solidFill>
                  <a:schemeClr val="tx1"/>
                </a:solidFill>
              </a:rPr>
              <a:t> 45 </a:t>
            </a:r>
            <a:r>
              <a:rPr lang="en-US" sz="2100" dirty="0" err="1" smtClean="0">
                <a:solidFill>
                  <a:schemeClr val="tx1"/>
                </a:solidFill>
              </a:rPr>
              <a:t>tahun</a:t>
            </a:r>
            <a:r>
              <a:rPr lang="en-US" sz="2100" dirty="0" smtClean="0">
                <a:solidFill>
                  <a:schemeClr val="tx1"/>
                </a:solidFill>
              </a:rPr>
              <a:t> </a:t>
            </a:r>
            <a:endParaRPr lang="id-ID" sz="2100" dirty="0" smtClean="0">
              <a:solidFill>
                <a:schemeClr val="tx1"/>
              </a:solidFill>
            </a:endParaRPr>
          </a:p>
          <a:p>
            <a:pPr lvl="0" algn="just"/>
            <a:r>
              <a:rPr lang="id-ID" sz="2100" dirty="0" smtClean="0">
                <a:solidFill>
                  <a:schemeClr val="tx1"/>
                </a:solidFill>
              </a:rPr>
              <a:t>	</a:t>
            </a:r>
            <a:r>
              <a:rPr lang="en-US" sz="2100" dirty="0" smtClean="0">
                <a:solidFill>
                  <a:schemeClr val="tx1"/>
                </a:solidFill>
              </a:rPr>
              <a:t>85571 – 84464 = 1107 </a:t>
            </a:r>
            <a:r>
              <a:rPr lang="en-US" sz="2100" dirty="0" err="1" smtClean="0">
                <a:solidFill>
                  <a:schemeClr val="tx1"/>
                </a:solidFill>
              </a:rPr>
              <a:t>orang</a:t>
            </a:r>
            <a:endParaRPr lang="id-ID" sz="2100" dirty="0" smtClean="0">
              <a:solidFill>
                <a:schemeClr val="tx1"/>
              </a:solidFill>
            </a:endParaRPr>
          </a:p>
          <a:p>
            <a:pPr algn="just"/>
            <a:endParaRPr lang="id-ID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demikian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kasus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diperoleh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471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39" y="5786454"/>
            <a:ext cx="3500463" cy="453185"/>
          </a:xfrm>
          <a:prstGeom prst="rect">
            <a:avLst/>
          </a:prstGeom>
          <a:noFill/>
        </p:spPr>
      </p:pic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d-ID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3576" y="1000108"/>
            <a:ext cx="8497514" cy="7143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000496" y="285728"/>
            <a:ext cx="45720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d-ID" sz="2600" b="1" i="1" dirty="0" smtClean="0">
                <a:latin typeface="Bodoni MT" pitchFamily="18" charset="0"/>
                <a:ea typeface="Batang" pitchFamily="18" charset="-127"/>
              </a:rPr>
              <a:t>Penerapan Tabel Kematian</a:t>
            </a:r>
            <a:endParaRPr lang="id-ID" sz="2600" b="1" i="1" dirty="0">
              <a:latin typeface="Bodoni MT" pitchFamily="18" charset="0"/>
              <a:ea typeface="Batang" pitchFamily="18" charset="-127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57158" y="1428736"/>
            <a:ext cx="7929618" cy="4210064"/>
          </a:xfrm>
        </p:spPr>
        <p:txBody>
          <a:bodyPr>
            <a:normAutofit/>
          </a:bodyPr>
          <a:lstStyle/>
          <a:p>
            <a:pPr marL="457200" lvl="0" indent="-457200">
              <a:buClrTx/>
              <a:buFont typeface="+mj-lt"/>
              <a:buAutoNum type="arabicPeriod" startAt="6"/>
            </a:pPr>
            <a:r>
              <a:rPr lang="id-ID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Berapakah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kemungkinan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seseorang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berusia</a:t>
            </a:r>
            <a:r>
              <a:rPr lang="en-US" dirty="0" smtClean="0">
                <a:solidFill>
                  <a:schemeClr val="tx1"/>
                </a:solidFill>
              </a:rPr>
              <a:t> 42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meninggal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setelah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merayakan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ulang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tahunnya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– 44?</a:t>
            </a:r>
            <a:endParaRPr lang="id-ID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P</a:t>
            </a:r>
            <a:r>
              <a:rPr lang="id-ID" b="1" dirty="0" smtClean="0">
                <a:solidFill>
                  <a:schemeClr val="tx1"/>
                </a:solidFill>
              </a:rPr>
              <a:t>enyelesaian :</a:t>
            </a:r>
          </a:p>
          <a:p>
            <a:endParaRPr lang="id-ID" b="1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Diperhatikan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bahwa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terdapat</a:t>
            </a:r>
            <a:r>
              <a:rPr lang="en-US" dirty="0" smtClean="0">
                <a:solidFill>
                  <a:schemeClr val="tx1"/>
                </a:solidFill>
              </a:rPr>
              <a:t> 84888 </a:t>
            </a:r>
            <a:r>
              <a:rPr lang="en-US" dirty="0" err="1" smtClean="0">
                <a:solidFill>
                  <a:schemeClr val="tx1"/>
                </a:solidFill>
              </a:rPr>
              <a:t>orang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merayakan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ulang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– 44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84464 </a:t>
            </a:r>
            <a:r>
              <a:rPr lang="en-US" dirty="0" err="1" smtClean="0">
                <a:solidFill>
                  <a:schemeClr val="tx1"/>
                </a:solidFill>
              </a:rPr>
              <a:t>orang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merayakan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ulang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- 45. </a:t>
            </a:r>
            <a:endParaRPr lang="id-ID" dirty="0" smtClean="0">
              <a:solidFill>
                <a:schemeClr val="tx1"/>
              </a:solidFill>
            </a:endParaRP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Banyaknya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meninggal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sebelum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merayakan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ulang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tahunnya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– 45, </a:t>
            </a:r>
            <a:r>
              <a:rPr lang="en-US" dirty="0" err="1" smtClean="0">
                <a:solidFill>
                  <a:schemeClr val="tx1"/>
                </a:solidFill>
              </a:rPr>
              <a:t>yaitu</a:t>
            </a:r>
            <a:endParaRPr lang="id-ID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				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                     </a:t>
            </a:r>
            <a:r>
              <a:rPr lang="en-US" dirty="0" err="1" smtClean="0">
                <a:solidFill>
                  <a:schemeClr val="tx1"/>
                </a:solidFill>
              </a:rPr>
              <a:t>orang</a:t>
            </a:r>
            <a:endParaRPr lang="id-ID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demikian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probabilitas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seseorang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meninggal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setelah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merayakan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ulang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tahunnya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– 45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endParaRPr lang="id-ID" dirty="0" smtClean="0">
              <a:solidFill>
                <a:schemeClr val="tx1"/>
              </a:solidFill>
            </a:endParaRPr>
          </a:p>
          <a:p>
            <a:pPr marL="457200" indent="-457200" algn="just"/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d-ID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4286256"/>
            <a:ext cx="3329011" cy="285752"/>
          </a:xfrm>
          <a:prstGeom prst="rect">
            <a:avLst/>
          </a:prstGeom>
          <a:noFill/>
        </p:spPr>
      </p:pic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08807" y="5429264"/>
            <a:ext cx="1834829" cy="571504"/>
          </a:xfrm>
          <a:prstGeom prst="rect">
            <a:avLst/>
          </a:prstGeom>
          <a:noFill/>
        </p:spPr>
      </p:pic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68580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422" y="2428868"/>
            <a:ext cx="4786346" cy="1143000"/>
          </a:xfrm>
        </p:spPr>
        <p:txBody>
          <a:bodyPr/>
          <a:lstStyle/>
          <a:p>
            <a:pPr algn="ctr"/>
            <a:r>
              <a:rPr lang="id-ID" sz="5400" dirty="0" smtClean="0"/>
              <a:t>TERIMAKASIH</a:t>
            </a:r>
            <a:endParaRPr lang="id-ID" sz="5400" dirty="0"/>
          </a:p>
        </p:txBody>
      </p:sp>
      <p:sp>
        <p:nvSpPr>
          <p:cNvPr id="5" name="Rectangle 4"/>
          <p:cNvSpPr/>
          <p:nvPr/>
        </p:nvSpPr>
        <p:spPr>
          <a:xfrm>
            <a:off x="8358214" y="0"/>
            <a:ext cx="785818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785818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8" name="Straight Connector 7"/>
          <p:cNvCxnSpPr>
            <a:stCxn id="6" idx="3"/>
            <a:endCxn id="5" idx="1"/>
          </p:cNvCxnSpPr>
          <p:nvPr/>
        </p:nvCxnSpPr>
        <p:spPr>
          <a:xfrm>
            <a:off x="785818" y="3429000"/>
            <a:ext cx="7572396" cy="1588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85786" y="3500438"/>
            <a:ext cx="757242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748</TotalTime>
  <Words>256</Words>
  <Application>Microsoft Office PowerPoint</Application>
  <PresentationFormat>On-screen Show (4:3)</PresentationFormat>
  <Paragraphs>90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Penerapan Tabel Kematian (Life Table)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acer</cp:lastModifiedBy>
  <cp:revision>78</cp:revision>
  <dcterms:created xsi:type="dcterms:W3CDTF">2018-03-09T10:16:14Z</dcterms:created>
  <dcterms:modified xsi:type="dcterms:W3CDTF">2018-11-14T17:18:14Z</dcterms:modified>
</cp:coreProperties>
</file>